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2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96" r:id="rId1"/>
  </p:sldMasterIdLst>
  <p:notesMasterIdLst>
    <p:notesMasterId r:id="rId202"/>
  </p:notesMasterIdLst>
  <p:sldIdLst>
    <p:sldId id="482" r:id="rId2"/>
    <p:sldId id="473" r:id="rId3"/>
    <p:sldId id="474" r:id="rId4"/>
    <p:sldId id="475" r:id="rId5"/>
    <p:sldId id="485" r:id="rId6"/>
    <p:sldId id="486" r:id="rId7"/>
    <p:sldId id="476" r:id="rId8"/>
    <p:sldId id="477" r:id="rId9"/>
    <p:sldId id="478" r:id="rId10"/>
    <p:sldId id="480" r:id="rId11"/>
    <p:sldId id="435"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437" r:id="rId27"/>
    <p:sldId id="270" r:id="rId28"/>
    <p:sldId id="271" r:id="rId29"/>
    <p:sldId id="272" r:id="rId30"/>
    <p:sldId id="273" r:id="rId31"/>
    <p:sldId id="274" r:id="rId32"/>
    <p:sldId id="275" r:id="rId33"/>
    <p:sldId id="276" r:id="rId34"/>
    <p:sldId id="277" r:id="rId35"/>
    <p:sldId id="278" r:id="rId36"/>
    <p:sldId id="279" r:id="rId37"/>
    <p:sldId id="439" r:id="rId38"/>
    <p:sldId id="280" r:id="rId39"/>
    <p:sldId id="281" r:id="rId40"/>
    <p:sldId id="282" r:id="rId41"/>
    <p:sldId id="283" r:id="rId42"/>
    <p:sldId id="284" r:id="rId43"/>
    <p:sldId id="285" r:id="rId44"/>
    <p:sldId id="286" r:id="rId45"/>
    <p:sldId id="287" r:id="rId46"/>
    <p:sldId id="288" r:id="rId47"/>
    <p:sldId id="289" r:id="rId48"/>
    <p:sldId id="290" r:id="rId49"/>
    <p:sldId id="440" r:id="rId50"/>
    <p:sldId id="291" r:id="rId51"/>
    <p:sldId id="292" r:id="rId52"/>
    <p:sldId id="293" r:id="rId53"/>
    <p:sldId id="294" r:id="rId54"/>
    <p:sldId id="295" r:id="rId55"/>
    <p:sldId id="296" r:id="rId56"/>
    <p:sldId id="297" r:id="rId57"/>
    <p:sldId id="298" r:id="rId58"/>
    <p:sldId id="442" r:id="rId59"/>
    <p:sldId id="300" r:id="rId60"/>
    <p:sldId id="301" r:id="rId61"/>
    <p:sldId id="302" r:id="rId62"/>
    <p:sldId id="303" r:id="rId63"/>
    <p:sldId id="306" r:id="rId64"/>
    <p:sldId id="307" r:id="rId65"/>
    <p:sldId id="444" r:id="rId66"/>
    <p:sldId id="310" r:id="rId67"/>
    <p:sldId id="311" r:id="rId68"/>
    <p:sldId id="312" r:id="rId69"/>
    <p:sldId id="313" r:id="rId70"/>
    <p:sldId id="446"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448" r:id="rId84"/>
    <p:sldId id="326" r:id="rId85"/>
    <p:sldId id="327" r:id="rId86"/>
    <p:sldId id="328" r:id="rId87"/>
    <p:sldId id="329" r:id="rId88"/>
    <p:sldId id="330" r:id="rId89"/>
    <p:sldId id="331" r:id="rId90"/>
    <p:sldId id="332" r:id="rId91"/>
    <p:sldId id="333" r:id="rId92"/>
    <p:sldId id="334" r:id="rId93"/>
    <p:sldId id="335" r:id="rId94"/>
    <p:sldId id="336" r:id="rId95"/>
    <p:sldId id="450" r:id="rId96"/>
    <p:sldId id="337" r:id="rId97"/>
    <p:sldId id="338" r:id="rId98"/>
    <p:sldId id="339" r:id="rId99"/>
    <p:sldId id="340" r:id="rId100"/>
    <p:sldId id="341" r:id="rId101"/>
    <p:sldId id="342" r:id="rId102"/>
    <p:sldId id="343" r:id="rId103"/>
    <p:sldId id="344" r:id="rId104"/>
    <p:sldId id="345" r:id="rId105"/>
    <p:sldId id="346" r:id="rId106"/>
    <p:sldId id="452" r:id="rId107"/>
    <p:sldId id="347" r:id="rId108"/>
    <p:sldId id="348" r:id="rId109"/>
    <p:sldId id="349" r:id="rId110"/>
    <p:sldId id="350" r:id="rId111"/>
    <p:sldId id="351" r:id="rId112"/>
    <p:sldId id="352" r:id="rId113"/>
    <p:sldId id="353" r:id="rId114"/>
    <p:sldId id="354" r:id="rId115"/>
    <p:sldId id="355" r:id="rId116"/>
    <p:sldId id="356" r:id="rId117"/>
    <p:sldId id="357" r:id="rId118"/>
    <p:sldId id="358" r:id="rId119"/>
    <p:sldId id="359" r:id="rId120"/>
    <p:sldId id="360" r:id="rId121"/>
    <p:sldId id="361" r:id="rId122"/>
    <p:sldId id="362" r:id="rId123"/>
    <p:sldId id="363" r:id="rId124"/>
    <p:sldId id="364" r:id="rId125"/>
    <p:sldId id="454" r:id="rId126"/>
    <p:sldId id="365" r:id="rId127"/>
    <p:sldId id="366" r:id="rId128"/>
    <p:sldId id="367" r:id="rId129"/>
    <p:sldId id="368" r:id="rId130"/>
    <p:sldId id="369" r:id="rId131"/>
    <p:sldId id="370" r:id="rId132"/>
    <p:sldId id="371" r:id="rId133"/>
    <p:sldId id="372" r:id="rId134"/>
    <p:sldId id="373" r:id="rId135"/>
    <p:sldId id="374" r:id="rId136"/>
    <p:sldId id="375" r:id="rId137"/>
    <p:sldId id="456" r:id="rId138"/>
    <p:sldId id="376" r:id="rId139"/>
    <p:sldId id="377" r:id="rId140"/>
    <p:sldId id="378" r:id="rId141"/>
    <p:sldId id="379" r:id="rId142"/>
    <p:sldId id="380" r:id="rId143"/>
    <p:sldId id="381" r:id="rId144"/>
    <p:sldId id="382" r:id="rId145"/>
    <p:sldId id="383" r:id="rId146"/>
    <p:sldId id="384" r:id="rId147"/>
    <p:sldId id="385" r:id="rId148"/>
    <p:sldId id="386" r:id="rId149"/>
    <p:sldId id="387" r:id="rId150"/>
    <p:sldId id="388" r:id="rId151"/>
    <p:sldId id="458" r:id="rId152"/>
    <p:sldId id="389" r:id="rId153"/>
    <p:sldId id="390" r:id="rId154"/>
    <p:sldId id="391" r:id="rId155"/>
    <p:sldId id="392" r:id="rId156"/>
    <p:sldId id="393" r:id="rId157"/>
    <p:sldId id="394" r:id="rId158"/>
    <p:sldId id="395" r:id="rId159"/>
    <p:sldId id="396" r:id="rId160"/>
    <p:sldId id="397" r:id="rId161"/>
    <p:sldId id="398" r:id="rId162"/>
    <p:sldId id="399" r:id="rId163"/>
    <p:sldId id="400" r:id="rId164"/>
    <p:sldId id="401" r:id="rId165"/>
    <p:sldId id="402" r:id="rId166"/>
    <p:sldId id="403" r:id="rId167"/>
    <p:sldId id="460" r:id="rId168"/>
    <p:sldId id="404" r:id="rId169"/>
    <p:sldId id="405" r:id="rId170"/>
    <p:sldId id="406" r:id="rId171"/>
    <p:sldId id="407" r:id="rId172"/>
    <p:sldId id="408" r:id="rId173"/>
    <p:sldId id="409" r:id="rId174"/>
    <p:sldId id="410" r:id="rId175"/>
    <p:sldId id="411" r:id="rId176"/>
    <p:sldId id="412" r:id="rId177"/>
    <p:sldId id="413" r:id="rId178"/>
    <p:sldId id="414" r:id="rId179"/>
    <p:sldId id="415" r:id="rId180"/>
    <p:sldId id="462" r:id="rId181"/>
    <p:sldId id="416" r:id="rId182"/>
    <p:sldId id="417" r:id="rId183"/>
    <p:sldId id="418" r:id="rId184"/>
    <p:sldId id="419" r:id="rId185"/>
    <p:sldId id="420" r:id="rId186"/>
    <p:sldId id="421" r:id="rId187"/>
    <p:sldId id="422" r:id="rId188"/>
    <p:sldId id="423" r:id="rId189"/>
    <p:sldId id="424" r:id="rId190"/>
    <p:sldId id="425" r:id="rId191"/>
    <p:sldId id="426" r:id="rId192"/>
    <p:sldId id="464" r:id="rId193"/>
    <p:sldId id="427" r:id="rId194"/>
    <p:sldId id="428" r:id="rId195"/>
    <p:sldId id="429" r:id="rId196"/>
    <p:sldId id="430" r:id="rId197"/>
    <p:sldId id="431" r:id="rId198"/>
    <p:sldId id="432" r:id="rId199"/>
    <p:sldId id="433" r:id="rId200"/>
    <p:sldId id="694" r:id="rId201"/>
  </p:sldIdLst>
  <p:sldSz cx="11887200" cy="6858000"/>
  <p:notesSz cx="100584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4" userDrawn="1">
          <p15:clr>
            <a:srgbClr val="A4A3A4"/>
          </p15:clr>
        </p15:guide>
        <p15:guide id="2" pos="2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71" autoAdjust="0"/>
  </p:normalViewPr>
  <p:slideViewPr>
    <p:cSldViewPr>
      <p:cViewPr varScale="1">
        <p:scale>
          <a:sx n="88" d="100"/>
          <a:sy n="88" d="100"/>
        </p:scale>
        <p:origin x="552" y="110"/>
      </p:cViewPr>
      <p:guideLst>
        <p:guide orient="horz" pos="1964"/>
        <p:guide pos="28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8640" cy="45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8014" y="0"/>
            <a:ext cx="4358640" cy="458932"/>
          </a:xfrm>
          <a:prstGeom prst="rect">
            <a:avLst/>
          </a:prstGeom>
        </p:spPr>
        <p:txBody>
          <a:bodyPr vert="horz" lIns="91440" tIns="45720" rIns="91440" bIns="45720" rtlCol="0"/>
          <a:lstStyle>
            <a:lvl1pPr algn="r">
              <a:defRPr sz="1200"/>
            </a:lvl1pPr>
          </a:lstStyle>
          <a:p>
            <a:fld id="{5AEE2624-4CB1-4C2C-AA66-DFBFD1F7C2B3}" type="datetimeFigureOut">
              <a:rPr lang="en-US" smtClean="0"/>
              <a:t>1/15/2025</a:t>
            </a:fld>
            <a:endParaRPr lang="en-US"/>
          </a:p>
        </p:txBody>
      </p:sp>
      <p:sp>
        <p:nvSpPr>
          <p:cNvPr id="4" name="Slide Image Placeholder 3"/>
          <p:cNvSpPr>
            <a:spLocks noGrp="1" noRot="1" noChangeAspect="1"/>
          </p:cNvSpPr>
          <p:nvPr>
            <p:ph type="sldImg" idx="2"/>
          </p:nvPr>
        </p:nvSpPr>
        <p:spPr>
          <a:xfrm>
            <a:off x="23542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5840" y="4400262"/>
            <a:ext cx="8046720" cy="36007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069"/>
            <a:ext cx="4358640" cy="458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8014" y="8685069"/>
            <a:ext cx="4358640" cy="458932"/>
          </a:xfrm>
          <a:prstGeom prst="rect">
            <a:avLst/>
          </a:prstGeom>
        </p:spPr>
        <p:txBody>
          <a:bodyPr vert="horz" lIns="91440" tIns="45720" rIns="91440" bIns="45720" rtlCol="0" anchor="b"/>
          <a:lstStyle>
            <a:lvl1pPr algn="r">
              <a:defRPr sz="1200"/>
            </a:lvl1pPr>
          </a:lstStyle>
          <a:p>
            <a:fld id="{81178B1F-79E6-47DC-9DFD-5C41E4C5A783}" type="slidenum">
              <a:rPr lang="en-US" smtClean="0"/>
              <a:t>‹#›</a:t>
            </a:fld>
            <a:endParaRPr lang="en-US"/>
          </a:p>
        </p:txBody>
      </p:sp>
    </p:spTree>
    <p:extLst>
      <p:ext uri="{BB962C8B-B14F-4D97-AF65-F5344CB8AC3E}">
        <p14:creationId xmlns:p14="http://schemas.microsoft.com/office/powerpoint/2010/main" val="3650491573"/>
      </p:ext>
    </p:extLst>
  </p:cSld>
  <p:clrMap bg1="lt1" tx1="dk1" bg2="lt2" tx2="dk2" accent1="accent1" accent2="accent2" accent3="accent3" accent4="accent4" accent5="accent5" accent6="accent6" hlink="hlink" folHlink="folHlink"/>
  <p:notesStyle>
    <a:lvl1pPr marL="0" algn="l" defTabSz="730331" rtl="0" eaLnBrk="1" latinLnBrk="0" hangingPunct="1">
      <a:defRPr sz="958" kern="1200">
        <a:solidFill>
          <a:schemeClr val="tx1"/>
        </a:solidFill>
        <a:latin typeface="+mn-lt"/>
        <a:ea typeface="+mn-ea"/>
        <a:cs typeface="+mn-cs"/>
      </a:defRPr>
    </a:lvl1pPr>
    <a:lvl2pPr marL="365166" algn="l" defTabSz="730331" rtl="0" eaLnBrk="1" latinLnBrk="0" hangingPunct="1">
      <a:defRPr sz="958" kern="1200">
        <a:solidFill>
          <a:schemeClr val="tx1"/>
        </a:solidFill>
        <a:latin typeface="+mn-lt"/>
        <a:ea typeface="+mn-ea"/>
        <a:cs typeface="+mn-cs"/>
      </a:defRPr>
    </a:lvl2pPr>
    <a:lvl3pPr marL="730331" algn="l" defTabSz="730331" rtl="0" eaLnBrk="1" latinLnBrk="0" hangingPunct="1">
      <a:defRPr sz="958" kern="1200">
        <a:solidFill>
          <a:schemeClr val="tx1"/>
        </a:solidFill>
        <a:latin typeface="+mn-lt"/>
        <a:ea typeface="+mn-ea"/>
        <a:cs typeface="+mn-cs"/>
      </a:defRPr>
    </a:lvl3pPr>
    <a:lvl4pPr marL="1095497" algn="l" defTabSz="730331" rtl="0" eaLnBrk="1" latinLnBrk="0" hangingPunct="1">
      <a:defRPr sz="958" kern="1200">
        <a:solidFill>
          <a:schemeClr val="tx1"/>
        </a:solidFill>
        <a:latin typeface="+mn-lt"/>
        <a:ea typeface="+mn-ea"/>
        <a:cs typeface="+mn-cs"/>
      </a:defRPr>
    </a:lvl4pPr>
    <a:lvl5pPr marL="1460663" algn="l" defTabSz="730331" rtl="0" eaLnBrk="1" latinLnBrk="0" hangingPunct="1">
      <a:defRPr sz="958" kern="1200">
        <a:solidFill>
          <a:schemeClr val="tx1"/>
        </a:solidFill>
        <a:latin typeface="+mn-lt"/>
        <a:ea typeface="+mn-ea"/>
        <a:cs typeface="+mn-cs"/>
      </a:defRPr>
    </a:lvl5pPr>
    <a:lvl6pPr marL="1825828" algn="l" defTabSz="730331" rtl="0" eaLnBrk="1" latinLnBrk="0" hangingPunct="1">
      <a:defRPr sz="958" kern="1200">
        <a:solidFill>
          <a:schemeClr val="tx1"/>
        </a:solidFill>
        <a:latin typeface="+mn-lt"/>
        <a:ea typeface="+mn-ea"/>
        <a:cs typeface="+mn-cs"/>
      </a:defRPr>
    </a:lvl6pPr>
    <a:lvl7pPr marL="2190994" algn="l" defTabSz="730331" rtl="0" eaLnBrk="1" latinLnBrk="0" hangingPunct="1">
      <a:defRPr sz="958" kern="1200">
        <a:solidFill>
          <a:schemeClr val="tx1"/>
        </a:solidFill>
        <a:latin typeface="+mn-lt"/>
        <a:ea typeface="+mn-ea"/>
        <a:cs typeface="+mn-cs"/>
      </a:defRPr>
    </a:lvl7pPr>
    <a:lvl8pPr marL="2556159" algn="l" defTabSz="730331" rtl="0" eaLnBrk="1" latinLnBrk="0" hangingPunct="1">
      <a:defRPr sz="958" kern="1200">
        <a:solidFill>
          <a:schemeClr val="tx1"/>
        </a:solidFill>
        <a:latin typeface="+mn-lt"/>
        <a:ea typeface="+mn-ea"/>
        <a:cs typeface="+mn-cs"/>
      </a:defRPr>
    </a:lvl8pPr>
    <a:lvl9pPr marL="2921325" algn="l" defTabSz="730331" rtl="0" eaLnBrk="1" latinLnBrk="0" hangingPunct="1">
      <a:defRPr sz="9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1143000"/>
            <a:ext cx="53498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18872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469390" y="2404534"/>
            <a:ext cx="7572763" cy="1646302"/>
          </a:xfrm>
        </p:spPr>
        <p:txBody>
          <a:bodyPr anchor="b">
            <a:noAutofit/>
          </a:bodyPr>
          <a:lstStyle>
            <a:lvl1pPr algn="r">
              <a:defRPr sz="5265">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469390" y="4050834"/>
            <a:ext cx="7572763" cy="1096899"/>
          </a:xfrm>
        </p:spPr>
        <p:txBody>
          <a:bodyPr anchor="t"/>
          <a:lstStyle>
            <a:lvl1pPr marL="0" indent="0" algn="r">
              <a:buNone/>
              <a:defRPr>
                <a:solidFill>
                  <a:schemeClr val="tx1">
                    <a:lumMod val="50000"/>
                    <a:lumOff val="50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848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2" y="609600"/>
            <a:ext cx="8381751" cy="3403600"/>
          </a:xfrm>
        </p:spPr>
        <p:txBody>
          <a:bodyPr anchor="ctr">
            <a:normAutofit/>
          </a:bodyPr>
          <a:lstStyle>
            <a:lvl1pPr algn="l">
              <a:defRPr sz="4290" b="0" cap="none"/>
            </a:lvl1pPr>
          </a:lstStyle>
          <a:p>
            <a:r>
              <a:rPr lang="en-US"/>
              <a:t>Click to edit Master title style</a:t>
            </a:r>
            <a:endParaRPr lang="en-US" dirty="0"/>
          </a:p>
        </p:txBody>
      </p:sp>
      <p:sp>
        <p:nvSpPr>
          <p:cNvPr id="3" name="Text Placeholder 2"/>
          <p:cNvSpPr>
            <a:spLocks noGrp="1"/>
          </p:cNvSpPr>
          <p:nvPr>
            <p:ph type="body" idx="1"/>
          </p:nvPr>
        </p:nvSpPr>
        <p:spPr>
          <a:xfrm>
            <a:off x="660402" y="4470400"/>
            <a:ext cx="8381751" cy="1570962"/>
          </a:xfrm>
        </p:spPr>
        <p:txBody>
          <a:bodyPr anchor="ctr">
            <a:normAutofit/>
          </a:bodyPr>
          <a:lstStyle>
            <a:lvl1pPr marL="0" indent="0" algn="l">
              <a:buNone/>
              <a:defRPr sz="1755">
                <a:solidFill>
                  <a:schemeClr val="tx1">
                    <a:lumMod val="75000"/>
                    <a:lumOff val="2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8713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8050" y="609600"/>
            <a:ext cx="7891781" cy="3022600"/>
          </a:xfrm>
        </p:spPr>
        <p:txBody>
          <a:bodyPr anchor="ctr">
            <a:normAutofit/>
          </a:bodyPr>
          <a:lstStyle>
            <a:lvl1pPr algn="l">
              <a:defRPr sz="42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31985" y="3632200"/>
            <a:ext cx="7043911" cy="381000"/>
          </a:xfrm>
        </p:spPr>
        <p:txBody>
          <a:bodyPr anchor="ctr">
            <a:noAutofit/>
          </a:bodyPr>
          <a:lstStyle>
            <a:lvl1pPr marL="0" indent="0">
              <a:buFontTx/>
              <a:buNone/>
              <a:defRPr sz="1560">
                <a:solidFill>
                  <a:schemeClr val="tx1">
                    <a:lumMod val="50000"/>
                    <a:lumOff val="50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Click to edit Master text styles</a:t>
            </a:r>
          </a:p>
        </p:txBody>
      </p:sp>
      <p:sp>
        <p:nvSpPr>
          <p:cNvPr id="3" name="Text Placeholder 2"/>
          <p:cNvSpPr>
            <a:spLocks noGrp="1"/>
          </p:cNvSpPr>
          <p:nvPr>
            <p:ph type="body" idx="1"/>
          </p:nvPr>
        </p:nvSpPr>
        <p:spPr>
          <a:xfrm>
            <a:off x="660402" y="4470400"/>
            <a:ext cx="8381751" cy="1570962"/>
          </a:xfrm>
        </p:spPr>
        <p:txBody>
          <a:bodyPr anchor="ctr">
            <a:normAutofit/>
          </a:bodyPr>
          <a:lstStyle>
            <a:lvl1pPr marL="0" indent="0" algn="l">
              <a:buNone/>
              <a:defRPr sz="1755">
                <a:solidFill>
                  <a:schemeClr val="tx1">
                    <a:lumMod val="75000"/>
                    <a:lumOff val="2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528323" y="790378"/>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670686" y="288655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115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402" y="1931988"/>
            <a:ext cx="8381751" cy="2595460"/>
          </a:xfrm>
        </p:spPr>
        <p:txBody>
          <a:bodyPr anchor="b">
            <a:normAutofit/>
          </a:bodyPr>
          <a:lstStyle>
            <a:lvl1pPr algn="l">
              <a:defRPr sz="4290" b="0" cap="none"/>
            </a:lvl1pPr>
          </a:lstStyle>
          <a:p>
            <a:r>
              <a:rPr lang="en-US"/>
              <a:t>Click to edit Master title style</a:t>
            </a:r>
            <a:endParaRPr lang="en-US" dirty="0"/>
          </a:p>
        </p:txBody>
      </p:sp>
      <p:sp>
        <p:nvSpPr>
          <p:cNvPr id="3" name="Text Placeholder 2"/>
          <p:cNvSpPr>
            <a:spLocks noGrp="1"/>
          </p:cNvSpPr>
          <p:nvPr>
            <p:ph type="body" idx="1"/>
          </p:nvPr>
        </p:nvSpPr>
        <p:spPr>
          <a:xfrm>
            <a:off x="660402" y="4527448"/>
            <a:ext cx="8381751" cy="1513914"/>
          </a:xfrm>
        </p:spPr>
        <p:txBody>
          <a:bodyPr anchor="t">
            <a:normAutofit/>
          </a:bodyPr>
          <a:lstStyle>
            <a:lvl1pPr marL="0" indent="0" algn="l">
              <a:buNone/>
              <a:defRPr sz="1755">
                <a:solidFill>
                  <a:schemeClr val="tx1">
                    <a:lumMod val="75000"/>
                    <a:lumOff val="2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116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08050" y="609600"/>
            <a:ext cx="7891781" cy="3022600"/>
          </a:xfrm>
        </p:spPr>
        <p:txBody>
          <a:bodyPr anchor="ctr">
            <a:normAutofit/>
          </a:bodyPr>
          <a:lstStyle>
            <a:lvl1pPr algn="l">
              <a:defRPr sz="42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9" y="4013200"/>
            <a:ext cx="8381752" cy="514248"/>
          </a:xfrm>
        </p:spPr>
        <p:txBody>
          <a:bodyPr anchor="b">
            <a:noAutofit/>
          </a:bodyPr>
          <a:lstStyle>
            <a:lvl1pPr marL="0" indent="0">
              <a:buFontTx/>
              <a:buNone/>
              <a:defRPr sz="2340">
                <a:solidFill>
                  <a:schemeClr val="tx1">
                    <a:lumMod val="75000"/>
                    <a:lumOff val="25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Click to edit Master text styles</a:t>
            </a:r>
          </a:p>
        </p:txBody>
      </p:sp>
      <p:sp>
        <p:nvSpPr>
          <p:cNvPr id="3" name="Text Placeholder 2"/>
          <p:cNvSpPr>
            <a:spLocks noGrp="1"/>
          </p:cNvSpPr>
          <p:nvPr>
            <p:ph type="body" idx="1"/>
          </p:nvPr>
        </p:nvSpPr>
        <p:spPr>
          <a:xfrm>
            <a:off x="660402" y="4527448"/>
            <a:ext cx="8381751" cy="1513914"/>
          </a:xfrm>
        </p:spPr>
        <p:txBody>
          <a:bodyPr anchor="t">
            <a:normAutofit/>
          </a:bodyPr>
          <a:lstStyle>
            <a:lvl1pPr marL="0" indent="0" algn="l">
              <a:buNone/>
              <a:defRPr sz="1755">
                <a:solidFill>
                  <a:schemeClr val="tx1">
                    <a:lumMod val="50000"/>
                    <a:lumOff val="50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528323" y="790378"/>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670686" y="288655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49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8654" y="609600"/>
            <a:ext cx="8373498" cy="3022600"/>
          </a:xfrm>
        </p:spPr>
        <p:txBody>
          <a:bodyPr anchor="ctr">
            <a:normAutofit/>
          </a:bodyPr>
          <a:lstStyle>
            <a:lvl1pPr algn="l">
              <a:defRPr sz="429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9" y="4013200"/>
            <a:ext cx="8381752" cy="514248"/>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Click to edit Master text styles</a:t>
            </a:r>
          </a:p>
        </p:txBody>
      </p:sp>
      <p:sp>
        <p:nvSpPr>
          <p:cNvPr id="3" name="Text Placeholder 2"/>
          <p:cNvSpPr>
            <a:spLocks noGrp="1"/>
          </p:cNvSpPr>
          <p:nvPr>
            <p:ph type="body" idx="1"/>
          </p:nvPr>
        </p:nvSpPr>
        <p:spPr>
          <a:xfrm>
            <a:off x="660402" y="4527448"/>
            <a:ext cx="8381751" cy="1513914"/>
          </a:xfrm>
        </p:spPr>
        <p:txBody>
          <a:bodyPr anchor="t">
            <a:normAutofit/>
          </a:bodyPr>
          <a:lstStyle>
            <a:lvl1pPr marL="0" indent="0" algn="l">
              <a:buNone/>
              <a:defRPr sz="1755">
                <a:solidFill>
                  <a:schemeClr val="tx1">
                    <a:lumMod val="50000"/>
                    <a:lumOff val="50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8992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3540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8482" y="609600"/>
            <a:ext cx="1272124"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402" y="609600"/>
            <a:ext cx="6883646"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28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77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1F477B"/>
                </a:solidFill>
                <a:latin typeface="Arial"/>
                <a:cs typeface="Arial"/>
              </a:defRPr>
            </a:lvl1pPr>
          </a:lstStyle>
          <a:p>
            <a:endParaRPr/>
          </a:p>
        </p:txBody>
      </p:sp>
      <p:sp>
        <p:nvSpPr>
          <p:cNvPr id="3" name="Holder 3"/>
          <p:cNvSpPr>
            <a:spLocks noGrp="1"/>
          </p:cNvSpPr>
          <p:nvPr>
            <p:ph sz="half" idx="2"/>
          </p:nvPr>
        </p:nvSpPr>
        <p:spPr>
          <a:xfrm>
            <a:off x="594360" y="1075459"/>
            <a:ext cx="517093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21908" y="1075459"/>
            <a:ext cx="517093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7804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79781" y="132773"/>
            <a:ext cx="7436930" cy="615597"/>
          </a:xfrm>
          <a:prstGeom prst="rect">
            <a:avLst/>
          </a:prstGeom>
        </p:spPr>
        <p:txBody>
          <a:bodyPr wrap="square" lIns="0" tIns="0" rIns="0" bIns="0">
            <a:spAutoFit/>
          </a:bodyPr>
          <a:lstStyle>
            <a:lvl1pPr>
              <a:defRPr sz="4000" b="1" i="0" u="sng">
                <a:solidFill>
                  <a:srgbClr val="1F477B"/>
                </a:solidFill>
                <a:latin typeface="Arial"/>
                <a:cs typeface="Arial"/>
              </a:defRPr>
            </a:lvl1pPr>
          </a:lstStyle>
          <a:p>
            <a:endParaRPr/>
          </a:p>
        </p:txBody>
      </p:sp>
      <p:sp>
        <p:nvSpPr>
          <p:cNvPr id="3" name="Holder 3"/>
          <p:cNvSpPr>
            <a:spLocks noGrp="1"/>
          </p:cNvSpPr>
          <p:nvPr>
            <p:ph type="subTitle" idx="4"/>
          </p:nvPr>
        </p:nvSpPr>
        <p:spPr>
          <a:xfrm>
            <a:off x="1783080" y="2618509"/>
            <a:ext cx="8321040" cy="492399"/>
          </a:xfrm>
          <a:prstGeom prst="rect">
            <a:avLst/>
          </a:prstGeom>
        </p:spPr>
        <p:txBody>
          <a:bodyPr wrap="square" lIns="0" tIns="0" rIns="0" bIns="0">
            <a:spAutoFit/>
          </a:bodyPr>
          <a:lstStyle>
            <a:lvl1pPr>
              <a:defRPr sz="3200" b="0" i="0">
                <a:solidFill>
                  <a:srgbClr val="FFFF00"/>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715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7228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402" y="2700868"/>
            <a:ext cx="8381751" cy="1826581"/>
          </a:xfrm>
        </p:spPr>
        <p:txBody>
          <a:bodyPr anchor="b"/>
          <a:lstStyle>
            <a:lvl1pPr algn="l">
              <a:defRPr sz="3900" b="0" cap="none"/>
            </a:lvl1pPr>
          </a:lstStyle>
          <a:p>
            <a:r>
              <a:rPr lang="en-US"/>
              <a:t>Click to edit Master title style</a:t>
            </a:r>
            <a:endParaRPr lang="en-US" dirty="0"/>
          </a:p>
        </p:txBody>
      </p:sp>
      <p:sp>
        <p:nvSpPr>
          <p:cNvPr id="3" name="Text Placeholder 2"/>
          <p:cNvSpPr>
            <a:spLocks noGrp="1"/>
          </p:cNvSpPr>
          <p:nvPr>
            <p:ph type="body" idx="1"/>
          </p:nvPr>
        </p:nvSpPr>
        <p:spPr>
          <a:xfrm>
            <a:off x="660402" y="4527448"/>
            <a:ext cx="8381751" cy="860400"/>
          </a:xfrm>
        </p:spPr>
        <p:txBody>
          <a:bodyPr anchor="t"/>
          <a:lstStyle>
            <a:lvl1pPr marL="0" indent="0" algn="l">
              <a:buNone/>
              <a:defRPr sz="1950">
                <a:solidFill>
                  <a:schemeClr val="tx1">
                    <a:lumMod val="50000"/>
                    <a:lumOff val="50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2046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4079434"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2721" y="2160590"/>
            <a:ext cx="4079433"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0038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8852" y="2160983"/>
            <a:ext cx="4080982"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658852" y="2737246"/>
            <a:ext cx="408098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1173" y="2160983"/>
            <a:ext cx="4080978"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4961175" y="2737246"/>
            <a:ext cx="408097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8771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1" y="609600"/>
            <a:ext cx="838175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5462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168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1" y="1498604"/>
            <a:ext cx="3758165" cy="1278466"/>
          </a:xfrm>
        </p:spPr>
        <p:txBody>
          <a:bodyPr anchor="b">
            <a:normAutofit/>
          </a:bodyPr>
          <a:lstStyle>
            <a:lvl1pPr>
              <a:defRPr sz="1950"/>
            </a:lvl1pPr>
          </a:lstStyle>
          <a:p>
            <a:r>
              <a:rPr lang="en-US"/>
              <a:t>Click to edit Master title style</a:t>
            </a:r>
            <a:endParaRPr lang="en-US" dirty="0"/>
          </a:p>
        </p:txBody>
      </p:sp>
      <p:sp>
        <p:nvSpPr>
          <p:cNvPr id="3" name="Content Placeholder 2"/>
          <p:cNvSpPr>
            <a:spLocks noGrp="1"/>
          </p:cNvSpPr>
          <p:nvPr>
            <p:ph idx="1"/>
          </p:nvPr>
        </p:nvSpPr>
        <p:spPr>
          <a:xfrm>
            <a:off x="4641450" y="514925"/>
            <a:ext cx="440070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401" y="2777069"/>
            <a:ext cx="3758165" cy="2584449"/>
          </a:xfrm>
        </p:spPr>
        <p:txBody>
          <a:bodyPr>
            <a:normAutofit/>
          </a:bodyPr>
          <a:lstStyle>
            <a:lvl1pPr marL="0" indent="0">
              <a:buNone/>
              <a:defRPr sz="1365"/>
            </a:lvl1pPr>
            <a:lvl2pPr marL="445636" indent="0">
              <a:buNone/>
              <a:defRPr sz="1365"/>
            </a:lvl2pPr>
            <a:lvl3pPr marL="891273" indent="0">
              <a:buNone/>
              <a:defRPr sz="1170"/>
            </a:lvl3pPr>
            <a:lvl4pPr marL="1336909" indent="0">
              <a:buNone/>
              <a:defRPr sz="975"/>
            </a:lvl4pPr>
            <a:lvl5pPr marL="1782545" indent="0">
              <a:buNone/>
              <a:defRPr sz="975"/>
            </a:lvl5pPr>
            <a:lvl6pPr marL="2228181" indent="0">
              <a:buNone/>
              <a:defRPr sz="975"/>
            </a:lvl6pPr>
            <a:lvl7pPr marL="2673818" indent="0">
              <a:buNone/>
              <a:defRPr sz="975"/>
            </a:lvl7pPr>
            <a:lvl8pPr marL="3119454" indent="0">
              <a:buNone/>
              <a:defRPr sz="975"/>
            </a:lvl8pPr>
            <a:lvl9pPr marL="3565090"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3213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1" y="4800600"/>
            <a:ext cx="8381750" cy="566738"/>
          </a:xfrm>
        </p:spPr>
        <p:txBody>
          <a:bodyPr anchor="b">
            <a:normAutofit/>
          </a:bodyPr>
          <a:lstStyle>
            <a:lvl1pPr algn="l">
              <a:defRPr sz="23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401" y="609600"/>
            <a:ext cx="8381751" cy="3845718"/>
          </a:xfrm>
        </p:spPr>
        <p:txBody>
          <a:bodyPr anchor="t">
            <a:normAutofit/>
          </a:bodyPr>
          <a:lstStyle>
            <a:lvl1pPr marL="0" indent="0" algn="ctr">
              <a:buNone/>
              <a:defRPr sz="1560"/>
            </a:lvl1pPr>
            <a:lvl2pPr marL="445770" indent="0">
              <a:buNone/>
              <a:defRPr sz="1560"/>
            </a:lvl2pPr>
            <a:lvl3pPr marL="891540" indent="0">
              <a:buNone/>
              <a:defRPr sz="1560"/>
            </a:lvl3pPr>
            <a:lvl4pPr marL="1337310" indent="0">
              <a:buNone/>
              <a:defRPr sz="1560"/>
            </a:lvl4pPr>
            <a:lvl5pPr marL="1783080" indent="0">
              <a:buNone/>
              <a:defRPr sz="1560"/>
            </a:lvl5pPr>
            <a:lvl6pPr marL="2228850" indent="0">
              <a:buNone/>
              <a:defRPr sz="1560"/>
            </a:lvl6pPr>
            <a:lvl7pPr marL="2674620" indent="0">
              <a:buNone/>
              <a:defRPr sz="1560"/>
            </a:lvl7pPr>
            <a:lvl8pPr marL="3120390" indent="0">
              <a:buNone/>
              <a:defRPr sz="1560"/>
            </a:lvl8pPr>
            <a:lvl9pPr marL="3566160" indent="0">
              <a:buNone/>
              <a:defRPr sz="1560"/>
            </a:lvl9pPr>
          </a:lstStyle>
          <a:p>
            <a:r>
              <a:rPr lang="en-US"/>
              <a:t>Click icon to add picture</a:t>
            </a:r>
            <a:endParaRPr lang="en-US" dirty="0"/>
          </a:p>
        </p:txBody>
      </p:sp>
      <p:sp>
        <p:nvSpPr>
          <p:cNvPr id="4" name="Text Placeholder 3"/>
          <p:cNvSpPr>
            <a:spLocks noGrp="1"/>
          </p:cNvSpPr>
          <p:nvPr>
            <p:ph type="body" sz="half" idx="2"/>
          </p:nvPr>
        </p:nvSpPr>
        <p:spPr>
          <a:xfrm>
            <a:off x="660401" y="5367338"/>
            <a:ext cx="8381750" cy="674024"/>
          </a:xfrm>
        </p:spPr>
        <p:txBody>
          <a:bodyPr>
            <a:normAutofit/>
          </a:bodyPr>
          <a:lstStyle>
            <a:lvl1pPr marL="0" indent="0">
              <a:buNone/>
              <a:defRPr sz="1170"/>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Tree>
    <p:extLst>
      <p:ext uri="{BB962C8B-B14F-4D97-AF65-F5344CB8AC3E}">
        <p14:creationId xmlns:p14="http://schemas.microsoft.com/office/powerpoint/2010/main" val="63820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18872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1" y="609600"/>
            <a:ext cx="838175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0401" y="2160590"/>
            <a:ext cx="838175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25005" y="6041363"/>
            <a:ext cx="889141" cy="365125"/>
          </a:xfrm>
          <a:prstGeom prst="rect">
            <a:avLst/>
          </a:prstGeom>
        </p:spPr>
        <p:txBody>
          <a:bodyPr vert="horz" lIns="91440" tIns="45720" rIns="91440" bIns="45720" rtlCol="0" anchor="ctr"/>
          <a:lstStyle>
            <a:lvl1pPr algn="r">
              <a:defRPr sz="878">
                <a:solidFill>
                  <a:schemeClr val="tx1">
                    <a:tint val="75000"/>
                  </a:schemeClr>
                </a:solidFill>
              </a:defRPr>
            </a:lvl1pPr>
          </a:lstStyle>
          <a:p>
            <a:fld id="{1D8BD707-D9CF-40AE-B4C6-C98DA3205C09}" type="datetimeFigureOut">
              <a:rPr lang="en-US" smtClean="0"/>
              <a:t>1/15/2025</a:t>
            </a:fld>
            <a:endParaRPr lang="en-US"/>
          </a:p>
        </p:txBody>
      </p:sp>
      <p:sp>
        <p:nvSpPr>
          <p:cNvPr id="5" name="Footer Placeholder 4"/>
          <p:cNvSpPr>
            <a:spLocks noGrp="1"/>
          </p:cNvSpPr>
          <p:nvPr>
            <p:ph type="ftr" sz="quarter" idx="3"/>
          </p:nvPr>
        </p:nvSpPr>
        <p:spPr>
          <a:xfrm>
            <a:off x="660400" y="6041363"/>
            <a:ext cx="6140172" cy="365125"/>
          </a:xfrm>
          <a:prstGeom prst="rect">
            <a:avLst/>
          </a:prstGeom>
        </p:spPr>
        <p:txBody>
          <a:bodyPr vert="horz" lIns="91440" tIns="45720" rIns="91440" bIns="45720" rtlCol="0" anchor="ctr"/>
          <a:lstStyle>
            <a:lvl1pPr algn="l">
              <a:defRPr sz="87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75897" y="6041363"/>
            <a:ext cx="666256" cy="365125"/>
          </a:xfrm>
          <a:prstGeom prst="rect">
            <a:avLst/>
          </a:prstGeom>
        </p:spPr>
        <p:txBody>
          <a:bodyPr vert="horz" lIns="91440" tIns="45720" rIns="91440" bIns="45720" rtlCol="0" anchor="ctr"/>
          <a:lstStyle>
            <a:lvl1pPr algn="r">
              <a:defRPr sz="878">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75740059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Lst>
  <p:txStyles>
    <p:titleStyle>
      <a:lvl1pPr algn="l" defTabSz="445770" rtl="0" eaLnBrk="1" latinLnBrk="0" hangingPunct="1">
        <a:spcBef>
          <a:spcPct val="0"/>
        </a:spcBef>
        <a:buNone/>
        <a:defRPr sz="351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4328" indent="-334328" algn="l" defTabSz="445770" rtl="0" eaLnBrk="1" latinLnBrk="0" hangingPunct="1">
        <a:spcBef>
          <a:spcPts val="975"/>
        </a:spcBef>
        <a:spcAft>
          <a:spcPts val="0"/>
        </a:spcAft>
        <a:buClr>
          <a:schemeClr val="accent1"/>
        </a:buClr>
        <a:buSzPct val="80000"/>
        <a:buFont typeface="Wingdings 3" charset="2"/>
        <a:buChar char=""/>
        <a:defRPr sz="1755" kern="1200">
          <a:solidFill>
            <a:schemeClr val="tx1">
              <a:lumMod val="75000"/>
              <a:lumOff val="25000"/>
            </a:schemeClr>
          </a:solidFill>
          <a:latin typeface="+mn-lt"/>
          <a:ea typeface="+mn-ea"/>
          <a:cs typeface="+mn-cs"/>
        </a:defRPr>
      </a:lvl1pPr>
      <a:lvl2pPr marL="724376" indent="-278606" algn="l" defTabSz="445770" rtl="0" eaLnBrk="1" latinLnBrk="0" hangingPunct="1">
        <a:spcBef>
          <a:spcPts val="975"/>
        </a:spcBef>
        <a:spcAft>
          <a:spcPts val="0"/>
        </a:spcAft>
        <a:buClr>
          <a:schemeClr val="accent1"/>
        </a:buClr>
        <a:buSzPct val="80000"/>
        <a:buFont typeface="Wingdings 3" charset="2"/>
        <a:buChar char=""/>
        <a:defRPr sz="1560" kern="1200">
          <a:solidFill>
            <a:schemeClr val="tx1">
              <a:lumMod val="75000"/>
              <a:lumOff val="25000"/>
            </a:schemeClr>
          </a:solidFill>
          <a:latin typeface="+mn-lt"/>
          <a:ea typeface="+mn-ea"/>
          <a:cs typeface="+mn-cs"/>
        </a:defRPr>
      </a:lvl2pPr>
      <a:lvl3pPr marL="1114425" indent="-222885" algn="l" defTabSz="445770" rtl="0" eaLnBrk="1" latinLnBrk="0" hangingPunct="1">
        <a:spcBef>
          <a:spcPts val="975"/>
        </a:spcBef>
        <a:spcAft>
          <a:spcPts val="0"/>
        </a:spcAft>
        <a:buClr>
          <a:schemeClr val="accent1"/>
        </a:buClr>
        <a:buSzPct val="80000"/>
        <a:buFont typeface="Wingdings 3" charset="2"/>
        <a:buChar char=""/>
        <a:defRPr sz="1365" kern="1200">
          <a:solidFill>
            <a:schemeClr val="tx1">
              <a:lumMod val="75000"/>
              <a:lumOff val="25000"/>
            </a:schemeClr>
          </a:solidFill>
          <a:latin typeface="+mn-lt"/>
          <a:ea typeface="+mn-ea"/>
          <a:cs typeface="+mn-cs"/>
        </a:defRPr>
      </a:lvl3pPr>
      <a:lvl4pPr marL="156019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4pPr>
      <a:lvl5pPr marL="200596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5pPr>
      <a:lvl6pPr marL="245173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6pPr>
      <a:lvl7pPr marL="289750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7pPr>
      <a:lvl8pPr marL="334327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8pPr>
      <a:lvl9pPr marL="3789045" indent="-222885" algn="l" defTabSz="445770" rtl="0" eaLnBrk="1" latinLnBrk="0" hangingPunct="1">
        <a:spcBef>
          <a:spcPts val="975"/>
        </a:spcBef>
        <a:spcAft>
          <a:spcPts val="0"/>
        </a:spcAft>
        <a:buClr>
          <a:schemeClr val="accent1"/>
        </a:buClr>
        <a:buSzPct val="80000"/>
        <a:buFont typeface="Wingdings 3" charset="2"/>
        <a:buChar char=""/>
        <a:defRPr sz="1170" kern="1200">
          <a:solidFill>
            <a:schemeClr val="tx1">
              <a:lumMod val="75000"/>
              <a:lumOff val="25000"/>
            </a:schemeClr>
          </a:solidFill>
          <a:latin typeface="+mn-lt"/>
          <a:ea typeface="+mn-ea"/>
          <a:cs typeface="+mn-cs"/>
        </a:defRPr>
      </a:lvl9pPr>
    </p:bodyStyle>
    <p:otherStyle>
      <a:defPPr>
        <a:defRPr lang="en-US"/>
      </a:defPPr>
      <a:lvl1pPr marL="0" algn="l" defTabSz="445770" rtl="0" eaLnBrk="1" latinLnBrk="0" hangingPunct="1">
        <a:defRPr sz="1755" kern="1200">
          <a:solidFill>
            <a:schemeClr val="tx1"/>
          </a:solidFill>
          <a:latin typeface="+mn-lt"/>
          <a:ea typeface="+mn-ea"/>
          <a:cs typeface="+mn-cs"/>
        </a:defRPr>
      </a:lvl1pPr>
      <a:lvl2pPr marL="445770" algn="l" defTabSz="445770" rtl="0" eaLnBrk="1" latinLnBrk="0" hangingPunct="1">
        <a:defRPr sz="1755" kern="1200">
          <a:solidFill>
            <a:schemeClr val="tx1"/>
          </a:solidFill>
          <a:latin typeface="+mn-lt"/>
          <a:ea typeface="+mn-ea"/>
          <a:cs typeface="+mn-cs"/>
        </a:defRPr>
      </a:lvl2pPr>
      <a:lvl3pPr marL="891540" algn="l" defTabSz="445770" rtl="0" eaLnBrk="1" latinLnBrk="0" hangingPunct="1">
        <a:defRPr sz="1755" kern="1200">
          <a:solidFill>
            <a:schemeClr val="tx1"/>
          </a:solidFill>
          <a:latin typeface="+mn-lt"/>
          <a:ea typeface="+mn-ea"/>
          <a:cs typeface="+mn-cs"/>
        </a:defRPr>
      </a:lvl3pPr>
      <a:lvl4pPr marL="1337310" algn="l" defTabSz="445770" rtl="0" eaLnBrk="1" latinLnBrk="0" hangingPunct="1">
        <a:defRPr sz="1755" kern="1200">
          <a:solidFill>
            <a:schemeClr val="tx1"/>
          </a:solidFill>
          <a:latin typeface="+mn-lt"/>
          <a:ea typeface="+mn-ea"/>
          <a:cs typeface="+mn-cs"/>
        </a:defRPr>
      </a:lvl4pPr>
      <a:lvl5pPr marL="1783080" algn="l" defTabSz="445770" rtl="0" eaLnBrk="1" latinLnBrk="0" hangingPunct="1">
        <a:defRPr sz="1755" kern="1200">
          <a:solidFill>
            <a:schemeClr val="tx1"/>
          </a:solidFill>
          <a:latin typeface="+mn-lt"/>
          <a:ea typeface="+mn-ea"/>
          <a:cs typeface="+mn-cs"/>
        </a:defRPr>
      </a:lvl5pPr>
      <a:lvl6pPr marL="2228850" algn="l" defTabSz="445770" rtl="0" eaLnBrk="1" latinLnBrk="0" hangingPunct="1">
        <a:defRPr sz="1755" kern="1200">
          <a:solidFill>
            <a:schemeClr val="tx1"/>
          </a:solidFill>
          <a:latin typeface="+mn-lt"/>
          <a:ea typeface="+mn-ea"/>
          <a:cs typeface="+mn-cs"/>
        </a:defRPr>
      </a:lvl6pPr>
      <a:lvl7pPr marL="2674620" algn="l" defTabSz="445770" rtl="0" eaLnBrk="1" latinLnBrk="0" hangingPunct="1">
        <a:defRPr sz="1755" kern="1200">
          <a:solidFill>
            <a:schemeClr val="tx1"/>
          </a:solidFill>
          <a:latin typeface="+mn-lt"/>
          <a:ea typeface="+mn-ea"/>
          <a:cs typeface="+mn-cs"/>
        </a:defRPr>
      </a:lvl7pPr>
      <a:lvl8pPr marL="3120390" algn="l" defTabSz="445770" rtl="0" eaLnBrk="1" latinLnBrk="0" hangingPunct="1">
        <a:defRPr sz="1755" kern="1200">
          <a:solidFill>
            <a:schemeClr val="tx1"/>
          </a:solidFill>
          <a:latin typeface="+mn-lt"/>
          <a:ea typeface="+mn-ea"/>
          <a:cs typeface="+mn-cs"/>
        </a:defRPr>
      </a:lvl8pPr>
      <a:lvl9pPr marL="3566160" algn="l" defTabSz="4457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78.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79.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8" Type="http://schemas.openxmlformats.org/officeDocument/2006/relationships/image" Target="../media/image386.png"/><Relationship Id="rId13" Type="http://schemas.openxmlformats.org/officeDocument/2006/relationships/image" Target="../media/image391.jpg"/><Relationship Id="rId3" Type="http://schemas.openxmlformats.org/officeDocument/2006/relationships/image" Target="../media/image381.jpg"/><Relationship Id="rId7" Type="http://schemas.openxmlformats.org/officeDocument/2006/relationships/image" Target="../media/image385.png"/><Relationship Id="rId12"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84.jpg"/><Relationship Id="rId11" Type="http://schemas.openxmlformats.org/officeDocument/2006/relationships/image" Target="../media/image389.jpg"/><Relationship Id="rId5" Type="http://schemas.openxmlformats.org/officeDocument/2006/relationships/image" Target="../media/image383.png"/><Relationship Id="rId10" Type="http://schemas.openxmlformats.org/officeDocument/2006/relationships/image" Target="../media/image388.png"/><Relationship Id="rId4" Type="http://schemas.openxmlformats.org/officeDocument/2006/relationships/image" Target="../media/image382.png"/><Relationship Id="rId9" Type="http://schemas.openxmlformats.org/officeDocument/2006/relationships/image" Target="../media/image387.jpg"/><Relationship Id="rId14" Type="http://schemas.openxmlformats.org/officeDocument/2006/relationships/image" Target="../media/image39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image" Target="../media/image393.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401.png"/><Relationship Id="rId13" Type="http://schemas.openxmlformats.org/officeDocument/2006/relationships/image" Target="../media/image406.png"/><Relationship Id="rId3" Type="http://schemas.openxmlformats.org/officeDocument/2006/relationships/image" Target="../media/image396.png"/><Relationship Id="rId7" Type="http://schemas.openxmlformats.org/officeDocument/2006/relationships/image" Target="../media/image400.png"/><Relationship Id="rId12" Type="http://schemas.openxmlformats.org/officeDocument/2006/relationships/image" Target="../media/image405.png"/><Relationship Id="rId2" Type="http://schemas.openxmlformats.org/officeDocument/2006/relationships/image" Target="../media/image395.jpg"/><Relationship Id="rId1" Type="http://schemas.openxmlformats.org/officeDocument/2006/relationships/slideLayout" Target="../slideLayouts/slideLayout2.xml"/><Relationship Id="rId6" Type="http://schemas.openxmlformats.org/officeDocument/2006/relationships/image" Target="../media/image399.png"/><Relationship Id="rId11" Type="http://schemas.openxmlformats.org/officeDocument/2006/relationships/image" Target="../media/image404.png"/><Relationship Id="rId5" Type="http://schemas.openxmlformats.org/officeDocument/2006/relationships/image" Target="../media/image398.png"/><Relationship Id="rId10" Type="http://schemas.openxmlformats.org/officeDocument/2006/relationships/image" Target="../media/image403.png"/><Relationship Id="rId4" Type="http://schemas.openxmlformats.org/officeDocument/2006/relationships/image" Target="../media/image397.png"/><Relationship Id="rId9" Type="http://schemas.openxmlformats.org/officeDocument/2006/relationships/image" Target="../media/image402.png"/><Relationship Id="rId14" Type="http://schemas.openxmlformats.org/officeDocument/2006/relationships/image" Target="../media/image407.png"/></Relationships>
</file>

<file path=ppt/slides/_rels/slide113.xml.rels><?xml version="1.0" encoding="UTF-8" standalone="yes"?>
<Relationships xmlns="http://schemas.openxmlformats.org/package/2006/relationships"><Relationship Id="rId3" Type="http://schemas.openxmlformats.org/officeDocument/2006/relationships/image" Target="../media/image409.png"/><Relationship Id="rId2" Type="http://schemas.openxmlformats.org/officeDocument/2006/relationships/image" Target="../media/image408.jp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14.png"/><Relationship Id="rId5" Type="http://schemas.openxmlformats.org/officeDocument/2006/relationships/image" Target="../media/image413.png"/><Relationship Id="rId4" Type="http://schemas.openxmlformats.org/officeDocument/2006/relationships/image" Target="../media/image412.png"/></Relationships>
</file>

<file path=ppt/slides/_rels/slide115.xml.rels><?xml version="1.0" encoding="UTF-8" standalone="yes"?>
<Relationships xmlns="http://schemas.openxmlformats.org/package/2006/relationships"><Relationship Id="rId8" Type="http://schemas.openxmlformats.org/officeDocument/2006/relationships/image" Target="../media/image421.png"/><Relationship Id="rId3" Type="http://schemas.openxmlformats.org/officeDocument/2006/relationships/image" Target="../media/image416.jpg"/><Relationship Id="rId7" Type="http://schemas.openxmlformats.org/officeDocument/2006/relationships/image" Target="../media/image420.png"/><Relationship Id="rId2" Type="http://schemas.openxmlformats.org/officeDocument/2006/relationships/image" Target="../media/image415.jpg"/><Relationship Id="rId1" Type="http://schemas.openxmlformats.org/officeDocument/2006/relationships/slideLayout" Target="../slideLayouts/slideLayout7.xml"/><Relationship Id="rId6" Type="http://schemas.openxmlformats.org/officeDocument/2006/relationships/image" Target="../media/image419.jpg"/><Relationship Id="rId5" Type="http://schemas.openxmlformats.org/officeDocument/2006/relationships/image" Target="../media/image418.png"/><Relationship Id="rId4" Type="http://schemas.openxmlformats.org/officeDocument/2006/relationships/image" Target="../media/image417.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image" Target="../media/image422.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5.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27.png"/><Relationship Id="rId2" Type="http://schemas.openxmlformats.org/officeDocument/2006/relationships/image" Target="../media/image426.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434.jpg"/><Relationship Id="rId13" Type="http://schemas.openxmlformats.org/officeDocument/2006/relationships/image" Target="../media/image439.png"/><Relationship Id="rId3" Type="http://schemas.openxmlformats.org/officeDocument/2006/relationships/image" Target="../media/image429.png"/><Relationship Id="rId7" Type="http://schemas.openxmlformats.org/officeDocument/2006/relationships/image" Target="../media/image433.jpg"/><Relationship Id="rId12" Type="http://schemas.openxmlformats.org/officeDocument/2006/relationships/image" Target="../media/image438.jpg"/><Relationship Id="rId2" Type="http://schemas.openxmlformats.org/officeDocument/2006/relationships/image" Target="../media/image428.png"/><Relationship Id="rId1" Type="http://schemas.openxmlformats.org/officeDocument/2006/relationships/slideLayout" Target="../slideLayouts/slideLayout2.xml"/><Relationship Id="rId6" Type="http://schemas.openxmlformats.org/officeDocument/2006/relationships/image" Target="../media/image432.png"/><Relationship Id="rId11" Type="http://schemas.openxmlformats.org/officeDocument/2006/relationships/image" Target="../media/image437.jpg"/><Relationship Id="rId5" Type="http://schemas.openxmlformats.org/officeDocument/2006/relationships/image" Target="../media/image431.png"/><Relationship Id="rId10" Type="http://schemas.openxmlformats.org/officeDocument/2006/relationships/image" Target="../media/image436.png"/><Relationship Id="rId4" Type="http://schemas.openxmlformats.org/officeDocument/2006/relationships/image" Target="../media/image430.png"/><Relationship Id="rId9" Type="http://schemas.openxmlformats.org/officeDocument/2006/relationships/image" Target="../media/image435.png"/></Relationships>
</file>

<file path=ppt/slides/_rels/slide123.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40.jpg"/><Relationship Id="rId1" Type="http://schemas.openxmlformats.org/officeDocument/2006/relationships/slideLayout" Target="../slideLayouts/slideLayout2.xml"/><Relationship Id="rId6" Type="http://schemas.openxmlformats.org/officeDocument/2006/relationships/image" Target="../media/image444.png"/><Relationship Id="rId5" Type="http://schemas.openxmlformats.org/officeDocument/2006/relationships/image" Target="../media/image443.jpg"/><Relationship Id="rId4" Type="http://schemas.openxmlformats.org/officeDocument/2006/relationships/image" Target="../media/image442.png"/></Relationships>
</file>

<file path=ppt/slides/_rels/slide124.xml.rels><?xml version="1.0" encoding="UTF-8" standalone="yes"?>
<Relationships xmlns="http://schemas.openxmlformats.org/package/2006/relationships"><Relationship Id="rId8" Type="http://schemas.openxmlformats.org/officeDocument/2006/relationships/image" Target="../media/image451.png"/><Relationship Id="rId3" Type="http://schemas.openxmlformats.org/officeDocument/2006/relationships/image" Target="../media/image446.jpg"/><Relationship Id="rId7" Type="http://schemas.openxmlformats.org/officeDocument/2006/relationships/image" Target="../media/image450.jpg"/><Relationship Id="rId2" Type="http://schemas.openxmlformats.org/officeDocument/2006/relationships/image" Target="../media/image445.jpg"/><Relationship Id="rId1" Type="http://schemas.openxmlformats.org/officeDocument/2006/relationships/slideLayout" Target="../slideLayouts/slideLayout2.xml"/><Relationship Id="rId6" Type="http://schemas.openxmlformats.org/officeDocument/2006/relationships/image" Target="../media/image449.png"/><Relationship Id="rId5" Type="http://schemas.openxmlformats.org/officeDocument/2006/relationships/image" Target="../media/image448.jpg"/><Relationship Id="rId10" Type="http://schemas.openxmlformats.org/officeDocument/2006/relationships/image" Target="../media/image453.jpg"/><Relationship Id="rId4" Type="http://schemas.openxmlformats.org/officeDocument/2006/relationships/image" Target="../media/image447.png"/><Relationship Id="rId9" Type="http://schemas.openxmlformats.org/officeDocument/2006/relationships/image" Target="../media/image45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5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5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56.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5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5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45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40.xml.rels><?xml version="1.0" encoding="UTF-8" standalone="yes"?>
<Relationships xmlns="http://schemas.openxmlformats.org/package/2006/relationships"><Relationship Id="rId2" Type="http://schemas.openxmlformats.org/officeDocument/2006/relationships/image" Target="../media/image46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63.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6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6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6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67.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68.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473.jpg"/><Relationship Id="rId2" Type="http://schemas.openxmlformats.org/officeDocument/2006/relationships/image" Target="../media/image472.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75.png"/><Relationship Id="rId2" Type="http://schemas.openxmlformats.org/officeDocument/2006/relationships/image" Target="../media/image474.jp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76.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78.jpg"/><Relationship Id="rId2" Type="http://schemas.openxmlformats.org/officeDocument/2006/relationships/image" Target="../media/image477.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479.jp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80.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83.jpg"/><Relationship Id="rId2" Type="http://schemas.openxmlformats.org/officeDocument/2006/relationships/image" Target="../media/image482.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0.xml.rels><?xml version="1.0" encoding="UTF-8" standalone="yes"?>
<Relationships xmlns="http://schemas.openxmlformats.org/package/2006/relationships"><Relationship Id="rId3" Type="http://schemas.openxmlformats.org/officeDocument/2006/relationships/image" Target="../media/image485.png"/><Relationship Id="rId2" Type="http://schemas.openxmlformats.org/officeDocument/2006/relationships/image" Target="../media/image484.jpg"/><Relationship Id="rId1" Type="http://schemas.openxmlformats.org/officeDocument/2006/relationships/slideLayout" Target="../slideLayouts/slideLayout7.xml"/><Relationship Id="rId6" Type="http://schemas.openxmlformats.org/officeDocument/2006/relationships/image" Target="../media/image488.jpg"/><Relationship Id="rId5" Type="http://schemas.openxmlformats.org/officeDocument/2006/relationships/image" Target="../media/image487.jpg"/><Relationship Id="rId4" Type="http://schemas.openxmlformats.org/officeDocument/2006/relationships/image" Target="../media/image486.jpg"/></Relationships>
</file>

<file path=ppt/slides/_rels/slide161.xml.rels><?xml version="1.0" encoding="UTF-8" standalone="yes"?>
<Relationships xmlns="http://schemas.openxmlformats.org/package/2006/relationships"><Relationship Id="rId2" Type="http://schemas.openxmlformats.org/officeDocument/2006/relationships/image" Target="../media/image489.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491.jpg"/><Relationship Id="rId2" Type="http://schemas.openxmlformats.org/officeDocument/2006/relationships/image" Target="../media/image490.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93.jpg"/><Relationship Id="rId2" Type="http://schemas.openxmlformats.org/officeDocument/2006/relationships/image" Target="../media/image492.jp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495.jpg"/><Relationship Id="rId2" Type="http://schemas.openxmlformats.org/officeDocument/2006/relationships/image" Target="../media/image494.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97.png"/><Relationship Id="rId2" Type="http://schemas.openxmlformats.org/officeDocument/2006/relationships/image" Target="../media/image496.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99.jpg"/><Relationship Id="rId2" Type="http://schemas.openxmlformats.org/officeDocument/2006/relationships/image" Target="../media/image498.jpg"/><Relationship Id="rId1" Type="http://schemas.openxmlformats.org/officeDocument/2006/relationships/slideLayout" Target="../slideLayouts/slideLayout6.xml"/><Relationship Id="rId4" Type="http://schemas.openxmlformats.org/officeDocument/2006/relationships/image" Target="../media/image500.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502.jpg"/><Relationship Id="rId2" Type="http://schemas.openxmlformats.org/officeDocument/2006/relationships/image" Target="../media/image501.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03.jp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504.jpg"/><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3" Type="http://schemas.openxmlformats.org/officeDocument/2006/relationships/image" Target="../media/image506.jpg"/><Relationship Id="rId2" Type="http://schemas.openxmlformats.org/officeDocument/2006/relationships/image" Target="../media/image505.jpg"/><Relationship Id="rId1" Type="http://schemas.openxmlformats.org/officeDocument/2006/relationships/slideLayout" Target="../slideLayouts/slideLayout2.xml"/><Relationship Id="rId5" Type="http://schemas.openxmlformats.org/officeDocument/2006/relationships/image" Target="../media/image508.jpg"/><Relationship Id="rId4" Type="http://schemas.openxmlformats.org/officeDocument/2006/relationships/image" Target="../media/image507.jpg"/></Relationships>
</file>

<file path=ppt/slides/_rels/slide174.xml.rels><?xml version="1.0" encoding="UTF-8" standalone="yes"?>
<Relationships xmlns="http://schemas.openxmlformats.org/package/2006/relationships"><Relationship Id="rId2" Type="http://schemas.openxmlformats.org/officeDocument/2006/relationships/image" Target="../media/image509.jp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10.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11.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12.jp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13.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515.jpg"/><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3" Type="http://schemas.openxmlformats.org/officeDocument/2006/relationships/image" Target="../media/image517.png"/><Relationship Id="rId2" Type="http://schemas.openxmlformats.org/officeDocument/2006/relationships/image" Target="../media/image516.png"/><Relationship Id="rId1" Type="http://schemas.openxmlformats.org/officeDocument/2006/relationships/slideLayout" Target="../slideLayouts/slideLayout6.xml"/><Relationship Id="rId4" Type="http://schemas.openxmlformats.org/officeDocument/2006/relationships/image" Target="../media/image518.jpg"/></Relationships>
</file>

<file path=ppt/slides/_rels/slide183.xml.rels><?xml version="1.0" encoding="UTF-8" standalone="yes"?>
<Relationships xmlns="http://schemas.openxmlformats.org/package/2006/relationships"><Relationship Id="rId2" Type="http://schemas.openxmlformats.org/officeDocument/2006/relationships/image" Target="../media/image519.jpg"/><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520.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21.jp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22.jpg"/><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0.xml.rels><?xml version="1.0" encoding="UTF-8" standalone="yes"?>
<Relationships xmlns="http://schemas.openxmlformats.org/package/2006/relationships"><Relationship Id="rId2" Type="http://schemas.openxmlformats.org/officeDocument/2006/relationships/image" Target="../media/image523.jpg"/><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524.jp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525.jpg"/><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image" Target="../media/image526.jpg"/><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5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6" Type="http://schemas.openxmlformats.org/officeDocument/2006/relationships/image" Target="../media/image552.png"/><Relationship Id="rId21" Type="http://schemas.openxmlformats.org/officeDocument/2006/relationships/image" Target="../media/image547.png"/><Relationship Id="rId34" Type="http://schemas.openxmlformats.org/officeDocument/2006/relationships/image" Target="../media/image560.png"/><Relationship Id="rId42" Type="http://schemas.openxmlformats.org/officeDocument/2006/relationships/image" Target="../media/image568.png"/><Relationship Id="rId47" Type="http://schemas.openxmlformats.org/officeDocument/2006/relationships/image" Target="../media/image573.png"/><Relationship Id="rId50" Type="http://schemas.openxmlformats.org/officeDocument/2006/relationships/image" Target="../media/image576.png"/><Relationship Id="rId55" Type="http://schemas.openxmlformats.org/officeDocument/2006/relationships/image" Target="../media/image581.png"/><Relationship Id="rId63" Type="http://schemas.openxmlformats.org/officeDocument/2006/relationships/image" Target="../media/image589.png"/><Relationship Id="rId68" Type="http://schemas.openxmlformats.org/officeDocument/2006/relationships/image" Target="../media/image594.png"/><Relationship Id="rId76" Type="http://schemas.openxmlformats.org/officeDocument/2006/relationships/image" Target="../media/image602.png"/><Relationship Id="rId84" Type="http://schemas.openxmlformats.org/officeDocument/2006/relationships/image" Target="../media/image610.png"/><Relationship Id="rId89" Type="http://schemas.openxmlformats.org/officeDocument/2006/relationships/image" Target="../media/image615.png"/><Relationship Id="rId97" Type="http://schemas.openxmlformats.org/officeDocument/2006/relationships/image" Target="../media/image623.jpg"/><Relationship Id="rId7" Type="http://schemas.openxmlformats.org/officeDocument/2006/relationships/image" Target="../media/image533.png"/><Relationship Id="rId71" Type="http://schemas.openxmlformats.org/officeDocument/2006/relationships/image" Target="../media/image597.png"/><Relationship Id="rId92" Type="http://schemas.openxmlformats.org/officeDocument/2006/relationships/image" Target="../media/image618.png"/><Relationship Id="rId2" Type="http://schemas.openxmlformats.org/officeDocument/2006/relationships/image" Target="../media/image528.png"/><Relationship Id="rId16" Type="http://schemas.openxmlformats.org/officeDocument/2006/relationships/image" Target="../media/image542.png"/><Relationship Id="rId29" Type="http://schemas.openxmlformats.org/officeDocument/2006/relationships/image" Target="../media/image555.png"/><Relationship Id="rId11" Type="http://schemas.openxmlformats.org/officeDocument/2006/relationships/image" Target="../media/image537.png"/><Relationship Id="rId24" Type="http://schemas.openxmlformats.org/officeDocument/2006/relationships/image" Target="../media/image550.png"/><Relationship Id="rId32" Type="http://schemas.openxmlformats.org/officeDocument/2006/relationships/image" Target="../media/image558.png"/><Relationship Id="rId37" Type="http://schemas.openxmlformats.org/officeDocument/2006/relationships/image" Target="../media/image563.png"/><Relationship Id="rId40" Type="http://schemas.openxmlformats.org/officeDocument/2006/relationships/image" Target="../media/image566.png"/><Relationship Id="rId45" Type="http://schemas.openxmlformats.org/officeDocument/2006/relationships/image" Target="../media/image571.png"/><Relationship Id="rId53" Type="http://schemas.openxmlformats.org/officeDocument/2006/relationships/image" Target="../media/image579.png"/><Relationship Id="rId58" Type="http://schemas.openxmlformats.org/officeDocument/2006/relationships/image" Target="../media/image584.png"/><Relationship Id="rId66" Type="http://schemas.openxmlformats.org/officeDocument/2006/relationships/image" Target="../media/image592.png"/><Relationship Id="rId74" Type="http://schemas.openxmlformats.org/officeDocument/2006/relationships/image" Target="../media/image600.png"/><Relationship Id="rId79" Type="http://schemas.openxmlformats.org/officeDocument/2006/relationships/image" Target="../media/image605.png"/><Relationship Id="rId87" Type="http://schemas.openxmlformats.org/officeDocument/2006/relationships/image" Target="../media/image613.png"/><Relationship Id="rId5" Type="http://schemas.openxmlformats.org/officeDocument/2006/relationships/image" Target="../media/image531.png"/><Relationship Id="rId61" Type="http://schemas.openxmlformats.org/officeDocument/2006/relationships/image" Target="../media/image587.png"/><Relationship Id="rId82" Type="http://schemas.openxmlformats.org/officeDocument/2006/relationships/image" Target="../media/image608.png"/><Relationship Id="rId90" Type="http://schemas.openxmlformats.org/officeDocument/2006/relationships/image" Target="../media/image616.png"/><Relationship Id="rId95" Type="http://schemas.openxmlformats.org/officeDocument/2006/relationships/image" Target="../media/image621.png"/><Relationship Id="rId19" Type="http://schemas.openxmlformats.org/officeDocument/2006/relationships/image" Target="../media/image545.png"/><Relationship Id="rId14" Type="http://schemas.openxmlformats.org/officeDocument/2006/relationships/image" Target="../media/image540.png"/><Relationship Id="rId22" Type="http://schemas.openxmlformats.org/officeDocument/2006/relationships/image" Target="../media/image548.png"/><Relationship Id="rId27" Type="http://schemas.openxmlformats.org/officeDocument/2006/relationships/image" Target="../media/image553.png"/><Relationship Id="rId30" Type="http://schemas.openxmlformats.org/officeDocument/2006/relationships/image" Target="../media/image556.png"/><Relationship Id="rId35" Type="http://schemas.openxmlformats.org/officeDocument/2006/relationships/image" Target="../media/image561.png"/><Relationship Id="rId43" Type="http://schemas.openxmlformats.org/officeDocument/2006/relationships/image" Target="../media/image569.png"/><Relationship Id="rId48" Type="http://schemas.openxmlformats.org/officeDocument/2006/relationships/image" Target="../media/image574.png"/><Relationship Id="rId56" Type="http://schemas.openxmlformats.org/officeDocument/2006/relationships/image" Target="../media/image582.png"/><Relationship Id="rId64" Type="http://schemas.openxmlformats.org/officeDocument/2006/relationships/image" Target="../media/image590.png"/><Relationship Id="rId69" Type="http://schemas.openxmlformats.org/officeDocument/2006/relationships/image" Target="../media/image595.png"/><Relationship Id="rId77" Type="http://schemas.openxmlformats.org/officeDocument/2006/relationships/image" Target="../media/image603.png"/><Relationship Id="rId8" Type="http://schemas.openxmlformats.org/officeDocument/2006/relationships/image" Target="../media/image534.png"/><Relationship Id="rId51" Type="http://schemas.openxmlformats.org/officeDocument/2006/relationships/image" Target="../media/image577.png"/><Relationship Id="rId72" Type="http://schemas.openxmlformats.org/officeDocument/2006/relationships/image" Target="../media/image598.png"/><Relationship Id="rId80" Type="http://schemas.openxmlformats.org/officeDocument/2006/relationships/image" Target="../media/image606.png"/><Relationship Id="rId85" Type="http://schemas.openxmlformats.org/officeDocument/2006/relationships/image" Target="../media/image611.png"/><Relationship Id="rId93" Type="http://schemas.openxmlformats.org/officeDocument/2006/relationships/image" Target="../media/image619.png"/><Relationship Id="rId98" Type="http://schemas.openxmlformats.org/officeDocument/2006/relationships/image" Target="../media/image2.jpeg"/><Relationship Id="rId3" Type="http://schemas.openxmlformats.org/officeDocument/2006/relationships/image" Target="../media/image529.png"/><Relationship Id="rId12" Type="http://schemas.openxmlformats.org/officeDocument/2006/relationships/image" Target="../media/image538.png"/><Relationship Id="rId17" Type="http://schemas.openxmlformats.org/officeDocument/2006/relationships/image" Target="../media/image543.png"/><Relationship Id="rId25" Type="http://schemas.openxmlformats.org/officeDocument/2006/relationships/image" Target="../media/image551.png"/><Relationship Id="rId33" Type="http://schemas.openxmlformats.org/officeDocument/2006/relationships/image" Target="../media/image559.png"/><Relationship Id="rId38" Type="http://schemas.openxmlformats.org/officeDocument/2006/relationships/image" Target="../media/image564.png"/><Relationship Id="rId46" Type="http://schemas.openxmlformats.org/officeDocument/2006/relationships/image" Target="../media/image572.png"/><Relationship Id="rId59" Type="http://schemas.openxmlformats.org/officeDocument/2006/relationships/image" Target="../media/image585.png"/><Relationship Id="rId67" Type="http://schemas.openxmlformats.org/officeDocument/2006/relationships/image" Target="../media/image593.png"/><Relationship Id="rId20" Type="http://schemas.openxmlformats.org/officeDocument/2006/relationships/image" Target="../media/image546.png"/><Relationship Id="rId41" Type="http://schemas.openxmlformats.org/officeDocument/2006/relationships/image" Target="../media/image567.png"/><Relationship Id="rId54" Type="http://schemas.openxmlformats.org/officeDocument/2006/relationships/image" Target="../media/image580.png"/><Relationship Id="rId62" Type="http://schemas.openxmlformats.org/officeDocument/2006/relationships/image" Target="../media/image588.png"/><Relationship Id="rId70" Type="http://schemas.openxmlformats.org/officeDocument/2006/relationships/image" Target="../media/image596.png"/><Relationship Id="rId75" Type="http://schemas.openxmlformats.org/officeDocument/2006/relationships/image" Target="../media/image601.png"/><Relationship Id="rId83" Type="http://schemas.openxmlformats.org/officeDocument/2006/relationships/image" Target="../media/image609.png"/><Relationship Id="rId88" Type="http://schemas.openxmlformats.org/officeDocument/2006/relationships/image" Target="../media/image614.png"/><Relationship Id="rId91" Type="http://schemas.openxmlformats.org/officeDocument/2006/relationships/image" Target="../media/image617.png"/><Relationship Id="rId96" Type="http://schemas.openxmlformats.org/officeDocument/2006/relationships/image" Target="../media/image622.png"/><Relationship Id="rId1" Type="http://schemas.openxmlformats.org/officeDocument/2006/relationships/slideLayout" Target="../slideLayouts/slideLayout7.xml"/><Relationship Id="rId6" Type="http://schemas.openxmlformats.org/officeDocument/2006/relationships/image" Target="../media/image532.png"/><Relationship Id="rId15" Type="http://schemas.openxmlformats.org/officeDocument/2006/relationships/image" Target="../media/image541.png"/><Relationship Id="rId23" Type="http://schemas.openxmlformats.org/officeDocument/2006/relationships/image" Target="../media/image549.png"/><Relationship Id="rId28" Type="http://schemas.openxmlformats.org/officeDocument/2006/relationships/image" Target="../media/image554.png"/><Relationship Id="rId36" Type="http://schemas.openxmlformats.org/officeDocument/2006/relationships/image" Target="../media/image562.png"/><Relationship Id="rId49" Type="http://schemas.openxmlformats.org/officeDocument/2006/relationships/image" Target="../media/image575.png"/><Relationship Id="rId57" Type="http://schemas.openxmlformats.org/officeDocument/2006/relationships/image" Target="../media/image583.png"/><Relationship Id="rId10" Type="http://schemas.openxmlformats.org/officeDocument/2006/relationships/image" Target="../media/image536.png"/><Relationship Id="rId31" Type="http://schemas.openxmlformats.org/officeDocument/2006/relationships/image" Target="../media/image557.png"/><Relationship Id="rId44" Type="http://schemas.openxmlformats.org/officeDocument/2006/relationships/image" Target="../media/image570.png"/><Relationship Id="rId52" Type="http://schemas.openxmlformats.org/officeDocument/2006/relationships/image" Target="../media/image578.png"/><Relationship Id="rId60" Type="http://schemas.openxmlformats.org/officeDocument/2006/relationships/image" Target="../media/image586.png"/><Relationship Id="rId65" Type="http://schemas.openxmlformats.org/officeDocument/2006/relationships/image" Target="../media/image591.png"/><Relationship Id="rId73" Type="http://schemas.openxmlformats.org/officeDocument/2006/relationships/image" Target="../media/image599.png"/><Relationship Id="rId78" Type="http://schemas.openxmlformats.org/officeDocument/2006/relationships/image" Target="../media/image604.png"/><Relationship Id="rId81" Type="http://schemas.openxmlformats.org/officeDocument/2006/relationships/image" Target="../media/image607.png"/><Relationship Id="rId86" Type="http://schemas.openxmlformats.org/officeDocument/2006/relationships/image" Target="../media/image612.png"/><Relationship Id="rId94" Type="http://schemas.openxmlformats.org/officeDocument/2006/relationships/image" Target="../media/image620.png"/><Relationship Id="rId4" Type="http://schemas.openxmlformats.org/officeDocument/2006/relationships/image" Target="../media/image530.png"/><Relationship Id="rId9" Type="http://schemas.openxmlformats.org/officeDocument/2006/relationships/image" Target="../media/image535.png"/><Relationship Id="rId13" Type="http://schemas.openxmlformats.org/officeDocument/2006/relationships/image" Target="../media/image539.png"/><Relationship Id="rId18" Type="http://schemas.openxmlformats.org/officeDocument/2006/relationships/image" Target="../media/image544.png"/><Relationship Id="rId39" Type="http://schemas.openxmlformats.org/officeDocument/2006/relationships/image" Target="../media/image565.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jp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6.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4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9.png"/><Relationship Id="rId26" Type="http://schemas.openxmlformats.org/officeDocument/2006/relationships/image" Target="../media/image127.png"/><Relationship Id="rId3" Type="http://schemas.openxmlformats.org/officeDocument/2006/relationships/image" Target="../media/image104.png"/><Relationship Id="rId21" Type="http://schemas.openxmlformats.org/officeDocument/2006/relationships/image" Target="../media/image122.png"/><Relationship Id="rId34" Type="http://schemas.openxmlformats.org/officeDocument/2006/relationships/image" Target="../media/image134.jp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8.png"/><Relationship Id="rId25" Type="http://schemas.openxmlformats.org/officeDocument/2006/relationships/image" Target="../media/image126.png"/><Relationship Id="rId33" Type="http://schemas.openxmlformats.org/officeDocument/2006/relationships/image" Target="../media/image133.png"/><Relationship Id="rId2" Type="http://schemas.openxmlformats.org/officeDocument/2006/relationships/image" Target="../media/image103.png"/><Relationship Id="rId16" Type="http://schemas.openxmlformats.org/officeDocument/2006/relationships/image" Target="../media/image117.png"/><Relationship Id="rId20" Type="http://schemas.openxmlformats.org/officeDocument/2006/relationships/image" Target="../media/image121.png"/><Relationship Id="rId29"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png"/><Relationship Id="rId24" Type="http://schemas.openxmlformats.org/officeDocument/2006/relationships/image" Target="../media/image125.png"/><Relationship Id="rId32" Type="http://schemas.openxmlformats.org/officeDocument/2006/relationships/image" Target="../media/image132.png"/><Relationship Id="rId5" Type="http://schemas.openxmlformats.org/officeDocument/2006/relationships/image" Target="../media/image106.png"/><Relationship Id="rId15" Type="http://schemas.openxmlformats.org/officeDocument/2006/relationships/image" Target="../media/image116.png"/><Relationship Id="rId23" Type="http://schemas.openxmlformats.org/officeDocument/2006/relationships/image" Target="../media/image124.png"/><Relationship Id="rId28" Type="http://schemas.openxmlformats.org/officeDocument/2006/relationships/image" Target="../media/image129.png"/><Relationship Id="rId10" Type="http://schemas.openxmlformats.org/officeDocument/2006/relationships/image" Target="../media/image111.png"/><Relationship Id="rId19" Type="http://schemas.openxmlformats.org/officeDocument/2006/relationships/image" Target="../media/image120.png"/><Relationship Id="rId31" Type="http://schemas.openxmlformats.org/officeDocument/2006/relationships/image" Target="../media/image13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123.png"/><Relationship Id="rId27" Type="http://schemas.openxmlformats.org/officeDocument/2006/relationships/image" Target="../media/image128.png"/><Relationship Id="rId30" Type="http://schemas.openxmlformats.org/officeDocument/2006/relationships/image" Target="../media/image85.png"/><Relationship Id="rId35" Type="http://schemas.openxmlformats.org/officeDocument/2006/relationships/image" Target="../media/image135.png"/></Relationships>
</file>

<file path=ppt/slides/_rels/slide33.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26" Type="http://schemas.openxmlformats.org/officeDocument/2006/relationships/image" Target="../media/image160.png"/><Relationship Id="rId3" Type="http://schemas.openxmlformats.org/officeDocument/2006/relationships/image" Target="../media/image137.pn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5" Type="http://schemas.openxmlformats.org/officeDocument/2006/relationships/image" Target="../media/image159.jpg"/><Relationship Id="rId2" Type="http://schemas.openxmlformats.org/officeDocument/2006/relationships/image" Target="../media/image136.png"/><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139.png"/><Relationship Id="rId15" Type="http://schemas.openxmlformats.org/officeDocument/2006/relationships/image" Target="../media/image149.png"/><Relationship Id="rId23" Type="http://schemas.openxmlformats.org/officeDocument/2006/relationships/image" Target="../media/image157.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s>
</file>

<file path=ppt/slides/_rels/slide34.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62.png"/><Relationship Id="rId21" Type="http://schemas.openxmlformats.org/officeDocument/2006/relationships/image" Target="../media/image180.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image" Target="../media/image161.png"/><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7.xml"/><Relationship Id="rId6" Type="http://schemas.openxmlformats.org/officeDocument/2006/relationships/image" Target="../media/image165.png"/><Relationship Id="rId11" Type="http://schemas.openxmlformats.org/officeDocument/2006/relationships/image" Target="../media/image170.png"/><Relationship Id="rId24" Type="http://schemas.openxmlformats.org/officeDocument/2006/relationships/image" Target="../media/image183.png"/><Relationship Id="rId5" Type="http://schemas.openxmlformats.org/officeDocument/2006/relationships/image" Target="../media/image164.png"/><Relationship Id="rId15" Type="http://schemas.openxmlformats.org/officeDocument/2006/relationships/image" Target="../media/image174.png"/><Relationship Id="rId23" Type="http://schemas.openxmlformats.org/officeDocument/2006/relationships/image" Target="../media/image182.jpg"/><Relationship Id="rId10" Type="http://schemas.openxmlformats.org/officeDocument/2006/relationships/image" Target="../media/image169.png"/><Relationship Id="rId19" Type="http://schemas.openxmlformats.org/officeDocument/2006/relationships/image" Target="../media/image178.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 Id="rId22" Type="http://schemas.openxmlformats.org/officeDocument/2006/relationships/image" Target="../media/image181.png"/></Relationships>
</file>

<file path=ppt/slides/_rels/slide3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4.png"/><Relationship Id="rId18" Type="http://schemas.openxmlformats.org/officeDocument/2006/relationships/image" Target="../media/image199.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3.png"/><Relationship Id="rId17" Type="http://schemas.openxmlformats.org/officeDocument/2006/relationships/image" Target="../media/image198.png"/><Relationship Id="rId2" Type="http://schemas.openxmlformats.org/officeDocument/2006/relationships/image" Target="../media/image184.png"/><Relationship Id="rId16" Type="http://schemas.openxmlformats.org/officeDocument/2006/relationships/image" Target="../media/image197.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77.png"/><Relationship Id="rId5" Type="http://schemas.openxmlformats.org/officeDocument/2006/relationships/image" Target="../media/image187.png"/><Relationship Id="rId15" Type="http://schemas.openxmlformats.org/officeDocument/2006/relationships/image" Target="../media/image196.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5.png"/></Relationships>
</file>

<file path=ppt/slides/_rels/slide36.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image" Target="../media/image200.jpg"/><Relationship Id="rId1" Type="http://schemas.openxmlformats.org/officeDocument/2006/relationships/slideLayout" Target="../slideLayouts/slideLayout7.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20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39.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17.png"/><Relationship Id="rId4" Type="http://schemas.openxmlformats.org/officeDocument/2006/relationships/image" Target="../media/image210.png"/><Relationship Id="rId9" Type="http://schemas.openxmlformats.org/officeDocument/2006/relationships/image" Target="../media/image2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1.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3.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5.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6.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7.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48.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28.png"/><Relationship Id="rId4" Type="http://schemas.openxmlformats.org/officeDocument/2006/relationships/image" Target="../media/image210.png"/><Relationship Id="rId9" Type="http://schemas.openxmlformats.org/officeDocument/2006/relationships/image" Target="../media/image2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5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32.png"/><Relationship Id="rId4" Type="http://schemas.openxmlformats.org/officeDocument/2006/relationships/image" Target="../media/image210.png"/><Relationship Id="rId9" Type="http://schemas.openxmlformats.org/officeDocument/2006/relationships/image" Target="../media/image231.png"/></Relationships>
</file>

<file path=ppt/slides/_rels/slide52.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32.png"/><Relationship Id="rId4" Type="http://schemas.openxmlformats.org/officeDocument/2006/relationships/image" Target="../media/image210.png"/><Relationship Id="rId9" Type="http://schemas.openxmlformats.org/officeDocument/2006/relationships/image" Target="../media/image231.png"/></Relationships>
</file>

<file path=ppt/slides/_rels/slide53.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54.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37.png"/><Relationship Id="rId4" Type="http://schemas.openxmlformats.org/officeDocument/2006/relationships/image" Target="../media/image210.png"/><Relationship Id="rId9" Type="http://schemas.openxmlformats.org/officeDocument/2006/relationships/image" Target="../media/image236.png"/></Relationships>
</file>

<file path=ppt/slides/_rels/slide55.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40.png"/><Relationship Id="rId4" Type="http://schemas.openxmlformats.org/officeDocument/2006/relationships/image" Target="../media/image210.png"/><Relationship Id="rId9" Type="http://schemas.openxmlformats.org/officeDocument/2006/relationships/image" Target="../media/image239.png"/></Relationships>
</file>

<file path=ppt/slides/_rels/slide56.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57.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09.png"/><Relationship Id="rId7" Type="http://schemas.openxmlformats.org/officeDocument/2006/relationships/image" Target="../media/image213.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49.jpg"/><Relationship Id="rId3" Type="http://schemas.openxmlformats.org/officeDocument/2006/relationships/image" Target="../media/image244.png"/><Relationship Id="rId7" Type="http://schemas.openxmlformats.org/officeDocument/2006/relationships/image" Target="../media/image248.png"/><Relationship Id="rId12" Type="http://schemas.openxmlformats.org/officeDocument/2006/relationships/image" Target="../media/image253.png"/><Relationship Id="rId2" Type="http://schemas.openxmlformats.org/officeDocument/2006/relationships/image" Target="../media/image243.png"/><Relationship Id="rId1" Type="http://schemas.openxmlformats.org/officeDocument/2006/relationships/slideLayout" Target="../slideLayouts/slideLayout2.xml"/><Relationship Id="rId6" Type="http://schemas.openxmlformats.org/officeDocument/2006/relationships/image" Target="../media/image247.jpg"/><Relationship Id="rId11" Type="http://schemas.openxmlformats.org/officeDocument/2006/relationships/image" Target="../media/image252.png"/><Relationship Id="rId5" Type="http://schemas.openxmlformats.org/officeDocument/2006/relationships/image" Target="../media/image246.png"/><Relationship Id="rId10" Type="http://schemas.openxmlformats.org/officeDocument/2006/relationships/image" Target="../media/image251.jpg"/><Relationship Id="rId4" Type="http://schemas.openxmlformats.org/officeDocument/2006/relationships/image" Target="../media/image245.png"/><Relationship Id="rId9" Type="http://schemas.openxmlformats.org/officeDocument/2006/relationships/image" Target="../media/image2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5.jpg"/><Relationship Id="rId2" Type="http://schemas.openxmlformats.org/officeDocument/2006/relationships/image" Target="../media/image254.jpg"/><Relationship Id="rId1" Type="http://schemas.openxmlformats.org/officeDocument/2006/relationships/slideLayout" Target="../slideLayouts/slideLayout7.xml"/><Relationship Id="rId6" Type="http://schemas.openxmlformats.org/officeDocument/2006/relationships/image" Target="../media/image258.png"/><Relationship Id="rId5" Type="http://schemas.openxmlformats.org/officeDocument/2006/relationships/image" Target="../media/image257.jpg"/><Relationship Id="rId4" Type="http://schemas.openxmlformats.org/officeDocument/2006/relationships/image" Target="../media/image256.jpg"/></Relationships>
</file>

<file path=ppt/slides/_rels/slide61.xml.rels><?xml version="1.0" encoding="UTF-8" standalone="yes"?>
<Relationships xmlns="http://schemas.openxmlformats.org/package/2006/relationships"><Relationship Id="rId8" Type="http://schemas.openxmlformats.org/officeDocument/2006/relationships/image" Target="../media/image265.png"/><Relationship Id="rId3" Type="http://schemas.openxmlformats.org/officeDocument/2006/relationships/image" Target="../media/image260.jpg"/><Relationship Id="rId7" Type="http://schemas.openxmlformats.org/officeDocument/2006/relationships/image" Target="../media/image264.jpg"/><Relationship Id="rId2"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263.png"/><Relationship Id="rId5" Type="http://schemas.openxmlformats.org/officeDocument/2006/relationships/image" Target="../media/image262.png"/><Relationship Id="rId4" Type="http://schemas.openxmlformats.org/officeDocument/2006/relationships/image" Target="../media/image261.png"/></Relationships>
</file>

<file path=ppt/slides/_rels/slide62.xml.rels><?xml version="1.0" encoding="UTF-8" standalone="yes"?>
<Relationships xmlns="http://schemas.openxmlformats.org/package/2006/relationships"><Relationship Id="rId8" Type="http://schemas.openxmlformats.org/officeDocument/2006/relationships/image" Target="../media/image272.png"/><Relationship Id="rId13" Type="http://schemas.openxmlformats.org/officeDocument/2006/relationships/image" Target="../media/image277.jpg"/><Relationship Id="rId3" Type="http://schemas.openxmlformats.org/officeDocument/2006/relationships/image" Target="../media/image267.png"/><Relationship Id="rId7" Type="http://schemas.openxmlformats.org/officeDocument/2006/relationships/image" Target="../media/image271.png"/><Relationship Id="rId12" Type="http://schemas.openxmlformats.org/officeDocument/2006/relationships/image" Target="../media/image276.jpg"/><Relationship Id="rId2" Type="http://schemas.openxmlformats.org/officeDocument/2006/relationships/image" Target="../media/image266.jpg"/><Relationship Id="rId1" Type="http://schemas.openxmlformats.org/officeDocument/2006/relationships/slideLayout" Target="../slideLayouts/slideLayout7.xml"/><Relationship Id="rId6" Type="http://schemas.openxmlformats.org/officeDocument/2006/relationships/image" Target="../media/image270.jpg"/><Relationship Id="rId11" Type="http://schemas.openxmlformats.org/officeDocument/2006/relationships/image" Target="../media/image275.png"/><Relationship Id="rId5" Type="http://schemas.openxmlformats.org/officeDocument/2006/relationships/image" Target="../media/image269.png"/><Relationship Id="rId10" Type="http://schemas.openxmlformats.org/officeDocument/2006/relationships/image" Target="../media/image274.png"/><Relationship Id="rId4" Type="http://schemas.openxmlformats.org/officeDocument/2006/relationships/image" Target="../media/image268.png"/><Relationship Id="rId9" Type="http://schemas.openxmlformats.org/officeDocument/2006/relationships/image" Target="../media/image273.png"/></Relationships>
</file>

<file path=ppt/slides/_rels/slide63.xml.rels><?xml version="1.0" encoding="UTF-8" standalone="yes"?>
<Relationships xmlns="http://schemas.openxmlformats.org/package/2006/relationships"><Relationship Id="rId3" Type="http://schemas.openxmlformats.org/officeDocument/2006/relationships/image" Target="../media/image279.jpg"/><Relationship Id="rId2" Type="http://schemas.openxmlformats.org/officeDocument/2006/relationships/image" Target="../media/image27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286.jpg"/><Relationship Id="rId3" Type="http://schemas.openxmlformats.org/officeDocument/2006/relationships/image" Target="../media/image281.jpg"/><Relationship Id="rId7" Type="http://schemas.openxmlformats.org/officeDocument/2006/relationships/image" Target="../media/image285.jpg"/><Relationship Id="rId2" Type="http://schemas.openxmlformats.org/officeDocument/2006/relationships/image" Target="../media/image280.jpg"/><Relationship Id="rId1" Type="http://schemas.openxmlformats.org/officeDocument/2006/relationships/slideLayout" Target="../slideLayouts/slideLayout7.xml"/><Relationship Id="rId6" Type="http://schemas.openxmlformats.org/officeDocument/2006/relationships/image" Target="../media/image284.png"/><Relationship Id="rId5" Type="http://schemas.openxmlformats.org/officeDocument/2006/relationships/image" Target="../media/image283.png"/><Relationship Id="rId4" Type="http://schemas.openxmlformats.org/officeDocument/2006/relationships/image" Target="../media/image282.png"/><Relationship Id="rId9" Type="http://schemas.openxmlformats.org/officeDocument/2006/relationships/image" Target="../media/image28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9.jpg"/><Relationship Id="rId2" Type="http://schemas.openxmlformats.org/officeDocument/2006/relationships/image" Target="../media/image288.jp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67.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jpg"/><Relationship Id="rId1" Type="http://schemas.openxmlformats.org/officeDocument/2006/relationships/slideLayout" Target="../slideLayouts/slideLayout2.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 Id="rId9" Type="http://schemas.openxmlformats.org/officeDocument/2006/relationships/image" Target="../media/image298.png"/></Relationships>
</file>

<file path=ppt/slides/_rels/slide68.xml.rels><?xml version="1.0" encoding="UTF-8" standalone="yes"?>
<Relationships xmlns="http://schemas.openxmlformats.org/package/2006/relationships"><Relationship Id="rId8" Type="http://schemas.openxmlformats.org/officeDocument/2006/relationships/image" Target="../media/image305.png"/><Relationship Id="rId13" Type="http://schemas.openxmlformats.org/officeDocument/2006/relationships/image" Target="../media/image310.png"/><Relationship Id="rId18" Type="http://schemas.openxmlformats.org/officeDocument/2006/relationships/image" Target="../media/image315.png"/><Relationship Id="rId3" Type="http://schemas.openxmlformats.org/officeDocument/2006/relationships/image" Target="../media/image300.png"/><Relationship Id="rId7" Type="http://schemas.openxmlformats.org/officeDocument/2006/relationships/image" Target="../media/image304.png"/><Relationship Id="rId12" Type="http://schemas.openxmlformats.org/officeDocument/2006/relationships/image" Target="../media/image309.png"/><Relationship Id="rId17" Type="http://schemas.openxmlformats.org/officeDocument/2006/relationships/image" Target="../media/image314.png"/><Relationship Id="rId2" Type="http://schemas.openxmlformats.org/officeDocument/2006/relationships/image" Target="../media/image299.png"/><Relationship Id="rId16" Type="http://schemas.openxmlformats.org/officeDocument/2006/relationships/image" Target="../media/image313.png"/><Relationship Id="rId20" Type="http://schemas.openxmlformats.org/officeDocument/2006/relationships/image" Target="../media/image317.png"/><Relationship Id="rId1" Type="http://schemas.openxmlformats.org/officeDocument/2006/relationships/slideLayout" Target="../slideLayouts/slideLayout2.xml"/><Relationship Id="rId6" Type="http://schemas.openxmlformats.org/officeDocument/2006/relationships/image" Target="../media/image303.png"/><Relationship Id="rId11" Type="http://schemas.openxmlformats.org/officeDocument/2006/relationships/image" Target="../media/image308.png"/><Relationship Id="rId5" Type="http://schemas.openxmlformats.org/officeDocument/2006/relationships/image" Target="../media/image302.png"/><Relationship Id="rId15" Type="http://schemas.openxmlformats.org/officeDocument/2006/relationships/image" Target="../media/image312.png"/><Relationship Id="rId10" Type="http://schemas.openxmlformats.org/officeDocument/2006/relationships/image" Target="../media/image307.png"/><Relationship Id="rId19" Type="http://schemas.openxmlformats.org/officeDocument/2006/relationships/image" Target="../media/image316.png"/><Relationship Id="rId4" Type="http://schemas.openxmlformats.org/officeDocument/2006/relationships/image" Target="../media/image301.png"/><Relationship Id="rId9" Type="http://schemas.openxmlformats.org/officeDocument/2006/relationships/image" Target="../media/image306.png"/><Relationship Id="rId14" Type="http://schemas.openxmlformats.org/officeDocument/2006/relationships/image" Target="../media/image311.png"/></Relationships>
</file>

<file path=ppt/slides/_rels/slide69.xml.rels><?xml version="1.0" encoding="UTF-8" standalone="yes"?>
<Relationships xmlns="http://schemas.openxmlformats.org/package/2006/relationships"><Relationship Id="rId2" Type="http://schemas.openxmlformats.org/officeDocument/2006/relationships/image" Target="../media/image3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27.jpg"/><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image" Target="../media/image321.png"/><Relationship Id="rId1" Type="http://schemas.openxmlformats.org/officeDocument/2006/relationships/slideLayout" Target="../slideLayouts/slideLayout2.xml"/><Relationship Id="rId6" Type="http://schemas.openxmlformats.org/officeDocument/2006/relationships/image" Target="../media/image325.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323.png"/><Relationship Id="rId9" Type="http://schemas.openxmlformats.org/officeDocument/2006/relationships/image" Target="../media/image328.jpg"/></Relationships>
</file>

<file path=ppt/slides/_rels/slide73.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30.jpg"/><Relationship Id="rId1" Type="http://schemas.openxmlformats.org/officeDocument/2006/relationships/slideLayout" Target="../slideLayouts/slideLayout2.xml"/><Relationship Id="rId4" Type="http://schemas.openxmlformats.org/officeDocument/2006/relationships/image" Target="../media/image332.png"/></Relationships>
</file>

<file path=ppt/slides/_rels/slide74.xml.rels><?xml version="1.0" encoding="UTF-8" standalone="yes"?>
<Relationships xmlns="http://schemas.openxmlformats.org/package/2006/relationships"><Relationship Id="rId2" Type="http://schemas.openxmlformats.org/officeDocument/2006/relationships/image" Target="../media/image33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6.jpg"/><Relationship Id="rId2" Type="http://schemas.openxmlformats.org/officeDocument/2006/relationships/image" Target="../media/image335.jp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338.png"/><Relationship Id="rId2" Type="http://schemas.openxmlformats.org/officeDocument/2006/relationships/image" Target="../media/image337.png"/><Relationship Id="rId1" Type="http://schemas.openxmlformats.org/officeDocument/2006/relationships/slideLayout" Target="../slideLayouts/slideLayout2.xml"/><Relationship Id="rId4" Type="http://schemas.openxmlformats.org/officeDocument/2006/relationships/image" Target="../media/image339.jpg"/></Relationships>
</file>

<file path=ppt/slides/_rels/slide78.xml.rels><?xml version="1.0" encoding="UTF-8" standalone="yes"?>
<Relationships xmlns="http://schemas.openxmlformats.org/package/2006/relationships"><Relationship Id="rId2" Type="http://schemas.openxmlformats.org/officeDocument/2006/relationships/image" Target="../media/image340.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4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43.jpg"/><Relationship Id="rId2" Type="http://schemas.openxmlformats.org/officeDocument/2006/relationships/image" Target="../media/image342.jpg"/><Relationship Id="rId1" Type="http://schemas.openxmlformats.org/officeDocument/2006/relationships/slideLayout" Target="../slideLayouts/slideLayout2.xml"/><Relationship Id="rId4" Type="http://schemas.openxmlformats.org/officeDocument/2006/relationships/image" Target="../media/image344.jpg"/></Relationships>
</file>

<file path=ppt/slides/_rels/slide81.xml.rels><?xml version="1.0" encoding="UTF-8" standalone="yes"?>
<Relationships xmlns="http://schemas.openxmlformats.org/package/2006/relationships"><Relationship Id="rId2" Type="http://schemas.openxmlformats.org/officeDocument/2006/relationships/image" Target="../media/image34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6.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353.png"/><Relationship Id="rId13" Type="http://schemas.openxmlformats.org/officeDocument/2006/relationships/image" Target="../media/image358.png"/><Relationship Id="rId3" Type="http://schemas.openxmlformats.org/officeDocument/2006/relationships/image" Target="../media/image348.png"/><Relationship Id="rId7" Type="http://schemas.openxmlformats.org/officeDocument/2006/relationships/image" Target="../media/image352.png"/><Relationship Id="rId12" Type="http://schemas.openxmlformats.org/officeDocument/2006/relationships/image" Target="../media/image357.png"/><Relationship Id="rId2"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image" Target="../media/image351.png"/><Relationship Id="rId11" Type="http://schemas.openxmlformats.org/officeDocument/2006/relationships/image" Target="../media/image356.png"/><Relationship Id="rId5" Type="http://schemas.openxmlformats.org/officeDocument/2006/relationships/image" Target="../media/image350.png"/><Relationship Id="rId10" Type="http://schemas.openxmlformats.org/officeDocument/2006/relationships/image" Target="../media/image355.png"/><Relationship Id="rId4" Type="http://schemas.openxmlformats.org/officeDocument/2006/relationships/image" Target="../media/image349.png"/><Relationship Id="rId9" Type="http://schemas.openxmlformats.org/officeDocument/2006/relationships/image" Target="../media/image35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4.png"/><Relationship Id="rId7" Type="http://schemas.openxmlformats.org/officeDocument/2006/relationships/image" Target="../media/image363.png"/><Relationship Id="rId2" Type="http://schemas.openxmlformats.org/officeDocument/2006/relationships/image" Target="../media/image359.png"/><Relationship Id="rId1" Type="http://schemas.openxmlformats.org/officeDocument/2006/relationships/slideLayout" Target="../slideLayouts/slideLayout2.xml"/><Relationship Id="rId6" Type="http://schemas.openxmlformats.org/officeDocument/2006/relationships/image" Target="../media/image362.png"/><Relationship Id="rId5" Type="http://schemas.openxmlformats.org/officeDocument/2006/relationships/image" Target="../media/image361.png"/><Relationship Id="rId4" Type="http://schemas.openxmlformats.org/officeDocument/2006/relationships/image" Target="../media/image36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65.png"/><Relationship Id="rId2" Type="http://schemas.openxmlformats.org/officeDocument/2006/relationships/image" Target="../media/image36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368.png"/><Relationship Id="rId3" Type="http://schemas.openxmlformats.org/officeDocument/2006/relationships/image" Target="../media/image354.png"/><Relationship Id="rId7" Type="http://schemas.openxmlformats.org/officeDocument/2006/relationships/image" Target="../media/image361.png"/><Relationship Id="rId12" Type="http://schemas.openxmlformats.org/officeDocument/2006/relationships/image" Target="../media/image372.png"/><Relationship Id="rId2" Type="http://schemas.openxmlformats.org/officeDocument/2006/relationships/image" Target="../media/image366.png"/><Relationship Id="rId1" Type="http://schemas.openxmlformats.org/officeDocument/2006/relationships/slideLayout" Target="../slideLayouts/slideLayout2.xml"/><Relationship Id="rId6" Type="http://schemas.openxmlformats.org/officeDocument/2006/relationships/image" Target="../media/image367.png"/><Relationship Id="rId11" Type="http://schemas.openxmlformats.org/officeDocument/2006/relationships/image" Target="../media/image371.png"/><Relationship Id="rId5" Type="http://schemas.openxmlformats.org/officeDocument/2006/relationships/image" Target="../media/image356.png"/><Relationship Id="rId10" Type="http://schemas.openxmlformats.org/officeDocument/2006/relationships/image" Target="../media/image370.png"/><Relationship Id="rId4" Type="http://schemas.openxmlformats.org/officeDocument/2006/relationships/image" Target="../media/image360.png"/><Relationship Id="rId9" Type="http://schemas.openxmlformats.org/officeDocument/2006/relationships/image" Target="../media/image36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54.png"/><Relationship Id="rId7" Type="http://schemas.openxmlformats.org/officeDocument/2006/relationships/image" Target="../media/image377.png"/><Relationship Id="rId2"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76.png"/><Relationship Id="rId5" Type="http://schemas.openxmlformats.org/officeDocument/2006/relationships/image" Target="../media/image375.png"/><Relationship Id="rId4" Type="http://schemas.openxmlformats.org/officeDocument/2006/relationships/image" Target="../media/image3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248400" cy="6858000"/>
          </a:xfrm>
          <a:prstGeom prst="rect">
            <a:avLst/>
          </a:prstGeom>
        </p:spPr>
      </p:pic>
      <p:sp>
        <p:nvSpPr>
          <p:cNvPr id="3" name="Text 0"/>
          <p:cNvSpPr/>
          <p:nvPr/>
        </p:nvSpPr>
        <p:spPr>
          <a:xfrm>
            <a:off x="7395883" y="1676400"/>
            <a:ext cx="1444954" cy="990600"/>
          </a:xfrm>
          <a:prstGeom prst="rect">
            <a:avLst/>
          </a:prstGeom>
          <a:noFill/>
          <a:ln/>
        </p:spPr>
        <p:txBody>
          <a:bodyPr wrap="none" lIns="0" tIns="0" rIns="0" bIns="0" rtlCol="0" anchor="t"/>
          <a:lstStyle/>
          <a:p>
            <a:pPr algn="ctr">
              <a:lnSpc>
                <a:spcPts val="3469"/>
              </a:lnSpc>
            </a:pPr>
            <a:r>
              <a:rPr lang="en-US" sz="3375" b="1" dirty="0">
                <a:solidFill>
                  <a:srgbClr val="443728"/>
                </a:solidFill>
                <a:latin typeface="Crimson Pro Bold" pitchFamily="34" charset="0"/>
                <a:ea typeface="Crimson Pro Bold" pitchFamily="34" charset="-122"/>
                <a:cs typeface="Crimson Pro Bold" pitchFamily="34" charset="-120"/>
              </a:rPr>
              <a:t>Lecture</a:t>
            </a:r>
            <a:r>
              <a:rPr lang="en-US" sz="2781" b="1" dirty="0">
                <a:solidFill>
                  <a:srgbClr val="443728"/>
                </a:solidFill>
                <a:latin typeface="Crimson Pro Bold" pitchFamily="34" charset="0"/>
                <a:ea typeface="Crimson Pro Bold" pitchFamily="34" charset="-122"/>
                <a:cs typeface="Crimson Pro Bold" pitchFamily="34" charset="-120"/>
              </a:rPr>
              <a:t> </a:t>
            </a:r>
          </a:p>
          <a:p>
            <a:pPr algn="ctr">
              <a:lnSpc>
                <a:spcPts val="3469"/>
              </a:lnSpc>
            </a:pPr>
            <a:r>
              <a:rPr lang="en-US" sz="2500" b="1" dirty="0">
                <a:solidFill>
                  <a:srgbClr val="443728"/>
                </a:solidFill>
                <a:latin typeface="Crimson Pro Bold" pitchFamily="34" charset="0"/>
                <a:ea typeface="Crimson Pro Bold" pitchFamily="34" charset="-122"/>
                <a:cs typeface="Crimson Pro Bold" pitchFamily="34" charset="-120"/>
              </a:rPr>
              <a:t>on </a:t>
            </a:r>
            <a:endParaRPr lang="en-US" sz="2781" dirty="0"/>
          </a:p>
        </p:txBody>
      </p:sp>
      <p:sp>
        <p:nvSpPr>
          <p:cNvPr id="4" name="Text 1"/>
          <p:cNvSpPr/>
          <p:nvPr/>
        </p:nvSpPr>
        <p:spPr>
          <a:xfrm>
            <a:off x="6324600" y="2743199"/>
            <a:ext cx="4038600" cy="1752601"/>
          </a:xfrm>
          <a:prstGeom prst="rect">
            <a:avLst/>
          </a:prstGeom>
          <a:noFill/>
          <a:ln/>
        </p:spPr>
        <p:txBody>
          <a:bodyPr wrap="none" lIns="0" tIns="0" rIns="0" bIns="0" rtlCol="0" anchor="t"/>
          <a:lstStyle/>
          <a:p>
            <a:pPr>
              <a:lnSpc>
                <a:spcPts val="3469"/>
              </a:lnSpc>
            </a:pPr>
            <a:r>
              <a:rPr lang="en-US" sz="2000" b="1" dirty="0">
                <a:solidFill>
                  <a:srgbClr val="443728"/>
                </a:solidFill>
                <a:latin typeface="Crimson Pro Bold" pitchFamily="34" charset="0"/>
                <a:ea typeface="Crimson Pro Bold" pitchFamily="34" charset="-122"/>
                <a:cs typeface="Crimson Pro Bold" pitchFamily="34" charset="-120"/>
              </a:rPr>
              <a:t>Engineering Thermodynamics</a:t>
            </a:r>
          </a:p>
          <a:p>
            <a:pPr>
              <a:lnSpc>
                <a:spcPts val="3469"/>
              </a:lnSpc>
            </a:pPr>
            <a:endParaRPr lang="en-US" sz="2781" b="1" dirty="0">
              <a:solidFill>
                <a:srgbClr val="443728"/>
              </a:solidFill>
              <a:latin typeface="Crimson Pro Bold" pitchFamily="34" charset="0"/>
              <a:ea typeface="Crimson Pro Bold" pitchFamily="34" charset="-122"/>
            </a:endParaRPr>
          </a:p>
          <a:p>
            <a:pPr>
              <a:lnSpc>
                <a:spcPts val="3469"/>
              </a:lnSpc>
            </a:pPr>
            <a:endParaRPr lang="en-US" sz="2781" b="1" dirty="0">
              <a:solidFill>
                <a:srgbClr val="443728"/>
              </a:solidFill>
              <a:latin typeface="Crimson Pro Bold" pitchFamily="34" charset="0"/>
              <a:ea typeface="Crimson Pro Bold" pitchFamily="34" charset="-122"/>
            </a:endParaRPr>
          </a:p>
          <a:p>
            <a:pPr>
              <a:lnSpc>
                <a:spcPts val="3469"/>
              </a:lnSpc>
            </a:pPr>
            <a:endParaRPr lang="en-US" sz="2781" b="1" dirty="0">
              <a:solidFill>
                <a:srgbClr val="443728"/>
              </a:solidFill>
              <a:latin typeface="Crimson Pro Bold" pitchFamily="34" charset="0"/>
              <a:ea typeface="Crimson Pro Bold" pitchFamily="34" charset="-122"/>
            </a:endParaRPr>
          </a:p>
          <a:p>
            <a:pPr>
              <a:lnSpc>
                <a:spcPts val="3469"/>
              </a:lnSpc>
            </a:pPr>
            <a:endParaRPr lang="en-US" sz="2781" b="1" dirty="0">
              <a:solidFill>
                <a:srgbClr val="443728"/>
              </a:solidFill>
              <a:latin typeface="Crimson Pro Bold" pitchFamily="34" charset="0"/>
              <a:ea typeface="Crimson Pro Bold" pitchFamily="34" charset="-122"/>
            </a:endParaRPr>
          </a:p>
          <a:p>
            <a:pPr>
              <a:lnSpc>
                <a:spcPts val="3469"/>
              </a:lnSpc>
            </a:pPr>
            <a:endParaRPr lang="en-US" sz="2781" b="1" dirty="0">
              <a:solidFill>
                <a:srgbClr val="443728"/>
              </a:solidFill>
              <a:latin typeface="Crimson Pro Bold" pitchFamily="34" charset="0"/>
              <a:ea typeface="Crimson Pro Bold" pitchFamily="34" charset="-122"/>
            </a:endParaRPr>
          </a:p>
          <a:p>
            <a:pPr>
              <a:lnSpc>
                <a:spcPct val="150000"/>
              </a:lnSpc>
            </a:pPr>
            <a:r>
              <a:rPr lang="en-US" sz="1500" b="1" i="1" dirty="0">
                <a:solidFill>
                  <a:srgbClr val="443728"/>
                </a:solidFill>
                <a:latin typeface="Crimson Pro Bold" pitchFamily="34" charset="0"/>
                <a:ea typeface="Crimson Pro Bold" pitchFamily="34" charset="-122"/>
              </a:rPr>
              <a:t>Prepared by</a:t>
            </a:r>
          </a:p>
          <a:p>
            <a:pPr>
              <a:lnSpc>
                <a:spcPct val="150000"/>
              </a:lnSpc>
            </a:pPr>
            <a:r>
              <a:rPr lang="en-US" sz="1500" b="1" i="1" dirty="0" err="1">
                <a:solidFill>
                  <a:srgbClr val="443728"/>
                </a:solidFill>
                <a:latin typeface="Crimson Pro Bold" pitchFamily="34" charset="0"/>
                <a:ea typeface="Crimson Pro Bold" pitchFamily="34" charset="-122"/>
              </a:rPr>
              <a:t>Anisul</a:t>
            </a:r>
            <a:r>
              <a:rPr lang="en-US" sz="1500" b="1" i="1" dirty="0">
                <a:solidFill>
                  <a:srgbClr val="443728"/>
                </a:solidFill>
                <a:latin typeface="Crimson Pro Bold" pitchFamily="34" charset="0"/>
                <a:ea typeface="Crimson Pro Bold" pitchFamily="34" charset="-122"/>
              </a:rPr>
              <a:t> Islam</a:t>
            </a:r>
          </a:p>
          <a:p>
            <a:pPr>
              <a:lnSpc>
                <a:spcPct val="150000"/>
              </a:lnSpc>
            </a:pPr>
            <a:r>
              <a:rPr lang="en-US" sz="1500" b="1" i="1" dirty="0">
                <a:solidFill>
                  <a:srgbClr val="443728"/>
                </a:solidFill>
                <a:latin typeface="Crimson Pro Bold" pitchFamily="34" charset="0"/>
                <a:ea typeface="Crimson Pro Bold" pitchFamily="34" charset="-122"/>
              </a:rPr>
              <a:t>Lecturer</a:t>
            </a:r>
          </a:p>
          <a:p>
            <a:pPr>
              <a:lnSpc>
                <a:spcPct val="150000"/>
              </a:lnSpc>
            </a:pPr>
            <a:r>
              <a:rPr lang="en-US" sz="1500" b="1" i="1" dirty="0">
                <a:solidFill>
                  <a:srgbClr val="443728"/>
                </a:solidFill>
                <a:latin typeface="Crimson Pro Bold" pitchFamily="34" charset="0"/>
                <a:ea typeface="Crimson Pro Bold" pitchFamily="34" charset="-122"/>
              </a:rPr>
              <a:t>Department of Mechanical Engineering (UGV)</a:t>
            </a:r>
            <a:endParaRPr lang="en-US" sz="1500" b="1" i="1" dirty="0"/>
          </a:p>
        </p:txBody>
      </p:sp>
      <p:sp>
        <p:nvSpPr>
          <p:cNvPr id="6" name="Text 2"/>
          <p:cNvSpPr/>
          <p:nvPr/>
        </p:nvSpPr>
        <p:spPr>
          <a:xfrm>
            <a:off x="5296720" y="3971180"/>
            <a:ext cx="4722763" cy="711758"/>
          </a:xfrm>
          <a:prstGeom prst="rect">
            <a:avLst/>
          </a:prstGeom>
          <a:noFill/>
          <a:ln/>
        </p:spPr>
        <p:txBody>
          <a:bodyPr wrap="none" lIns="0" tIns="0" rIns="0" bIns="0" rtlCol="0" anchor="t"/>
          <a:lstStyle/>
          <a:p>
            <a:pPr>
              <a:lnSpc>
                <a:spcPts val="1781"/>
              </a:lnSpc>
            </a:pPr>
            <a:endParaRPr lang="en-US" sz="1094" dirty="0"/>
          </a:p>
        </p:txBody>
      </p:sp>
      <p:pic>
        <p:nvPicPr>
          <p:cNvPr id="7" name="Image 2">
            <a:extLst>
              <a:ext uri="{FF2B5EF4-FFF2-40B4-BE49-F238E27FC236}">
                <a16:creationId xmlns:a16="http://schemas.microsoft.com/office/drawing/2014/main" id="{F836133F-5FDC-4E4C-895A-7314F80D11BF}"/>
              </a:ext>
            </a:extLst>
          </p:cNvPr>
          <p:cNvPicPr/>
          <p:nvPr/>
        </p:nvPicPr>
        <p:blipFill>
          <a:blip r:embed="rId4" cstate="print"/>
          <a:stretch>
            <a:fillRect/>
          </a:stretch>
        </p:blipFill>
        <p:spPr>
          <a:xfrm>
            <a:off x="10591800" y="228600"/>
            <a:ext cx="964565" cy="10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A02F1C3-AD90-4C1B-8832-C737FC7D2104}"/>
              </a:ext>
            </a:extLst>
          </p:cNvPr>
          <p:cNvGraphicFramePr>
            <a:graphicFrameLocks noGrp="1"/>
          </p:cNvGraphicFramePr>
          <p:nvPr>
            <p:extLst>
              <p:ext uri="{D42A27DB-BD31-4B8C-83A1-F6EECF244321}">
                <p14:modId xmlns:p14="http://schemas.microsoft.com/office/powerpoint/2010/main" val="3645048990"/>
              </p:ext>
            </p:extLst>
          </p:nvPr>
        </p:nvGraphicFramePr>
        <p:xfrm>
          <a:off x="1371601" y="-1600199"/>
          <a:ext cx="9143999" cy="1447800"/>
        </p:xfrm>
        <a:graphic>
          <a:graphicData uri="http://schemas.openxmlformats.org/drawingml/2006/table">
            <a:tbl>
              <a:tblPr>
                <a:tableStyleId>{616DA210-FB5B-4158-B5E0-FEB733F419BA}</a:tableStyleId>
              </a:tblPr>
              <a:tblGrid>
                <a:gridCol w="776316">
                  <a:extLst>
                    <a:ext uri="{9D8B030D-6E8A-4147-A177-3AD203B41FA5}">
                      <a16:colId xmlns:a16="http://schemas.microsoft.com/office/drawing/2014/main" val="2307506944"/>
                    </a:ext>
                  </a:extLst>
                </a:gridCol>
                <a:gridCol w="2281180">
                  <a:extLst>
                    <a:ext uri="{9D8B030D-6E8A-4147-A177-3AD203B41FA5}">
                      <a16:colId xmlns:a16="http://schemas.microsoft.com/office/drawing/2014/main" val="3255641243"/>
                    </a:ext>
                  </a:extLst>
                </a:gridCol>
                <a:gridCol w="2289138">
                  <a:extLst>
                    <a:ext uri="{9D8B030D-6E8A-4147-A177-3AD203B41FA5}">
                      <a16:colId xmlns:a16="http://schemas.microsoft.com/office/drawing/2014/main" val="1948117114"/>
                    </a:ext>
                  </a:extLst>
                </a:gridCol>
                <a:gridCol w="2349566">
                  <a:extLst>
                    <a:ext uri="{9D8B030D-6E8A-4147-A177-3AD203B41FA5}">
                      <a16:colId xmlns:a16="http://schemas.microsoft.com/office/drawing/2014/main" val="2193115078"/>
                    </a:ext>
                  </a:extLst>
                </a:gridCol>
                <a:gridCol w="1447799">
                  <a:extLst>
                    <a:ext uri="{9D8B030D-6E8A-4147-A177-3AD203B41FA5}">
                      <a16:colId xmlns:a16="http://schemas.microsoft.com/office/drawing/2014/main" val="372340812"/>
                    </a:ext>
                  </a:extLst>
                </a:gridCol>
              </a:tblGrid>
              <a:tr h="478928">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Course Plan Specifying Content, CLOs, </a:t>
                      </a:r>
                      <a:r>
                        <a:rPr lang="en-US" sz="1600" b="1" dirty="0">
                          <a:effectLst/>
                          <a:latin typeface="Times New Roman" panose="02020603050405020304" pitchFamily="18" charset="0"/>
                          <a:cs typeface="Times New Roman" panose="02020603050405020304" pitchFamily="18" charset="0"/>
                        </a:rPr>
                        <a:t>Teaching Learning Strategy and Assessment Strategy</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9410098"/>
                  </a:ext>
                </a:extLst>
              </a:tr>
              <a:tr h="322957">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0441570"/>
                  </a:ext>
                </a:extLst>
              </a:tr>
              <a:tr h="645915">
                <a:tc>
                  <a:txBody>
                    <a:bodyPr/>
                    <a:lstStyle/>
                    <a:p>
                      <a:r>
                        <a:rPr lang="en-US" sz="1600" dirty="0">
                          <a:latin typeface="Times New Roman" panose="02020603050405020304" pitchFamily="18" charset="0"/>
                          <a:cs typeface="Times New Roman" panose="02020603050405020304" pitchFamily="18" charset="0"/>
                        </a:rPr>
                        <a:t>Week</a:t>
                      </a:r>
                    </a:p>
                  </a:txBody>
                  <a:tcPr marL="37085" marR="37085" marT="0" marB="0"/>
                </a:tc>
                <a:tc>
                  <a:txBody>
                    <a:bodyPr/>
                    <a:lstStyle/>
                    <a:p>
                      <a:r>
                        <a:rPr lang="en-US" sz="1600" dirty="0">
                          <a:effectLst/>
                          <a:latin typeface="Times New Roman" panose="02020603050405020304" pitchFamily="18" charset="0"/>
                          <a:cs typeface="Times New Roman" panose="02020603050405020304" pitchFamily="18" charset="0"/>
                        </a:rPr>
                        <a:t>Topics</a:t>
                      </a:r>
                      <a:endParaRPr lang="en-US" sz="1600" dirty="0">
                        <a:latin typeface="Times New Roman" panose="02020603050405020304" pitchFamily="18" charset="0"/>
                        <a:cs typeface="Times New Roman" panose="02020603050405020304" pitchFamily="18" charset="0"/>
                      </a:endParaRPr>
                    </a:p>
                  </a:txBody>
                  <a:tcPr marL="37085" marR="3708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Teaching Learning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Assessment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Corresponding CLOs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extLst>
                  <a:ext uri="{0D108BD9-81ED-4DB2-BD59-A6C34878D82A}">
                    <a16:rowId xmlns:a16="http://schemas.microsoft.com/office/drawing/2014/main" val="3468408303"/>
                  </a:ext>
                </a:extLst>
              </a:tr>
            </a:tbl>
          </a:graphicData>
        </a:graphic>
      </p:graphicFrame>
      <p:graphicFrame>
        <p:nvGraphicFramePr>
          <p:cNvPr id="12" name="Table 11">
            <a:extLst>
              <a:ext uri="{FF2B5EF4-FFF2-40B4-BE49-F238E27FC236}">
                <a16:creationId xmlns:a16="http://schemas.microsoft.com/office/drawing/2014/main" id="{A87561B6-7ACD-485D-AC3B-89B917FD6A5F}"/>
              </a:ext>
            </a:extLst>
          </p:cNvPr>
          <p:cNvGraphicFramePr>
            <a:graphicFrameLocks noGrp="1"/>
          </p:cNvGraphicFramePr>
          <p:nvPr>
            <p:extLst>
              <p:ext uri="{D42A27DB-BD31-4B8C-83A1-F6EECF244321}">
                <p14:modId xmlns:p14="http://schemas.microsoft.com/office/powerpoint/2010/main" val="3635701156"/>
              </p:ext>
            </p:extLst>
          </p:nvPr>
        </p:nvGraphicFramePr>
        <p:xfrm>
          <a:off x="1371599" y="-152399"/>
          <a:ext cx="9144001" cy="8762997"/>
        </p:xfrm>
        <a:graphic>
          <a:graphicData uri="http://schemas.openxmlformats.org/drawingml/2006/table">
            <a:tbl>
              <a:tblPr>
                <a:tableStyleId>{616DA210-FB5B-4158-B5E0-FEB733F419BA}</a:tableStyleId>
              </a:tblPr>
              <a:tblGrid>
                <a:gridCol w="774821">
                  <a:extLst>
                    <a:ext uri="{9D8B030D-6E8A-4147-A177-3AD203B41FA5}">
                      <a16:colId xmlns:a16="http://schemas.microsoft.com/office/drawing/2014/main" val="2132936910"/>
                    </a:ext>
                  </a:extLst>
                </a:gridCol>
                <a:gridCol w="2271291">
                  <a:extLst>
                    <a:ext uri="{9D8B030D-6E8A-4147-A177-3AD203B41FA5}">
                      <a16:colId xmlns:a16="http://schemas.microsoft.com/office/drawing/2014/main" val="310717239"/>
                    </a:ext>
                  </a:extLst>
                </a:gridCol>
                <a:gridCol w="2274692">
                  <a:extLst>
                    <a:ext uri="{9D8B030D-6E8A-4147-A177-3AD203B41FA5}">
                      <a16:colId xmlns:a16="http://schemas.microsoft.com/office/drawing/2014/main" val="1955468695"/>
                    </a:ext>
                  </a:extLst>
                </a:gridCol>
                <a:gridCol w="2375398">
                  <a:extLst>
                    <a:ext uri="{9D8B030D-6E8A-4147-A177-3AD203B41FA5}">
                      <a16:colId xmlns:a16="http://schemas.microsoft.com/office/drawing/2014/main" val="2709367675"/>
                    </a:ext>
                  </a:extLst>
                </a:gridCol>
                <a:gridCol w="1447799">
                  <a:extLst>
                    <a:ext uri="{9D8B030D-6E8A-4147-A177-3AD203B41FA5}">
                      <a16:colId xmlns:a16="http://schemas.microsoft.com/office/drawing/2014/main" val="2897489307"/>
                    </a:ext>
                  </a:extLst>
                </a:gridCol>
              </a:tblGrid>
              <a:tr h="148037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11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Boiler Classification, components</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Assignment,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7</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53313184"/>
                  </a:ext>
                </a:extLst>
              </a:tr>
              <a:tr h="148037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Boiler Mountings and accessories, Boiler Draught, Problem Solving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7</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0410747"/>
                  </a:ext>
                </a:extLst>
              </a:tr>
              <a:tr h="148037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IC Engine (Components and Classification)</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Assignment,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7, CLO 8</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123986417"/>
                  </a:ext>
                </a:extLst>
              </a:tr>
              <a:tr h="148037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14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IC Engine (Cycle and Efficiency, Performance)</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Quiz, Written exam</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CLO 3, CLO 4</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394488583"/>
                  </a:ext>
                </a:extLst>
              </a:tr>
              <a:tr h="986913">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51435" marR="51435" marT="0" marB="0"/>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IC Engine (Two stroke and Four Stroke Engine, Petrol and Diesel engine)</a:t>
                      </a: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CLO 3, CLO 4</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96627238"/>
                  </a:ext>
                </a:extLst>
              </a:tr>
              <a:tr h="1233641">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IC Engine ( Valve Timing Diagram)</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CLO 3, CLO 4</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8560261"/>
                  </a:ext>
                </a:extLst>
              </a:tr>
              <a:tr h="620963">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Review Class on Problem solving</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Group discussion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925044792"/>
                  </a:ext>
                </a:extLst>
              </a:tr>
            </a:tbl>
          </a:graphicData>
        </a:graphic>
      </p:graphicFrame>
    </p:spTree>
    <p:extLst>
      <p:ext uri="{BB962C8B-B14F-4D97-AF65-F5344CB8AC3E}">
        <p14:creationId xmlns:p14="http://schemas.microsoft.com/office/powerpoint/2010/main" val="8122322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819401" y="-1600200"/>
            <a:ext cx="5509513" cy="1487457"/>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0" y="-35305"/>
            <a:ext cx="7663180" cy="1492972"/>
          </a:xfrm>
          <a:prstGeom prst="rect">
            <a:avLst/>
          </a:prstGeom>
        </p:spPr>
        <p:txBody>
          <a:bodyPr vert="horz" wrap="square" lIns="0" tIns="52069" rIns="0" bIns="0" rtlCol="0">
            <a:spAutoFit/>
          </a:bodyPr>
          <a:lstStyle/>
          <a:p>
            <a:pPr marL="356868" marR="5080" indent="-344803">
              <a:lnSpc>
                <a:spcPct val="90200"/>
              </a:lnSpc>
              <a:spcBef>
                <a:spcPts val="409"/>
              </a:spcBef>
              <a:buFont typeface="Arial MT"/>
              <a:buChar char="•"/>
              <a:tabLst>
                <a:tab pos="356868" algn="l"/>
              </a:tabLst>
            </a:pPr>
            <a:r>
              <a:rPr sz="2600" dirty="0">
                <a:latin typeface="Verdana"/>
                <a:cs typeface="Verdana"/>
              </a:rPr>
              <a:t>The</a:t>
            </a:r>
            <a:r>
              <a:rPr sz="2600" spc="-25" dirty="0">
                <a:latin typeface="Verdana"/>
                <a:cs typeface="Verdana"/>
              </a:rPr>
              <a:t> </a:t>
            </a:r>
            <a:r>
              <a:rPr sz="2600" dirty="0">
                <a:latin typeface="Verdana"/>
                <a:cs typeface="Verdana"/>
              </a:rPr>
              <a:t>deviation</a:t>
            </a:r>
            <a:r>
              <a:rPr sz="2600" spc="-15" dirty="0">
                <a:latin typeface="Verdana"/>
                <a:cs typeface="Verdana"/>
              </a:rPr>
              <a:t> </a:t>
            </a:r>
            <a:r>
              <a:rPr sz="2600" dirty="0">
                <a:latin typeface="Verdana"/>
                <a:cs typeface="Verdana"/>
              </a:rPr>
              <a:t>of</a:t>
            </a:r>
            <a:r>
              <a:rPr sz="2600" spc="-25" dirty="0">
                <a:latin typeface="Verdana"/>
                <a:cs typeface="Verdana"/>
              </a:rPr>
              <a:t> </a:t>
            </a:r>
            <a:r>
              <a:rPr sz="2600" dirty="0">
                <a:latin typeface="Verdana"/>
                <a:cs typeface="Verdana"/>
              </a:rPr>
              <a:t>actual</a:t>
            </a:r>
            <a:r>
              <a:rPr sz="2600" spc="-15" dirty="0">
                <a:latin typeface="Verdana"/>
                <a:cs typeface="Verdana"/>
              </a:rPr>
              <a:t> </a:t>
            </a:r>
            <a:r>
              <a:rPr sz="2600" dirty="0">
                <a:latin typeface="Verdana"/>
                <a:cs typeface="Verdana"/>
              </a:rPr>
              <a:t>compressors</a:t>
            </a:r>
            <a:r>
              <a:rPr sz="2600" spc="-15" dirty="0">
                <a:latin typeface="Verdana"/>
                <a:cs typeface="Verdana"/>
              </a:rPr>
              <a:t> </a:t>
            </a:r>
            <a:r>
              <a:rPr sz="2600" spc="-25" dirty="0">
                <a:latin typeface="Verdana"/>
                <a:cs typeface="Verdana"/>
              </a:rPr>
              <a:t>and </a:t>
            </a:r>
            <a:r>
              <a:rPr sz="2600" dirty="0">
                <a:latin typeface="Verdana"/>
                <a:cs typeface="Verdana"/>
              </a:rPr>
              <a:t>turbines</a:t>
            </a:r>
            <a:r>
              <a:rPr sz="2600" spc="-70" dirty="0">
                <a:latin typeface="Verdana"/>
                <a:cs typeface="Verdana"/>
              </a:rPr>
              <a:t> </a:t>
            </a:r>
            <a:r>
              <a:rPr sz="2600" dirty="0">
                <a:latin typeface="Verdana"/>
                <a:cs typeface="Verdana"/>
              </a:rPr>
              <a:t>from</a:t>
            </a:r>
            <a:r>
              <a:rPr sz="2600" spc="-105" dirty="0">
                <a:latin typeface="Verdana"/>
                <a:cs typeface="Verdana"/>
              </a:rPr>
              <a:t> </a:t>
            </a:r>
            <a:r>
              <a:rPr sz="2600" dirty="0">
                <a:latin typeface="Verdana"/>
                <a:cs typeface="Verdana"/>
              </a:rPr>
              <a:t>the</a:t>
            </a:r>
            <a:r>
              <a:rPr sz="2600" spc="-110" dirty="0">
                <a:latin typeface="Verdana"/>
                <a:cs typeface="Verdana"/>
              </a:rPr>
              <a:t> </a:t>
            </a:r>
            <a:r>
              <a:rPr sz="2600" dirty="0">
                <a:latin typeface="Verdana"/>
                <a:cs typeface="Verdana"/>
              </a:rPr>
              <a:t>isentropic</a:t>
            </a:r>
            <a:r>
              <a:rPr sz="2600" spc="-75" dirty="0">
                <a:latin typeface="Verdana"/>
                <a:cs typeface="Verdana"/>
              </a:rPr>
              <a:t> </a:t>
            </a:r>
            <a:r>
              <a:rPr sz="2600" dirty="0">
                <a:latin typeface="Verdana"/>
                <a:cs typeface="Verdana"/>
              </a:rPr>
              <a:t>versions</a:t>
            </a:r>
            <a:r>
              <a:rPr sz="2600" spc="-80" dirty="0">
                <a:latin typeface="Verdana"/>
                <a:cs typeface="Verdana"/>
              </a:rPr>
              <a:t> </a:t>
            </a:r>
            <a:r>
              <a:rPr sz="2600" dirty="0">
                <a:latin typeface="Verdana"/>
                <a:cs typeface="Verdana"/>
              </a:rPr>
              <a:t>can</a:t>
            </a:r>
            <a:r>
              <a:rPr sz="2600" spc="-105" dirty="0">
                <a:latin typeface="Verdana"/>
                <a:cs typeface="Verdana"/>
              </a:rPr>
              <a:t> </a:t>
            </a:r>
            <a:r>
              <a:rPr sz="2600" spc="-25" dirty="0">
                <a:latin typeface="Verdana"/>
                <a:cs typeface="Verdana"/>
              </a:rPr>
              <a:t>be </a:t>
            </a:r>
            <a:r>
              <a:rPr sz="2600" dirty="0">
                <a:latin typeface="Verdana"/>
                <a:cs typeface="Verdana"/>
              </a:rPr>
              <a:t>accounted</a:t>
            </a:r>
            <a:r>
              <a:rPr sz="2600" spc="-15" dirty="0">
                <a:latin typeface="Verdana"/>
                <a:cs typeface="Verdana"/>
              </a:rPr>
              <a:t> </a:t>
            </a:r>
            <a:r>
              <a:rPr sz="2600" dirty="0">
                <a:latin typeface="Verdana"/>
                <a:cs typeface="Verdana"/>
              </a:rPr>
              <a:t>for</a:t>
            </a:r>
            <a:r>
              <a:rPr sz="2600" spc="-15" dirty="0">
                <a:latin typeface="Verdana"/>
                <a:cs typeface="Verdana"/>
              </a:rPr>
              <a:t> </a:t>
            </a:r>
            <a:r>
              <a:rPr sz="2600" dirty="0">
                <a:latin typeface="Verdana"/>
                <a:cs typeface="Verdana"/>
              </a:rPr>
              <a:t>by</a:t>
            </a:r>
            <a:r>
              <a:rPr sz="2600" spc="-20" dirty="0">
                <a:latin typeface="Verdana"/>
                <a:cs typeface="Verdana"/>
              </a:rPr>
              <a:t> </a:t>
            </a:r>
            <a:r>
              <a:rPr sz="2600" dirty="0">
                <a:latin typeface="Verdana"/>
                <a:cs typeface="Verdana"/>
              </a:rPr>
              <a:t>using</a:t>
            </a:r>
            <a:r>
              <a:rPr sz="2600" spc="-15" dirty="0">
                <a:latin typeface="Verdana"/>
                <a:cs typeface="Verdana"/>
              </a:rPr>
              <a:t> </a:t>
            </a:r>
            <a:r>
              <a:rPr sz="2600" dirty="0">
                <a:latin typeface="Verdana"/>
                <a:cs typeface="Verdana"/>
              </a:rPr>
              <a:t>the</a:t>
            </a:r>
            <a:r>
              <a:rPr sz="2600" spc="-30" dirty="0">
                <a:latin typeface="Verdana"/>
                <a:cs typeface="Verdana"/>
              </a:rPr>
              <a:t> </a:t>
            </a:r>
            <a:r>
              <a:rPr sz="2600" spc="-10" dirty="0">
                <a:latin typeface="Verdana"/>
                <a:cs typeface="Verdana"/>
              </a:rPr>
              <a:t>isentropic efficiencies.</a:t>
            </a:r>
            <a:endParaRPr sz="2600">
              <a:latin typeface="Verdana"/>
              <a:cs typeface="Verdana"/>
            </a:endParaRPr>
          </a:p>
        </p:txBody>
      </p:sp>
      <p:sp>
        <p:nvSpPr>
          <p:cNvPr id="7" name="object 7"/>
          <p:cNvSpPr txBox="1"/>
          <p:nvPr/>
        </p:nvSpPr>
        <p:spPr>
          <a:xfrm>
            <a:off x="3957954" y="1534796"/>
            <a:ext cx="232410" cy="428322"/>
          </a:xfrm>
          <a:prstGeom prst="rect">
            <a:avLst/>
          </a:prstGeom>
        </p:spPr>
        <p:txBody>
          <a:bodyPr vert="horz" wrap="square" lIns="0" tIns="12700" rIns="0" bIns="0" rtlCol="0">
            <a:spAutoFit/>
          </a:bodyPr>
          <a:lstStyle/>
          <a:p>
            <a:pPr marL="12700">
              <a:spcBef>
                <a:spcPts val="100"/>
              </a:spcBef>
            </a:pPr>
            <a:r>
              <a:rPr sz="2700" spc="-50" dirty="0">
                <a:latin typeface="Symbol"/>
                <a:cs typeface="Symbol"/>
              </a:rPr>
              <a:t></a:t>
            </a:r>
            <a:endParaRPr sz="2700">
              <a:latin typeface="Symbol"/>
              <a:cs typeface="Symbol"/>
            </a:endParaRPr>
          </a:p>
        </p:txBody>
      </p:sp>
      <p:sp>
        <p:nvSpPr>
          <p:cNvPr id="8" name="object 8"/>
          <p:cNvSpPr txBox="1"/>
          <p:nvPr/>
        </p:nvSpPr>
        <p:spPr>
          <a:xfrm>
            <a:off x="4386708" y="1356486"/>
            <a:ext cx="3132455" cy="405880"/>
          </a:xfrm>
          <a:prstGeom prst="rect">
            <a:avLst/>
          </a:prstGeom>
        </p:spPr>
        <p:txBody>
          <a:bodyPr vert="horz" wrap="square" lIns="0" tIns="13335" rIns="0" bIns="0" rtlCol="0">
            <a:spAutoFit/>
          </a:bodyPr>
          <a:lstStyle/>
          <a:p>
            <a:pPr marL="38100">
              <a:spcBef>
                <a:spcPts val="105"/>
              </a:spcBef>
              <a:tabLst>
                <a:tab pos="2767319" algn="l"/>
              </a:tabLst>
            </a:pPr>
            <a:r>
              <a:rPr sz="3825" baseline="-33769" dirty="0">
                <a:latin typeface="Symbol"/>
                <a:cs typeface="Symbol"/>
              </a:rPr>
              <a:t></a:t>
            </a:r>
            <a:r>
              <a:rPr sz="3825" spc="209" baseline="-33769" dirty="0">
                <a:latin typeface="Times New Roman"/>
                <a:cs typeface="Times New Roman"/>
              </a:rPr>
              <a:t> </a:t>
            </a:r>
            <a:r>
              <a:rPr sz="2550" spc="-10" dirty="0">
                <a:latin typeface="Times New Roman"/>
                <a:cs typeface="Times New Roman"/>
              </a:rPr>
              <a:t>Isentropic</a:t>
            </a:r>
            <a:r>
              <a:rPr sz="2550" spc="-140" dirty="0">
                <a:latin typeface="Times New Roman"/>
                <a:cs typeface="Times New Roman"/>
              </a:rPr>
              <a:t> </a:t>
            </a:r>
            <a:r>
              <a:rPr sz="2550" dirty="0">
                <a:latin typeface="Times New Roman"/>
                <a:cs typeface="Times New Roman"/>
              </a:rPr>
              <a:t>work</a:t>
            </a:r>
            <a:r>
              <a:rPr sz="2550" spc="225" dirty="0">
                <a:latin typeface="Times New Roman"/>
                <a:cs typeface="Times New Roman"/>
              </a:rPr>
              <a:t> </a:t>
            </a:r>
            <a:r>
              <a:rPr sz="3825" spc="-75" baseline="-33769" dirty="0">
                <a:latin typeface="Symbol"/>
                <a:cs typeface="Symbol"/>
              </a:rPr>
              <a:t></a:t>
            </a:r>
            <a:r>
              <a:rPr sz="3825" baseline="-33769" dirty="0">
                <a:latin typeface="Times New Roman"/>
                <a:cs typeface="Times New Roman"/>
              </a:rPr>
              <a:t>	</a:t>
            </a:r>
            <a:r>
              <a:rPr sz="3825" i="1" spc="-37" baseline="5446" dirty="0">
                <a:latin typeface="Times New Roman"/>
                <a:cs typeface="Times New Roman"/>
              </a:rPr>
              <a:t>h</a:t>
            </a:r>
            <a:r>
              <a:rPr sz="2250" spc="-37" baseline="-14814" dirty="0">
                <a:latin typeface="Times New Roman"/>
                <a:cs typeface="Times New Roman"/>
              </a:rPr>
              <a:t>2</a:t>
            </a:r>
            <a:r>
              <a:rPr sz="2250" i="1" spc="-37" baseline="-14814" dirty="0">
                <a:latin typeface="Times New Roman"/>
                <a:cs typeface="Times New Roman"/>
              </a:rPr>
              <a:t>s</a:t>
            </a:r>
            <a:endParaRPr sz="2250" baseline="-14814">
              <a:latin typeface="Times New Roman"/>
              <a:cs typeface="Times New Roman"/>
            </a:endParaRPr>
          </a:p>
        </p:txBody>
      </p:sp>
      <p:sp>
        <p:nvSpPr>
          <p:cNvPr id="9" name="object 9"/>
          <p:cNvSpPr txBox="1"/>
          <p:nvPr/>
        </p:nvSpPr>
        <p:spPr>
          <a:xfrm>
            <a:off x="7548117" y="1481454"/>
            <a:ext cx="565150" cy="405880"/>
          </a:xfrm>
          <a:prstGeom prst="rect">
            <a:avLst/>
          </a:prstGeom>
        </p:spPr>
        <p:txBody>
          <a:bodyPr vert="horz" wrap="square" lIns="0" tIns="13335" rIns="0" bIns="0" rtlCol="0">
            <a:spAutoFit/>
          </a:bodyPr>
          <a:lstStyle/>
          <a:p>
            <a:pPr marL="38100">
              <a:spcBef>
                <a:spcPts val="105"/>
              </a:spcBef>
            </a:pPr>
            <a:r>
              <a:rPr sz="2550" dirty="0">
                <a:latin typeface="Symbol"/>
                <a:cs typeface="Symbol"/>
              </a:rPr>
              <a:t></a:t>
            </a:r>
            <a:r>
              <a:rPr sz="2550" spc="-204" dirty="0">
                <a:latin typeface="Times New Roman"/>
                <a:cs typeface="Times New Roman"/>
              </a:rPr>
              <a:t> </a:t>
            </a:r>
            <a:r>
              <a:rPr sz="3825" i="1" spc="-37" baseline="13071" dirty="0">
                <a:latin typeface="Times New Roman"/>
                <a:cs typeface="Times New Roman"/>
              </a:rPr>
              <a:t>h</a:t>
            </a:r>
            <a:r>
              <a:rPr sz="1500" spc="-25" dirty="0">
                <a:latin typeface="Times New Roman"/>
                <a:cs typeface="Times New Roman"/>
              </a:rPr>
              <a:t>1</a:t>
            </a:r>
            <a:endParaRPr sz="1500">
              <a:latin typeface="Times New Roman"/>
              <a:cs typeface="Times New Roman"/>
            </a:endParaRPr>
          </a:p>
        </p:txBody>
      </p:sp>
      <p:sp>
        <p:nvSpPr>
          <p:cNvPr id="10" name="object 10"/>
          <p:cNvSpPr txBox="1"/>
          <p:nvPr/>
        </p:nvSpPr>
        <p:spPr>
          <a:xfrm>
            <a:off x="4163695" y="1821308"/>
            <a:ext cx="165735" cy="267381"/>
          </a:xfrm>
          <a:prstGeom prst="rect">
            <a:avLst/>
          </a:prstGeom>
        </p:spPr>
        <p:txBody>
          <a:bodyPr vert="horz" wrap="square" lIns="0" tIns="13335" rIns="0" bIns="0" rtlCol="0">
            <a:spAutoFit/>
          </a:bodyPr>
          <a:lstStyle/>
          <a:p>
            <a:pPr marL="12700">
              <a:spcBef>
                <a:spcPts val="105"/>
              </a:spcBef>
            </a:pPr>
            <a:r>
              <a:rPr sz="1650" i="1" spc="-50" dirty="0">
                <a:latin typeface="Times New Roman"/>
                <a:cs typeface="Times New Roman"/>
              </a:rPr>
              <a:t>C</a:t>
            </a:r>
            <a:endParaRPr sz="1650">
              <a:latin typeface="Times New Roman"/>
              <a:cs typeface="Times New Roman"/>
            </a:endParaRPr>
          </a:p>
        </p:txBody>
      </p:sp>
      <p:sp>
        <p:nvSpPr>
          <p:cNvPr id="11" name="object 11"/>
          <p:cNvSpPr txBox="1"/>
          <p:nvPr/>
        </p:nvSpPr>
        <p:spPr>
          <a:xfrm>
            <a:off x="4898263" y="1715287"/>
            <a:ext cx="1619250" cy="961545"/>
          </a:xfrm>
          <a:prstGeom prst="rect">
            <a:avLst/>
          </a:prstGeom>
        </p:spPr>
        <p:txBody>
          <a:bodyPr vert="horz" wrap="square" lIns="0" tIns="12700" rIns="0" bIns="0" rtlCol="0">
            <a:spAutoFit/>
          </a:bodyPr>
          <a:lstStyle/>
          <a:p>
            <a:pPr marL="12700" marR="5080" indent="15240">
              <a:lnSpc>
                <a:spcPct val="127499"/>
              </a:lnSpc>
              <a:spcBef>
                <a:spcPts val="100"/>
              </a:spcBef>
            </a:pPr>
            <a:r>
              <a:rPr sz="2550" spc="-25" dirty="0">
                <a:latin typeface="Times New Roman"/>
                <a:cs typeface="Times New Roman"/>
              </a:rPr>
              <a:t>Actual</a:t>
            </a:r>
            <a:r>
              <a:rPr sz="2550" spc="-105" dirty="0">
                <a:latin typeface="Times New Roman"/>
                <a:cs typeface="Times New Roman"/>
              </a:rPr>
              <a:t> </a:t>
            </a:r>
            <a:r>
              <a:rPr sz="2550" spc="-20" dirty="0">
                <a:latin typeface="Times New Roman"/>
                <a:cs typeface="Times New Roman"/>
              </a:rPr>
              <a:t>work </a:t>
            </a:r>
            <a:r>
              <a:rPr sz="2550" spc="-25" dirty="0">
                <a:latin typeface="Times New Roman"/>
                <a:cs typeface="Times New Roman"/>
              </a:rPr>
              <a:t>Actual</a:t>
            </a:r>
            <a:r>
              <a:rPr sz="2550" spc="-105" dirty="0">
                <a:latin typeface="Times New Roman"/>
                <a:cs typeface="Times New Roman"/>
              </a:rPr>
              <a:t> </a:t>
            </a:r>
            <a:r>
              <a:rPr sz="2550" spc="-20" dirty="0">
                <a:latin typeface="Times New Roman"/>
                <a:cs typeface="Times New Roman"/>
              </a:rPr>
              <a:t>work</a:t>
            </a:r>
            <a:endParaRPr sz="2550">
              <a:latin typeface="Times New Roman"/>
              <a:cs typeface="Times New Roman"/>
            </a:endParaRPr>
          </a:p>
        </p:txBody>
      </p:sp>
      <p:sp>
        <p:nvSpPr>
          <p:cNvPr id="12" name="object 12"/>
          <p:cNvSpPr txBox="1"/>
          <p:nvPr/>
        </p:nvSpPr>
        <p:spPr>
          <a:xfrm>
            <a:off x="7107302" y="1903857"/>
            <a:ext cx="423545" cy="405880"/>
          </a:xfrm>
          <a:prstGeom prst="rect">
            <a:avLst/>
          </a:prstGeom>
        </p:spPr>
        <p:txBody>
          <a:bodyPr vert="horz" wrap="square" lIns="0" tIns="13335" rIns="0" bIns="0" rtlCol="0">
            <a:spAutoFit/>
          </a:bodyPr>
          <a:lstStyle/>
          <a:p>
            <a:pPr marL="38100">
              <a:spcBef>
                <a:spcPts val="105"/>
              </a:spcBef>
            </a:pPr>
            <a:r>
              <a:rPr sz="3825" i="1" spc="-37" baseline="14161" dirty="0">
                <a:latin typeface="Times New Roman"/>
                <a:cs typeface="Times New Roman"/>
              </a:rPr>
              <a:t>h</a:t>
            </a:r>
            <a:r>
              <a:rPr sz="1500" spc="-25" dirty="0">
                <a:latin typeface="Times New Roman"/>
                <a:cs typeface="Times New Roman"/>
              </a:rPr>
              <a:t>2</a:t>
            </a:r>
            <a:r>
              <a:rPr sz="1500" i="1" spc="-25" dirty="0">
                <a:latin typeface="Times New Roman"/>
                <a:cs typeface="Times New Roman"/>
              </a:rPr>
              <a:t>a</a:t>
            </a:r>
            <a:endParaRPr sz="1500">
              <a:latin typeface="Times New Roman"/>
              <a:cs typeface="Times New Roman"/>
            </a:endParaRPr>
          </a:p>
        </p:txBody>
      </p:sp>
      <p:sp>
        <p:nvSpPr>
          <p:cNvPr id="13" name="object 13"/>
          <p:cNvSpPr txBox="1"/>
          <p:nvPr/>
        </p:nvSpPr>
        <p:spPr>
          <a:xfrm>
            <a:off x="7558785" y="1874901"/>
            <a:ext cx="565150" cy="405880"/>
          </a:xfrm>
          <a:prstGeom prst="rect">
            <a:avLst/>
          </a:prstGeom>
        </p:spPr>
        <p:txBody>
          <a:bodyPr vert="horz" wrap="square" lIns="0" tIns="13335" rIns="0" bIns="0" rtlCol="0">
            <a:spAutoFit/>
          </a:bodyPr>
          <a:lstStyle/>
          <a:p>
            <a:pPr marL="38100">
              <a:spcBef>
                <a:spcPts val="105"/>
              </a:spcBef>
            </a:pPr>
            <a:r>
              <a:rPr sz="2550" dirty="0">
                <a:latin typeface="Symbol"/>
                <a:cs typeface="Symbol"/>
              </a:rPr>
              <a:t></a:t>
            </a:r>
            <a:r>
              <a:rPr sz="2550" spc="-204" dirty="0">
                <a:latin typeface="Times New Roman"/>
                <a:cs typeface="Times New Roman"/>
              </a:rPr>
              <a:t> </a:t>
            </a:r>
            <a:r>
              <a:rPr sz="3825" i="1" spc="-37" baseline="13071" dirty="0">
                <a:latin typeface="Times New Roman"/>
                <a:cs typeface="Times New Roman"/>
              </a:rPr>
              <a:t>h</a:t>
            </a:r>
            <a:r>
              <a:rPr sz="1500" spc="-25" dirty="0">
                <a:latin typeface="Times New Roman"/>
                <a:cs typeface="Times New Roman"/>
              </a:rPr>
              <a:t>1</a:t>
            </a:r>
            <a:endParaRPr sz="1500">
              <a:latin typeface="Times New Roman"/>
              <a:cs typeface="Times New Roman"/>
            </a:endParaRPr>
          </a:p>
        </p:txBody>
      </p:sp>
      <p:sp>
        <p:nvSpPr>
          <p:cNvPr id="14" name="object 14"/>
          <p:cNvSpPr txBox="1"/>
          <p:nvPr/>
        </p:nvSpPr>
        <p:spPr>
          <a:xfrm>
            <a:off x="3957954" y="2495170"/>
            <a:ext cx="642620" cy="428322"/>
          </a:xfrm>
          <a:prstGeom prst="rect">
            <a:avLst/>
          </a:prstGeom>
        </p:spPr>
        <p:txBody>
          <a:bodyPr vert="horz" wrap="square" lIns="0" tIns="12700" rIns="0" bIns="0" rtlCol="0">
            <a:spAutoFit/>
          </a:bodyPr>
          <a:lstStyle/>
          <a:p>
            <a:pPr marL="12700">
              <a:spcBef>
                <a:spcPts val="100"/>
              </a:spcBef>
              <a:tabLst>
                <a:tab pos="451483" algn="l"/>
              </a:tabLst>
            </a:pPr>
            <a:r>
              <a:rPr sz="2700" spc="-50" dirty="0">
                <a:latin typeface="Symbol"/>
                <a:cs typeface="Symbol"/>
              </a:rPr>
              <a:t></a:t>
            </a:r>
            <a:r>
              <a:rPr sz="2700" dirty="0">
                <a:latin typeface="Times New Roman"/>
                <a:cs typeface="Times New Roman"/>
              </a:rPr>
              <a:t>	</a:t>
            </a:r>
            <a:r>
              <a:rPr sz="2550" spc="-50" dirty="0">
                <a:latin typeface="Symbol"/>
                <a:cs typeface="Symbol"/>
              </a:rPr>
              <a:t></a:t>
            </a:r>
            <a:endParaRPr sz="2550">
              <a:latin typeface="Symbol"/>
              <a:cs typeface="Symbol"/>
            </a:endParaRPr>
          </a:p>
        </p:txBody>
      </p:sp>
      <p:sp>
        <p:nvSpPr>
          <p:cNvPr id="15" name="object 15"/>
          <p:cNvSpPr txBox="1"/>
          <p:nvPr/>
        </p:nvSpPr>
        <p:spPr>
          <a:xfrm>
            <a:off x="6804026" y="2315336"/>
            <a:ext cx="1261745" cy="405880"/>
          </a:xfrm>
          <a:prstGeom prst="rect">
            <a:avLst/>
          </a:prstGeom>
        </p:spPr>
        <p:txBody>
          <a:bodyPr vert="horz" wrap="square" lIns="0" tIns="13335" rIns="0" bIns="0" rtlCol="0">
            <a:spAutoFit/>
          </a:bodyPr>
          <a:lstStyle/>
          <a:p>
            <a:pPr marL="38100">
              <a:spcBef>
                <a:spcPts val="105"/>
              </a:spcBef>
            </a:pPr>
            <a:r>
              <a:rPr sz="3825" baseline="-34858" dirty="0">
                <a:latin typeface="Symbol"/>
                <a:cs typeface="Symbol"/>
              </a:rPr>
              <a:t></a:t>
            </a:r>
            <a:r>
              <a:rPr sz="3825" spc="157" baseline="-34858" dirty="0">
                <a:latin typeface="Times New Roman"/>
                <a:cs typeface="Times New Roman"/>
              </a:rPr>
              <a:t> </a:t>
            </a:r>
            <a:r>
              <a:rPr sz="2550" i="1" dirty="0">
                <a:latin typeface="Times New Roman"/>
                <a:cs typeface="Times New Roman"/>
              </a:rPr>
              <a:t>h</a:t>
            </a:r>
            <a:r>
              <a:rPr sz="2250" baseline="-22222" dirty="0">
                <a:latin typeface="Times New Roman"/>
                <a:cs typeface="Times New Roman"/>
              </a:rPr>
              <a:t>3</a:t>
            </a:r>
            <a:r>
              <a:rPr sz="2250" spc="322" baseline="-22222" dirty="0">
                <a:latin typeface="Times New Roman"/>
                <a:cs typeface="Times New Roman"/>
              </a:rPr>
              <a:t> </a:t>
            </a:r>
            <a:r>
              <a:rPr sz="2550" dirty="0">
                <a:latin typeface="Symbol"/>
                <a:cs typeface="Symbol"/>
              </a:rPr>
              <a:t></a:t>
            </a:r>
            <a:r>
              <a:rPr sz="2550" spc="-215" dirty="0">
                <a:latin typeface="Times New Roman"/>
                <a:cs typeface="Times New Roman"/>
              </a:rPr>
              <a:t> </a:t>
            </a:r>
            <a:r>
              <a:rPr sz="2550" i="1" spc="-25" dirty="0">
                <a:latin typeface="Times New Roman"/>
                <a:cs typeface="Times New Roman"/>
              </a:rPr>
              <a:t>h</a:t>
            </a:r>
            <a:r>
              <a:rPr sz="2250" spc="-37" baseline="-22222" dirty="0">
                <a:latin typeface="Times New Roman"/>
                <a:cs typeface="Times New Roman"/>
              </a:rPr>
              <a:t>4</a:t>
            </a:r>
            <a:r>
              <a:rPr sz="2250" i="1" spc="-37" baseline="-22222" dirty="0">
                <a:latin typeface="Times New Roman"/>
                <a:cs typeface="Times New Roman"/>
              </a:rPr>
              <a:t>a</a:t>
            </a:r>
            <a:endParaRPr sz="2250" baseline="-22222">
              <a:latin typeface="Times New Roman"/>
              <a:cs typeface="Times New Roman"/>
            </a:endParaRPr>
          </a:p>
        </p:txBody>
      </p:sp>
      <p:sp>
        <p:nvSpPr>
          <p:cNvPr id="16" name="object 16"/>
          <p:cNvSpPr txBox="1"/>
          <p:nvPr/>
        </p:nvSpPr>
        <p:spPr>
          <a:xfrm>
            <a:off x="4159124" y="2772537"/>
            <a:ext cx="142875" cy="267381"/>
          </a:xfrm>
          <a:prstGeom prst="rect">
            <a:avLst/>
          </a:prstGeom>
        </p:spPr>
        <p:txBody>
          <a:bodyPr vert="horz" wrap="square" lIns="0" tIns="13335" rIns="0" bIns="0" rtlCol="0">
            <a:spAutoFit/>
          </a:bodyPr>
          <a:lstStyle/>
          <a:p>
            <a:pPr marL="12700">
              <a:spcBef>
                <a:spcPts val="105"/>
              </a:spcBef>
            </a:pPr>
            <a:r>
              <a:rPr sz="1650" i="1" spc="-50" dirty="0">
                <a:latin typeface="Times New Roman"/>
                <a:cs typeface="Times New Roman"/>
              </a:rPr>
              <a:t>T</a:t>
            </a:r>
            <a:endParaRPr sz="1650">
              <a:latin typeface="Times New Roman"/>
              <a:cs typeface="Times New Roman"/>
            </a:endParaRPr>
          </a:p>
        </p:txBody>
      </p:sp>
      <p:sp>
        <p:nvSpPr>
          <p:cNvPr id="17" name="object 17"/>
          <p:cNvSpPr txBox="1"/>
          <p:nvPr/>
        </p:nvSpPr>
        <p:spPr>
          <a:xfrm>
            <a:off x="4653408" y="2772536"/>
            <a:ext cx="3414395" cy="405880"/>
          </a:xfrm>
          <a:prstGeom prst="rect">
            <a:avLst/>
          </a:prstGeom>
        </p:spPr>
        <p:txBody>
          <a:bodyPr vert="horz" wrap="square" lIns="0" tIns="13335" rIns="0" bIns="0" rtlCol="0">
            <a:spAutoFit/>
          </a:bodyPr>
          <a:lstStyle/>
          <a:p>
            <a:pPr marL="38100">
              <a:spcBef>
                <a:spcPts val="105"/>
              </a:spcBef>
              <a:tabLst>
                <a:tab pos="2484110" algn="l"/>
              </a:tabLst>
            </a:pPr>
            <a:r>
              <a:rPr sz="2550" spc="-20" dirty="0">
                <a:latin typeface="Times New Roman"/>
                <a:cs typeface="Times New Roman"/>
              </a:rPr>
              <a:t>Isentropic</a:t>
            </a:r>
            <a:r>
              <a:rPr sz="2550" spc="-65" dirty="0">
                <a:latin typeface="Times New Roman"/>
                <a:cs typeface="Times New Roman"/>
              </a:rPr>
              <a:t> </a:t>
            </a:r>
            <a:r>
              <a:rPr sz="2550" spc="-20" dirty="0">
                <a:latin typeface="Times New Roman"/>
                <a:cs typeface="Times New Roman"/>
              </a:rPr>
              <a:t>work</a:t>
            </a:r>
            <a:r>
              <a:rPr sz="2550" dirty="0">
                <a:latin typeface="Times New Roman"/>
                <a:cs typeface="Times New Roman"/>
              </a:rPr>
              <a:t>	</a:t>
            </a:r>
            <a:r>
              <a:rPr sz="2550" i="1" dirty="0">
                <a:latin typeface="Times New Roman"/>
                <a:cs typeface="Times New Roman"/>
              </a:rPr>
              <a:t>h</a:t>
            </a:r>
            <a:r>
              <a:rPr sz="2250" baseline="-22222" dirty="0">
                <a:latin typeface="Times New Roman"/>
                <a:cs typeface="Times New Roman"/>
              </a:rPr>
              <a:t>3</a:t>
            </a:r>
            <a:r>
              <a:rPr sz="2250" spc="165" baseline="-22222" dirty="0">
                <a:latin typeface="Times New Roman"/>
                <a:cs typeface="Times New Roman"/>
              </a:rPr>
              <a:t> </a:t>
            </a:r>
            <a:r>
              <a:rPr sz="2550" dirty="0">
                <a:latin typeface="Symbol"/>
                <a:cs typeface="Symbol"/>
              </a:rPr>
              <a:t></a:t>
            </a:r>
            <a:r>
              <a:rPr sz="2550" spc="-215" dirty="0">
                <a:latin typeface="Times New Roman"/>
                <a:cs typeface="Times New Roman"/>
              </a:rPr>
              <a:t> </a:t>
            </a:r>
            <a:r>
              <a:rPr sz="2550" i="1" spc="-25" dirty="0">
                <a:latin typeface="Times New Roman"/>
                <a:cs typeface="Times New Roman"/>
              </a:rPr>
              <a:t>h</a:t>
            </a:r>
            <a:r>
              <a:rPr sz="2250" spc="-37" baseline="-22222" dirty="0">
                <a:latin typeface="Times New Roman"/>
                <a:cs typeface="Times New Roman"/>
              </a:rPr>
              <a:t>4</a:t>
            </a:r>
            <a:r>
              <a:rPr sz="2250" i="1" spc="-37" baseline="-22222" dirty="0">
                <a:latin typeface="Times New Roman"/>
                <a:cs typeface="Times New Roman"/>
              </a:rPr>
              <a:t>s</a:t>
            </a:r>
            <a:endParaRPr sz="2250" baseline="-22222">
              <a:latin typeface="Times New Roman"/>
              <a:cs typeface="Times New Roman"/>
            </a:endParaRPr>
          </a:p>
        </p:txBody>
      </p:sp>
      <p:sp>
        <p:nvSpPr>
          <p:cNvPr id="18" name="object 18"/>
          <p:cNvSpPr txBox="1"/>
          <p:nvPr/>
        </p:nvSpPr>
        <p:spPr>
          <a:xfrm>
            <a:off x="1831341" y="3226690"/>
            <a:ext cx="8129270" cy="1134157"/>
          </a:xfrm>
          <a:prstGeom prst="rect">
            <a:avLst/>
          </a:prstGeom>
        </p:spPr>
        <p:txBody>
          <a:bodyPr vert="horz" wrap="square" lIns="0" tIns="53340" rIns="0" bIns="0" rtlCol="0">
            <a:spAutoFit/>
          </a:bodyPr>
          <a:lstStyle/>
          <a:p>
            <a:pPr marL="356868" marR="5080" indent="-344803">
              <a:lnSpc>
                <a:spcPct val="89800"/>
              </a:lnSpc>
              <a:spcBef>
                <a:spcPts val="420"/>
              </a:spcBef>
              <a:buFont typeface="Arial MT"/>
              <a:buChar char="•"/>
              <a:tabLst>
                <a:tab pos="356868" algn="l"/>
              </a:tabLst>
            </a:pPr>
            <a:r>
              <a:rPr sz="2600" dirty="0">
                <a:latin typeface="Verdana"/>
                <a:cs typeface="Verdana"/>
              </a:rPr>
              <a:t>Where,</a:t>
            </a:r>
            <a:r>
              <a:rPr sz="2600" spc="-35" dirty="0">
                <a:latin typeface="Verdana"/>
                <a:cs typeface="Verdana"/>
              </a:rPr>
              <a:t> </a:t>
            </a:r>
            <a:r>
              <a:rPr sz="2600" i="1" dirty="0">
                <a:latin typeface="Verdana"/>
                <a:cs typeface="Verdana"/>
              </a:rPr>
              <a:t>2a</a:t>
            </a:r>
            <a:r>
              <a:rPr sz="2600" i="1" spc="-30" dirty="0">
                <a:latin typeface="Verdana"/>
                <a:cs typeface="Verdana"/>
              </a:rPr>
              <a:t> </a:t>
            </a:r>
            <a:r>
              <a:rPr sz="2600" dirty="0">
                <a:latin typeface="Verdana"/>
                <a:cs typeface="Verdana"/>
              </a:rPr>
              <a:t>and</a:t>
            </a:r>
            <a:r>
              <a:rPr sz="2600" spc="-35" dirty="0">
                <a:latin typeface="Verdana"/>
                <a:cs typeface="Verdana"/>
              </a:rPr>
              <a:t> </a:t>
            </a:r>
            <a:r>
              <a:rPr sz="2600" i="1" dirty="0">
                <a:latin typeface="Verdana"/>
                <a:cs typeface="Verdana"/>
              </a:rPr>
              <a:t>4a</a:t>
            </a:r>
            <a:r>
              <a:rPr sz="2600" i="1" spc="-20" dirty="0">
                <a:latin typeface="Verdana"/>
                <a:cs typeface="Verdana"/>
              </a:rPr>
              <a:t> </a:t>
            </a:r>
            <a:r>
              <a:rPr sz="2600" dirty="0">
                <a:latin typeface="Verdana"/>
                <a:cs typeface="Verdana"/>
              </a:rPr>
              <a:t>are</a:t>
            </a:r>
            <a:r>
              <a:rPr sz="2600" spc="-35" dirty="0">
                <a:latin typeface="Verdana"/>
                <a:cs typeface="Verdana"/>
              </a:rPr>
              <a:t> </a:t>
            </a:r>
            <a:r>
              <a:rPr sz="2600" dirty="0">
                <a:latin typeface="Verdana"/>
                <a:cs typeface="Verdana"/>
              </a:rPr>
              <a:t>the</a:t>
            </a:r>
            <a:r>
              <a:rPr sz="2600" spc="-30" dirty="0">
                <a:latin typeface="Verdana"/>
                <a:cs typeface="Verdana"/>
              </a:rPr>
              <a:t> </a:t>
            </a:r>
            <a:r>
              <a:rPr sz="2600" dirty="0">
                <a:latin typeface="Verdana"/>
                <a:cs typeface="Verdana"/>
              </a:rPr>
              <a:t>actual</a:t>
            </a:r>
            <a:r>
              <a:rPr sz="2600" spc="-30" dirty="0">
                <a:latin typeface="Verdana"/>
                <a:cs typeface="Verdana"/>
              </a:rPr>
              <a:t> </a:t>
            </a:r>
            <a:r>
              <a:rPr sz="2600" dirty="0">
                <a:latin typeface="Verdana"/>
                <a:cs typeface="Verdana"/>
              </a:rPr>
              <a:t>states</a:t>
            </a:r>
            <a:r>
              <a:rPr sz="2600" spc="-30" dirty="0">
                <a:latin typeface="Verdana"/>
                <a:cs typeface="Verdana"/>
              </a:rPr>
              <a:t> </a:t>
            </a:r>
            <a:r>
              <a:rPr sz="2600" dirty="0">
                <a:latin typeface="Verdana"/>
                <a:cs typeface="Verdana"/>
              </a:rPr>
              <a:t>at</a:t>
            </a:r>
            <a:r>
              <a:rPr sz="2600" spc="-25" dirty="0">
                <a:latin typeface="Verdana"/>
                <a:cs typeface="Verdana"/>
              </a:rPr>
              <a:t> the </a:t>
            </a:r>
            <a:r>
              <a:rPr sz="2600" dirty="0">
                <a:latin typeface="Verdana"/>
                <a:cs typeface="Verdana"/>
              </a:rPr>
              <a:t>compressor</a:t>
            </a:r>
            <a:r>
              <a:rPr sz="2600" spc="-80" dirty="0">
                <a:latin typeface="Verdana"/>
                <a:cs typeface="Verdana"/>
              </a:rPr>
              <a:t> </a:t>
            </a:r>
            <a:r>
              <a:rPr sz="2600" dirty="0">
                <a:latin typeface="Verdana"/>
                <a:cs typeface="Verdana"/>
              </a:rPr>
              <a:t>and</a:t>
            </a:r>
            <a:r>
              <a:rPr sz="2600" spc="-60" dirty="0">
                <a:latin typeface="Verdana"/>
                <a:cs typeface="Verdana"/>
              </a:rPr>
              <a:t> </a:t>
            </a:r>
            <a:r>
              <a:rPr sz="2600" dirty="0">
                <a:latin typeface="Verdana"/>
                <a:cs typeface="Verdana"/>
              </a:rPr>
              <a:t>turbine</a:t>
            </a:r>
            <a:r>
              <a:rPr sz="2600" spc="-45" dirty="0">
                <a:latin typeface="Verdana"/>
                <a:cs typeface="Verdana"/>
              </a:rPr>
              <a:t> </a:t>
            </a:r>
            <a:r>
              <a:rPr sz="2600" dirty="0">
                <a:latin typeface="Verdana"/>
                <a:cs typeface="Verdana"/>
              </a:rPr>
              <a:t>exit</a:t>
            </a:r>
            <a:r>
              <a:rPr sz="2600" spc="-75" dirty="0">
                <a:latin typeface="Verdana"/>
                <a:cs typeface="Verdana"/>
              </a:rPr>
              <a:t> </a:t>
            </a:r>
            <a:r>
              <a:rPr sz="2600" dirty="0">
                <a:latin typeface="Verdana"/>
                <a:cs typeface="Verdana"/>
              </a:rPr>
              <a:t>and</a:t>
            </a:r>
            <a:r>
              <a:rPr sz="2600" spc="-50" dirty="0">
                <a:latin typeface="Verdana"/>
                <a:cs typeface="Verdana"/>
              </a:rPr>
              <a:t> </a:t>
            </a:r>
            <a:r>
              <a:rPr sz="2600" i="1" dirty="0">
                <a:latin typeface="Verdana"/>
                <a:cs typeface="Verdana"/>
              </a:rPr>
              <a:t>2s</a:t>
            </a:r>
            <a:r>
              <a:rPr sz="2600" i="1" spc="-120" dirty="0">
                <a:latin typeface="Verdana"/>
                <a:cs typeface="Verdana"/>
              </a:rPr>
              <a:t> </a:t>
            </a:r>
            <a:r>
              <a:rPr sz="2600" dirty="0">
                <a:latin typeface="Verdana"/>
                <a:cs typeface="Verdana"/>
              </a:rPr>
              <a:t>and</a:t>
            </a:r>
            <a:r>
              <a:rPr sz="2600" spc="-60" dirty="0">
                <a:latin typeface="Verdana"/>
                <a:cs typeface="Verdana"/>
              </a:rPr>
              <a:t> </a:t>
            </a:r>
            <a:r>
              <a:rPr sz="2600" i="1" dirty="0">
                <a:latin typeface="Verdana"/>
                <a:cs typeface="Verdana"/>
              </a:rPr>
              <a:t>4s</a:t>
            </a:r>
            <a:r>
              <a:rPr sz="2600" i="1" spc="-110" dirty="0">
                <a:latin typeface="Verdana"/>
                <a:cs typeface="Verdana"/>
              </a:rPr>
              <a:t> </a:t>
            </a:r>
            <a:r>
              <a:rPr sz="2600" spc="-25" dirty="0">
                <a:latin typeface="Verdana"/>
                <a:cs typeface="Verdana"/>
              </a:rPr>
              <a:t>are </a:t>
            </a:r>
            <a:r>
              <a:rPr sz="2600" dirty="0">
                <a:latin typeface="Verdana"/>
                <a:cs typeface="Verdana"/>
              </a:rPr>
              <a:t>the</a:t>
            </a:r>
            <a:r>
              <a:rPr sz="2600" spc="-25" dirty="0">
                <a:latin typeface="Verdana"/>
                <a:cs typeface="Verdana"/>
              </a:rPr>
              <a:t> </a:t>
            </a:r>
            <a:r>
              <a:rPr sz="2600" dirty="0">
                <a:latin typeface="Verdana"/>
                <a:cs typeface="Verdana"/>
              </a:rPr>
              <a:t>corresponding</a:t>
            </a:r>
            <a:r>
              <a:rPr sz="2600" spc="-35" dirty="0">
                <a:latin typeface="Verdana"/>
                <a:cs typeface="Verdana"/>
              </a:rPr>
              <a:t> </a:t>
            </a:r>
            <a:r>
              <a:rPr sz="2600" dirty="0">
                <a:latin typeface="Verdana"/>
                <a:cs typeface="Verdana"/>
              </a:rPr>
              <a:t>isentropic</a:t>
            </a:r>
            <a:r>
              <a:rPr sz="2600" spc="-30" dirty="0">
                <a:latin typeface="Verdana"/>
                <a:cs typeface="Verdana"/>
              </a:rPr>
              <a:t> </a:t>
            </a:r>
            <a:r>
              <a:rPr sz="2600" spc="-10" dirty="0">
                <a:latin typeface="Verdana"/>
                <a:cs typeface="Verdana"/>
              </a:rPr>
              <a:t>states.</a:t>
            </a:r>
            <a:endParaRPr sz="2600">
              <a:latin typeface="Verdana"/>
              <a:cs typeface="Verdana"/>
            </a:endParaRPr>
          </a:p>
        </p:txBody>
      </p:sp>
      <p:sp>
        <p:nvSpPr>
          <p:cNvPr id="19" name="object 19"/>
          <p:cNvSpPr/>
          <p:nvPr/>
        </p:nvSpPr>
        <p:spPr>
          <a:xfrm>
            <a:off x="7117080" y="2763646"/>
            <a:ext cx="991235" cy="0"/>
          </a:xfrm>
          <a:custGeom>
            <a:avLst/>
            <a:gdLst/>
            <a:ahLst/>
            <a:cxnLst/>
            <a:rect l="l" t="t" r="r" b="b"/>
            <a:pathLst>
              <a:path w="991234">
                <a:moveTo>
                  <a:pt x="0" y="0"/>
                </a:moveTo>
                <a:lnTo>
                  <a:pt x="990726" y="0"/>
                </a:lnTo>
              </a:path>
            </a:pathLst>
          </a:custGeom>
          <a:ln w="13600">
            <a:solidFill>
              <a:srgbClr val="000000"/>
            </a:solidFill>
          </a:ln>
        </p:spPr>
        <p:txBody>
          <a:bodyPr wrap="square" lIns="0" tIns="0" rIns="0" bIns="0" rtlCol="0"/>
          <a:lstStyle/>
          <a:p>
            <a:endParaRPr sz="1800"/>
          </a:p>
        </p:txBody>
      </p:sp>
      <p:sp>
        <p:nvSpPr>
          <p:cNvPr id="20" name="object 20"/>
          <p:cNvSpPr/>
          <p:nvPr/>
        </p:nvSpPr>
        <p:spPr>
          <a:xfrm>
            <a:off x="4685030" y="1820926"/>
            <a:ext cx="2084705" cy="0"/>
          </a:xfrm>
          <a:custGeom>
            <a:avLst/>
            <a:gdLst/>
            <a:ahLst/>
            <a:cxnLst/>
            <a:rect l="l" t="t" r="r" b="b"/>
            <a:pathLst>
              <a:path w="2084704">
                <a:moveTo>
                  <a:pt x="0" y="0"/>
                </a:moveTo>
                <a:lnTo>
                  <a:pt x="2084705" y="0"/>
                </a:lnTo>
              </a:path>
            </a:pathLst>
          </a:custGeom>
          <a:ln w="13600">
            <a:solidFill>
              <a:srgbClr val="000000"/>
            </a:solidFill>
          </a:ln>
        </p:spPr>
        <p:txBody>
          <a:bodyPr wrap="square" lIns="0" tIns="0" rIns="0" bIns="0" rtlCol="0"/>
          <a:lstStyle/>
          <a:p>
            <a:endParaRPr sz="1800"/>
          </a:p>
        </p:txBody>
      </p:sp>
      <p:sp>
        <p:nvSpPr>
          <p:cNvPr id="21" name="object 21"/>
          <p:cNvSpPr/>
          <p:nvPr/>
        </p:nvSpPr>
        <p:spPr>
          <a:xfrm>
            <a:off x="7122160" y="1820926"/>
            <a:ext cx="967105" cy="0"/>
          </a:xfrm>
          <a:custGeom>
            <a:avLst/>
            <a:gdLst/>
            <a:ahLst/>
            <a:cxnLst/>
            <a:rect l="l" t="t" r="r" b="b"/>
            <a:pathLst>
              <a:path w="967104">
                <a:moveTo>
                  <a:pt x="0" y="0"/>
                </a:moveTo>
                <a:lnTo>
                  <a:pt x="966978" y="0"/>
                </a:lnTo>
              </a:path>
            </a:pathLst>
          </a:custGeom>
          <a:ln w="13600">
            <a:solidFill>
              <a:srgbClr val="000000"/>
            </a:solidFill>
          </a:ln>
        </p:spPr>
        <p:txBody>
          <a:bodyPr wrap="square" lIns="0" tIns="0" rIns="0" bIns="0" rtlCol="0"/>
          <a:lstStyle/>
          <a:p>
            <a:endParaRPr sz="1800"/>
          </a:p>
        </p:txBody>
      </p:sp>
      <p:sp>
        <p:nvSpPr>
          <p:cNvPr id="22" name="object 22"/>
          <p:cNvSpPr/>
          <p:nvPr/>
        </p:nvSpPr>
        <p:spPr>
          <a:xfrm>
            <a:off x="4669791" y="2772790"/>
            <a:ext cx="2084705" cy="0"/>
          </a:xfrm>
          <a:custGeom>
            <a:avLst/>
            <a:gdLst/>
            <a:ahLst/>
            <a:cxnLst/>
            <a:rect l="l" t="t" r="r" b="b"/>
            <a:pathLst>
              <a:path w="2084704">
                <a:moveTo>
                  <a:pt x="0" y="0"/>
                </a:moveTo>
                <a:lnTo>
                  <a:pt x="2084705" y="0"/>
                </a:lnTo>
              </a:path>
            </a:pathLst>
          </a:custGeom>
          <a:ln w="13600">
            <a:solidFill>
              <a:srgbClr val="000000"/>
            </a:solidFill>
          </a:ln>
        </p:spPr>
        <p:txBody>
          <a:bodyPr wrap="square" lIns="0" tIns="0" rIns="0" bIns="0" rtlCol="0"/>
          <a:lstStyle/>
          <a:p>
            <a:endParaRPr sz="18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19200" y="6400800"/>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1555496" y="-1371600"/>
            <a:ext cx="6773418" cy="995015"/>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124332" y="-23114"/>
            <a:ext cx="9619868" cy="4056880"/>
          </a:xfrm>
          <a:prstGeom prst="rect">
            <a:avLst/>
          </a:prstGeom>
        </p:spPr>
        <p:txBody>
          <a:bodyPr vert="horz" wrap="square" lIns="0" tIns="12065" rIns="0" bIns="0" rtlCol="0">
            <a:spAutoFit/>
          </a:bodyPr>
          <a:lstStyle/>
          <a:p>
            <a:pPr marL="356868" marR="5080" indent="-344803">
              <a:spcBef>
                <a:spcPts val="95"/>
              </a:spcBef>
              <a:buFont typeface="Arial MT"/>
              <a:buChar char="•"/>
              <a:tabLst>
                <a:tab pos="356868" algn="l"/>
              </a:tabLst>
            </a:pPr>
            <a:r>
              <a:rPr sz="2800" dirty="0">
                <a:latin typeface="Verdana"/>
                <a:cs typeface="Verdana"/>
              </a:rPr>
              <a:t>As</a:t>
            </a:r>
            <a:r>
              <a:rPr sz="2800" spc="-90" dirty="0">
                <a:latin typeface="Verdana"/>
                <a:cs typeface="Verdana"/>
              </a:rPr>
              <a:t> </a:t>
            </a:r>
            <a:r>
              <a:rPr sz="2800" dirty="0">
                <a:latin typeface="Verdana"/>
                <a:cs typeface="Verdana"/>
              </a:rPr>
              <a:t>a</a:t>
            </a:r>
            <a:r>
              <a:rPr sz="2800" spc="-70" dirty="0">
                <a:latin typeface="Verdana"/>
                <a:cs typeface="Verdana"/>
              </a:rPr>
              <a:t> </a:t>
            </a:r>
            <a:r>
              <a:rPr sz="2800" dirty="0">
                <a:latin typeface="Verdana"/>
                <a:cs typeface="Verdana"/>
              </a:rPr>
              <a:t>result</a:t>
            </a:r>
            <a:r>
              <a:rPr sz="2800" spc="-80" dirty="0">
                <a:latin typeface="Verdana"/>
                <a:cs typeface="Verdana"/>
              </a:rPr>
              <a:t> </a:t>
            </a:r>
            <a:r>
              <a:rPr sz="2800" dirty="0">
                <a:latin typeface="Verdana"/>
                <a:cs typeface="Verdana"/>
              </a:rPr>
              <a:t>of</a:t>
            </a:r>
            <a:r>
              <a:rPr sz="2800" spc="-65" dirty="0">
                <a:latin typeface="Verdana"/>
                <a:cs typeface="Verdana"/>
              </a:rPr>
              <a:t> </a:t>
            </a:r>
            <a:r>
              <a:rPr sz="2800" spc="-20" dirty="0">
                <a:latin typeface="Verdana"/>
                <a:cs typeface="Verdana"/>
              </a:rPr>
              <a:t>non-</a:t>
            </a:r>
            <a:r>
              <a:rPr sz="2800" dirty="0">
                <a:latin typeface="Verdana"/>
                <a:cs typeface="Verdana"/>
              </a:rPr>
              <a:t>isentropic</a:t>
            </a:r>
            <a:r>
              <a:rPr sz="2800" spc="-80" dirty="0">
                <a:latin typeface="Verdana"/>
                <a:cs typeface="Verdana"/>
              </a:rPr>
              <a:t> </a:t>
            </a:r>
            <a:r>
              <a:rPr sz="2800" dirty="0">
                <a:latin typeface="Verdana"/>
                <a:cs typeface="Verdana"/>
              </a:rPr>
              <a:t>compression</a:t>
            </a:r>
            <a:r>
              <a:rPr sz="2800" spc="-90" dirty="0">
                <a:latin typeface="Verdana"/>
                <a:cs typeface="Verdana"/>
              </a:rPr>
              <a:t> </a:t>
            </a:r>
            <a:r>
              <a:rPr sz="2800" spc="-25" dirty="0">
                <a:latin typeface="Verdana"/>
                <a:cs typeface="Verdana"/>
              </a:rPr>
              <a:t>and </a:t>
            </a:r>
            <a:r>
              <a:rPr sz="2800" dirty="0">
                <a:latin typeface="Verdana"/>
                <a:cs typeface="Verdana"/>
              </a:rPr>
              <a:t>expansion,</a:t>
            </a:r>
            <a:r>
              <a:rPr sz="2800" spc="-110" dirty="0">
                <a:latin typeface="Verdana"/>
                <a:cs typeface="Verdana"/>
              </a:rPr>
              <a:t> </a:t>
            </a:r>
            <a:r>
              <a:rPr sz="2800" dirty="0">
                <a:latin typeface="Verdana"/>
                <a:cs typeface="Verdana"/>
              </a:rPr>
              <a:t>the</a:t>
            </a:r>
            <a:r>
              <a:rPr sz="2800" spc="-105" dirty="0">
                <a:latin typeface="Verdana"/>
                <a:cs typeface="Verdana"/>
              </a:rPr>
              <a:t> </a:t>
            </a:r>
            <a:r>
              <a:rPr sz="2800" dirty="0">
                <a:latin typeface="Verdana"/>
                <a:cs typeface="Verdana"/>
              </a:rPr>
              <a:t>compressor</a:t>
            </a:r>
            <a:r>
              <a:rPr sz="2800" spc="-110" dirty="0">
                <a:latin typeface="Verdana"/>
                <a:cs typeface="Verdana"/>
              </a:rPr>
              <a:t> </a:t>
            </a:r>
            <a:r>
              <a:rPr sz="2800" dirty="0">
                <a:latin typeface="Verdana"/>
                <a:cs typeface="Verdana"/>
              </a:rPr>
              <a:t>needs</a:t>
            </a:r>
            <a:r>
              <a:rPr sz="2800" spc="-110" dirty="0">
                <a:latin typeface="Verdana"/>
                <a:cs typeface="Verdana"/>
              </a:rPr>
              <a:t> </a:t>
            </a:r>
            <a:r>
              <a:rPr sz="2800" dirty="0">
                <a:latin typeface="Verdana"/>
                <a:cs typeface="Verdana"/>
              </a:rPr>
              <a:t>more</a:t>
            </a:r>
            <a:r>
              <a:rPr sz="2800" spc="-100" dirty="0">
                <a:latin typeface="Verdana"/>
                <a:cs typeface="Verdana"/>
              </a:rPr>
              <a:t> </a:t>
            </a:r>
            <a:r>
              <a:rPr sz="2800" spc="-20" dirty="0">
                <a:latin typeface="Verdana"/>
                <a:cs typeface="Verdana"/>
              </a:rPr>
              <a:t>work </a:t>
            </a:r>
            <a:r>
              <a:rPr sz="2800" dirty="0">
                <a:latin typeface="Verdana"/>
                <a:cs typeface="Verdana"/>
              </a:rPr>
              <a:t>than</a:t>
            </a:r>
            <a:r>
              <a:rPr sz="2800" spc="-120" dirty="0">
                <a:latin typeface="Verdana"/>
                <a:cs typeface="Verdana"/>
              </a:rPr>
              <a:t> </a:t>
            </a:r>
            <a:r>
              <a:rPr sz="2800" dirty="0">
                <a:latin typeface="Verdana"/>
                <a:cs typeface="Verdana"/>
              </a:rPr>
              <a:t>the</a:t>
            </a:r>
            <a:r>
              <a:rPr sz="2800" spc="-100" dirty="0">
                <a:latin typeface="Verdana"/>
                <a:cs typeface="Verdana"/>
              </a:rPr>
              <a:t> </a:t>
            </a:r>
            <a:r>
              <a:rPr sz="2800" dirty="0">
                <a:latin typeface="Verdana"/>
                <a:cs typeface="Verdana"/>
              </a:rPr>
              <a:t>ideal</a:t>
            </a:r>
            <a:r>
              <a:rPr sz="2800" spc="-95" dirty="0">
                <a:latin typeface="Verdana"/>
                <a:cs typeface="Verdana"/>
              </a:rPr>
              <a:t> </a:t>
            </a:r>
            <a:r>
              <a:rPr sz="2800" dirty="0">
                <a:latin typeface="Verdana"/>
                <a:cs typeface="Verdana"/>
              </a:rPr>
              <a:t>cycle</a:t>
            </a:r>
            <a:r>
              <a:rPr sz="2800" spc="-110" dirty="0">
                <a:latin typeface="Verdana"/>
                <a:cs typeface="Verdana"/>
              </a:rPr>
              <a:t> </a:t>
            </a:r>
            <a:r>
              <a:rPr sz="2800" dirty="0">
                <a:latin typeface="Verdana"/>
                <a:cs typeface="Verdana"/>
              </a:rPr>
              <a:t>and</a:t>
            </a:r>
            <a:r>
              <a:rPr sz="2800" spc="-80" dirty="0">
                <a:latin typeface="Verdana"/>
                <a:cs typeface="Verdana"/>
              </a:rPr>
              <a:t> </a:t>
            </a:r>
            <a:r>
              <a:rPr sz="2800" dirty="0">
                <a:latin typeface="Verdana"/>
                <a:cs typeface="Verdana"/>
              </a:rPr>
              <a:t>turbine</a:t>
            </a:r>
            <a:r>
              <a:rPr sz="2800" spc="-125" dirty="0">
                <a:latin typeface="Verdana"/>
                <a:cs typeface="Verdana"/>
              </a:rPr>
              <a:t> </a:t>
            </a:r>
            <a:r>
              <a:rPr sz="2800" dirty="0">
                <a:latin typeface="Verdana"/>
                <a:cs typeface="Verdana"/>
              </a:rPr>
              <a:t>generates</a:t>
            </a:r>
            <a:r>
              <a:rPr sz="2800" spc="-135" dirty="0">
                <a:latin typeface="Verdana"/>
                <a:cs typeface="Verdana"/>
              </a:rPr>
              <a:t> </a:t>
            </a:r>
            <a:r>
              <a:rPr sz="2800" spc="-20" dirty="0">
                <a:latin typeface="Verdana"/>
                <a:cs typeface="Verdana"/>
              </a:rPr>
              <a:t>less </a:t>
            </a:r>
            <a:r>
              <a:rPr sz="2800" spc="-10" dirty="0">
                <a:latin typeface="Verdana"/>
                <a:cs typeface="Verdana"/>
              </a:rPr>
              <a:t>work.</a:t>
            </a:r>
            <a:endParaRPr sz="2800" dirty="0">
              <a:latin typeface="Verdana"/>
              <a:cs typeface="Verdana"/>
            </a:endParaRPr>
          </a:p>
          <a:p>
            <a:pPr marL="356868" marR="30480" indent="-344803">
              <a:spcBef>
                <a:spcPts val="640"/>
              </a:spcBef>
              <a:buFont typeface="Arial MT"/>
              <a:buChar char="•"/>
              <a:tabLst>
                <a:tab pos="356868" algn="l"/>
              </a:tabLst>
            </a:pPr>
            <a:r>
              <a:rPr sz="2800" dirty="0">
                <a:latin typeface="Verdana"/>
                <a:cs typeface="Verdana"/>
              </a:rPr>
              <a:t>Isentropic</a:t>
            </a:r>
            <a:r>
              <a:rPr sz="2800" spc="-90" dirty="0">
                <a:latin typeface="Verdana"/>
                <a:cs typeface="Verdana"/>
              </a:rPr>
              <a:t> </a:t>
            </a:r>
            <a:r>
              <a:rPr sz="2800" dirty="0">
                <a:latin typeface="Verdana"/>
                <a:cs typeface="Verdana"/>
              </a:rPr>
              <a:t>efficiencies</a:t>
            </a:r>
            <a:r>
              <a:rPr sz="2800" spc="-90" dirty="0">
                <a:latin typeface="Verdana"/>
                <a:cs typeface="Verdana"/>
              </a:rPr>
              <a:t> </a:t>
            </a:r>
            <a:r>
              <a:rPr sz="2800" dirty="0">
                <a:latin typeface="Verdana"/>
                <a:cs typeface="Verdana"/>
              </a:rPr>
              <a:t>reflect</a:t>
            </a:r>
            <a:r>
              <a:rPr sz="2800" spc="-90" dirty="0">
                <a:latin typeface="Verdana"/>
                <a:cs typeface="Verdana"/>
              </a:rPr>
              <a:t> </a:t>
            </a:r>
            <a:r>
              <a:rPr sz="2800" dirty="0">
                <a:latin typeface="Verdana"/>
                <a:cs typeface="Verdana"/>
              </a:rPr>
              <a:t>the</a:t>
            </a:r>
            <a:r>
              <a:rPr sz="2800" spc="-90" dirty="0">
                <a:latin typeface="Verdana"/>
                <a:cs typeface="Verdana"/>
              </a:rPr>
              <a:t> </a:t>
            </a:r>
            <a:r>
              <a:rPr sz="2800" dirty="0">
                <a:latin typeface="Verdana"/>
                <a:cs typeface="Verdana"/>
              </a:rPr>
              <a:t>amount</a:t>
            </a:r>
            <a:r>
              <a:rPr sz="2800" spc="-80" dirty="0">
                <a:latin typeface="Verdana"/>
                <a:cs typeface="Verdana"/>
              </a:rPr>
              <a:t> </a:t>
            </a:r>
            <a:r>
              <a:rPr sz="2800" spc="-25" dirty="0">
                <a:latin typeface="Verdana"/>
                <a:cs typeface="Verdana"/>
              </a:rPr>
              <a:t>of </a:t>
            </a:r>
            <a:r>
              <a:rPr sz="2800" dirty="0">
                <a:latin typeface="Verdana"/>
                <a:cs typeface="Verdana"/>
              </a:rPr>
              <a:t>deviation</a:t>
            </a:r>
            <a:r>
              <a:rPr sz="2800" spc="-170" dirty="0">
                <a:latin typeface="Verdana"/>
                <a:cs typeface="Verdana"/>
              </a:rPr>
              <a:t> </a:t>
            </a:r>
            <a:r>
              <a:rPr sz="2800" dirty="0">
                <a:latin typeface="Verdana"/>
                <a:cs typeface="Verdana"/>
              </a:rPr>
              <a:t>of</a:t>
            </a:r>
            <a:r>
              <a:rPr sz="2800" spc="-75" dirty="0">
                <a:latin typeface="Verdana"/>
                <a:cs typeface="Verdana"/>
              </a:rPr>
              <a:t> </a:t>
            </a:r>
            <a:r>
              <a:rPr sz="2800" dirty="0">
                <a:latin typeface="Verdana"/>
                <a:cs typeface="Verdana"/>
              </a:rPr>
              <a:t>the</a:t>
            </a:r>
            <a:r>
              <a:rPr sz="2800" spc="-80" dirty="0">
                <a:latin typeface="Verdana"/>
                <a:cs typeface="Verdana"/>
              </a:rPr>
              <a:t> </a:t>
            </a:r>
            <a:r>
              <a:rPr sz="2800" dirty="0">
                <a:latin typeface="Verdana"/>
                <a:cs typeface="Verdana"/>
              </a:rPr>
              <a:t>actual</a:t>
            </a:r>
            <a:r>
              <a:rPr sz="2800" spc="-75" dirty="0">
                <a:latin typeface="Verdana"/>
                <a:cs typeface="Verdana"/>
              </a:rPr>
              <a:t> </a:t>
            </a:r>
            <a:r>
              <a:rPr sz="2800" spc="-10" dirty="0">
                <a:latin typeface="Verdana"/>
                <a:cs typeface="Verdana"/>
              </a:rPr>
              <a:t>compression/expansion </a:t>
            </a:r>
            <a:r>
              <a:rPr sz="2800" dirty="0">
                <a:latin typeface="Verdana"/>
                <a:cs typeface="Verdana"/>
              </a:rPr>
              <a:t>processes</a:t>
            </a:r>
            <a:r>
              <a:rPr sz="2800" spc="-90" dirty="0">
                <a:latin typeface="Verdana"/>
                <a:cs typeface="Verdana"/>
              </a:rPr>
              <a:t> </a:t>
            </a:r>
            <a:r>
              <a:rPr sz="2800" dirty="0">
                <a:latin typeface="Verdana"/>
                <a:cs typeface="Verdana"/>
              </a:rPr>
              <a:t>from</a:t>
            </a:r>
            <a:r>
              <a:rPr sz="2800" spc="-70" dirty="0">
                <a:latin typeface="Verdana"/>
                <a:cs typeface="Verdana"/>
              </a:rPr>
              <a:t> </a:t>
            </a:r>
            <a:r>
              <a:rPr sz="2800" dirty="0">
                <a:latin typeface="Verdana"/>
                <a:cs typeface="Verdana"/>
              </a:rPr>
              <a:t>the</a:t>
            </a:r>
            <a:r>
              <a:rPr sz="2800" spc="-80" dirty="0">
                <a:latin typeface="Verdana"/>
                <a:cs typeface="Verdana"/>
              </a:rPr>
              <a:t> </a:t>
            </a:r>
            <a:r>
              <a:rPr sz="2800" spc="-10" dirty="0">
                <a:latin typeface="Verdana"/>
                <a:cs typeface="Verdana"/>
              </a:rPr>
              <a:t>ideal.</a:t>
            </a:r>
            <a:endParaRPr sz="2800" dirty="0">
              <a:latin typeface="Verdana"/>
              <a:cs typeface="Verdana"/>
            </a:endParaRPr>
          </a:p>
          <a:p>
            <a:pPr marL="354963" marR="466723" indent="-342898">
              <a:spcBef>
                <a:spcPts val="650"/>
              </a:spcBef>
              <a:buFont typeface="Arial MT"/>
              <a:buChar char="•"/>
              <a:tabLst>
                <a:tab pos="356868" algn="l"/>
              </a:tabLst>
            </a:pPr>
            <a:r>
              <a:rPr sz="2800" dirty="0">
                <a:latin typeface="Verdana"/>
                <a:cs typeface="Verdana"/>
              </a:rPr>
              <a:t>Total</a:t>
            </a:r>
            <a:r>
              <a:rPr sz="2800" spc="-75" dirty="0">
                <a:latin typeface="Verdana"/>
                <a:cs typeface="Verdana"/>
              </a:rPr>
              <a:t> </a:t>
            </a:r>
            <a:r>
              <a:rPr sz="2800" dirty="0">
                <a:latin typeface="Verdana"/>
                <a:cs typeface="Verdana"/>
              </a:rPr>
              <a:t>pressure</a:t>
            </a:r>
            <a:r>
              <a:rPr sz="2800" spc="-70" dirty="0">
                <a:latin typeface="Verdana"/>
                <a:cs typeface="Verdana"/>
              </a:rPr>
              <a:t> </a:t>
            </a:r>
            <a:r>
              <a:rPr sz="2800" dirty="0">
                <a:latin typeface="Verdana"/>
                <a:cs typeface="Verdana"/>
              </a:rPr>
              <a:t>losses</a:t>
            </a:r>
            <a:r>
              <a:rPr sz="2800" spc="-75" dirty="0">
                <a:latin typeface="Verdana"/>
                <a:cs typeface="Verdana"/>
              </a:rPr>
              <a:t> </a:t>
            </a:r>
            <a:r>
              <a:rPr sz="2800" dirty="0">
                <a:latin typeface="Verdana"/>
                <a:cs typeface="Verdana"/>
              </a:rPr>
              <a:t>in</a:t>
            </a:r>
            <a:r>
              <a:rPr sz="2800" spc="-70" dirty="0">
                <a:latin typeface="Verdana"/>
                <a:cs typeface="Verdana"/>
              </a:rPr>
              <a:t> </a:t>
            </a:r>
            <a:r>
              <a:rPr sz="2800" dirty="0">
                <a:latin typeface="Verdana"/>
                <a:cs typeface="Verdana"/>
              </a:rPr>
              <a:t>the</a:t>
            </a:r>
            <a:r>
              <a:rPr sz="2800" spc="-70" dirty="0">
                <a:latin typeface="Verdana"/>
                <a:cs typeface="Verdana"/>
              </a:rPr>
              <a:t> </a:t>
            </a:r>
            <a:r>
              <a:rPr sz="2800" spc="-20" dirty="0">
                <a:latin typeface="Verdana"/>
                <a:cs typeface="Verdana"/>
              </a:rPr>
              <a:t>heat 	</a:t>
            </a:r>
            <a:r>
              <a:rPr sz="2800" spc="-10" dirty="0">
                <a:latin typeface="Verdana"/>
                <a:cs typeface="Verdana"/>
              </a:rPr>
              <a:t>addition/rejection</a:t>
            </a:r>
            <a:r>
              <a:rPr sz="2800" spc="-80" dirty="0">
                <a:latin typeface="Verdana"/>
                <a:cs typeface="Verdana"/>
              </a:rPr>
              <a:t> </a:t>
            </a:r>
            <a:r>
              <a:rPr sz="2800" dirty="0">
                <a:latin typeface="Verdana"/>
                <a:cs typeface="Verdana"/>
              </a:rPr>
              <a:t>processes</a:t>
            </a:r>
            <a:r>
              <a:rPr sz="2800" spc="-140" dirty="0">
                <a:latin typeface="Verdana"/>
                <a:cs typeface="Verdana"/>
              </a:rPr>
              <a:t> </a:t>
            </a:r>
            <a:r>
              <a:rPr sz="2800" dirty="0">
                <a:latin typeface="Verdana"/>
                <a:cs typeface="Verdana"/>
              </a:rPr>
              <a:t>also</a:t>
            </a:r>
            <a:r>
              <a:rPr sz="2800" spc="-105" dirty="0">
                <a:latin typeface="Verdana"/>
                <a:cs typeface="Verdana"/>
              </a:rPr>
              <a:t> </a:t>
            </a:r>
            <a:r>
              <a:rPr sz="2800" dirty="0">
                <a:latin typeface="Verdana"/>
                <a:cs typeface="Verdana"/>
              </a:rPr>
              <a:t>need</a:t>
            </a:r>
            <a:r>
              <a:rPr sz="2800" spc="-145" dirty="0">
                <a:latin typeface="Verdana"/>
                <a:cs typeface="Verdana"/>
              </a:rPr>
              <a:t> </a:t>
            </a:r>
            <a:r>
              <a:rPr sz="2800" dirty="0">
                <a:latin typeface="Verdana"/>
                <a:cs typeface="Verdana"/>
              </a:rPr>
              <a:t>to</a:t>
            </a:r>
            <a:r>
              <a:rPr sz="2800" spc="-105" dirty="0">
                <a:latin typeface="Verdana"/>
                <a:cs typeface="Verdana"/>
              </a:rPr>
              <a:t> </a:t>
            </a:r>
            <a:r>
              <a:rPr sz="2800" spc="-25" dirty="0">
                <a:latin typeface="Verdana"/>
                <a:cs typeface="Verdana"/>
              </a:rPr>
              <a:t>be 	</a:t>
            </a:r>
            <a:r>
              <a:rPr sz="2800" spc="-10" dirty="0">
                <a:latin typeface="Verdana"/>
                <a:cs typeface="Verdana"/>
              </a:rPr>
              <a:t>considered.</a:t>
            </a:r>
            <a:endParaRPr sz="2800" dirty="0">
              <a:latin typeface="Verdana"/>
              <a:cs typeface="Verdan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1143001" y="-1371600"/>
            <a:ext cx="7185913" cy="995015"/>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0" y="106426"/>
            <a:ext cx="8014334" cy="3965188"/>
          </a:xfrm>
          <a:prstGeom prst="rect">
            <a:avLst/>
          </a:prstGeom>
        </p:spPr>
        <p:txBody>
          <a:bodyPr vert="horz" wrap="square" lIns="0" tIns="10160" rIns="0" bIns="0" rtlCol="0">
            <a:spAutoFit/>
          </a:bodyPr>
          <a:lstStyle/>
          <a:p>
            <a:pPr marL="354963" marR="5080" indent="-342898">
              <a:lnSpc>
                <a:spcPct val="100400"/>
              </a:lnSpc>
              <a:spcBef>
                <a:spcPts val="80"/>
              </a:spcBef>
              <a:buFont typeface="Arial MT"/>
              <a:buChar char="•"/>
              <a:tabLst>
                <a:tab pos="356868" algn="l"/>
              </a:tabLst>
            </a:pPr>
            <a:r>
              <a:rPr sz="2800" dirty="0">
                <a:latin typeface="Verdana"/>
                <a:cs typeface="Verdana"/>
              </a:rPr>
              <a:t>Other</a:t>
            </a:r>
            <a:r>
              <a:rPr sz="2800" spc="-125" dirty="0">
                <a:latin typeface="Verdana"/>
                <a:cs typeface="Verdana"/>
              </a:rPr>
              <a:t> </a:t>
            </a:r>
            <a:r>
              <a:rPr sz="2800" dirty="0">
                <a:latin typeface="Verdana"/>
                <a:cs typeface="Verdana"/>
              </a:rPr>
              <a:t>differences</a:t>
            </a:r>
            <a:r>
              <a:rPr sz="2800" spc="-150" dirty="0">
                <a:latin typeface="Verdana"/>
                <a:cs typeface="Verdana"/>
              </a:rPr>
              <a:t> </a:t>
            </a:r>
            <a:r>
              <a:rPr sz="2800" dirty="0">
                <a:latin typeface="Verdana"/>
                <a:cs typeface="Verdana"/>
              </a:rPr>
              <a:t>between</a:t>
            </a:r>
            <a:r>
              <a:rPr sz="2800" spc="-155" dirty="0">
                <a:latin typeface="Verdana"/>
                <a:cs typeface="Verdana"/>
              </a:rPr>
              <a:t> </a:t>
            </a:r>
            <a:r>
              <a:rPr sz="2800" dirty="0">
                <a:latin typeface="Verdana"/>
                <a:cs typeface="Verdana"/>
              </a:rPr>
              <a:t>ideal</a:t>
            </a:r>
            <a:r>
              <a:rPr sz="2800" spc="-80" dirty="0">
                <a:latin typeface="Verdana"/>
                <a:cs typeface="Verdana"/>
              </a:rPr>
              <a:t> </a:t>
            </a:r>
            <a:r>
              <a:rPr sz="2800" dirty="0">
                <a:latin typeface="Verdana"/>
                <a:cs typeface="Verdana"/>
              </a:rPr>
              <a:t>and</a:t>
            </a:r>
            <a:r>
              <a:rPr sz="2800" spc="-95" dirty="0">
                <a:latin typeface="Verdana"/>
                <a:cs typeface="Verdana"/>
              </a:rPr>
              <a:t> </a:t>
            </a:r>
            <a:r>
              <a:rPr sz="2800" spc="-10" dirty="0">
                <a:latin typeface="Verdana"/>
                <a:cs typeface="Verdana"/>
              </a:rPr>
              <a:t>actual 	</a:t>
            </a:r>
            <a:r>
              <a:rPr sz="2800" dirty="0">
                <a:latin typeface="Verdana"/>
                <a:cs typeface="Verdana"/>
              </a:rPr>
              <a:t>Brayton</a:t>
            </a:r>
            <a:r>
              <a:rPr sz="2800" spc="-110" dirty="0">
                <a:latin typeface="Verdana"/>
                <a:cs typeface="Verdana"/>
              </a:rPr>
              <a:t> </a:t>
            </a:r>
            <a:r>
              <a:rPr sz="2800" spc="-10" dirty="0">
                <a:latin typeface="Verdana"/>
                <a:cs typeface="Verdana"/>
              </a:rPr>
              <a:t>cycles</a:t>
            </a:r>
            <a:endParaRPr sz="2800">
              <a:latin typeface="Verdana"/>
              <a:cs typeface="Verdana"/>
            </a:endParaRPr>
          </a:p>
          <a:p>
            <a:pPr marL="753742" lvl="1" indent="-283844">
              <a:spcBef>
                <a:spcPts val="545"/>
              </a:spcBef>
              <a:buFont typeface="Arial MT"/>
              <a:buChar char="–"/>
              <a:tabLst>
                <a:tab pos="753742" algn="l"/>
              </a:tabLst>
            </a:pPr>
            <a:r>
              <a:rPr sz="2400" dirty="0">
                <a:latin typeface="Verdana"/>
                <a:cs typeface="Verdana"/>
              </a:rPr>
              <a:t>Change</a:t>
            </a:r>
            <a:r>
              <a:rPr sz="2400" spc="-95" dirty="0">
                <a:latin typeface="Verdana"/>
                <a:cs typeface="Verdana"/>
              </a:rPr>
              <a:t> </a:t>
            </a:r>
            <a:r>
              <a:rPr sz="2400" dirty="0">
                <a:latin typeface="Verdana"/>
                <a:cs typeface="Verdana"/>
              </a:rPr>
              <a:t>of</a:t>
            </a:r>
            <a:r>
              <a:rPr sz="2400" spc="-60" dirty="0">
                <a:latin typeface="Verdana"/>
                <a:cs typeface="Verdana"/>
              </a:rPr>
              <a:t> </a:t>
            </a:r>
            <a:r>
              <a:rPr sz="2400" dirty="0">
                <a:latin typeface="Verdana"/>
                <a:cs typeface="Verdana"/>
              </a:rPr>
              <a:t>specific</a:t>
            </a:r>
            <a:r>
              <a:rPr sz="2400" spc="-55" dirty="0">
                <a:latin typeface="Verdana"/>
                <a:cs typeface="Verdana"/>
              </a:rPr>
              <a:t> </a:t>
            </a:r>
            <a:r>
              <a:rPr sz="2400" dirty="0">
                <a:latin typeface="Verdana"/>
                <a:cs typeface="Verdana"/>
              </a:rPr>
              <a:t>heats</a:t>
            </a:r>
            <a:r>
              <a:rPr sz="2400" spc="-55" dirty="0">
                <a:latin typeface="Verdana"/>
                <a:cs typeface="Verdana"/>
              </a:rPr>
              <a:t> </a:t>
            </a:r>
            <a:r>
              <a:rPr sz="2400" dirty="0">
                <a:latin typeface="Verdana"/>
                <a:cs typeface="Verdana"/>
              </a:rPr>
              <a:t>with</a:t>
            </a:r>
            <a:r>
              <a:rPr sz="2400" spc="-35" dirty="0">
                <a:latin typeface="Verdana"/>
                <a:cs typeface="Verdana"/>
              </a:rPr>
              <a:t> </a:t>
            </a:r>
            <a:r>
              <a:rPr sz="2400" spc="-10" dirty="0">
                <a:latin typeface="Verdana"/>
                <a:cs typeface="Verdana"/>
              </a:rPr>
              <a:t>temperature</a:t>
            </a:r>
            <a:endParaRPr sz="2400">
              <a:latin typeface="Verdana"/>
              <a:cs typeface="Verdana"/>
            </a:endParaRPr>
          </a:p>
          <a:p>
            <a:pPr marL="753107" marR="1052191" lvl="1" indent="-283844">
              <a:spcBef>
                <a:spcPts val="575"/>
              </a:spcBef>
              <a:buFont typeface="Arial MT"/>
              <a:buChar char="–"/>
              <a:tabLst>
                <a:tab pos="756282" algn="l"/>
              </a:tabLst>
            </a:pPr>
            <a:r>
              <a:rPr sz="2400" dirty="0">
                <a:latin typeface="Verdana"/>
                <a:cs typeface="Verdana"/>
              </a:rPr>
              <a:t>Heat</a:t>
            </a:r>
            <a:r>
              <a:rPr sz="2400" spc="-160" dirty="0">
                <a:latin typeface="Verdana"/>
                <a:cs typeface="Verdana"/>
              </a:rPr>
              <a:t> </a:t>
            </a:r>
            <a:r>
              <a:rPr sz="2400" dirty="0">
                <a:latin typeface="Verdana"/>
                <a:cs typeface="Verdana"/>
              </a:rPr>
              <a:t>exchanger</a:t>
            </a:r>
            <a:r>
              <a:rPr sz="2400" spc="-100" dirty="0">
                <a:latin typeface="Verdana"/>
                <a:cs typeface="Verdana"/>
              </a:rPr>
              <a:t> </a:t>
            </a:r>
            <a:r>
              <a:rPr sz="2400" dirty="0">
                <a:latin typeface="Verdana"/>
                <a:cs typeface="Verdana"/>
              </a:rPr>
              <a:t>effectiveness</a:t>
            </a:r>
            <a:r>
              <a:rPr sz="2400" spc="-95" dirty="0">
                <a:latin typeface="Verdana"/>
                <a:cs typeface="Verdana"/>
              </a:rPr>
              <a:t> </a:t>
            </a:r>
            <a:r>
              <a:rPr sz="2400" dirty="0">
                <a:latin typeface="Verdana"/>
                <a:cs typeface="Verdana"/>
              </a:rPr>
              <a:t>(in</a:t>
            </a:r>
            <a:r>
              <a:rPr sz="2400" spc="-80" dirty="0">
                <a:latin typeface="Verdana"/>
                <a:cs typeface="Verdana"/>
              </a:rPr>
              <a:t> </a:t>
            </a:r>
            <a:r>
              <a:rPr sz="2400" dirty="0">
                <a:latin typeface="Verdana"/>
                <a:cs typeface="Verdana"/>
              </a:rPr>
              <a:t>case</a:t>
            </a:r>
            <a:r>
              <a:rPr sz="2400" spc="-110" dirty="0">
                <a:latin typeface="Verdana"/>
                <a:cs typeface="Verdana"/>
              </a:rPr>
              <a:t> </a:t>
            </a:r>
            <a:r>
              <a:rPr sz="2400" spc="-25" dirty="0">
                <a:latin typeface="Verdana"/>
                <a:cs typeface="Verdana"/>
              </a:rPr>
              <a:t>of 	</a:t>
            </a:r>
            <a:r>
              <a:rPr sz="2400" dirty="0">
                <a:latin typeface="Verdana"/>
                <a:cs typeface="Verdana"/>
              </a:rPr>
              <a:t>regenerative</a:t>
            </a:r>
            <a:r>
              <a:rPr sz="2400" spc="-140" dirty="0">
                <a:latin typeface="Verdana"/>
                <a:cs typeface="Verdana"/>
              </a:rPr>
              <a:t> </a:t>
            </a:r>
            <a:r>
              <a:rPr sz="2400" spc="-10" dirty="0">
                <a:latin typeface="Verdana"/>
                <a:cs typeface="Verdana"/>
              </a:rPr>
              <a:t>cycles)</a:t>
            </a:r>
            <a:endParaRPr sz="2400">
              <a:latin typeface="Verdana"/>
              <a:cs typeface="Verdana"/>
            </a:endParaRPr>
          </a:p>
          <a:p>
            <a:pPr marL="753742" lvl="1" indent="-283844">
              <a:spcBef>
                <a:spcPts val="555"/>
              </a:spcBef>
              <a:buFont typeface="Arial MT"/>
              <a:buChar char="–"/>
              <a:tabLst>
                <a:tab pos="753742" algn="l"/>
              </a:tabLst>
            </a:pPr>
            <a:r>
              <a:rPr sz="2400" dirty="0">
                <a:latin typeface="Verdana"/>
                <a:cs typeface="Verdana"/>
              </a:rPr>
              <a:t>Mass</a:t>
            </a:r>
            <a:r>
              <a:rPr sz="2400" spc="-70" dirty="0">
                <a:latin typeface="Verdana"/>
                <a:cs typeface="Verdana"/>
              </a:rPr>
              <a:t> </a:t>
            </a:r>
            <a:r>
              <a:rPr sz="2400" dirty="0">
                <a:latin typeface="Verdana"/>
                <a:cs typeface="Verdana"/>
              </a:rPr>
              <a:t>flow</a:t>
            </a:r>
            <a:r>
              <a:rPr sz="2400" spc="-20" dirty="0">
                <a:latin typeface="Verdana"/>
                <a:cs typeface="Verdana"/>
              </a:rPr>
              <a:t> </a:t>
            </a:r>
            <a:r>
              <a:rPr sz="2400" dirty="0">
                <a:latin typeface="Verdana"/>
                <a:cs typeface="Verdana"/>
              </a:rPr>
              <a:t>rate</a:t>
            </a:r>
            <a:r>
              <a:rPr sz="2400" spc="-30" dirty="0">
                <a:latin typeface="Verdana"/>
                <a:cs typeface="Verdana"/>
              </a:rPr>
              <a:t> </a:t>
            </a:r>
            <a:r>
              <a:rPr sz="2400" dirty="0">
                <a:latin typeface="Verdana"/>
                <a:cs typeface="Verdana"/>
              </a:rPr>
              <a:t>of</a:t>
            </a:r>
            <a:r>
              <a:rPr sz="2400" spc="-25" dirty="0">
                <a:latin typeface="Verdana"/>
                <a:cs typeface="Verdana"/>
              </a:rPr>
              <a:t> </a:t>
            </a:r>
            <a:r>
              <a:rPr sz="2400" spc="-20" dirty="0">
                <a:latin typeface="Verdana"/>
                <a:cs typeface="Verdana"/>
              </a:rPr>
              <a:t>fuel</a:t>
            </a:r>
            <a:endParaRPr sz="2400">
              <a:latin typeface="Verdana"/>
              <a:cs typeface="Verdana"/>
            </a:endParaRPr>
          </a:p>
          <a:p>
            <a:pPr marL="753742" lvl="1" indent="-283844">
              <a:spcBef>
                <a:spcPts val="565"/>
              </a:spcBef>
              <a:buFont typeface="Arial MT"/>
              <a:buChar char="–"/>
              <a:tabLst>
                <a:tab pos="753742" algn="l"/>
              </a:tabLst>
            </a:pPr>
            <a:r>
              <a:rPr sz="2400" dirty="0">
                <a:latin typeface="Verdana"/>
                <a:cs typeface="Verdana"/>
              </a:rPr>
              <a:t>Combustion</a:t>
            </a:r>
            <a:r>
              <a:rPr sz="2400" spc="-175" dirty="0">
                <a:latin typeface="Verdana"/>
                <a:cs typeface="Verdana"/>
              </a:rPr>
              <a:t> </a:t>
            </a:r>
            <a:r>
              <a:rPr sz="2400" spc="-10" dirty="0">
                <a:latin typeface="Verdana"/>
                <a:cs typeface="Verdana"/>
              </a:rPr>
              <a:t>efficiency</a:t>
            </a:r>
            <a:endParaRPr sz="2400">
              <a:latin typeface="Verdana"/>
              <a:cs typeface="Verdana"/>
            </a:endParaRPr>
          </a:p>
          <a:p>
            <a:pPr marL="354963" marR="100964" indent="-342898">
              <a:lnSpc>
                <a:spcPct val="100400"/>
              </a:lnSpc>
              <a:spcBef>
                <a:spcPts val="655"/>
              </a:spcBef>
              <a:buFont typeface="Arial MT"/>
              <a:buChar char="•"/>
              <a:tabLst>
                <a:tab pos="356868" algn="l"/>
              </a:tabLst>
            </a:pPr>
            <a:r>
              <a:rPr sz="2800" dirty="0">
                <a:latin typeface="Verdana"/>
                <a:cs typeface="Verdana"/>
              </a:rPr>
              <a:t>These</a:t>
            </a:r>
            <a:r>
              <a:rPr sz="2800" spc="-160" dirty="0">
                <a:latin typeface="Verdana"/>
                <a:cs typeface="Verdana"/>
              </a:rPr>
              <a:t> </a:t>
            </a:r>
            <a:r>
              <a:rPr sz="2800" dirty="0">
                <a:latin typeface="Verdana"/>
                <a:cs typeface="Verdana"/>
              </a:rPr>
              <a:t>parameters</a:t>
            </a:r>
            <a:r>
              <a:rPr sz="2800" spc="-110" dirty="0">
                <a:latin typeface="Verdana"/>
                <a:cs typeface="Verdana"/>
              </a:rPr>
              <a:t> </a:t>
            </a:r>
            <a:r>
              <a:rPr sz="2800" dirty="0">
                <a:latin typeface="Verdana"/>
                <a:cs typeface="Verdana"/>
              </a:rPr>
              <a:t>are</a:t>
            </a:r>
            <a:r>
              <a:rPr sz="2800" spc="-90" dirty="0">
                <a:latin typeface="Verdana"/>
                <a:cs typeface="Verdana"/>
              </a:rPr>
              <a:t> </a:t>
            </a:r>
            <a:r>
              <a:rPr sz="2800" dirty="0">
                <a:latin typeface="Verdana"/>
                <a:cs typeface="Verdana"/>
              </a:rPr>
              <a:t>often</a:t>
            </a:r>
            <a:r>
              <a:rPr sz="2800" spc="-105" dirty="0">
                <a:latin typeface="Verdana"/>
                <a:cs typeface="Verdana"/>
              </a:rPr>
              <a:t> </a:t>
            </a:r>
            <a:r>
              <a:rPr sz="2800" dirty="0">
                <a:latin typeface="Verdana"/>
                <a:cs typeface="Verdana"/>
              </a:rPr>
              <a:t>used</a:t>
            </a:r>
            <a:r>
              <a:rPr sz="2800" spc="-95" dirty="0">
                <a:latin typeface="Verdana"/>
                <a:cs typeface="Verdana"/>
              </a:rPr>
              <a:t> </a:t>
            </a:r>
            <a:r>
              <a:rPr sz="2800" dirty="0">
                <a:latin typeface="Verdana"/>
                <a:cs typeface="Verdana"/>
              </a:rPr>
              <a:t>in</a:t>
            </a:r>
            <a:r>
              <a:rPr sz="2800" spc="-135" dirty="0">
                <a:latin typeface="Verdana"/>
                <a:cs typeface="Verdana"/>
              </a:rPr>
              <a:t> </a:t>
            </a:r>
            <a:r>
              <a:rPr sz="2800" spc="-10" dirty="0">
                <a:latin typeface="Verdana"/>
                <a:cs typeface="Verdana"/>
              </a:rPr>
              <a:t>actual 	</a:t>
            </a:r>
            <a:r>
              <a:rPr sz="2800" dirty="0">
                <a:latin typeface="Verdana"/>
                <a:cs typeface="Verdana"/>
              </a:rPr>
              <a:t>cycle</a:t>
            </a:r>
            <a:r>
              <a:rPr sz="2800" spc="-55" dirty="0">
                <a:latin typeface="Verdana"/>
                <a:cs typeface="Verdana"/>
              </a:rPr>
              <a:t> </a:t>
            </a:r>
            <a:r>
              <a:rPr sz="2800" spc="-10" dirty="0">
                <a:latin typeface="Verdana"/>
                <a:cs typeface="Verdana"/>
              </a:rPr>
              <a:t>analysis.</a:t>
            </a:r>
            <a:endParaRPr sz="2800">
              <a:latin typeface="Verdana"/>
              <a:cs typeface="Verdan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1831341" y="-1295400"/>
            <a:ext cx="6497573" cy="995015"/>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0" y="-129260"/>
            <a:ext cx="7753350" cy="4377737"/>
          </a:xfrm>
          <a:prstGeom prst="rect">
            <a:avLst/>
          </a:prstGeom>
        </p:spPr>
        <p:txBody>
          <a:bodyPr vert="horz" wrap="square" lIns="0" tIns="53975" rIns="0" bIns="0" rtlCol="0">
            <a:spAutoFit/>
          </a:bodyPr>
          <a:lstStyle/>
          <a:p>
            <a:pPr marL="354963" indent="-342264">
              <a:spcBef>
                <a:spcPts val="425"/>
              </a:spcBef>
              <a:buFont typeface="Arial MT"/>
              <a:buChar char="•"/>
              <a:tabLst>
                <a:tab pos="354963" algn="l"/>
              </a:tabLst>
            </a:pPr>
            <a:r>
              <a:rPr sz="2800" dirty="0">
                <a:latin typeface="Verdana"/>
                <a:cs typeface="Verdana"/>
              </a:rPr>
              <a:t>Variants</a:t>
            </a:r>
            <a:r>
              <a:rPr sz="2800" spc="-180" dirty="0">
                <a:latin typeface="Verdana"/>
                <a:cs typeface="Verdana"/>
              </a:rPr>
              <a:t> </a:t>
            </a:r>
            <a:r>
              <a:rPr sz="2800" dirty="0">
                <a:latin typeface="Verdana"/>
                <a:cs typeface="Verdana"/>
              </a:rPr>
              <a:t>of</a:t>
            </a:r>
            <a:r>
              <a:rPr sz="2800" spc="-145" dirty="0">
                <a:latin typeface="Verdana"/>
                <a:cs typeface="Verdana"/>
              </a:rPr>
              <a:t> </a:t>
            </a:r>
            <a:r>
              <a:rPr sz="2800" dirty="0">
                <a:latin typeface="Verdana"/>
                <a:cs typeface="Verdana"/>
              </a:rPr>
              <a:t>the</a:t>
            </a:r>
            <a:r>
              <a:rPr sz="2800" spc="-120" dirty="0">
                <a:latin typeface="Verdana"/>
                <a:cs typeface="Verdana"/>
              </a:rPr>
              <a:t> </a:t>
            </a:r>
            <a:r>
              <a:rPr sz="2800" dirty="0">
                <a:latin typeface="Verdana"/>
                <a:cs typeface="Verdana"/>
              </a:rPr>
              <a:t>simple</a:t>
            </a:r>
            <a:r>
              <a:rPr sz="2800" spc="-180" dirty="0">
                <a:latin typeface="Verdana"/>
                <a:cs typeface="Verdana"/>
              </a:rPr>
              <a:t> </a:t>
            </a:r>
            <a:r>
              <a:rPr sz="2800" dirty="0">
                <a:latin typeface="Verdana"/>
                <a:cs typeface="Verdana"/>
              </a:rPr>
              <a:t>Brayton</a:t>
            </a:r>
            <a:r>
              <a:rPr sz="2800" spc="-100" dirty="0">
                <a:latin typeface="Verdana"/>
                <a:cs typeface="Verdana"/>
              </a:rPr>
              <a:t> </a:t>
            </a:r>
            <a:r>
              <a:rPr sz="2800" spc="-10" dirty="0">
                <a:latin typeface="Verdana"/>
                <a:cs typeface="Verdana"/>
              </a:rPr>
              <a:t>cycle</a:t>
            </a:r>
            <a:endParaRPr sz="2800">
              <a:latin typeface="Verdana"/>
              <a:cs typeface="Verdana"/>
            </a:endParaRPr>
          </a:p>
          <a:p>
            <a:pPr marL="754377" lvl="1" indent="-284479">
              <a:spcBef>
                <a:spcPts val="330"/>
              </a:spcBef>
              <a:buFont typeface="Arial MT"/>
              <a:buChar char="–"/>
              <a:tabLst>
                <a:tab pos="754377" algn="l"/>
              </a:tabLst>
            </a:pPr>
            <a:r>
              <a:rPr sz="2800" spc="-10" dirty="0">
                <a:latin typeface="Verdana"/>
                <a:cs typeface="Verdana"/>
              </a:rPr>
              <a:t>Reheating</a:t>
            </a:r>
            <a:endParaRPr sz="2800">
              <a:latin typeface="Verdana"/>
              <a:cs typeface="Verdana"/>
            </a:endParaRPr>
          </a:p>
          <a:p>
            <a:pPr marL="754377" lvl="1" indent="-284479">
              <a:spcBef>
                <a:spcPts val="320"/>
              </a:spcBef>
              <a:buFont typeface="Arial MT"/>
              <a:buChar char="–"/>
              <a:tabLst>
                <a:tab pos="754377" algn="l"/>
              </a:tabLst>
            </a:pPr>
            <a:r>
              <a:rPr sz="2800" spc="-10" dirty="0">
                <a:latin typeface="Verdana"/>
                <a:cs typeface="Verdana"/>
              </a:rPr>
              <a:t>Intercooling</a:t>
            </a:r>
            <a:endParaRPr sz="2800">
              <a:latin typeface="Verdana"/>
              <a:cs typeface="Verdana"/>
            </a:endParaRPr>
          </a:p>
          <a:p>
            <a:pPr marL="754377" lvl="1" indent="-284479">
              <a:spcBef>
                <a:spcPts val="340"/>
              </a:spcBef>
              <a:buFont typeface="Arial MT"/>
              <a:buChar char="–"/>
              <a:tabLst>
                <a:tab pos="754377" algn="l"/>
              </a:tabLst>
            </a:pPr>
            <a:r>
              <a:rPr sz="2800" spc="-10" dirty="0">
                <a:latin typeface="Verdana"/>
                <a:cs typeface="Verdana"/>
              </a:rPr>
              <a:t>Regeneration</a:t>
            </a:r>
            <a:endParaRPr sz="2800">
              <a:latin typeface="Verdana"/>
              <a:cs typeface="Verdana"/>
            </a:endParaRPr>
          </a:p>
          <a:p>
            <a:pPr marL="354963" marR="5080" indent="-342898">
              <a:lnSpc>
                <a:spcPts val="3030"/>
              </a:lnSpc>
              <a:spcBef>
                <a:spcPts val="700"/>
              </a:spcBef>
              <a:buFont typeface="Arial MT"/>
              <a:buChar char="•"/>
              <a:tabLst>
                <a:tab pos="356868" algn="l"/>
              </a:tabLst>
            </a:pPr>
            <a:r>
              <a:rPr sz="2800" dirty="0">
                <a:latin typeface="Verdana"/>
                <a:cs typeface="Verdana"/>
              </a:rPr>
              <a:t>Actual</a:t>
            </a:r>
            <a:r>
              <a:rPr sz="2800" spc="-65" dirty="0">
                <a:latin typeface="Verdana"/>
                <a:cs typeface="Verdana"/>
              </a:rPr>
              <a:t> </a:t>
            </a:r>
            <a:r>
              <a:rPr sz="2800" dirty="0">
                <a:latin typeface="Verdana"/>
                <a:cs typeface="Verdana"/>
              </a:rPr>
              <a:t>cycles</a:t>
            </a:r>
            <a:r>
              <a:rPr sz="2800" spc="-70" dirty="0">
                <a:latin typeface="Verdana"/>
                <a:cs typeface="Verdana"/>
              </a:rPr>
              <a:t> </a:t>
            </a:r>
            <a:r>
              <a:rPr sz="2800" dirty="0">
                <a:latin typeface="Verdana"/>
                <a:cs typeface="Verdana"/>
              </a:rPr>
              <a:t>with</a:t>
            </a:r>
            <a:r>
              <a:rPr sz="2800" spc="-65" dirty="0">
                <a:latin typeface="Verdana"/>
                <a:cs typeface="Verdana"/>
              </a:rPr>
              <a:t> </a:t>
            </a:r>
            <a:r>
              <a:rPr sz="2800" dirty="0">
                <a:latin typeface="Verdana"/>
                <a:cs typeface="Verdana"/>
              </a:rPr>
              <a:t>the</a:t>
            </a:r>
            <a:r>
              <a:rPr sz="2800" spc="-50" dirty="0">
                <a:latin typeface="Verdana"/>
                <a:cs typeface="Verdana"/>
              </a:rPr>
              <a:t> </a:t>
            </a:r>
            <a:r>
              <a:rPr sz="2800" dirty="0">
                <a:latin typeface="Verdana"/>
                <a:cs typeface="Verdana"/>
              </a:rPr>
              <a:t>above</a:t>
            </a:r>
            <a:r>
              <a:rPr sz="2800" spc="-65" dirty="0">
                <a:latin typeface="Verdana"/>
                <a:cs typeface="Verdana"/>
              </a:rPr>
              <a:t> </a:t>
            </a:r>
            <a:r>
              <a:rPr sz="2800" dirty="0">
                <a:latin typeface="Verdana"/>
                <a:cs typeface="Verdana"/>
              </a:rPr>
              <a:t>will</a:t>
            </a:r>
            <a:r>
              <a:rPr sz="2800" spc="-55" dirty="0">
                <a:latin typeface="Verdana"/>
                <a:cs typeface="Verdana"/>
              </a:rPr>
              <a:t> </a:t>
            </a:r>
            <a:r>
              <a:rPr sz="2800" spc="-25" dirty="0">
                <a:latin typeface="Verdana"/>
                <a:cs typeface="Verdana"/>
              </a:rPr>
              <a:t>be 	</a:t>
            </a:r>
            <a:r>
              <a:rPr sz="2800" dirty="0">
                <a:latin typeface="Verdana"/>
                <a:cs typeface="Verdana"/>
              </a:rPr>
              <a:t>different</a:t>
            </a:r>
            <a:r>
              <a:rPr sz="2800" spc="-165" dirty="0">
                <a:latin typeface="Verdana"/>
                <a:cs typeface="Verdana"/>
              </a:rPr>
              <a:t> </a:t>
            </a:r>
            <a:r>
              <a:rPr sz="2800" dirty="0">
                <a:latin typeface="Verdana"/>
                <a:cs typeface="Verdana"/>
              </a:rPr>
              <a:t>from</a:t>
            </a:r>
            <a:r>
              <a:rPr sz="2800" spc="-75" dirty="0">
                <a:latin typeface="Verdana"/>
                <a:cs typeface="Verdana"/>
              </a:rPr>
              <a:t> </a:t>
            </a:r>
            <a:r>
              <a:rPr sz="2800" dirty="0">
                <a:latin typeface="Verdana"/>
                <a:cs typeface="Verdana"/>
              </a:rPr>
              <a:t>the</a:t>
            </a:r>
            <a:r>
              <a:rPr sz="2800" spc="-85" dirty="0">
                <a:latin typeface="Verdana"/>
                <a:cs typeface="Verdana"/>
              </a:rPr>
              <a:t> </a:t>
            </a:r>
            <a:r>
              <a:rPr sz="2800" dirty="0">
                <a:latin typeface="Verdana"/>
                <a:cs typeface="Verdana"/>
              </a:rPr>
              <a:t>ideal</a:t>
            </a:r>
            <a:r>
              <a:rPr sz="2800" spc="-75" dirty="0">
                <a:latin typeface="Verdana"/>
                <a:cs typeface="Verdana"/>
              </a:rPr>
              <a:t> </a:t>
            </a:r>
            <a:r>
              <a:rPr sz="2800" dirty="0">
                <a:latin typeface="Verdana"/>
                <a:cs typeface="Verdana"/>
              </a:rPr>
              <a:t>cycles</a:t>
            </a:r>
            <a:r>
              <a:rPr sz="2800" spc="-100" dirty="0">
                <a:latin typeface="Verdana"/>
                <a:cs typeface="Verdana"/>
              </a:rPr>
              <a:t> </a:t>
            </a:r>
            <a:r>
              <a:rPr sz="2800" dirty="0">
                <a:latin typeface="Verdana"/>
                <a:cs typeface="Verdana"/>
              </a:rPr>
              <a:t>in</a:t>
            </a:r>
            <a:r>
              <a:rPr sz="2800" spc="-114" dirty="0">
                <a:latin typeface="Verdana"/>
                <a:cs typeface="Verdana"/>
              </a:rPr>
              <a:t> </a:t>
            </a:r>
            <a:r>
              <a:rPr sz="2800" dirty="0">
                <a:latin typeface="Verdana"/>
                <a:cs typeface="Verdana"/>
              </a:rPr>
              <a:t>terms</a:t>
            </a:r>
            <a:r>
              <a:rPr sz="2800" spc="-114" dirty="0">
                <a:latin typeface="Verdana"/>
                <a:cs typeface="Verdana"/>
              </a:rPr>
              <a:t> </a:t>
            </a:r>
            <a:r>
              <a:rPr sz="2800" spc="-25" dirty="0">
                <a:latin typeface="Verdana"/>
                <a:cs typeface="Verdana"/>
              </a:rPr>
              <a:t>of 	</a:t>
            </a:r>
            <a:r>
              <a:rPr sz="2800" dirty="0">
                <a:latin typeface="Verdana"/>
                <a:cs typeface="Verdana"/>
              </a:rPr>
              <a:t>the</a:t>
            </a:r>
            <a:r>
              <a:rPr sz="2800" spc="-95" dirty="0">
                <a:latin typeface="Verdana"/>
                <a:cs typeface="Verdana"/>
              </a:rPr>
              <a:t> </a:t>
            </a:r>
            <a:r>
              <a:rPr sz="2800" dirty="0">
                <a:latin typeface="Verdana"/>
                <a:cs typeface="Verdana"/>
              </a:rPr>
              <a:t>irreversibilities</a:t>
            </a:r>
            <a:r>
              <a:rPr sz="2800" spc="-95" dirty="0">
                <a:latin typeface="Verdana"/>
                <a:cs typeface="Verdana"/>
              </a:rPr>
              <a:t> </a:t>
            </a:r>
            <a:r>
              <a:rPr sz="2800" spc="-10" dirty="0">
                <a:latin typeface="Verdana"/>
                <a:cs typeface="Verdana"/>
              </a:rPr>
              <a:t>present.</a:t>
            </a:r>
            <a:endParaRPr sz="2800">
              <a:latin typeface="Verdana"/>
              <a:cs typeface="Verdana"/>
            </a:endParaRPr>
          </a:p>
          <a:p>
            <a:pPr marL="354963" marR="100330" indent="-342898">
              <a:lnSpc>
                <a:spcPct val="90000"/>
              </a:lnSpc>
              <a:spcBef>
                <a:spcPts val="590"/>
              </a:spcBef>
              <a:buFont typeface="Arial MT"/>
              <a:buChar char="•"/>
              <a:tabLst>
                <a:tab pos="356868" algn="l"/>
              </a:tabLst>
            </a:pPr>
            <a:r>
              <a:rPr sz="2800" dirty="0">
                <a:latin typeface="Verdana"/>
                <a:cs typeface="Verdana"/>
              </a:rPr>
              <a:t>Isentropic</a:t>
            </a:r>
            <a:r>
              <a:rPr sz="2800" spc="-105" dirty="0">
                <a:latin typeface="Verdana"/>
                <a:cs typeface="Verdana"/>
              </a:rPr>
              <a:t> </a:t>
            </a:r>
            <a:r>
              <a:rPr sz="2800" dirty="0">
                <a:latin typeface="Verdana"/>
                <a:cs typeface="Verdana"/>
              </a:rPr>
              <a:t>efficiencies,</a:t>
            </a:r>
            <a:r>
              <a:rPr sz="2800" spc="-100" dirty="0">
                <a:latin typeface="Verdana"/>
                <a:cs typeface="Verdana"/>
              </a:rPr>
              <a:t> </a:t>
            </a:r>
            <a:r>
              <a:rPr sz="2800" dirty="0">
                <a:latin typeface="Verdana"/>
                <a:cs typeface="Verdana"/>
              </a:rPr>
              <a:t>total</a:t>
            </a:r>
            <a:r>
              <a:rPr sz="2800" spc="-110" dirty="0">
                <a:latin typeface="Verdana"/>
                <a:cs typeface="Verdana"/>
              </a:rPr>
              <a:t> </a:t>
            </a:r>
            <a:r>
              <a:rPr sz="2800" spc="-10" dirty="0">
                <a:latin typeface="Verdana"/>
                <a:cs typeface="Verdana"/>
              </a:rPr>
              <a:t>pressure 	</a:t>
            </a:r>
            <a:r>
              <a:rPr sz="2800" dirty="0">
                <a:latin typeface="Verdana"/>
                <a:cs typeface="Verdana"/>
              </a:rPr>
              <a:t>losses,</a:t>
            </a:r>
            <a:r>
              <a:rPr sz="2800" spc="-114" dirty="0">
                <a:latin typeface="Verdana"/>
                <a:cs typeface="Verdana"/>
              </a:rPr>
              <a:t> </a:t>
            </a:r>
            <a:r>
              <a:rPr sz="2800" dirty="0">
                <a:latin typeface="Verdana"/>
                <a:cs typeface="Verdana"/>
              </a:rPr>
              <a:t>heat</a:t>
            </a:r>
            <a:r>
              <a:rPr sz="2800" spc="-120" dirty="0">
                <a:latin typeface="Verdana"/>
                <a:cs typeface="Verdana"/>
              </a:rPr>
              <a:t> </a:t>
            </a:r>
            <a:r>
              <a:rPr sz="2800" dirty="0">
                <a:latin typeface="Verdana"/>
                <a:cs typeface="Verdana"/>
              </a:rPr>
              <a:t>exchanger</a:t>
            </a:r>
            <a:r>
              <a:rPr sz="2800" spc="-105" dirty="0">
                <a:latin typeface="Verdana"/>
                <a:cs typeface="Verdana"/>
              </a:rPr>
              <a:t> </a:t>
            </a:r>
            <a:r>
              <a:rPr sz="2800" dirty="0">
                <a:latin typeface="Verdana"/>
                <a:cs typeface="Verdana"/>
              </a:rPr>
              <a:t>effectiveness</a:t>
            </a:r>
            <a:r>
              <a:rPr sz="2800" spc="-120" dirty="0">
                <a:latin typeface="Verdana"/>
                <a:cs typeface="Verdana"/>
              </a:rPr>
              <a:t> </a:t>
            </a:r>
            <a:r>
              <a:rPr sz="2800" spc="-25" dirty="0">
                <a:latin typeface="Verdana"/>
                <a:cs typeface="Verdana"/>
              </a:rPr>
              <a:t>for 	</a:t>
            </a:r>
            <a:r>
              <a:rPr sz="2800" dirty="0">
                <a:latin typeface="Verdana"/>
                <a:cs typeface="Verdana"/>
              </a:rPr>
              <a:t>each</a:t>
            </a:r>
            <a:r>
              <a:rPr sz="2800" spc="-125" dirty="0">
                <a:latin typeface="Verdana"/>
                <a:cs typeface="Verdana"/>
              </a:rPr>
              <a:t> </a:t>
            </a:r>
            <a:r>
              <a:rPr sz="2800" dirty="0">
                <a:latin typeface="Verdana"/>
                <a:cs typeface="Verdana"/>
              </a:rPr>
              <a:t>additional</a:t>
            </a:r>
            <a:r>
              <a:rPr sz="2800" spc="-120" dirty="0">
                <a:latin typeface="Verdana"/>
                <a:cs typeface="Verdana"/>
              </a:rPr>
              <a:t> </a:t>
            </a:r>
            <a:r>
              <a:rPr sz="2800" dirty="0">
                <a:latin typeface="Verdana"/>
                <a:cs typeface="Verdana"/>
              </a:rPr>
              <a:t>components</a:t>
            </a:r>
            <a:r>
              <a:rPr sz="2800" spc="-130" dirty="0">
                <a:latin typeface="Verdana"/>
                <a:cs typeface="Verdana"/>
              </a:rPr>
              <a:t> </a:t>
            </a:r>
            <a:r>
              <a:rPr sz="2800" dirty="0">
                <a:latin typeface="Verdana"/>
                <a:cs typeface="Verdana"/>
              </a:rPr>
              <a:t>of</a:t>
            </a:r>
            <a:r>
              <a:rPr sz="2800" spc="-105" dirty="0">
                <a:latin typeface="Verdana"/>
                <a:cs typeface="Verdana"/>
              </a:rPr>
              <a:t> </a:t>
            </a:r>
            <a:r>
              <a:rPr sz="2800" dirty="0">
                <a:latin typeface="Verdana"/>
                <a:cs typeface="Verdana"/>
              </a:rPr>
              <a:t>the</a:t>
            </a:r>
            <a:r>
              <a:rPr sz="2800" spc="-95" dirty="0">
                <a:latin typeface="Verdana"/>
                <a:cs typeface="Verdana"/>
              </a:rPr>
              <a:t> </a:t>
            </a:r>
            <a:r>
              <a:rPr sz="2800" spc="-10" dirty="0">
                <a:latin typeface="Verdana"/>
                <a:cs typeface="Verdana"/>
              </a:rPr>
              <a:t>cycle.</a:t>
            </a:r>
            <a:endParaRPr sz="2800">
              <a:latin typeface="Verdana"/>
              <a:cs typeface="Verdan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1676401" y="-1371600"/>
            <a:ext cx="6652513" cy="995015"/>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0" y="-129260"/>
            <a:ext cx="7599045" cy="4391587"/>
          </a:xfrm>
          <a:prstGeom prst="rect">
            <a:avLst/>
          </a:prstGeom>
        </p:spPr>
        <p:txBody>
          <a:bodyPr vert="horz" wrap="square" lIns="0" tIns="53975" rIns="0" bIns="0" rtlCol="0">
            <a:spAutoFit/>
          </a:bodyPr>
          <a:lstStyle/>
          <a:p>
            <a:pPr marL="354963" indent="-342264">
              <a:spcBef>
                <a:spcPts val="425"/>
              </a:spcBef>
              <a:buFont typeface="Arial MT"/>
              <a:buChar char="•"/>
              <a:tabLst>
                <a:tab pos="354963" algn="l"/>
              </a:tabLst>
            </a:pPr>
            <a:r>
              <a:rPr sz="2800" dirty="0">
                <a:latin typeface="Verdana"/>
                <a:cs typeface="Verdana"/>
              </a:rPr>
              <a:t>Actual</a:t>
            </a:r>
            <a:r>
              <a:rPr sz="2800" spc="-135" dirty="0">
                <a:latin typeface="Verdana"/>
                <a:cs typeface="Verdana"/>
              </a:rPr>
              <a:t> </a:t>
            </a:r>
            <a:r>
              <a:rPr sz="2800" dirty="0">
                <a:latin typeface="Verdana"/>
                <a:cs typeface="Verdana"/>
              </a:rPr>
              <a:t>Brayton</a:t>
            </a:r>
            <a:r>
              <a:rPr sz="2800" spc="-100" dirty="0">
                <a:latin typeface="Verdana"/>
                <a:cs typeface="Verdana"/>
              </a:rPr>
              <a:t> </a:t>
            </a:r>
            <a:r>
              <a:rPr sz="2800" dirty="0">
                <a:latin typeface="Verdana"/>
                <a:cs typeface="Verdana"/>
              </a:rPr>
              <a:t>cycle</a:t>
            </a:r>
            <a:r>
              <a:rPr sz="2800" spc="-100" dirty="0">
                <a:latin typeface="Verdana"/>
                <a:cs typeface="Verdana"/>
              </a:rPr>
              <a:t> </a:t>
            </a:r>
            <a:r>
              <a:rPr sz="2800" dirty="0">
                <a:latin typeface="Verdana"/>
                <a:cs typeface="Verdana"/>
              </a:rPr>
              <a:t>with</a:t>
            </a:r>
            <a:r>
              <a:rPr sz="2800" spc="-130" dirty="0">
                <a:latin typeface="Verdana"/>
                <a:cs typeface="Verdana"/>
              </a:rPr>
              <a:t> </a:t>
            </a:r>
            <a:r>
              <a:rPr sz="2800" spc="-10" dirty="0">
                <a:latin typeface="Verdana"/>
                <a:cs typeface="Verdana"/>
              </a:rPr>
              <a:t>intercooling</a:t>
            </a:r>
            <a:endParaRPr sz="2800">
              <a:latin typeface="Verdana"/>
              <a:cs typeface="Verdana"/>
            </a:endParaRPr>
          </a:p>
          <a:p>
            <a:pPr marL="755012" marR="5080" lvl="1" indent="-285749">
              <a:lnSpc>
                <a:spcPts val="3020"/>
              </a:lnSpc>
              <a:spcBef>
                <a:spcPts val="710"/>
              </a:spcBef>
              <a:buFont typeface="Arial MT"/>
              <a:buChar char="–"/>
              <a:tabLst>
                <a:tab pos="756282" algn="l"/>
              </a:tabLst>
            </a:pPr>
            <a:r>
              <a:rPr sz="2800" dirty="0">
                <a:latin typeface="Verdana"/>
                <a:cs typeface="Verdana"/>
              </a:rPr>
              <a:t>Isentropic</a:t>
            </a:r>
            <a:r>
              <a:rPr sz="2800" spc="-160" dirty="0">
                <a:latin typeface="Verdana"/>
                <a:cs typeface="Verdana"/>
              </a:rPr>
              <a:t> </a:t>
            </a:r>
            <a:r>
              <a:rPr sz="2800" dirty="0">
                <a:latin typeface="Verdana"/>
                <a:cs typeface="Verdana"/>
              </a:rPr>
              <a:t>efficiencies</a:t>
            </a:r>
            <a:r>
              <a:rPr sz="2800" spc="-160" dirty="0">
                <a:latin typeface="Verdana"/>
                <a:cs typeface="Verdana"/>
              </a:rPr>
              <a:t> </a:t>
            </a:r>
            <a:r>
              <a:rPr sz="2800" dirty="0">
                <a:latin typeface="Verdana"/>
                <a:cs typeface="Verdana"/>
              </a:rPr>
              <a:t>of</a:t>
            </a:r>
            <a:r>
              <a:rPr sz="2800" spc="-90" dirty="0">
                <a:latin typeface="Verdana"/>
                <a:cs typeface="Verdana"/>
              </a:rPr>
              <a:t> </a:t>
            </a:r>
            <a:r>
              <a:rPr sz="2800" dirty="0">
                <a:latin typeface="Verdana"/>
                <a:cs typeface="Verdana"/>
              </a:rPr>
              <a:t>each</a:t>
            </a:r>
            <a:r>
              <a:rPr sz="2800" spc="-95" dirty="0">
                <a:latin typeface="Verdana"/>
                <a:cs typeface="Verdana"/>
              </a:rPr>
              <a:t> </a:t>
            </a:r>
            <a:r>
              <a:rPr sz="2800" dirty="0">
                <a:latin typeface="Verdana"/>
                <a:cs typeface="Verdana"/>
              </a:rPr>
              <a:t>stage</a:t>
            </a:r>
            <a:r>
              <a:rPr sz="2800" spc="-105" dirty="0">
                <a:latin typeface="Verdana"/>
                <a:cs typeface="Verdana"/>
              </a:rPr>
              <a:t> </a:t>
            </a:r>
            <a:r>
              <a:rPr sz="2800" spc="-25" dirty="0">
                <a:latin typeface="Verdana"/>
                <a:cs typeface="Verdana"/>
              </a:rPr>
              <a:t>of 	</a:t>
            </a:r>
            <a:r>
              <a:rPr sz="2800" spc="-10" dirty="0">
                <a:latin typeface="Verdana"/>
                <a:cs typeface="Verdana"/>
              </a:rPr>
              <a:t>intercooling</a:t>
            </a:r>
            <a:endParaRPr sz="2800">
              <a:latin typeface="Verdana"/>
              <a:cs typeface="Verdana"/>
            </a:endParaRPr>
          </a:p>
          <a:p>
            <a:pPr marL="755012" marR="435607" lvl="1" indent="-285749">
              <a:lnSpc>
                <a:spcPts val="3020"/>
              </a:lnSpc>
              <a:spcBef>
                <a:spcPts val="660"/>
              </a:spcBef>
              <a:buFont typeface="Arial MT"/>
              <a:buChar char="–"/>
              <a:tabLst>
                <a:tab pos="756282" algn="l"/>
              </a:tabLst>
            </a:pPr>
            <a:r>
              <a:rPr sz="2800" dirty="0">
                <a:latin typeface="Verdana"/>
                <a:cs typeface="Verdana"/>
              </a:rPr>
              <a:t>Heat</a:t>
            </a:r>
            <a:r>
              <a:rPr sz="2800" spc="-150" dirty="0">
                <a:latin typeface="Verdana"/>
                <a:cs typeface="Verdana"/>
              </a:rPr>
              <a:t> </a:t>
            </a:r>
            <a:r>
              <a:rPr sz="2800" dirty="0">
                <a:latin typeface="Verdana"/>
                <a:cs typeface="Verdana"/>
              </a:rPr>
              <a:t>exchanger</a:t>
            </a:r>
            <a:r>
              <a:rPr sz="2800" spc="-100" dirty="0">
                <a:latin typeface="Verdana"/>
                <a:cs typeface="Verdana"/>
              </a:rPr>
              <a:t> </a:t>
            </a:r>
            <a:r>
              <a:rPr sz="2800" spc="-10" dirty="0">
                <a:latin typeface="Verdana"/>
                <a:cs typeface="Verdana"/>
              </a:rPr>
              <a:t>effectiveness</a:t>
            </a:r>
            <a:r>
              <a:rPr sz="2800" spc="-180" dirty="0">
                <a:latin typeface="Verdana"/>
                <a:cs typeface="Verdana"/>
              </a:rPr>
              <a:t> </a:t>
            </a:r>
            <a:r>
              <a:rPr sz="2800" dirty="0">
                <a:latin typeface="Verdana"/>
                <a:cs typeface="Verdana"/>
              </a:rPr>
              <a:t>of</a:t>
            </a:r>
            <a:r>
              <a:rPr sz="2800" spc="-110" dirty="0">
                <a:latin typeface="Verdana"/>
                <a:cs typeface="Verdana"/>
              </a:rPr>
              <a:t> </a:t>
            </a:r>
            <a:r>
              <a:rPr sz="2800" spc="-25" dirty="0">
                <a:latin typeface="Verdana"/>
                <a:cs typeface="Verdana"/>
              </a:rPr>
              <a:t>the 	</a:t>
            </a:r>
            <a:r>
              <a:rPr sz="2800" dirty="0">
                <a:latin typeface="Verdana"/>
                <a:cs typeface="Verdana"/>
              </a:rPr>
              <a:t>intercooling</a:t>
            </a:r>
            <a:r>
              <a:rPr sz="2800" spc="-190" dirty="0">
                <a:latin typeface="Verdana"/>
                <a:cs typeface="Verdana"/>
              </a:rPr>
              <a:t> </a:t>
            </a:r>
            <a:r>
              <a:rPr sz="2800" spc="-20" dirty="0">
                <a:latin typeface="Verdana"/>
                <a:cs typeface="Verdana"/>
              </a:rPr>
              <a:t>duct</a:t>
            </a:r>
            <a:endParaRPr sz="2800">
              <a:latin typeface="Verdana"/>
              <a:cs typeface="Verdana"/>
            </a:endParaRPr>
          </a:p>
          <a:p>
            <a:pPr marL="354963" indent="-342264">
              <a:spcBef>
                <a:spcPts val="285"/>
              </a:spcBef>
              <a:buFont typeface="Arial MT"/>
              <a:buChar char="•"/>
              <a:tabLst>
                <a:tab pos="354963" algn="l"/>
              </a:tabLst>
            </a:pPr>
            <a:r>
              <a:rPr sz="2800" dirty="0">
                <a:latin typeface="Verdana"/>
                <a:cs typeface="Verdana"/>
              </a:rPr>
              <a:t>Actual</a:t>
            </a:r>
            <a:r>
              <a:rPr sz="2800" spc="-135" dirty="0">
                <a:latin typeface="Verdana"/>
                <a:cs typeface="Verdana"/>
              </a:rPr>
              <a:t> </a:t>
            </a:r>
            <a:r>
              <a:rPr sz="2800" dirty="0">
                <a:latin typeface="Verdana"/>
                <a:cs typeface="Verdana"/>
              </a:rPr>
              <a:t>Brayton</a:t>
            </a:r>
            <a:r>
              <a:rPr sz="2800" spc="-100" dirty="0">
                <a:latin typeface="Verdana"/>
                <a:cs typeface="Verdana"/>
              </a:rPr>
              <a:t> </a:t>
            </a:r>
            <a:r>
              <a:rPr sz="2800" dirty="0">
                <a:latin typeface="Verdana"/>
                <a:cs typeface="Verdana"/>
              </a:rPr>
              <a:t>cycle</a:t>
            </a:r>
            <a:r>
              <a:rPr sz="2800" spc="-105" dirty="0">
                <a:latin typeface="Verdana"/>
                <a:cs typeface="Verdana"/>
              </a:rPr>
              <a:t> </a:t>
            </a:r>
            <a:r>
              <a:rPr sz="2800" dirty="0">
                <a:latin typeface="Verdana"/>
                <a:cs typeface="Verdana"/>
              </a:rPr>
              <a:t>with</a:t>
            </a:r>
            <a:r>
              <a:rPr sz="2800" spc="-150" dirty="0">
                <a:latin typeface="Verdana"/>
                <a:cs typeface="Verdana"/>
              </a:rPr>
              <a:t> </a:t>
            </a:r>
            <a:r>
              <a:rPr sz="2800" spc="-10" dirty="0">
                <a:latin typeface="Verdana"/>
                <a:cs typeface="Verdana"/>
              </a:rPr>
              <a:t>reheating</a:t>
            </a:r>
            <a:endParaRPr sz="2800">
              <a:latin typeface="Verdana"/>
              <a:cs typeface="Verdana"/>
            </a:endParaRPr>
          </a:p>
          <a:p>
            <a:pPr marL="755012" marR="5080" lvl="1" indent="-285114">
              <a:lnSpc>
                <a:spcPts val="3020"/>
              </a:lnSpc>
              <a:spcBef>
                <a:spcPts val="705"/>
              </a:spcBef>
              <a:buFont typeface="Arial MT"/>
              <a:buChar char="–"/>
              <a:tabLst>
                <a:tab pos="755012" algn="l"/>
              </a:tabLst>
            </a:pPr>
            <a:r>
              <a:rPr sz="2800" dirty="0">
                <a:latin typeface="Verdana"/>
                <a:cs typeface="Verdana"/>
              </a:rPr>
              <a:t>Isentropic</a:t>
            </a:r>
            <a:r>
              <a:rPr sz="2800" spc="-155" dirty="0">
                <a:latin typeface="Verdana"/>
                <a:cs typeface="Verdana"/>
              </a:rPr>
              <a:t> </a:t>
            </a:r>
            <a:r>
              <a:rPr sz="2800" dirty="0">
                <a:latin typeface="Verdana"/>
                <a:cs typeface="Verdana"/>
              </a:rPr>
              <a:t>efficiencies</a:t>
            </a:r>
            <a:r>
              <a:rPr sz="2800" spc="-165" dirty="0">
                <a:latin typeface="Verdana"/>
                <a:cs typeface="Verdana"/>
              </a:rPr>
              <a:t> </a:t>
            </a:r>
            <a:r>
              <a:rPr sz="2800" dirty="0">
                <a:latin typeface="Verdana"/>
                <a:cs typeface="Verdana"/>
              </a:rPr>
              <a:t>of</a:t>
            </a:r>
            <a:r>
              <a:rPr sz="2800" spc="-90" dirty="0">
                <a:latin typeface="Verdana"/>
                <a:cs typeface="Verdana"/>
              </a:rPr>
              <a:t> </a:t>
            </a:r>
            <a:r>
              <a:rPr sz="2800" dirty="0">
                <a:latin typeface="Verdana"/>
                <a:cs typeface="Verdana"/>
              </a:rPr>
              <a:t>each</a:t>
            </a:r>
            <a:r>
              <a:rPr sz="2800" spc="-80" dirty="0">
                <a:latin typeface="Verdana"/>
                <a:cs typeface="Verdana"/>
              </a:rPr>
              <a:t> </a:t>
            </a:r>
            <a:r>
              <a:rPr sz="2800" dirty="0">
                <a:latin typeface="Verdana"/>
                <a:cs typeface="Verdana"/>
              </a:rPr>
              <a:t>stage</a:t>
            </a:r>
            <a:r>
              <a:rPr sz="2800" spc="-110" dirty="0">
                <a:latin typeface="Verdana"/>
                <a:cs typeface="Verdana"/>
              </a:rPr>
              <a:t> </a:t>
            </a:r>
            <a:r>
              <a:rPr sz="2800" spc="-35" dirty="0">
                <a:latin typeface="Verdana"/>
                <a:cs typeface="Verdana"/>
              </a:rPr>
              <a:t>of </a:t>
            </a:r>
            <a:r>
              <a:rPr sz="2800" spc="-10" dirty="0">
                <a:latin typeface="Verdana"/>
                <a:cs typeface="Verdana"/>
              </a:rPr>
              <a:t>reheating</a:t>
            </a:r>
            <a:endParaRPr sz="2800">
              <a:latin typeface="Verdana"/>
              <a:cs typeface="Verdana"/>
            </a:endParaRPr>
          </a:p>
          <a:p>
            <a:pPr marL="755012" marR="557528" lvl="1" indent="-285114">
              <a:lnSpc>
                <a:spcPts val="3010"/>
              </a:lnSpc>
              <a:spcBef>
                <a:spcPts val="670"/>
              </a:spcBef>
              <a:buFont typeface="Arial MT"/>
              <a:buChar char="–"/>
              <a:tabLst>
                <a:tab pos="755012" algn="l"/>
              </a:tabLst>
            </a:pPr>
            <a:r>
              <a:rPr sz="2800" dirty="0">
                <a:latin typeface="Verdana"/>
                <a:cs typeface="Verdana"/>
              </a:rPr>
              <a:t>Total</a:t>
            </a:r>
            <a:r>
              <a:rPr sz="2800" spc="-170" dirty="0">
                <a:latin typeface="Verdana"/>
                <a:cs typeface="Verdana"/>
              </a:rPr>
              <a:t> </a:t>
            </a:r>
            <a:r>
              <a:rPr sz="2800" dirty="0">
                <a:latin typeface="Verdana"/>
                <a:cs typeface="Verdana"/>
              </a:rPr>
              <a:t>pressure</a:t>
            </a:r>
            <a:r>
              <a:rPr sz="2800" spc="-170" dirty="0">
                <a:latin typeface="Verdana"/>
                <a:cs typeface="Verdana"/>
              </a:rPr>
              <a:t> </a:t>
            </a:r>
            <a:r>
              <a:rPr sz="2800" dirty="0">
                <a:latin typeface="Verdana"/>
                <a:cs typeface="Verdana"/>
              </a:rPr>
              <a:t>loss</a:t>
            </a:r>
            <a:r>
              <a:rPr sz="2800" spc="-215" dirty="0">
                <a:latin typeface="Verdana"/>
                <a:cs typeface="Verdana"/>
              </a:rPr>
              <a:t> </a:t>
            </a:r>
            <a:r>
              <a:rPr sz="2800" dirty="0">
                <a:latin typeface="Verdana"/>
                <a:cs typeface="Verdana"/>
              </a:rPr>
              <a:t>and</a:t>
            </a:r>
            <a:r>
              <a:rPr sz="2800" spc="-135" dirty="0">
                <a:latin typeface="Verdana"/>
                <a:cs typeface="Verdana"/>
              </a:rPr>
              <a:t> </a:t>
            </a:r>
            <a:r>
              <a:rPr sz="2800" spc="-10" dirty="0">
                <a:latin typeface="Verdana"/>
                <a:cs typeface="Verdana"/>
              </a:rPr>
              <a:t>combustion </a:t>
            </a:r>
            <a:r>
              <a:rPr sz="2800" dirty="0">
                <a:latin typeface="Verdana"/>
                <a:cs typeface="Verdana"/>
              </a:rPr>
              <a:t>efficiency</a:t>
            </a:r>
            <a:r>
              <a:rPr sz="2800" spc="-135" dirty="0">
                <a:latin typeface="Verdana"/>
                <a:cs typeface="Verdana"/>
              </a:rPr>
              <a:t> </a:t>
            </a:r>
            <a:r>
              <a:rPr sz="2800" dirty="0">
                <a:latin typeface="Verdana"/>
                <a:cs typeface="Verdana"/>
              </a:rPr>
              <a:t>during</a:t>
            </a:r>
            <a:r>
              <a:rPr sz="2800" spc="-120" dirty="0">
                <a:latin typeface="Verdana"/>
                <a:cs typeface="Verdana"/>
              </a:rPr>
              <a:t> </a:t>
            </a:r>
            <a:r>
              <a:rPr sz="2800" spc="-10" dirty="0">
                <a:latin typeface="Verdana"/>
                <a:cs typeface="Verdana"/>
              </a:rPr>
              <a:t>reheating</a:t>
            </a:r>
            <a:endParaRPr sz="2800">
              <a:latin typeface="Verdana"/>
              <a:cs typeface="Verdan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1831341" y="-1295400"/>
            <a:ext cx="6497573" cy="995015"/>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0" y="-133832"/>
            <a:ext cx="8020684" cy="2865528"/>
          </a:xfrm>
          <a:prstGeom prst="rect">
            <a:avLst/>
          </a:prstGeom>
        </p:spPr>
        <p:txBody>
          <a:bodyPr vert="horz" wrap="square" lIns="0" tIns="99695" rIns="0" bIns="0" rtlCol="0">
            <a:spAutoFit/>
          </a:bodyPr>
          <a:lstStyle/>
          <a:p>
            <a:pPr marL="354963" indent="-342264">
              <a:spcBef>
                <a:spcPts val="785"/>
              </a:spcBef>
              <a:buFont typeface="Arial MT"/>
              <a:buChar char="•"/>
              <a:tabLst>
                <a:tab pos="354963" algn="l"/>
              </a:tabLst>
            </a:pPr>
            <a:r>
              <a:rPr sz="2800" dirty="0">
                <a:latin typeface="Verdana"/>
                <a:cs typeface="Verdana"/>
              </a:rPr>
              <a:t>Actual</a:t>
            </a:r>
            <a:r>
              <a:rPr sz="2800" spc="-135" dirty="0">
                <a:latin typeface="Verdana"/>
                <a:cs typeface="Verdana"/>
              </a:rPr>
              <a:t> </a:t>
            </a:r>
            <a:r>
              <a:rPr sz="2800" dirty="0">
                <a:latin typeface="Verdana"/>
                <a:cs typeface="Verdana"/>
              </a:rPr>
              <a:t>Brayton</a:t>
            </a:r>
            <a:r>
              <a:rPr sz="2800" spc="-100" dirty="0">
                <a:latin typeface="Verdana"/>
                <a:cs typeface="Verdana"/>
              </a:rPr>
              <a:t> </a:t>
            </a:r>
            <a:r>
              <a:rPr sz="2800" dirty="0">
                <a:latin typeface="Verdana"/>
                <a:cs typeface="Verdana"/>
              </a:rPr>
              <a:t>cycle</a:t>
            </a:r>
            <a:r>
              <a:rPr sz="2800" spc="-105" dirty="0">
                <a:latin typeface="Verdana"/>
                <a:cs typeface="Verdana"/>
              </a:rPr>
              <a:t> </a:t>
            </a:r>
            <a:r>
              <a:rPr sz="2800" dirty="0">
                <a:latin typeface="Verdana"/>
                <a:cs typeface="Verdana"/>
              </a:rPr>
              <a:t>with</a:t>
            </a:r>
            <a:r>
              <a:rPr sz="2800" spc="-150" dirty="0">
                <a:latin typeface="Verdana"/>
                <a:cs typeface="Verdana"/>
              </a:rPr>
              <a:t> </a:t>
            </a:r>
            <a:r>
              <a:rPr sz="2800" spc="-10" dirty="0">
                <a:latin typeface="Verdana"/>
                <a:cs typeface="Verdana"/>
              </a:rPr>
              <a:t>regeneration</a:t>
            </a:r>
            <a:endParaRPr sz="2800">
              <a:latin typeface="Verdana"/>
              <a:cs typeface="Verdana"/>
            </a:endParaRPr>
          </a:p>
          <a:p>
            <a:pPr marL="469898">
              <a:spcBef>
                <a:spcPts val="690"/>
              </a:spcBef>
            </a:pPr>
            <a:r>
              <a:rPr sz="2800" dirty="0">
                <a:latin typeface="Arial MT"/>
                <a:cs typeface="Arial MT"/>
              </a:rPr>
              <a:t>–</a:t>
            </a:r>
            <a:r>
              <a:rPr sz="2800" spc="-155" dirty="0">
                <a:latin typeface="Arial MT"/>
                <a:cs typeface="Arial MT"/>
              </a:rPr>
              <a:t> </a:t>
            </a:r>
            <a:r>
              <a:rPr sz="2800" dirty="0">
                <a:latin typeface="Verdana"/>
                <a:cs typeface="Verdana"/>
              </a:rPr>
              <a:t>Heat</a:t>
            </a:r>
            <a:r>
              <a:rPr sz="2800" spc="-175" dirty="0">
                <a:latin typeface="Verdana"/>
                <a:cs typeface="Verdana"/>
              </a:rPr>
              <a:t> </a:t>
            </a:r>
            <a:r>
              <a:rPr sz="2800" dirty="0">
                <a:latin typeface="Verdana"/>
                <a:cs typeface="Verdana"/>
              </a:rPr>
              <a:t>exchanger</a:t>
            </a:r>
            <a:r>
              <a:rPr sz="2800" spc="-120" dirty="0">
                <a:latin typeface="Verdana"/>
                <a:cs typeface="Verdana"/>
              </a:rPr>
              <a:t> </a:t>
            </a:r>
            <a:r>
              <a:rPr sz="2800" spc="-10" dirty="0">
                <a:latin typeface="Verdana"/>
                <a:cs typeface="Verdana"/>
              </a:rPr>
              <a:t>effectiveness</a:t>
            </a:r>
            <a:endParaRPr sz="2800">
              <a:latin typeface="Verdana"/>
              <a:cs typeface="Verdana"/>
            </a:endParaRPr>
          </a:p>
          <a:p>
            <a:pPr marL="354963" marR="5080" indent="-342898">
              <a:spcBef>
                <a:spcPts val="660"/>
              </a:spcBef>
              <a:buFont typeface="Arial MT"/>
              <a:buChar char="•"/>
              <a:tabLst>
                <a:tab pos="356868" algn="l"/>
              </a:tabLst>
            </a:pPr>
            <a:r>
              <a:rPr sz="2800" dirty="0">
                <a:latin typeface="Verdana"/>
                <a:cs typeface="Verdana"/>
              </a:rPr>
              <a:t>Actual</a:t>
            </a:r>
            <a:r>
              <a:rPr sz="2800" spc="-90" dirty="0">
                <a:latin typeface="Verdana"/>
                <a:cs typeface="Verdana"/>
              </a:rPr>
              <a:t> </a:t>
            </a:r>
            <a:r>
              <a:rPr sz="2800" dirty="0">
                <a:latin typeface="Verdana"/>
                <a:cs typeface="Verdana"/>
              </a:rPr>
              <a:t>Brayton</a:t>
            </a:r>
            <a:r>
              <a:rPr sz="2800" spc="-65" dirty="0">
                <a:latin typeface="Verdana"/>
                <a:cs typeface="Verdana"/>
              </a:rPr>
              <a:t> </a:t>
            </a:r>
            <a:r>
              <a:rPr sz="2800" dirty="0">
                <a:latin typeface="Verdana"/>
                <a:cs typeface="Verdana"/>
              </a:rPr>
              <a:t>cycle</a:t>
            </a:r>
            <a:r>
              <a:rPr sz="2800" spc="-60" dirty="0">
                <a:latin typeface="Verdana"/>
                <a:cs typeface="Verdana"/>
              </a:rPr>
              <a:t> </a:t>
            </a:r>
            <a:r>
              <a:rPr sz="2800" dirty="0">
                <a:latin typeface="Verdana"/>
                <a:cs typeface="Verdana"/>
              </a:rPr>
              <a:t>with</a:t>
            </a:r>
            <a:r>
              <a:rPr sz="2800" spc="-114" dirty="0">
                <a:latin typeface="Verdana"/>
                <a:cs typeface="Verdana"/>
              </a:rPr>
              <a:t> </a:t>
            </a:r>
            <a:r>
              <a:rPr sz="2800" dirty="0">
                <a:latin typeface="Verdana"/>
                <a:cs typeface="Verdana"/>
              </a:rPr>
              <a:t>all</a:t>
            </a:r>
            <a:r>
              <a:rPr sz="2800" spc="-85" dirty="0">
                <a:latin typeface="Verdana"/>
                <a:cs typeface="Verdana"/>
              </a:rPr>
              <a:t> </a:t>
            </a:r>
            <a:r>
              <a:rPr sz="2800" dirty="0">
                <a:latin typeface="Verdana"/>
                <a:cs typeface="Verdana"/>
              </a:rPr>
              <a:t>three</a:t>
            </a:r>
            <a:r>
              <a:rPr sz="2800" spc="-100" dirty="0">
                <a:latin typeface="Verdana"/>
                <a:cs typeface="Verdana"/>
              </a:rPr>
              <a:t> </a:t>
            </a:r>
            <a:r>
              <a:rPr sz="2800" dirty="0">
                <a:latin typeface="Verdana"/>
                <a:cs typeface="Verdana"/>
              </a:rPr>
              <a:t>of</a:t>
            </a:r>
            <a:r>
              <a:rPr sz="2800" spc="-75" dirty="0">
                <a:latin typeface="Verdana"/>
                <a:cs typeface="Verdana"/>
              </a:rPr>
              <a:t> </a:t>
            </a:r>
            <a:r>
              <a:rPr sz="2800" spc="-10" dirty="0">
                <a:latin typeface="Verdana"/>
                <a:cs typeface="Verdana"/>
              </a:rPr>
              <a:t>these 	</a:t>
            </a:r>
            <a:r>
              <a:rPr sz="2800" dirty="0">
                <a:latin typeface="Verdana"/>
                <a:cs typeface="Verdana"/>
              </a:rPr>
              <a:t>modifications</a:t>
            </a:r>
            <a:r>
              <a:rPr sz="2800" spc="-95" dirty="0">
                <a:latin typeface="Verdana"/>
                <a:cs typeface="Verdana"/>
              </a:rPr>
              <a:t> </a:t>
            </a:r>
            <a:r>
              <a:rPr sz="2800" dirty="0">
                <a:latin typeface="Verdana"/>
                <a:cs typeface="Verdana"/>
              </a:rPr>
              <a:t>need</a:t>
            </a:r>
            <a:r>
              <a:rPr sz="2800" spc="-95" dirty="0">
                <a:latin typeface="Verdana"/>
                <a:cs typeface="Verdana"/>
              </a:rPr>
              <a:t> </a:t>
            </a:r>
            <a:r>
              <a:rPr sz="2800" dirty="0">
                <a:latin typeface="Verdana"/>
                <a:cs typeface="Verdana"/>
              </a:rPr>
              <a:t>to</a:t>
            </a:r>
            <a:r>
              <a:rPr sz="2800" spc="-85" dirty="0">
                <a:latin typeface="Verdana"/>
                <a:cs typeface="Verdana"/>
              </a:rPr>
              <a:t> </a:t>
            </a:r>
            <a:r>
              <a:rPr sz="2800" dirty="0">
                <a:latin typeface="Verdana"/>
                <a:cs typeface="Verdana"/>
              </a:rPr>
              <a:t>be</a:t>
            </a:r>
            <a:r>
              <a:rPr sz="2800" spc="-90" dirty="0">
                <a:latin typeface="Verdana"/>
                <a:cs typeface="Verdana"/>
              </a:rPr>
              <a:t> </a:t>
            </a:r>
            <a:r>
              <a:rPr sz="2800" spc="-10" dirty="0">
                <a:latin typeface="Verdana"/>
                <a:cs typeface="Verdana"/>
              </a:rPr>
              <a:t>analysed 	</a:t>
            </a:r>
            <a:r>
              <a:rPr sz="2800" dirty="0">
                <a:latin typeface="Verdana"/>
                <a:cs typeface="Verdana"/>
              </a:rPr>
              <a:t>considering</a:t>
            </a:r>
            <a:r>
              <a:rPr sz="2800" spc="-114" dirty="0">
                <a:latin typeface="Verdana"/>
                <a:cs typeface="Verdana"/>
              </a:rPr>
              <a:t> </a:t>
            </a:r>
            <a:r>
              <a:rPr sz="2800" dirty="0">
                <a:latin typeface="Verdana"/>
                <a:cs typeface="Verdana"/>
              </a:rPr>
              <a:t>the</a:t>
            </a:r>
            <a:r>
              <a:rPr sz="2800" spc="-95" dirty="0">
                <a:latin typeface="Verdana"/>
                <a:cs typeface="Verdana"/>
              </a:rPr>
              <a:t> </a:t>
            </a:r>
            <a:r>
              <a:rPr sz="2800" dirty="0">
                <a:latin typeface="Verdana"/>
                <a:cs typeface="Verdana"/>
              </a:rPr>
              <a:t>above</a:t>
            </a:r>
            <a:r>
              <a:rPr sz="2800" spc="-105" dirty="0">
                <a:latin typeface="Verdana"/>
                <a:cs typeface="Verdana"/>
              </a:rPr>
              <a:t> </a:t>
            </a:r>
            <a:r>
              <a:rPr sz="2800" spc="-10" dirty="0">
                <a:latin typeface="Verdana"/>
                <a:cs typeface="Verdana"/>
              </a:rPr>
              <a:t>discussed 	irreversibilities.</a:t>
            </a:r>
            <a:endParaRPr sz="2800">
              <a:latin typeface="Verdana"/>
              <a:cs typeface="Verdan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10</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Vapor Compression Cycle</a:t>
            </a:r>
          </a:p>
          <a:p>
            <a:pPr algn="ctr">
              <a:spcBef>
                <a:spcPts val="719"/>
              </a:spcBef>
            </a:pPr>
            <a:r>
              <a:rPr lang="en-US" sz="3600" b="1" spc="-9" dirty="0">
                <a:latin typeface="Times New Roman"/>
                <a:cs typeface="Times New Roman"/>
              </a:rPr>
              <a:t>(111-128)</a:t>
            </a:r>
            <a:endParaRPr sz="3600" dirty="0">
              <a:latin typeface="Times New Roman"/>
              <a:cs typeface="Times New Roman"/>
            </a:endParaRPr>
          </a:p>
        </p:txBody>
      </p:sp>
    </p:spTree>
    <p:extLst>
      <p:ext uri="{BB962C8B-B14F-4D97-AF65-F5344CB8AC3E}">
        <p14:creationId xmlns:p14="http://schemas.microsoft.com/office/powerpoint/2010/main" val="3932428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64300" y="520700"/>
            <a:ext cx="2362200" cy="1600200"/>
          </a:xfrm>
          <a:prstGeom prst="rect">
            <a:avLst/>
          </a:prstGeom>
        </p:spPr>
      </p:pic>
      <p:sp>
        <p:nvSpPr>
          <p:cNvPr id="3" name="object 3"/>
          <p:cNvSpPr txBox="1">
            <a:spLocks noGrp="1"/>
          </p:cNvSpPr>
          <p:nvPr>
            <p:ph type="title"/>
          </p:nvPr>
        </p:nvSpPr>
        <p:spPr>
          <a:xfrm>
            <a:off x="2667892" y="-1136651"/>
            <a:ext cx="4859020" cy="397545"/>
          </a:xfrm>
          <a:prstGeom prst="rect">
            <a:avLst/>
          </a:prstGeom>
        </p:spPr>
        <p:txBody>
          <a:bodyPr vert="horz" wrap="square" lIns="0" tIns="12700" rIns="0" bIns="0" rtlCol="0" anchor="t">
            <a:spAutoFit/>
          </a:bodyPr>
          <a:lstStyle/>
          <a:p>
            <a:pPr marL="12700">
              <a:spcBef>
                <a:spcPts val="100"/>
              </a:spcBef>
            </a:pPr>
            <a:r>
              <a:rPr sz="2500" dirty="0">
                <a:solidFill>
                  <a:srgbClr val="262626"/>
                </a:solidFill>
                <a:latin typeface="Times New Roman"/>
                <a:cs typeface="Times New Roman"/>
              </a:rPr>
              <a:t>1.</a:t>
            </a:r>
            <a:r>
              <a:rPr sz="2500" spc="-120" dirty="0">
                <a:solidFill>
                  <a:srgbClr val="262626"/>
                </a:solidFill>
                <a:latin typeface="Times New Roman"/>
                <a:cs typeface="Times New Roman"/>
              </a:rPr>
              <a:t> </a:t>
            </a:r>
            <a:r>
              <a:rPr sz="2500" spc="-130" dirty="0">
                <a:solidFill>
                  <a:srgbClr val="5B1C1F"/>
                </a:solidFill>
                <a:latin typeface="Times New Roman"/>
                <a:cs typeface="Times New Roman"/>
              </a:rPr>
              <a:t>VAPOUR</a:t>
            </a:r>
            <a:r>
              <a:rPr sz="2500" spc="5" dirty="0">
                <a:solidFill>
                  <a:srgbClr val="5B1C1F"/>
                </a:solidFill>
                <a:latin typeface="Times New Roman"/>
                <a:cs typeface="Times New Roman"/>
              </a:rPr>
              <a:t> </a:t>
            </a:r>
            <a:r>
              <a:rPr sz="2500" spc="-60" dirty="0">
                <a:solidFill>
                  <a:srgbClr val="701A23"/>
                </a:solidFill>
                <a:latin typeface="Times New Roman"/>
                <a:cs typeface="Times New Roman"/>
              </a:rPr>
              <a:t>COMPRESSION</a:t>
            </a:r>
            <a:r>
              <a:rPr sz="2500" spc="155" dirty="0">
                <a:solidFill>
                  <a:srgbClr val="701A23"/>
                </a:solidFill>
                <a:latin typeface="Times New Roman"/>
                <a:cs typeface="Times New Roman"/>
              </a:rPr>
              <a:t> </a:t>
            </a:r>
            <a:r>
              <a:rPr sz="2500" spc="-35" dirty="0">
                <a:solidFill>
                  <a:srgbClr val="69212F"/>
                </a:solidFill>
                <a:latin typeface="Times New Roman"/>
                <a:cs typeface="Times New Roman"/>
              </a:rPr>
              <a:t>CYCLE</a:t>
            </a:r>
            <a:endParaRPr sz="2500">
              <a:latin typeface="Times New Roman"/>
              <a:cs typeface="Times New Roman"/>
            </a:endParaRPr>
          </a:p>
        </p:txBody>
      </p:sp>
      <p:sp>
        <p:nvSpPr>
          <p:cNvPr id="4" name="object 4"/>
          <p:cNvSpPr txBox="1"/>
          <p:nvPr/>
        </p:nvSpPr>
        <p:spPr>
          <a:xfrm>
            <a:off x="2538796" y="-506148"/>
            <a:ext cx="3609340" cy="2531078"/>
          </a:xfrm>
          <a:prstGeom prst="rect">
            <a:avLst/>
          </a:prstGeom>
        </p:spPr>
        <p:txBody>
          <a:bodyPr vert="horz" wrap="square" lIns="0" tIns="83185" rIns="0" bIns="0" rtlCol="0">
            <a:spAutoFit/>
          </a:bodyPr>
          <a:lstStyle/>
          <a:p>
            <a:pPr marL="12700" marR="5080" indent="60960">
              <a:lnSpc>
                <a:spcPct val="79400"/>
              </a:lnSpc>
              <a:spcBef>
                <a:spcPts val="655"/>
              </a:spcBef>
            </a:pPr>
            <a:r>
              <a:rPr sz="2100" dirty="0">
                <a:solidFill>
                  <a:srgbClr val="131313"/>
                </a:solidFill>
                <a:latin typeface="Cambria"/>
                <a:cs typeface="Cambria"/>
              </a:rPr>
              <a:t>Basic</a:t>
            </a:r>
            <a:r>
              <a:rPr sz="2100" spc="40" dirty="0">
                <a:solidFill>
                  <a:srgbClr val="131313"/>
                </a:solidFill>
                <a:latin typeface="Cambria"/>
                <a:cs typeface="Cambria"/>
              </a:rPr>
              <a:t> </a:t>
            </a:r>
            <a:r>
              <a:rPr sz="2100" spc="-90" dirty="0">
                <a:latin typeface="Cambria"/>
                <a:cs typeface="Cambria"/>
              </a:rPr>
              <a:t>components</a:t>
            </a:r>
            <a:r>
              <a:rPr sz="2100" spc="30" dirty="0">
                <a:latin typeface="Cambria"/>
                <a:cs typeface="Cambria"/>
              </a:rPr>
              <a:t> </a:t>
            </a:r>
            <a:r>
              <a:rPr sz="2100" spc="85" dirty="0">
                <a:solidFill>
                  <a:srgbClr val="0E0E0E"/>
                </a:solidFill>
                <a:latin typeface="Cambria"/>
                <a:cs typeface="Cambria"/>
              </a:rPr>
              <a:t>of</a:t>
            </a:r>
            <a:r>
              <a:rPr sz="2100" spc="-110" dirty="0">
                <a:solidFill>
                  <a:srgbClr val="0E0E0E"/>
                </a:solidFill>
                <a:latin typeface="Cambria"/>
                <a:cs typeface="Cambria"/>
              </a:rPr>
              <a:t> </a:t>
            </a:r>
            <a:r>
              <a:rPr sz="2100" spc="-50" dirty="0">
                <a:solidFill>
                  <a:srgbClr val="262626"/>
                </a:solidFill>
                <a:latin typeface="Cambria"/>
                <a:cs typeface="Cambria"/>
              </a:rPr>
              <a:t>the</a:t>
            </a:r>
            <a:r>
              <a:rPr sz="2100" spc="80" dirty="0">
                <a:solidFill>
                  <a:srgbClr val="262626"/>
                </a:solidFill>
                <a:latin typeface="Cambria"/>
                <a:cs typeface="Cambria"/>
              </a:rPr>
              <a:t> </a:t>
            </a:r>
            <a:r>
              <a:rPr sz="2100" spc="-30" dirty="0">
                <a:solidFill>
                  <a:srgbClr val="1A1A1A"/>
                </a:solidFill>
                <a:latin typeface="Cambria"/>
                <a:cs typeface="Cambria"/>
              </a:rPr>
              <a:t>vapour </a:t>
            </a:r>
            <a:r>
              <a:rPr sz="2100" spc="-85" dirty="0">
                <a:latin typeface="Cambria"/>
                <a:cs typeface="Cambria"/>
              </a:rPr>
              <a:t>compression</a:t>
            </a:r>
            <a:r>
              <a:rPr sz="2100" spc="75" dirty="0">
                <a:latin typeface="Cambria"/>
                <a:cs typeface="Cambria"/>
              </a:rPr>
              <a:t> </a:t>
            </a:r>
            <a:r>
              <a:rPr sz="2100" spc="-75" dirty="0">
                <a:latin typeface="Cambria"/>
                <a:cs typeface="Cambria"/>
              </a:rPr>
              <a:t>refrigeration</a:t>
            </a:r>
            <a:r>
              <a:rPr sz="2100" spc="50" dirty="0">
                <a:latin typeface="Cambria"/>
                <a:cs typeface="Cambria"/>
              </a:rPr>
              <a:t> </a:t>
            </a:r>
            <a:r>
              <a:rPr sz="2100" spc="-65" dirty="0">
                <a:solidFill>
                  <a:srgbClr val="050505"/>
                </a:solidFill>
                <a:latin typeface="Cambria"/>
                <a:cs typeface="Cambria"/>
              </a:rPr>
              <a:t>system</a:t>
            </a:r>
            <a:endParaRPr sz="2100">
              <a:latin typeface="Cambria"/>
              <a:cs typeface="Cambria"/>
            </a:endParaRPr>
          </a:p>
          <a:p>
            <a:pPr>
              <a:spcBef>
                <a:spcPts val="2265"/>
              </a:spcBef>
            </a:pPr>
            <a:endParaRPr sz="2100">
              <a:latin typeface="Cambria"/>
              <a:cs typeface="Cambria"/>
            </a:endParaRPr>
          </a:p>
          <a:p>
            <a:pPr marL="398779" indent="-258444">
              <a:buChar char="•"/>
              <a:tabLst>
                <a:tab pos="398779" algn="l"/>
              </a:tabLst>
            </a:pPr>
            <a:r>
              <a:rPr sz="1850" spc="-10" dirty="0">
                <a:latin typeface="Times New Roman"/>
                <a:cs typeface="Times New Roman"/>
              </a:rPr>
              <a:t>Compressor</a:t>
            </a:r>
            <a:endParaRPr sz="1850">
              <a:latin typeface="Times New Roman"/>
              <a:cs typeface="Times New Roman"/>
            </a:endParaRPr>
          </a:p>
          <a:p>
            <a:pPr marL="334644" indent="-194309">
              <a:spcBef>
                <a:spcPts val="480"/>
              </a:spcBef>
              <a:buChar char="•"/>
              <a:tabLst>
                <a:tab pos="334644" algn="l"/>
              </a:tabLst>
            </a:pPr>
            <a:r>
              <a:rPr sz="1850" spc="-10" dirty="0">
                <a:latin typeface="Times New Roman"/>
                <a:cs typeface="Times New Roman"/>
              </a:rPr>
              <a:t>Condenser</a:t>
            </a:r>
            <a:endParaRPr sz="1850">
              <a:latin typeface="Times New Roman"/>
              <a:cs typeface="Times New Roman"/>
            </a:endParaRPr>
          </a:p>
          <a:p>
            <a:pPr marL="323213" indent="-183514">
              <a:spcBef>
                <a:spcPts val="330"/>
              </a:spcBef>
              <a:buChar char="•"/>
              <a:tabLst>
                <a:tab pos="323213" algn="l"/>
              </a:tabLst>
            </a:pPr>
            <a:r>
              <a:rPr sz="1900" spc="-10" dirty="0">
                <a:latin typeface="Times New Roman"/>
                <a:cs typeface="Times New Roman"/>
              </a:rPr>
              <a:t>Thtottling</a:t>
            </a:r>
            <a:r>
              <a:rPr sz="1900" spc="-80" dirty="0">
                <a:latin typeface="Times New Roman"/>
                <a:cs typeface="Times New Roman"/>
              </a:rPr>
              <a:t> </a:t>
            </a:r>
            <a:r>
              <a:rPr sz="1900" spc="-10" dirty="0">
                <a:latin typeface="Times New Roman"/>
                <a:cs typeface="Times New Roman"/>
              </a:rPr>
              <a:t>Device</a:t>
            </a:r>
            <a:endParaRPr sz="1900">
              <a:latin typeface="Times New Roman"/>
              <a:cs typeface="Times New Roman"/>
            </a:endParaRPr>
          </a:p>
          <a:p>
            <a:pPr marL="351154" indent="-212089">
              <a:spcBef>
                <a:spcPts val="270"/>
              </a:spcBef>
              <a:buChar char="•"/>
              <a:tabLst>
                <a:tab pos="351154" algn="l"/>
              </a:tabLst>
            </a:pPr>
            <a:r>
              <a:rPr sz="2050" spc="-85" dirty="0">
                <a:latin typeface="Times New Roman"/>
                <a:cs typeface="Times New Roman"/>
              </a:rPr>
              <a:t>Evaporador</a:t>
            </a:r>
            <a:endParaRPr sz="2050">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0" y="-241300"/>
            <a:ext cx="6388100" cy="3390900"/>
          </a:xfrm>
          <a:prstGeom prst="rect">
            <a:avLst/>
          </a:prstGeom>
        </p:spPr>
      </p:pic>
      <p:sp>
        <p:nvSpPr>
          <p:cNvPr id="3" name="object 3"/>
          <p:cNvSpPr txBox="1">
            <a:spLocks noGrp="1"/>
          </p:cNvSpPr>
          <p:nvPr>
            <p:ph type="title"/>
          </p:nvPr>
        </p:nvSpPr>
        <p:spPr>
          <a:xfrm>
            <a:off x="2265679" y="-706119"/>
            <a:ext cx="9309981" cy="675932"/>
          </a:xfrm>
          <a:prstGeom prst="rect">
            <a:avLst/>
          </a:prstGeom>
        </p:spPr>
        <p:txBody>
          <a:bodyPr vert="horz" wrap="square" lIns="0" tIns="273155" rIns="0" bIns="0" rtlCol="0" anchor="t">
            <a:spAutoFit/>
          </a:bodyPr>
          <a:lstStyle/>
          <a:p>
            <a:pPr marL="935987">
              <a:spcBef>
                <a:spcPts val="105"/>
              </a:spcBef>
            </a:pPr>
            <a:r>
              <a:rPr sz="2600" spc="-70" dirty="0">
                <a:solidFill>
                  <a:srgbClr val="8C0F13"/>
                </a:solidFill>
                <a:latin typeface="Cambria"/>
                <a:cs typeface="Cambria"/>
              </a:rPr>
              <a:t>Vapour</a:t>
            </a:r>
            <a:r>
              <a:rPr sz="2600" spc="45" dirty="0">
                <a:solidFill>
                  <a:srgbClr val="8C0F13"/>
                </a:solidFill>
                <a:latin typeface="Cambria"/>
                <a:cs typeface="Cambria"/>
              </a:rPr>
              <a:t> </a:t>
            </a:r>
            <a:r>
              <a:rPr sz="2600" spc="-95" dirty="0">
                <a:solidFill>
                  <a:srgbClr val="9C131A"/>
                </a:solidFill>
                <a:latin typeface="Cambria"/>
                <a:cs typeface="Cambria"/>
              </a:rPr>
              <a:t>Compression</a:t>
            </a:r>
            <a:r>
              <a:rPr sz="2600" spc="-10" dirty="0">
                <a:solidFill>
                  <a:srgbClr val="9C131A"/>
                </a:solidFill>
                <a:latin typeface="Cambria"/>
                <a:cs typeface="Cambria"/>
              </a:rPr>
              <a:t> </a:t>
            </a:r>
            <a:r>
              <a:rPr sz="2600" spc="-10" dirty="0">
                <a:solidFill>
                  <a:srgbClr val="970F18"/>
                </a:solidFill>
                <a:latin typeface="Cambria"/>
                <a:cs typeface="Cambria"/>
              </a:rPr>
              <a:t>Cycle</a:t>
            </a:r>
            <a:endParaRPr sz="2600">
              <a:latin typeface="Cambria"/>
              <a:cs typeface="Cambria"/>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44737" y="2044701"/>
            <a:ext cx="0" cy="669925"/>
          </a:xfrm>
          <a:custGeom>
            <a:avLst/>
            <a:gdLst/>
            <a:ahLst/>
            <a:cxnLst/>
            <a:rect l="l" t="t" r="r" b="b"/>
            <a:pathLst>
              <a:path h="669925">
                <a:moveTo>
                  <a:pt x="0" y="669925"/>
                </a:moveTo>
                <a:lnTo>
                  <a:pt x="0" y="0"/>
                </a:lnTo>
              </a:path>
            </a:pathLst>
          </a:custGeom>
          <a:ln w="9525">
            <a:solidFill>
              <a:srgbClr val="747474"/>
            </a:solidFill>
          </a:ln>
        </p:spPr>
        <p:txBody>
          <a:bodyPr wrap="square" lIns="0" tIns="0" rIns="0" bIns="0" rtlCol="0"/>
          <a:lstStyle/>
          <a:p>
            <a:endParaRPr sz="1800"/>
          </a:p>
        </p:txBody>
      </p:sp>
      <p:grpSp>
        <p:nvGrpSpPr>
          <p:cNvPr id="3" name="object 3"/>
          <p:cNvGrpSpPr/>
          <p:nvPr/>
        </p:nvGrpSpPr>
        <p:grpSpPr>
          <a:xfrm>
            <a:off x="2339976" y="2044701"/>
            <a:ext cx="669925" cy="669925"/>
            <a:chOff x="968375" y="3644900"/>
            <a:chExt cx="669925" cy="669925"/>
          </a:xfrm>
        </p:grpSpPr>
        <p:sp>
          <p:nvSpPr>
            <p:cNvPr id="4" name="object 4"/>
            <p:cNvSpPr/>
            <p:nvPr/>
          </p:nvSpPr>
          <p:spPr>
            <a:xfrm>
              <a:off x="1633537" y="3644900"/>
              <a:ext cx="0" cy="669925"/>
            </a:xfrm>
            <a:custGeom>
              <a:avLst/>
              <a:gdLst/>
              <a:ahLst/>
              <a:cxnLst/>
              <a:rect l="l" t="t" r="r" b="b"/>
              <a:pathLst>
                <a:path h="669925">
                  <a:moveTo>
                    <a:pt x="0" y="669925"/>
                  </a:moveTo>
                  <a:lnTo>
                    <a:pt x="0" y="0"/>
                  </a:lnTo>
                </a:path>
              </a:pathLst>
            </a:custGeom>
            <a:ln w="9525">
              <a:solidFill>
                <a:srgbClr val="747474"/>
              </a:solidFill>
            </a:ln>
          </p:spPr>
          <p:txBody>
            <a:bodyPr wrap="square" lIns="0" tIns="0" rIns="0" bIns="0" rtlCol="0"/>
            <a:lstStyle/>
            <a:p>
              <a:endParaRPr sz="1800"/>
            </a:p>
          </p:txBody>
        </p:sp>
        <p:sp>
          <p:nvSpPr>
            <p:cNvPr id="5" name="object 5"/>
            <p:cNvSpPr/>
            <p:nvPr/>
          </p:nvSpPr>
          <p:spPr>
            <a:xfrm>
              <a:off x="968375" y="3649662"/>
              <a:ext cx="669925" cy="0"/>
            </a:xfrm>
            <a:custGeom>
              <a:avLst/>
              <a:gdLst/>
              <a:ahLst/>
              <a:cxnLst/>
              <a:rect l="l" t="t" r="r" b="b"/>
              <a:pathLst>
                <a:path w="669925">
                  <a:moveTo>
                    <a:pt x="0" y="0"/>
                  </a:moveTo>
                  <a:lnTo>
                    <a:pt x="669925" y="0"/>
                  </a:lnTo>
                </a:path>
              </a:pathLst>
            </a:custGeom>
            <a:ln w="9525">
              <a:solidFill>
                <a:srgbClr val="747474"/>
              </a:solidFill>
            </a:ln>
          </p:spPr>
          <p:txBody>
            <a:bodyPr wrap="square" lIns="0" tIns="0" rIns="0" bIns="0" rtlCol="0"/>
            <a:lstStyle/>
            <a:p>
              <a:endParaRPr sz="1800"/>
            </a:p>
          </p:txBody>
        </p:sp>
        <p:sp>
          <p:nvSpPr>
            <p:cNvPr id="6" name="object 6"/>
            <p:cNvSpPr/>
            <p:nvPr/>
          </p:nvSpPr>
          <p:spPr>
            <a:xfrm>
              <a:off x="968375" y="4310062"/>
              <a:ext cx="669925" cy="0"/>
            </a:xfrm>
            <a:custGeom>
              <a:avLst/>
              <a:gdLst/>
              <a:ahLst/>
              <a:cxnLst/>
              <a:rect l="l" t="t" r="r" b="b"/>
              <a:pathLst>
                <a:path w="669925">
                  <a:moveTo>
                    <a:pt x="0" y="0"/>
                  </a:moveTo>
                  <a:lnTo>
                    <a:pt x="669925" y="0"/>
                  </a:lnTo>
                </a:path>
              </a:pathLst>
            </a:custGeom>
            <a:ln w="9525">
              <a:solidFill>
                <a:srgbClr val="747474"/>
              </a:solidFill>
            </a:ln>
          </p:spPr>
          <p:txBody>
            <a:bodyPr wrap="square" lIns="0" tIns="0" rIns="0" bIns="0" rtlCol="0"/>
            <a:lstStyle/>
            <a:p>
              <a:endParaRPr sz="1800"/>
            </a:p>
          </p:txBody>
        </p:sp>
      </p:grpSp>
      <p:grpSp>
        <p:nvGrpSpPr>
          <p:cNvPr id="7" name="object 7"/>
          <p:cNvGrpSpPr/>
          <p:nvPr/>
        </p:nvGrpSpPr>
        <p:grpSpPr>
          <a:xfrm>
            <a:off x="2552700" y="520700"/>
            <a:ext cx="2032000" cy="469900"/>
            <a:chOff x="1181100" y="2120900"/>
            <a:chExt cx="2032000" cy="469900"/>
          </a:xfrm>
        </p:grpSpPr>
        <p:pic>
          <p:nvPicPr>
            <p:cNvPr id="8" name="object 8"/>
            <p:cNvPicPr/>
            <p:nvPr/>
          </p:nvPicPr>
          <p:blipFill>
            <a:blip r:embed="rId2" cstate="print"/>
            <a:stretch>
              <a:fillRect/>
            </a:stretch>
          </p:blipFill>
          <p:spPr>
            <a:xfrm>
              <a:off x="1739900" y="2120900"/>
              <a:ext cx="1473200" cy="266700"/>
            </a:xfrm>
            <a:prstGeom prst="rect">
              <a:avLst/>
            </a:prstGeom>
          </p:spPr>
        </p:pic>
        <p:pic>
          <p:nvPicPr>
            <p:cNvPr id="9" name="object 9"/>
            <p:cNvPicPr/>
            <p:nvPr/>
          </p:nvPicPr>
          <p:blipFill>
            <a:blip r:embed="rId3" cstate="print"/>
            <a:stretch>
              <a:fillRect/>
            </a:stretch>
          </p:blipFill>
          <p:spPr>
            <a:xfrm>
              <a:off x="1181100" y="2400300"/>
              <a:ext cx="1981200" cy="190500"/>
            </a:xfrm>
            <a:prstGeom prst="rect">
              <a:avLst/>
            </a:prstGeom>
          </p:spPr>
        </p:pic>
      </p:grpSp>
      <p:pic>
        <p:nvPicPr>
          <p:cNvPr id="10" name="object 10"/>
          <p:cNvPicPr/>
          <p:nvPr/>
        </p:nvPicPr>
        <p:blipFill>
          <a:blip r:embed="rId4" cstate="print"/>
          <a:stretch>
            <a:fillRect/>
          </a:stretch>
        </p:blipFill>
        <p:spPr>
          <a:xfrm>
            <a:off x="2832100" y="1828800"/>
            <a:ext cx="342900" cy="88900"/>
          </a:xfrm>
          <a:prstGeom prst="rect">
            <a:avLst/>
          </a:prstGeom>
        </p:spPr>
      </p:pic>
      <p:pic>
        <p:nvPicPr>
          <p:cNvPr id="11" name="object 11"/>
          <p:cNvPicPr/>
          <p:nvPr/>
        </p:nvPicPr>
        <p:blipFill>
          <a:blip r:embed="rId5" cstate="print"/>
          <a:stretch>
            <a:fillRect/>
          </a:stretch>
        </p:blipFill>
        <p:spPr>
          <a:xfrm>
            <a:off x="2425700" y="2286000"/>
            <a:ext cx="546100" cy="114300"/>
          </a:xfrm>
          <a:prstGeom prst="rect">
            <a:avLst/>
          </a:prstGeom>
        </p:spPr>
      </p:pic>
      <p:pic>
        <p:nvPicPr>
          <p:cNvPr id="12" name="object 12"/>
          <p:cNvPicPr/>
          <p:nvPr/>
        </p:nvPicPr>
        <p:blipFill>
          <a:blip r:embed="rId6" cstate="print"/>
          <a:stretch>
            <a:fillRect/>
          </a:stretch>
        </p:blipFill>
        <p:spPr>
          <a:xfrm>
            <a:off x="5537201" y="1752600"/>
            <a:ext cx="2946400" cy="215900"/>
          </a:xfrm>
          <a:prstGeom prst="rect">
            <a:avLst/>
          </a:prstGeom>
        </p:spPr>
      </p:pic>
      <p:pic>
        <p:nvPicPr>
          <p:cNvPr id="13" name="object 13"/>
          <p:cNvPicPr/>
          <p:nvPr/>
        </p:nvPicPr>
        <p:blipFill>
          <a:blip r:embed="rId7" cstate="print"/>
          <a:stretch>
            <a:fillRect/>
          </a:stretch>
        </p:blipFill>
        <p:spPr>
          <a:xfrm>
            <a:off x="8280401" y="3581400"/>
            <a:ext cx="50800" cy="88900"/>
          </a:xfrm>
          <a:prstGeom prst="rect">
            <a:avLst/>
          </a:prstGeom>
        </p:spPr>
      </p:pic>
      <p:pic>
        <p:nvPicPr>
          <p:cNvPr id="14" name="object 14"/>
          <p:cNvPicPr/>
          <p:nvPr/>
        </p:nvPicPr>
        <p:blipFill>
          <a:blip r:embed="rId8" cstate="print"/>
          <a:stretch>
            <a:fillRect/>
          </a:stretch>
        </p:blipFill>
        <p:spPr>
          <a:xfrm>
            <a:off x="2908300" y="0"/>
            <a:ext cx="152400" cy="101600"/>
          </a:xfrm>
          <a:prstGeom prst="rect">
            <a:avLst/>
          </a:prstGeom>
        </p:spPr>
      </p:pic>
      <p:pic>
        <p:nvPicPr>
          <p:cNvPr id="15" name="object 15"/>
          <p:cNvPicPr/>
          <p:nvPr/>
        </p:nvPicPr>
        <p:blipFill>
          <a:blip r:embed="rId9" cstate="print"/>
          <a:stretch>
            <a:fillRect/>
          </a:stretch>
        </p:blipFill>
        <p:spPr>
          <a:xfrm>
            <a:off x="2451100" y="990600"/>
            <a:ext cx="1257300" cy="228600"/>
          </a:xfrm>
          <a:prstGeom prst="rect">
            <a:avLst/>
          </a:prstGeom>
        </p:spPr>
      </p:pic>
      <p:pic>
        <p:nvPicPr>
          <p:cNvPr id="16" name="object 16"/>
          <p:cNvPicPr/>
          <p:nvPr/>
        </p:nvPicPr>
        <p:blipFill>
          <a:blip r:embed="rId10" cstate="print"/>
          <a:stretch>
            <a:fillRect/>
          </a:stretch>
        </p:blipFill>
        <p:spPr>
          <a:xfrm>
            <a:off x="4025900" y="-63500"/>
            <a:ext cx="203200" cy="177800"/>
          </a:xfrm>
          <a:prstGeom prst="rect">
            <a:avLst/>
          </a:prstGeom>
        </p:spPr>
      </p:pic>
      <p:pic>
        <p:nvPicPr>
          <p:cNvPr id="17" name="object 17"/>
          <p:cNvPicPr/>
          <p:nvPr/>
        </p:nvPicPr>
        <p:blipFill>
          <a:blip r:embed="rId11" cstate="print"/>
          <a:stretch>
            <a:fillRect/>
          </a:stretch>
        </p:blipFill>
        <p:spPr>
          <a:xfrm>
            <a:off x="3822700" y="990600"/>
            <a:ext cx="749300" cy="165100"/>
          </a:xfrm>
          <a:prstGeom prst="rect">
            <a:avLst/>
          </a:prstGeom>
        </p:spPr>
      </p:pic>
      <p:pic>
        <p:nvPicPr>
          <p:cNvPr id="18" name="object 18"/>
          <p:cNvPicPr/>
          <p:nvPr/>
        </p:nvPicPr>
        <p:blipFill>
          <a:blip r:embed="rId12" cstate="print"/>
          <a:stretch>
            <a:fillRect/>
          </a:stretch>
        </p:blipFill>
        <p:spPr>
          <a:xfrm>
            <a:off x="3581400" y="2209800"/>
            <a:ext cx="584200" cy="203200"/>
          </a:xfrm>
          <a:prstGeom prst="rect">
            <a:avLst/>
          </a:prstGeom>
        </p:spPr>
      </p:pic>
      <p:pic>
        <p:nvPicPr>
          <p:cNvPr id="19" name="object 19"/>
          <p:cNvPicPr/>
          <p:nvPr/>
        </p:nvPicPr>
        <p:blipFill>
          <a:blip r:embed="rId13" cstate="print"/>
          <a:stretch>
            <a:fillRect/>
          </a:stretch>
        </p:blipFill>
        <p:spPr>
          <a:xfrm>
            <a:off x="2413001" y="-1028700"/>
            <a:ext cx="4432300" cy="723900"/>
          </a:xfrm>
          <a:prstGeom prst="rect">
            <a:avLst/>
          </a:prstGeom>
        </p:spPr>
      </p:pic>
      <p:pic>
        <p:nvPicPr>
          <p:cNvPr id="20" name="object 20"/>
          <p:cNvPicPr/>
          <p:nvPr/>
        </p:nvPicPr>
        <p:blipFill>
          <a:blip r:embed="rId14" cstate="print"/>
          <a:stretch>
            <a:fillRect/>
          </a:stretch>
        </p:blipFill>
        <p:spPr>
          <a:xfrm>
            <a:off x="4940301" y="2463800"/>
            <a:ext cx="3683000" cy="203200"/>
          </a:xfrm>
          <a:prstGeom prst="rect">
            <a:avLst/>
          </a:prstGeom>
        </p:spPr>
      </p:pic>
      <p:sp>
        <p:nvSpPr>
          <p:cNvPr id="21" name="object 21"/>
          <p:cNvSpPr txBox="1">
            <a:spLocks noGrp="1"/>
          </p:cNvSpPr>
          <p:nvPr>
            <p:ph type="title"/>
          </p:nvPr>
        </p:nvSpPr>
        <p:spPr>
          <a:xfrm>
            <a:off x="4840231" y="-343429"/>
            <a:ext cx="3366135" cy="671338"/>
          </a:xfrm>
          <a:prstGeom prst="rect">
            <a:avLst/>
          </a:prstGeom>
        </p:spPr>
        <p:txBody>
          <a:bodyPr vert="horz" wrap="square" lIns="0" tIns="17145" rIns="0" bIns="0" rtlCol="0" anchor="t">
            <a:spAutoFit/>
          </a:bodyPr>
          <a:lstStyle/>
          <a:p>
            <a:pPr marL="12700" marR="5080" indent="6985">
              <a:lnSpc>
                <a:spcPts val="1650"/>
              </a:lnSpc>
              <a:spcBef>
                <a:spcPts val="135"/>
              </a:spcBef>
            </a:pPr>
            <a:r>
              <a:rPr sz="1350" dirty="0">
                <a:solidFill>
                  <a:srgbClr val="A37BA0"/>
                </a:solidFill>
                <a:latin typeface="Arial MT"/>
                <a:cs typeface="Arial MT"/>
              </a:rPr>
              <a:t>The</a:t>
            </a:r>
            <a:r>
              <a:rPr sz="1350" spc="10" dirty="0">
                <a:solidFill>
                  <a:srgbClr val="A37BA0"/>
                </a:solidFill>
                <a:latin typeface="Arial MT"/>
                <a:cs typeface="Arial MT"/>
              </a:rPr>
              <a:t> </a:t>
            </a:r>
            <a:r>
              <a:rPr sz="1350" dirty="0">
                <a:solidFill>
                  <a:srgbClr val="A182A3"/>
                </a:solidFill>
                <a:latin typeface="Arial MT"/>
                <a:cs typeface="Arial MT"/>
              </a:rPr>
              <a:t>transfer</a:t>
            </a:r>
            <a:r>
              <a:rPr sz="1350" spc="25" dirty="0">
                <a:solidFill>
                  <a:srgbClr val="A182A3"/>
                </a:solidFill>
                <a:latin typeface="Arial MT"/>
                <a:cs typeface="Arial MT"/>
              </a:rPr>
              <a:t> </a:t>
            </a:r>
            <a:r>
              <a:rPr sz="1350" dirty="0">
                <a:solidFill>
                  <a:srgbClr val="B189AE"/>
                </a:solidFill>
                <a:latin typeface="Arial MT"/>
                <a:cs typeface="Arial MT"/>
              </a:rPr>
              <a:t>of</a:t>
            </a:r>
            <a:r>
              <a:rPr sz="1350" spc="25" dirty="0">
                <a:solidFill>
                  <a:srgbClr val="B189AE"/>
                </a:solidFill>
                <a:latin typeface="Arial MT"/>
                <a:cs typeface="Arial MT"/>
              </a:rPr>
              <a:t> </a:t>
            </a:r>
            <a:r>
              <a:rPr sz="1350" dirty="0">
                <a:solidFill>
                  <a:srgbClr val="A175A1"/>
                </a:solidFill>
                <a:latin typeface="Arial MT"/>
                <a:cs typeface="Arial MT"/>
              </a:rPr>
              <a:t>heat</a:t>
            </a:r>
            <a:r>
              <a:rPr sz="1350" spc="60" dirty="0">
                <a:solidFill>
                  <a:srgbClr val="A175A1"/>
                </a:solidFill>
                <a:latin typeface="Arial MT"/>
                <a:cs typeface="Arial MT"/>
              </a:rPr>
              <a:t> </a:t>
            </a:r>
            <a:r>
              <a:rPr sz="1350" dirty="0">
                <a:solidFill>
                  <a:srgbClr val="BA85BC"/>
                </a:solidFill>
                <a:latin typeface="Arial MT"/>
                <a:cs typeface="Arial MT"/>
              </a:rPr>
              <a:t>from</a:t>
            </a:r>
            <a:r>
              <a:rPr sz="1350" spc="-35" dirty="0">
                <a:solidFill>
                  <a:srgbClr val="BA85BC"/>
                </a:solidFill>
                <a:latin typeface="Arial MT"/>
                <a:cs typeface="Arial MT"/>
              </a:rPr>
              <a:t> </a:t>
            </a:r>
            <a:r>
              <a:rPr sz="1350" dirty="0">
                <a:solidFill>
                  <a:srgbClr val="6E4467"/>
                </a:solidFill>
                <a:latin typeface="Arial MT"/>
                <a:cs typeface="Arial MT"/>
              </a:rPr>
              <a:t>a</a:t>
            </a:r>
            <a:r>
              <a:rPr sz="1350" spc="-65" dirty="0">
                <a:solidFill>
                  <a:srgbClr val="6E4467"/>
                </a:solidFill>
                <a:latin typeface="Arial MT"/>
                <a:cs typeface="Arial MT"/>
              </a:rPr>
              <a:t> </a:t>
            </a:r>
            <a:r>
              <a:rPr sz="1350" dirty="0">
                <a:solidFill>
                  <a:srgbClr val="8C628C"/>
                </a:solidFill>
                <a:latin typeface="Arial MT"/>
                <a:cs typeface="Arial MT"/>
              </a:rPr>
              <a:t>low-</a:t>
            </a:r>
            <a:r>
              <a:rPr sz="1350" spc="-10" dirty="0">
                <a:solidFill>
                  <a:srgbClr val="8C628C"/>
                </a:solidFill>
                <a:latin typeface="Arial MT"/>
                <a:cs typeface="Arial MT"/>
              </a:rPr>
              <a:t>\enipera\ure </a:t>
            </a:r>
            <a:r>
              <a:rPr sz="1350" spc="-10" dirty="0">
                <a:solidFill>
                  <a:srgbClr val="A385A5"/>
                </a:solidFill>
                <a:latin typeface="Arial MT"/>
                <a:cs typeface="Arial MT"/>
              </a:rPr>
              <a:t>regio</a:t>
            </a:r>
            <a:r>
              <a:rPr sz="1350" spc="-114" dirty="0">
                <a:solidFill>
                  <a:srgbClr val="A385A5"/>
                </a:solidFill>
                <a:latin typeface="Arial MT"/>
                <a:cs typeface="Arial MT"/>
              </a:rPr>
              <a:t> </a:t>
            </a:r>
            <a:r>
              <a:rPr sz="1350" spc="-135" dirty="0">
                <a:solidFill>
                  <a:srgbClr val="A385A5"/>
                </a:solidFill>
                <a:latin typeface="Arial MT"/>
                <a:cs typeface="Arial MT"/>
              </a:rPr>
              <a:t>1</a:t>
            </a:r>
            <a:r>
              <a:rPr sz="1350" spc="-40" dirty="0">
                <a:solidFill>
                  <a:srgbClr val="A385A5"/>
                </a:solidFill>
                <a:latin typeface="Arial MT"/>
                <a:cs typeface="Arial MT"/>
              </a:rPr>
              <a:t> </a:t>
            </a:r>
            <a:r>
              <a:rPr sz="1350" dirty="0">
                <a:solidFill>
                  <a:srgbClr val="AF85B3"/>
                </a:solidFill>
                <a:latin typeface="Arial MT"/>
                <a:cs typeface="Arial MT"/>
              </a:rPr>
              <a:t>io</a:t>
            </a:r>
            <a:r>
              <a:rPr sz="1350" spc="-35" dirty="0">
                <a:solidFill>
                  <a:srgbClr val="AF85B3"/>
                </a:solidFill>
                <a:latin typeface="Arial MT"/>
                <a:cs typeface="Arial MT"/>
              </a:rPr>
              <a:t> </a:t>
            </a:r>
            <a:r>
              <a:rPr sz="1350" dirty="0">
                <a:solidFill>
                  <a:srgbClr val="80567E"/>
                </a:solidFill>
                <a:latin typeface="Arial MT"/>
                <a:cs typeface="Arial MT"/>
              </a:rPr>
              <a:t>a</a:t>
            </a:r>
            <a:r>
              <a:rPr sz="1350" spc="65" dirty="0">
                <a:solidFill>
                  <a:srgbClr val="80567E"/>
                </a:solidFill>
                <a:latin typeface="Arial MT"/>
                <a:cs typeface="Arial MT"/>
              </a:rPr>
              <a:t> </a:t>
            </a:r>
            <a:r>
              <a:rPr sz="1350" spc="-25" dirty="0">
                <a:solidFill>
                  <a:srgbClr val="877585"/>
                </a:solidFill>
                <a:latin typeface="Arial MT"/>
                <a:cs typeface="Arial MT"/>
              </a:rPr>
              <a:t>high-</a:t>
            </a:r>
            <a:r>
              <a:rPr sz="1350" spc="-10" dirty="0">
                <a:solidFill>
                  <a:srgbClr val="877585"/>
                </a:solidFill>
                <a:latin typeface="Arial MT"/>
                <a:cs typeface="Arial MT"/>
              </a:rPr>
              <a:t>lenJperaiure</a:t>
            </a:r>
            <a:r>
              <a:rPr sz="1350" spc="80" dirty="0">
                <a:solidFill>
                  <a:srgbClr val="877585"/>
                </a:solidFill>
                <a:latin typeface="Arial MT"/>
                <a:cs typeface="Arial MT"/>
              </a:rPr>
              <a:t> </a:t>
            </a:r>
            <a:r>
              <a:rPr sz="1350" dirty="0">
                <a:solidFill>
                  <a:srgbClr val="AF91AC"/>
                </a:solidFill>
                <a:latin typeface="Arial MT"/>
                <a:cs typeface="Arial MT"/>
              </a:rPr>
              <a:t>one</a:t>
            </a:r>
            <a:r>
              <a:rPr sz="1350" spc="105" dirty="0">
                <a:solidFill>
                  <a:srgbClr val="AF91AC"/>
                </a:solidFill>
                <a:latin typeface="Arial MT"/>
                <a:cs typeface="Arial MT"/>
              </a:rPr>
              <a:t> </a:t>
            </a:r>
            <a:r>
              <a:rPr sz="1350" spc="-10" dirty="0">
                <a:solidFill>
                  <a:srgbClr val="90798C"/>
                </a:solidFill>
                <a:latin typeface="Arial MT"/>
                <a:cs typeface="Arial MT"/>
              </a:rPr>
              <a:t>requires </a:t>
            </a:r>
            <a:r>
              <a:rPr sz="1500" spc="-80" dirty="0">
                <a:solidFill>
                  <a:srgbClr val="AA779E"/>
                </a:solidFill>
                <a:latin typeface="Arial MT"/>
                <a:cs typeface="Arial MT"/>
              </a:rPr>
              <a:t>special</a:t>
            </a:r>
            <a:r>
              <a:rPr sz="1500" spc="40" dirty="0">
                <a:solidFill>
                  <a:srgbClr val="AA779E"/>
                </a:solidFill>
                <a:latin typeface="Arial MT"/>
                <a:cs typeface="Arial MT"/>
              </a:rPr>
              <a:t> </a:t>
            </a:r>
            <a:r>
              <a:rPr sz="1500" spc="-110" dirty="0">
                <a:solidFill>
                  <a:srgbClr val="DFDFDF"/>
                </a:solidFill>
                <a:latin typeface="Arial MT"/>
                <a:cs typeface="Arial MT"/>
              </a:rPr>
              <a:t>devices.</a:t>
            </a:r>
            <a:r>
              <a:rPr sz="1500" spc="-185" dirty="0">
                <a:solidFill>
                  <a:srgbClr val="DFDFDF"/>
                </a:solidFill>
                <a:latin typeface="Arial MT"/>
                <a:cs typeface="Arial MT"/>
              </a:rPr>
              <a:t> </a:t>
            </a:r>
            <a:r>
              <a:rPr sz="1500" spc="-130" dirty="0">
                <a:solidFill>
                  <a:srgbClr val="896E89"/>
                </a:solidFill>
                <a:latin typeface="Arial MT"/>
                <a:cs typeface="Arial MT"/>
              </a:rPr>
              <a:t>called!</a:t>
            </a:r>
            <a:r>
              <a:rPr sz="1500" spc="105" dirty="0">
                <a:solidFill>
                  <a:srgbClr val="896E89"/>
                </a:solidFill>
                <a:latin typeface="Arial MT"/>
                <a:cs typeface="Arial MT"/>
              </a:rPr>
              <a:t> </a:t>
            </a:r>
            <a:r>
              <a:rPr sz="1500" spc="-10" dirty="0">
                <a:solidFill>
                  <a:srgbClr val="745B70"/>
                </a:solidFill>
                <a:latin typeface="Arial MT"/>
                <a:cs typeface="Arial MT"/>
              </a:rPr>
              <a:t>refrigerators.</a:t>
            </a:r>
            <a:endParaRPr sz="1500">
              <a:latin typeface="Arial MT"/>
              <a:cs typeface="Arial MT"/>
            </a:endParaRPr>
          </a:p>
        </p:txBody>
      </p:sp>
      <p:sp>
        <p:nvSpPr>
          <p:cNvPr id="22" name="object 22"/>
          <p:cNvSpPr txBox="1"/>
          <p:nvPr/>
        </p:nvSpPr>
        <p:spPr>
          <a:xfrm>
            <a:off x="4271469" y="55827"/>
            <a:ext cx="225425" cy="244939"/>
          </a:xfrm>
          <a:prstGeom prst="rect">
            <a:avLst/>
          </a:prstGeom>
        </p:spPr>
        <p:txBody>
          <a:bodyPr vert="horz" wrap="square" lIns="0" tIns="13970" rIns="0" bIns="0" rtlCol="0">
            <a:spAutoFit/>
          </a:bodyPr>
          <a:lstStyle/>
          <a:p>
            <a:pPr marL="12700">
              <a:spcBef>
                <a:spcPts val="110"/>
              </a:spcBef>
            </a:pPr>
            <a:r>
              <a:rPr sz="1500" spc="-20" dirty="0">
                <a:solidFill>
                  <a:srgbClr val="8C8C8C"/>
                </a:solidFill>
                <a:latin typeface="Arial MT"/>
                <a:cs typeface="Arial MT"/>
              </a:rPr>
              <a:t>',’’</a:t>
            </a:r>
            <a:endParaRPr sz="1500">
              <a:latin typeface="Arial MT"/>
              <a:cs typeface="Arial MT"/>
            </a:endParaRPr>
          </a:p>
        </p:txBody>
      </p:sp>
      <p:sp>
        <p:nvSpPr>
          <p:cNvPr id="23" name="object 23"/>
          <p:cNvSpPr txBox="1"/>
          <p:nvPr/>
        </p:nvSpPr>
        <p:spPr>
          <a:xfrm>
            <a:off x="4837880" y="342371"/>
            <a:ext cx="3456940" cy="643125"/>
          </a:xfrm>
          <a:prstGeom prst="rect">
            <a:avLst/>
          </a:prstGeom>
        </p:spPr>
        <p:txBody>
          <a:bodyPr vert="horz" wrap="square" lIns="0" tIns="12065" rIns="0" bIns="0" rtlCol="0">
            <a:spAutoFit/>
          </a:bodyPr>
          <a:lstStyle/>
          <a:p>
            <a:pPr marL="19685" marR="5080" indent="-7620">
              <a:lnSpc>
                <a:spcPct val="100499"/>
              </a:lnSpc>
              <a:spcBef>
                <a:spcPts val="95"/>
              </a:spcBef>
            </a:pPr>
            <a:r>
              <a:rPr sz="1350" dirty="0">
                <a:solidFill>
                  <a:srgbClr val="0C0C0C"/>
                </a:solidFill>
                <a:latin typeface="Arial MT"/>
                <a:cs typeface="Arial MT"/>
              </a:rPr>
              <a:t>Rafrigeralors</a:t>
            </a:r>
            <a:r>
              <a:rPr sz="1350" spc="85" dirty="0">
                <a:solidFill>
                  <a:srgbClr val="0C0C0C"/>
                </a:solidFill>
                <a:latin typeface="Arial MT"/>
                <a:cs typeface="Arial MT"/>
              </a:rPr>
              <a:t> </a:t>
            </a:r>
            <a:r>
              <a:rPr sz="1350" dirty="0">
                <a:solidFill>
                  <a:srgbClr val="232323"/>
                </a:solidFill>
                <a:latin typeface="Arial MT"/>
                <a:cs typeface="Arial MT"/>
              </a:rPr>
              <a:t>and</a:t>
            </a:r>
            <a:r>
              <a:rPr sz="1350" spc="10" dirty="0">
                <a:solidFill>
                  <a:srgbClr val="232323"/>
                </a:solidFill>
                <a:latin typeface="Arial MT"/>
                <a:cs typeface="Arial MT"/>
              </a:rPr>
              <a:t> </a:t>
            </a:r>
            <a:r>
              <a:rPr sz="1350" dirty="0">
                <a:latin typeface="Arial MT"/>
                <a:cs typeface="Arial MT"/>
              </a:rPr>
              <a:t>heal</a:t>
            </a:r>
            <a:r>
              <a:rPr sz="1350" spc="15" dirty="0">
                <a:latin typeface="Arial MT"/>
                <a:cs typeface="Arial MT"/>
              </a:rPr>
              <a:t> </a:t>
            </a:r>
            <a:r>
              <a:rPr sz="1350" dirty="0">
                <a:latin typeface="Arial MT"/>
                <a:cs typeface="Arial MT"/>
              </a:rPr>
              <a:t>pumps</a:t>
            </a:r>
            <a:r>
              <a:rPr sz="1350" spc="160" dirty="0">
                <a:latin typeface="Arial MT"/>
                <a:cs typeface="Arial MT"/>
              </a:rPr>
              <a:t> </a:t>
            </a:r>
            <a:r>
              <a:rPr sz="1350" dirty="0">
                <a:latin typeface="Arial MT"/>
                <a:cs typeface="Arial MT"/>
              </a:rPr>
              <a:t>are</a:t>
            </a:r>
            <a:r>
              <a:rPr sz="1350" spc="-30" dirty="0">
                <a:latin typeface="Arial MT"/>
                <a:cs typeface="Arial MT"/>
              </a:rPr>
              <a:t> </a:t>
            </a:r>
            <a:r>
              <a:rPr sz="1350" spc="-10" dirty="0">
                <a:latin typeface="Arial MT"/>
                <a:cs typeface="Arial MT"/>
              </a:rPr>
              <a:t>essentially </a:t>
            </a:r>
            <a:r>
              <a:rPr sz="1300" dirty="0">
                <a:latin typeface="Arial MT"/>
                <a:cs typeface="Arial MT"/>
              </a:rPr>
              <a:t>the</a:t>
            </a:r>
            <a:r>
              <a:rPr sz="1300" spc="125" dirty="0">
                <a:latin typeface="Arial MT"/>
                <a:cs typeface="Arial MT"/>
              </a:rPr>
              <a:t> </a:t>
            </a:r>
            <a:r>
              <a:rPr sz="1300" dirty="0">
                <a:solidFill>
                  <a:srgbClr val="2A2A2A"/>
                </a:solidFill>
                <a:latin typeface="Arial MT"/>
                <a:cs typeface="Arial MT"/>
              </a:rPr>
              <a:t>came</a:t>
            </a:r>
            <a:r>
              <a:rPr sz="1300" spc="160" dirty="0">
                <a:solidFill>
                  <a:srgbClr val="2A2A2A"/>
                </a:solidFill>
                <a:latin typeface="Arial MT"/>
                <a:cs typeface="Arial MT"/>
              </a:rPr>
              <a:t> </a:t>
            </a:r>
            <a:r>
              <a:rPr sz="1300" dirty="0">
                <a:latin typeface="Arial MT"/>
                <a:cs typeface="Arial MT"/>
              </a:rPr>
              <a:t>devices;</a:t>
            </a:r>
            <a:r>
              <a:rPr sz="1300" spc="204" dirty="0">
                <a:latin typeface="Arial MT"/>
                <a:cs typeface="Arial MT"/>
              </a:rPr>
              <a:t> </a:t>
            </a:r>
            <a:r>
              <a:rPr sz="1300" dirty="0">
                <a:solidFill>
                  <a:srgbClr val="343434"/>
                </a:solidFill>
                <a:latin typeface="Arial MT"/>
                <a:cs typeface="Arial MT"/>
              </a:rPr>
              <a:t>lhey</a:t>
            </a:r>
            <a:r>
              <a:rPr sz="1300" spc="75" dirty="0">
                <a:solidFill>
                  <a:srgbClr val="343434"/>
                </a:solidFill>
                <a:latin typeface="Arial MT"/>
                <a:cs typeface="Arial MT"/>
              </a:rPr>
              <a:t> </a:t>
            </a:r>
            <a:r>
              <a:rPr sz="1300" dirty="0">
                <a:latin typeface="Arial MT"/>
                <a:cs typeface="Arial MT"/>
              </a:rPr>
              <a:t>differ</a:t>
            </a:r>
            <a:r>
              <a:rPr sz="1300" spc="70" dirty="0">
                <a:latin typeface="Arial MT"/>
                <a:cs typeface="Arial MT"/>
              </a:rPr>
              <a:t> </a:t>
            </a:r>
            <a:r>
              <a:rPr sz="1300" dirty="0">
                <a:solidFill>
                  <a:srgbClr val="444444"/>
                </a:solidFill>
                <a:latin typeface="Arial MT"/>
                <a:cs typeface="Arial MT"/>
              </a:rPr>
              <a:t>in</a:t>
            </a:r>
            <a:r>
              <a:rPr sz="1300" spc="125" dirty="0">
                <a:solidFill>
                  <a:srgbClr val="444444"/>
                </a:solidFill>
                <a:latin typeface="Arial MT"/>
                <a:cs typeface="Arial MT"/>
              </a:rPr>
              <a:t> </a:t>
            </a:r>
            <a:r>
              <a:rPr sz="1300" spc="-10" dirty="0">
                <a:latin typeface="Arial MT"/>
                <a:cs typeface="Arial MT"/>
              </a:rPr>
              <a:t>lheir </a:t>
            </a:r>
            <a:r>
              <a:rPr sz="1450" spc="-50" dirty="0">
                <a:latin typeface="Arial MT"/>
                <a:cs typeface="Arial MT"/>
              </a:rPr>
              <a:t>objectives</a:t>
            </a:r>
            <a:r>
              <a:rPr sz="1450" spc="10" dirty="0">
                <a:latin typeface="Arial MT"/>
                <a:cs typeface="Arial MT"/>
              </a:rPr>
              <a:t> </a:t>
            </a:r>
            <a:r>
              <a:rPr sz="1450" spc="-10" dirty="0">
                <a:latin typeface="Arial MT"/>
                <a:cs typeface="Arial MT"/>
              </a:rPr>
              <a:t>only.</a:t>
            </a:r>
            <a:endParaRPr sz="1450">
              <a:latin typeface="Arial MT"/>
              <a:cs typeface="Arial MT"/>
            </a:endParaRPr>
          </a:p>
        </p:txBody>
      </p:sp>
      <p:sp>
        <p:nvSpPr>
          <p:cNvPr id="24" name="object 24"/>
          <p:cNvSpPr txBox="1"/>
          <p:nvPr/>
        </p:nvSpPr>
        <p:spPr>
          <a:xfrm>
            <a:off x="2249263" y="2413000"/>
            <a:ext cx="3816350" cy="1160767"/>
          </a:xfrm>
          <a:prstGeom prst="rect">
            <a:avLst/>
          </a:prstGeom>
        </p:spPr>
        <p:txBody>
          <a:bodyPr vert="horz" wrap="square" lIns="0" tIns="12700" rIns="0" bIns="0" rtlCol="0">
            <a:spAutoFit/>
          </a:bodyPr>
          <a:lstStyle/>
          <a:p>
            <a:pPr marR="1163951" algn="r">
              <a:spcBef>
                <a:spcPts val="100"/>
              </a:spcBef>
            </a:pPr>
            <a:r>
              <a:rPr sz="1250" spc="-25" dirty="0">
                <a:solidFill>
                  <a:srgbClr val="232323"/>
                </a:solidFill>
                <a:latin typeface="Calibri"/>
                <a:cs typeface="Calibri"/>
              </a:rPr>
              <a:t>I”</a:t>
            </a:r>
            <a:endParaRPr sz="1250">
              <a:latin typeface="Calibri"/>
              <a:cs typeface="Calibri"/>
            </a:endParaRPr>
          </a:p>
          <a:p>
            <a:pPr>
              <a:spcBef>
                <a:spcPts val="1140"/>
              </a:spcBef>
            </a:pPr>
            <a:endParaRPr sz="1250">
              <a:latin typeface="Calibri"/>
              <a:cs typeface="Calibri"/>
            </a:endParaRPr>
          </a:p>
          <a:p>
            <a:pPr marL="12700" marR="5080" indent="6985">
              <a:lnSpc>
                <a:spcPct val="101899"/>
              </a:lnSpc>
              <a:tabLst>
                <a:tab pos="1048381" algn="l"/>
              </a:tabLst>
            </a:pPr>
            <a:r>
              <a:rPr sz="1350" dirty="0">
                <a:solidFill>
                  <a:srgbClr val="7B7B7B"/>
                </a:solidFill>
                <a:latin typeface="Arial MT"/>
                <a:cs typeface="Arial MT"/>
              </a:rPr>
              <a:t>The</a:t>
            </a:r>
            <a:r>
              <a:rPr sz="1350" spc="5" dirty="0">
                <a:solidFill>
                  <a:srgbClr val="7B7B7B"/>
                </a:solidFill>
                <a:latin typeface="Arial MT"/>
                <a:cs typeface="Arial MT"/>
              </a:rPr>
              <a:t> </a:t>
            </a:r>
            <a:r>
              <a:rPr sz="1350" spc="-10" dirty="0">
                <a:solidFill>
                  <a:srgbClr val="505050"/>
                </a:solidFill>
                <a:latin typeface="Arial MT"/>
                <a:cs typeface="Arial MT"/>
              </a:rPr>
              <a:t>objective</a:t>
            </a:r>
            <a:r>
              <a:rPr sz="1350" spc="70" dirty="0">
                <a:solidFill>
                  <a:srgbClr val="505050"/>
                </a:solidFill>
                <a:latin typeface="Arial MT"/>
                <a:cs typeface="Arial MT"/>
              </a:rPr>
              <a:t> </a:t>
            </a:r>
            <a:r>
              <a:rPr sz="1350" dirty="0">
                <a:solidFill>
                  <a:srgbClr val="6B6B6B"/>
                </a:solidFill>
                <a:latin typeface="Arial MT"/>
                <a:cs typeface="Arial MT"/>
              </a:rPr>
              <a:t>of</a:t>
            </a:r>
            <a:r>
              <a:rPr sz="1350" spc="-15" dirty="0">
                <a:solidFill>
                  <a:srgbClr val="6B6B6B"/>
                </a:solidFill>
                <a:latin typeface="Arial MT"/>
                <a:cs typeface="Arial MT"/>
              </a:rPr>
              <a:t> </a:t>
            </a:r>
            <a:r>
              <a:rPr sz="1350" dirty="0">
                <a:solidFill>
                  <a:srgbClr val="908CAC"/>
                </a:solidFill>
                <a:latin typeface="Arial MT"/>
                <a:cs typeface="Arial MT"/>
              </a:rPr>
              <a:t>a</a:t>
            </a:r>
            <a:r>
              <a:rPr sz="1350" spc="35" dirty="0">
                <a:solidFill>
                  <a:srgbClr val="908CAC"/>
                </a:solidFill>
                <a:latin typeface="Arial MT"/>
                <a:cs typeface="Arial MT"/>
              </a:rPr>
              <a:t> </a:t>
            </a:r>
            <a:r>
              <a:rPr sz="1350" dirty="0">
                <a:solidFill>
                  <a:srgbClr val="545454"/>
                </a:solidFill>
                <a:latin typeface="Arial MT"/>
                <a:cs typeface="Arial MT"/>
              </a:rPr>
              <a:t>refrigerator</a:t>
            </a:r>
            <a:r>
              <a:rPr sz="1350" spc="5" dirty="0">
                <a:solidFill>
                  <a:srgbClr val="545454"/>
                </a:solidFill>
                <a:latin typeface="Arial MT"/>
                <a:cs typeface="Arial MT"/>
              </a:rPr>
              <a:t> </a:t>
            </a:r>
            <a:r>
              <a:rPr sz="1350" dirty="0">
                <a:solidFill>
                  <a:srgbClr val="7C779C"/>
                </a:solidFill>
                <a:latin typeface="Arial MT"/>
                <a:cs typeface="Arial MT"/>
              </a:rPr>
              <a:t>is</a:t>
            </a:r>
            <a:r>
              <a:rPr sz="1350" spc="-10" dirty="0">
                <a:solidFill>
                  <a:srgbClr val="7C779C"/>
                </a:solidFill>
                <a:latin typeface="Arial MT"/>
                <a:cs typeface="Arial MT"/>
              </a:rPr>
              <a:t> </a:t>
            </a:r>
            <a:r>
              <a:rPr sz="1350" dirty="0">
                <a:solidFill>
                  <a:srgbClr val="7570A3"/>
                </a:solidFill>
                <a:latin typeface="Arial MT"/>
                <a:cs typeface="Arial MT"/>
              </a:rPr>
              <a:t>to</a:t>
            </a:r>
            <a:r>
              <a:rPr sz="1350" spc="-40" dirty="0">
                <a:solidFill>
                  <a:srgbClr val="7570A3"/>
                </a:solidFill>
                <a:latin typeface="Arial MT"/>
                <a:cs typeface="Arial MT"/>
              </a:rPr>
              <a:t> </a:t>
            </a:r>
            <a:r>
              <a:rPr sz="1350" dirty="0">
                <a:solidFill>
                  <a:srgbClr val="8C8C8C"/>
                </a:solidFill>
                <a:latin typeface="Arial MT"/>
                <a:cs typeface="Arial MT"/>
              </a:rPr>
              <a:t>remove</a:t>
            </a:r>
            <a:r>
              <a:rPr sz="1350" spc="75" dirty="0">
                <a:solidFill>
                  <a:srgbClr val="8C8C8C"/>
                </a:solidFill>
                <a:latin typeface="Arial MT"/>
                <a:cs typeface="Arial MT"/>
              </a:rPr>
              <a:t> </a:t>
            </a:r>
            <a:r>
              <a:rPr sz="1350" spc="-20" dirty="0">
                <a:solidFill>
                  <a:srgbClr val="7E77A3"/>
                </a:solidFill>
                <a:latin typeface="Arial MT"/>
                <a:cs typeface="Arial MT"/>
              </a:rPr>
              <a:t>hea\ </a:t>
            </a:r>
            <a:r>
              <a:rPr sz="1350" dirty="0">
                <a:solidFill>
                  <a:srgbClr val="666666"/>
                </a:solidFill>
                <a:latin typeface="Arial MT"/>
                <a:cs typeface="Arial MT"/>
              </a:rPr>
              <a:t>fO,</a:t>
            </a:r>
            <a:r>
              <a:rPr sz="1350" dirty="0">
                <a:solidFill>
                  <a:srgbClr val="878787"/>
                </a:solidFill>
                <a:latin typeface="Arial MT"/>
                <a:cs typeface="Arial MT"/>
              </a:rPr>
              <a:t>)</a:t>
            </a:r>
            <a:r>
              <a:rPr sz="1350" spc="105" dirty="0">
                <a:solidFill>
                  <a:srgbClr val="878787"/>
                </a:solidFill>
                <a:latin typeface="Arial MT"/>
                <a:cs typeface="Arial MT"/>
              </a:rPr>
              <a:t> </a:t>
            </a:r>
            <a:r>
              <a:rPr sz="1350" dirty="0">
                <a:solidFill>
                  <a:srgbClr val="424264"/>
                </a:solidFill>
                <a:latin typeface="Arial MT"/>
                <a:cs typeface="Arial MT"/>
              </a:rPr>
              <a:t>from</a:t>
            </a:r>
            <a:r>
              <a:rPr sz="1350" spc="-15" dirty="0">
                <a:solidFill>
                  <a:srgbClr val="424264"/>
                </a:solidFill>
                <a:latin typeface="Arial MT"/>
                <a:cs typeface="Arial MT"/>
              </a:rPr>
              <a:t> </a:t>
            </a:r>
            <a:r>
              <a:rPr sz="1350" spc="-25" dirty="0">
                <a:solidFill>
                  <a:srgbClr val="525091"/>
                </a:solidFill>
                <a:latin typeface="Arial MT"/>
                <a:cs typeface="Arial MT"/>
              </a:rPr>
              <a:t>lie</a:t>
            </a:r>
            <a:r>
              <a:rPr sz="1350" dirty="0">
                <a:solidFill>
                  <a:srgbClr val="525091"/>
                </a:solidFill>
                <a:latin typeface="Arial MT"/>
                <a:cs typeface="Arial MT"/>
              </a:rPr>
              <a:t>	</a:t>
            </a:r>
            <a:r>
              <a:rPr sz="1350" dirty="0">
                <a:solidFill>
                  <a:srgbClr val="777587"/>
                </a:solidFill>
                <a:latin typeface="Arial MT"/>
                <a:cs typeface="Arial MT"/>
              </a:rPr>
              <a:t>cold</a:t>
            </a:r>
            <a:r>
              <a:rPr sz="1350" spc="15" dirty="0">
                <a:solidFill>
                  <a:srgbClr val="777587"/>
                </a:solidFill>
                <a:latin typeface="Arial MT"/>
                <a:cs typeface="Arial MT"/>
              </a:rPr>
              <a:t> </a:t>
            </a:r>
            <a:r>
              <a:rPr sz="1350" spc="-10" dirty="0">
                <a:solidFill>
                  <a:srgbClr val="606060"/>
                </a:solidFill>
                <a:latin typeface="Arial MT"/>
                <a:cs typeface="Arial MT"/>
              </a:rPr>
              <a:t>rne‹liurfi;</a:t>
            </a:r>
            <a:r>
              <a:rPr sz="1350" spc="60" dirty="0">
                <a:solidFill>
                  <a:srgbClr val="606060"/>
                </a:solidFill>
                <a:latin typeface="Arial MT"/>
                <a:cs typeface="Arial MT"/>
              </a:rPr>
              <a:t> </a:t>
            </a:r>
            <a:r>
              <a:rPr sz="1350" dirty="0">
                <a:solidFill>
                  <a:srgbClr val="7B75B8"/>
                </a:solidFill>
                <a:latin typeface="Arial MT"/>
                <a:cs typeface="Arial MT"/>
              </a:rPr>
              <a:t>lhe</a:t>
            </a:r>
            <a:r>
              <a:rPr sz="1350" spc="-5" dirty="0">
                <a:solidFill>
                  <a:srgbClr val="7B75B8"/>
                </a:solidFill>
                <a:latin typeface="Arial MT"/>
                <a:cs typeface="Arial MT"/>
              </a:rPr>
              <a:t> </a:t>
            </a:r>
            <a:r>
              <a:rPr sz="1350" dirty="0">
                <a:solidFill>
                  <a:srgbClr val="3F3F3F"/>
                </a:solidFill>
                <a:latin typeface="Arial MT"/>
                <a:cs typeface="Arial MT"/>
              </a:rPr>
              <a:t>objective</a:t>
            </a:r>
            <a:r>
              <a:rPr sz="1350" spc="30" dirty="0">
                <a:solidFill>
                  <a:srgbClr val="3F3F3F"/>
                </a:solidFill>
                <a:latin typeface="Arial MT"/>
                <a:cs typeface="Arial MT"/>
              </a:rPr>
              <a:t> </a:t>
            </a:r>
            <a:r>
              <a:rPr sz="1350" dirty="0">
                <a:solidFill>
                  <a:srgbClr val="777777"/>
                </a:solidFill>
                <a:latin typeface="Arial MT"/>
                <a:cs typeface="Arial MT"/>
              </a:rPr>
              <a:t>uf</a:t>
            </a:r>
            <a:r>
              <a:rPr sz="1350" spc="-20" dirty="0">
                <a:solidFill>
                  <a:srgbClr val="777777"/>
                </a:solidFill>
                <a:latin typeface="Arial MT"/>
                <a:cs typeface="Arial MT"/>
              </a:rPr>
              <a:t> </a:t>
            </a:r>
            <a:r>
              <a:rPr sz="1350" dirty="0">
                <a:solidFill>
                  <a:srgbClr val="8582AA"/>
                </a:solidFill>
                <a:latin typeface="Arial MT"/>
                <a:cs typeface="Arial MT"/>
              </a:rPr>
              <a:t>9</a:t>
            </a:r>
            <a:r>
              <a:rPr sz="1350" spc="30" dirty="0">
                <a:solidFill>
                  <a:srgbClr val="8582AA"/>
                </a:solidFill>
                <a:latin typeface="Arial MT"/>
                <a:cs typeface="Arial MT"/>
              </a:rPr>
              <a:t> </a:t>
            </a:r>
            <a:r>
              <a:rPr sz="1350" spc="-20" dirty="0">
                <a:solidFill>
                  <a:srgbClr val="7E7C91"/>
                </a:solidFill>
                <a:latin typeface="Arial MT"/>
                <a:cs typeface="Arial MT"/>
              </a:rPr>
              <a:t>heat </a:t>
            </a:r>
            <a:r>
              <a:rPr sz="1350" dirty="0">
                <a:solidFill>
                  <a:srgbClr val="8C8AAA"/>
                </a:solidFill>
                <a:latin typeface="Arial MT"/>
                <a:cs typeface="Arial MT"/>
              </a:rPr>
              <a:t>pump</a:t>
            </a:r>
            <a:r>
              <a:rPr sz="1350" spc="105" dirty="0">
                <a:solidFill>
                  <a:srgbClr val="8C8AAA"/>
                </a:solidFill>
                <a:latin typeface="Arial MT"/>
                <a:cs typeface="Arial MT"/>
              </a:rPr>
              <a:t> </a:t>
            </a:r>
            <a:r>
              <a:rPr sz="1350" dirty="0">
                <a:solidFill>
                  <a:srgbClr val="626262"/>
                </a:solidFill>
                <a:latin typeface="Arial MT"/>
                <a:cs typeface="Arial MT"/>
              </a:rPr>
              <a:t>is</a:t>
            </a:r>
            <a:r>
              <a:rPr sz="1350" spc="50" dirty="0">
                <a:solidFill>
                  <a:srgbClr val="626262"/>
                </a:solidFill>
                <a:latin typeface="Arial MT"/>
                <a:cs typeface="Arial MT"/>
              </a:rPr>
              <a:t> </a:t>
            </a:r>
            <a:r>
              <a:rPr sz="1350" dirty="0">
                <a:solidFill>
                  <a:srgbClr val="9797AC"/>
                </a:solidFill>
                <a:latin typeface="Arial MT"/>
                <a:cs typeface="Arial MT"/>
              </a:rPr>
              <a:t>to</a:t>
            </a:r>
            <a:r>
              <a:rPr sz="1350" spc="35" dirty="0">
                <a:solidFill>
                  <a:srgbClr val="9797AC"/>
                </a:solidFill>
                <a:latin typeface="Arial MT"/>
                <a:cs typeface="Arial MT"/>
              </a:rPr>
              <a:t> </a:t>
            </a:r>
            <a:r>
              <a:rPr sz="1350" dirty="0">
                <a:solidFill>
                  <a:srgbClr val="606060"/>
                </a:solidFill>
                <a:latin typeface="Arial MT"/>
                <a:cs typeface="Arial MT"/>
              </a:rPr>
              <a:t>supply</a:t>
            </a:r>
            <a:r>
              <a:rPr sz="1350" spc="-20" dirty="0">
                <a:solidFill>
                  <a:srgbClr val="606060"/>
                </a:solidFill>
                <a:latin typeface="Arial MT"/>
                <a:cs typeface="Arial MT"/>
              </a:rPr>
              <a:t> </a:t>
            </a:r>
            <a:r>
              <a:rPr sz="1350" dirty="0">
                <a:solidFill>
                  <a:srgbClr val="5D5B7E"/>
                </a:solidFill>
                <a:latin typeface="Arial MT"/>
                <a:cs typeface="Arial MT"/>
              </a:rPr>
              <a:t>heat</a:t>
            </a:r>
            <a:r>
              <a:rPr sz="1350" spc="50" dirty="0">
                <a:solidFill>
                  <a:srgbClr val="5D5B7E"/>
                </a:solidFill>
                <a:latin typeface="Arial MT"/>
                <a:cs typeface="Arial MT"/>
              </a:rPr>
              <a:t> </a:t>
            </a:r>
            <a:r>
              <a:rPr sz="1350" dirty="0">
                <a:solidFill>
                  <a:srgbClr val="727272"/>
                </a:solidFill>
                <a:latin typeface="Arial MT"/>
                <a:cs typeface="Arial MT"/>
              </a:rPr>
              <a:t>(Q„) </a:t>
            </a:r>
            <a:r>
              <a:rPr sz="1350" dirty="0">
                <a:solidFill>
                  <a:srgbClr val="8A8AA3"/>
                </a:solidFill>
                <a:latin typeface="Arial MT"/>
                <a:cs typeface="Arial MT"/>
              </a:rPr>
              <a:t>lo</a:t>
            </a:r>
            <a:r>
              <a:rPr sz="1350" spc="15" dirty="0">
                <a:solidFill>
                  <a:srgbClr val="8A8AA3"/>
                </a:solidFill>
                <a:latin typeface="Arial MT"/>
                <a:cs typeface="Arial MT"/>
              </a:rPr>
              <a:t> </a:t>
            </a:r>
            <a:r>
              <a:rPr sz="1350" dirty="0">
                <a:solidFill>
                  <a:srgbClr val="4D4B72"/>
                </a:solidFill>
                <a:latin typeface="Arial MT"/>
                <a:cs typeface="Arial MT"/>
              </a:rPr>
              <a:t>a</a:t>
            </a:r>
            <a:r>
              <a:rPr sz="1350" spc="55" dirty="0">
                <a:solidFill>
                  <a:srgbClr val="4D4B72"/>
                </a:solidFill>
                <a:latin typeface="Arial MT"/>
                <a:cs typeface="Arial MT"/>
              </a:rPr>
              <a:t> </a:t>
            </a:r>
            <a:r>
              <a:rPr sz="1350" dirty="0">
                <a:solidFill>
                  <a:srgbClr val="D1D1D1"/>
                </a:solidFill>
                <a:latin typeface="Arial MT"/>
                <a:cs typeface="Arial MT"/>
              </a:rPr>
              <a:t>warm</a:t>
            </a:r>
            <a:r>
              <a:rPr sz="1350" spc="5" dirty="0">
                <a:solidFill>
                  <a:srgbClr val="D1D1D1"/>
                </a:solidFill>
                <a:latin typeface="Arial MT"/>
                <a:cs typeface="Arial MT"/>
              </a:rPr>
              <a:t> </a:t>
            </a:r>
            <a:r>
              <a:rPr sz="1350" spc="-10" dirty="0">
                <a:solidFill>
                  <a:srgbClr val="626262"/>
                </a:solidFill>
                <a:latin typeface="Arial MT"/>
                <a:cs typeface="Arial MT"/>
              </a:rPr>
              <a:t>medium.</a:t>
            </a:r>
            <a:endParaRPr sz="135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sz="7521" spc="9" dirty="0"/>
              <a:t> </a:t>
            </a:r>
            <a:r>
              <a:rPr lang="en-US" sz="7521" spc="9" dirty="0"/>
              <a:t>-</a:t>
            </a:r>
            <a:r>
              <a:rPr sz="7521" spc="-9" dirty="0"/>
              <a:t>1</a:t>
            </a:r>
            <a:endParaRPr sz="7521" dirty="0"/>
          </a:p>
        </p:txBody>
      </p:sp>
      <p:sp>
        <p:nvSpPr>
          <p:cNvPr id="3" name="object 3"/>
          <p:cNvSpPr txBox="1"/>
          <p:nvPr/>
        </p:nvSpPr>
        <p:spPr>
          <a:xfrm>
            <a:off x="3469786" y="2100373"/>
            <a:ext cx="5293214" cy="2747024"/>
          </a:xfrm>
          <a:prstGeom prst="rect">
            <a:avLst/>
          </a:prstGeom>
        </p:spPr>
        <p:txBody>
          <a:bodyPr vert="horz" wrap="square" lIns="0" tIns="238178" rIns="0" bIns="0" rtlCol="0">
            <a:spAutoFit/>
          </a:bodyPr>
          <a:lstStyle/>
          <a:p>
            <a:pPr marL="597" algn="ctr">
              <a:spcBef>
                <a:spcPts val="1875"/>
              </a:spcBef>
            </a:pPr>
            <a:r>
              <a:rPr sz="3384" b="1" spc="-9" dirty="0">
                <a:latin typeface="Times New Roman"/>
                <a:cs typeface="Times New Roman"/>
              </a:rPr>
              <a:t>Lecture</a:t>
            </a:r>
            <a:endParaRPr sz="3384" dirty="0">
              <a:latin typeface="Times New Roman"/>
              <a:cs typeface="Times New Roman"/>
            </a:endParaRPr>
          </a:p>
          <a:p>
            <a:pPr marL="3582" algn="ctr">
              <a:spcBef>
                <a:spcPts val="997"/>
              </a:spcBef>
            </a:pPr>
            <a:r>
              <a:rPr sz="1880" b="1" spc="-24" dirty="0">
                <a:latin typeface="Times New Roman"/>
                <a:cs typeface="Times New Roman"/>
              </a:rPr>
              <a:t>on</a:t>
            </a:r>
            <a:endParaRPr sz="1880" dirty="0">
              <a:latin typeface="Times New Roman"/>
              <a:cs typeface="Times New Roman"/>
            </a:endParaRPr>
          </a:p>
          <a:p>
            <a:pPr algn="ctr">
              <a:spcBef>
                <a:spcPts val="719"/>
              </a:spcBef>
            </a:pPr>
            <a:r>
              <a:rPr lang="en-US" sz="3008" b="1" spc="-9" dirty="0">
                <a:latin typeface="Times New Roman"/>
                <a:cs typeface="Times New Roman"/>
              </a:rPr>
              <a:t>Basic Thermodynamics Concept and Applications </a:t>
            </a:r>
          </a:p>
          <a:p>
            <a:pPr algn="ctr">
              <a:spcBef>
                <a:spcPts val="719"/>
              </a:spcBef>
            </a:pPr>
            <a:r>
              <a:rPr lang="en-US" sz="3008" b="1" spc="-9" dirty="0">
                <a:latin typeface="Times New Roman"/>
                <a:cs typeface="Times New Roman"/>
              </a:rPr>
              <a:t>(12-25)</a:t>
            </a:r>
            <a:endParaRPr sz="3008" dirty="0">
              <a:latin typeface="Times New Roman"/>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983709"/>
          </a:xfrm>
          <a:prstGeom prst="rect">
            <a:avLst/>
          </a:prstGeom>
        </p:spPr>
        <p:txBody>
          <a:bodyPr vert="horz" wrap="square" lIns="0" tIns="577955" rIns="0" bIns="0" rtlCol="0" anchor="t">
            <a:spAutoFit/>
          </a:bodyPr>
          <a:lstStyle/>
          <a:p>
            <a:pPr marL="772792">
              <a:spcBef>
                <a:spcPts val="105"/>
              </a:spcBef>
            </a:pPr>
            <a:r>
              <a:rPr sz="2600" spc="-45" dirty="0">
                <a:solidFill>
                  <a:srgbClr val="A30F16"/>
                </a:solidFill>
                <a:latin typeface="Times New Roman"/>
                <a:cs typeface="Times New Roman"/>
              </a:rPr>
              <a:t>Unit</a:t>
            </a:r>
            <a:r>
              <a:rPr sz="2600" spc="-80" dirty="0">
                <a:solidFill>
                  <a:srgbClr val="A30F16"/>
                </a:solidFill>
                <a:latin typeface="Times New Roman"/>
                <a:cs typeface="Times New Roman"/>
              </a:rPr>
              <a:t> </a:t>
            </a:r>
            <a:r>
              <a:rPr sz="2600" spc="-254" dirty="0">
                <a:solidFill>
                  <a:srgbClr val="850315"/>
                </a:solidFill>
                <a:latin typeface="Times New Roman"/>
                <a:cs typeface="Times New Roman"/>
              </a:rPr>
              <a:t>of’</a:t>
            </a:r>
            <a:r>
              <a:rPr sz="2600" spc="-185" dirty="0">
                <a:solidFill>
                  <a:srgbClr val="850315"/>
                </a:solidFill>
                <a:latin typeface="Times New Roman"/>
                <a:cs typeface="Times New Roman"/>
              </a:rPr>
              <a:t> </a:t>
            </a:r>
            <a:r>
              <a:rPr sz="2600" spc="-30" dirty="0">
                <a:solidFill>
                  <a:srgbClr val="9A0008"/>
                </a:solidFill>
                <a:latin typeface="Times New Roman"/>
                <a:cs typeface="Times New Roman"/>
              </a:rPr>
              <a:t>Refrigeration</a:t>
            </a:r>
            <a:endParaRPr sz="2600">
              <a:latin typeface="Times New Roman"/>
              <a:cs typeface="Times New Roman"/>
            </a:endParaRPr>
          </a:p>
        </p:txBody>
      </p:sp>
      <p:sp>
        <p:nvSpPr>
          <p:cNvPr id="3" name="object 3"/>
          <p:cNvSpPr txBox="1"/>
          <p:nvPr/>
        </p:nvSpPr>
        <p:spPr>
          <a:xfrm>
            <a:off x="2487213" y="-57768"/>
            <a:ext cx="3931285" cy="1580561"/>
          </a:xfrm>
          <a:prstGeom prst="rect">
            <a:avLst/>
          </a:prstGeom>
        </p:spPr>
        <p:txBody>
          <a:bodyPr vert="horz" wrap="square" lIns="0" tIns="89535" rIns="0" bIns="0" rtlCol="0">
            <a:spAutoFit/>
          </a:bodyPr>
          <a:lstStyle/>
          <a:p>
            <a:pPr marL="12700">
              <a:spcBef>
                <a:spcPts val="705"/>
              </a:spcBef>
            </a:pPr>
            <a:r>
              <a:rPr sz="2100" dirty="0">
                <a:latin typeface="Calibri"/>
                <a:cs typeface="Calibri"/>
              </a:rPr>
              <a:t>The</a:t>
            </a:r>
            <a:r>
              <a:rPr sz="2100" spc="-10" dirty="0">
                <a:latin typeface="Calibri"/>
                <a:cs typeface="Calibri"/>
              </a:rPr>
              <a:t> </a:t>
            </a:r>
            <a:r>
              <a:rPr sz="2100" dirty="0">
                <a:latin typeface="Calibri"/>
                <a:cs typeface="Calibri"/>
              </a:rPr>
              <a:t>unit</a:t>
            </a:r>
            <a:r>
              <a:rPr sz="2100" spc="105" dirty="0">
                <a:latin typeface="Calibri"/>
                <a:cs typeface="Calibri"/>
              </a:rPr>
              <a:t> </a:t>
            </a:r>
            <a:r>
              <a:rPr sz="2100" dirty="0">
                <a:latin typeface="Calibri"/>
                <a:cs typeface="Calibri"/>
              </a:rPr>
              <a:t>of</a:t>
            </a:r>
            <a:r>
              <a:rPr sz="2100" spc="-20" dirty="0">
                <a:latin typeface="Calibri"/>
                <a:cs typeface="Calibri"/>
              </a:rPr>
              <a:t> </a:t>
            </a:r>
            <a:r>
              <a:rPr sz="2100" spc="-10" dirty="0">
                <a:latin typeface="Calibri"/>
                <a:cs typeface="Calibri"/>
              </a:rPr>
              <a:t>refrigeration</a:t>
            </a:r>
            <a:r>
              <a:rPr sz="2100" spc="65" dirty="0">
                <a:latin typeface="Calibri"/>
                <a:cs typeface="Calibri"/>
              </a:rPr>
              <a:t> </a:t>
            </a:r>
            <a:r>
              <a:rPr sz="2100" dirty="0">
                <a:latin typeface="Calibri"/>
                <a:cs typeface="Calibri"/>
              </a:rPr>
              <a:t>is</a:t>
            </a:r>
            <a:r>
              <a:rPr sz="2100" spc="-30" dirty="0">
                <a:latin typeface="Calibri"/>
                <a:cs typeface="Calibri"/>
              </a:rPr>
              <a:t> </a:t>
            </a:r>
            <a:r>
              <a:rPr sz="2100" dirty="0">
                <a:solidFill>
                  <a:srgbClr val="131313"/>
                </a:solidFill>
                <a:latin typeface="Calibri"/>
                <a:cs typeface="Calibri"/>
              </a:rPr>
              <a:t>kW</a:t>
            </a:r>
            <a:r>
              <a:rPr sz="2100" spc="-10" dirty="0">
                <a:solidFill>
                  <a:srgbClr val="131313"/>
                </a:solidFill>
                <a:latin typeface="Calibri"/>
                <a:cs typeface="Calibri"/>
              </a:rPr>
              <a:t> </a:t>
            </a:r>
            <a:r>
              <a:rPr sz="2100" dirty="0">
                <a:solidFill>
                  <a:srgbClr val="0F0F0F"/>
                </a:solidFill>
                <a:latin typeface="Calibri"/>
                <a:cs typeface="Calibri"/>
              </a:rPr>
              <a:t>or</a:t>
            </a:r>
            <a:r>
              <a:rPr sz="2100" spc="-20" dirty="0">
                <a:solidFill>
                  <a:srgbClr val="0F0F0F"/>
                </a:solidFill>
                <a:latin typeface="Calibri"/>
                <a:cs typeface="Calibri"/>
              </a:rPr>
              <a:t> </a:t>
            </a:r>
            <a:r>
              <a:rPr sz="2100" spc="-25" dirty="0">
                <a:latin typeface="Calibri"/>
                <a:cs typeface="Calibri"/>
              </a:rPr>
              <a:t>TR</a:t>
            </a:r>
            <a:endParaRPr sz="2100">
              <a:latin typeface="Calibri"/>
              <a:cs typeface="Calibri"/>
            </a:endParaRPr>
          </a:p>
          <a:p>
            <a:pPr marL="12700">
              <a:spcBef>
                <a:spcPts val="580"/>
              </a:spcBef>
              <a:tabLst>
                <a:tab pos="2842249" algn="l"/>
              </a:tabLst>
            </a:pPr>
            <a:r>
              <a:rPr sz="2000" spc="65" dirty="0">
                <a:solidFill>
                  <a:srgbClr val="183864"/>
                </a:solidFill>
                <a:latin typeface="Calibri"/>
                <a:cs typeface="Calibri"/>
              </a:rPr>
              <a:t>TON</a:t>
            </a:r>
            <a:r>
              <a:rPr sz="2000" spc="75" dirty="0">
                <a:solidFill>
                  <a:srgbClr val="183864"/>
                </a:solidFill>
                <a:latin typeface="Calibri"/>
                <a:cs typeface="Calibri"/>
              </a:rPr>
              <a:t> </a:t>
            </a:r>
            <a:r>
              <a:rPr sz="2000" dirty="0">
                <a:solidFill>
                  <a:srgbClr val="2F5485"/>
                </a:solidFill>
                <a:latin typeface="Calibri"/>
                <a:cs typeface="Calibri"/>
              </a:rPr>
              <a:t>OF</a:t>
            </a:r>
            <a:r>
              <a:rPr sz="2000" spc="180" dirty="0">
                <a:solidFill>
                  <a:srgbClr val="2F5485"/>
                </a:solidFill>
                <a:latin typeface="Calibri"/>
                <a:cs typeface="Calibri"/>
              </a:rPr>
              <a:t> </a:t>
            </a:r>
            <a:r>
              <a:rPr sz="2000" spc="35" dirty="0">
                <a:solidFill>
                  <a:srgbClr val="2A4864"/>
                </a:solidFill>
                <a:latin typeface="Calibri"/>
                <a:cs typeface="Calibri"/>
              </a:rPr>
              <a:t>REFRIGERATION</a:t>
            </a:r>
            <a:r>
              <a:rPr sz="2000" dirty="0">
                <a:solidFill>
                  <a:srgbClr val="2A4864"/>
                </a:solidFill>
                <a:latin typeface="Calibri"/>
                <a:cs typeface="Calibri"/>
              </a:rPr>
              <a:t>	</a:t>
            </a:r>
            <a:r>
              <a:rPr sz="2000" dirty="0">
                <a:solidFill>
                  <a:srgbClr val="1F567C"/>
                </a:solidFill>
                <a:latin typeface="Calibri"/>
                <a:cs typeface="Calibri"/>
              </a:rPr>
              <a:t>(</a:t>
            </a:r>
            <a:r>
              <a:rPr sz="2000" spc="155" dirty="0">
                <a:solidFill>
                  <a:srgbClr val="1F567C"/>
                </a:solidFill>
                <a:latin typeface="Calibri"/>
                <a:cs typeface="Calibri"/>
              </a:rPr>
              <a:t> </a:t>
            </a:r>
            <a:r>
              <a:rPr sz="2000" dirty="0">
                <a:solidFill>
                  <a:srgbClr val="344D89"/>
                </a:solidFill>
                <a:latin typeface="Calibri"/>
                <a:cs typeface="Calibri"/>
              </a:rPr>
              <a:t>TR</a:t>
            </a:r>
            <a:r>
              <a:rPr sz="2000" spc="150" dirty="0">
                <a:solidFill>
                  <a:srgbClr val="344D89"/>
                </a:solidFill>
                <a:latin typeface="Calibri"/>
                <a:cs typeface="Calibri"/>
              </a:rPr>
              <a:t> </a:t>
            </a:r>
            <a:r>
              <a:rPr sz="2000" spc="5" dirty="0">
                <a:solidFill>
                  <a:srgbClr val="334D62"/>
                </a:solidFill>
                <a:latin typeface="Calibri"/>
                <a:cs typeface="Calibri"/>
              </a:rPr>
              <a:t>)</a:t>
            </a:r>
            <a:endParaRPr sz="2000">
              <a:latin typeface="Calibri"/>
              <a:cs typeface="Calibri"/>
            </a:endParaRPr>
          </a:p>
          <a:p>
            <a:pPr marL="20955">
              <a:spcBef>
                <a:spcPts val="950"/>
              </a:spcBef>
              <a:tabLst>
                <a:tab pos="2497445" algn="l"/>
              </a:tabLst>
            </a:pPr>
            <a:r>
              <a:rPr sz="1750" spc="85" dirty="0">
                <a:solidFill>
                  <a:srgbClr val="1A1A1A"/>
                </a:solidFill>
                <a:latin typeface="Calibri"/>
                <a:cs typeface="Calibri"/>
              </a:rPr>
              <a:t>1</a:t>
            </a:r>
            <a:r>
              <a:rPr sz="1750" spc="165" dirty="0">
                <a:solidFill>
                  <a:srgbClr val="1A1A1A"/>
                </a:solidFill>
                <a:latin typeface="Calibri"/>
                <a:cs typeface="Calibri"/>
              </a:rPr>
              <a:t> </a:t>
            </a:r>
            <a:r>
              <a:rPr sz="1750" spc="85" dirty="0">
                <a:latin typeface="Calibri"/>
                <a:cs typeface="Calibri"/>
              </a:rPr>
              <a:t>TR</a:t>
            </a:r>
            <a:r>
              <a:rPr sz="1750" spc="254" dirty="0">
                <a:latin typeface="Calibri"/>
                <a:cs typeface="Calibri"/>
              </a:rPr>
              <a:t> </a:t>
            </a:r>
            <a:r>
              <a:rPr sz="1750" spc="75" dirty="0">
                <a:solidFill>
                  <a:srgbClr val="181818"/>
                </a:solidFill>
                <a:latin typeface="Calibri"/>
                <a:cs typeface="Calibri"/>
              </a:rPr>
              <a:t>=</a:t>
            </a:r>
            <a:r>
              <a:rPr sz="1750" spc="280" dirty="0">
                <a:solidFill>
                  <a:srgbClr val="181818"/>
                </a:solidFill>
                <a:latin typeface="Calibri"/>
                <a:cs typeface="Calibri"/>
              </a:rPr>
              <a:t> </a:t>
            </a:r>
            <a:r>
              <a:rPr sz="1750" spc="140" dirty="0">
                <a:latin typeface="Calibri"/>
                <a:cs typeface="Calibri"/>
              </a:rPr>
              <a:t>12’000</a:t>
            </a:r>
            <a:r>
              <a:rPr sz="1750" spc="260" dirty="0">
                <a:latin typeface="Calibri"/>
                <a:cs typeface="Calibri"/>
              </a:rPr>
              <a:t> </a:t>
            </a:r>
            <a:r>
              <a:rPr sz="1750" spc="125" dirty="0">
                <a:latin typeface="Calibri"/>
                <a:cs typeface="Calibri"/>
              </a:rPr>
              <a:t>Btu/hr</a:t>
            </a:r>
            <a:r>
              <a:rPr sz="1750" dirty="0">
                <a:latin typeface="Calibri"/>
                <a:cs typeface="Calibri"/>
              </a:rPr>
              <a:t>	</a:t>
            </a:r>
            <a:r>
              <a:rPr sz="1750" spc="-254" dirty="0">
                <a:latin typeface="Calibri"/>
                <a:cs typeface="Calibri"/>
              </a:rPr>
              <a:t>BRI›T5H</a:t>
            </a:r>
            <a:r>
              <a:rPr sz="1750" spc="-90" dirty="0">
                <a:latin typeface="Calibri"/>
                <a:cs typeface="Calibri"/>
              </a:rPr>
              <a:t> </a:t>
            </a:r>
            <a:r>
              <a:rPr sz="1750" spc="-55" dirty="0">
                <a:latin typeface="Calibri"/>
                <a:cs typeface="Calibri"/>
              </a:rPr>
              <a:t>UNITS</a:t>
            </a:r>
            <a:endParaRPr sz="1750">
              <a:latin typeface="Calibri"/>
              <a:cs typeface="Calibri"/>
            </a:endParaRPr>
          </a:p>
          <a:p>
            <a:pPr marL="20955">
              <a:spcBef>
                <a:spcPts val="900"/>
              </a:spcBef>
              <a:tabLst>
                <a:tab pos="549908" algn="l"/>
                <a:tab pos="1099816" algn="l"/>
                <a:tab pos="1430650" algn="l"/>
                <a:tab pos="2047867" algn="l"/>
              </a:tabLst>
            </a:pPr>
            <a:r>
              <a:rPr sz="1750" dirty="0">
                <a:latin typeface="Calibri"/>
                <a:cs typeface="Calibri"/>
              </a:rPr>
              <a:t>1</a:t>
            </a:r>
            <a:r>
              <a:rPr sz="1750" spc="250" dirty="0">
                <a:latin typeface="Calibri"/>
                <a:cs typeface="Calibri"/>
              </a:rPr>
              <a:t> </a:t>
            </a:r>
            <a:r>
              <a:rPr sz="1750" spc="-280" dirty="0">
                <a:solidFill>
                  <a:srgbClr val="0C0C0C"/>
                </a:solidFill>
                <a:latin typeface="Calibri"/>
                <a:cs typeface="Calibri"/>
              </a:rPr>
              <a:t>TR</a:t>
            </a:r>
            <a:r>
              <a:rPr sz="1750" dirty="0">
                <a:solidFill>
                  <a:srgbClr val="0C0C0C"/>
                </a:solidFill>
                <a:latin typeface="Calibri"/>
                <a:cs typeface="Calibri"/>
              </a:rPr>
              <a:t>	</a:t>
            </a:r>
            <a:r>
              <a:rPr sz="1750" dirty="0">
                <a:latin typeface="Calibri"/>
                <a:cs typeface="Calibri"/>
              </a:rPr>
              <a:t>=</a:t>
            </a:r>
            <a:r>
              <a:rPr sz="1750" spc="310" dirty="0">
                <a:latin typeface="Calibri"/>
                <a:cs typeface="Calibri"/>
              </a:rPr>
              <a:t> </a:t>
            </a:r>
            <a:r>
              <a:rPr sz="1750" spc="-25" dirty="0">
                <a:latin typeface="Calibri"/>
                <a:cs typeface="Calibri"/>
              </a:rPr>
              <a:t>3.5</a:t>
            </a:r>
            <a:r>
              <a:rPr sz="1750" dirty="0">
                <a:latin typeface="Calibri"/>
                <a:cs typeface="Calibri"/>
              </a:rPr>
              <a:t>	</a:t>
            </a:r>
            <a:r>
              <a:rPr sz="1750" spc="-280" dirty="0">
                <a:latin typeface="Calibri"/>
                <a:cs typeface="Calibri"/>
              </a:rPr>
              <a:t>17</a:t>
            </a:r>
            <a:r>
              <a:rPr sz="1750" dirty="0">
                <a:latin typeface="Calibri"/>
                <a:cs typeface="Calibri"/>
              </a:rPr>
              <a:t>	</a:t>
            </a:r>
            <a:r>
              <a:rPr sz="1750" spc="-375" dirty="0">
                <a:latin typeface="Calibri"/>
                <a:cs typeface="Calibri"/>
              </a:rPr>
              <a:t>KW</a:t>
            </a:r>
            <a:r>
              <a:rPr sz="1750" dirty="0">
                <a:latin typeface="Calibri"/>
                <a:cs typeface="Calibri"/>
              </a:rPr>
              <a:t>	</a:t>
            </a:r>
            <a:r>
              <a:rPr sz="1750" spc="-265" dirty="0">
                <a:solidFill>
                  <a:srgbClr val="262626"/>
                </a:solidFill>
                <a:latin typeface="Calibri"/>
                <a:cs typeface="Calibri"/>
              </a:rPr>
              <a:t>5I</a:t>
            </a:r>
            <a:r>
              <a:rPr sz="1750" spc="-70" dirty="0">
                <a:solidFill>
                  <a:srgbClr val="262626"/>
                </a:solidFill>
                <a:latin typeface="Calibri"/>
                <a:cs typeface="Calibri"/>
              </a:rPr>
              <a:t> </a:t>
            </a:r>
            <a:r>
              <a:rPr sz="1750" spc="-55" dirty="0">
                <a:solidFill>
                  <a:srgbClr val="131313"/>
                </a:solidFill>
                <a:latin typeface="Calibri"/>
                <a:cs typeface="Calibri"/>
              </a:rPr>
              <a:t>UNITS</a:t>
            </a:r>
            <a:endParaRPr sz="175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00300" y="419100"/>
            <a:ext cx="6184900" cy="3251200"/>
          </a:xfrm>
          <a:prstGeom prst="rect">
            <a:avLst/>
          </a:prstGeom>
        </p:spPr>
      </p:pic>
      <p:pic>
        <p:nvPicPr>
          <p:cNvPr id="3" name="object 3"/>
          <p:cNvPicPr/>
          <p:nvPr/>
        </p:nvPicPr>
        <p:blipFill>
          <a:blip r:embed="rId3" cstate="print"/>
          <a:stretch>
            <a:fillRect/>
          </a:stretch>
        </p:blipFill>
        <p:spPr>
          <a:xfrm>
            <a:off x="4127501" y="38100"/>
            <a:ext cx="3670300" cy="203200"/>
          </a:xfrm>
          <a:prstGeom prst="rect">
            <a:avLst/>
          </a:prstGeom>
        </p:spPr>
      </p:pic>
      <p:sp>
        <p:nvSpPr>
          <p:cNvPr id="4" name="object 4"/>
          <p:cNvSpPr txBox="1">
            <a:spLocks noGrp="1"/>
          </p:cNvSpPr>
          <p:nvPr>
            <p:ph type="title"/>
          </p:nvPr>
        </p:nvSpPr>
        <p:spPr>
          <a:xfrm>
            <a:off x="2128330" y="-1220415"/>
            <a:ext cx="6438265" cy="953337"/>
          </a:xfrm>
          <a:prstGeom prst="rect">
            <a:avLst/>
          </a:prstGeom>
        </p:spPr>
        <p:txBody>
          <a:bodyPr vert="horz" wrap="square" lIns="0" tIns="45719" rIns="0" bIns="0" rtlCol="0" anchor="t">
            <a:spAutoFit/>
          </a:bodyPr>
          <a:lstStyle/>
          <a:p>
            <a:pPr marL="12700">
              <a:spcBef>
                <a:spcPts val="359"/>
              </a:spcBef>
            </a:pPr>
            <a:r>
              <a:rPr sz="1750" spc="-10" dirty="0">
                <a:solidFill>
                  <a:srgbClr val="BC491F"/>
                </a:solidFill>
                <a:latin typeface="Arial MT"/>
                <a:cs typeface="Arial MT"/>
              </a:rPr>
              <a:t>THE</a:t>
            </a:r>
            <a:r>
              <a:rPr sz="1750" spc="-70" dirty="0">
                <a:solidFill>
                  <a:srgbClr val="BC491F"/>
                </a:solidFill>
                <a:latin typeface="Arial MT"/>
                <a:cs typeface="Arial MT"/>
              </a:rPr>
              <a:t> </a:t>
            </a:r>
            <a:r>
              <a:rPr sz="1750" dirty="0">
                <a:solidFill>
                  <a:srgbClr val="97504D"/>
                </a:solidFill>
                <a:latin typeface="Arial MT"/>
                <a:cs typeface="Arial MT"/>
              </a:rPr>
              <a:t>IDEAL</a:t>
            </a:r>
            <a:r>
              <a:rPr sz="1750" spc="70" dirty="0">
                <a:solidFill>
                  <a:srgbClr val="97504D"/>
                </a:solidFill>
                <a:latin typeface="Arial MT"/>
                <a:cs typeface="Arial MT"/>
              </a:rPr>
              <a:t> </a:t>
            </a:r>
            <a:r>
              <a:rPr sz="1750" spc="-35" dirty="0">
                <a:solidFill>
                  <a:srgbClr val="AF3F33"/>
                </a:solidFill>
                <a:latin typeface="Arial MT"/>
                <a:cs typeface="Arial MT"/>
              </a:rPr>
              <a:t>VAPOR-COI¥IPRESSION</a:t>
            </a:r>
            <a:r>
              <a:rPr sz="1750" spc="-254" dirty="0">
                <a:solidFill>
                  <a:srgbClr val="AF3F33"/>
                </a:solidFill>
                <a:latin typeface="Arial MT"/>
                <a:cs typeface="Arial MT"/>
              </a:rPr>
              <a:t> </a:t>
            </a:r>
            <a:r>
              <a:rPr sz="1750" spc="-10" dirty="0">
                <a:solidFill>
                  <a:srgbClr val="C33836"/>
                </a:solidFill>
                <a:latin typeface="Arial MT"/>
                <a:cs typeface="Arial MT"/>
              </a:rPr>
              <a:t>REFRIGERATION</a:t>
            </a:r>
            <a:r>
              <a:rPr sz="1750" spc="265" dirty="0">
                <a:solidFill>
                  <a:srgbClr val="C33836"/>
                </a:solidFill>
                <a:latin typeface="Arial MT"/>
                <a:cs typeface="Arial MT"/>
              </a:rPr>
              <a:t> </a:t>
            </a:r>
            <a:r>
              <a:rPr sz="1750" spc="-10" dirty="0">
                <a:solidFill>
                  <a:srgbClr val="854938"/>
                </a:solidFill>
                <a:latin typeface="Arial MT"/>
                <a:cs typeface="Arial MT"/>
              </a:rPr>
              <a:t>CYCLE</a:t>
            </a:r>
            <a:endParaRPr sz="1750">
              <a:latin typeface="Arial MT"/>
              <a:cs typeface="Arial MT"/>
            </a:endParaRPr>
          </a:p>
          <a:p>
            <a:pPr marL="126363" marR="396238" indent="635">
              <a:lnSpc>
                <a:spcPct val="95400"/>
              </a:lnSpc>
              <a:spcBef>
                <a:spcPts val="275"/>
              </a:spcBef>
              <a:tabLst>
                <a:tab pos="3713465" algn="l"/>
              </a:tabLst>
            </a:pPr>
            <a:r>
              <a:rPr sz="1400" spc="-65" dirty="0">
                <a:solidFill>
                  <a:srgbClr val="262626"/>
                </a:solidFill>
                <a:latin typeface="Arial MT"/>
                <a:cs typeface="Arial MT"/>
              </a:rPr>
              <a:t>The</a:t>
            </a:r>
            <a:r>
              <a:rPr sz="1400" spc="-35" dirty="0">
                <a:solidFill>
                  <a:srgbClr val="262626"/>
                </a:solidFill>
                <a:latin typeface="Arial MT"/>
                <a:cs typeface="Arial MT"/>
              </a:rPr>
              <a:t> </a:t>
            </a:r>
            <a:r>
              <a:rPr sz="1400" spc="-10" dirty="0">
                <a:solidFill>
                  <a:srgbClr val="000000"/>
                </a:solidFill>
                <a:latin typeface="Arial MT"/>
                <a:cs typeface="Arial MT"/>
              </a:rPr>
              <a:t>vapor•compresaion</a:t>
            </a:r>
            <a:r>
              <a:rPr sz="1400" spc="-120" dirty="0">
                <a:solidFill>
                  <a:srgbClr val="000000"/>
                </a:solidFill>
                <a:latin typeface="Arial MT"/>
                <a:cs typeface="Arial MT"/>
              </a:rPr>
              <a:t> </a:t>
            </a:r>
            <a:r>
              <a:rPr sz="1400" dirty="0">
                <a:solidFill>
                  <a:srgbClr val="000000"/>
                </a:solidFill>
                <a:latin typeface="Arial MT"/>
                <a:cs typeface="Arial MT"/>
              </a:rPr>
              <a:t>refrigeration</a:t>
            </a:r>
            <a:r>
              <a:rPr sz="1400" spc="105" dirty="0">
                <a:solidFill>
                  <a:srgbClr val="000000"/>
                </a:solidFill>
                <a:latin typeface="Arial MT"/>
                <a:cs typeface="Arial MT"/>
              </a:rPr>
              <a:t> </a:t>
            </a:r>
            <a:r>
              <a:rPr sz="1400" dirty="0">
                <a:solidFill>
                  <a:srgbClr val="000000"/>
                </a:solidFill>
                <a:latin typeface="Arial MT"/>
                <a:cs typeface="Arial MT"/>
              </a:rPr>
              <a:t>cycle</a:t>
            </a:r>
            <a:r>
              <a:rPr sz="1400" spc="20" dirty="0">
                <a:solidFill>
                  <a:srgbClr val="000000"/>
                </a:solidFill>
                <a:latin typeface="Arial MT"/>
                <a:cs typeface="Arial MT"/>
              </a:rPr>
              <a:t> </a:t>
            </a:r>
            <a:r>
              <a:rPr sz="1400" dirty="0">
                <a:solidFill>
                  <a:srgbClr val="313131"/>
                </a:solidFill>
                <a:latin typeface="Arial MT"/>
                <a:cs typeface="Arial MT"/>
              </a:rPr>
              <a:t>is</a:t>
            </a:r>
            <a:r>
              <a:rPr sz="1400" spc="-70" dirty="0">
                <a:solidFill>
                  <a:srgbClr val="313131"/>
                </a:solidFill>
                <a:latin typeface="Arial MT"/>
                <a:cs typeface="Arial MT"/>
              </a:rPr>
              <a:t> </a:t>
            </a:r>
            <a:r>
              <a:rPr sz="1400" spc="-65" dirty="0">
                <a:solidFill>
                  <a:srgbClr val="000000"/>
                </a:solidFill>
                <a:latin typeface="Arial MT"/>
                <a:cs typeface="Arial MT"/>
              </a:rPr>
              <a:t>the</a:t>
            </a:r>
            <a:r>
              <a:rPr sz="1400" spc="-5" dirty="0">
                <a:solidFill>
                  <a:srgbClr val="000000"/>
                </a:solidFill>
                <a:latin typeface="Arial MT"/>
                <a:cs typeface="Arial MT"/>
              </a:rPr>
              <a:t> </a:t>
            </a:r>
            <a:r>
              <a:rPr sz="1400" spc="-60" dirty="0">
                <a:solidFill>
                  <a:srgbClr val="181818"/>
                </a:solidFill>
                <a:latin typeface="Arial MT"/>
                <a:cs typeface="Arial MT"/>
              </a:rPr>
              <a:t>ideal</a:t>
            </a:r>
            <a:r>
              <a:rPr sz="1400" spc="-125" dirty="0">
                <a:solidFill>
                  <a:srgbClr val="181818"/>
                </a:solidFill>
                <a:latin typeface="Arial MT"/>
                <a:cs typeface="Arial MT"/>
              </a:rPr>
              <a:t> </a:t>
            </a:r>
            <a:r>
              <a:rPr sz="1400" spc="-50" dirty="0">
                <a:solidFill>
                  <a:srgbClr val="161616"/>
                </a:solidFill>
                <a:latin typeface="Arial MT"/>
                <a:cs typeface="Arial MT"/>
              </a:rPr>
              <a:t>model</a:t>
            </a:r>
            <a:r>
              <a:rPr sz="1400" spc="-20" dirty="0">
                <a:solidFill>
                  <a:srgbClr val="161616"/>
                </a:solidFill>
                <a:latin typeface="Arial MT"/>
                <a:cs typeface="Arial MT"/>
              </a:rPr>
              <a:t> </a:t>
            </a:r>
            <a:r>
              <a:rPr sz="1400" spc="-65" dirty="0">
                <a:solidFill>
                  <a:srgbClr val="1F1F1F"/>
                </a:solidFill>
                <a:latin typeface="Arial MT"/>
                <a:cs typeface="Arial MT"/>
              </a:rPr>
              <a:t>for</a:t>
            </a:r>
            <a:r>
              <a:rPr sz="1400" spc="-35" dirty="0">
                <a:solidFill>
                  <a:srgbClr val="1F1F1F"/>
                </a:solidFill>
                <a:latin typeface="Arial MT"/>
                <a:cs typeface="Arial MT"/>
              </a:rPr>
              <a:t> </a:t>
            </a:r>
            <a:r>
              <a:rPr sz="1400" spc="-10" dirty="0">
                <a:solidFill>
                  <a:srgbClr val="000000"/>
                </a:solidFill>
                <a:latin typeface="Arial MT"/>
                <a:cs typeface="Arial MT"/>
              </a:rPr>
              <a:t>refrigeration </a:t>
            </a:r>
            <a:r>
              <a:rPr sz="1350" spc="-35" dirty="0">
                <a:solidFill>
                  <a:srgbClr val="000000"/>
                </a:solidFill>
                <a:latin typeface="Arial MT"/>
                <a:cs typeface="Arial MT"/>
              </a:rPr>
              <a:t>systems.</a:t>
            </a:r>
            <a:r>
              <a:rPr sz="1350" spc="-60" dirty="0">
                <a:solidFill>
                  <a:srgbClr val="000000"/>
                </a:solidFill>
                <a:latin typeface="Arial MT"/>
                <a:cs typeface="Arial MT"/>
              </a:rPr>
              <a:t> </a:t>
            </a:r>
            <a:r>
              <a:rPr sz="1350" spc="-30" dirty="0">
                <a:solidFill>
                  <a:srgbClr val="C3A1C1"/>
                </a:solidFill>
                <a:latin typeface="Arial MT"/>
                <a:cs typeface="Arial MT"/>
              </a:rPr>
              <a:t>Unlike</a:t>
            </a:r>
            <a:r>
              <a:rPr sz="1350" spc="-65" dirty="0">
                <a:solidFill>
                  <a:srgbClr val="C3A1C1"/>
                </a:solidFill>
                <a:latin typeface="Arial MT"/>
                <a:cs typeface="Arial MT"/>
              </a:rPr>
              <a:t> </a:t>
            </a:r>
            <a:r>
              <a:rPr sz="1350" dirty="0">
                <a:solidFill>
                  <a:srgbClr val="723F67"/>
                </a:solidFill>
                <a:latin typeface="Arial MT"/>
                <a:cs typeface="Arial MT"/>
              </a:rPr>
              <a:t>lhe</a:t>
            </a:r>
            <a:r>
              <a:rPr sz="1350" spc="-95" dirty="0">
                <a:solidFill>
                  <a:srgbClr val="723F67"/>
                </a:solidFill>
                <a:latin typeface="Arial MT"/>
                <a:cs typeface="Arial MT"/>
              </a:rPr>
              <a:t> </a:t>
            </a:r>
            <a:r>
              <a:rPr sz="1350" spc="-30" dirty="0">
                <a:solidFill>
                  <a:srgbClr val="BA95BA"/>
                </a:solidFill>
                <a:latin typeface="Arial MT"/>
                <a:cs typeface="Arial MT"/>
              </a:rPr>
              <a:t>reversed</a:t>
            </a:r>
            <a:r>
              <a:rPr sz="1350" spc="15" dirty="0">
                <a:solidFill>
                  <a:srgbClr val="BA95BA"/>
                </a:solidFill>
                <a:latin typeface="Arial MT"/>
                <a:cs typeface="Arial MT"/>
              </a:rPr>
              <a:t> </a:t>
            </a:r>
            <a:r>
              <a:rPr sz="1350" spc="-20" dirty="0">
                <a:solidFill>
                  <a:srgbClr val="BA8ABF"/>
                </a:solidFill>
                <a:latin typeface="Arial MT"/>
                <a:cs typeface="Arial MT"/>
              </a:rPr>
              <a:t>Carnal</a:t>
            </a:r>
            <a:r>
              <a:rPr sz="1350" spc="-75" dirty="0">
                <a:solidFill>
                  <a:srgbClr val="BA8ABF"/>
                </a:solidFill>
                <a:latin typeface="Arial MT"/>
                <a:cs typeface="Arial MT"/>
              </a:rPr>
              <a:t> </a:t>
            </a:r>
            <a:r>
              <a:rPr sz="1350" spc="-55" dirty="0">
                <a:solidFill>
                  <a:srgbClr val="BABABA"/>
                </a:solidFill>
                <a:latin typeface="Arial MT"/>
                <a:cs typeface="Arial MT"/>
              </a:rPr>
              <a:t>cyeIe,</a:t>
            </a:r>
            <a:r>
              <a:rPr sz="1350" spc="35" dirty="0">
                <a:solidFill>
                  <a:srgbClr val="BABABA"/>
                </a:solidFill>
                <a:latin typeface="Arial MT"/>
                <a:cs typeface="Arial MT"/>
              </a:rPr>
              <a:t> </a:t>
            </a:r>
            <a:r>
              <a:rPr sz="1350" dirty="0">
                <a:solidFill>
                  <a:srgbClr val="976095"/>
                </a:solidFill>
                <a:latin typeface="Arial MT"/>
                <a:cs typeface="Arial MT"/>
              </a:rPr>
              <a:t>lha</a:t>
            </a:r>
            <a:r>
              <a:rPr sz="1350" spc="-40" dirty="0">
                <a:solidFill>
                  <a:srgbClr val="976095"/>
                </a:solidFill>
                <a:latin typeface="Arial MT"/>
                <a:cs typeface="Arial MT"/>
              </a:rPr>
              <a:t> </a:t>
            </a:r>
            <a:r>
              <a:rPr sz="1350" spc="-30" dirty="0">
                <a:solidFill>
                  <a:srgbClr val="906B91"/>
                </a:solidFill>
                <a:latin typeface="Arial MT"/>
                <a:cs typeface="Arial MT"/>
              </a:rPr>
              <a:t>refrigerant</a:t>
            </a:r>
            <a:r>
              <a:rPr sz="1350" spc="50" dirty="0">
                <a:solidFill>
                  <a:srgbClr val="906B91"/>
                </a:solidFill>
                <a:latin typeface="Arial MT"/>
                <a:cs typeface="Arial MT"/>
              </a:rPr>
              <a:t> </a:t>
            </a:r>
            <a:r>
              <a:rPr sz="1350" dirty="0">
                <a:solidFill>
                  <a:srgbClr val="90708C"/>
                </a:solidFill>
                <a:latin typeface="Arial MT"/>
                <a:cs typeface="Arial MT"/>
              </a:rPr>
              <a:t>is</a:t>
            </a:r>
            <a:r>
              <a:rPr sz="1350" spc="-80" dirty="0">
                <a:solidFill>
                  <a:srgbClr val="90708C"/>
                </a:solidFill>
                <a:latin typeface="Arial MT"/>
                <a:cs typeface="Arial MT"/>
              </a:rPr>
              <a:t> </a:t>
            </a:r>
            <a:r>
              <a:rPr sz="1350" spc="-35" dirty="0">
                <a:solidFill>
                  <a:srgbClr val="936795"/>
                </a:solidFill>
                <a:latin typeface="Arial MT"/>
                <a:cs typeface="Arial MT"/>
              </a:rPr>
              <a:t>vaporizad</a:t>
            </a:r>
            <a:r>
              <a:rPr sz="1350" spc="-5" dirty="0">
                <a:solidFill>
                  <a:srgbClr val="936795"/>
                </a:solidFill>
                <a:latin typeface="Arial MT"/>
                <a:cs typeface="Arial MT"/>
              </a:rPr>
              <a:t> </a:t>
            </a:r>
            <a:r>
              <a:rPr sz="1350" spc="-10" dirty="0">
                <a:solidFill>
                  <a:srgbClr val="AFAFAF"/>
                </a:solidFill>
                <a:latin typeface="Arial MT"/>
                <a:cs typeface="Arial MT"/>
              </a:rPr>
              <a:t>completely </a:t>
            </a:r>
            <a:r>
              <a:rPr sz="1350" spc="-30" dirty="0">
                <a:solidFill>
                  <a:srgbClr val="A5A5A5"/>
                </a:solidFill>
                <a:latin typeface="Arial MT"/>
                <a:cs typeface="Arial MT"/>
              </a:rPr>
              <a:t>before</a:t>
            </a:r>
            <a:r>
              <a:rPr sz="1350" spc="-65" dirty="0">
                <a:solidFill>
                  <a:srgbClr val="A5A5A5"/>
                </a:solidFill>
                <a:latin typeface="Arial MT"/>
                <a:cs typeface="Arial MT"/>
              </a:rPr>
              <a:t> </a:t>
            </a:r>
            <a:r>
              <a:rPr sz="1350" dirty="0">
                <a:solidFill>
                  <a:srgbClr val="AAAAAA"/>
                </a:solidFill>
                <a:latin typeface="Arial MT"/>
                <a:cs typeface="Arial MT"/>
              </a:rPr>
              <a:t>it</a:t>
            </a:r>
            <a:r>
              <a:rPr sz="1350" spc="-95" dirty="0">
                <a:solidFill>
                  <a:srgbClr val="AAAAAA"/>
                </a:solidFill>
                <a:latin typeface="Arial MT"/>
                <a:cs typeface="Arial MT"/>
              </a:rPr>
              <a:t> </a:t>
            </a:r>
            <a:r>
              <a:rPr sz="1350" spc="-30" dirty="0">
                <a:solidFill>
                  <a:srgbClr val="545454"/>
                </a:solidFill>
                <a:latin typeface="Arial MT"/>
                <a:cs typeface="Arial MT"/>
              </a:rPr>
              <a:t>is</a:t>
            </a:r>
            <a:r>
              <a:rPr sz="1350" spc="-65" dirty="0">
                <a:solidFill>
                  <a:srgbClr val="545454"/>
                </a:solidFill>
                <a:latin typeface="Arial MT"/>
                <a:cs typeface="Arial MT"/>
              </a:rPr>
              <a:t> </a:t>
            </a:r>
            <a:r>
              <a:rPr sz="1350" spc="-35" dirty="0">
                <a:solidFill>
                  <a:srgbClr val="AA90AA"/>
                </a:solidFill>
                <a:latin typeface="Arial MT"/>
                <a:cs typeface="Arial MT"/>
              </a:rPr>
              <a:t>comprossed</a:t>
            </a:r>
            <a:r>
              <a:rPr sz="1350" spc="-55" dirty="0">
                <a:solidFill>
                  <a:srgbClr val="AA90AA"/>
                </a:solidFill>
                <a:latin typeface="Arial MT"/>
                <a:cs typeface="Arial MT"/>
              </a:rPr>
              <a:t> </a:t>
            </a:r>
            <a:r>
              <a:rPr sz="1350" spc="-20" dirty="0">
                <a:solidFill>
                  <a:srgbClr val="9C6B9C"/>
                </a:solidFill>
                <a:latin typeface="Arial MT"/>
                <a:cs typeface="Arial MT"/>
              </a:rPr>
              <a:t>and</a:t>
            </a:r>
            <a:r>
              <a:rPr sz="1350" spc="-75" dirty="0">
                <a:solidFill>
                  <a:srgbClr val="9C6B9C"/>
                </a:solidFill>
                <a:latin typeface="Arial MT"/>
                <a:cs typeface="Arial MT"/>
              </a:rPr>
              <a:t> </a:t>
            </a:r>
            <a:r>
              <a:rPr sz="1350" dirty="0">
                <a:solidFill>
                  <a:srgbClr val="BF87B6"/>
                </a:solidFill>
                <a:latin typeface="Arial MT"/>
                <a:cs typeface="Arial MT"/>
              </a:rPr>
              <a:t>the</a:t>
            </a:r>
            <a:r>
              <a:rPr sz="1350" spc="-15" dirty="0">
                <a:solidFill>
                  <a:srgbClr val="BF87B6"/>
                </a:solidFill>
                <a:latin typeface="Arial MT"/>
                <a:cs typeface="Arial MT"/>
              </a:rPr>
              <a:t> </a:t>
            </a:r>
            <a:r>
              <a:rPr sz="1350" spc="-25" dirty="0">
                <a:solidFill>
                  <a:srgbClr val="666666"/>
                </a:solidFill>
                <a:latin typeface="Arial MT"/>
                <a:cs typeface="Arial MT"/>
              </a:rPr>
              <a:t>turbine</a:t>
            </a:r>
            <a:r>
              <a:rPr sz="1350" spc="-20" dirty="0">
                <a:solidFill>
                  <a:srgbClr val="666666"/>
                </a:solidFill>
                <a:latin typeface="Arial MT"/>
                <a:cs typeface="Arial MT"/>
              </a:rPr>
              <a:t> </a:t>
            </a:r>
            <a:r>
              <a:rPr sz="1350" spc="-60" dirty="0">
                <a:solidFill>
                  <a:srgbClr val="A3909A"/>
                </a:solidFill>
                <a:latin typeface="Arial MT"/>
                <a:cs typeface="Arial MT"/>
              </a:rPr>
              <a:t>is</a:t>
            </a:r>
            <a:r>
              <a:rPr sz="1350" spc="-35" dirty="0">
                <a:solidFill>
                  <a:srgbClr val="A3909A"/>
                </a:solidFill>
                <a:latin typeface="Arial MT"/>
                <a:cs typeface="Arial MT"/>
              </a:rPr>
              <a:t> </a:t>
            </a:r>
            <a:r>
              <a:rPr sz="1350" spc="-10" dirty="0">
                <a:solidFill>
                  <a:srgbClr val="A8A8A8"/>
                </a:solidFill>
                <a:latin typeface="Arial MT"/>
                <a:cs typeface="Arial MT"/>
              </a:rPr>
              <a:t>ropla</a:t>
            </a:r>
            <a:r>
              <a:rPr sz="1350" dirty="0">
                <a:solidFill>
                  <a:srgbClr val="A8A8A8"/>
                </a:solidFill>
                <a:latin typeface="Arial MT"/>
                <a:cs typeface="Arial MT"/>
              </a:rPr>
              <a:t>	d</a:t>
            </a:r>
            <a:r>
              <a:rPr sz="1350" spc="-95" dirty="0">
                <a:solidFill>
                  <a:srgbClr val="A8A8A8"/>
                </a:solidFill>
                <a:latin typeface="Arial MT"/>
                <a:cs typeface="Arial MT"/>
              </a:rPr>
              <a:t> </a:t>
            </a:r>
            <a:r>
              <a:rPr sz="1350" spc="-20" dirty="0">
                <a:solidFill>
                  <a:srgbClr val="AF75A8"/>
                </a:solidFill>
                <a:latin typeface="Arial MT"/>
                <a:cs typeface="Arial MT"/>
              </a:rPr>
              <a:t>with</a:t>
            </a:r>
            <a:r>
              <a:rPr sz="1350" spc="-55" dirty="0">
                <a:solidFill>
                  <a:srgbClr val="AF75A8"/>
                </a:solidFill>
                <a:latin typeface="Arial MT"/>
                <a:cs typeface="Arial MT"/>
              </a:rPr>
              <a:t> </a:t>
            </a:r>
            <a:r>
              <a:rPr sz="1350" dirty="0">
                <a:solidFill>
                  <a:srgbClr val="AC70AC"/>
                </a:solidFill>
                <a:latin typeface="Arial MT"/>
                <a:cs typeface="Arial MT"/>
              </a:rPr>
              <a:t>a</a:t>
            </a:r>
            <a:r>
              <a:rPr sz="1350" spc="-10" dirty="0">
                <a:solidFill>
                  <a:srgbClr val="AC70AC"/>
                </a:solidFill>
                <a:latin typeface="Arial MT"/>
                <a:cs typeface="Arial MT"/>
              </a:rPr>
              <a:t> </a:t>
            </a:r>
            <a:r>
              <a:rPr sz="1350" spc="-20" dirty="0">
                <a:solidFill>
                  <a:srgbClr val="B3B3B3"/>
                </a:solidFill>
                <a:latin typeface="Arial MT"/>
                <a:cs typeface="Arial MT"/>
              </a:rPr>
              <a:t>tflroltling</a:t>
            </a:r>
            <a:r>
              <a:rPr sz="1350" spc="30" dirty="0">
                <a:solidFill>
                  <a:srgbClr val="B3B3B3"/>
                </a:solidFill>
                <a:latin typeface="Arial MT"/>
                <a:cs typeface="Arial MT"/>
              </a:rPr>
              <a:t> </a:t>
            </a:r>
            <a:r>
              <a:rPr sz="1350" spc="-10" dirty="0">
                <a:solidFill>
                  <a:srgbClr val="AAAAAA"/>
                </a:solidFill>
                <a:latin typeface="Arial MT"/>
                <a:cs typeface="Arial MT"/>
              </a:rPr>
              <a:t>device.</a:t>
            </a:r>
            <a:endParaRPr sz="1350">
              <a:latin typeface="Arial MT"/>
              <a:cs typeface="Arial MT"/>
            </a:endParaRPr>
          </a:p>
        </p:txBody>
      </p:sp>
      <p:sp>
        <p:nvSpPr>
          <p:cNvPr id="5" name="object 5"/>
          <p:cNvSpPr txBox="1"/>
          <p:nvPr/>
        </p:nvSpPr>
        <p:spPr>
          <a:xfrm>
            <a:off x="3979481" y="3224742"/>
            <a:ext cx="3086735" cy="436658"/>
          </a:xfrm>
          <a:prstGeom prst="rect">
            <a:avLst/>
          </a:prstGeom>
        </p:spPr>
        <p:txBody>
          <a:bodyPr vert="horz" wrap="square" lIns="0" tIns="13335" rIns="0" bIns="0" rtlCol="0">
            <a:spAutoFit/>
          </a:bodyPr>
          <a:lstStyle/>
          <a:p>
            <a:pPr marL="12700">
              <a:lnSpc>
                <a:spcPts val="1595"/>
              </a:lnSpc>
              <a:spcBef>
                <a:spcPts val="105"/>
              </a:spcBef>
            </a:pPr>
            <a:r>
              <a:rPr sz="1450" spc="-60" dirty="0">
                <a:solidFill>
                  <a:srgbClr val="3F3F3F"/>
                </a:solidFill>
                <a:latin typeface="Arial MT"/>
                <a:cs typeface="Arial MT"/>
              </a:rPr>
              <a:t>Schematic</a:t>
            </a:r>
            <a:r>
              <a:rPr sz="1450" spc="5" dirty="0">
                <a:solidFill>
                  <a:srgbClr val="3F3F3F"/>
                </a:solidFill>
                <a:latin typeface="Arial MT"/>
                <a:cs typeface="Arial MT"/>
              </a:rPr>
              <a:t> </a:t>
            </a:r>
            <a:r>
              <a:rPr sz="1450" spc="-60" dirty="0">
                <a:solidFill>
                  <a:srgbClr val="4B4290"/>
                </a:solidFill>
                <a:latin typeface="Arial MT"/>
                <a:cs typeface="Arial MT"/>
              </a:rPr>
              <a:t>and</a:t>
            </a:r>
            <a:r>
              <a:rPr sz="1450" spc="-45" dirty="0">
                <a:solidFill>
                  <a:srgbClr val="4B4290"/>
                </a:solidFill>
                <a:latin typeface="Arial MT"/>
                <a:cs typeface="Arial MT"/>
              </a:rPr>
              <a:t> </a:t>
            </a:r>
            <a:r>
              <a:rPr sz="1450" i="1" spc="-55" dirty="0">
                <a:solidFill>
                  <a:srgbClr val="444444"/>
                </a:solidFill>
                <a:latin typeface="Arial"/>
                <a:cs typeface="Arial"/>
              </a:rPr>
              <a:t>T-</a:t>
            </a:r>
            <a:r>
              <a:rPr sz="1450" i="1" dirty="0">
                <a:solidFill>
                  <a:srgbClr val="444444"/>
                </a:solidFill>
                <a:latin typeface="Arial"/>
                <a:cs typeface="Arial"/>
              </a:rPr>
              <a:t>s</a:t>
            </a:r>
            <a:r>
              <a:rPr sz="1450" i="1" spc="-65" dirty="0">
                <a:solidFill>
                  <a:srgbClr val="444444"/>
                </a:solidFill>
                <a:latin typeface="Arial"/>
                <a:cs typeface="Arial"/>
              </a:rPr>
              <a:t> </a:t>
            </a:r>
            <a:r>
              <a:rPr sz="1450" spc="-50" dirty="0">
                <a:solidFill>
                  <a:srgbClr val="898989"/>
                </a:solidFill>
                <a:latin typeface="Arial MT"/>
                <a:cs typeface="Arial MT"/>
              </a:rPr>
              <a:t>diagram</a:t>
            </a:r>
            <a:r>
              <a:rPr sz="1450" spc="15" dirty="0">
                <a:solidFill>
                  <a:srgbClr val="898989"/>
                </a:solidFill>
                <a:latin typeface="Arial MT"/>
                <a:cs typeface="Arial MT"/>
              </a:rPr>
              <a:t> </a:t>
            </a:r>
            <a:r>
              <a:rPr sz="1450" spc="-20" dirty="0">
                <a:solidFill>
                  <a:srgbClr val="A09EC6"/>
                </a:solidFill>
                <a:latin typeface="Arial MT"/>
                <a:cs typeface="Arial MT"/>
              </a:rPr>
              <a:t>for</a:t>
            </a:r>
            <a:r>
              <a:rPr sz="1450" spc="-45" dirty="0">
                <a:solidFill>
                  <a:srgbClr val="A09EC6"/>
                </a:solidFill>
                <a:latin typeface="Arial MT"/>
                <a:cs typeface="Arial MT"/>
              </a:rPr>
              <a:t> </a:t>
            </a:r>
            <a:r>
              <a:rPr sz="1450" spc="-65" dirty="0">
                <a:solidFill>
                  <a:srgbClr val="A5A1C6"/>
                </a:solidFill>
                <a:latin typeface="Arial MT"/>
                <a:cs typeface="Arial MT"/>
              </a:rPr>
              <a:t>the</a:t>
            </a:r>
            <a:r>
              <a:rPr sz="1450" spc="-35" dirty="0">
                <a:solidFill>
                  <a:srgbClr val="A5A1C6"/>
                </a:solidFill>
                <a:latin typeface="Arial MT"/>
                <a:cs typeface="Arial MT"/>
              </a:rPr>
              <a:t> </a:t>
            </a:r>
            <a:r>
              <a:rPr sz="1450" spc="-20" dirty="0">
                <a:solidFill>
                  <a:srgbClr val="4B4B4B"/>
                </a:solidFill>
                <a:latin typeface="Arial MT"/>
                <a:cs typeface="Arial MT"/>
              </a:rPr>
              <a:t>ideal</a:t>
            </a:r>
            <a:endParaRPr sz="1450">
              <a:latin typeface="Arial MT"/>
              <a:cs typeface="Arial MT"/>
            </a:endParaRPr>
          </a:p>
          <a:p>
            <a:pPr marL="18415">
              <a:lnSpc>
                <a:spcPts val="1655"/>
              </a:lnSpc>
            </a:pPr>
            <a:r>
              <a:rPr sz="1500" spc="-85" dirty="0">
                <a:solidFill>
                  <a:srgbClr val="757575"/>
                </a:solidFill>
                <a:latin typeface="Arial MT"/>
                <a:cs typeface="Arial MT"/>
              </a:rPr>
              <a:t>vapor-compression</a:t>
            </a:r>
            <a:r>
              <a:rPr sz="1500" spc="-55" dirty="0">
                <a:solidFill>
                  <a:srgbClr val="757575"/>
                </a:solidFill>
                <a:latin typeface="Arial MT"/>
                <a:cs typeface="Arial MT"/>
              </a:rPr>
              <a:t> </a:t>
            </a:r>
            <a:r>
              <a:rPr sz="1500" spc="-70" dirty="0">
                <a:solidFill>
                  <a:srgbClr val="565656"/>
                </a:solidFill>
                <a:latin typeface="Arial MT"/>
                <a:cs typeface="Arial MT"/>
              </a:rPr>
              <a:t>refrigeration</a:t>
            </a:r>
            <a:r>
              <a:rPr sz="1500" spc="100" dirty="0">
                <a:solidFill>
                  <a:srgbClr val="565656"/>
                </a:solidFill>
                <a:latin typeface="Arial MT"/>
                <a:cs typeface="Arial MT"/>
              </a:rPr>
              <a:t> </a:t>
            </a:r>
            <a:r>
              <a:rPr sz="1500" spc="-10" dirty="0">
                <a:solidFill>
                  <a:srgbClr val="9A9A9A"/>
                </a:solidFill>
                <a:latin typeface="Arial MT"/>
                <a:cs typeface="Arial MT"/>
              </a:rPr>
              <a:t>cycle</a:t>
            </a:r>
            <a:endParaRPr sz="1500">
              <a:latin typeface="Arial MT"/>
              <a:cs typeface="Arial M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838200"/>
            <a:ext cx="6807200" cy="2082800"/>
          </a:xfrm>
          <a:prstGeom prst="rect">
            <a:avLst/>
          </a:prstGeom>
        </p:spPr>
      </p:pic>
      <p:grpSp>
        <p:nvGrpSpPr>
          <p:cNvPr id="3" name="object 3"/>
          <p:cNvGrpSpPr/>
          <p:nvPr/>
        </p:nvGrpSpPr>
        <p:grpSpPr>
          <a:xfrm>
            <a:off x="2667001" y="1495426"/>
            <a:ext cx="3686175" cy="1971675"/>
            <a:chOff x="1295400" y="3095625"/>
            <a:chExt cx="3686175" cy="1971675"/>
          </a:xfrm>
        </p:grpSpPr>
        <p:sp>
          <p:nvSpPr>
            <p:cNvPr id="4" name="object 4"/>
            <p:cNvSpPr/>
            <p:nvPr/>
          </p:nvSpPr>
          <p:spPr>
            <a:xfrm>
              <a:off x="1296987" y="3095625"/>
              <a:ext cx="0" cy="1971675"/>
            </a:xfrm>
            <a:custGeom>
              <a:avLst/>
              <a:gdLst/>
              <a:ahLst/>
              <a:cxnLst/>
              <a:rect l="l" t="t" r="r" b="b"/>
              <a:pathLst>
                <a:path h="1971675">
                  <a:moveTo>
                    <a:pt x="0" y="1971675"/>
                  </a:moveTo>
                  <a:lnTo>
                    <a:pt x="0" y="0"/>
                  </a:lnTo>
                </a:path>
              </a:pathLst>
            </a:custGeom>
            <a:ln w="3175">
              <a:solidFill>
                <a:srgbClr val="131313"/>
              </a:solidFill>
            </a:ln>
          </p:spPr>
          <p:txBody>
            <a:bodyPr wrap="square" lIns="0" tIns="0" rIns="0" bIns="0" rtlCol="0"/>
            <a:lstStyle/>
            <a:p>
              <a:endParaRPr sz="1800"/>
            </a:p>
          </p:txBody>
        </p:sp>
        <p:sp>
          <p:nvSpPr>
            <p:cNvPr id="5" name="object 5"/>
            <p:cNvSpPr/>
            <p:nvPr/>
          </p:nvSpPr>
          <p:spPr>
            <a:xfrm>
              <a:off x="1295400" y="5053012"/>
              <a:ext cx="3686175" cy="0"/>
            </a:xfrm>
            <a:custGeom>
              <a:avLst/>
              <a:gdLst/>
              <a:ahLst/>
              <a:cxnLst/>
              <a:rect l="l" t="t" r="r" b="b"/>
              <a:pathLst>
                <a:path w="3686175">
                  <a:moveTo>
                    <a:pt x="0" y="0"/>
                  </a:moveTo>
                  <a:lnTo>
                    <a:pt x="3686176" y="0"/>
                  </a:lnTo>
                </a:path>
              </a:pathLst>
            </a:custGeom>
            <a:ln w="3175">
              <a:solidFill>
                <a:srgbClr val="131313"/>
              </a:solidFill>
            </a:ln>
          </p:spPr>
          <p:txBody>
            <a:bodyPr wrap="square" lIns="0" tIns="0" rIns="0" bIns="0" rtlCol="0"/>
            <a:lstStyle/>
            <a:p>
              <a:endParaRPr sz="1800"/>
            </a:p>
          </p:txBody>
        </p:sp>
        <p:pic>
          <p:nvPicPr>
            <p:cNvPr id="6" name="object 6"/>
            <p:cNvPicPr/>
            <p:nvPr/>
          </p:nvPicPr>
          <p:blipFill>
            <a:blip r:embed="rId3" cstate="print"/>
            <a:stretch>
              <a:fillRect/>
            </a:stretch>
          </p:blipFill>
          <p:spPr>
            <a:xfrm>
              <a:off x="2133600" y="3289300"/>
              <a:ext cx="2209800" cy="1765300"/>
            </a:xfrm>
            <a:prstGeom prst="rect">
              <a:avLst/>
            </a:prstGeom>
          </p:spPr>
        </p:pic>
      </p:grpSp>
      <p:pic>
        <p:nvPicPr>
          <p:cNvPr id="7" name="object 7"/>
          <p:cNvPicPr/>
          <p:nvPr/>
        </p:nvPicPr>
        <p:blipFill>
          <a:blip r:embed="rId4" cstate="print"/>
          <a:stretch>
            <a:fillRect/>
          </a:stretch>
        </p:blipFill>
        <p:spPr>
          <a:xfrm>
            <a:off x="2235201" y="2006600"/>
            <a:ext cx="330200" cy="546100"/>
          </a:xfrm>
          <a:prstGeom prst="rect">
            <a:avLst/>
          </a:prstGeom>
        </p:spPr>
      </p:pic>
      <p:pic>
        <p:nvPicPr>
          <p:cNvPr id="8" name="object 8"/>
          <p:cNvPicPr/>
          <p:nvPr/>
        </p:nvPicPr>
        <p:blipFill>
          <a:blip r:embed="rId5" cstate="print"/>
          <a:stretch>
            <a:fillRect/>
          </a:stretch>
        </p:blipFill>
        <p:spPr>
          <a:xfrm>
            <a:off x="2730500" y="3162300"/>
            <a:ext cx="800100" cy="228600"/>
          </a:xfrm>
          <a:prstGeom prst="rect">
            <a:avLst/>
          </a:prstGeom>
        </p:spPr>
      </p:pic>
      <p:pic>
        <p:nvPicPr>
          <p:cNvPr id="9" name="object 9"/>
          <p:cNvPicPr/>
          <p:nvPr/>
        </p:nvPicPr>
        <p:blipFill>
          <a:blip r:embed="rId6" cstate="print"/>
          <a:stretch>
            <a:fillRect/>
          </a:stretch>
        </p:blipFill>
        <p:spPr>
          <a:xfrm>
            <a:off x="3035300" y="1803400"/>
            <a:ext cx="1193800" cy="330200"/>
          </a:xfrm>
          <a:prstGeom prst="rect">
            <a:avLst/>
          </a:prstGeom>
        </p:spPr>
      </p:pic>
      <p:pic>
        <p:nvPicPr>
          <p:cNvPr id="10" name="object 10"/>
          <p:cNvPicPr/>
          <p:nvPr/>
        </p:nvPicPr>
        <p:blipFill>
          <a:blip r:embed="rId7" cstate="print"/>
          <a:stretch>
            <a:fillRect/>
          </a:stretch>
        </p:blipFill>
        <p:spPr>
          <a:xfrm>
            <a:off x="3467100" y="2514600"/>
            <a:ext cx="863600" cy="139700"/>
          </a:xfrm>
          <a:prstGeom prst="rect">
            <a:avLst/>
          </a:prstGeom>
        </p:spPr>
      </p:pic>
      <p:pic>
        <p:nvPicPr>
          <p:cNvPr id="11" name="object 11"/>
          <p:cNvPicPr/>
          <p:nvPr/>
        </p:nvPicPr>
        <p:blipFill>
          <a:blip r:embed="rId8" cstate="print"/>
          <a:stretch>
            <a:fillRect/>
          </a:stretch>
        </p:blipFill>
        <p:spPr>
          <a:xfrm>
            <a:off x="4457700" y="2209800"/>
            <a:ext cx="571500" cy="101600"/>
          </a:xfrm>
          <a:prstGeom prst="rect">
            <a:avLst/>
          </a:prstGeom>
        </p:spPr>
      </p:pic>
      <p:pic>
        <p:nvPicPr>
          <p:cNvPr id="12" name="object 12"/>
          <p:cNvPicPr/>
          <p:nvPr/>
        </p:nvPicPr>
        <p:blipFill>
          <a:blip r:embed="rId9" cstate="print"/>
          <a:stretch>
            <a:fillRect/>
          </a:stretch>
        </p:blipFill>
        <p:spPr>
          <a:xfrm>
            <a:off x="4318001" y="2857500"/>
            <a:ext cx="1079500" cy="190500"/>
          </a:xfrm>
          <a:prstGeom prst="rect">
            <a:avLst/>
          </a:prstGeom>
        </p:spPr>
      </p:pic>
      <p:pic>
        <p:nvPicPr>
          <p:cNvPr id="13" name="object 13"/>
          <p:cNvPicPr/>
          <p:nvPr/>
        </p:nvPicPr>
        <p:blipFill>
          <a:blip r:embed="rId10" cstate="print"/>
          <a:stretch>
            <a:fillRect/>
          </a:stretch>
        </p:blipFill>
        <p:spPr>
          <a:xfrm>
            <a:off x="5359400" y="1993900"/>
            <a:ext cx="279400" cy="152400"/>
          </a:xfrm>
          <a:prstGeom prst="rect">
            <a:avLst/>
          </a:prstGeom>
        </p:spPr>
      </p:pic>
      <p:pic>
        <p:nvPicPr>
          <p:cNvPr id="14" name="object 14"/>
          <p:cNvPicPr/>
          <p:nvPr/>
        </p:nvPicPr>
        <p:blipFill>
          <a:blip r:embed="rId11" cstate="print"/>
          <a:stretch>
            <a:fillRect/>
          </a:stretch>
        </p:blipFill>
        <p:spPr>
          <a:xfrm>
            <a:off x="5638800" y="2209800"/>
            <a:ext cx="139700" cy="114300"/>
          </a:xfrm>
          <a:prstGeom prst="rect">
            <a:avLst/>
          </a:prstGeom>
        </p:spPr>
      </p:pic>
      <p:pic>
        <p:nvPicPr>
          <p:cNvPr id="15" name="object 15"/>
          <p:cNvPicPr/>
          <p:nvPr/>
        </p:nvPicPr>
        <p:blipFill>
          <a:blip r:embed="rId12" cstate="print"/>
          <a:stretch>
            <a:fillRect/>
          </a:stretch>
        </p:blipFill>
        <p:spPr>
          <a:xfrm>
            <a:off x="2082801" y="38100"/>
            <a:ext cx="1016000" cy="158750"/>
          </a:xfrm>
          <a:prstGeom prst="rect">
            <a:avLst/>
          </a:prstGeom>
        </p:spPr>
      </p:pic>
      <p:pic>
        <p:nvPicPr>
          <p:cNvPr id="16" name="object 16"/>
          <p:cNvPicPr/>
          <p:nvPr/>
        </p:nvPicPr>
        <p:blipFill>
          <a:blip r:embed="rId13" cstate="print"/>
          <a:stretch>
            <a:fillRect/>
          </a:stretch>
        </p:blipFill>
        <p:spPr>
          <a:xfrm>
            <a:off x="2235200" y="1816100"/>
            <a:ext cx="88900" cy="152400"/>
          </a:xfrm>
          <a:prstGeom prst="rect">
            <a:avLst/>
          </a:prstGeom>
        </p:spPr>
      </p:pic>
      <p:pic>
        <p:nvPicPr>
          <p:cNvPr id="17" name="object 17"/>
          <p:cNvPicPr/>
          <p:nvPr/>
        </p:nvPicPr>
        <p:blipFill>
          <a:blip r:embed="rId14" cstate="print"/>
          <a:stretch>
            <a:fillRect/>
          </a:stretch>
        </p:blipFill>
        <p:spPr>
          <a:xfrm>
            <a:off x="3898900" y="2235201"/>
            <a:ext cx="152400" cy="139700"/>
          </a:xfrm>
          <a:prstGeom prst="rect">
            <a:avLst/>
          </a:prstGeom>
        </p:spPr>
      </p:pic>
      <p:sp>
        <p:nvSpPr>
          <p:cNvPr id="18" name="object 18"/>
          <p:cNvSpPr txBox="1">
            <a:spLocks noGrp="1"/>
          </p:cNvSpPr>
          <p:nvPr>
            <p:ph type="title"/>
          </p:nvPr>
        </p:nvSpPr>
        <p:spPr>
          <a:xfrm>
            <a:off x="2117700" y="-1309953"/>
            <a:ext cx="6407785" cy="453329"/>
          </a:xfrm>
          <a:prstGeom prst="rect">
            <a:avLst/>
          </a:prstGeom>
        </p:spPr>
        <p:txBody>
          <a:bodyPr vert="horz" wrap="square" lIns="0" tIns="14605" rIns="0" bIns="0" rtlCol="0" anchor="t">
            <a:spAutoFit/>
          </a:bodyPr>
          <a:lstStyle/>
          <a:p>
            <a:pPr marL="12700">
              <a:spcBef>
                <a:spcPts val="115"/>
              </a:spcBef>
              <a:tabLst>
                <a:tab pos="3146413" algn="l"/>
              </a:tabLst>
            </a:pPr>
            <a:r>
              <a:rPr sz="2850" dirty="0">
                <a:solidFill>
                  <a:srgbClr val="000000"/>
                </a:solidFill>
                <a:latin typeface="Times New Roman"/>
                <a:cs typeface="Times New Roman"/>
              </a:rPr>
              <a:t>Vapor</a:t>
            </a:r>
            <a:r>
              <a:rPr sz="2850" spc="150" dirty="0">
                <a:solidFill>
                  <a:srgbClr val="000000"/>
                </a:solidFill>
                <a:latin typeface="Times New Roman"/>
                <a:cs typeface="Times New Roman"/>
              </a:rPr>
              <a:t> </a:t>
            </a:r>
            <a:r>
              <a:rPr sz="2850" spc="-10" dirty="0">
                <a:solidFill>
                  <a:srgbClr val="000000"/>
                </a:solidFill>
                <a:latin typeface="Times New Roman"/>
                <a:cs typeface="Times New Roman"/>
              </a:rPr>
              <a:t>Compression</a:t>
            </a:r>
            <a:r>
              <a:rPr sz="2850" dirty="0">
                <a:solidFill>
                  <a:srgbClr val="000000"/>
                </a:solidFill>
                <a:latin typeface="Times New Roman"/>
                <a:cs typeface="Times New Roman"/>
              </a:rPr>
              <a:t>	</a:t>
            </a:r>
            <a:r>
              <a:rPr sz="2850" spc="55" dirty="0">
                <a:solidFill>
                  <a:srgbClr val="000000"/>
                </a:solidFill>
                <a:latin typeface="Times New Roman"/>
                <a:cs typeface="Times New Roman"/>
              </a:rPr>
              <a:t>Refrigeration</a:t>
            </a:r>
            <a:r>
              <a:rPr sz="2850" spc="355" dirty="0">
                <a:solidFill>
                  <a:srgbClr val="000000"/>
                </a:solidFill>
                <a:latin typeface="Times New Roman"/>
                <a:cs typeface="Times New Roman"/>
              </a:rPr>
              <a:t> </a:t>
            </a:r>
            <a:r>
              <a:rPr sz="2850" spc="-10" dirty="0">
                <a:solidFill>
                  <a:srgbClr val="000000"/>
                </a:solidFill>
                <a:latin typeface="Times New Roman"/>
                <a:cs typeface="Times New Roman"/>
              </a:rPr>
              <a:t>System</a:t>
            </a:r>
            <a:endParaRPr sz="2850">
              <a:latin typeface="Times New Roman"/>
              <a:cs typeface="Times New Roman"/>
            </a:endParaRPr>
          </a:p>
        </p:txBody>
      </p:sp>
      <p:sp>
        <p:nvSpPr>
          <p:cNvPr id="19" name="object 19"/>
          <p:cNvSpPr txBox="1"/>
          <p:nvPr/>
        </p:nvSpPr>
        <p:spPr>
          <a:xfrm>
            <a:off x="7043888" y="-674160"/>
            <a:ext cx="1384935" cy="236603"/>
          </a:xfrm>
          <a:prstGeom prst="rect">
            <a:avLst/>
          </a:prstGeom>
        </p:spPr>
        <p:txBody>
          <a:bodyPr vert="horz" wrap="square" lIns="0" tIns="13335" rIns="0" bIns="0" rtlCol="0">
            <a:spAutoFit/>
          </a:bodyPr>
          <a:lstStyle/>
          <a:p>
            <a:pPr marL="12700">
              <a:spcBef>
                <a:spcPts val="105"/>
              </a:spcBef>
            </a:pPr>
            <a:r>
              <a:rPr sz="1450" spc="-254" dirty="0">
                <a:solidFill>
                  <a:srgbClr val="A1A1ED"/>
                </a:solidFill>
                <a:latin typeface="Times New Roman"/>
                <a:cs typeface="Times New Roman"/>
              </a:rPr>
              <a:t>IDEAL</a:t>
            </a:r>
            <a:r>
              <a:rPr sz="1450" spc="5" dirty="0">
                <a:solidFill>
                  <a:srgbClr val="A1A1ED"/>
                </a:solidFill>
                <a:latin typeface="Times New Roman"/>
                <a:cs typeface="Times New Roman"/>
              </a:rPr>
              <a:t> </a:t>
            </a:r>
            <a:r>
              <a:rPr sz="1450" spc="-165" dirty="0">
                <a:solidFill>
                  <a:srgbClr val="2D2D2D"/>
                </a:solidFill>
                <a:latin typeface="Times New Roman"/>
                <a:cs typeface="Times New Roman"/>
              </a:rPr>
              <a:t>CONDITIONS</a:t>
            </a:r>
            <a:endParaRPr sz="1450">
              <a:latin typeface="Times New Roman"/>
              <a:cs typeface="Times New Roman"/>
            </a:endParaRPr>
          </a:p>
        </p:txBody>
      </p:sp>
      <p:sp>
        <p:nvSpPr>
          <p:cNvPr id="20" name="object 20"/>
          <p:cNvSpPr txBox="1"/>
          <p:nvPr/>
        </p:nvSpPr>
        <p:spPr>
          <a:xfrm>
            <a:off x="6304968" y="563827"/>
            <a:ext cx="2546985" cy="889474"/>
          </a:xfrm>
          <a:prstGeom prst="rect">
            <a:avLst/>
          </a:prstGeom>
        </p:spPr>
        <p:txBody>
          <a:bodyPr vert="horz" wrap="square" lIns="0" tIns="30480" rIns="0" bIns="0" rtlCol="0">
            <a:spAutoFit/>
          </a:bodyPr>
          <a:lstStyle/>
          <a:p>
            <a:pPr marL="12700" marR="5080" indent="12700">
              <a:lnSpc>
                <a:spcPct val="92600"/>
              </a:lnSpc>
              <a:spcBef>
                <a:spcPts val="240"/>
              </a:spcBef>
              <a:tabLst>
                <a:tab pos="1241420" algn="l"/>
              </a:tabLst>
            </a:pPr>
            <a:r>
              <a:rPr sz="1500" u="heavy" spc="-65" dirty="0">
                <a:solidFill>
                  <a:srgbClr val="A36B6E"/>
                </a:solidFill>
                <a:uFill>
                  <a:solidFill>
                    <a:srgbClr val="9C6067"/>
                  </a:solidFill>
                </a:uFill>
                <a:latin typeface="Times New Roman"/>
                <a:cs typeface="Times New Roman"/>
              </a:rPr>
              <a:t>Condensing</a:t>
            </a:r>
            <a:r>
              <a:rPr sz="1500" spc="-65" dirty="0">
                <a:solidFill>
                  <a:srgbClr val="A36B6E"/>
                </a:solidFill>
                <a:latin typeface="Times New Roman"/>
                <a:cs typeface="Times New Roman"/>
              </a:rPr>
              <a:t>:</a:t>
            </a:r>
            <a:r>
              <a:rPr sz="1500" spc="-30" dirty="0">
                <a:solidFill>
                  <a:srgbClr val="A36B6E"/>
                </a:solidFill>
                <a:latin typeface="Times New Roman"/>
                <a:cs typeface="Times New Roman"/>
              </a:rPr>
              <a:t> </a:t>
            </a:r>
            <a:r>
              <a:rPr sz="1500" spc="-30" dirty="0">
                <a:solidFill>
                  <a:srgbClr val="3F3F3F"/>
                </a:solidFill>
                <a:latin typeface="Times New Roman"/>
                <a:cs typeface="Times New Roman"/>
              </a:rPr>
              <a:t>Constant</a:t>
            </a:r>
            <a:r>
              <a:rPr sz="1500" spc="-60" dirty="0">
                <a:solidFill>
                  <a:srgbClr val="3F3F3F"/>
                </a:solidFill>
                <a:latin typeface="Times New Roman"/>
                <a:cs typeface="Times New Roman"/>
              </a:rPr>
              <a:t> </a:t>
            </a:r>
            <a:r>
              <a:rPr sz="1500" spc="-120" dirty="0">
                <a:solidFill>
                  <a:srgbClr val="5D5D5D"/>
                </a:solidFill>
                <a:latin typeface="Times New Roman"/>
                <a:cs typeface="Times New Roman"/>
              </a:rPr>
              <a:t>Pr.</a:t>
            </a:r>
            <a:r>
              <a:rPr sz="1500" spc="-90" dirty="0">
                <a:solidFill>
                  <a:srgbClr val="5D5D5D"/>
                </a:solidFill>
                <a:latin typeface="Times New Roman"/>
                <a:cs typeface="Times New Roman"/>
              </a:rPr>
              <a:t> </a:t>
            </a:r>
            <a:r>
              <a:rPr sz="1500" dirty="0">
                <a:solidFill>
                  <a:srgbClr val="75565B"/>
                </a:solidFill>
                <a:latin typeface="Times New Roman"/>
                <a:cs typeface="Times New Roman"/>
              </a:rPr>
              <a:t>(P</a:t>
            </a:r>
            <a:r>
              <a:rPr sz="1500" spc="80" dirty="0">
                <a:solidFill>
                  <a:srgbClr val="75565B"/>
                </a:solidFill>
                <a:latin typeface="Times New Roman"/>
                <a:cs typeface="Times New Roman"/>
              </a:rPr>
              <a:t> </a:t>
            </a:r>
            <a:r>
              <a:rPr sz="1500" spc="-50" dirty="0">
                <a:solidFill>
                  <a:srgbClr val="75565B"/>
                </a:solidFill>
                <a:latin typeface="Times New Roman"/>
                <a:cs typeface="Times New Roman"/>
              </a:rPr>
              <a:t>) </a:t>
            </a:r>
            <a:r>
              <a:rPr sz="1500" u="heavy" spc="-10" dirty="0">
                <a:solidFill>
                  <a:srgbClr val="7B343D"/>
                </a:solidFill>
                <a:uFill>
                  <a:solidFill>
                    <a:srgbClr val="775754"/>
                  </a:solidFill>
                </a:uFill>
                <a:latin typeface="Times New Roman"/>
                <a:cs typeface="Times New Roman"/>
              </a:rPr>
              <a:t>Expansion</a:t>
            </a:r>
            <a:r>
              <a:rPr sz="1500" spc="-10" dirty="0">
                <a:solidFill>
                  <a:srgbClr val="7B343D"/>
                </a:solidFill>
                <a:latin typeface="Times New Roman"/>
                <a:cs typeface="Times New Roman"/>
              </a:rPr>
              <a:t>:</a:t>
            </a:r>
            <a:r>
              <a:rPr sz="1500" dirty="0">
                <a:solidFill>
                  <a:srgbClr val="7B343D"/>
                </a:solidFill>
                <a:latin typeface="Times New Roman"/>
                <a:cs typeface="Times New Roman"/>
              </a:rPr>
              <a:t>	</a:t>
            </a:r>
            <a:r>
              <a:rPr sz="1500" dirty="0">
                <a:solidFill>
                  <a:srgbClr val="CA8790"/>
                </a:solidFill>
                <a:latin typeface="Times New Roman"/>
                <a:cs typeface="Times New Roman"/>
              </a:rPr>
              <a:t>ant</a:t>
            </a:r>
            <a:r>
              <a:rPr sz="1500" spc="30" dirty="0">
                <a:solidFill>
                  <a:srgbClr val="CA8790"/>
                </a:solidFill>
                <a:latin typeface="Times New Roman"/>
                <a:cs typeface="Times New Roman"/>
              </a:rPr>
              <a:t> </a:t>
            </a:r>
            <a:r>
              <a:rPr sz="1500" spc="-405" dirty="0">
                <a:solidFill>
                  <a:srgbClr val="7E444B"/>
                </a:solidFill>
                <a:latin typeface="Times New Roman"/>
                <a:cs typeface="Times New Roman"/>
              </a:rPr>
              <a:t>E</a:t>
            </a:r>
            <a:r>
              <a:rPr sz="1500" spc="425" dirty="0">
                <a:solidFill>
                  <a:srgbClr val="7E444B"/>
                </a:solidFill>
                <a:latin typeface="Times New Roman"/>
                <a:cs typeface="Times New Roman"/>
              </a:rPr>
              <a:t> </a:t>
            </a:r>
            <a:r>
              <a:rPr sz="1500" dirty="0">
                <a:solidFill>
                  <a:srgbClr val="411618"/>
                </a:solidFill>
                <a:latin typeface="Times New Roman"/>
                <a:cs typeface="Times New Roman"/>
              </a:rPr>
              <a:t>th</a:t>
            </a:r>
            <a:r>
              <a:rPr sz="1500" spc="400" dirty="0">
                <a:solidFill>
                  <a:srgbClr val="411618"/>
                </a:solidFill>
                <a:latin typeface="Times New Roman"/>
                <a:cs typeface="Times New Roman"/>
              </a:rPr>
              <a:t> </a:t>
            </a:r>
            <a:r>
              <a:rPr sz="1500" spc="-25" dirty="0">
                <a:solidFill>
                  <a:srgbClr val="915D62"/>
                </a:solidFill>
                <a:latin typeface="Times New Roman"/>
                <a:cs typeface="Times New Roman"/>
              </a:rPr>
              <a:t>lpy </a:t>
            </a:r>
            <a:r>
              <a:rPr sz="1500" u="heavy" spc="-60" dirty="0">
                <a:solidFill>
                  <a:srgbClr val="9E565D"/>
                </a:solidFill>
                <a:uFill>
                  <a:solidFill>
                    <a:srgbClr val="876767"/>
                  </a:solidFill>
                </a:uFill>
                <a:latin typeface="Times New Roman"/>
                <a:cs typeface="Times New Roman"/>
              </a:rPr>
              <a:t>Evaporation</a:t>
            </a:r>
            <a:r>
              <a:rPr sz="1500" spc="-60" dirty="0">
                <a:solidFill>
                  <a:srgbClr val="9E565D"/>
                </a:solidFill>
                <a:latin typeface="Times New Roman"/>
                <a:cs typeface="Times New Roman"/>
              </a:rPr>
              <a:t>:</a:t>
            </a:r>
            <a:r>
              <a:rPr sz="1500" spc="-35" dirty="0">
                <a:solidFill>
                  <a:srgbClr val="9E565D"/>
                </a:solidFill>
                <a:latin typeface="Times New Roman"/>
                <a:cs typeface="Times New Roman"/>
              </a:rPr>
              <a:t> </a:t>
            </a:r>
            <a:r>
              <a:rPr sz="1500" spc="-30" dirty="0">
                <a:solidFill>
                  <a:srgbClr val="593B38"/>
                </a:solidFill>
                <a:latin typeface="Times New Roman"/>
                <a:cs typeface="Times New Roman"/>
              </a:rPr>
              <a:t>Constant</a:t>
            </a:r>
            <a:r>
              <a:rPr sz="1500" spc="10" dirty="0">
                <a:solidFill>
                  <a:srgbClr val="593B38"/>
                </a:solidFill>
                <a:latin typeface="Times New Roman"/>
                <a:cs typeface="Times New Roman"/>
              </a:rPr>
              <a:t> </a:t>
            </a:r>
            <a:r>
              <a:rPr sz="1500" spc="-10" dirty="0">
                <a:solidFill>
                  <a:srgbClr val="595959"/>
                </a:solidFill>
                <a:latin typeface="Times New Roman"/>
                <a:cs typeface="Times New Roman"/>
              </a:rPr>
              <a:t>Pr.</a:t>
            </a:r>
            <a:r>
              <a:rPr sz="1500" spc="-10" dirty="0">
                <a:solidFill>
                  <a:srgbClr val="695054"/>
                </a:solidFill>
                <a:latin typeface="Times New Roman"/>
                <a:cs typeface="Times New Roman"/>
              </a:rPr>
              <a:t>{P,) </a:t>
            </a:r>
            <a:r>
              <a:rPr sz="1500" u="heavy" spc="-50" dirty="0">
                <a:solidFill>
                  <a:srgbClr val="4F4F4F"/>
                </a:solidFill>
                <a:uFill>
                  <a:solidFill>
                    <a:srgbClr val="875B60"/>
                  </a:solidFill>
                </a:uFill>
                <a:latin typeface="Times New Roman"/>
                <a:cs typeface="Times New Roman"/>
              </a:rPr>
              <a:t>Compression</a:t>
            </a:r>
            <a:r>
              <a:rPr sz="1500" spc="-50" dirty="0">
                <a:solidFill>
                  <a:srgbClr val="4F4F4F"/>
                </a:solidFill>
                <a:latin typeface="Times New Roman"/>
                <a:cs typeface="Times New Roman"/>
              </a:rPr>
              <a:t>:</a:t>
            </a:r>
            <a:r>
              <a:rPr sz="1500" spc="-25" dirty="0">
                <a:solidFill>
                  <a:srgbClr val="4F4F4F"/>
                </a:solidFill>
                <a:latin typeface="Times New Roman"/>
                <a:cs typeface="Times New Roman"/>
              </a:rPr>
              <a:t> </a:t>
            </a:r>
            <a:r>
              <a:rPr sz="1500" spc="-45" dirty="0">
                <a:solidFill>
                  <a:srgbClr val="826260"/>
                </a:solidFill>
                <a:latin typeface="Times New Roman"/>
                <a:cs typeface="Times New Roman"/>
              </a:rPr>
              <a:t>Constant</a:t>
            </a:r>
            <a:r>
              <a:rPr sz="1500" spc="50" dirty="0">
                <a:solidFill>
                  <a:srgbClr val="826260"/>
                </a:solidFill>
                <a:latin typeface="Times New Roman"/>
                <a:cs typeface="Times New Roman"/>
              </a:rPr>
              <a:t> </a:t>
            </a:r>
            <a:r>
              <a:rPr sz="1500" spc="-70" dirty="0">
                <a:solidFill>
                  <a:srgbClr val="6E4646"/>
                </a:solidFill>
                <a:latin typeface="Times New Roman"/>
                <a:cs typeface="Times New Roman"/>
              </a:rPr>
              <a:t>Entropy</a:t>
            </a:r>
            <a:r>
              <a:rPr sz="1500" dirty="0">
                <a:solidFill>
                  <a:srgbClr val="6E4646"/>
                </a:solidFill>
                <a:latin typeface="Times New Roman"/>
                <a:cs typeface="Times New Roman"/>
              </a:rPr>
              <a:t> </a:t>
            </a:r>
            <a:r>
              <a:rPr sz="1500" spc="-75" dirty="0">
                <a:solidFill>
                  <a:srgbClr val="674F52"/>
                </a:solidFill>
                <a:latin typeface="Times New Roman"/>
                <a:cs typeface="Times New Roman"/>
              </a:rPr>
              <a:t>(S)</a:t>
            </a:r>
            <a:endParaRPr sz="1500">
              <a:latin typeface="Times New Roman"/>
              <a:cs typeface="Times New Roman"/>
            </a:endParaRPr>
          </a:p>
        </p:txBody>
      </p:sp>
      <p:sp>
        <p:nvSpPr>
          <p:cNvPr id="21" name="object 21"/>
          <p:cNvSpPr txBox="1"/>
          <p:nvPr/>
        </p:nvSpPr>
        <p:spPr>
          <a:xfrm>
            <a:off x="5974375" y="1734343"/>
            <a:ext cx="602615" cy="180819"/>
          </a:xfrm>
          <a:prstGeom prst="rect">
            <a:avLst/>
          </a:prstGeom>
        </p:spPr>
        <p:txBody>
          <a:bodyPr vert="horz" wrap="square" lIns="0" tIns="11430" rIns="0" bIns="0" rtlCol="0">
            <a:spAutoFit/>
          </a:bodyPr>
          <a:lstStyle/>
          <a:p>
            <a:pPr marL="12700">
              <a:spcBef>
                <a:spcPts val="90"/>
              </a:spcBef>
            </a:pPr>
            <a:r>
              <a:rPr sz="1100" spc="-105" dirty="0">
                <a:solidFill>
                  <a:srgbClr val="565656"/>
                </a:solidFill>
                <a:latin typeface="Times New Roman"/>
                <a:cs typeface="Times New Roman"/>
              </a:rPr>
              <a:t>$'n</a:t>
            </a:r>
            <a:r>
              <a:rPr sz="1100" spc="-35" dirty="0">
                <a:solidFill>
                  <a:srgbClr val="565656"/>
                </a:solidFill>
                <a:latin typeface="Times New Roman"/>
                <a:cs typeface="Times New Roman"/>
              </a:rPr>
              <a:t> </a:t>
            </a:r>
            <a:r>
              <a:rPr sz="1100" spc="-45" dirty="0">
                <a:solidFill>
                  <a:srgbClr val="424242"/>
                </a:solidFill>
                <a:latin typeface="Times New Roman"/>
                <a:cs typeface="Times New Roman"/>
              </a:rPr>
              <a:t>per</a:t>
            </a:r>
            <a:r>
              <a:rPr sz="1100" spc="40" dirty="0">
                <a:solidFill>
                  <a:srgbClr val="424242"/>
                </a:solidFill>
                <a:latin typeface="Times New Roman"/>
                <a:cs typeface="Times New Roman"/>
              </a:rPr>
              <a:t> </a:t>
            </a:r>
            <a:r>
              <a:rPr sz="1100" spc="35" dirty="0">
                <a:solidFill>
                  <a:srgbClr val="2A2A2A"/>
                </a:solidFill>
                <a:latin typeface="Times New Roman"/>
                <a:cs typeface="Times New Roman"/>
              </a:rPr>
              <a:t>I.in</a:t>
            </a:r>
            <a:endParaRPr sz="1100">
              <a:latin typeface="Times New Roman"/>
              <a:cs typeface="Times New Roman"/>
            </a:endParaRPr>
          </a:p>
        </p:txBody>
      </p:sp>
      <p:sp>
        <p:nvSpPr>
          <p:cNvPr id="22" name="object 22"/>
          <p:cNvSpPr txBox="1"/>
          <p:nvPr/>
        </p:nvSpPr>
        <p:spPr>
          <a:xfrm>
            <a:off x="6335763" y="1834092"/>
            <a:ext cx="1981200" cy="466153"/>
          </a:xfrm>
          <a:prstGeom prst="rect">
            <a:avLst/>
          </a:prstGeom>
        </p:spPr>
        <p:txBody>
          <a:bodyPr vert="horz" wrap="square" lIns="0" tIns="29845" rIns="0" bIns="0" rtlCol="0">
            <a:spAutoFit/>
          </a:bodyPr>
          <a:lstStyle/>
          <a:p>
            <a:pPr marL="24765" marR="5080" indent="-12700">
              <a:lnSpc>
                <a:spcPts val="1650"/>
              </a:lnSpc>
              <a:spcBef>
                <a:spcPts val="235"/>
              </a:spcBef>
            </a:pPr>
            <a:r>
              <a:rPr sz="1450" i="1" u="heavy" spc="-145" dirty="0">
                <a:solidFill>
                  <a:srgbClr val="4D724B"/>
                </a:solidFill>
                <a:uFill>
                  <a:solidFill>
                    <a:srgbClr val="607070"/>
                  </a:solidFill>
                </a:uFill>
                <a:latin typeface="Times New Roman"/>
                <a:cs typeface="Times New Roman"/>
              </a:rPr>
              <a:t>€</a:t>
            </a:r>
            <a:r>
              <a:rPr sz="1450" i="1" u="heavy" spc="-195" dirty="0">
                <a:solidFill>
                  <a:srgbClr val="4D724B"/>
                </a:solidFill>
                <a:uFill>
                  <a:solidFill>
                    <a:srgbClr val="607070"/>
                  </a:solidFill>
                </a:uFill>
                <a:latin typeface="Times New Roman"/>
                <a:cs typeface="Times New Roman"/>
              </a:rPr>
              <a:t> </a:t>
            </a:r>
            <a:r>
              <a:rPr sz="1450" u="heavy" spc="-75" dirty="0">
                <a:solidFill>
                  <a:srgbClr val="467244"/>
                </a:solidFill>
                <a:uFill>
                  <a:solidFill>
                    <a:srgbClr val="607070"/>
                  </a:solidFill>
                </a:uFill>
                <a:latin typeface="Times New Roman"/>
                <a:cs typeface="Times New Roman"/>
              </a:rPr>
              <a:t>on</a:t>
            </a:r>
            <a:r>
              <a:rPr sz="1450" u="heavy" spc="-215" dirty="0">
                <a:solidFill>
                  <a:srgbClr val="467244"/>
                </a:solidFill>
                <a:uFill>
                  <a:solidFill>
                    <a:srgbClr val="607070"/>
                  </a:solidFill>
                </a:uFill>
                <a:latin typeface="Times New Roman"/>
                <a:cs typeface="Times New Roman"/>
              </a:rPr>
              <a:t> </a:t>
            </a:r>
            <a:r>
              <a:rPr sz="1450" u="heavy" dirty="0">
                <a:solidFill>
                  <a:srgbClr val="416B42"/>
                </a:solidFill>
                <a:uFill>
                  <a:solidFill>
                    <a:srgbClr val="607070"/>
                  </a:solidFill>
                </a:uFill>
                <a:latin typeface="Times New Roman"/>
                <a:cs typeface="Times New Roman"/>
              </a:rPr>
              <a:t>slant</a:t>
            </a:r>
            <a:r>
              <a:rPr sz="1450" u="heavy" spc="-80" dirty="0">
                <a:solidFill>
                  <a:srgbClr val="416B42"/>
                </a:solidFill>
                <a:uFill>
                  <a:solidFill>
                    <a:srgbClr val="607070"/>
                  </a:solidFill>
                </a:uFill>
                <a:latin typeface="Times New Roman"/>
                <a:cs typeface="Times New Roman"/>
              </a:rPr>
              <a:t> </a:t>
            </a:r>
            <a:r>
              <a:rPr sz="1450" u="heavy" spc="-10" dirty="0">
                <a:solidFill>
                  <a:srgbClr val="89B385"/>
                </a:solidFill>
                <a:uFill>
                  <a:solidFill>
                    <a:srgbClr val="607070"/>
                  </a:solidFill>
                </a:uFill>
                <a:latin typeface="Times New Roman"/>
                <a:cs typeface="Times New Roman"/>
              </a:rPr>
              <a:t>Temperature</a:t>
            </a:r>
            <a:r>
              <a:rPr sz="1450" u="heavy" spc="175" dirty="0">
                <a:solidFill>
                  <a:srgbClr val="89B385"/>
                </a:solidFill>
                <a:uFill>
                  <a:solidFill>
                    <a:srgbClr val="607070"/>
                  </a:solidFill>
                </a:uFill>
                <a:latin typeface="Times New Roman"/>
                <a:cs typeface="Times New Roman"/>
              </a:rPr>
              <a:t> </a:t>
            </a:r>
            <a:r>
              <a:rPr sz="1450" u="heavy" spc="-20" dirty="0">
                <a:solidFill>
                  <a:srgbClr val="799E79"/>
                </a:solidFill>
                <a:uFill>
                  <a:solidFill>
                    <a:srgbClr val="607070"/>
                  </a:solidFill>
                </a:uFill>
                <a:latin typeface="Times New Roman"/>
                <a:cs typeface="Times New Roman"/>
              </a:rPr>
              <a:t>fine</a:t>
            </a:r>
            <a:r>
              <a:rPr sz="1450" spc="-20" dirty="0">
                <a:solidFill>
                  <a:srgbClr val="799E79"/>
                </a:solidFill>
                <a:latin typeface="Times New Roman"/>
                <a:cs typeface="Times New Roman"/>
              </a:rPr>
              <a:t> </a:t>
            </a:r>
            <a:r>
              <a:rPr sz="1450" spc="55" dirty="0">
                <a:solidFill>
                  <a:srgbClr val="446749"/>
                </a:solidFill>
                <a:latin typeface="Times New Roman"/>
                <a:cs typeface="Times New Roman"/>
              </a:rPr>
              <a:t>tett</a:t>
            </a:r>
            <a:r>
              <a:rPr sz="1450" spc="-35" dirty="0">
                <a:solidFill>
                  <a:srgbClr val="446749"/>
                </a:solidFill>
                <a:latin typeface="Times New Roman"/>
                <a:cs typeface="Times New Roman"/>
              </a:rPr>
              <a:t> </a:t>
            </a:r>
            <a:r>
              <a:rPr sz="1450" spc="-30" dirty="0">
                <a:solidFill>
                  <a:srgbClr val="89AC85"/>
                </a:solidFill>
                <a:latin typeface="Times New Roman"/>
                <a:cs typeface="Times New Roman"/>
              </a:rPr>
              <a:t>of</a:t>
            </a:r>
            <a:r>
              <a:rPr sz="1450" spc="75" dirty="0">
                <a:solidFill>
                  <a:srgbClr val="89AC85"/>
                </a:solidFill>
                <a:latin typeface="Times New Roman"/>
                <a:cs typeface="Times New Roman"/>
              </a:rPr>
              <a:t> </a:t>
            </a:r>
            <a:r>
              <a:rPr sz="1450" spc="-10" dirty="0">
                <a:solidFill>
                  <a:srgbClr val="4F4F4F"/>
                </a:solidFill>
                <a:latin typeface="Times New Roman"/>
                <a:cs typeface="Times New Roman"/>
              </a:rPr>
              <a:t>dome:</a:t>
            </a:r>
            <a:r>
              <a:rPr sz="1450" spc="-80" dirty="0">
                <a:solidFill>
                  <a:srgbClr val="4F4F4F"/>
                </a:solidFill>
                <a:latin typeface="Times New Roman"/>
                <a:cs typeface="Times New Roman"/>
              </a:rPr>
              <a:t> </a:t>
            </a:r>
            <a:r>
              <a:rPr sz="1450" spc="-10" dirty="0">
                <a:solidFill>
                  <a:srgbClr val="2F2F2F"/>
                </a:solidFill>
                <a:latin typeface="Times New Roman"/>
                <a:cs typeface="Times New Roman"/>
              </a:rPr>
              <a:t>Vertical</a:t>
            </a:r>
            <a:endParaRPr sz="1450">
              <a:latin typeface="Times New Roman"/>
              <a:cs typeface="Times New Roman"/>
            </a:endParaRPr>
          </a:p>
        </p:txBody>
      </p:sp>
      <p:sp>
        <p:nvSpPr>
          <p:cNvPr id="23" name="object 23"/>
          <p:cNvSpPr txBox="1"/>
          <p:nvPr/>
        </p:nvSpPr>
        <p:spPr>
          <a:xfrm>
            <a:off x="5366219" y="2475970"/>
            <a:ext cx="626110" cy="221214"/>
          </a:xfrm>
          <a:prstGeom prst="rect">
            <a:avLst/>
          </a:prstGeom>
        </p:spPr>
        <p:txBody>
          <a:bodyPr vert="horz" wrap="square" lIns="0" tIns="13335" rIns="0" bIns="0" rtlCol="0">
            <a:spAutoFit/>
          </a:bodyPr>
          <a:lstStyle/>
          <a:p>
            <a:pPr marL="12700">
              <a:spcBef>
                <a:spcPts val="105"/>
              </a:spcBef>
              <a:tabLst>
                <a:tab pos="270509" algn="l"/>
              </a:tabLst>
            </a:pPr>
            <a:r>
              <a:rPr sz="1350" spc="-25" dirty="0">
                <a:solidFill>
                  <a:srgbClr val="424242"/>
                </a:solidFill>
                <a:latin typeface="Times New Roman"/>
                <a:cs typeface="Times New Roman"/>
              </a:rPr>
              <a:t>c,</a:t>
            </a:r>
            <a:r>
              <a:rPr sz="1350" dirty="0">
                <a:solidFill>
                  <a:srgbClr val="424242"/>
                </a:solidFill>
                <a:latin typeface="Times New Roman"/>
                <a:cs typeface="Times New Roman"/>
              </a:rPr>
              <a:t>	t,«.</a:t>
            </a:r>
            <a:r>
              <a:rPr sz="1350" spc="165" dirty="0">
                <a:solidFill>
                  <a:srgbClr val="424242"/>
                </a:solidFill>
                <a:latin typeface="Times New Roman"/>
                <a:cs typeface="Times New Roman"/>
              </a:rPr>
              <a:t> </a:t>
            </a:r>
            <a:r>
              <a:rPr sz="1350" spc="-105" dirty="0">
                <a:solidFill>
                  <a:srgbClr val="424242"/>
                </a:solidFill>
                <a:latin typeface="Times New Roman"/>
                <a:cs typeface="Times New Roman"/>
              </a:rPr>
              <a:t>,i</a:t>
            </a:r>
            <a:endParaRPr sz="1350">
              <a:latin typeface="Times New Roman"/>
              <a:cs typeface="Times New Roman"/>
            </a:endParaRPr>
          </a:p>
        </p:txBody>
      </p:sp>
      <p:sp>
        <p:nvSpPr>
          <p:cNvPr id="24" name="object 24"/>
          <p:cNvSpPr txBox="1"/>
          <p:nvPr/>
        </p:nvSpPr>
        <p:spPr>
          <a:xfrm>
            <a:off x="6335032" y="2272770"/>
            <a:ext cx="2092325" cy="432811"/>
          </a:xfrm>
          <a:prstGeom prst="rect">
            <a:avLst/>
          </a:prstGeom>
        </p:spPr>
        <p:txBody>
          <a:bodyPr vert="horz" wrap="square" lIns="0" tIns="22225" rIns="0" bIns="0" rtlCol="0">
            <a:spAutoFit/>
          </a:bodyPr>
          <a:lstStyle/>
          <a:p>
            <a:pPr marL="24130" marR="5080" indent="-12065">
              <a:lnSpc>
                <a:spcPts val="1600"/>
              </a:lnSpc>
              <a:spcBef>
                <a:spcPts val="175"/>
              </a:spcBef>
            </a:pPr>
            <a:r>
              <a:rPr sz="1350" dirty="0">
                <a:solidFill>
                  <a:srgbClr val="38673D"/>
                </a:solidFill>
                <a:latin typeface="Times New Roman"/>
                <a:cs typeface="Times New Roman"/>
              </a:rPr>
              <a:t>Within</a:t>
            </a:r>
            <a:r>
              <a:rPr sz="1350" spc="245" dirty="0">
                <a:solidFill>
                  <a:srgbClr val="38673D"/>
                </a:solidFill>
                <a:latin typeface="Times New Roman"/>
                <a:cs typeface="Times New Roman"/>
              </a:rPr>
              <a:t> </a:t>
            </a:r>
            <a:r>
              <a:rPr sz="1350" dirty="0">
                <a:solidFill>
                  <a:srgbClr val="62906B"/>
                </a:solidFill>
                <a:latin typeface="Times New Roman"/>
                <a:cs typeface="Times New Roman"/>
              </a:rPr>
              <a:t>dome:</a:t>
            </a:r>
            <a:r>
              <a:rPr sz="1350" spc="204" dirty="0">
                <a:solidFill>
                  <a:srgbClr val="62906B"/>
                </a:solidFill>
                <a:latin typeface="Times New Roman"/>
                <a:cs typeface="Times New Roman"/>
              </a:rPr>
              <a:t> </a:t>
            </a:r>
            <a:r>
              <a:rPr sz="1350" spc="-10" dirty="0">
                <a:solidFill>
                  <a:srgbClr val="626262"/>
                </a:solidFill>
                <a:latin typeface="Times New Roman"/>
                <a:cs typeface="Times New Roman"/>
              </a:rPr>
              <a:t>Horizontal </a:t>
            </a:r>
            <a:r>
              <a:rPr sz="1350" spc="-30" dirty="0">
                <a:solidFill>
                  <a:srgbClr val="42673B"/>
                </a:solidFill>
                <a:latin typeface="Times New Roman"/>
                <a:cs typeface="Times New Roman"/>
              </a:rPr>
              <a:t>Rlght</a:t>
            </a:r>
            <a:r>
              <a:rPr sz="1350" spc="35" dirty="0">
                <a:solidFill>
                  <a:srgbClr val="42673B"/>
                </a:solidFill>
                <a:latin typeface="Times New Roman"/>
                <a:cs typeface="Times New Roman"/>
              </a:rPr>
              <a:t> </a:t>
            </a:r>
            <a:r>
              <a:rPr sz="1350" dirty="0">
                <a:solidFill>
                  <a:srgbClr val="75957B"/>
                </a:solidFill>
                <a:latin typeface="Times New Roman"/>
                <a:cs typeface="Times New Roman"/>
              </a:rPr>
              <a:t>of</a:t>
            </a:r>
            <a:r>
              <a:rPr sz="1350" spc="40" dirty="0">
                <a:solidFill>
                  <a:srgbClr val="75957B"/>
                </a:solidFill>
                <a:latin typeface="Times New Roman"/>
                <a:cs typeface="Times New Roman"/>
              </a:rPr>
              <a:t> </a:t>
            </a:r>
            <a:r>
              <a:rPr sz="1350" spc="60" dirty="0">
                <a:solidFill>
                  <a:srgbClr val="82A172"/>
                </a:solidFill>
                <a:latin typeface="Times New Roman"/>
                <a:cs typeface="Times New Roman"/>
              </a:rPr>
              <a:t>dome:</a:t>
            </a:r>
            <a:r>
              <a:rPr sz="1350" spc="-80" dirty="0">
                <a:solidFill>
                  <a:srgbClr val="82A172"/>
                </a:solidFill>
                <a:latin typeface="Times New Roman"/>
                <a:cs typeface="Times New Roman"/>
              </a:rPr>
              <a:t> </a:t>
            </a:r>
            <a:r>
              <a:rPr sz="1350" dirty="0">
                <a:solidFill>
                  <a:srgbClr val="90AF8C"/>
                </a:solidFill>
                <a:latin typeface="Times New Roman"/>
                <a:cs typeface="Times New Roman"/>
              </a:rPr>
              <a:t>Curved</a:t>
            </a:r>
            <a:r>
              <a:rPr sz="1350" spc="40" dirty="0">
                <a:solidFill>
                  <a:srgbClr val="90AF8C"/>
                </a:solidFill>
                <a:latin typeface="Times New Roman"/>
                <a:cs typeface="Times New Roman"/>
              </a:rPr>
              <a:t> </a:t>
            </a:r>
            <a:r>
              <a:rPr sz="1350" spc="-20" dirty="0">
                <a:solidFill>
                  <a:srgbClr val="80A885"/>
                </a:solidFill>
                <a:latin typeface="Times New Roman"/>
                <a:cs typeface="Times New Roman"/>
              </a:rPr>
              <a:t>down</a:t>
            </a:r>
            <a:endParaRPr sz="1350">
              <a:latin typeface="Times New Roman"/>
              <a:cs typeface="Times New Roman"/>
            </a:endParaRPr>
          </a:p>
        </p:txBody>
      </p:sp>
      <p:sp>
        <p:nvSpPr>
          <p:cNvPr id="25" name="object 25"/>
          <p:cNvSpPr txBox="1"/>
          <p:nvPr/>
        </p:nvSpPr>
        <p:spPr>
          <a:xfrm>
            <a:off x="6561288" y="2945341"/>
            <a:ext cx="1406525" cy="236603"/>
          </a:xfrm>
          <a:prstGeom prst="rect">
            <a:avLst/>
          </a:prstGeom>
        </p:spPr>
        <p:txBody>
          <a:bodyPr vert="horz" wrap="square" lIns="0" tIns="13335" rIns="0" bIns="0" rtlCol="0">
            <a:spAutoFit/>
          </a:bodyPr>
          <a:lstStyle/>
          <a:p>
            <a:pPr marL="12700">
              <a:spcBef>
                <a:spcPts val="105"/>
              </a:spcBef>
            </a:pPr>
            <a:r>
              <a:rPr sz="1450" u="heavy" spc="-229" dirty="0">
                <a:solidFill>
                  <a:srgbClr val="9395C6"/>
                </a:solidFill>
                <a:uFill>
                  <a:solidFill>
                    <a:srgbClr val="607070"/>
                  </a:solidFill>
                </a:uFill>
                <a:latin typeface="Times New Roman"/>
                <a:cs typeface="Times New Roman"/>
              </a:rPr>
              <a:t>IDEAL</a:t>
            </a:r>
            <a:r>
              <a:rPr sz="1450" u="heavy" spc="75" dirty="0">
                <a:solidFill>
                  <a:srgbClr val="9395C6"/>
                </a:solidFill>
                <a:uFill>
                  <a:solidFill>
                    <a:srgbClr val="607070"/>
                  </a:solidFill>
                </a:uFill>
                <a:latin typeface="Times New Roman"/>
                <a:cs typeface="Times New Roman"/>
              </a:rPr>
              <a:t> </a:t>
            </a:r>
            <a:r>
              <a:rPr sz="1450" u="heavy" spc="-114" dirty="0">
                <a:solidFill>
                  <a:srgbClr val="56529E"/>
                </a:solidFill>
                <a:uFill>
                  <a:solidFill>
                    <a:srgbClr val="607070"/>
                  </a:solidFill>
                </a:uFill>
                <a:latin typeface="Times New Roman"/>
                <a:cs typeface="Times New Roman"/>
              </a:rPr>
              <a:t>CONOfYIOK</a:t>
            </a:r>
            <a:endParaRPr sz="1450">
              <a:latin typeface="Times New Roman"/>
              <a:cs typeface="Times New Roman"/>
            </a:endParaRPr>
          </a:p>
        </p:txBody>
      </p:sp>
      <p:sp>
        <p:nvSpPr>
          <p:cNvPr id="26" name="object 26"/>
          <p:cNvSpPr txBox="1"/>
          <p:nvPr/>
        </p:nvSpPr>
        <p:spPr>
          <a:xfrm>
            <a:off x="5223679" y="3066257"/>
            <a:ext cx="916940" cy="228909"/>
          </a:xfrm>
          <a:prstGeom prst="rect">
            <a:avLst/>
          </a:prstGeom>
        </p:spPr>
        <p:txBody>
          <a:bodyPr vert="horz" wrap="square" lIns="0" tIns="13335" rIns="0" bIns="0" rtlCol="0">
            <a:spAutoFit/>
          </a:bodyPr>
          <a:lstStyle/>
          <a:p>
            <a:pPr marL="12700">
              <a:spcBef>
                <a:spcPts val="105"/>
              </a:spcBef>
            </a:pPr>
            <a:r>
              <a:rPr sz="1400" spc="-250" dirty="0">
                <a:solidFill>
                  <a:srgbClr val="505050"/>
                </a:solidFill>
                <a:latin typeface="Times New Roman"/>
                <a:cs typeface="Times New Roman"/>
              </a:rPr>
              <a:t>sf0•T:kTTT..5</a:t>
            </a:r>
            <a:r>
              <a:rPr sz="1400" spc="114" dirty="0">
                <a:solidFill>
                  <a:srgbClr val="505050"/>
                </a:solidFill>
                <a:latin typeface="Times New Roman"/>
                <a:cs typeface="Times New Roman"/>
              </a:rPr>
              <a:t> </a:t>
            </a:r>
            <a:r>
              <a:rPr sz="1400" spc="-204" dirty="0">
                <a:solidFill>
                  <a:srgbClr val="4B4B4B"/>
                </a:solidFill>
                <a:latin typeface="Times New Roman"/>
                <a:cs typeface="Times New Roman"/>
              </a:rPr>
              <a:t>J'TJJ</a:t>
            </a:r>
            <a:endParaRPr sz="1400">
              <a:latin typeface="Times New Roman"/>
              <a:cs typeface="Times New Roman"/>
            </a:endParaRPr>
          </a:p>
        </p:txBody>
      </p:sp>
      <p:sp>
        <p:nvSpPr>
          <p:cNvPr id="27" name="object 27"/>
          <p:cNvSpPr txBox="1"/>
          <p:nvPr/>
        </p:nvSpPr>
        <p:spPr>
          <a:xfrm>
            <a:off x="5225337" y="3218657"/>
            <a:ext cx="3625215" cy="228909"/>
          </a:xfrm>
          <a:prstGeom prst="rect">
            <a:avLst/>
          </a:prstGeom>
        </p:spPr>
        <p:txBody>
          <a:bodyPr vert="horz" wrap="square" lIns="0" tIns="13335" rIns="0" bIns="0" rtlCol="0">
            <a:spAutoFit/>
          </a:bodyPr>
          <a:lstStyle/>
          <a:p>
            <a:pPr marL="12700">
              <a:spcBef>
                <a:spcPts val="105"/>
              </a:spcBef>
              <a:tabLst>
                <a:tab pos="626108" algn="l"/>
              </a:tabLst>
            </a:pPr>
            <a:r>
              <a:rPr sz="1400" spc="-10" dirty="0">
                <a:solidFill>
                  <a:srgbClr val="3F3F3F"/>
                </a:solidFill>
                <a:latin typeface="Times New Roman"/>
                <a:cs typeface="Times New Roman"/>
              </a:rPr>
              <a:t>''.H•›k</a:t>
            </a:r>
            <a:r>
              <a:rPr sz="1400" dirty="0">
                <a:solidFill>
                  <a:srgbClr val="3F3F3F"/>
                </a:solidFill>
                <a:latin typeface="Times New Roman"/>
                <a:cs typeface="Times New Roman"/>
              </a:rPr>
              <a:t>	</a:t>
            </a:r>
            <a:r>
              <a:rPr sz="1400" spc="-120" dirty="0">
                <a:solidFill>
                  <a:srgbClr val="565656"/>
                </a:solidFill>
                <a:latin typeface="Times New Roman"/>
                <a:cs typeface="Times New Roman"/>
              </a:rPr>
              <a:t>RelYigerant</a:t>
            </a:r>
            <a:r>
              <a:rPr sz="1400" spc="30" dirty="0">
                <a:solidFill>
                  <a:srgbClr val="565656"/>
                </a:solidFill>
                <a:latin typeface="Times New Roman"/>
                <a:cs typeface="Times New Roman"/>
              </a:rPr>
              <a:t> </a:t>
            </a:r>
            <a:r>
              <a:rPr sz="1400" spc="-95" dirty="0">
                <a:solidFill>
                  <a:srgbClr val="484666"/>
                </a:solidFill>
                <a:latin typeface="Times New Roman"/>
                <a:cs typeface="Times New Roman"/>
              </a:rPr>
              <a:t>is</a:t>
            </a:r>
            <a:r>
              <a:rPr sz="1400" spc="-5" dirty="0">
                <a:solidFill>
                  <a:srgbClr val="484666"/>
                </a:solidFill>
                <a:latin typeface="Times New Roman"/>
                <a:cs typeface="Times New Roman"/>
              </a:rPr>
              <a:t> </a:t>
            </a:r>
            <a:r>
              <a:rPr sz="1400" spc="-25" dirty="0">
                <a:solidFill>
                  <a:srgbClr val="3F3F64"/>
                </a:solidFill>
                <a:latin typeface="Times New Roman"/>
                <a:cs typeface="Times New Roman"/>
              </a:rPr>
              <a:t>IeoK</a:t>
            </a:r>
            <a:r>
              <a:rPr sz="1400" spc="-20" dirty="0">
                <a:solidFill>
                  <a:srgbClr val="3F3F64"/>
                </a:solidFill>
                <a:latin typeface="Times New Roman"/>
                <a:cs typeface="Times New Roman"/>
              </a:rPr>
              <a:t> </a:t>
            </a:r>
            <a:r>
              <a:rPr sz="1400" spc="-80" dirty="0">
                <a:solidFill>
                  <a:srgbClr val="383838"/>
                </a:solidFill>
                <a:latin typeface="Times New Roman"/>
                <a:cs typeface="Times New Roman"/>
              </a:rPr>
              <a:t>vapor</a:t>
            </a:r>
            <a:r>
              <a:rPr sz="1400" spc="-40" dirty="0">
                <a:solidFill>
                  <a:srgbClr val="383838"/>
                </a:solidFill>
                <a:latin typeface="Times New Roman"/>
                <a:cs typeface="Times New Roman"/>
              </a:rPr>
              <a:t> </a:t>
            </a:r>
            <a:r>
              <a:rPr sz="1400" dirty="0">
                <a:solidFill>
                  <a:srgbClr val="49467E"/>
                </a:solidFill>
                <a:latin typeface="Times New Roman"/>
                <a:cs typeface="Times New Roman"/>
              </a:rPr>
              <a:t>at</a:t>
            </a:r>
            <a:r>
              <a:rPr sz="1400" spc="-90" dirty="0">
                <a:solidFill>
                  <a:srgbClr val="49467E"/>
                </a:solidFill>
                <a:latin typeface="Times New Roman"/>
                <a:cs typeface="Times New Roman"/>
              </a:rPr>
              <a:t> </a:t>
            </a:r>
            <a:r>
              <a:rPr sz="1400" spc="-50" dirty="0">
                <a:solidFill>
                  <a:srgbClr val="524F85"/>
                </a:solidFill>
                <a:latin typeface="Times New Roman"/>
                <a:cs typeface="Times New Roman"/>
              </a:rPr>
              <a:t>end</a:t>
            </a:r>
            <a:r>
              <a:rPr sz="1400" spc="20" dirty="0">
                <a:solidFill>
                  <a:srgbClr val="524F85"/>
                </a:solidFill>
                <a:latin typeface="Times New Roman"/>
                <a:cs typeface="Times New Roman"/>
              </a:rPr>
              <a:t> </a:t>
            </a:r>
            <a:r>
              <a:rPr sz="1400" spc="-95" dirty="0">
                <a:solidFill>
                  <a:srgbClr val="484869"/>
                </a:solidFill>
                <a:latin typeface="Times New Roman"/>
                <a:cs typeface="Times New Roman"/>
              </a:rPr>
              <a:t>of</a:t>
            </a:r>
            <a:r>
              <a:rPr sz="1400" spc="-55" dirty="0">
                <a:solidFill>
                  <a:srgbClr val="484869"/>
                </a:solidFill>
                <a:latin typeface="Times New Roman"/>
                <a:cs typeface="Times New Roman"/>
              </a:rPr>
              <a:t> </a:t>
            </a:r>
            <a:r>
              <a:rPr sz="1400" spc="-35" dirty="0">
                <a:solidFill>
                  <a:srgbClr val="212121"/>
                </a:solidFill>
                <a:latin typeface="Times New Roman"/>
                <a:cs typeface="Times New Roman"/>
              </a:rPr>
              <a:t>evap.</a:t>
            </a:r>
            <a:r>
              <a:rPr sz="1400" spc="-30" dirty="0">
                <a:solidFill>
                  <a:srgbClr val="212121"/>
                </a:solidFill>
                <a:latin typeface="Times New Roman"/>
                <a:cs typeface="Times New Roman"/>
              </a:rPr>
              <a:t> </a:t>
            </a:r>
            <a:r>
              <a:rPr sz="1400" spc="-80" dirty="0">
                <a:solidFill>
                  <a:srgbClr val="5B5B80"/>
                </a:solidFill>
                <a:latin typeface="Times New Roman"/>
                <a:cs typeface="Times New Roman"/>
              </a:rPr>
              <a:t>AN0</a:t>
            </a:r>
            <a:endParaRPr sz="1400">
              <a:latin typeface="Times New Roman"/>
              <a:cs typeface="Times New Roman"/>
            </a:endParaRPr>
          </a:p>
        </p:txBody>
      </p:sp>
      <p:sp>
        <p:nvSpPr>
          <p:cNvPr id="28" name="object 28"/>
          <p:cNvSpPr txBox="1"/>
          <p:nvPr/>
        </p:nvSpPr>
        <p:spPr>
          <a:xfrm>
            <a:off x="3851206" y="3066257"/>
            <a:ext cx="1007744" cy="562333"/>
          </a:xfrm>
          <a:prstGeom prst="rect">
            <a:avLst/>
          </a:prstGeom>
        </p:spPr>
        <p:txBody>
          <a:bodyPr vert="horz" wrap="square" lIns="0" tIns="13335" rIns="0" bIns="0" rtlCol="0">
            <a:spAutoFit/>
          </a:bodyPr>
          <a:lstStyle/>
          <a:p>
            <a:pPr marL="12700">
              <a:spcBef>
                <a:spcPts val="105"/>
              </a:spcBef>
            </a:pPr>
            <a:r>
              <a:rPr sz="1400" spc="-185" dirty="0">
                <a:solidFill>
                  <a:srgbClr val="9A9A9A"/>
                </a:solidFill>
                <a:latin typeface="Times New Roman"/>
                <a:cs typeface="Times New Roman"/>
              </a:rPr>
              <a:t>,</a:t>
            </a:r>
            <a:r>
              <a:rPr sz="1400" spc="75" dirty="0">
                <a:solidFill>
                  <a:srgbClr val="9A9A9A"/>
                </a:solidFill>
                <a:latin typeface="Times New Roman"/>
                <a:cs typeface="Times New Roman"/>
              </a:rPr>
              <a:t> </a:t>
            </a:r>
            <a:r>
              <a:rPr sz="1400" spc="-40" dirty="0">
                <a:solidFill>
                  <a:srgbClr val="3B3B3B"/>
                </a:solidFill>
                <a:latin typeface="Times New Roman"/>
                <a:cs typeface="Times New Roman"/>
              </a:rPr>
              <a:t>,q,</a:t>
            </a:r>
            <a:r>
              <a:rPr sz="1400" spc="-130" dirty="0">
                <a:solidFill>
                  <a:srgbClr val="3B3B3B"/>
                </a:solidFill>
                <a:latin typeface="Times New Roman"/>
                <a:cs typeface="Times New Roman"/>
              </a:rPr>
              <a:t> </a:t>
            </a:r>
            <a:r>
              <a:rPr sz="1400" spc="-40" dirty="0">
                <a:solidFill>
                  <a:srgbClr val="505050"/>
                </a:solidFill>
                <a:latin typeface="Times New Roman"/>
                <a:cs typeface="Times New Roman"/>
              </a:rPr>
              <a:t>„,t</a:t>
            </a:r>
            <a:r>
              <a:rPr sz="1400" spc="-50" dirty="0">
                <a:solidFill>
                  <a:srgbClr val="505050"/>
                </a:solidFill>
                <a:latin typeface="Times New Roman"/>
                <a:cs typeface="Times New Roman"/>
              </a:rPr>
              <a:t> </a:t>
            </a:r>
            <a:r>
              <a:rPr sz="1400" dirty="0">
                <a:solidFill>
                  <a:srgbClr val="8C8C8C"/>
                </a:solidFill>
                <a:latin typeface="Times New Roman"/>
                <a:cs typeface="Times New Roman"/>
              </a:rPr>
              <a:t>,</a:t>
            </a:r>
            <a:r>
              <a:rPr sz="1400" spc="140" dirty="0">
                <a:solidFill>
                  <a:srgbClr val="8C8C8C"/>
                </a:solidFill>
                <a:latin typeface="Times New Roman"/>
                <a:cs typeface="Times New Roman"/>
              </a:rPr>
              <a:t> </a:t>
            </a:r>
            <a:r>
              <a:rPr sz="1400" spc="-10" dirty="0">
                <a:solidFill>
                  <a:srgbClr val="444444"/>
                </a:solidFill>
                <a:latin typeface="Times New Roman"/>
                <a:cs typeface="Times New Roman"/>
              </a:rPr>
              <a:t>,.\,y,g</a:t>
            </a:r>
            <a:endParaRPr sz="1400">
              <a:latin typeface="Times New Roman"/>
              <a:cs typeface="Times New Roman"/>
            </a:endParaRPr>
          </a:p>
          <a:p>
            <a:pPr marL="170179">
              <a:spcBef>
                <a:spcPts val="1070"/>
              </a:spcBef>
            </a:pPr>
            <a:r>
              <a:rPr sz="1250" spc="-25" dirty="0">
                <a:solidFill>
                  <a:srgbClr val="696969"/>
                </a:solidFill>
                <a:latin typeface="Times New Roman"/>
                <a:cs typeface="Times New Roman"/>
              </a:rPr>
              <a:t>II,</a:t>
            </a:r>
            <a:endParaRPr sz="1250">
              <a:latin typeface="Times New Roman"/>
              <a:cs typeface="Times New Roman"/>
            </a:endParaRPr>
          </a:p>
        </p:txBody>
      </p:sp>
      <p:sp>
        <p:nvSpPr>
          <p:cNvPr id="29" name="object 29"/>
          <p:cNvSpPr txBox="1"/>
          <p:nvPr/>
        </p:nvSpPr>
        <p:spPr>
          <a:xfrm>
            <a:off x="5169121" y="3416301"/>
            <a:ext cx="158115" cy="205184"/>
          </a:xfrm>
          <a:prstGeom prst="rect">
            <a:avLst/>
          </a:prstGeom>
        </p:spPr>
        <p:txBody>
          <a:bodyPr vert="horz" wrap="square" lIns="0" tIns="12700" rIns="0" bIns="0" rtlCol="0">
            <a:spAutoFit/>
          </a:bodyPr>
          <a:lstStyle/>
          <a:p>
            <a:pPr marL="12700">
              <a:spcBef>
                <a:spcPts val="100"/>
              </a:spcBef>
            </a:pPr>
            <a:r>
              <a:rPr sz="1250" spc="-40" dirty="0">
                <a:solidFill>
                  <a:srgbClr val="3D3D3D"/>
                </a:solidFill>
                <a:latin typeface="Times New Roman"/>
                <a:cs typeface="Times New Roman"/>
              </a:rPr>
              <a:t>| </a:t>
            </a:r>
            <a:r>
              <a:rPr sz="1250" spc="-25" dirty="0">
                <a:solidFill>
                  <a:srgbClr val="424242"/>
                </a:solidFill>
                <a:latin typeface="Times New Roman"/>
                <a:cs typeface="Times New Roman"/>
              </a:rPr>
              <a:t>t,</a:t>
            </a:r>
            <a:endParaRPr sz="1250">
              <a:latin typeface="Times New Roman"/>
              <a:cs typeface="Times New Roman"/>
            </a:endParaRPr>
          </a:p>
        </p:txBody>
      </p:sp>
      <p:sp>
        <p:nvSpPr>
          <p:cNvPr id="30" name="object 30"/>
          <p:cNvSpPr txBox="1"/>
          <p:nvPr/>
        </p:nvSpPr>
        <p:spPr>
          <a:xfrm>
            <a:off x="5650571" y="3416301"/>
            <a:ext cx="3176905" cy="205184"/>
          </a:xfrm>
          <a:prstGeom prst="rect">
            <a:avLst/>
          </a:prstGeom>
        </p:spPr>
        <p:txBody>
          <a:bodyPr vert="horz" wrap="square" lIns="0" tIns="12700" rIns="0" bIns="0" rtlCol="0">
            <a:spAutoFit/>
          </a:bodyPr>
          <a:lstStyle/>
          <a:p>
            <a:pPr marL="12700">
              <a:spcBef>
                <a:spcPts val="100"/>
              </a:spcBef>
              <a:tabLst>
                <a:tab pos="1481449" algn="l"/>
              </a:tabLst>
            </a:pPr>
            <a:r>
              <a:rPr sz="1250" spc="-65" dirty="0">
                <a:solidFill>
                  <a:srgbClr val="595959"/>
                </a:solidFill>
                <a:latin typeface="Times New Roman"/>
                <a:cs typeface="Times New Roman"/>
              </a:rPr>
              <a:t>y\,</a:t>
            </a:r>
            <a:r>
              <a:rPr sz="1250" spc="60" dirty="0">
                <a:solidFill>
                  <a:srgbClr val="595959"/>
                </a:solidFill>
                <a:latin typeface="Times New Roman"/>
                <a:cs typeface="Times New Roman"/>
              </a:rPr>
              <a:t> </a:t>
            </a:r>
            <a:r>
              <a:rPr sz="1250" spc="-10" dirty="0">
                <a:solidFill>
                  <a:srgbClr val="181C49"/>
                </a:solidFill>
                <a:latin typeface="Times New Roman"/>
                <a:cs typeface="Times New Roman"/>
              </a:rPr>
              <a:t>Refrigerant</a:t>
            </a:r>
            <a:r>
              <a:rPr sz="1250" spc="55" dirty="0">
                <a:solidFill>
                  <a:srgbClr val="181C49"/>
                </a:solidFill>
                <a:latin typeface="Times New Roman"/>
                <a:cs typeface="Times New Roman"/>
              </a:rPr>
              <a:t> </a:t>
            </a:r>
            <a:r>
              <a:rPr sz="1250" spc="-265" dirty="0">
                <a:solidFill>
                  <a:srgbClr val="4F4F4F"/>
                </a:solidFill>
                <a:latin typeface="Times New Roman"/>
                <a:cs typeface="Times New Roman"/>
              </a:rPr>
              <a:t>Ts</a:t>
            </a:r>
            <a:r>
              <a:rPr sz="1250" spc="-50" dirty="0">
                <a:solidFill>
                  <a:srgbClr val="4F4F4F"/>
                </a:solidFill>
                <a:latin typeface="Times New Roman"/>
                <a:cs typeface="Times New Roman"/>
              </a:rPr>
              <a:t> </a:t>
            </a:r>
            <a:r>
              <a:rPr sz="1250" spc="-285" dirty="0">
                <a:solidFill>
                  <a:srgbClr val="00012A"/>
                </a:solidFill>
                <a:latin typeface="Times New Roman"/>
                <a:cs typeface="Times New Roman"/>
              </a:rPr>
              <a:t>10a</a:t>
            </a:r>
            <a:r>
              <a:rPr sz="1250" dirty="0">
                <a:solidFill>
                  <a:srgbClr val="00012A"/>
                </a:solidFill>
                <a:latin typeface="Times New Roman"/>
                <a:cs typeface="Times New Roman"/>
              </a:rPr>
              <a:t>	</a:t>
            </a:r>
            <a:r>
              <a:rPr sz="1250" spc="-25" dirty="0">
                <a:solidFill>
                  <a:srgbClr val="232323"/>
                </a:solidFill>
                <a:latin typeface="Times New Roman"/>
                <a:cs typeface="Times New Roman"/>
              </a:rPr>
              <a:t>liquid</a:t>
            </a:r>
            <a:r>
              <a:rPr sz="1250" spc="-20" dirty="0">
                <a:solidFill>
                  <a:srgbClr val="232323"/>
                </a:solidFill>
                <a:latin typeface="Times New Roman"/>
                <a:cs typeface="Times New Roman"/>
              </a:rPr>
              <a:t> </a:t>
            </a:r>
            <a:r>
              <a:rPr sz="1250" dirty="0">
                <a:solidFill>
                  <a:srgbClr val="7B7BAF"/>
                </a:solidFill>
                <a:latin typeface="Times New Roman"/>
                <a:cs typeface="Times New Roman"/>
              </a:rPr>
              <a:t>at</a:t>
            </a:r>
            <a:r>
              <a:rPr sz="1250" spc="100" dirty="0">
                <a:solidFill>
                  <a:srgbClr val="7B7BAF"/>
                </a:solidFill>
                <a:latin typeface="Times New Roman"/>
                <a:cs typeface="Times New Roman"/>
              </a:rPr>
              <a:t> </a:t>
            </a:r>
            <a:r>
              <a:rPr sz="1250" dirty="0">
                <a:solidFill>
                  <a:srgbClr val="232323"/>
                </a:solidFill>
                <a:latin typeface="Times New Roman"/>
                <a:cs typeface="Times New Roman"/>
              </a:rPr>
              <a:t>and</a:t>
            </a:r>
            <a:r>
              <a:rPr sz="1250" spc="50" dirty="0">
                <a:solidFill>
                  <a:srgbClr val="232323"/>
                </a:solidFill>
                <a:latin typeface="Times New Roman"/>
                <a:cs typeface="Times New Roman"/>
              </a:rPr>
              <a:t> </a:t>
            </a:r>
            <a:r>
              <a:rPr sz="1250" dirty="0">
                <a:solidFill>
                  <a:srgbClr val="8282BC"/>
                </a:solidFill>
                <a:latin typeface="Times New Roman"/>
                <a:cs typeface="Times New Roman"/>
              </a:rPr>
              <a:t>of</a:t>
            </a:r>
            <a:r>
              <a:rPr sz="1250" spc="55" dirty="0">
                <a:solidFill>
                  <a:srgbClr val="8282BC"/>
                </a:solidFill>
                <a:latin typeface="Times New Roman"/>
                <a:cs typeface="Times New Roman"/>
              </a:rPr>
              <a:t> </a:t>
            </a:r>
            <a:r>
              <a:rPr sz="1250" spc="-10" dirty="0">
                <a:solidFill>
                  <a:srgbClr val="7E80B3"/>
                </a:solidFill>
                <a:latin typeface="Times New Roman"/>
                <a:cs typeface="Times New Roman"/>
              </a:rPr>
              <a:t>coWansar</a:t>
            </a:r>
            <a:endParaRPr sz="1250">
              <a:latin typeface="Times New Roman"/>
              <a:cs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62300" y="990600"/>
            <a:ext cx="4991100" cy="1968500"/>
          </a:xfrm>
          <a:prstGeom prst="rect">
            <a:avLst/>
          </a:prstGeom>
        </p:spPr>
      </p:pic>
      <p:sp>
        <p:nvSpPr>
          <p:cNvPr id="3" name="object 3"/>
          <p:cNvSpPr/>
          <p:nvPr/>
        </p:nvSpPr>
        <p:spPr>
          <a:xfrm>
            <a:off x="3373437" y="225425"/>
            <a:ext cx="0" cy="523875"/>
          </a:xfrm>
          <a:custGeom>
            <a:avLst/>
            <a:gdLst/>
            <a:ahLst/>
            <a:cxnLst/>
            <a:rect l="l" t="t" r="r" b="b"/>
            <a:pathLst>
              <a:path h="523875">
                <a:moveTo>
                  <a:pt x="0" y="523875"/>
                </a:moveTo>
                <a:lnTo>
                  <a:pt x="0" y="0"/>
                </a:lnTo>
              </a:path>
            </a:pathLst>
          </a:custGeom>
          <a:ln w="15875">
            <a:solidFill>
              <a:srgbClr val="1F1F1F"/>
            </a:solidFill>
          </a:ln>
        </p:spPr>
        <p:txBody>
          <a:bodyPr wrap="square" lIns="0" tIns="0" rIns="0" bIns="0" rtlCol="0"/>
          <a:lstStyle/>
          <a:p>
            <a:endParaRPr sz="1800"/>
          </a:p>
        </p:txBody>
      </p:sp>
      <p:grpSp>
        <p:nvGrpSpPr>
          <p:cNvPr id="4" name="object 4"/>
          <p:cNvGrpSpPr/>
          <p:nvPr/>
        </p:nvGrpSpPr>
        <p:grpSpPr>
          <a:xfrm>
            <a:off x="3365500" y="225425"/>
            <a:ext cx="2124075" cy="523875"/>
            <a:chOff x="1993900" y="1825625"/>
            <a:chExt cx="2124075" cy="523875"/>
          </a:xfrm>
        </p:grpSpPr>
        <p:sp>
          <p:nvSpPr>
            <p:cNvPr id="5" name="object 5"/>
            <p:cNvSpPr/>
            <p:nvPr/>
          </p:nvSpPr>
          <p:spPr>
            <a:xfrm>
              <a:off x="4110037" y="1825625"/>
              <a:ext cx="0" cy="523875"/>
            </a:xfrm>
            <a:custGeom>
              <a:avLst/>
              <a:gdLst/>
              <a:ahLst/>
              <a:cxnLst/>
              <a:rect l="l" t="t" r="r" b="b"/>
              <a:pathLst>
                <a:path h="523875">
                  <a:moveTo>
                    <a:pt x="0" y="523875"/>
                  </a:moveTo>
                  <a:lnTo>
                    <a:pt x="0" y="0"/>
                  </a:lnTo>
                </a:path>
              </a:pathLst>
            </a:custGeom>
            <a:ln w="15875">
              <a:solidFill>
                <a:srgbClr val="1F1F1F"/>
              </a:solidFill>
            </a:ln>
          </p:spPr>
          <p:txBody>
            <a:bodyPr wrap="square" lIns="0" tIns="0" rIns="0" bIns="0" rtlCol="0"/>
            <a:lstStyle/>
            <a:p>
              <a:endParaRPr sz="1800"/>
            </a:p>
          </p:txBody>
        </p:sp>
        <p:sp>
          <p:nvSpPr>
            <p:cNvPr id="6" name="object 6"/>
            <p:cNvSpPr/>
            <p:nvPr/>
          </p:nvSpPr>
          <p:spPr>
            <a:xfrm>
              <a:off x="1993900" y="1833562"/>
              <a:ext cx="2124075" cy="0"/>
            </a:xfrm>
            <a:custGeom>
              <a:avLst/>
              <a:gdLst/>
              <a:ahLst/>
              <a:cxnLst/>
              <a:rect l="l" t="t" r="r" b="b"/>
              <a:pathLst>
                <a:path w="2124075">
                  <a:moveTo>
                    <a:pt x="0" y="0"/>
                  </a:moveTo>
                  <a:lnTo>
                    <a:pt x="2124075" y="0"/>
                  </a:lnTo>
                </a:path>
              </a:pathLst>
            </a:custGeom>
            <a:ln w="15875">
              <a:solidFill>
                <a:srgbClr val="1F1F1F"/>
              </a:solidFill>
            </a:ln>
          </p:spPr>
          <p:txBody>
            <a:bodyPr wrap="square" lIns="0" tIns="0" rIns="0" bIns="0" rtlCol="0"/>
            <a:lstStyle/>
            <a:p>
              <a:endParaRPr sz="1800"/>
            </a:p>
          </p:txBody>
        </p:sp>
        <p:sp>
          <p:nvSpPr>
            <p:cNvPr id="7" name="object 7"/>
            <p:cNvSpPr/>
            <p:nvPr/>
          </p:nvSpPr>
          <p:spPr>
            <a:xfrm>
              <a:off x="1993900" y="2341562"/>
              <a:ext cx="2124075" cy="0"/>
            </a:xfrm>
            <a:custGeom>
              <a:avLst/>
              <a:gdLst/>
              <a:ahLst/>
              <a:cxnLst/>
              <a:rect l="l" t="t" r="r" b="b"/>
              <a:pathLst>
                <a:path w="2124075">
                  <a:moveTo>
                    <a:pt x="0" y="0"/>
                  </a:moveTo>
                  <a:lnTo>
                    <a:pt x="2124075" y="0"/>
                  </a:lnTo>
                </a:path>
              </a:pathLst>
            </a:custGeom>
            <a:ln w="15875">
              <a:solidFill>
                <a:srgbClr val="1F1F1F"/>
              </a:solidFill>
            </a:ln>
          </p:spPr>
          <p:txBody>
            <a:bodyPr wrap="square" lIns="0" tIns="0" rIns="0" bIns="0" rtlCol="0"/>
            <a:lstStyle/>
            <a:p>
              <a:endParaRPr sz="1800"/>
            </a:p>
          </p:txBody>
        </p:sp>
        <p:sp>
          <p:nvSpPr>
            <p:cNvPr id="8" name="object 8"/>
            <p:cNvSpPr/>
            <p:nvPr/>
          </p:nvSpPr>
          <p:spPr>
            <a:xfrm>
              <a:off x="2590800" y="2030412"/>
              <a:ext cx="1425575" cy="0"/>
            </a:xfrm>
            <a:custGeom>
              <a:avLst/>
              <a:gdLst/>
              <a:ahLst/>
              <a:cxnLst/>
              <a:rect l="l" t="t" r="r" b="b"/>
              <a:pathLst>
                <a:path w="1425575">
                  <a:moveTo>
                    <a:pt x="0" y="0"/>
                  </a:moveTo>
                  <a:lnTo>
                    <a:pt x="1425575" y="0"/>
                  </a:lnTo>
                </a:path>
              </a:pathLst>
            </a:custGeom>
            <a:ln w="28575">
              <a:solidFill>
                <a:srgbClr val="747474"/>
              </a:solidFill>
            </a:ln>
          </p:spPr>
          <p:txBody>
            <a:bodyPr wrap="square" lIns="0" tIns="0" rIns="0" bIns="0" rtlCol="0"/>
            <a:lstStyle/>
            <a:p>
              <a:endParaRPr sz="1800"/>
            </a:p>
          </p:txBody>
        </p:sp>
        <p:pic>
          <p:nvPicPr>
            <p:cNvPr id="9" name="object 9"/>
            <p:cNvPicPr/>
            <p:nvPr/>
          </p:nvPicPr>
          <p:blipFill>
            <a:blip r:embed="rId3" cstate="print"/>
            <a:stretch>
              <a:fillRect/>
            </a:stretch>
          </p:blipFill>
          <p:spPr>
            <a:xfrm>
              <a:off x="2654300" y="1866900"/>
              <a:ext cx="1308100" cy="114300"/>
            </a:xfrm>
            <a:prstGeom prst="rect">
              <a:avLst/>
            </a:prstGeom>
          </p:spPr>
        </p:pic>
      </p:grpSp>
      <p:sp>
        <p:nvSpPr>
          <p:cNvPr id="10" name="object 10"/>
          <p:cNvSpPr txBox="1">
            <a:spLocks noGrp="1"/>
          </p:cNvSpPr>
          <p:nvPr>
            <p:ph type="title"/>
          </p:nvPr>
        </p:nvSpPr>
        <p:spPr>
          <a:xfrm>
            <a:off x="2743200" y="-1524000"/>
            <a:ext cx="5585713" cy="1481174"/>
          </a:xfrm>
          <a:prstGeom prst="rect">
            <a:avLst/>
          </a:prstGeom>
        </p:spPr>
        <p:txBody>
          <a:bodyPr vert="horz" wrap="square" lIns="0" tIns="704849" rIns="0" bIns="0" rtlCol="0" anchor="t">
            <a:spAutoFit/>
          </a:bodyPr>
          <a:lstStyle/>
          <a:p>
            <a:pPr marL="1209035">
              <a:spcBef>
                <a:spcPts val="100"/>
              </a:spcBef>
            </a:pPr>
            <a:r>
              <a:rPr sz="2500" dirty="0">
                <a:solidFill>
                  <a:srgbClr val="973438"/>
                </a:solidFill>
                <a:latin typeface="Times New Roman"/>
                <a:cs typeface="Times New Roman"/>
              </a:rPr>
              <a:t>The</a:t>
            </a:r>
            <a:r>
              <a:rPr sz="2500" spc="80" dirty="0">
                <a:solidFill>
                  <a:srgbClr val="973438"/>
                </a:solidFill>
                <a:latin typeface="Times New Roman"/>
                <a:cs typeface="Times New Roman"/>
              </a:rPr>
              <a:t> </a:t>
            </a:r>
            <a:r>
              <a:rPr sz="2500" dirty="0">
                <a:solidFill>
                  <a:srgbClr val="75151C"/>
                </a:solidFill>
                <a:latin typeface="Times New Roman"/>
                <a:cs typeface="Times New Roman"/>
              </a:rPr>
              <a:t>Refrigeration°Cycle</a:t>
            </a:r>
            <a:r>
              <a:rPr sz="2500" spc="-40" dirty="0">
                <a:solidFill>
                  <a:srgbClr val="75151C"/>
                </a:solidFill>
                <a:latin typeface="Times New Roman"/>
                <a:cs typeface="Times New Roman"/>
              </a:rPr>
              <a:t> </a:t>
            </a:r>
            <a:r>
              <a:rPr sz="2500" dirty="0">
                <a:solidFill>
                  <a:srgbClr val="821F1F"/>
                </a:solidFill>
                <a:latin typeface="Times New Roman"/>
                <a:cs typeface="Times New Roman"/>
              </a:rPr>
              <a:t>on</a:t>
            </a:r>
            <a:r>
              <a:rPr sz="2500" spc="245" dirty="0">
                <a:solidFill>
                  <a:srgbClr val="821F1F"/>
                </a:solidFill>
                <a:latin typeface="Times New Roman"/>
                <a:cs typeface="Times New Roman"/>
              </a:rPr>
              <a:t> </a:t>
            </a:r>
            <a:r>
              <a:rPr sz="2500" spc="-50" dirty="0">
                <a:solidFill>
                  <a:srgbClr val="902F3B"/>
                </a:solidFill>
                <a:latin typeface="Times New Roman"/>
                <a:cs typeface="Times New Roman"/>
              </a:rPr>
              <a:t>p-</a:t>
            </a:r>
            <a:r>
              <a:rPr sz="2500" dirty="0">
                <a:solidFill>
                  <a:srgbClr val="902F3B"/>
                </a:solidFill>
                <a:latin typeface="Times New Roman"/>
                <a:cs typeface="Times New Roman"/>
              </a:rPr>
              <a:t>h</a:t>
            </a:r>
            <a:r>
              <a:rPr sz="2500" spc="80" dirty="0">
                <a:solidFill>
                  <a:srgbClr val="902F3B"/>
                </a:solidFill>
                <a:latin typeface="Times New Roman"/>
                <a:cs typeface="Times New Roman"/>
              </a:rPr>
              <a:t> </a:t>
            </a:r>
            <a:r>
              <a:rPr sz="2500" spc="85" dirty="0">
                <a:solidFill>
                  <a:srgbClr val="8E1815"/>
                </a:solidFill>
                <a:latin typeface="Times New Roman"/>
                <a:cs typeface="Times New Roman"/>
              </a:rPr>
              <a:t>Chart</a:t>
            </a:r>
            <a:endParaRPr sz="2500" dirty="0">
              <a:latin typeface="Times New Roman"/>
              <a:cs typeface="Times New Roman"/>
            </a:endParaRPr>
          </a:p>
        </p:txBody>
      </p:sp>
      <p:sp>
        <p:nvSpPr>
          <p:cNvPr id="11" name="object 11"/>
          <p:cNvSpPr txBox="1"/>
          <p:nvPr/>
        </p:nvSpPr>
        <p:spPr>
          <a:xfrm>
            <a:off x="5975112" y="2743200"/>
            <a:ext cx="527685" cy="205184"/>
          </a:xfrm>
          <a:prstGeom prst="rect">
            <a:avLst/>
          </a:prstGeom>
        </p:spPr>
        <p:txBody>
          <a:bodyPr vert="horz" wrap="square" lIns="0" tIns="12700" rIns="0" bIns="0" rtlCol="0">
            <a:spAutoFit/>
          </a:bodyPr>
          <a:lstStyle/>
          <a:p>
            <a:pPr marL="12700">
              <a:spcBef>
                <a:spcPts val="100"/>
              </a:spcBef>
              <a:tabLst>
                <a:tab pos="367663" algn="l"/>
              </a:tabLst>
            </a:pPr>
            <a:r>
              <a:rPr sz="1250" spc="-25" dirty="0">
                <a:solidFill>
                  <a:srgbClr val="575757"/>
                </a:solidFill>
                <a:latin typeface="Courier New"/>
                <a:cs typeface="Courier New"/>
              </a:rPr>
              <a:t>h,</a:t>
            </a:r>
            <a:r>
              <a:rPr sz="1250" dirty="0">
                <a:solidFill>
                  <a:srgbClr val="575757"/>
                </a:solidFill>
                <a:latin typeface="Courier New"/>
                <a:cs typeface="Courier New"/>
              </a:rPr>
              <a:t>	</a:t>
            </a:r>
            <a:r>
              <a:rPr sz="1250" spc="-145" dirty="0">
                <a:solidFill>
                  <a:srgbClr val="3F3F3F"/>
                </a:solidFill>
                <a:latin typeface="Courier New"/>
                <a:cs typeface="Courier New"/>
              </a:rPr>
              <a:t>h,</a:t>
            </a:r>
            <a:endParaRPr sz="1250">
              <a:latin typeface="Courier New"/>
              <a:cs typeface="Courier New"/>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2984500"/>
            <a:ext cx="165100" cy="38100"/>
          </a:xfrm>
          <a:prstGeom prst="rect">
            <a:avLst/>
          </a:prstGeom>
        </p:spPr>
      </p:pic>
      <p:pic>
        <p:nvPicPr>
          <p:cNvPr id="3" name="object 3"/>
          <p:cNvPicPr/>
          <p:nvPr/>
        </p:nvPicPr>
        <p:blipFill>
          <a:blip r:embed="rId3" cstate="print"/>
          <a:stretch>
            <a:fillRect/>
          </a:stretch>
        </p:blipFill>
        <p:spPr>
          <a:xfrm>
            <a:off x="2298700" y="2082801"/>
            <a:ext cx="139700" cy="63500"/>
          </a:xfrm>
          <a:prstGeom prst="rect">
            <a:avLst/>
          </a:prstGeom>
        </p:spPr>
      </p:pic>
      <p:pic>
        <p:nvPicPr>
          <p:cNvPr id="4" name="object 4"/>
          <p:cNvPicPr/>
          <p:nvPr/>
        </p:nvPicPr>
        <p:blipFill>
          <a:blip r:embed="rId4" cstate="print"/>
          <a:stretch>
            <a:fillRect/>
          </a:stretch>
        </p:blipFill>
        <p:spPr>
          <a:xfrm>
            <a:off x="2286000" y="1803400"/>
            <a:ext cx="152400" cy="38100"/>
          </a:xfrm>
          <a:prstGeom prst="rect">
            <a:avLst/>
          </a:prstGeom>
        </p:spPr>
      </p:pic>
      <p:pic>
        <p:nvPicPr>
          <p:cNvPr id="5" name="object 5"/>
          <p:cNvPicPr/>
          <p:nvPr/>
        </p:nvPicPr>
        <p:blipFill>
          <a:blip r:embed="rId5" cstate="print"/>
          <a:stretch>
            <a:fillRect/>
          </a:stretch>
        </p:blipFill>
        <p:spPr>
          <a:xfrm>
            <a:off x="2298700" y="914400"/>
            <a:ext cx="139700" cy="38100"/>
          </a:xfrm>
          <a:prstGeom prst="rect">
            <a:avLst/>
          </a:prstGeom>
        </p:spPr>
      </p:pic>
      <p:pic>
        <p:nvPicPr>
          <p:cNvPr id="6" name="object 6"/>
          <p:cNvPicPr/>
          <p:nvPr/>
        </p:nvPicPr>
        <p:blipFill>
          <a:blip r:embed="rId6" cstate="print"/>
          <a:stretch>
            <a:fillRect/>
          </a:stretch>
        </p:blipFill>
        <p:spPr>
          <a:xfrm>
            <a:off x="2298700" y="38100"/>
            <a:ext cx="152400" cy="38100"/>
          </a:xfrm>
          <a:prstGeom prst="rect">
            <a:avLst/>
          </a:prstGeom>
        </p:spPr>
      </p:pic>
      <p:sp>
        <p:nvSpPr>
          <p:cNvPr id="7" name="object 7"/>
          <p:cNvSpPr txBox="1">
            <a:spLocks noGrp="1"/>
          </p:cNvSpPr>
          <p:nvPr>
            <p:ph type="title"/>
          </p:nvPr>
        </p:nvSpPr>
        <p:spPr>
          <a:xfrm>
            <a:off x="2635739" y="-1386153"/>
            <a:ext cx="5354955" cy="873957"/>
          </a:xfrm>
          <a:prstGeom prst="rect">
            <a:avLst/>
          </a:prstGeom>
        </p:spPr>
        <p:txBody>
          <a:bodyPr vert="horz" wrap="square" lIns="0" tIns="14605" rIns="0" bIns="0" rtlCol="0" anchor="t">
            <a:spAutoFit/>
          </a:bodyPr>
          <a:lstStyle/>
          <a:p>
            <a:pPr marL="12700">
              <a:lnSpc>
                <a:spcPts val="3310"/>
              </a:lnSpc>
              <a:spcBef>
                <a:spcPts val="115"/>
              </a:spcBef>
            </a:pPr>
            <a:r>
              <a:rPr sz="2850" dirty="0">
                <a:solidFill>
                  <a:srgbClr val="000000"/>
                </a:solidFill>
                <a:latin typeface="Times New Roman"/>
                <a:cs typeface="Times New Roman"/>
              </a:rPr>
              <a:t>Functions</a:t>
            </a:r>
            <a:r>
              <a:rPr sz="2850" spc="5" dirty="0">
                <a:solidFill>
                  <a:srgbClr val="000000"/>
                </a:solidFill>
                <a:latin typeface="Times New Roman"/>
                <a:cs typeface="Times New Roman"/>
              </a:rPr>
              <a:t> </a:t>
            </a:r>
            <a:r>
              <a:rPr sz="2850" dirty="0">
                <a:solidFill>
                  <a:srgbClr val="000000"/>
                </a:solidFill>
                <a:latin typeface="Times New Roman"/>
                <a:cs typeface="Times New Roman"/>
              </a:rPr>
              <a:t>of</a:t>
            </a:r>
            <a:r>
              <a:rPr sz="2850" spc="-130" dirty="0">
                <a:solidFill>
                  <a:srgbClr val="000000"/>
                </a:solidFill>
                <a:latin typeface="Times New Roman"/>
                <a:cs typeface="Times New Roman"/>
              </a:rPr>
              <a:t> </a:t>
            </a:r>
            <a:r>
              <a:rPr sz="2850" dirty="0">
                <a:solidFill>
                  <a:srgbClr val="000000"/>
                </a:solidFill>
                <a:latin typeface="Times New Roman"/>
                <a:cs typeface="Times New Roman"/>
              </a:rPr>
              <a:t>Cooiponents</a:t>
            </a:r>
            <a:r>
              <a:rPr sz="2850" spc="5" dirty="0">
                <a:solidFill>
                  <a:srgbClr val="000000"/>
                </a:solidFill>
                <a:latin typeface="Times New Roman"/>
                <a:cs typeface="Times New Roman"/>
              </a:rPr>
              <a:t> </a:t>
            </a:r>
            <a:r>
              <a:rPr sz="2850" spc="-30" dirty="0">
                <a:solidFill>
                  <a:srgbClr val="000000"/>
                </a:solidFill>
                <a:latin typeface="Times New Roman"/>
                <a:cs typeface="Times New Roman"/>
              </a:rPr>
              <a:t>of</a:t>
            </a:r>
            <a:r>
              <a:rPr sz="2850" spc="-130" dirty="0">
                <a:solidFill>
                  <a:srgbClr val="000000"/>
                </a:solidFill>
                <a:latin typeface="Times New Roman"/>
                <a:cs typeface="Times New Roman"/>
              </a:rPr>
              <a:t> </a:t>
            </a:r>
            <a:r>
              <a:rPr sz="2850" dirty="0">
                <a:solidFill>
                  <a:srgbClr val="000000"/>
                </a:solidFill>
                <a:latin typeface="Times New Roman"/>
                <a:cs typeface="Times New Roman"/>
              </a:rPr>
              <a:t>a</a:t>
            </a:r>
            <a:r>
              <a:rPr sz="2850" spc="-145" dirty="0">
                <a:solidFill>
                  <a:srgbClr val="000000"/>
                </a:solidFill>
                <a:latin typeface="Times New Roman"/>
                <a:cs typeface="Times New Roman"/>
              </a:rPr>
              <a:t> </a:t>
            </a:r>
            <a:r>
              <a:rPr sz="2850" spc="-10" dirty="0">
                <a:solidFill>
                  <a:srgbClr val="000000"/>
                </a:solidFill>
                <a:latin typeface="Times New Roman"/>
                <a:cs typeface="Times New Roman"/>
              </a:rPr>
              <a:t>Vapor</a:t>
            </a:r>
            <a:endParaRPr sz="2850">
              <a:latin typeface="Times New Roman"/>
              <a:cs typeface="Times New Roman"/>
            </a:endParaRPr>
          </a:p>
          <a:p>
            <a:pPr marL="118744">
              <a:lnSpc>
                <a:spcPts val="3429"/>
              </a:lnSpc>
            </a:pPr>
            <a:r>
              <a:rPr sz="2950" spc="-50" dirty="0">
                <a:solidFill>
                  <a:srgbClr val="000000"/>
                </a:solidFill>
                <a:latin typeface="Times New Roman"/>
                <a:cs typeface="Times New Roman"/>
              </a:rPr>
              <a:t>Compression</a:t>
            </a:r>
            <a:r>
              <a:rPr sz="2950" spc="-110" dirty="0">
                <a:solidFill>
                  <a:srgbClr val="000000"/>
                </a:solidFill>
                <a:latin typeface="Times New Roman"/>
                <a:cs typeface="Times New Roman"/>
              </a:rPr>
              <a:t> </a:t>
            </a:r>
            <a:r>
              <a:rPr sz="2950" spc="-25" dirty="0">
                <a:solidFill>
                  <a:srgbClr val="000000"/>
                </a:solidFill>
                <a:latin typeface="Times New Roman"/>
                <a:cs typeface="Times New Roman"/>
              </a:rPr>
              <a:t>Refrigeration</a:t>
            </a:r>
            <a:r>
              <a:rPr sz="2950" spc="35" dirty="0">
                <a:solidFill>
                  <a:srgbClr val="000000"/>
                </a:solidFill>
                <a:latin typeface="Times New Roman"/>
                <a:cs typeface="Times New Roman"/>
              </a:rPr>
              <a:t> </a:t>
            </a:r>
            <a:r>
              <a:rPr sz="2950" spc="-10" dirty="0">
                <a:solidFill>
                  <a:srgbClr val="000000"/>
                </a:solidFill>
                <a:latin typeface="Times New Roman"/>
                <a:cs typeface="Times New Roman"/>
              </a:rPr>
              <a:t>System</a:t>
            </a:r>
            <a:endParaRPr sz="2950">
              <a:latin typeface="Times New Roman"/>
              <a:cs typeface="Times New Roman"/>
            </a:endParaRPr>
          </a:p>
        </p:txBody>
      </p:sp>
      <p:sp>
        <p:nvSpPr>
          <p:cNvPr id="8" name="object 8"/>
          <p:cNvSpPr txBox="1"/>
          <p:nvPr/>
        </p:nvSpPr>
        <p:spPr>
          <a:xfrm>
            <a:off x="2194559" y="-461168"/>
            <a:ext cx="6471285" cy="4170629"/>
          </a:xfrm>
          <a:prstGeom prst="rect">
            <a:avLst/>
          </a:prstGeom>
        </p:spPr>
        <p:txBody>
          <a:bodyPr vert="horz" wrap="square" lIns="0" tIns="16510" rIns="0" bIns="0" rtlCol="0">
            <a:spAutoFit/>
          </a:bodyPr>
          <a:lstStyle/>
          <a:p>
            <a:pPr marL="12700">
              <a:spcBef>
                <a:spcPts val="130"/>
              </a:spcBef>
            </a:pPr>
            <a:r>
              <a:rPr sz="2000" spc="-10" dirty="0">
                <a:latin typeface="Cambria"/>
                <a:cs typeface="Cambria"/>
              </a:rPr>
              <a:t>Evaporator</a:t>
            </a:r>
            <a:endParaRPr sz="2000">
              <a:latin typeface="Cambria"/>
              <a:cs typeface="Cambria"/>
            </a:endParaRPr>
          </a:p>
          <a:p>
            <a:pPr marL="328294" marR="370839" indent="-17780">
              <a:lnSpc>
                <a:spcPct val="79200"/>
              </a:lnSpc>
              <a:spcBef>
                <a:spcPts val="550"/>
              </a:spcBef>
            </a:pPr>
            <a:r>
              <a:rPr sz="2000" spc="-80" dirty="0">
                <a:latin typeface="Calibri"/>
                <a:cs typeface="Calibri"/>
              </a:rPr>
              <a:t>Extract</a:t>
            </a:r>
            <a:r>
              <a:rPr sz="2000" spc="-5" dirty="0">
                <a:latin typeface="Calibri"/>
                <a:cs typeface="Calibri"/>
              </a:rPr>
              <a:t> </a:t>
            </a:r>
            <a:r>
              <a:rPr sz="2000" spc="-185" dirty="0">
                <a:latin typeface="Calibri"/>
                <a:cs typeface="Calibri"/>
              </a:rPr>
              <a:t>heat</a:t>
            </a:r>
            <a:r>
              <a:rPr sz="2000" spc="50" dirty="0">
                <a:latin typeface="Calibri"/>
                <a:cs typeface="Calibri"/>
              </a:rPr>
              <a:t> </a:t>
            </a:r>
            <a:r>
              <a:rPr sz="2000" dirty="0">
                <a:solidFill>
                  <a:srgbClr val="363636"/>
                </a:solidFill>
                <a:latin typeface="Calibri"/>
                <a:cs typeface="Calibri"/>
              </a:rPr>
              <a:t>liam</a:t>
            </a:r>
            <a:r>
              <a:rPr sz="2000" spc="-40" dirty="0">
                <a:solidFill>
                  <a:srgbClr val="363636"/>
                </a:solidFill>
                <a:latin typeface="Calibri"/>
                <a:cs typeface="Calibri"/>
              </a:rPr>
              <a:t> </a:t>
            </a:r>
            <a:r>
              <a:rPr sz="2000" spc="-95" dirty="0">
                <a:latin typeface="Calibri"/>
                <a:cs typeface="Calibri"/>
              </a:rPr>
              <a:t>ihe</a:t>
            </a:r>
            <a:r>
              <a:rPr sz="2000" spc="-120" dirty="0">
                <a:latin typeface="Calibri"/>
                <a:cs typeface="Calibri"/>
              </a:rPr>
              <a:t> </a:t>
            </a:r>
            <a:r>
              <a:rPr sz="2000" spc="-110" dirty="0">
                <a:latin typeface="Calibri"/>
                <a:cs typeface="Calibri"/>
              </a:rPr>
              <a:t>producPair</a:t>
            </a:r>
            <a:r>
              <a:rPr sz="2000" spc="75" dirty="0">
                <a:latin typeface="Calibri"/>
                <a:cs typeface="Calibri"/>
              </a:rPr>
              <a:t> </a:t>
            </a:r>
            <a:r>
              <a:rPr sz="2000" spc="-114" dirty="0">
                <a:solidFill>
                  <a:srgbClr val="0F0F0F"/>
                </a:solidFill>
                <a:latin typeface="Calibri"/>
                <a:cs typeface="Calibri"/>
              </a:rPr>
              <a:t>and</a:t>
            </a:r>
            <a:r>
              <a:rPr sz="2000" spc="-165" dirty="0">
                <a:solidFill>
                  <a:srgbClr val="0F0F0F"/>
                </a:solidFill>
                <a:latin typeface="Calibri"/>
                <a:cs typeface="Calibri"/>
              </a:rPr>
              <a:t> </a:t>
            </a:r>
            <a:r>
              <a:rPr sz="2000" spc="-130" dirty="0">
                <a:latin typeface="Calibri"/>
                <a:cs typeface="Calibri"/>
              </a:rPr>
              <a:t>use</a:t>
            </a:r>
            <a:r>
              <a:rPr sz="2000" spc="10" dirty="0">
                <a:latin typeface="Calibri"/>
                <a:cs typeface="Calibri"/>
              </a:rPr>
              <a:t> </a:t>
            </a:r>
            <a:r>
              <a:rPr sz="2000" spc="-45" dirty="0">
                <a:latin typeface="Calibri"/>
                <a:cs typeface="Calibri"/>
              </a:rPr>
              <a:t>it</a:t>
            </a:r>
            <a:r>
              <a:rPr sz="2000" spc="-65" dirty="0">
                <a:latin typeface="Calibri"/>
                <a:cs typeface="Calibri"/>
              </a:rPr>
              <a:t> </a:t>
            </a:r>
            <a:r>
              <a:rPr sz="2000" spc="-125" dirty="0">
                <a:solidFill>
                  <a:srgbClr val="545454"/>
                </a:solidFill>
                <a:latin typeface="Calibri"/>
                <a:cs typeface="Calibri"/>
              </a:rPr>
              <a:t>as</a:t>
            </a:r>
            <a:r>
              <a:rPr sz="2000" spc="5" dirty="0">
                <a:solidFill>
                  <a:srgbClr val="545454"/>
                </a:solidFill>
                <a:latin typeface="Calibri"/>
                <a:cs typeface="Calibri"/>
              </a:rPr>
              <a:t> </a:t>
            </a:r>
            <a:r>
              <a:rPr sz="2000" spc="-210" dirty="0">
                <a:latin typeface="Calibri"/>
                <a:cs typeface="Calibri"/>
              </a:rPr>
              <a:t>the</a:t>
            </a:r>
            <a:r>
              <a:rPr sz="2000" spc="-5" dirty="0">
                <a:latin typeface="Calibri"/>
                <a:cs typeface="Calibri"/>
              </a:rPr>
              <a:t> </a:t>
            </a:r>
            <a:r>
              <a:rPr sz="2000" spc="-155" dirty="0">
                <a:latin typeface="Calibri"/>
                <a:cs typeface="Calibri"/>
              </a:rPr>
              <a:t>latent</a:t>
            </a:r>
            <a:r>
              <a:rPr sz="2000" spc="-25" dirty="0">
                <a:latin typeface="Calibri"/>
                <a:cs typeface="Calibri"/>
              </a:rPr>
              <a:t> </a:t>
            </a:r>
            <a:r>
              <a:rPr sz="2000" spc="-170" dirty="0">
                <a:latin typeface="Calibri"/>
                <a:cs typeface="Calibri"/>
              </a:rPr>
              <a:t>heat</a:t>
            </a:r>
            <a:r>
              <a:rPr sz="2000" spc="-70" dirty="0">
                <a:latin typeface="Calibri"/>
                <a:cs typeface="Calibri"/>
              </a:rPr>
              <a:t> </a:t>
            </a:r>
            <a:r>
              <a:rPr sz="2000" spc="-25" dirty="0">
                <a:latin typeface="Calibri"/>
                <a:cs typeface="Calibri"/>
              </a:rPr>
              <a:t>of </a:t>
            </a:r>
            <a:r>
              <a:rPr sz="2000" spc="-114" dirty="0">
                <a:latin typeface="Calibri"/>
                <a:cs typeface="Calibri"/>
              </a:rPr>
              <a:t>vaporisation</a:t>
            </a:r>
            <a:r>
              <a:rPr sz="2000" spc="90" dirty="0">
                <a:latin typeface="Calibri"/>
                <a:cs typeface="Calibri"/>
              </a:rPr>
              <a:t> </a:t>
            </a:r>
            <a:r>
              <a:rPr sz="2000" spc="-50" dirty="0">
                <a:solidFill>
                  <a:srgbClr val="0F0F0F"/>
                </a:solidFill>
                <a:latin typeface="Calibri"/>
                <a:cs typeface="Calibri"/>
              </a:rPr>
              <a:t>ofthe</a:t>
            </a:r>
            <a:r>
              <a:rPr sz="2000" spc="-85" dirty="0">
                <a:solidFill>
                  <a:srgbClr val="0F0F0F"/>
                </a:solidFill>
                <a:latin typeface="Calibri"/>
                <a:cs typeface="Calibri"/>
              </a:rPr>
              <a:t> </a:t>
            </a:r>
            <a:r>
              <a:rPr sz="2000" spc="-10" dirty="0">
                <a:latin typeface="Calibri"/>
                <a:cs typeface="Calibri"/>
              </a:rPr>
              <a:t>mfîïgeræit</a:t>
            </a:r>
            <a:endParaRPr sz="2000">
              <a:latin typeface="Calibri"/>
              <a:cs typeface="Calibri"/>
            </a:endParaRPr>
          </a:p>
          <a:p>
            <a:pPr marL="20320">
              <a:spcBef>
                <a:spcPts val="650"/>
              </a:spcBef>
            </a:pPr>
            <a:r>
              <a:rPr sz="1550" spc="-10" dirty="0">
                <a:latin typeface="Times New Roman"/>
                <a:cs typeface="Times New Roman"/>
              </a:rPr>
              <a:t>COITÏpI9SSO£</a:t>
            </a:r>
            <a:endParaRPr sz="1550">
              <a:latin typeface="Times New Roman"/>
              <a:cs typeface="Times New Roman"/>
            </a:endParaRPr>
          </a:p>
          <a:p>
            <a:pPr marL="330198" marR="56515" indent="-1905">
              <a:lnSpc>
                <a:spcPts val="1900"/>
              </a:lnSpc>
              <a:spcBef>
                <a:spcPts val="570"/>
              </a:spcBef>
            </a:pPr>
            <a:r>
              <a:rPr sz="1650" dirty="0">
                <a:latin typeface="Times New Roman"/>
                <a:cs typeface="Times New Roman"/>
              </a:rPr>
              <a:t>Raise</a:t>
            </a:r>
            <a:r>
              <a:rPr sz="1650" spc="204" dirty="0">
                <a:latin typeface="Times New Roman"/>
                <a:cs typeface="Times New Roman"/>
              </a:rPr>
              <a:t> </a:t>
            </a:r>
            <a:r>
              <a:rPr sz="1650" dirty="0">
                <a:latin typeface="Times New Roman"/>
                <a:cs typeface="Times New Roman"/>
              </a:rPr>
              <a:t>temperature</a:t>
            </a:r>
            <a:r>
              <a:rPr sz="1650" spc="270" dirty="0">
                <a:latin typeface="Times New Roman"/>
                <a:cs typeface="Times New Roman"/>
              </a:rPr>
              <a:t> </a:t>
            </a:r>
            <a:r>
              <a:rPr sz="1650" dirty="0">
                <a:solidFill>
                  <a:srgbClr val="0C0C0C"/>
                </a:solidFill>
                <a:latin typeface="Times New Roman"/>
                <a:cs typeface="Times New Roman"/>
              </a:rPr>
              <a:t>of</a:t>
            </a:r>
            <a:r>
              <a:rPr sz="1650" spc="310" dirty="0">
                <a:solidFill>
                  <a:srgbClr val="0C0C0C"/>
                </a:solidFill>
                <a:latin typeface="Times New Roman"/>
                <a:cs typeface="Times New Roman"/>
              </a:rPr>
              <a:t> </a:t>
            </a:r>
            <a:r>
              <a:rPr sz="1650" dirty="0">
                <a:latin typeface="Times New Roman"/>
                <a:cs typeface="Times New Roman"/>
              </a:rPr>
              <a:t>refrigerant</a:t>
            </a:r>
            <a:r>
              <a:rPr sz="1650" spc="375" dirty="0">
                <a:latin typeface="Times New Roman"/>
                <a:cs typeface="Times New Roman"/>
              </a:rPr>
              <a:t> </a:t>
            </a:r>
            <a:r>
              <a:rPr sz="1650" dirty="0">
                <a:solidFill>
                  <a:srgbClr val="1A1A1A"/>
                </a:solidFill>
                <a:latin typeface="Times New Roman"/>
                <a:cs typeface="Times New Roman"/>
              </a:rPr>
              <a:t>to</a:t>
            </a:r>
            <a:r>
              <a:rPr sz="1650" spc="165" dirty="0">
                <a:solidFill>
                  <a:srgbClr val="1A1A1A"/>
                </a:solidFill>
                <a:latin typeface="Times New Roman"/>
                <a:cs typeface="Times New Roman"/>
              </a:rPr>
              <a:t> </a:t>
            </a:r>
            <a:r>
              <a:rPr sz="1650" dirty="0">
                <a:latin typeface="Times New Roman"/>
                <a:cs typeface="Times New Roman"/>
              </a:rPr>
              <a:t>well</a:t>
            </a:r>
            <a:r>
              <a:rPr sz="1650" spc="305" dirty="0">
                <a:latin typeface="Times New Roman"/>
                <a:cs typeface="Times New Roman"/>
              </a:rPr>
              <a:t> </a:t>
            </a:r>
            <a:r>
              <a:rPr sz="1650" dirty="0">
                <a:latin typeface="Times New Roman"/>
                <a:cs typeface="Times New Roman"/>
              </a:rPr>
              <a:t>abDve</a:t>
            </a:r>
            <a:r>
              <a:rPr sz="1650" spc="250" dirty="0">
                <a:latin typeface="Times New Roman"/>
                <a:cs typeface="Times New Roman"/>
              </a:rPr>
              <a:t> </a:t>
            </a:r>
            <a:r>
              <a:rPr sz="1650" dirty="0">
                <a:latin typeface="Times New Roman"/>
                <a:cs typeface="Times New Roman"/>
              </a:rPr>
              <a:t>that</a:t>
            </a:r>
            <a:r>
              <a:rPr sz="1650" spc="245" dirty="0">
                <a:latin typeface="Times New Roman"/>
                <a:cs typeface="Times New Roman"/>
              </a:rPr>
              <a:t> </a:t>
            </a:r>
            <a:r>
              <a:rPr sz="1650" spc="-350" dirty="0">
                <a:solidFill>
                  <a:srgbClr val="111111"/>
                </a:solidFill>
                <a:latin typeface="Times New Roman"/>
                <a:cs typeface="Times New Roman"/>
              </a:rPr>
              <a:t>DC</a:t>
            </a:r>
            <a:r>
              <a:rPr sz="1650" spc="-130" dirty="0">
                <a:solidFill>
                  <a:srgbClr val="111111"/>
                </a:solidFill>
                <a:latin typeface="Times New Roman"/>
                <a:cs typeface="Times New Roman"/>
              </a:rPr>
              <a:t> </a:t>
            </a:r>
            <a:r>
              <a:rPr sz="1650" spc="40" dirty="0">
                <a:latin typeface="Times New Roman"/>
                <a:cs typeface="Times New Roman"/>
              </a:rPr>
              <a:t>surroundings </a:t>
            </a:r>
            <a:r>
              <a:rPr sz="1650" dirty="0">
                <a:latin typeface="Times New Roman"/>
                <a:cs typeface="Times New Roman"/>
              </a:rPr>
              <a:t>to</a:t>
            </a:r>
            <a:r>
              <a:rPr sz="1650" spc="95" dirty="0">
                <a:latin typeface="Times New Roman"/>
                <a:cs typeface="Times New Roman"/>
              </a:rPr>
              <a:t> </a:t>
            </a:r>
            <a:r>
              <a:rPr sz="1650" dirty="0">
                <a:latin typeface="Times New Roman"/>
                <a:cs typeface="Times New Roman"/>
              </a:rPr>
              <a:t>facilitate</a:t>
            </a:r>
            <a:r>
              <a:rPr sz="1650" spc="250" dirty="0">
                <a:latin typeface="Times New Roman"/>
                <a:cs typeface="Times New Roman"/>
              </a:rPr>
              <a:t> </a:t>
            </a:r>
            <a:r>
              <a:rPr sz="1650" dirty="0">
                <a:solidFill>
                  <a:srgbClr val="161616"/>
                </a:solidFill>
                <a:latin typeface="Times New Roman"/>
                <a:cs typeface="Times New Roman"/>
              </a:rPr>
              <a:t>transfer</a:t>
            </a:r>
            <a:r>
              <a:rPr sz="1650" spc="305" dirty="0">
                <a:solidFill>
                  <a:srgbClr val="161616"/>
                </a:solidFill>
                <a:latin typeface="Times New Roman"/>
                <a:cs typeface="Times New Roman"/>
              </a:rPr>
              <a:t> </a:t>
            </a:r>
            <a:r>
              <a:rPr sz="1650" dirty="0">
                <a:solidFill>
                  <a:srgbClr val="111111"/>
                </a:solidFill>
                <a:latin typeface="Times New Roman"/>
                <a:cs typeface="Times New Roman"/>
              </a:rPr>
              <a:t>of</a:t>
            </a:r>
            <a:r>
              <a:rPr sz="1650" spc="120" dirty="0">
                <a:solidFill>
                  <a:srgbClr val="111111"/>
                </a:solidFill>
                <a:latin typeface="Times New Roman"/>
                <a:cs typeface="Times New Roman"/>
              </a:rPr>
              <a:t> </a:t>
            </a:r>
            <a:r>
              <a:rPr sz="1650" dirty="0">
                <a:latin typeface="Times New Roman"/>
                <a:cs typeface="Times New Roman"/>
              </a:rPr>
              <a:t>energy</a:t>
            </a:r>
            <a:r>
              <a:rPr sz="1650" spc="270" dirty="0">
                <a:latin typeface="Times New Roman"/>
                <a:cs typeface="Times New Roman"/>
              </a:rPr>
              <a:t> </a:t>
            </a:r>
            <a:r>
              <a:rPr sz="1650" dirty="0">
                <a:solidFill>
                  <a:srgbClr val="2A2A2A"/>
                </a:solidFill>
                <a:latin typeface="Times New Roman"/>
                <a:cs typeface="Times New Roman"/>
              </a:rPr>
              <a:t>to</a:t>
            </a:r>
            <a:r>
              <a:rPr sz="1650" spc="200" dirty="0">
                <a:solidFill>
                  <a:srgbClr val="2A2A2A"/>
                </a:solidFill>
                <a:latin typeface="Times New Roman"/>
                <a:cs typeface="Times New Roman"/>
              </a:rPr>
              <a:t> </a:t>
            </a:r>
            <a:r>
              <a:rPr sz="1650" spc="50" dirty="0">
                <a:latin typeface="Times New Roman"/>
                <a:cs typeface="Times New Roman"/>
              </a:rPr>
              <a:t>surroundings</a:t>
            </a:r>
            <a:r>
              <a:rPr sz="1650" spc="370" dirty="0">
                <a:latin typeface="Times New Roman"/>
                <a:cs typeface="Times New Roman"/>
              </a:rPr>
              <a:t> </a:t>
            </a:r>
            <a:r>
              <a:rPr sz="1650" dirty="0">
                <a:solidFill>
                  <a:srgbClr val="0E0E0E"/>
                </a:solidFill>
                <a:latin typeface="Times New Roman"/>
                <a:cs typeface="Times New Roman"/>
              </a:rPr>
              <a:t>in</a:t>
            </a:r>
            <a:r>
              <a:rPr sz="1650" spc="295" dirty="0">
                <a:solidFill>
                  <a:srgbClr val="0E0E0E"/>
                </a:solidFill>
                <a:latin typeface="Times New Roman"/>
                <a:cs typeface="Times New Roman"/>
              </a:rPr>
              <a:t> </a:t>
            </a:r>
            <a:r>
              <a:rPr sz="1650" spc="40" dirty="0">
                <a:latin typeface="Times New Roman"/>
                <a:cs typeface="Times New Roman"/>
              </a:rPr>
              <a:t>condenser</a:t>
            </a:r>
            <a:endParaRPr sz="1650">
              <a:latin typeface="Times New Roman"/>
              <a:cs typeface="Times New Roman"/>
            </a:endParaRPr>
          </a:p>
          <a:p>
            <a:pPr marL="12700">
              <a:spcBef>
                <a:spcPts val="220"/>
              </a:spcBef>
            </a:pPr>
            <a:r>
              <a:rPr sz="2000" spc="-10" dirty="0">
                <a:latin typeface="Cambria"/>
                <a:cs typeface="Cambria"/>
              </a:rPr>
              <a:t>Condenser</a:t>
            </a:r>
            <a:endParaRPr sz="2000">
              <a:latin typeface="Cambria"/>
              <a:cs typeface="Cambria"/>
            </a:endParaRPr>
          </a:p>
          <a:p>
            <a:pPr marL="324484" marR="5080" indent="-635">
              <a:lnSpc>
                <a:spcPct val="96600"/>
              </a:lnSpc>
              <a:spcBef>
                <a:spcPts val="229"/>
              </a:spcBef>
            </a:pPr>
            <a:r>
              <a:rPr sz="1950" spc="-175" dirty="0">
                <a:latin typeface="Cambria"/>
                <a:cs typeface="Cambria"/>
              </a:rPr>
              <a:t>Transfer</a:t>
            </a:r>
            <a:r>
              <a:rPr sz="1950" spc="45" dirty="0">
                <a:latin typeface="Cambria"/>
                <a:cs typeface="Cambria"/>
              </a:rPr>
              <a:t> </a:t>
            </a:r>
            <a:r>
              <a:rPr sz="1950" spc="-155" dirty="0">
                <a:latin typeface="Cambria"/>
                <a:cs typeface="Cambria"/>
              </a:rPr>
              <a:t>energy</a:t>
            </a:r>
            <a:r>
              <a:rPr sz="1950" spc="20" dirty="0">
                <a:latin typeface="Cambria"/>
                <a:cs typeface="Cambria"/>
              </a:rPr>
              <a:t> </a:t>
            </a:r>
            <a:r>
              <a:rPr sz="1950" spc="-125" dirty="0">
                <a:latin typeface="Cambria"/>
                <a:cs typeface="Cambria"/>
              </a:rPr>
              <a:t>from</a:t>
            </a:r>
            <a:r>
              <a:rPr sz="1950" spc="170" dirty="0">
                <a:latin typeface="Cambria"/>
                <a:cs typeface="Cambria"/>
              </a:rPr>
              <a:t> </a:t>
            </a:r>
            <a:r>
              <a:rPr sz="1950" spc="-200" dirty="0">
                <a:latin typeface="Cambria"/>
                <a:cs typeface="Cambria"/>
              </a:rPr>
              <a:t>the</a:t>
            </a:r>
            <a:r>
              <a:rPr sz="1950" spc="20" dirty="0">
                <a:latin typeface="Cambria"/>
                <a:cs typeface="Cambria"/>
              </a:rPr>
              <a:t> </a:t>
            </a:r>
            <a:r>
              <a:rPr sz="1950" spc="-155" dirty="0">
                <a:latin typeface="Cambria"/>
                <a:cs typeface="Cambria"/>
              </a:rPr>
              <a:t>refrigerant</a:t>
            </a:r>
            <a:r>
              <a:rPr sz="1950" spc="145" dirty="0">
                <a:latin typeface="Cambria"/>
                <a:cs typeface="Cambria"/>
              </a:rPr>
              <a:t> </a:t>
            </a:r>
            <a:r>
              <a:rPr sz="1950" spc="-114" dirty="0">
                <a:latin typeface="Cambria"/>
                <a:cs typeface="Cambria"/>
              </a:rPr>
              <a:t>to</a:t>
            </a:r>
            <a:r>
              <a:rPr sz="1950" spc="5" dirty="0">
                <a:latin typeface="Cambria"/>
                <a:cs typeface="Cambria"/>
              </a:rPr>
              <a:t> </a:t>
            </a:r>
            <a:r>
              <a:rPr sz="1950" spc="-165" dirty="0">
                <a:latin typeface="Cambria"/>
                <a:cs typeface="Cambria"/>
              </a:rPr>
              <a:t>the</a:t>
            </a:r>
            <a:r>
              <a:rPr sz="1950" spc="-5" dirty="0">
                <a:latin typeface="Cambria"/>
                <a:cs typeface="Cambria"/>
              </a:rPr>
              <a:t> </a:t>
            </a:r>
            <a:r>
              <a:rPr sz="1950" spc="-180" dirty="0">
                <a:latin typeface="Cambria"/>
                <a:cs typeface="Cambria"/>
              </a:rPr>
              <a:t>surroundings</a:t>
            </a:r>
            <a:r>
              <a:rPr sz="1950" spc="70" dirty="0">
                <a:latin typeface="Cambria"/>
                <a:cs typeface="Cambria"/>
              </a:rPr>
              <a:t> </a:t>
            </a:r>
            <a:r>
              <a:rPr sz="1950" spc="-160" dirty="0">
                <a:latin typeface="Cambria"/>
                <a:cs typeface="Cambria"/>
              </a:rPr>
              <a:t>(air/water) </a:t>
            </a:r>
            <a:r>
              <a:rPr sz="1800" dirty="0">
                <a:latin typeface="Calibri"/>
                <a:cs typeface="Calibri"/>
              </a:rPr>
              <a:t>Sligbt\y</a:t>
            </a:r>
            <a:r>
              <a:rPr sz="1800" spc="55" dirty="0">
                <a:latin typeface="Calibri"/>
                <a:cs typeface="Calibri"/>
              </a:rPr>
              <a:t> </a:t>
            </a:r>
            <a:r>
              <a:rPr sz="1800" spc="-20" dirty="0">
                <a:latin typeface="Calibri"/>
                <a:cs typeface="Calibri"/>
              </a:rPr>
              <a:t>sub-</a:t>
            </a:r>
            <a:r>
              <a:rPr sz="1800" dirty="0">
                <a:latin typeface="Calibri"/>
                <a:cs typeface="Calibri"/>
              </a:rPr>
              <a:t>cool</a:t>
            </a:r>
            <a:r>
              <a:rPr sz="1800" spc="35" dirty="0">
                <a:latin typeface="Calibri"/>
                <a:cs typeface="Calibri"/>
              </a:rPr>
              <a:t> </a:t>
            </a:r>
            <a:r>
              <a:rPr sz="1800" spc="-85" dirty="0">
                <a:latin typeface="Calibri"/>
                <a:cs typeface="Calibri"/>
              </a:rPr>
              <a:t>tbe</a:t>
            </a:r>
            <a:r>
              <a:rPr sz="1800" spc="-65" dirty="0">
                <a:latin typeface="Calibri"/>
                <a:cs typeface="Calibri"/>
              </a:rPr>
              <a:t> </a:t>
            </a:r>
            <a:r>
              <a:rPr sz="1800" spc="-30" dirty="0">
                <a:latin typeface="Calibri"/>
                <a:cs typeface="Calibri"/>
              </a:rPr>
              <a:t>refrigerant</a:t>
            </a:r>
            <a:r>
              <a:rPr sz="1800" spc="160" dirty="0">
                <a:latin typeface="Calibri"/>
                <a:cs typeface="Calibri"/>
              </a:rPr>
              <a:t> </a:t>
            </a:r>
            <a:r>
              <a:rPr sz="1800" spc="-80" dirty="0">
                <a:solidFill>
                  <a:srgbClr val="343434"/>
                </a:solidFill>
                <a:latin typeface="Calibri"/>
                <a:cs typeface="Calibri"/>
              </a:rPr>
              <a:t>to</a:t>
            </a:r>
            <a:r>
              <a:rPr sz="1800" spc="-15" dirty="0">
                <a:solidFill>
                  <a:srgbClr val="343434"/>
                </a:solidFill>
                <a:latin typeface="Calibri"/>
                <a:cs typeface="Calibri"/>
              </a:rPr>
              <a:t> </a:t>
            </a:r>
            <a:r>
              <a:rPr sz="1800" dirty="0">
                <a:latin typeface="Calibri"/>
                <a:cs typeface="Calibri"/>
              </a:rPr>
              <a:t>m</a:t>
            </a:r>
            <a:r>
              <a:rPr sz="1800" u="heavy" dirty="0">
                <a:uFill>
                  <a:solidFill>
                    <a:srgbClr val="606060"/>
                  </a:solidFill>
                </a:uFill>
                <a:latin typeface="Calibri"/>
                <a:cs typeface="Calibri"/>
              </a:rPr>
              <a:t>inimir</a:t>
            </a:r>
            <a:r>
              <a:rPr sz="1800" dirty="0">
                <a:latin typeface="Calibri"/>
                <a:cs typeface="Calibri"/>
              </a:rPr>
              <a:t>e</a:t>
            </a:r>
            <a:r>
              <a:rPr sz="1800" spc="15" dirty="0">
                <a:latin typeface="Calibri"/>
                <a:cs typeface="Calibri"/>
              </a:rPr>
              <a:t> </a:t>
            </a:r>
            <a:r>
              <a:rPr sz="1800" spc="-60" dirty="0">
                <a:latin typeface="Calibri"/>
                <a:cs typeface="Calibri"/>
              </a:rPr>
              <a:t>amount</a:t>
            </a:r>
            <a:r>
              <a:rPr sz="1800" spc="70" dirty="0">
                <a:latin typeface="Calibri"/>
                <a:cs typeface="Calibri"/>
              </a:rPr>
              <a:t> </a:t>
            </a:r>
            <a:r>
              <a:rPr sz="1800" dirty="0">
                <a:solidFill>
                  <a:srgbClr val="1F1F1F"/>
                </a:solidFill>
                <a:latin typeface="Calibri"/>
                <a:cs typeface="Calibri"/>
              </a:rPr>
              <a:t>of</a:t>
            </a:r>
            <a:r>
              <a:rPr sz="1800" spc="220" dirty="0">
                <a:solidFill>
                  <a:srgbClr val="1F1F1F"/>
                </a:solidFill>
                <a:latin typeface="Calibri"/>
                <a:cs typeface="Calibri"/>
              </a:rPr>
              <a:t> </a:t>
            </a:r>
            <a:r>
              <a:rPr sz="1800" spc="-10" dirty="0">
                <a:latin typeface="Calibri"/>
                <a:cs typeface="Calibri"/>
              </a:rPr>
              <a:t>vapor </a:t>
            </a:r>
            <a:r>
              <a:rPr sz="1800" spc="-85" dirty="0">
                <a:latin typeface="Calibri"/>
                <a:cs typeface="Calibri"/>
              </a:rPr>
              <a:t>genereted</a:t>
            </a:r>
            <a:r>
              <a:rPr sz="1800" spc="-20" dirty="0">
                <a:latin typeface="Calibri"/>
                <a:cs typeface="Calibri"/>
              </a:rPr>
              <a:t> </a:t>
            </a:r>
            <a:r>
              <a:rPr sz="1800" spc="-20" dirty="0">
                <a:solidFill>
                  <a:srgbClr val="262626"/>
                </a:solidFill>
                <a:latin typeface="Calibri"/>
                <a:cs typeface="Calibri"/>
              </a:rPr>
              <a:t>as</a:t>
            </a:r>
            <a:r>
              <a:rPr sz="1800" spc="-85" dirty="0">
                <a:solidFill>
                  <a:srgbClr val="262626"/>
                </a:solidFill>
                <a:latin typeface="Calibri"/>
                <a:cs typeface="Calibri"/>
              </a:rPr>
              <a:t> </a:t>
            </a:r>
            <a:r>
              <a:rPr sz="1800" dirty="0">
                <a:latin typeface="Calibri"/>
                <a:cs typeface="Calibri"/>
              </a:rPr>
              <a:t>it</a:t>
            </a:r>
            <a:r>
              <a:rPr sz="1800" spc="-90" dirty="0">
                <a:latin typeface="Calibri"/>
                <a:cs typeface="Calibri"/>
              </a:rPr>
              <a:t> </a:t>
            </a:r>
            <a:r>
              <a:rPr sz="1800" spc="-20" dirty="0">
                <a:latin typeface="Calibri"/>
                <a:cs typeface="Calibri"/>
              </a:rPr>
              <a:t>passes</a:t>
            </a:r>
            <a:r>
              <a:rPr sz="1800" spc="35" dirty="0">
                <a:latin typeface="Calibri"/>
                <a:cs typeface="Calibri"/>
              </a:rPr>
              <a:t> </a:t>
            </a:r>
            <a:r>
              <a:rPr sz="1800" spc="-35" dirty="0">
                <a:latin typeface="Calibri"/>
                <a:cs typeface="Calibri"/>
              </a:rPr>
              <a:t>through</a:t>
            </a:r>
            <a:r>
              <a:rPr sz="1800" spc="95" dirty="0">
                <a:latin typeface="Calibri"/>
                <a:cs typeface="Calibri"/>
              </a:rPr>
              <a:t> </a:t>
            </a:r>
            <a:r>
              <a:rPr sz="1800" spc="-114" dirty="0">
                <a:latin typeface="Calibri"/>
                <a:cs typeface="Calibri"/>
              </a:rPr>
              <a:t>the</a:t>
            </a:r>
            <a:r>
              <a:rPr sz="1800" spc="-15" dirty="0">
                <a:latin typeface="Calibri"/>
                <a:cs typeface="Calibri"/>
              </a:rPr>
              <a:t> </a:t>
            </a:r>
            <a:r>
              <a:rPr sz="1800" spc="-10" dirty="0">
                <a:latin typeface="Calibri"/>
                <a:cs typeface="Calibri"/>
              </a:rPr>
              <a:t>expansion</a:t>
            </a:r>
            <a:r>
              <a:rPr sz="1800" spc="140" dirty="0">
                <a:latin typeface="Calibri"/>
                <a:cs typeface="Calibri"/>
              </a:rPr>
              <a:t> </a:t>
            </a:r>
            <a:r>
              <a:rPr sz="1800" spc="-10" dirty="0">
                <a:latin typeface="Calibri"/>
                <a:cs typeface="Calibri"/>
              </a:rPr>
              <a:t>valve</a:t>
            </a:r>
            <a:endParaRPr sz="1800">
              <a:latin typeface="Calibri"/>
              <a:cs typeface="Calibri"/>
            </a:endParaRPr>
          </a:p>
          <a:p>
            <a:pPr marL="22225">
              <a:spcBef>
                <a:spcPts val="240"/>
              </a:spcBef>
            </a:pPr>
            <a:r>
              <a:rPr sz="2050" spc="-10" dirty="0">
                <a:latin typeface="Times New Roman"/>
                <a:cs typeface="Times New Roman"/>
              </a:rPr>
              <a:t>Expansion valve</a:t>
            </a:r>
            <a:endParaRPr sz="2050">
              <a:latin typeface="Times New Roman"/>
              <a:cs typeface="Times New Roman"/>
            </a:endParaRPr>
          </a:p>
          <a:p>
            <a:pPr marL="321944">
              <a:spcBef>
                <a:spcPts val="690"/>
              </a:spcBef>
            </a:pPr>
            <a:r>
              <a:rPr sz="1350" dirty="0">
                <a:solidFill>
                  <a:srgbClr val="7E7E7E"/>
                </a:solidFill>
                <a:latin typeface="Times New Roman"/>
                <a:cs typeface="Times New Roman"/>
              </a:rPr>
              <a:t>S</a:t>
            </a:r>
            <a:r>
              <a:rPr sz="1350" spc="-35" dirty="0">
                <a:solidFill>
                  <a:srgbClr val="7E7E7E"/>
                </a:solidFill>
                <a:latin typeface="Times New Roman"/>
                <a:cs typeface="Times New Roman"/>
              </a:rPr>
              <a:t> </a:t>
            </a:r>
            <a:r>
              <a:rPr sz="1350" spc="100" dirty="0">
                <a:latin typeface="Times New Roman"/>
                <a:cs typeface="Times New Roman"/>
              </a:rPr>
              <a:t>erVe</a:t>
            </a:r>
            <a:r>
              <a:rPr sz="1350" spc="130" dirty="0">
                <a:latin typeface="Times New Roman"/>
                <a:cs typeface="Times New Roman"/>
              </a:rPr>
              <a:t> </a:t>
            </a:r>
            <a:r>
              <a:rPr sz="1350" spc="-10" dirty="0">
                <a:latin typeface="Times New Roman"/>
                <a:cs typeface="Times New Roman"/>
              </a:rPr>
              <a:t>BS</a:t>
            </a:r>
            <a:r>
              <a:rPr sz="1350" spc="200" dirty="0">
                <a:latin typeface="Times New Roman"/>
                <a:cs typeface="Times New Roman"/>
              </a:rPr>
              <a:t> </a:t>
            </a:r>
            <a:r>
              <a:rPr sz="1350" spc="150" dirty="0">
                <a:latin typeface="Times New Roman"/>
                <a:cs typeface="Times New Roman"/>
              </a:rPr>
              <a:t>meteri</a:t>
            </a:r>
            <a:r>
              <a:rPr sz="1350" spc="-135" dirty="0">
                <a:latin typeface="Times New Roman"/>
                <a:cs typeface="Times New Roman"/>
              </a:rPr>
              <a:t> </a:t>
            </a:r>
            <a:r>
              <a:rPr sz="1350" spc="70" dirty="0">
                <a:solidFill>
                  <a:srgbClr val="131313"/>
                </a:solidFill>
                <a:latin typeface="Times New Roman"/>
                <a:cs typeface="Times New Roman"/>
              </a:rPr>
              <a:t>Rg</a:t>
            </a:r>
            <a:r>
              <a:rPr sz="1350" spc="105" dirty="0">
                <a:solidFill>
                  <a:srgbClr val="131313"/>
                </a:solidFill>
                <a:latin typeface="Times New Roman"/>
                <a:cs typeface="Times New Roman"/>
              </a:rPr>
              <a:t> </a:t>
            </a:r>
            <a:r>
              <a:rPr sz="1350" spc="75" dirty="0">
                <a:latin typeface="Times New Roman"/>
                <a:cs typeface="Times New Roman"/>
              </a:rPr>
              <a:t>deYiCe</a:t>
            </a:r>
            <a:r>
              <a:rPr sz="1350" spc="120" dirty="0">
                <a:latin typeface="Times New Roman"/>
                <a:cs typeface="Times New Roman"/>
              </a:rPr>
              <a:t> </a:t>
            </a:r>
            <a:r>
              <a:rPr sz="1350" spc="75" dirty="0">
                <a:solidFill>
                  <a:srgbClr val="1F1F1F"/>
                </a:solidFill>
                <a:latin typeface="Times New Roman"/>
                <a:cs typeface="Times New Roman"/>
              </a:rPr>
              <a:t>fOr</a:t>
            </a:r>
            <a:r>
              <a:rPr sz="1350" spc="145" dirty="0">
                <a:solidFill>
                  <a:srgbClr val="1F1F1F"/>
                </a:solidFill>
                <a:latin typeface="Times New Roman"/>
                <a:cs typeface="Times New Roman"/>
              </a:rPr>
              <a:t> </a:t>
            </a:r>
            <a:r>
              <a:rPr sz="1350" dirty="0">
                <a:latin typeface="Times New Roman"/>
                <a:cs typeface="Times New Roman"/>
              </a:rPr>
              <a:t>fiOW</a:t>
            </a:r>
            <a:r>
              <a:rPr sz="1350" spc="150" dirty="0">
                <a:latin typeface="Times New Roman"/>
                <a:cs typeface="Times New Roman"/>
              </a:rPr>
              <a:t> </a:t>
            </a:r>
            <a:r>
              <a:rPr sz="1350" spc="70" dirty="0">
                <a:latin typeface="Times New Roman"/>
                <a:cs typeface="Times New Roman"/>
              </a:rPr>
              <a:t>Of</a:t>
            </a:r>
            <a:r>
              <a:rPr sz="1350" spc="5" dirty="0">
                <a:latin typeface="Times New Roman"/>
                <a:cs typeface="Times New Roman"/>
              </a:rPr>
              <a:t> </a:t>
            </a:r>
            <a:r>
              <a:rPr sz="1350" spc="120" dirty="0">
                <a:latin typeface="Times New Roman"/>
                <a:cs typeface="Times New Roman"/>
              </a:rPr>
              <a:t>Fefrigerant</a:t>
            </a:r>
            <a:endParaRPr sz="1350">
              <a:latin typeface="Times New Roman"/>
              <a:cs typeface="Times New Roman"/>
            </a:endParaRPr>
          </a:p>
          <a:p>
            <a:pPr marL="106044">
              <a:lnSpc>
                <a:spcPts val="2140"/>
              </a:lnSpc>
              <a:spcBef>
                <a:spcPts val="180"/>
              </a:spcBef>
            </a:pPr>
            <a:r>
              <a:rPr sz="1900" spc="-875" dirty="0">
                <a:solidFill>
                  <a:srgbClr val="313131"/>
                </a:solidFill>
                <a:latin typeface="Times New Roman"/>
                <a:cs typeface="Times New Roman"/>
              </a:rPr>
              <a:t>—</a:t>
            </a:r>
            <a:r>
              <a:rPr sz="1900" spc="225" dirty="0">
                <a:solidFill>
                  <a:srgbClr val="313131"/>
                </a:solidFill>
                <a:latin typeface="Times New Roman"/>
                <a:cs typeface="Times New Roman"/>
              </a:rPr>
              <a:t> </a:t>
            </a:r>
            <a:r>
              <a:rPr sz="1900" spc="-60" dirty="0">
                <a:latin typeface="Times New Roman"/>
                <a:cs typeface="Times New Roman"/>
              </a:rPr>
              <a:t>Expand </a:t>
            </a:r>
            <a:r>
              <a:rPr sz="1900" spc="-20" dirty="0">
                <a:solidFill>
                  <a:srgbClr val="131313"/>
                </a:solidFill>
                <a:latin typeface="Times New Roman"/>
                <a:cs typeface="Times New Roman"/>
              </a:rPr>
              <a:t>the</a:t>
            </a:r>
            <a:r>
              <a:rPr sz="1900" spc="-95" dirty="0">
                <a:solidFill>
                  <a:srgbClr val="131313"/>
                </a:solidFill>
                <a:latin typeface="Times New Roman"/>
                <a:cs typeface="Times New Roman"/>
              </a:rPr>
              <a:t> </a:t>
            </a:r>
            <a:r>
              <a:rPr sz="1900" spc="-40" dirty="0">
                <a:latin typeface="Times New Roman"/>
                <a:cs typeface="Times New Roman"/>
              </a:rPr>
              <a:t>liquid</a:t>
            </a:r>
            <a:r>
              <a:rPr sz="1900" spc="15" dirty="0">
                <a:latin typeface="Times New Roman"/>
                <a:cs typeface="Times New Roman"/>
              </a:rPr>
              <a:t> </a:t>
            </a:r>
            <a:r>
              <a:rPr sz="1900" spc="-60" dirty="0">
                <a:latin typeface="Times New Roman"/>
                <a:cs typeface="Times New Roman"/>
              </a:rPr>
              <a:t>refrigerant</a:t>
            </a:r>
            <a:r>
              <a:rPr sz="1900" spc="45" dirty="0">
                <a:latin typeface="Times New Roman"/>
                <a:cs typeface="Times New Roman"/>
              </a:rPr>
              <a:t> </a:t>
            </a:r>
            <a:r>
              <a:rPr sz="1900" spc="-45" dirty="0">
                <a:latin typeface="Times New Roman"/>
                <a:cs typeface="Times New Roman"/>
              </a:rPr>
              <a:t>from</a:t>
            </a:r>
            <a:r>
              <a:rPr sz="1900" spc="-20" dirty="0">
                <a:latin typeface="Times New Roman"/>
                <a:cs typeface="Times New Roman"/>
              </a:rPr>
              <a:t> </a:t>
            </a:r>
            <a:r>
              <a:rPr sz="1900" spc="-30" dirty="0">
                <a:latin typeface="Times New Roman"/>
                <a:cs typeface="Times New Roman"/>
              </a:rPr>
              <a:t>the</a:t>
            </a:r>
            <a:r>
              <a:rPr sz="1900" spc="-90" dirty="0">
                <a:latin typeface="Times New Roman"/>
                <a:cs typeface="Times New Roman"/>
              </a:rPr>
              <a:t> </a:t>
            </a:r>
            <a:r>
              <a:rPr sz="1900" spc="-50" dirty="0">
                <a:latin typeface="Times New Roman"/>
                <a:cs typeface="Times New Roman"/>
              </a:rPr>
              <a:t>compressor</a:t>
            </a:r>
            <a:r>
              <a:rPr sz="1900" spc="15" dirty="0">
                <a:latin typeface="Times New Roman"/>
                <a:cs typeface="Times New Roman"/>
              </a:rPr>
              <a:t> </a:t>
            </a:r>
            <a:r>
              <a:rPr sz="1900" spc="-55" dirty="0">
                <a:latin typeface="Times New Roman"/>
                <a:cs typeface="Times New Roman"/>
              </a:rPr>
              <a:t>pressiire </a:t>
            </a:r>
            <a:r>
              <a:rPr sz="1900" spc="-10" dirty="0">
                <a:latin typeface="Times New Roman"/>
                <a:cs typeface="Times New Roman"/>
              </a:rPr>
              <a:t>io</a:t>
            </a:r>
            <a:r>
              <a:rPr sz="1900" spc="-110" dirty="0">
                <a:latin typeface="Times New Roman"/>
                <a:cs typeface="Times New Roman"/>
              </a:rPr>
              <a:t> </a:t>
            </a:r>
            <a:r>
              <a:rPr sz="1900" spc="-25" dirty="0">
                <a:solidFill>
                  <a:srgbClr val="1A1A1A"/>
                </a:solidFill>
                <a:latin typeface="Times New Roman"/>
                <a:cs typeface="Times New Roman"/>
              </a:rPr>
              <a:t>the</a:t>
            </a:r>
            <a:endParaRPr sz="1900">
              <a:latin typeface="Times New Roman"/>
              <a:cs typeface="Times New Roman"/>
            </a:endParaRPr>
          </a:p>
          <a:p>
            <a:pPr marL="323849">
              <a:lnSpc>
                <a:spcPts val="2080"/>
              </a:lnSpc>
            </a:pPr>
            <a:r>
              <a:rPr sz="1850" spc="-20" dirty="0">
                <a:latin typeface="Times New Roman"/>
                <a:cs typeface="Times New Roman"/>
              </a:rPr>
              <a:t>evaporator</a:t>
            </a:r>
            <a:r>
              <a:rPr sz="1850" spc="-40" dirty="0">
                <a:latin typeface="Times New Roman"/>
                <a:cs typeface="Times New Roman"/>
              </a:rPr>
              <a:t> pressure</a:t>
            </a:r>
            <a:r>
              <a:rPr sz="1850" spc="-65" dirty="0">
                <a:latin typeface="Times New Roman"/>
                <a:cs typeface="Times New Roman"/>
              </a:rPr>
              <a:t> </a:t>
            </a:r>
            <a:r>
              <a:rPr sz="1850" dirty="0">
                <a:latin typeface="Times New Roman"/>
                <a:cs typeface="Times New Roman"/>
              </a:rPr>
              <a:t>(with</a:t>
            </a:r>
            <a:r>
              <a:rPr sz="1850" spc="30" dirty="0">
                <a:latin typeface="Times New Roman"/>
                <a:cs typeface="Times New Roman"/>
              </a:rPr>
              <a:t> </a:t>
            </a:r>
            <a:r>
              <a:rPr sz="1850" spc="-45" dirty="0">
                <a:latin typeface="Times New Roman"/>
                <a:cs typeface="Times New Roman"/>
              </a:rPr>
              <a:t>minimal</a:t>
            </a:r>
            <a:r>
              <a:rPr sz="1850" spc="10" dirty="0">
                <a:latin typeface="Times New Roman"/>
                <a:cs typeface="Times New Roman"/>
              </a:rPr>
              <a:t> </a:t>
            </a:r>
            <a:r>
              <a:rPr sz="1850" spc="-25" dirty="0">
                <a:latin typeface="Times New Roman"/>
                <a:cs typeface="Times New Roman"/>
              </a:rPr>
              <a:t>conversion</a:t>
            </a:r>
            <a:r>
              <a:rPr sz="1850" spc="80" dirty="0">
                <a:latin typeface="Times New Roman"/>
                <a:cs typeface="Times New Roman"/>
              </a:rPr>
              <a:t> </a:t>
            </a:r>
            <a:r>
              <a:rPr sz="1850" dirty="0">
                <a:latin typeface="Times New Roman"/>
                <a:cs typeface="Times New Roman"/>
              </a:rPr>
              <a:t>to</a:t>
            </a:r>
            <a:r>
              <a:rPr sz="1850" spc="-114" dirty="0">
                <a:latin typeface="Times New Roman"/>
                <a:cs typeface="Times New Roman"/>
              </a:rPr>
              <a:t> </a:t>
            </a:r>
            <a:r>
              <a:rPr sz="1850" spc="-10" dirty="0">
                <a:latin typeface="Times New Roman"/>
                <a:cs typeface="Times New Roman"/>
              </a:rPr>
              <a:t>vapor)</a:t>
            </a:r>
            <a:endParaRPr sz="1850">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0" y="977900"/>
            <a:ext cx="2235200" cy="2552700"/>
          </a:xfrm>
          <a:prstGeom prst="rect">
            <a:avLst/>
          </a:prstGeom>
        </p:spPr>
      </p:pic>
      <p:pic>
        <p:nvPicPr>
          <p:cNvPr id="3" name="object 3"/>
          <p:cNvPicPr/>
          <p:nvPr/>
        </p:nvPicPr>
        <p:blipFill>
          <a:blip r:embed="rId3" cstate="print"/>
          <a:stretch>
            <a:fillRect/>
          </a:stretch>
        </p:blipFill>
        <p:spPr>
          <a:xfrm>
            <a:off x="6070600" y="1092200"/>
            <a:ext cx="2349500" cy="2057400"/>
          </a:xfrm>
          <a:prstGeom prst="rect">
            <a:avLst/>
          </a:prstGeom>
        </p:spPr>
      </p:pic>
      <p:pic>
        <p:nvPicPr>
          <p:cNvPr id="4" name="object 4"/>
          <p:cNvPicPr/>
          <p:nvPr/>
        </p:nvPicPr>
        <p:blipFill>
          <a:blip r:embed="rId4" cstate="print"/>
          <a:stretch>
            <a:fillRect/>
          </a:stretch>
        </p:blipFill>
        <p:spPr>
          <a:xfrm>
            <a:off x="7429500" y="-38100"/>
            <a:ext cx="927100" cy="241300"/>
          </a:xfrm>
          <a:prstGeom prst="rect">
            <a:avLst/>
          </a:prstGeom>
        </p:spPr>
      </p:pic>
      <p:pic>
        <p:nvPicPr>
          <p:cNvPr id="5" name="object 5"/>
          <p:cNvPicPr/>
          <p:nvPr/>
        </p:nvPicPr>
        <p:blipFill>
          <a:blip r:embed="rId5" cstate="print"/>
          <a:stretch>
            <a:fillRect/>
          </a:stretch>
        </p:blipFill>
        <p:spPr>
          <a:xfrm>
            <a:off x="5435601" y="812800"/>
            <a:ext cx="2997200" cy="152400"/>
          </a:xfrm>
          <a:prstGeom prst="rect">
            <a:avLst/>
          </a:prstGeom>
        </p:spPr>
      </p:pic>
      <p:pic>
        <p:nvPicPr>
          <p:cNvPr id="6" name="object 6"/>
          <p:cNvPicPr/>
          <p:nvPr/>
        </p:nvPicPr>
        <p:blipFill>
          <a:blip r:embed="rId6" cstate="print"/>
          <a:stretch>
            <a:fillRect/>
          </a:stretch>
        </p:blipFill>
        <p:spPr>
          <a:xfrm>
            <a:off x="3543300" y="-165100"/>
            <a:ext cx="3886200" cy="241300"/>
          </a:xfrm>
          <a:prstGeom prst="rect">
            <a:avLst/>
          </a:prstGeom>
        </p:spPr>
      </p:pic>
      <p:pic>
        <p:nvPicPr>
          <p:cNvPr id="7" name="object 7"/>
          <p:cNvPicPr/>
          <p:nvPr/>
        </p:nvPicPr>
        <p:blipFill>
          <a:blip r:embed="rId7" cstate="print"/>
          <a:stretch>
            <a:fillRect/>
          </a:stretch>
        </p:blipFill>
        <p:spPr>
          <a:xfrm>
            <a:off x="3441701" y="774700"/>
            <a:ext cx="241300" cy="76200"/>
          </a:xfrm>
          <a:prstGeom prst="rect">
            <a:avLst/>
          </a:prstGeom>
        </p:spPr>
      </p:pic>
      <p:pic>
        <p:nvPicPr>
          <p:cNvPr id="8" name="object 8"/>
          <p:cNvPicPr/>
          <p:nvPr/>
        </p:nvPicPr>
        <p:blipFill>
          <a:blip r:embed="rId8" cstate="print"/>
          <a:stretch>
            <a:fillRect/>
          </a:stretch>
        </p:blipFill>
        <p:spPr>
          <a:xfrm>
            <a:off x="7823200" y="-215900"/>
            <a:ext cx="533400" cy="165100"/>
          </a:xfrm>
          <a:prstGeom prst="rect">
            <a:avLst/>
          </a:prstGeom>
        </p:spPr>
      </p:pic>
      <p:sp>
        <p:nvSpPr>
          <p:cNvPr id="9" name="object 9"/>
          <p:cNvSpPr txBox="1"/>
          <p:nvPr/>
        </p:nvSpPr>
        <p:spPr>
          <a:xfrm>
            <a:off x="2412180" y="-1162844"/>
            <a:ext cx="5958840" cy="1283044"/>
          </a:xfrm>
          <a:prstGeom prst="rect">
            <a:avLst/>
          </a:prstGeom>
        </p:spPr>
        <p:txBody>
          <a:bodyPr vert="horz" wrap="square" lIns="0" tIns="13335" rIns="0" bIns="0" rtlCol="0">
            <a:spAutoFit/>
          </a:bodyPr>
          <a:lstStyle/>
          <a:p>
            <a:pPr marL="21590">
              <a:lnSpc>
                <a:spcPts val="1614"/>
              </a:lnSpc>
              <a:spcBef>
                <a:spcPts val="105"/>
              </a:spcBef>
            </a:pPr>
            <a:r>
              <a:rPr sz="1400" spc="-100" dirty="0">
                <a:solidFill>
                  <a:srgbClr val="1A1A1A"/>
                </a:solidFill>
                <a:latin typeface="Arial MT"/>
                <a:cs typeface="Arial MT"/>
              </a:rPr>
              <a:t>The</a:t>
            </a:r>
            <a:r>
              <a:rPr sz="1400" dirty="0">
                <a:solidFill>
                  <a:srgbClr val="1A1A1A"/>
                </a:solidFill>
                <a:latin typeface="Arial MT"/>
                <a:cs typeface="Arial MT"/>
              </a:rPr>
              <a:t> </a:t>
            </a:r>
            <a:r>
              <a:rPr sz="1400" spc="-30" dirty="0">
                <a:latin typeface="Arial MT"/>
                <a:cs typeface="Arial MT"/>
              </a:rPr>
              <a:t>ideal</a:t>
            </a:r>
            <a:r>
              <a:rPr sz="1400" spc="-10" dirty="0">
                <a:latin typeface="Arial MT"/>
                <a:cs typeface="Arial MT"/>
              </a:rPr>
              <a:t> </a:t>
            </a:r>
            <a:r>
              <a:rPr sz="1400" spc="-65" dirty="0">
                <a:latin typeface="Arial MT"/>
                <a:cs typeface="Arial MT"/>
              </a:rPr>
              <a:t>vaporwompression</a:t>
            </a:r>
            <a:r>
              <a:rPr sz="1400" spc="-35" dirty="0">
                <a:latin typeface="Arial MT"/>
                <a:cs typeface="Arial MT"/>
              </a:rPr>
              <a:t> </a:t>
            </a:r>
            <a:r>
              <a:rPr sz="1400" spc="-55" dirty="0">
                <a:latin typeface="Arial MT"/>
                <a:cs typeface="Arial MT"/>
              </a:rPr>
              <a:t>refrigeration</a:t>
            </a:r>
            <a:r>
              <a:rPr sz="1400" dirty="0">
                <a:latin typeface="Arial MT"/>
                <a:cs typeface="Arial MT"/>
              </a:rPr>
              <a:t> </a:t>
            </a:r>
            <a:r>
              <a:rPr sz="1400" spc="-40" dirty="0">
                <a:solidFill>
                  <a:srgbClr val="1A1A1A"/>
                </a:solidFill>
                <a:latin typeface="Arial MT"/>
                <a:cs typeface="Arial MT"/>
              </a:rPr>
              <a:t>cycle</a:t>
            </a:r>
            <a:r>
              <a:rPr sz="1400" dirty="0">
                <a:solidFill>
                  <a:srgbClr val="1A1A1A"/>
                </a:solidFill>
                <a:latin typeface="Arial MT"/>
                <a:cs typeface="Arial MT"/>
              </a:rPr>
              <a:t> </a:t>
            </a:r>
            <a:r>
              <a:rPr sz="1400" spc="-70" dirty="0">
                <a:latin typeface="Arial MT"/>
                <a:cs typeface="Arial MT"/>
              </a:rPr>
              <a:t>involves</a:t>
            </a:r>
            <a:r>
              <a:rPr sz="1400" spc="5" dirty="0">
                <a:latin typeface="Arial MT"/>
                <a:cs typeface="Arial MT"/>
              </a:rPr>
              <a:t> </a:t>
            </a:r>
            <a:r>
              <a:rPr sz="1400" spc="-30" dirty="0">
                <a:latin typeface="Arial MT"/>
                <a:cs typeface="Arial MT"/>
              </a:rPr>
              <a:t>an</a:t>
            </a:r>
            <a:r>
              <a:rPr sz="1400" spc="-90" dirty="0">
                <a:latin typeface="Arial MT"/>
                <a:cs typeface="Arial MT"/>
              </a:rPr>
              <a:t> </a:t>
            </a:r>
            <a:r>
              <a:rPr sz="1400" spc="-60" dirty="0">
                <a:latin typeface="Arial MT"/>
                <a:cs typeface="Arial MT"/>
              </a:rPr>
              <a:t>Irreversible</a:t>
            </a:r>
            <a:r>
              <a:rPr sz="1400" spc="-25" dirty="0">
                <a:latin typeface="Arial MT"/>
                <a:cs typeface="Arial MT"/>
              </a:rPr>
              <a:t> </a:t>
            </a:r>
            <a:r>
              <a:rPr sz="1400" spc="-10" dirty="0">
                <a:latin typeface="Arial MT"/>
                <a:cs typeface="Arial MT"/>
              </a:rPr>
              <a:t>(throttllng)</a:t>
            </a:r>
            <a:endParaRPr sz="1400">
              <a:latin typeface="Arial MT"/>
              <a:cs typeface="Arial MT"/>
            </a:endParaRPr>
          </a:p>
          <a:p>
            <a:pPr marL="12700" marR="514982" indent="1270">
              <a:lnSpc>
                <a:spcPts val="1600"/>
              </a:lnSpc>
              <a:spcBef>
                <a:spcPts val="105"/>
              </a:spcBef>
            </a:pPr>
            <a:r>
              <a:rPr sz="1450" spc="-90" dirty="0">
                <a:solidFill>
                  <a:srgbClr val="1A1A1A"/>
                </a:solidFill>
                <a:latin typeface="Arial MT"/>
                <a:cs typeface="Arial MT"/>
              </a:rPr>
              <a:t>process</a:t>
            </a:r>
            <a:r>
              <a:rPr sz="1450" spc="-10" dirty="0">
                <a:solidFill>
                  <a:srgbClr val="1A1A1A"/>
                </a:solidFill>
                <a:latin typeface="Arial MT"/>
                <a:cs typeface="Arial MT"/>
              </a:rPr>
              <a:t> </a:t>
            </a:r>
            <a:r>
              <a:rPr sz="1450" spc="-10" dirty="0">
                <a:solidFill>
                  <a:srgbClr val="0C0C0C"/>
                </a:solidFill>
                <a:latin typeface="Arial MT"/>
                <a:cs typeface="Arial MT"/>
              </a:rPr>
              <a:t>la</a:t>
            </a:r>
            <a:r>
              <a:rPr sz="1450" spc="-145" dirty="0">
                <a:solidFill>
                  <a:srgbClr val="0C0C0C"/>
                </a:solidFill>
                <a:latin typeface="Arial MT"/>
                <a:cs typeface="Arial MT"/>
              </a:rPr>
              <a:t> </a:t>
            </a:r>
            <a:r>
              <a:rPr sz="1450" spc="-105" dirty="0">
                <a:solidFill>
                  <a:srgbClr val="0C0C0C"/>
                </a:solidFill>
                <a:latin typeface="Arial MT"/>
                <a:cs typeface="Arial MT"/>
              </a:rPr>
              <a:t>moke</a:t>
            </a:r>
            <a:r>
              <a:rPr sz="1450" spc="-80" dirty="0">
                <a:solidFill>
                  <a:srgbClr val="0C0C0C"/>
                </a:solidFill>
                <a:latin typeface="Arial MT"/>
                <a:cs typeface="Arial MT"/>
              </a:rPr>
              <a:t> </a:t>
            </a:r>
            <a:r>
              <a:rPr sz="1450" dirty="0">
                <a:latin typeface="Arial MT"/>
                <a:cs typeface="Arial MT"/>
              </a:rPr>
              <a:t>it</a:t>
            </a:r>
            <a:r>
              <a:rPr sz="1450" spc="-100" dirty="0">
                <a:latin typeface="Arial MT"/>
                <a:cs typeface="Arial MT"/>
              </a:rPr>
              <a:t> </a:t>
            </a:r>
            <a:r>
              <a:rPr sz="1450" spc="-25" dirty="0">
                <a:solidFill>
                  <a:srgbClr val="212121"/>
                </a:solidFill>
                <a:latin typeface="Arial MT"/>
                <a:cs typeface="Arial MT"/>
              </a:rPr>
              <a:t>a</a:t>
            </a:r>
            <a:r>
              <a:rPr sz="1450" spc="-150" dirty="0">
                <a:solidFill>
                  <a:srgbClr val="212121"/>
                </a:solidFill>
                <a:latin typeface="Arial MT"/>
                <a:cs typeface="Arial MT"/>
              </a:rPr>
              <a:t> </a:t>
            </a:r>
            <a:r>
              <a:rPr sz="1450" spc="-125" dirty="0">
                <a:solidFill>
                  <a:srgbClr val="262626"/>
                </a:solidFill>
                <a:latin typeface="Arial MT"/>
                <a:cs typeface="Arial MT"/>
              </a:rPr>
              <a:t>more</a:t>
            </a:r>
            <a:r>
              <a:rPr sz="1450" spc="25" dirty="0">
                <a:solidFill>
                  <a:srgbClr val="262626"/>
                </a:solidFill>
                <a:latin typeface="Arial MT"/>
                <a:cs typeface="Arial MT"/>
              </a:rPr>
              <a:t> </a:t>
            </a:r>
            <a:r>
              <a:rPr sz="1450" spc="-70" dirty="0">
                <a:latin typeface="Arial MT"/>
                <a:cs typeface="Arial MT"/>
              </a:rPr>
              <a:t>realistic</a:t>
            </a:r>
            <a:r>
              <a:rPr sz="1450" spc="-30" dirty="0">
                <a:latin typeface="Arial MT"/>
                <a:cs typeface="Arial MT"/>
              </a:rPr>
              <a:t> </a:t>
            </a:r>
            <a:r>
              <a:rPr sz="1450" spc="-90" dirty="0">
                <a:latin typeface="Arial MT"/>
                <a:cs typeface="Arial MT"/>
              </a:rPr>
              <a:t>model</a:t>
            </a:r>
            <a:r>
              <a:rPr sz="1450" spc="35" dirty="0">
                <a:latin typeface="Arial MT"/>
                <a:cs typeface="Arial MT"/>
              </a:rPr>
              <a:t> </a:t>
            </a:r>
            <a:r>
              <a:rPr sz="1450" spc="-55" dirty="0">
                <a:latin typeface="Arial MT"/>
                <a:cs typeface="Arial MT"/>
              </a:rPr>
              <a:t>for</a:t>
            </a:r>
            <a:r>
              <a:rPr sz="1450" spc="10" dirty="0">
                <a:latin typeface="Arial MT"/>
                <a:cs typeface="Arial MT"/>
              </a:rPr>
              <a:t> </a:t>
            </a:r>
            <a:r>
              <a:rPr sz="1450" spc="-110" dirty="0">
                <a:solidFill>
                  <a:srgbClr val="0C0C0C"/>
                </a:solidFill>
                <a:latin typeface="Arial MT"/>
                <a:cs typeface="Arial MT"/>
              </a:rPr>
              <a:t>fhe</a:t>
            </a:r>
            <a:r>
              <a:rPr sz="1450" spc="-65" dirty="0">
                <a:solidFill>
                  <a:srgbClr val="0C0C0C"/>
                </a:solidFill>
                <a:latin typeface="Arial MT"/>
                <a:cs typeface="Arial MT"/>
              </a:rPr>
              <a:t> </a:t>
            </a:r>
            <a:r>
              <a:rPr sz="1450" spc="-90" dirty="0">
                <a:latin typeface="Arial MT"/>
                <a:cs typeface="Arial MT"/>
              </a:rPr>
              <a:t>ac</a:t>
            </a:r>
            <a:r>
              <a:rPr sz="1450" spc="5" dirty="0">
                <a:latin typeface="Arial MT"/>
                <a:cs typeface="Arial MT"/>
              </a:rPr>
              <a:t> </a:t>
            </a:r>
            <a:r>
              <a:rPr sz="1450" spc="-85" dirty="0">
                <a:latin typeface="Arial MT"/>
                <a:cs typeface="Arial MT"/>
              </a:rPr>
              <a:t>uel</a:t>
            </a:r>
            <a:r>
              <a:rPr sz="1450" spc="-90" dirty="0">
                <a:latin typeface="Arial MT"/>
                <a:cs typeface="Arial MT"/>
              </a:rPr>
              <a:t> </a:t>
            </a:r>
            <a:r>
              <a:rPr sz="1450" spc="-10" dirty="0">
                <a:latin typeface="Arial MT"/>
                <a:cs typeface="Arial MT"/>
              </a:rPr>
              <a:t>systems. </a:t>
            </a:r>
            <a:r>
              <a:rPr sz="1350" spc="-35" dirty="0">
                <a:solidFill>
                  <a:srgbClr val="896689"/>
                </a:solidFill>
                <a:latin typeface="Arial MT"/>
                <a:cs typeface="Arial MT"/>
              </a:rPr>
              <a:t>Replacing</a:t>
            </a:r>
            <a:r>
              <a:rPr sz="1350" spc="-60" dirty="0">
                <a:solidFill>
                  <a:srgbClr val="896689"/>
                </a:solidFill>
                <a:latin typeface="Arial MT"/>
                <a:cs typeface="Arial MT"/>
              </a:rPr>
              <a:t> </a:t>
            </a:r>
            <a:r>
              <a:rPr sz="1350" dirty="0">
                <a:solidFill>
                  <a:srgbClr val="A072A0"/>
                </a:solidFill>
                <a:latin typeface="Arial MT"/>
                <a:cs typeface="Arial MT"/>
              </a:rPr>
              <a:t>lhe</a:t>
            </a:r>
            <a:r>
              <a:rPr sz="1350" spc="-95" dirty="0">
                <a:solidFill>
                  <a:srgbClr val="A072A0"/>
                </a:solidFill>
                <a:latin typeface="Arial MT"/>
                <a:cs typeface="Arial MT"/>
              </a:rPr>
              <a:t> </a:t>
            </a:r>
            <a:r>
              <a:rPr sz="1350" spc="-30" dirty="0">
                <a:solidFill>
                  <a:srgbClr val="754977"/>
                </a:solidFill>
                <a:latin typeface="Arial MT"/>
                <a:cs typeface="Arial MT"/>
              </a:rPr>
              <a:t>expansion</a:t>
            </a:r>
            <a:r>
              <a:rPr sz="1350" spc="40" dirty="0">
                <a:solidFill>
                  <a:srgbClr val="754977"/>
                </a:solidFill>
                <a:latin typeface="Arial MT"/>
                <a:cs typeface="Arial MT"/>
              </a:rPr>
              <a:t> </a:t>
            </a:r>
            <a:r>
              <a:rPr sz="1350" spc="-35" dirty="0">
                <a:solidFill>
                  <a:srgbClr val="895D87"/>
                </a:solidFill>
                <a:latin typeface="Arial MT"/>
                <a:cs typeface="Arial MT"/>
              </a:rPr>
              <a:t>valve</a:t>
            </a:r>
            <a:r>
              <a:rPr sz="1350" spc="-30" dirty="0">
                <a:solidFill>
                  <a:srgbClr val="895D87"/>
                </a:solidFill>
                <a:latin typeface="Arial MT"/>
                <a:cs typeface="Arial MT"/>
              </a:rPr>
              <a:t> </a:t>
            </a:r>
            <a:r>
              <a:rPr sz="1350" dirty="0">
                <a:solidFill>
                  <a:srgbClr val="AC8CB1"/>
                </a:solidFill>
                <a:latin typeface="Arial MT"/>
                <a:cs typeface="Arial MT"/>
              </a:rPr>
              <a:t>by</a:t>
            </a:r>
            <a:r>
              <a:rPr sz="1350" spc="-80" dirty="0">
                <a:solidFill>
                  <a:srgbClr val="AC8CB1"/>
                </a:solidFill>
                <a:latin typeface="Arial MT"/>
                <a:cs typeface="Arial MT"/>
              </a:rPr>
              <a:t> </a:t>
            </a:r>
            <a:r>
              <a:rPr sz="1350" dirty="0">
                <a:solidFill>
                  <a:srgbClr val="7E527B"/>
                </a:solidFill>
                <a:latin typeface="Arial MT"/>
                <a:cs typeface="Arial MT"/>
              </a:rPr>
              <a:t>a</a:t>
            </a:r>
            <a:r>
              <a:rPr sz="1350" spc="-20" dirty="0">
                <a:solidFill>
                  <a:srgbClr val="7E527B"/>
                </a:solidFill>
                <a:latin typeface="Arial MT"/>
                <a:cs typeface="Arial MT"/>
              </a:rPr>
              <a:t> </a:t>
            </a:r>
            <a:r>
              <a:rPr sz="1350" spc="-40" dirty="0">
                <a:solidFill>
                  <a:srgbClr val="AC75B1"/>
                </a:solidFill>
                <a:latin typeface="Arial MT"/>
                <a:cs typeface="Arial MT"/>
              </a:rPr>
              <a:t>turbine</a:t>
            </a:r>
            <a:r>
              <a:rPr sz="1350" spc="-30" dirty="0">
                <a:solidFill>
                  <a:srgbClr val="AC75B1"/>
                </a:solidFill>
                <a:latin typeface="Arial MT"/>
                <a:cs typeface="Arial MT"/>
              </a:rPr>
              <a:t> </a:t>
            </a:r>
            <a:r>
              <a:rPr sz="1350" dirty="0">
                <a:solidFill>
                  <a:srgbClr val="907C90"/>
                </a:solidFill>
                <a:latin typeface="Arial MT"/>
                <a:cs typeface="Arial MT"/>
              </a:rPr>
              <a:t>is</a:t>
            </a:r>
            <a:r>
              <a:rPr sz="1350" spc="-65" dirty="0">
                <a:solidFill>
                  <a:srgbClr val="907C90"/>
                </a:solidFill>
                <a:latin typeface="Arial MT"/>
                <a:cs typeface="Arial MT"/>
              </a:rPr>
              <a:t> </a:t>
            </a:r>
            <a:r>
              <a:rPr sz="1350" dirty="0">
                <a:solidFill>
                  <a:srgbClr val="A887A5"/>
                </a:solidFill>
                <a:latin typeface="Arial MT"/>
                <a:cs typeface="Arial MT"/>
              </a:rPr>
              <a:t>riot</a:t>
            </a:r>
            <a:r>
              <a:rPr sz="1350" spc="-10" dirty="0">
                <a:solidFill>
                  <a:srgbClr val="A887A5"/>
                </a:solidFill>
                <a:latin typeface="Arial MT"/>
                <a:cs typeface="Arial MT"/>
              </a:rPr>
              <a:t> </a:t>
            </a:r>
            <a:r>
              <a:rPr sz="1350" spc="-35" dirty="0">
                <a:solidFill>
                  <a:srgbClr val="BF8CBC"/>
                </a:solidFill>
                <a:latin typeface="Arial MT"/>
                <a:cs typeface="Arial MT"/>
              </a:rPr>
              <a:t>practical</a:t>
            </a:r>
            <a:r>
              <a:rPr sz="1350" dirty="0">
                <a:solidFill>
                  <a:srgbClr val="BF8CBC"/>
                </a:solidFill>
                <a:latin typeface="Arial MT"/>
                <a:cs typeface="Arial MT"/>
              </a:rPr>
              <a:t> </a:t>
            </a:r>
            <a:r>
              <a:rPr sz="1350" spc="-20" dirty="0">
                <a:solidFill>
                  <a:srgbClr val="97729A"/>
                </a:solidFill>
                <a:latin typeface="Arial MT"/>
                <a:cs typeface="Arial MT"/>
              </a:rPr>
              <a:t>since</a:t>
            </a:r>
            <a:r>
              <a:rPr sz="1350" spc="10" dirty="0">
                <a:solidFill>
                  <a:srgbClr val="97729A"/>
                </a:solidFill>
                <a:latin typeface="Arial MT"/>
                <a:cs typeface="Arial MT"/>
              </a:rPr>
              <a:t> </a:t>
            </a:r>
            <a:r>
              <a:rPr sz="1350" spc="-60" dirty="0">
                <a:solidFill>
                  <a:srgbClr val="AA83AC"/>
                </a:solidFill>
                <a:latin typeface="Arial MT"/>
                <a:cs typeface="Arial MT"/>
              </a:rPr>
              <a:t>the</a:t>
            </a:r>
            <a:r>
              <a:rPr sz="1350" spc="-35" dirty="0">
                <a:solidFill>
                  <a:srgbClr val="AA83AC"/>
                </a:solidFill>
                <a:latin typeface="Arial MT"/>
                <a:cs typeface="Arial MT"/>
              </a:rPr>
              <a:t> </a:t>
            </a:r>
            <a:r>
              <a:rPr sz="1350" spc="-60" dirty="0">
                <a:solidFill>
                  <a:srgbClr val="8C6289"/>
                </a:solidFill>
                <a:latin typeface="Arial MT"/>
                <a:cs typeface="Arial MT"/>
              </a:rPr>
              <a:t>adr1ed </a:t>
            </a:r>
            <a:r>
              <a:rPr sz="1350" spc="-20" dirty="0">
                <a:solidFill>
                  <a:srgbClr val="AF89AF"/>
                </a:solidFill>
                <a:latin typeface="Arial MT"/>
                <a:cs typeface="Arial MT"/>
              </a:rPr>
              <a:t>benefits</a:t>
            </a:r>
            <a:r>
              <a:rPr sz="1350" spc="-40" dirty="0">
                <a:solidFill>
                  <a:srgbClr val="AF89AF"/>
                </a:solidFill>
                <a:latin typeface="Arial MT"/>
                <a:cs typeface="Arial MT"/>
              </a:rPr>
              <a:t> </a:t>
            </a:r>
            <a:r>
              <a:rPr sz="1350" spc="-50" dirty="0">
                <a:solidFill>
                  <a:srgbClr val="AA90AA"/>
                </a:solidFill>
                <a:latin typeface="Arial MT"/>
                <a:cs typeface="Arial MT"/>
              </a:rPr>
              <a:t>cannot</a:t>
            </a:r>
            <a:r>
              <a:rPr sz="1350" spc="-45" dirty="0">
                <a:solidFill>
                  <a:srgbClr val="AA90AA"/>
                </a:solidFill>
                <a:latin typeface="Arial MT"/>
                <a:cs typeface="Arial MT"/>
              </a:rPr>
              <a:t> </a:t>
            </a:r>
            <a:r>
              <a:rPr sz="1350" spc="-10" dirty="0">
                <a:solidFill>
                  <a:srgbClr val="7C7C7C"/>
                </a:solidFill>
                <a:latin typeface="Arial MT"/>
                <a:cs typeface="Arial MT"/>
              </a:rPr>
              <a:t>iuslify</a:t>
            </a:r>
            <a:r>
              <a:rPr sz="1350" spc="-5" dirty="0">
                <a:solidFill>
                  <a:srgbClr val="7C7C7C"/>
                </a:solidFill>
                <a:latin typeface="Arial MT"/>
                <a:cs typeface="Arial MT"/>
              </a:rPr>
              <a:t> </a:t>
            </a:r>
            <a:r>
              <a:rPr sz="1350" dirty="0">
                <a:solidFill>
                  <a:srgbClr val="BC89C1"/>
                </a:solidFill>
                <a:latin typeface="Arial MT"/>
                <a:cs typeface="Arial MT"/>
              </a:rPr>
              <a:t>Ihe</a:t>
            </a:r>
            <a:r>
              <a:rPr sz="1350" spc="-90" dirty="0">
                <a:solidFill>
                  <a:srgbClr val="BC89C1"/>
                </a:solidFill>
                <a:latin typeface="Arial MT"/>
                <a:cs typeface="Arial MT"/>
              </a:rPr>
              <a:t> </a:t>
            </a:r>
            <a:r>
              <a:rPr sz="1350" spc="-20" dirty="0">
                <a:solidFill>
                  <a:srgbClr val="8C6B8C"/>
                </a:solidFill>
                <a:latin typeface="Arial MT"/>
                <a:cs typeface="Arial MT"/>
              </a:rPr>
              <a:t>added</a:t>
            </a:r>
            <a:r>
              <a:rPr sz="1350" spc="-30" dirty="0">
                <a:solidFill>
                  <a:srgbClr val="8C6B8C"/>
                </a:solidFill>
                <a:latin typeface="Arial MT"/>
                <a:cs typeface="Arial MT"/>
              </a:rPr>
              <a:t> </a:t>
            </a:r>
            <a:r>
              <a:rPr sz="1350" spc="-25" dirty="0">
                <a:solidFill>
                  <a:srgbClr val="A887A3"/>
                </a:solidFill>
                <a:latin typeface="Arial MT"/>
                <a:cs typeface="Arial MT"/>
              </a:rPr>
              <a:t>cost</a:t>
            </a:r>
            <a:r>
              <a:rPr sz="1350" spc="-45" dirty="0">
                <a:solidFill>
                  <a:srgbClr val="A887A3"/>
                </a:solidFill>
                <a:latin typeface="Arial MT"/>
                <a:cs typeface="Arial MT"/>
              </a:rPr>
              <a:t> </a:t>
            </a:r>
            <a:r>
              <a:rPr sz="1350" spc="-35" dirty="0">
                <a:solidFill>
                  <a:srgbClr val="9E709C"/>
                </a:solidFill>
                <a:latin typeface="Arial MT"/>
                <a:cs typeface="Arial MT"/>
              </a:rPr>
              <a:t>and</a:t>
            </a:r>
            <a:r>
              <a:rPr sz="1350" spc="-75" dirty="0">
                <a:solidFill>
                  <a:srgbClr val="9E709C"/>
                </a:solidFill>
                <a:latin typeface="Arial MT"/>
                <a:cs typeface="Arial MT"/>
              </a:rPr>
              <a:t> </a:t>
            </a:r>
            <a:r>
              <a:rPr sz="1350" spc="-10" dirty="0">
                <a:solidFill>
                  <a:srgbClr val="A3A3A3"/>
                </a:solidFill>
                <a:latin typeface="Arial MT"/>
                <a:cs typeface="Arial MT"/>
              </a:rPr>
              <a:t>complexity,</a:t>
            </a:r>
            <a:endParaRPr sz="1350">
              <a:latin typeface="Arial MT"/>
              <a:cs typeface="Arial MT"/>
            </a:endParaRPr>
          </a:p>
          <a:p>
            <a:pPr marL="19050" marR="4890116" indent="-1905">
              <a:lnSpc>
                <a:spcPts val="1400"/>
              </a:lnSpc>
              <a:spcBef>
                <a:spcPts val="560"/>
              </a:spcBef>
            </a:pPr>
            <a:r>
              <a:rPr sz="1400" spc="-114" dirty="0">
                <a:latin typeface="Arial MT"/>
                <a:cs typeface="Arial MT"/>
              </a:rPr>
              <a:t>SIeedy-</a:t>
            </a:r>
            <a:r>
              <a:rPr sz="1400" spc="-20" dirty="0">
                <a:latin typeface="Arial MT"/>
                <a:cs typeface="Arial MT"/>
              </a:rPr>
              <a:t>flow </a:t>
            </a:r>
            <a:r>
              <a:rPr sz="1400" spc="-130" dirty="0">
                <a:latin typeface="Arial MT"/>
                <a:cs typeface="Arial MT"/>
              </a:rPr>
              <a:t>energy</a:t>
            </a:r>
            <a:r>
              <a:rPr sz="1400" spc="55" dirty="0">
                <a:latin typeface="Arial MT"/>
                <a:cs typeface="Arial MT"/>
              </a:rPr>
              <a:t> </a:t>
            </a:r>
            <a:r>
              <a:rPr sz="1400" spc="-100" dirty="0">
                <a:latin typeface="Arial MT"/>
                <a:cs typeface="Arial MT"/>
              </a:rPr>
              <a:t>balance</a:t>
            </a:r>
            <a:endParaRPr sz="1400">
              <a:latin typeface="Arial MT"/>
              <a:cs typeface="Arial MT"/>
            </a:endParaRPr>
          </a:p>
        </p:txBody>
      </p:sp>
      <p:sp>
        <p:nvSpPr>
          <p:cNvPr id="10" name="object 10"/>
          <p:cNvSpPr txBox="1"/>
          <p:nvPr/>
        </p:nvSpPr>
        <p:spPr>
          <a:xfrm>
            <a:off x="4712627" y="2431257"/>
            <a:ext cx="3699510" cy="1168718"/>
          </a:xfrm>
          <a:prstGeom prst="rect">
            <a:avLst/>
          </a:prstGeom>
        </p:spPr>
        <p:txBody>
          <a:bodyPr vert="horz" wrap="square" lIns="0" tIns="28575" rIns="0" bIns="0" rtlCol="0">
            <a:spAutoFit/>
          </a:bodyPr>
          <a:lstStyle/>
          <a:p>
            <a:pPr marL="25400" marR="2799704" indent="11430">
              <a:lnSpc>
                <a:spcPts val="1600"/>
              </a:lnSpc>
              <a:spcBef>
                <a:spcPts val="225"/>
              </a:spcBef>
            </a:pPr>
            <a:r>
              <a:rPr sz="1400" spc="-75" dirty="0">
                <a:solidFill>
                  <a:srgbClr val="52508A"/>
                </a:solidFill>
                <a:latin typeface="Arial MT"/>
                <a:cs typeface="Arial MT"/>
              </a:rPr>
              <a:t>An</a:t>
            </a:r>
            <a:r>
              <a:rPr sz="1400" spc="-20" dirty="0">
                <a:solidFill>
                  <a:srgbClr val="52508A"/>
                </a:solidFill>
                <a:latin typeface="Arial MT"/>
                <a:cs typeface="Arial MT"/>
              </a:rPr>
              <a:t> </a:t>
            </a:r>
            <a:r>
              <a:rPr sz="1400" spc="-40" dirty="0">
                <a:solidFill>
                  <a:srgbClr val="75778A"/>
                </a:solidFill>
                <a:latin typeface="Arial MT"/>
                <a:cs typeface="Arial MT"/>
              </a:rPr>
              <a:t>ordinary </a:t>
            </a:r>
            <a:r>
              <a:rPr sz="1400" spc="-10" dirty="0">
                <a:solidFill>
                  <a:srgbClr val="A1A1A1"/>
                </a:solidFill>
                <a:latin typeface="Arial MT"/>
                <a:cs typeface="Arial MT"/>
              </a:rPr>
              <a:t>household </a:t>
            </a:r>
            <a:r>
              <a:rPr sz="1400" spc="-40" dirty="0">
                <a:solidFill>
                  <a:srgbClr val="696969"/>
                </a:solidFill>
                <a:latin typeface="Arial MT"/>
                <a:cs typeface="Arial MT"/>
              </a:rPr>
              <a:t>refrigerator.</a:t>
            </a:r>
            <a:endParaRPr sz="1400">
              <a:latin typeface="Arial MT"/>
              <a:cs typeface="Arial MT"/>
            </a:endParaRPr>
          </a:p>
          <a:p>
            <a:pPr marL="1147441" marR="43180" indent="-238759">
              <a:lnSpc>
                <a:spcPct val="101200"/>
              </a:lnSpc>
              <a:spcBef>
                <a:spcPts val="760"/>
              </a:spcBef>
            </a:pPr>
            <a:r>
              <a:rPr sz="1400" dirty="0">
                <a:solidFill>
                  <a:srgbClr val="8A89AA"/>
                </a:solidFill>
                <a:latin typeface="Arial MT"/>
                <a:cs typeface="Arial MT"/>
              </a:rPr>
              <a:t>The</a:t>
            </a:r>
            <a:r>
              <a:rPr sz="1400" spc="-100" dirty="0">
                <a:solidFill>
                  <a:srgbClr val="8A89AA"/>
                </a:solidFill>
                <a:latin typeface="Arial MT"/>
                <a:cs typeface="Arial MT"/>
              </a:rPr>
              <a:t> </a:t>
            </a:r>
            <a:r>
              <a:rPr sz="1400" i="1" spc="-10" dirty="0">
                <a:solidFill>
                  <a:srgbClr val="4D4D80"/>
                </a:solidFill>
                <a:latin typeface="Arial"/>
                <a:cs typeface="Arial"/>
              </a:rPr>
              <a:t>P•Ii</a:t>
            </a:r>
            <a:r>
              <a:rPr sz="1400" i="1" spc="-85" dirty="0">
                <a:solidFill>
                  <a:srgbClr val="4D4D80"/>
                </a:solidFill>
                <a:latin typeface="Arial"/>
                <a:cs typeface="Arial"/>
              </a:rPr>
              <a:t> </a:t>
            </a:r>
            <a:r>
              <a:rPr sz="1400" dirty="0">
                <a:solidFill>
                  <a:srgbClr val="696969"/>
                </a:solidFill>
                <a:latin typeface="Arial MT"/>
                <a:cs typeface="Arial MT"/>
              </a:rPr>
              <a:t>diagram</a:t>
            </a:r>
            <a:r>
              <a:rPr sz="1400" spc="-50" dirty="0">
                <a:solidFill>
                  <a:srgbClr val="696969"/>
                </a:solidFill>
                <a:latin typeface="Arial MT"/>
                <a:cs typeface="Arial MT"/>
              </a:rPr>
              <a:t> </a:t>
            </a:r>
            <a:r>
              <a:rPr sz="1400" spc="-20" dirty="0">
                <a:solidFill>
                  <a:srgbClr val="9591AF"/>
                </a:solidFill>
                <a:latin typeface="Arial MT"/>
                <a:cs typeface="Arial MT"/>
              </a:rPr>
              <a:t>of</a:t>
            </a:r>
            <a:r>
              <a:rPr sz="1400" spc="-5" dirty="0">
                <a:solidFill>
                  <a:srgbClr val="9591AF"/>
                </a:solidFill>
                <a:latin typeface="Arial MT"/>
                <a:cs typeface="Arial MT"/>
              </a:rPr>
              <a:t> </a:t>
            </a:r>
            <a:r>
              <a:rPr sz="1400" spc="-10" dirty="0">
                <a:solidFill>
                  <a:srgbClr val="A1A0CA"/>
                </a:solidFill>
                <a:latin typeface="Arial MT"/>
                <a:cs typeface="Arial MT"/>
              </a:rPr>
              <a:t>an</a:t>
            </a:r>
            <a:r>
              <a:rPr sz="1400" spc="-85" dirty="0">
                <a:solidFill>
                  <a:srgbClr val="A1A0CA"/>
                </a:solidFill>
                <a:latin typeface="Arial MT"/>
                <a:cs typeface="Arial MT"/>
              </a:rPr>
              <a:t> </a:t>
            </a:r>
            <a:r>
              <a:rPr sz="1400" spc="-10" dirty="0">
                <a:solidFill>
                  <a:srgbClr val="606060"/>
                </a:solidFill>
                <a:latin typeface="Arial MT"/>
                <a:cs typeface="Arial MT"/>
              </a:rPr>
              <a:t>ideal</a:t>
            </a:r>
            <a:r>
              <a:rPr sz="1400" spc="-55" dirty="0">
                <a:solidFill>
                  <a:srgbClr val="606060"/>
                </a:solidFill>
                <a:latin typeface="Arial MT"/>
                <a:cs typeface="Arial MT"/>
              </a:rPr>
              <a:t> </a:t>
            </a:r>
            <a:r>
              <a:rPr sz="1400" spc="-10" dirty="0">
                <a:solidFill>
                  <a:srgbClr val="6B6B6B"/>
                </a:solidFill>
                <a:latin typeface="Arial MT"/>
                <a:cs typeface="Arial MT"/>
              </a:rPr>
              <a:t>vapor- </a:t>
            </a:r>
            <a:r>
              <a:rPr sz="1400" spc="-25" dirty="0">
                <a:solidFill>
                  <a:srgbClr val="5E5E5E"/>
                </a:solidFill>
                <a:latin typeface="Arial MT"/>
                <a:cs typeface="Arial MT"/>
              </a:rPr>
              <a:t>compression</a:t>
            </a:r>
            <a:r>
              <a:rPr sz="1400" spc="-40" dirty="0">
                <a:solidFill>
                  <a:srgbClr val="5E5E5E"/>
                </a:solidFill>
                <a:latin typeface="Arial MT"/>
                <a:cs typeface="Arial MT"/>
              </a:rPr>
              <a:t> </a:t>
            </a:r>
            <a:r>
              <a:rPr sz="1400" spc="-25" dirty="0">
                <a:solidFill>
                  <a:srgbClr val="4B4B4B"/>
                </a:solidFill>
                <a:latin typeface="Arial MT"/>
                <a:cs typeface="Arial MT"/>
              </a:rPr>
              <a:t>refrigeration</a:t>
            </a:r>
            <a:r>
              <a:rPr sz="1400" spc="-20" dirty="0">
                <a:solidFill>
                  <a:srgbClr val="4B4B4B"/>
                </a:solidFill>
                <a:latin typeface="Arial MT"/>
                <a:cs typeface="Arial MT"/>
              </a:rPr>
              <a:t> </a:t>
            </a:r>
            <a:r>
              <a:rPr sz="2100" spc="-60" baseline="9920" dirty="0">
                <a:solidFill>
                  <a:srgbClr val="282828"/>
                </a:solidFill>
                <a:latin typeface="Arial MT"/>
                <a:cs typeface="Arial MT"/>
              </a:rPr>
              <a:t>cycIe</a:t>
            </a:r>
            <a:r>
              <a:rPr sz="2100" spc="-60" baseline="-21825" dirty="0">
                <a:solidFill>
                  <a:srgbClr val="282828"/>
                </a:solidFill>
                <a:latin typeface="Arial MT"/>
                <a:cs typeface="Arial MT"/>
              </a:rPr>
              <a:t>1,</a:t>
            </a:r>
            <a:endParaRPr sz="2100" baseline="-21825">
              <a:latin typeface="Arial MT"/>
              <a:cs typeface="Arial M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9"/>
            <a:ext cx="9309979" cy="969229"/>
          </a:xfrm>
          <a:prstGeom prst="rect">
            <a:avLst/>
          </a:prstGeom>
        </p:spPr>
        <p:txBody>
          <a:bodyPr vert="horz" wrap="square" lIns="0" tIns="571235" rIns="0" bIns="0" rtlCol="0" anchor="t">
            <a:spAutoFit/>
          </a:bodyPr>
          <a:lstStyle/>
          <a:p>
            <a:pPr marL="747392">
              <a:spcBef>
                <a:spcPts val="100"/>
              </a:spcBef>
            </a:pPr>
            <a:r>
              <a:rPr sz="2550" spc="-120" dirty="0">
                <a:solidFill>
                  <a:srgbClr val="525252"/>
                </a:solidFill>
                <a:latin typeface="Calibri"/>
                <a:cs typeface="Calibri"/>
              </a:rPr>
              <a:t>Refrigeration</a:t>
            </a:r>
            <a:r>
              <a:rPr sz="2550" spc="25" dirty="0">
                <a:solidFill>
                  <a:srgbClr val="525252"/>
                </a:solidFill>
                <a:latin typeface="Calibri"/>
                <a:cs typeface="Calibri"/>
              </a:rPr>
              <a:t> </a:t>
            </a:r>
            <a:r>
              <a:rPr sz="2550" spc="-75" dirty="0">
                <a:solidFill>
                  <a:srgbClr val="623A38"/>
                </a:solidFill>
                <a:latin typeface="Calibri"/>
                <a:cs typeface="Calibri"/>
              </a:rPr>
              <a:t>Cycle</a:t>
            </a:r>
            <a:r>
              <a:rPr sz="2550" spc="-20" dirty="0">
                <a:solidFill>
                  <a:srgbClr val="623A38"/>
                </a:solidFill>
                <a:latin typeface="Calibri"/>
                <a:cs typeface="Calibri"/>
              </a:rPr>
              <a:t> </a:t>
            </a:r>
            <a:r>
              <a:rPr sz="2550" spc="-90" dirty="0">
                <a:solidFill>
                  <a:srgbClr val="AFAFAF"/>
                </a:solidFill>
                <a:latin typeface="Calibri"/>
                <a:cs typeface="Calibri"/>
              </a:rPr>
              <a:t>Efficiency</a:t>
            </a:r>
            <a:endParaRPr sz="2550">
              <a:latin typeface="Calibri"/>
              <a:cs typeface="Calibri"/>
            </a:endParaRPr>
          </a:p>
        </p:txBody>
      </p:sp>
      <p:sp>
        <p:nvSpPr>
          <p:cNvPr id="3" name="object 3"/>
          <p:cNvSpPr txBox="1"/>
          <p:nvPr/>
        </p:nvSpPr>
        <p:spPr>
          <a:xfrm>
            <a:off x="2703015" y="356922"/>
            <a:ext cx="4898390" cy="356508"/>
          </a:xfrm>
          <a:prstGeom prst="rect">
            <a:avLst/>
          </a:prstGeom>
        </p:spPr>
        <p:txBody>
          <a:bodyPr vert="horz" wrap="square" lIns="0" tIns="17780" rIns="0" bIns="0" rtlCol="0">
            <a:spAutoFit/>
          </a:bodyPr>
          <a:lstStyle/>
          <a:p>
            <a:pPr marL="12700">
              <a:spcBef>
                <a:spcPts val="140"/>
              </a:spcBef>
            </a:pPr>
            <a:r>
              <a:rPr sz="2200" spc="-45" dirty="0">
                <a:latin typeface="Calibri"/>
                <a:cs typeface="Calibri"/>
              </a:rPr>
              <a:t>The</a:t>
            </a:r>
            <a:r>
              <a:rPr sz="2200" spc="-80" dirty="0">
                <a:latin typeface="Calibri"/>
                <a:cs typeface="Calibri"/>
              </a:rPr>
              <a:t> </a:t>
            </a:r>
            <a:r>
              <a:rPr sz="2200" spc="-55" dirty="0">
                <a:latin typeface="Calibri"/>
                <a:cs typeface="Calibri"/>
              </a:rPr>
              <a:t>refrigeration</a:t>
            </a:r>
            <a:r>
              <a:rPr sz="2200" spc="-5" dirty="0">
                <a:latin typeface="Calibri"/>
                <a:cs typeface="Calibri"/>
              </a:rPr>
              <a:t> </a:t>
            </a:r>
            <a:r>
              <a:rPr sz="2200" spc="-45" dirty="0">
                <a:latin typeface="Calibri"/>
                <a:cs typeface="Calibri"/>
              </a:rPr>
              <a:t>cycle</a:t>
            </a:r>
            <a:r>
              <a:rPr sz="2200" spc="-80" dirty="0">
                <a:latin typeface="Calibri"/>
                <a:cs typeface="Calibri"/>
              </a:rPr>
              <a:t> </a:t>
            </a:r>
            <a:r>
              <a:rPr sz="2200" spc="-40" dirty="0">
                <a:latin typeface="Calibri"/>
                <a:cs typeface="Calibri"/>
              </a:rPr>
              <a:t>efficiency</a:t>
            </a:r>
            <a:r>
              <a:rPr sz="2200" spc="35" dirty="0">
                <a:latin typeface="Calibri"/>
                <a:cs typeface="Calibri"/>
              </a:rPr>
              <a:t> </a:t>
            </a:r>
            <a:r>
              <a:rPr sz="2200" dirty="0">
                <a:latin typeface="Calibri"/>
                <a:cs typeface="Calibri"/>
              </a:rPr>
              <a:t>is</a:t>
            </a:r>
            <a:r>
              <a:rPr sz="2200" spc="-114" dirty="0">
                <a:latin typeface="Calibri"/>
                <a:cs typeface="Calibri"/>
              </a:rPr>
              <a:t> </a:t>
            </a:r>
            <a:r>
              <a:rPr sz="2200" spc="-30" dirty="0">
                <a:latin typeface="Calibri"/>
                <a:cs typeface="Calibri"/>
              </a:rPr>
              <a:t>known </a:t>
            </a:r>
            <a:r>
              <a:rPr sz="2200" spc="-25" dirty="0">
                <a:latin typeface="Calibri"/>
                <a:cs typeface="Calibri"/>
              </a:rPr>
              <a:t>as</a:t>
            </a:r>
            <a:endParaRPr sz="2200">
              <a:latin typeface="Calibri"/>
              <a:cs typeface="Calibri"/>
            </a:endParaRPr>
          </a:p>
        </p:txBody>
      </p:sp>
      <p:sp>
        <p:nvSpPr>
          <p:cNvPr id="4" name="object 4"/>
          <p:cNvSpPr txBox="1"/>
          <p:nvPr/>
        </p:nvSpPr>
        <p:spPr>
          <a:xfrm>
            <a:off x="2700188" y="696073"/>
            <a:ext cx="3590925" cy="1154162"/>
          </a:xfrm>
          <a:prstGeom prst="rect">
            <a:avLst/>
          </a:prstGeom>
        </p:spPr>
        <p:txBody>
          <a:bodyPr vert="horz" wrap="square" lIns="0" tIns="78740" rIns="0" bIns="0" rtlCol="0">
            <a:spAutoFit/>
          </a:bodyPr>
          <a:lstStyle/>
          <a:p>
            <a:pPr marL="17780">
              <a:spcBef>
                <a:spcPts val="620"/>
              </a:spcBef>
            </a:pPr>
            <a:r>
              <a:rPr sz="2050" dirty="0">
                <a:solidFill>
                  <a:srgbClr val="154BA8"/>
                </a:solidFill>
                <a:latin typeface="Calibri"/>
                <a:cs typeface="Calibri"/>
              </a:rPr>
              <a:t>COEFFICIENT</a:t>
            </a:r>
            <a:r>
              <a:rPr sz="2050" spc="254" dirty="0">
                <a:solidFill>
                  <a:srgbClr val="154BA8"/>
                </a:solidFill>
                <a:latin typeface="Calibri"/>
                <a:cs typeface="Calibri"/>
              </a:rPr>
              <a:t> </a:t>
            </a:r>
            <a:r>
              <a:rPr sz="2050" spc="65" dirty="0">
                <a:solidFill>
                  <a:srgbClr val="215682"/>
                </a:solidFill>
                <a:latin typeface="Calibri"/>
                <a:cs typeface="Calibri"/>
              </a:rPr>
              <a:t>OF</a:t>
            </a:r>
            <a:r>
              <a:rPr sz="2050" spc="80" dirty="0">
                <a:solidFill>
                  <a:srgbClr val="215682"/>
                </a:solidFill>
                <a:latin typeface="Calibri"/>
                <a:cs typeface="Calibri"/>
              </a:rPr>
              <a:t> </a:t>
            </a:r>
            <a:r>
              <a:rPr sz="2050" spc="-10" dirty="0">
                <a:solidFill>
                  <a:srgbClr val="216082"/>
                </a:solidFill>
                <a:latin typeface="Calibri"/>
                <a:cs typeface="Calibri"/>
              </a:rPr>
              <a:t>PERFORMANCE</a:t>
            </a:r>
            <a:endParaRPr sz="2050">
              <a:latin typeface="Calibri"/>
              <a:cs typeface="Calibri"/>
            </a:endParaRPr>
          </a:p>
          <a:p>
            <a:pPr marL="12700">
              <a:spcBef>
                <a:spcPts val="540"/>
              </a:spcBef>
            </a:pPr>
            <a:r>
              <a:rPr sz="2100" spc="-110" dirty="0">
                <a:latin typeface="Calibri"/>
                <a:cs typeface="Calibri"/>
              </a:rPr>
              <a:t>(COPES)</a:t>
            </a:r>
            <a:r>
              <a:rPr sz="2100" spc="-10" dirty="0">
                <a:latin typeface="Calibri"/>
                <a:cs typeface="Calibri"/>
              </a:rPr>
              <a:t> </a:t>
            </a:r>
            <a:r>
              <a:rPr sz="2100" dirty="0">
                <a:latin typeface="Calibri"/>
                <a:cs typeface="Calibri"/>
              </a:rPr>
              <a:t>=</a:t>
            </a:r>
            <a:r>
              <a:rPr sz="2100" spc="-120" dirty="0">
                <a:latin typeface="Calibri"/>
                <a:cs typeface="Calibri"/>
              </a:rPr>
              <a:t> </a:t>
            </a:r>
            <a:r>
              <a:rPr sz="2100" u="heavy" spc="-10" dirty="0">
                <a:uFill>
                  <a:solidFill>
                    <a:srgbClr val="1F1F1F"/>
                  </a:solidFill>
                </a:uFill>
                <a:latin typeface="Calibri"/>
                <a:cs typeface="Calibri"/>
              </a:rPr>
              <a:t>Refrigeration</a:t>
            </a:r>
            <a:r>
              <a:rPr sz="2100" u="heavy" spc="5" dirty="0">
                <a:uFill>
                  <a:solidFill>
                    <a:srgbClr val="1F1F1F"/>
                  </a:solidFill>
                </a:uFill>
                <a:latin typeface="Calibri"/>
                <a:cs typeface="Calibri"/>
              </a:rPr>
              <a:t> </a:t>
            </a:r>
            <a:r>
              <a:rPr sz="2100" u="heavy" dirty="0">
                <a:uFill>
                  <a:solidFill>
                    <a:srgbClr val="1F1F1F"/>
                  </a:solidFill>
                </a:uFill>
                <a:latin typeface="Calibri"/>
                <a:cs typeface="Calibri"/>
              </a:rPr>
              <a:t>Effect</a:t>
            </a:r>
            <a:r>
              <a:rPr sz="2100" spc="385" dirty="0">
                <a:latin typeface="Calibri"/>
                <a:cs typeface="Calibri"/>
              </a:rPr>
              <a:t> </a:t>
            </a:r>
            <a:r>
              <a:rPr sz="2100" spc="-25" dirty="0">
                <a:solidFill>
                  <a:srgbClr val="131313"/>
                </a:solidFill>
                <a:latin typeface="Calibri"/>
                <a:cs typeface="Calibri"/>
              </a:rPr>
              <a:t>»‹,</a:t>
            </a:r>
            <a:endParaRPr sz="2100">
              <a:latin typeface="Calibri"/>
              <a:cs typeface="Calibri"/>
            </a:endParaRPr>
          </a:p>
          <a:p>
            <a:pPr marL="1724018">
              <a:spcBef>
                <a:spcPts val="530"/>
              </a:spcBef>
            </a:pPr>
            <a:r>
              <a:rPr sz="2000" spc="-25" dirty="0">
                <a:latin typeface="Calibri"/>
                <a:cs typeface="Calibri"/>
              </a:rPr>
              <a:t>Work</a:t>
            </a:r>
            <a:r>
              <a:rPr sz="2000" spc="40" dirty="0">
                <a:latin typeface="Calibri"/>
                <a:cs typeface="Calibri"/>
              </a:rPr>
              <a:t> </a:t>
            </a:r>
            <a:r>
              <a:rPr sz="2000" dirty="0">
                <a:latin typeface="Calibri"/>
                <a:cs typeface="Calibri"/>
              </a:rPr>
              <a:t>Done</a:t>
            </a:r>
            <a:r>
              <a:rPr sz="2000" spc="245" dirty="0">
                <a:latin typeface="Calibri"/>
                <a:cs typeface="Calibri"/>
              </a:rPr>
              <a:t> </a:t>
            </a:r>
            <a:r>
              <a:rPr sz="2000" dirty="0">
                <a:solidFill>
                  <a:srgbClr val="151515"/>
                </a:solidFill>
                <a:latin typeface="Calibri"/>
                <a:cs typeface="Calibri"/>
              </a:rPr>
              <a:t>u</a:t>
            </a:r>
            <a:r>
              <a:rPr sz="2000" spc="340" dirty="0">
                <a:solidFill>
                  <a:srgbClr val="151515"/>
                </a:solidFill>
                <a:latin typeface="Calibri"/>
                <a:cs typeface="Calibri"/>
              </a:rPr>
              <a:t> </a:t>
            </a:r>
            <a:r>
              <a:rPr sz="2000" spc="-409" dirty="0">
                <a:solidFill>
                  <a:srgbClr val="151515"/>
                </a:solidFill>
                <a:latin typeface="Calibri"/>
                <a:cs typeface="Calibri"/>
              </a:rPr>
              <a:t>»</a:t>
            </a:r>
            <a:endParaRPr sz="2000">
              <a:latin typeface="Calibri"/>
              <a:cs typeface="Calibri"/>
            </a:endParaRPr>
          </a:p>
        </p:txBody>
      </p:sp>
      <p:sp>
        <p:nvSpPr>
          <p:cNvPr id="5" name="object 5"/>
          <p:cNvSpPr txBox="1"/>
          <p:nvPr/>
        </p:nvSpPr>
        <p:spPr>
          <a:xfrm>
            <a:off x="6421719" y="757767"/>
            <a:ext cx="770255" cy="332142"/>
          </a:xfrm>
          <a:prstGeom prst="rect">
            <a:avLst/>
          </a:prstGeom>
        </p:spPr>
        <p:txBody>
          <a:bodyPr vert="horz" wrap="square" lIns="0" tIns="16510" rIns="0" bIns="0" rtlCol="0">
            <a:spAutoFit/>
          </a:bodyPr>
          <a:lstStyle/>
          <a:p>
            <a:pPr marL="12700">
              <a:spcBef>
                <a:spcPts val="130"/>
              </a:spcBef>
            </a:pPr>
            <a:r>
              <a:rPr sz="2050" spc="-245" dirty="0">
                <a:solidFill>
                  <a:srgbClr val="15426B"/>
                </a:solidFill>
                <a:latin typeface="Calibri"/>
                <a:cs typeface="Calibri"/>
              </a:rPr>
              <a:t>(COPREfit</a:t>
            </a:r>
            <a:endParaRPr sz="2050">
              <a:latin typeface="Calibri"/>
              <a:cs typeface="Calibri"/>
            </a:endParaRPr>
          </a:p>
        </p:txBody>
      </p:sp>
      <p:sp>
        <p:nvSpPr>
          <p:cNvPr id="6" name="object 6"/>
          <p:cNvSpPr txBox="1"/>
          <p:nvPr/>
        </p:nvSpPr>
        <p:spPr>
          <a:xfrm>
            <a:off x="2699760" y="1828555"/>
            <a:ext cx="4290695" cy="779701"/>
          </a:xfrm>
          <a:prstGeom prst="rect">
            <a:avLst/>
          </a:prstGeom>
        </p:spPr>
        <p:txBody>
          <a:bodyPr vert="horz" wrap="square" lIns="0" tIns="76200" rIns="0" bIns="0" rtlCol="0">
            <a:spAutoFit/>
          </a:bodyPr>
          <a:lstStyle/>
          <a:p>
            <a:pPr marL="12700">
              <a:spcBef>
                <a:spcPts val="600"/>
              </a:spcBef>
              <a:tabLst>
                <a:tab pos="4053188" algn="l"/>
              </a:tabLst>
            </a:pPr>
            <a:r>
              <a:rPr sz="2150" spc="-160" dirty="0">
                <a:latin typeface="Calibri"/>
                <a:cs typeface="Calibri"/>
              </a:rPr>
              <a:t>(COPY›)</a:t>
            </a:r>
            <a:r>
              <a:rPr sz="2150" spc="40" dirty="0">
                <a:latin typeface="Calibri"/>
                <a:cs typeface="Calibri"/>
              </a:rPr>
              <a:t> </a:t>
            </a:r>
            <a:r>
              <a:rPr sz="2150" dirty="0">
                <a:solidFill>
                  <a:srgbClr val="1A1A1A"/>
                </a:solidFill>
                <a:latin typeface="Calibri"/>
                <a:cs typeface="Calibri"/>
              </a:rPr>
              <a:t>=</a:t>
            </a:r>
            <a:r>
              <a:rPr sz="2150" spc="-95" dirty="0">
                <a:solidFill>
                  <a:srgbClr val="1A1A1A"/>
                </a:solidFill>
                <a:latin typeface="Calibri"/>
                <a:cs typeface="Calibri"/>
              </a:rPr>
              <a:t> </a:t>
            </a:r>
            <a:r>
              <a:rPr sz="2150" u="heavy" spc="-30" dirty="0">
                <a:uFill>
                  <a:solidFill>
                    <a:srgbClr val="6B6B6B"/>
                  </a:solidFill>
                </a:uFill>
                <a:latin typeface="Calibri"/>
                <a:cs typeface="Calibri"/>
              </a:rPr>
              <a:t>Condenser</a:t>
            </a:r>
            <a:r>
              <a:rPr sz="2150" u="heavy" spc="80" dirty="0">
                <a:uFill>
                  <a:solidFill>
                    <a:srgbClr val="6B6B6B"/>
                  </a:solidFill>
                </a:uFill>
                <a:latin typeface="Calibri"/>
                <a:cs typeface="Calibri"/>
              </a:rPr>
              <a:t> </a:t>
            </a:r>
            <a:r>
              <a:rPr sz="2150" u="heavy" dirty="0">
                <a:uFill>
                  <a:solidFill>
                    <a:srgbClr val="6B6B6B"/>
                  </a:solidFill>
                </a:uFill>
                <a:latin typeface="Calibri"/>
                <a:cs typeface="Calibri"/>
              </a:rPr>
              <a:t>Heat</a:t>
            </a:r>
            <a:r>
              <a:rPr sz="2150" u="heavy" spc="-15" dirty="0">
                <a:uFill>
                  <a:solidFill>
                    <a:srgbClr val="6B6B6B"/>
                  </a:solidFill>
                </a:uFill>
                <a:latin typeface="Calibri"/>
                <a:cs typeface="Calibri"/>
              </a:rPr>
              <a:t> </a:t>
            </a:r>
            <a:r>
              <a:rPr sz="2150" u="heavy" spc="-10" dirty="0">
                <a:uFill>
                  <a:solidFill>
                    <a:srgbClr val="6B6B6B"/>
                  </a:solidFill>
                </a:uFill>
                <a:latin typeface="Calibri"/>
                <a:cs typeface="Calibri"/>
              </a:rPr>
              <a:t>Rejection</a:t>
            </a:r>
            <a:r>
              <a:rPr sz="2150" dirty="0">
                <a:latin typeface="Calibri"/>
                <a:cs typeface="Calibri"/>
              </a:rPr>
              <a:t>	</a:t>
            </a:r>
            <a:r>
              <a:rPr sz="2150" spc="25" dirty="0">
                <a:solidFill>
                  <a:srgbClr val="313131"/>
                </a:solidFill>
                <a:latin typeface="Calibri"/>
                <a:cs typeface="Calibri"/>
              </a:rPr>
              <a:t>«,</a:t>
            </a:r>
            <a:endParaRPr sz="2150">
              <a:latin typeface="Calibri"/>
              <a:cs typeface="Calibri"/>
            </a:endParaRPr>
          </a:p>
          <a:p>
            <a:pPr marL="1724653">
              <a:spcBef>
                <a:spcPts val="470"/>
              </a:spcBef>
              <a:tabLst>
                <a:tab pos="3221977" algn="l"/>
              </a:tabLst>
            </a:pPr>
            <a:r>
              <a:rPr sz="2000" spc="-25" dirty="0">
                <a:latin typeface="Calibri"/>
                <a:cs typeface="Calibri"/>
              </a:rPr>
              <a:t>Work</a:t>
            </a:r>
            <a:r>
              <a:rPr sz="2000" spc="-40" dirty="0">
                <a:latin typeface="Calibri"/>
                <a:cs typeface="Calibri"/>
              </a:rPr>
              <a:t> </a:t>
            </a:r>
            <a:r>
              <a:rPr sz="2000" spc="-20" dirty="0">
                <a:latin typeface="Calibri"/>
                <a:cs typeface="Calibri"/>
              </a:rPr>
              <a:t>Done</a:t>
            </a:r>
            <a:r>
              <a:rPr sz="2000" dirty="0">
                <a:latin typeface="Calibri"/>
                <a:cs typeface="Calibri"/>
              </a:rPr>
              <a:t>	</a:t>
            </a:r>
            <a:r>
              <a:rPr sz="2000" spc="-409" dirty="0">
                <a:solidFill>
                  <a:srgbClr val="0E0E0E"/>
                </a:solidFill>
                <a:latin typeface="Calibri"/>
                <a:cs typeface="Calibri"/>
              </a:rPr>
              <a:t>»</a:t>
            </a:r>
            <a:endParaRPr sz="2000">
              <a:latin typeface="Calibri"/>
              <a:cs typeface="Calibri"/>
            </a:endParaRPr>
          </a:p>
        </p:txBody>
      </p:sp>
      <p:sp>
        <p:nvSpPr>
          <p:cNvPr id="7" name="object 7"/>
          <p:cNvSpPr txBox="1"/>
          <p:nvPr/>
        </p:nvSpPr>
        <p:spPr>
          <a:xfrm>
            <a:off x="8194083" y="3532188"/>
            <a:ext cx="144780" cy="155812"/>
          </a:xfrm>
          <a:prstGeom prst="rect">
            <a:avLst/>
          </a:prstGeom>
        </p:spPr>
        <p:txBody>
          <a:bodyPr vert="horz" wrap="square" lIns="0" tIns="17145" rIns="0" bIns="0" rtlCol="0">
            <a:spAutoFit/>
          </a:bodyPr>
          <a:lstStyle/>
          <a:p>
            <a:pPr marL="12700">
              <a:spcBef>
                <a:spcPts val="135"/>
              </a:spcBef>
            </a:pPr>
            <a:r>
              <a:rPr sz="900" spc="-55" dirty="0">
                <a:solidFill>
                  <a:srgbClr val="2F2F2F"/>
                </a:solidFill>
                <a:latin typeface="Calibri"/>
                <a:cs typeface="Calibri"/>
              </a:rPr>
              <a:t>1</a:t>
            </a:r>
            <a:r>
              <a:rPr sz="900" spc="-70" dirty="0">
                <a:solidFill>
                  <a:srgbClr val="2F2F2F"/>
                </a:solidFill>
                <a:latin typeface="Calibri"/>
                <a:cs typeface="Calibri"/>
              </a:rPr>
              <a:t> </a:t>
            </a:r>
            <a:r>
              <a:rPr sz="900" spc="-50" dirty="0">
                <a:solidFill>
                  <a:srgbClr val="727272"/>
                </a:solidFill>
                <a:latin typeface="Calibri"/>
                <a:cs typeface="Calibri"/>
              </a:rPr>
              <a:t>7</a:t>
            </a:r>
            <a:endParaRPr sz="900">
              <a:latin typeface="Calibri"/>
              <a:cs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815456" y="-1405466"/>
            <a:ext cx="8390382" cy="461023"/>
          </a:xfrm>
          <a:prstGeom prst="rect">
            <a:avLst/>
          </a:prstGeom>
        </p:spPr>
        <p:txBody>
          <a:bodyPr vert="horz" wrap="square" lIns="0" tIns="14604" rIns="0" bIns="0" rtlCol="0" anchor="t">
            <a:spAutoFit/>
          </a:bodyPr>
          <a:lstStyle/>
          <a:p>
            <a:pPr marL="12700">
              <a:spcBef>
                <a:spcPts val="114"/>
              </a:spcBef>
            </a:pPr>
            <a:r>
              <a:rPr sz="2900" b="0" u="none" spc="70" dirty="0">
                <a:solidFill>
                  <a:srgbClr val="000000"/>
                </a:solidFill>
                <a:latin typeface="Times New Roman"/>
                <a:cs typeface="Times New Roman"/>
              </a:rPr>
              <a:t>Pressure-</a:t>
            </a:r>
            <a:r>
              <a:rPr sz="2900" b="0" u="none" spc="75" dirty="0">
                <a:solidFill>
                  <a:srgbClr val="000000"/>
                </a:solidFill>
                <a:latin typeface="Times New Roman"/>
                <a:cs typeface="Times New Roman"/>
              </a:rPr>
              <a:t>Enthalpy</a:t>
            </a:r>
            <a:r>
              <a:rPr sz="2900" b="0" u="none" spc="180" dirty="0">
                <a:solidFill>
                  <a:srgbClr val="000000"/>
                </a:solidFill>
                <a:latin typeface="Times New Roman"/>
                <a:cs typeface="Times New Roman"/>
              </a:rPr>
              <a:t> </a:t>
            </a:r>
            <a:r>
              <a:rPr sz="2900" b="0" u="none" dirty="0">
                <a:solidFill>
                  <a:srgbClr val="000000"/>
                </a:solidFill>
                <a:latin typeface="Times New Roman"/>
                <a:cs typeface="Times New Roman"/>
              </a:rPr>
              <a:t>Diagram</a:t>
            </a:r>
            <a:r>
              <a:rPr sz="2900" b="0" u="none" spc="420" dirty="0">
                <a:solidFill>
                  <a:srgbClr val="000000"/>
                </a:solidFill>
                <a:latin typeface="Times New Roman"/>
                <a:cs typeface="Times New Roman"/>
              </a:rPr>
              <a:t> </a:t>
            </a:r>
            <a:r>
              <a:rPr sz="2900" b="0" u="none" dirty="0">
                <a:solidFill>
                  <a:srgbClr val="000000"/>
                </a:solidFill>
                <a:latin typeface="Times New Roman"/>
                <a:cs typeface="Times New Roman"/>
              </a:rPr>
              <a:t>for</a:t>
            </a:r>
            <a:r>
              <a:rPr sz="2900" b="0" u="none" spc="290" dirty="0">
                <a:solidFill>
                  <a:srgbClr val="000000"/>
                </a:solidFill>
                <a:latin typeface="Times New Roman"/>
                <a:cs typeface="Times New Roman"/>
              </a:rPr>
              <a:t> </a:t>
            </a:r>
            <a:r>
              <a:rPr sz="2900" b="0" u="none" spc="-80" dirty="0">
                <a:solidFill>
                  <a:srgbClr val="000000"/>
                </a:solidFill>
                <a:latin typeface="Times New Roman"/>
                <a:cs typeface="Times New Roman"/>
              </a:rPr>
              <a:t>R-</a:t>
            </a:r>
            <a:r>
              <a:rPr sz="2900" b="0" u="none" spc="-25" dirty="0">
                <a:solidFill>
                  <a:srgbClr val="000000"/>
                </a:solidFill>
                <a:latin typeface="Times New Roman"/>
                <a:cs typeface="Times New Roman"/>
              </a:rPr>
              <a:t>12</a:t>
            </a:r>
            <a:endParaRPr sz="2900">
              <a:latin typeface="Times New Roman"/>
              <a:cs typeface="Times New Roman"/>
            </a:endParaRPr>
          </a:p>
        </p:txBody>
      </p:sp>
      <p:sp>
        <p:nvSpPr>
          <p:cNvPr id="3" name="object 3"/>
          <p:cNvSpPr txBox="1"/>
          <p:nvPr/>
        </p:nvSpPr>
        <p:spPr>
          <a:xfrm>
            <a:off x="4401396" y="3263901"/>
            <a:ext cx="1649095" cy="205184"/>
          </a:xfrm>
          <a:prstGeom prst="rect">
            <a:avLst/>
          </a:prstGeom>
        </p:spPr>
        <p:txBody>
          <a:bodyPr vert="horz" wrap="square" lIns="0" tIns="12700" rIns="0" bIns="0" rtlCol="0">
            <a:spAutoFit/>
          </a:bodyPr>
          <a:lstStyle/>
          <a:p>
            <a:pPr marL="12700">
              <a:spcBef>
                <a:spcPts val="100"/>
              </a:spcBef>
            </a:pPr>
            <a:r>
              <a:rPr sz="1250" dirty="0">
                <a:latin typeface="Calibri"/>
                <a:cs typeface="Calibri"/>
              </a:rPr>
              <a:t>Specific</a:t>
            </a:r>
            <a:r>
              <a:rPr sz="1250" spc="35" dirty="0">
                <a:latin typeface="Calibri"/>
                <a:cs typeface="Calibri"/>
              </a:rPr>
              <a:t> </a:t>
            </a:r>
            <a:r>
              <a:rPr sz="1250" spc="-30" dirty="0">
                <a:solidFill>
                  <a:srgbClr val="0F0F0F"/>
                </a:solidFill>
                <a:latin typeface="Calibri"/>
                <a:cs typeface="Calibri"/>
              </a:rPr>
              <a:t>E</a:t>
            </a:r>
            <a:r>
              <a:rPr sz="1250" spc="-30" dirty="0">
                <a:latin typeface="Calibri"/>
                <a:cs typeface="Calibri"/>
              </a:rPr>
              <a:t>nthaTpy</a:t>
            </a:r>
            <a:r>
              <a:rPr sz="1250" spc="145" dirty="0">
                <a:latin typeface="Calibri"/>
                <a:cs typeface="Calibri"/>
              </a:rPr>
              <a:t> </a:t>
            </a:r>
            <a:r>
              <a:rPr sz="1250" spc="-10" dirty="0">
                <a:latin typeface="Calibri"/>
                <a:cs typeface="Calibri"/>
              </a:rPr>
              <a:t>{M/kg}</a:t>
            </a:r>
            <a:endParaRPr sz="1250">
              <a:latin typeface="Calibri"/>
              <a:cs typeface="Calibri"/>
            </a:endParaRPr>
          </a:p>
        </p:txBody>
      </p:sp>
      <p:sp>
        <p:nvSpPr>
          <p:cNvPr id="4" name="object 4"/>
          <p:cNvSpPr txBox="1"/>
          <p:nvPr/>
        </p:nvSpPr>
        <p:spPr>
          <a:xfrm>
            <a:off x="6485252" y="-629444"/>
            <a:ext cx="1096010" cy="228909"/>
          </a:xfrm>
          <a:prstGeom prst="rect">
            <a:avLst/>
          </a:prstGeom>
        </p:spPr>
        <p:txBody>
          <a:bodyPr vert="horz" wrap="square" lIns="0" tIns="13335" rIns="0" bIns="0" rtlCol="0">
            <a:spAutoFit/>
          </a:bodyPr>
          <a:lstStyle/>
          <a:p>
            <a:pPr marL="12700">
              <a:spcBef>
                <a:spcPts val="105"/>
              </a:spcBef>
            </a:pPr>
            <a:r>
              <a:rPr sz="1400" spc="-60" dirty="0">
                <a:solidFill>
                  <a:srgbClr val="2D0136"/>
                </a:solidFill>
                <a:latin typeface="Times New Roman"/>
                <a:cs typeface="Times New Roman"/>
              </a:rPr>
              <a:t>Ideal</a:t>
            </a:r>
            <a:r>
              <a:rPr sz="1400" spc="5" dirty="0">
                <a:solidFill>
                  <a:srgbClr val="2D0136"/>
                </a:solidFill>
                <a:latin typeface="Times New Roman"/>
                <a:cs typeface="Times New Roman"/>
              </a:rPr>
              <a:t> </a:t>
            </a:r>
            <a:r>
              <a:rPr sz="1400" spc="-60" dirty="0">
                <a:solidFill>
                  <a:srgbClr val="744479"/>
                </a:solidFill>
                <a:latin typeface="Times New Roman"/>
                <a:cs typeface="Times New Roman"/>
              </a:rPr>
              <a:t>Condhions</a:t>
            </a:r>
            <a:endParaRPr sz="1400">
              <a:latin typeface="Times New Roman"/>
              <a:cs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13000" y="-558800"/>
            <a:ext cx="6400800" cy="4127500"/>
          </a:xfrm>
          <a:prstGeom prst="rect">
            <a:avLst/>
          </a:prstGeom>
        </p:spPr>
      </p:pic>
      <p:pic>
        <p:nvPicPr>
          <p:cNvPr id="3" name="object 3"/>
          <p:cNvPicPr/>
          <p:nvPr/>
        </p:nvPicPr>
        <p:blipFill>
          <a:blip r:embed="rId3" cstate="print"/>
          <a:stretch>
            <a:fillRect/>
          </a:stretch>
        </p:blipFill>
        <p:spPr>
          <a:xfrm>
            <a:off x="2019300" y="1181100"/>
            <a:ext cx="152400" cy="977900"/>
          </a:xfrm>
          <a:prstGeom prst="rect">
            <a:avLst/>
          </a:prstGeom>
        </p:spPr>
      </p:pic>
      <p:sp>
        <p:nvSpPr>
          <p:cNvPr id="4" name="object 4"/>
          <p:cNvSpPr txBox="1">
            <a:spLocks noGrp="1"/>
          </p:cNvSpPr>
          <p:nvPr>
            <p:ph type="title"/>
          </p:nvPr>
        </p:nvSpPr>
        <p:spPr>
          <a:xfrm>
            <a:off x="2343128" y="-1431396"/>
            <a:ext cx="6101715" cy="477054"/>
          </a:xfrm>
          <a:prstGeom prst="rect">
            <a:avLst/>
          </a:prstGeom>
        </p:spPr>
        <p:txBody>
          <a:bodyPr vert="horz" wrap="square" lIns="0" tIns="15240" rIns="0" bIns="0" rtlCol="0" anchor="t">
            <a:spAutoFit/>
          </a:bodyPr>
          <a:lstStyle/>
          <a:p>
            <a:pPr marL="12700">
              <a:spcBef>
                <a:spcPts val="120"/>
              </a:spcBef>
            </a:pPr>
            <a:r>
              <a:rPr sz="3000" spc="110" dirty="0">
                <a:solidFill>
                  <a:srgbClr val="000000"/>
                </a:solidFill>
                <a:latin typeface="Times New Roman"/>
                <a:cs typeface="Times New Roman"/>
              </a:rPr>
              <a:t>Pressure-</a:t>
            </a:r>
            <a:r>
              <a:rPr sz="3000" spc="120" dirty="0">
                <a:solidFill>
                  <a:srgbClr val="000000"/>
                </a:solidFill>
                <a:latin typeface="Times New Roman"/>
                <a:cs typeface="Times New Roman"/>
              </a:rPr>
              <a:t>Enthalpy</a:t>
            </a:r>
            <a:r>
              <a:rPr sz="3000" spc="114" dirty="0">
                <a:solidFill>
                  <a:srgbClr val="000000"/>
                </a:solidFill>
                <a:latin typeface="Times New Roman"/>
                <a:cs typeface="Times New Roman"/>
              </a:rPr>
              <a:t> </a:t>
            </a:r>
            <a:r>
              <a:rPr sz="3000" spc="70" dirty="0">
                <a:solidFill>
                  <a:srgbClr val="000000"/>
                </a:solidFill>
                <a:latin typeface="Times New Roman"/>
                <a:cs typeface="Times New Roman"/>
              </a:rPr>
              <a:t>Diagram</a:t>
            </a:r>
            <a:r>
              <a:rPr sz="3000" spc="315" dirty="0">
                <a:solidFill>
                  <a:srgbClr val="000000"/>
                </a:solidFill>
                <a:latin typeface="Times New Roman"/>
                <a:cs typeface="Times New Roman"/>
              </a:rPr>
              <a:t> </a:t>
            </a:r>
            <a:r>
              <a:rPr sz="3000" spc="105" dirty="0">
                <a:solidFill>
                  <a:srgbClr val="000000"/>
                </a:solidFill>
                <a:latin typeface="Times New Roman"/>
                <a:cs typeface="Times New Roman"/>
              </a:rPr>
              <a:t>for</a:t>
            </a:r>
            <a:r>
              <a:rPr sz="3000" spc="85" dirty="0">
                <a:solidFill>
                  <a:srgbClr val="000000"/>
                </a:solidFill>
                <a:latin typeface="Times New Roman"/>
                <a:cs typeface="Times New Roman"/>
              </a:rPr>
              <a:t> </a:t>
            </a:r>
            <a:r>
              <a:rPr sz="3000" dirty="0">
                <a:solidFill>
                  <a:srgbClr val="000000"/>
                </a:solidFill>
                <a:latin typeface="Times New Roman"/>
                <a:cs typeface="Times New Roman"/>
              </a:rPr>
              <a:t>R-</a:t>
            </a:r>
            <a:r>
              <a:rPr sz="3000" spc="-25" dirty="0">
                <a:solidFill>
                  <a:srgbClr val="000000"/>
                </a:solidFill>
                <a:latin typeface="Times New Roman"/>
                <a:cs typeface="Times New Roman"/>
              </a:rPr>
              <a:t>12</a:t>
            </a:r>
            <a:endParaRPr sz="3000">
              <a:latin typeface="Times New Roman"/>
              <a:cs typeface="Times New Roman"/>
            </a:endParaRPr>
          </a:p>
        </p:txBody>
      </p:sp>
      <p:sp>
        <p:nvSpPr>
          <p:cNvPr id="5" name="object 5"/>
          <p:cNvSpPr txBox="1"/>
          <p:nvPr/>
        </p:nvSpPr>
        <p:spPr>
          <a:xfrm>
            <a:off x="3867537" y="278871"/>
            <a:ext cx="1724025" cy="667490"/>
          </a:xfrm>
          <a:prstGeom prst="rect">
            <a:avLst/>
          </a:prstGeom>
        </p:spPr>
        <p:txBody>
          <a:bodyPr vert="horz" wrap="square" lIns="0" tIns="13335" rIns="0" bIns="0" rtlCol="0">
            <a:spAutoFit/>
          </a:bodyPr>
          <a:lstStyle/>
          <a:p>
            <a:pPr marL="12700">
              <a:spcBef>
                <a:spcPts val="105"/>
              </a:spcBef>
              <a:tabLst>
                <a:tab pos="494028" algn="l"/>
              </a:tabLst>
            </a:pPr>
            <a:r>
              <a:rPr sz="1350" spc="-25" dirty="0">
                <a:latin typeface="Cambria"/>
                <a:cs typeface="Cambria"/>
              </a:rPr>
              <a:t>””</a:t>
            </a:r>
            <a:r>
              <a:rPr sz="1350" dirty="0">
                <a:latin typeface="Cambria"/>
                <a:cs typeface="Cambria"/>
              </a:rPr>
              <a:t>	</a:t>
            </a:r>
            <a:r>
              <a:rPr sz="1350" spc="-25" dirty="0">
                <a:latin typeface="Cambria"/>
                <a:cs typeface="Cambria"/>
              </a:rPr>
              <a:t>ndenser</a:t>
            </a:r>
            <a:r>
              <a:rPr sz="1350" spc="-5" dirty="0">
                <a:latin typeface="Cambria"/>
                <a:cs typeface="Cambria"/>
              </a:rPr>
              <a:t> </a:t>
            </a:r>
            <a:r>
              <a:rPr sz="1350" spc="-45" dirty="0">
                <a:latin typeface="Cambria"/>
                <a:cs typeface="Cambria"/>
              </a:rPr>
              <a:t>Pressure</a:t>
            </a:r>
            <a:endParaRPr sz="1350">
              <a:latin typeface="Cambria"/>
              <a:cs typeface="Cambria"/>
            </a:endParaRPr>
          </a:p>
          <a:p>
            <a:pPr>
              <a:spcBef>
                <a:spcPts val="345"/>
              </a:spcBef>
            </a:pPr>
            <a:endParaRPr sz="1350">
              <a:latin typeface="Cambria"/>
              <a:cs typeface="Cambria"/>
            </a:endParaRPr>
          </a:p>
          <a:p>
            <a:pPr marL="453388"/>
            <a:r>
              <a:rPr sz="1300" spc="-10" dirty="0">
                <a:solidFill>
                  <a:srgbClr val="313131"/>
                </a:solidFill>
                <a:latin typeface="Cambria"/>
                <a:cs typeface="Cambria"/>
              </a:rPr>
              <a:t>Conde»sation</a:t>
            </a:r>
            <a:endParaRPr sz="1300">
              <a:latin typeface="Cambria"/>
              <a:cs typeface="Cambria"/>
            </a:endParaRPr>
          </a:p>
        </p:txBody>
      </p:sp>
      <p:sp>
        <p:nvSpPr>
          <p:cNvPr id="6" name="object 6"/>
          <p:cNvSpPr txBox="1"/>
          <p:nvPr/>
        </p:nvSpPr>
        <p:spPr>
          <a:xfrm>
            <a:off x="4523771" y="3529541"/>
            <a:ext cx="1762760" cy="236603"/>
          </a:xfrm>
          <a:prstGeom prst="rect">
            <a:avLst/>
          </a:prstGeom>
        </p:spPr>
        <p:txBody>
          <a:bodyPr vert="horz" wrap="square" lIns="0" tIns="13335" rIns="0" bIns="0" rtlCol="0">
            <a:spAutoFit/>
          </a:bodyPr>
          <a:lstStyle/>
          <a:p>
            <a:pPr marL="12700">
              <a:spcBef>
                <a:spcPts val="105"/>
              </a:spcBef>
            </a:pPr>
            <a:r>
              <a:rPr sz="1450" spc="-60" dirty="0">
                <a:latin typeface="Cambria"/>
                <a:cs typeface="Cambria"/>
              </a:rPr>
              <a:t>Specific</a:t>
            </a:r>
            <a:r>
              <a:rPr sz="1450" spc="90" dirty="0">
                <a:latin typeface="Cambria"/>
                <a:cs typeface="Cambria"/>
              </a:rPr>
              <a:t> </a:t>
            </a:r>
            <a:r>
              <a:rPr sz="1450" spc="-150" dirty="0">
                <a:latin typeface="Cambria"/>
                <a:cs typeface="Cambria"/>
              </a:rPr>
              <a:t>F-</a:t>
            </a:r>
            <a:r>
              <a:rPr sz="1450" spc="-160" dirty="0">
                <a:latin typeface="Cambria"/>
                <a:cs typeface="Cambria"/>
              </a:rPr>
              <a:t>nthaIpy</a:t>
            </a:r>
            <a:r>
              <a:rPr sz="1450" spc="75" dirty="0">
                <a:latin typeface="Cambria"/>
                <a:cs typeface="Cambria"/>
              </a:rPr>
              <a:t> </a:t>
            </a:r>
            <a:r>
              <a:rPr sz="1450" spc="-95" dirty="0">
                <a:latin typeface="Cambria"/>
                <a:cs typeface="Cambria"/>
              </a:rPr>
              <a:t>(M/kg)</a:t>
            </a:r>
            <a:endParaRPr sz="1450">
              <a:latin typeface="Cambria"/>
              <a:cs typeface="Cambria"/>
            </a:endParaRPr>
          </a:p>
        </p:txBody>
      </p:sp>
      <p:sp>
        <p:nvSpPr>
          <p:cNvPr id="7" name="object 7"/>
          <p:cNvSpPr txBox="1"/>
          <p:nvPr/>
        </p:nvSpPr>
        <p:spPr>
          <a:xfrm>
            <a:off x="4929835" y="1948657"/>
            <a:ext cx="2228850" cy="749564"/>
          </a:xfrm>
          <a:prstGeom prst="rect">
            <a:avLst/>
          </a:prstGeom>
        </p:spPr>
        <p:txBody>
          <a:bodyPr vert="horz" wrap="square" lIns="0" tIns="13335" rIns="0" bIns="0" rtlCol="0">
            <a:spAutoFit/>
          </a:bodyPr>
          <a:lstStyle/>
          <a:p>
            <a:pPr marL="12700">
              <a:spcBef>
                <a:spcPts val="105"/>
              </a:spcBef>
            </a:pPr>
            <a:r>
              <a:rPr sz="1400" spc="-50" dirty="0">
                <a:solidFill>
                  <a:srgbClr val="525400"/>
                </a:solidFill>
                <a:latin typeface="Cambria"/>
                <a:cs typeface="Cambria"/>
              </a:rPr>
              <a:t>Degree</a:t>
            </a:r>
            <a:r>
              <a:rPr sz="1400" dirty="0">
                <a:solidFill>
                  <a:srgbClr val="525400"/>
                </a:solidFill>
                <a:latin typeface="Cambria"/>
                <a:cs typeface="Cambria"/>
              </a:rPr>
              <a:t> </a:t>
            </a:r>
            <a:r>
              <a:rPr sz="1400" dirty="0">
                <a:solidFill>
                  <a:srgbClr val="757008"/>
                </a:solidFill>
                <a:latin typeface="Cambria"/>
                <a:cs typeface="Cambria"/>
              </a:rPr>
              <a:t>of</a:t>
            </a:r>
            <a:r>
              <a:rPr sz="1400" spc="85" dirty="0">
                <a:solidFill>
                  <a:srgbClr val="757008"/>
                </a:solidFill>
                <a:latin typeface="Cambria"/>
                <a:cs typeface="Cambria"/>
              </a:rPr>
              <a:t> </a:t>
            </a:r>
            <a:r>
              <a:rPr sz="1400" spc="-65" dirty="0">
                <a:solidFill>
                  <a:srgbClr val="776D0C"/>
                </a:solidFill>
                <a:latin typeface="Cambria"/>
                <a:cs typeface="Cambria"/>
              </a:rPr>
              <a:t>super-</a:t>
            </a:r>
            <a:r>
              <a:rPr sz="1400" spc="-10" dirty="0">
                <a:solidFill>
                  <a:srgbClr val="776D0C"/>
                </a:solidFill>
                <a:latin typeface="Cambria"/>
                <a:cs typeface="Cambria"/>
              </a:rPr>
              <a:t>heating</a:t>
            </a:r>
            <a:endParaRPr sz="1400">
              <a:latin typeface="Cambria"/>
              <a:cs typeface="Cambria"/>
            </a:endParaRPr>
          </a:p>
          <a:p>
            <a:pPr>
              <a:spcBef>
                <a:spcPts val="675"/>
              </a:spcBef>
            </a:pPr>
            <a:endParaRPr sz="1400">
              <a:latin typeface="Cambria"/>
              <a:cs typeface="Cambria"/>
            </a:endParaRPr>
          </a:p>
          <a:p>
            <a:pPr marR="5080" algn="r">
              <a:spcBef>
                <a:spcPts val="5"/>
              </a:spcBef>
            </a:pPr>
            <a:r>
              <a:rPr sz="1400" spc="-20" dirty="0">
                <a:solidFill>
                  <a:srgbClr val="7C3131"/>
                </a:solidFill>
                <a:latin typeface="Cambria"/>
                <a:cs typeface="Cambria"/>
              </a:rPr>
              <a:t>N</a:t>
            </a:r>
            <a:r>
              <a:rPr sz="1400" spc="-20" dirty="0">
                <a:solidFill>
                  <a:srgbClr val="9C5252"/>
                </a:solidFill>
                <a:latin typeface="Cambria"/>
                <a:cs typeface="Cambria"/>
              </a:rPr>
              <a:t>ole</a:t>
            </a:r>
            <a:endParaRPr sz="1400">
              <a:latin typeface="Cambria"/>
              <a:cs typeface="Cambria"/>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00700" y="2260600"/>
            <a:ext cx="2247900" cy="762000"/>
          </a:xfrm>
          <a:prstGeom prst="rect">
            <a:avLst/>
          </a:prstGeom>
        </p:spPr>
      </p:pic>
      <p:sp>
        <p:nvSpPr>
          <p:cNvPr id="3" name="object 3"/>
          <p:cNvSpPr txBox="1">
            <a:spLocks noGrp="1"/>
          </p:cNvSpPr>
          <p:nvPr>
            <p:ph type="title"/>
          </p:nvPr>
        </p:nvSpPr>
        <p:spPr>
          <a:xfrm>
            <a:off x="2311749" y="-1171576"/>
            <a:ext cx="4884420" cy="300723"/>
          </a:xfrm>
          <a:prstGeom prst="rect">
            <a:avLst/>
          </a:prstGeom>
        </p:spPr>
        <p:txBody>
          <a:bodyPr vert="horz" wrap="square" lIns="0" tIns="15875" rIns="0" bIns="0" rtlCol="0" anchor="t">
            <a:spAutoFit/>
          </a:bodyPr>
          <a:lstStyle/>
          <a:p>
            <a:pPr marL="12700">
              <a:spcBef>
                <a:spcPts val="125"/>
              </a:spcBef>
            </a:pPr>
            <a:r>
              <a:rPr sz="1850" dirty="0">
                <a:solidFill>
                  <a:srgbClr val="7E050A"/>
                </a:solidFill>
                <a:latin typeface="Arial MT"/>
                <a:cs typeface="Arial MT"/>
              </a:rPr>
              <a:t>Actual</a:t>
            </a:r>
            <a:r>
              <a:rPr sz="1850" spc="85" dirty="0">
                <a:solidFill>
                  <a:srgbClr val="7E050A"/>
                </a:solidFill>
                <a:latin typeface="Arial MT"/>
                <a:cs typeface="Arial MT"/>
              </a:rPr>
              <a:t> </a:t>
            </a:r>
            <a:r>
              <a:rPr sz="1850" spc="-20" dirty="0">
                <a:solidFill>
                  <a:srgbClr val="6E2421"/>
                </a:solidFill>
                <a:latin typeface="Arial MT"/>
                <a:cs typeface="Arial MT"/>
              </a:rPr>
              <a:t>Vapor-comprRssion</a:t>
            </a:r>
            <a:r>
              <a:rPr sz="1850" spc="-75" dirty="0">
                <a:solidFill>
                  <a:srgbClr val="6E2421"/>
                </a:solidFill>
                <a:latin typeface="Arial MT"/>
                <a:cs typeface="Arial MT"/>
              </a:rPr>
              <a:t> </a:t>
            </a:r>
            <a:r>
              <a:rPr sz="1850" dirty="0">
                <a:solidFill>
                  <a:srgbClr val="5B1A11"/>
                </a:solidFill>
                <a:latin typeface="Arial MT"/>
                <a:cs typeface="Arial MT"/>
              </a:rPr>
              <a:t>Refrigeration</a:t>
            </a:r>
            <a:r>
              <a:rPr sz="1850" spc="240" dirty="0">
                <a:solidFill>
                  <a:srgbClr val="5B1A11"/>
                </a:solidFill>
                <a:latin typeface="Arial MT"/>
                <a:cs typeface="Arial MT"/>
              </a:rPr>
              <a:t> </a:t>
            </a:r>
            <a:r>
              <a:rPr sz="1850" spc="-10" dirty="0">
                <a:solidFill>
                  <a:srgbClr val="740F18"/>
                </a:solidFill>
                <a:latin typeface="Arial MT"/>
                <a:cs typeface="Arial MT"/>
              </a:rPr>
              <a:t>Cycle</a:t>
            </a:r>
            <a:endParaRPr sz="1850">
              <a:latin typeface="Arial MT"/>
              <a:cs typeface="Arial MT"/>
            </a:endParaRPr>
          </a:p>
        </p:txBody>
      </p:sp>
      <p:sp>
        <p:nvSpPr>
          <p:cNvPr id="4" name="object 4"/>
          <p:cNvSpPr txBox="1"/>
          <p:nvPr/>
        </p:nvSpPr>
        <p:spPr>
          <a:xfrm>
            <a:off x="2303390" y="-827088"/>
            <a:ext cx="6269355" cy="2666307"/>
          </a:xfrm>
          <a:prstGeom prst="rect">
            <a:avLst/>
          </a:prstGeom>
        </p:spPr>
        <p:txBody>
          <a:bodyPr vert="horz" wrap="square" lIns="0" tIns="39370" rIns="0" bIns="0" rtlCol="0">
            <a:spAutoFit/>
          </a:bodyPr>
          <a:lstStyle/>
          <a:p>
            <a:pPr marL="12700" marR="5080" indent="8255">
              <a:lnSpc>
                <a:spcPct val="89300"/>
              </a:lnSpc>
              <a:spcBef>
                <a:spcPts val="310"/>
              </a:spcBef>
            </a:pPr>
            <a:r>
              <a:rPr sz="1550" spc="-190" dirty="0">
                <a:latin typeface="Arial MT"/>
                <a:cs typeface="Arial MT"/>
              </a:rPr>
              <a:t>An</a:t>
            </a:r>
            <a:r>
              <a:rPr sz="1550" spc="-40" dirty="0">
                <a:latin typeface="Arial MT"/>
                <a:cs typeface="Arial MT"/>
              </a:rPr>
              <a:t> </a:t>
            </a:r>
            <a:r>
              <a:rPr sz="1550" spc="-85" dirty="0">
                <a:latin typeface="Arial MT"/>
                <a:cs typeface="Arial MT"/>
              </a:rPr>
              <a:t>aclual</a:t>
            </a:r>
            <a:r>
              <a:rPr sz="1550" spc="-10" dirty="0">
                <a:latin typeface="Arial MT"/>
                <a:cs typeface="Arial MT"/>
              </a:rPr>
              <a:t> </a:t>
            </a:r>
            <a:r>
              <a:rPr sz="1550" spc="-110" dirty="0">
                <a:latin typeface="Arial MT"/>
                <a:cs typeface="Arial MT"/>
              </a:rPr>
              <a:t>vapor-</a:t>
            </a:r>
            <a:r>
              <a:rPr sz="1550" spc="-114" dirty="0">
                <a:latin typeface="Arial MT"/>
                <a:cs typeface="Arial MT"/>
              </a:rPr>
              <a:t>compression</a:t>
            </a:r>
            <a:r>
              <a:rPr sz="1550" spc="-70" dirty="0">
                <a:latin typeface="Arial MT"/>
                <a:cs typeface="Arial MT"/>
              </a:rPr>
              <a:t> </a:t>
            </a:r>
            <a:r>
              <a:rPr sz="1550" spc="-90" dirty="0">
                <a:latin typeface="Arial MT"/>
                <a:cs typeface="Arial MT"/>
              </a:rPr>
              <a:t>refrigeration</a:t>
            </a:r>
            <a:r>
              <a:rPr sz="1550" spc="40" dirty="0">
                <a:latin typeface="Arial MT"/>
                <a:cs typeface="Arial MT"/>
              </a:rPr>
              <a:t> </a:t>
            </a:r>
            <a:r>
              <a:rPr sz="1550" spc="-100" dirty="0">
                <a:latin typeface="Arial MT"/>
                <a:cs typeface="Arial MT"/>
              </a:rPr>
              <a:t>cycle</a:t>
            </a:r>
            <a:r>
              <a:rPr sz="1550" spc="135" dirty="0">
                <a:latin typeface="Arial MT"/>
                <a:cs typeface="Arial MT"/>
              </a:rPr>
              <a:t> </a:t>
            </a:r>
            <a:r>
              <a:rPr sz="1550" spc="-145" dirty="0">
                <a:latin typeface="Arial MT"/>
                <a:cs typeface="Arial MT"/>
              </a:rPr>
              <a:t>diPers</a:t>
            </a:r>
            <a:r>
              <a:rPr sz="1550" spc="90" dirty="0">
                <a:latin typeface="Arial MT"/>
                <a:cs typeface="Arial MT"/>
              </a:rPr>
              <a:t> </a:t>
            </a:r>
            <a:r>
              <a:rPr sz="1550" spc="-110" dirty="0">
                <a:latin typeface="Arial MT"/>
                <a:cs typeface="Arial MT"/>
              </a:rPr>
              <a:t>from</a:t>
            </a:r>
            <a:r>
              <a:rPr sz="1550" spc="15" dirty="0">
                <a:latin typeface="Arial MT"/>
                <a:cs typeface="Arial MT"/>
              </a:rPr>
              <a:t> </a:t>
            </a:r>
            <a:r>
              <a:rPr sz="1550" spc="-120" dirty="0">
                <a:latin typeface="Arial MT"/>
                <a:cs typeface="Arial MT"/>
              </a:rPr>
              <a:t>the</a:t>
            </a:r>
            <a:r>
              <a:rPr sz="1550" spc="-55" dirty="0">
                <a:latin typeface="Arial MT"/>
                <a:cs typeface="Arial MT"/>
              </a:rPr>
              <a:t> </a:t>
            </a:r>
            <a:r>
              <a:rPr sz="1550" spc="-85" dirty="0">
                <a:latin typeface="Arial MT"/>
                <a:cs typeface="Arial MT"/>
              </a:rPr>
              <a:t>ideal</a:t>
            </a:r>
            <a:r>
              <a:rPr sz="1550" spc="70" dirty="0">
                <a:latin typeface="Arial MT"/>
                <a:cs typeface="Arial MT"/>
              </a:rPr>
              <a:t> </a:t>
            </a:r>
            <a:r>
              <a:rPr sz="1550" spc="-270" dirty="0">
                <a:latin typeface="Arial MT"/>
                <a:cs typeface="Arial MT"/>
              </a:rPr>
              <a:t>One</a:t>
            </a:r>
            <a:r>
              <a:rPr sz="1550" spc="-15" dirty="0">
                <a:latin typeface="Arial MT"/>
                <a:cs typeface="Arial MT"/>
              </a:rPr>
              <a:t> </a:t>
            </a:r>
            <a:r>
              <a:rPr sz="1550" spc="-25" dirty="0">
                <a:solidFill>
                  <a:srgbClr val="2A2A2A"/>
                </a:solidFill>
                <a:latin typeface="Arial MT"/>
                <a:cs typeface="Arial MT"/>
              </a:rPr>
              <a:t>in </a:t>
            </a:r>
            <a:r>
              <a:rPr sz="1500" spc="-85" dirty="0">
                <a:latin typeface="Arial MT"/>
                <a:cs typeface="Arial MT"/>
              </a:rPr>
              <a:t>several</a:t>
            </a:r>
            <a:r>
              <a:rPr sz="1500" spc="-20" dirty="0">
                <a:latin typeface="Arial MT"/>
                <a:cs typeface="Arial MT"/>
              </a:rPr>
              <a:t> </a:t>
            </a:r>
            <a:r>
              <a:rPr sz="1500" spc="-85" dirty="0">
                <a:latin typeface="Arial MT"/>
                <a:cs typeface="Arial MT"/>
              </a:rPr>
              <a:t>ways.</a:t>
            </a:r>
            <a:r>
              <a:rPr sz="1500" spc="-20" dirty="0">
                <a:latin typeface="Arial MT"/>
                <a:cs typeface="Arial MT"/>
              </a:rPr>
              <a:t> </a:t>
            </a:r>
            <a:r>
              <a:rPr sz="1500" spc="-85" dirty="0">
                <a:latin typeface="Arial MT"/>
                <a:cs typeface="Arial MT"/>
              </a:rPr>
              <a:t>owing</a:t>
            </a:r>
            <a:r>
              <a:rPr sz="1500" spc="-15" dirty="0">
                <a:latin typeface="Arial MT"/>
                <a:cs typeface="Arial MT"/>
              </a:rPr>
              <a:t> </a:t>
            </a:r>
            <a:r>
              <a:rPr sz="1500" spc="-70" dirty="0">
                <a:latin typeface="Arial MT"/>
                <a:cs typeface="Arial MT"/>
              </a:rPr>
              <a:t>mostly</a:t>
            </a:r>
            <a:r>
              <a:rPr sz="1500" spc="75" dirty="0">
                <a:latin typeface="Arial MT"/>
                <a:cs typeface="Arial MT"/>
              </a:rPr>
              <a:t> </a:t>
            </a:r>
            <a:r>
              <a:rPr sz="1500" spc="-85" dirty="0">
                <a:solidFill>
                  <a:srgbClr val="363636"/>
                </a:solidFill>
                <a:latin typeface="Arial MT"/>
                <a:cs typeface="Arial MT"/>
              </a:rPr>
              <a:t>to</a:t>
            </a:r>
            <a:r>
              <a:rPr sz="1500" spc="-10" dirty="0">
                <a:solidFill>
                  <a:srgbClr val="363636"/>
                </a:solidFill>
                <a:latin typeface="Arial MT"/>
                <a:cs typeface="Arial MT"/>
              </a:rPr>
              <a:t> </a:t>
            </a:r>
            <a:r>
              <a:rPr sz="1500" spc="-95" dirty="0">
                <a:latin typeface="Arial MT"/>
                <a:cs typeface="Arial MT"/>
              </a:rPr>
              <a:t>the</a:t>
            </a:r>
            <a:r>
              <a:rPr sz="1500" spc="-40" dirty="0">
                <a:latin typeface="Arial MT"/>
                <a:cs typeface="Arial MT"/>
              </a:rPr>
              <a:t> </a:t>
            </a:r>
            <a:r>
              <a:rPr sz="1500" spc="-55" dirty="0">
                <a:latin typeface="Arial MT"/>
                <a:cs typeface="Arial MT"/>
              </a:rPr>
              <a:t>irreversibilities</a:t>
            </a:r>
            <a:r>
              <a:rPr sz="1500" spc="-5" dirty="0">
                <a:latin typeface="Arial MT"/>
                <a:cs typeface="Arial MT"/>
              </a:rPr>
              <a:t> </a:t>
            </a:r>
            <a:r>
              <a:rPr sz="1500" spc="-90" dirty="0">
                <a:latin typeface="Arial MT"/>
                <a:cs typeface="Arial MT"/>
              </a:rPr>
              <a:t>that</a:t>
            </a:r>
            <a:r>
              <a:rPr sz="1500" spc="-30" dirty="0">
                <a:latin typeface="Arial MT"/>
                <a:cs typeface="Arial MT"/>
              </a:rPr>
              <a:t> </a:t>
            </a:r>
            <a:r>
              <a:rPr sz="1500" spc="-70" dirty="0">
                <a:solidFill>
                  <a:srgbClr val="151515"/>
                </a:solidFill>
                <a:latin typeface="Arial MT"/>
                <a:cs typeface="Arial MT"/>
              </a:rPr>
              <a:t>occur</a:t>
            </a:r>
            <a:r>
              <a:rPr sz="1500" spc="30" dirty="0">
                <a:solidFill>
                  <a:srgbClr val="151515"/>
                </a:solidFill>
                <a:latin typeface="Arial MT"/>
                <a:cs typeface="Arial MT"/>
              </a:rPr>
              <a:t> </a:t>
            </a:r>
            <a:r>
              <a:rPr sz="1500" spc="-20" dirty="0">
                <a:solidFill>
                  <a:srgbClr val="1C1C1C"/>
                </a:solidFill>
                <a:latin typeface="Arial MT"/>
                <a:cs typeface="Arial MT"/>
              </a:rPr>
              <a:t>in</a:t>
            </a:r>
            <a:r>
              <a:rPr sz="1500" spc="-55" dirty="0">
                <a:solidFill>
                  <a:srgbClr val="1C1C1C"/>
                </a:solidFill>
                <a:latin typeface="Arial MT"/>
                <a:cs typeface="Arial MT"/>
              </a:rPr>
              <a:t> </a:t>
            </a:r>
            <a:r>
              <a:rPr sz="1500" spc="-10" dirty="0">
                <a:latin typeface="Arial MT"/>
                <a:cs typeface="Arial MT"/>
              </a:rPr>
              <a:t>various </a:t>
            </a:r>
            <a:r>
              <a:rPr sz="1600" spc="-145" dirty="0">
                <a:latin typeface="Arial MT"/>
                <a:cs typeface="Arial MT"/>
              </a:rPr>
              <a:t>components,</a:t>
            </a:r>
            <a:r>
              <a:rPr sz="1600" spc="40" dirty="0">
                <a:latin typeface="Arial MT"/>
                <a:cs typeface="Arial MT"/>
              </a:rPr>
              <a:t> </a:t>
            </a:r>
            <a:r>
              <a:rPr sz="1600" spc="-130" dirty="0">
                <a:latin typeface="Arial MT"/>
                <a:cs typeface="Arial MT"/>
              </a:rPr>
              <a:t>mainly</a:t>
            </a:r>
            <a:r>
              <a:rPr sz="1600" spc="60" dirty="0">
                <a:latin typeface="Arial MT"/>
                <a:cs typeface="Arial MT"/>
              </a:rPr>
              <a:t> </a:t>
            </a:r>
            <a:r>
              <a:rPr sz="1600" spc="-155" dirty="0">
                <a:solidFill>
                  <a:srgbClr val="282828"/>
                </a:solidFill>
                <a:latin typeface="Arial MT"/>
                <a:cs typeface="Arial MT"/>
              </a:rPr>
              <a:t>due</a:t>
            </a:r>
            <a:r>
              <a:rPr sz="1600" spc="-55" dirty="0">
                <a:solidFill>
                  <a:srgbClr val="282828"/>
                </a:solidFill>
                <a:latin typeface="Arial MT"/>
                <a:cs typeface="Arial MT"/>
              </a:rPr>
              <a:t> </a:t>
            </a:r>
            <a:r>
              <a:rPr sz="1600" dirty="0">
                <a:latin typeface="Arial MT"/>
                <a:cs typeface="Arial MT"/>
              </a:rPr>
              <a:t>lo</a:t>
            </a:r>
            <a:r>
              <a:rPr sz="1600" spc="10" dirty="0">
                <a:latin typeface="Arial MT"/>
                <a:cs typeface="Arial MT"/>
              </a:rPr>
              <a:t> </a:t>
            </a:r>
            <a:r>
              <a:rPr sz="1600" spc="-170" dirty="0">
                <a:solidFill>
                  <a:srgbClr val="508554"/>
                </a:solidFill>
                <a:latin typeface="Arial MT"/>
                <a:cs typeface="Arial MT"/>
              </a:rPr>
              <a:t>fluirJ</a:t>
            </a:r>
            <a:r>
              <a:rPr sz="1600" spc="110" dirty="0">
                <a:solidFill>
                  <a:srgbClr val="508554"/>
                </a:solidFill>
                <a:latin typeface="Arial MT"/>
                <a:cs typeface="Arial MT"/>
              </a:rPr>
              <a:t> </a:t>
            </a:r>
            <a:r>
              <a:rPr sz="1600" spc="-195" dirty="0">
                <a:solidFill>
                  <a:srgbClr val="4B4B4B"/>
                </a:solidFill>
                <a:latin typeface="Arial MT"/>
                <a:cs typeface="Arial MT"/>
              </a:rPr>
              <a:t>frirIi‹Jz1</a:t>
            </a:r>
            <a:r>
              <a:rPr sz="1600" spc="-30" dirty="0">
                <a:solidFill>
                  <a:srgbClr val="4B4B4B"/>
                </a:solidFill>
                <a:latin typeface="Arial MT"/>
                <a:cs typeface="Arial MT"/>
              </a:rPr>
              <a:t> </a:t>
            </a:r>
            <a:r>
              <a:rPr sz="1600" spc="-135" dirty="0">
                <a:solidFill>
                  <a:srgbClr val="161616"/>
                </a:solidFill>
                <a:latin typeface="Arial MT"/>
                <a:cs typeface="Arial MT"/>
              </a:rPr>
              <a:t>(cavses</a:t>
            </a:r>
            <a:r>
              <a:rPr sz="1600" spc="25" dirty="0">
                <a:solidFill>
                  <a:srgbClr val="161616"/>
                </a:solidFill>
                <a:latin typeface="Arial MT"/>
                <a:cs typeface="Arial MT"/>
              </a:rPr>
              <a:t> </a:t>
            </a:r>
            <a:r>
              <a:rPr sz="1600" spc="-135" dirty="0">
                <a:solidFill>
                  <a:srgbClr val="111111"/>
                </a:solidFill>
                <a:latin typeface="Arial MT"/>
                <a:cs typeface="Arial MT"/>
              </a:rPr>
              <a:t>pressure</a:t>
            </a:r>
            <a:r>
              <a:rPr sz="1600" spc="70" dirty="0">
                <a:solidFill>
                  <a:srgbClr val="111111"/>
                </a:solidFill>
                <a:latin typeface="Arial MT"/>
                <a:cs typeface="Arial MT"/>
              </a:rPr>
              <a:t> </a:t>
            </a:r>
            <a:r>
              <a:rPr sz="1600" spc="-145" dirty="0">
                <a:solidFill>
                  <a:srgbClr val="2B2B2B"/>
                </a:solidFill>
                <a:latin typeface="Arial MT"/>
                <a:cs typeface="Arial MT"/>
              </a:rPr>
              <a:t>drops)</a:t>
            </a:r>
            <a:r>
              <a:rPr sz="1600" spc="30" dirty="0">
                <a:solidFill>
                  <a:srgbClr val="2B2B2B"/>
                </a:solidFill>
                <a:latin typeface="Arial MT"/>
                <a:cs typeface="Arial MT"/>
              </a:rPr>
              <a:t> </a:t>
            </a:r>
            <a:r>
              <a:rPr sz="1600" spc="-135" dirty="0">
                <a:solidFill>
                  <a:srgbClr val="1F1F1F"/>
                </a:solidFill>
                <a:latin typeface="Arial MT"/>
                <a:cs typeface="Arial MT"/>
              </a:rPr>
              <a:t>and</a:t>
            </a:r>
            <a:r>
              <a:rPr sz="1600" spc="-85" dirty="0">
                <a:solidFill>
                  <a:srgbClr val="1F1F1F"/>
                </a:solidFill>
                <a:latin typeface="Arial MT"/>
                <a:cs typeface="Arial MT"/>
              </a:rPr>
              <a:t> </a:t>
            </a:r>
            <a:r>
              <a:rPr sz="1600" spc="-130" dirty="0">
                <a:solidFill>
                  <a:srgbClr val="648767"/>
                </a:solidFill>
                <a:latin typeface="Arial MT"/>
                <a:cs typeface="Arial MT"/>
              </a:rPr>
              <a:t>heai</a:t>
            </a:r>
            <a:r>
              <a:rPr sz="1600" spc="20" dirty="0">
                <a:solidFill>
                  <a:srgbClr val="648767"/>
                </a:solidFill>
                <a:latin typeface="Arial MT"/>
                <a:cs typeface="Arial MT"/>
              </a:rPr>
              <a:t> </a:t>
            </a:r>
            <a:r>
              <a:rPr sz="1600" spc="-45" dirty="0">
                <a:solidFill>
                  <a:srgbClr val="525252"/>
                </a:solidFill>
                <a:latin typeface="Arial MT"/>
                <a:cs typeface="Arial MT"/>
              </a:rPr>
              <a:t>ir:</a:t>
            </a:r>
            <a:r>
              <a:rPr sz="1600" spc="-55" dirty="0">
                <a:solidFill>
                  <a:srgbClr val="525252"/>
                </a:solidFill>
                <a:latin typeface="Arial MT"/>
                <a:cs typeface="Arial MT"/>
              </a:rPr>
              <a:t> </a:t>
            </a:r>
            <a:r>
              <a:rPr sz="1600" spc="-60" dirty="0">
                <a:solidFill>
                  <a:srgbClr val="525252"/>
                </a:solidFill>
                <a:latin typeface="Arial MT"/>
                <a:cs typeface="Arial MT"/>
              </a:rPr>
              <a:t>nsfer </a:t>
            </a:r>
            <a:r>
              <a:rPr sz="1400" spc="-400" dirty="0">
                <a:solidFill>
                  <a:srgbClr val="444444"/>
                </a:solidFill>
                <a:latin typeface="Arial MT"/>
                <a:cs typeface="Arial MT"/>
              </a:rPr>
              <a:t>we</a:t>
            </a:r>
            <a:r>
              <a:rPr sz="1400" spc="60" dirty="0">
                <a:solidFill>
                  <a:srgbClr val="444444"/>
                </a:solidFill>
                <a:latin typeface="Arial MT"/>
                <a:cs typeface="Arial MT"/>
              </a:rPr>
              <a:t> </a:t>
            </a:r>
            <a:r>
              <a:rPr sz="1400" dirty="0">
                <a:solidFill>
                  <a:srgbClr val="4F4F4F"/>
                </a:solidFill>
                <a:latin typeface="Arial MT"/>
                <a:cs typeface="Arial MT"/>
              </a:rPr>
              <a:t>or</a:t>
            </a:r>
            <a:r>
              <a:rPr sz="1400" spc="-100" dirty="0">
                <a:solidFill>
                  <a:srgbClr val="4F4F4F"/>
                </a:solidFill>
                <a:latin typeface="Arial MT"/>
                <a:cs typeface="Arial MT"/>
              </a:rPr>
              <a:t> </a:t>
            </a:r>
            <a:r>
              <a:rPr sz="1400" spc="-10" dirty="0">
                <a:solidFill>
                  <a:srgbClr val="525252"/>
                </a:solidFill>
                <a:latin typeface="Arial MT"/>
                <a:cs typeface="Arial MT"/>
              </a:rPr>
              <a:t>from</a:t>
            </a:r>
            <a:r>
              <a:rPr sz="1400" spc="-85" dirty="0">
                <a:solidFill>
                  <a:srgbClr val="525252"/>
                </a:solidFill>
                <a:latin typeface="Arial MT"/>
                <a:cs typeface="Arial MT"/>
              </a:rPr>
              <a:t> </a:t>
            </a:r>
            <a:r>
              <a:rPr sz="1400" dirty="0">
                <a:solidFill>
                  <a:srgbClr val="496B49"/>
                </a:solidFill>
                <a:latin typeface="Arial MT"/>
                <a:cs typeface="Arial MT"/>
              </a:rPr>
              <a:t>the</a:t>
            </a:r>
            <a:r>
              <a:rPr sz="1400" spc="-45" dirty="0">
                <a:solidFill>
                  <a:srgbClr val="496B49"/>
                </a:solidFill>
                <a:latin typeface="Arial MT"/>
                <a:cs typeface="Arial MT"/>
              </a:rPr>
              <a:t> </a:t>
            </a:r>
            <a:r>
              <a:rPr sz="1400" spc="-35" dirty="0">
                <a:latin typeface="Arial MT"/>
                <a:cs typeface="Arial MT"/>
              </a:rPr>
              <a:t>surroundings,</a:t>
            </a:r>
            <a:r>
              <a:rPr sz="1400" spc="130" dirty="0">
                <a:latin typeface="Arial MT"/>
                <a:cs typeface="Arial MT"/>
              </a:rPr>
              <a:t> </a:t>
            </a:r>
            <a:r>
              <a:rPr sz="1400" spc="-10" dirty="0">
                <a:solidFill>
                  <a:srgbClr val="505050"/>
                </a:solidFill>
                <a:latin typeface="Arial MT"/>
                <a:cs typeface="Arial MT"/>
              </a:rPr>
              <a:t>The</a:t>
            </a:r>
            <a:r>
              <a:rPr sz="1400" spc="95" dirty="0">
                <a:solidFill>
                  <a:srgbClr val="505050"/>
                </a:solidFill>
                <a:latin typeface="Arial MT"/>
                <a:cs typeface="Arial MT"/>
              </a:rPr>
              <a:t> </a:t>
            </a:r>
            <a:r>
              <a:rPr sz="1400" dirty="0">
                <a:solidFill>
                  <a:srgbClr val="804F6E"/>
                </a:solidFill>
                <a:latin typeface="Arial MT"/>
                <a:cs typeface="Arial MT"/>
              </a:rPr>
              <a:t>TOP</a:t>
            </a:r>
            <a:r>
              <a:rPr sz="1400" spc="-5" dirty="0">
                <a:solidFill>
                  <a:srgbClr val="804F6E"/>
                </a:solidFill>
                <a:latin typeface="Arial MT"/>
                <a:cs typeface="Arial MT"/>
              </a:rPr>
              <a:t> </a:t>
            </a:r>
            <a:r>
              <a:rPr sz="1400" spc="100" dirty="0">
                <a:solidFill>
                  <a:srgbClr val="856B83"/>
                </a:solidFill>
                <a:latin typeface="Arial MT"/>
                <a:cs typeface="Arial MT"/>
              </a:rPr>
              <a:t>drri</a:t>
            </a:r>
            <a:r>
              <a:rPr sz="1400" spc="-229" dirty="0">
                <a:solidFill>
                  <a:srgbClr val="856B83"/>
                </a:solidFill>
                <a:latin typeface="Arial MT"/>
                <a:cs typeface="Arial MT"/>
              </a:rPr>
              <a:t> </a:t>
            </a:r>
            <a:r>
              <a:rPr sz="1400" dirty="0">
                <a:solidFill>
                  <a:srgbClr val="957C99"/>
                </a:solidFill>
                <a:latin typeface="Arial MT"/>
                <a:cs typeface="Arial MT"/>
              </a:rPr>
              <a:t>easrs</a:t>
            </a:r>
            <a:r>
              <a:rPr sz="1400" spc="85" dirty="0">
                <a:solidFill>
                  <a:srgbClr val="957C99"/>
                </a:solidFill>
                <a:latin typeface="Arial MT"/>
                <a:cs typeface="Arial MT"/>
              </a:rPr>
              <a:t> </a:t>
            </a:r>
            <a:r>
              <a:rPr sz="1400" spc="-25" dirty="0">
                <a:solidFill>
                  <a:srgbClr val="8E7091"/>
                </a:solidFill>
                <a:latin typeface="Arial MT"/>
                <a:cs typeface="Arial MT"/>
              </a:rPr>
              <a:t>as</a:t>
            </a:r>
            <a:r>
              <a:rPr sz="1400" spc="65" dirty="0">
                <a:solidFill>
                  <a:srgbClr val="8E7091"/>
                </a:solidFill>
                <a:latin typeface="Arial MT"/>
                <a:cs typeface="Arial MT"/>
              </a:rPr>
              <a:t> </a:t>
            </a:r>
            <a:r>
              <a:rPr sz="1400" spc="-225" dirty="0">
                <a:solidFill>
                  <a:srgbClr val="704B6E"/>
                </a:solidFill>
                <a:latin typeface="Arial MT"/>
                <a:cs typeface="Arial MT"/>
              </a:rPr>
              <a:t>a</a:t>
            </a:r>
            <a:r>
              <a:rPr sz="1400" spc="105" dirty="0">
                <a:solidFill>
                  <a:srgbClr val="704B6E"/>
                </a:solidFill>
                <a:latin typeface="Arial MT"/>
                <a:cs typeface="Arial MT"/>
              </a:rPr>
              <a:t> </a:t>
            </a:r>
            <a:r>
              <a:rPr sz="1400" spc="-80" dirty="0">
                <a:solidFill>
                  <a:srgbClr val="626262"/>
                </a:solidFill>
                <a:latin typeface="Arial MT"/>
                <a:cs typeface="Arial MT"/>
              </a:rPr>
              <a:t>resL:\l</a:t>
            </a:r>
            <a:r>
              <a:rPr sz="1400" spc="-15" dirty="0">
                <a:solidFill>
                  <a:srgbClr val="626262"/>
                </a:solidFill>
                <a:latin typeface="Arial MT"/>
                <a:cs typeface="Arial MT"/>
              </a:rPr>
              <a:t> </a:t>
            </a:r>
            <a:r>
              <a:rPr sz="1400" dirty="0">
                <a:solidFill>
                  <a:srgbClr val="565656"/>
                </a:solidFill>
                <a:latin typeface="Arial MT"/>
                <a:cs typeface="Arial MT"/>
              </a:rPr>
              <a:t>nf</a:t>
            </a:r>
            <a:r>
              <a:rPr sz="1400" spc="-60" dirty="0">
                <a:solidFill>
                  <a:srgbClr val="565656"/>
                </a:solidFill>
                <a:latin typeface="Arial MT"/>
                <a:cs typeface="Arial MT"/>
              </a:rPr>
              <a:t> </a:t>
            </a:r>
            <a:r>
              <a:rPr sz="1400" spc="-10" dirty="0">
                <a:solidFill>
                  <a:srgbClr val="747474"/>
                </a:solidFill>
                <a:latin typeface="Arial MT"/>
                <a:cs typeface="Arial MT"/>
              </a:rPr>
              <a:t>irrcversiFiIi!i</a:t>
            </a:r>
            <a:r>
              <a:rPr sz="1400" spc="245" dirty="0">
                <a:solidFill>
                  <a:srgbClr val="747474"/>
                </a:solidFill>
                <a:latin typeface="Arial MT"/>
                <a:cs typeface="Arial MT"/>
              </a:rPr>
              <a:t> </a:t>
            </a:r>
            <a:r>
              <a:rPr sz="1400" spc="-25" dirty="0">
                <a:solidFill>
                  <a:srgbClr val="747474"/>
                </a:solidFill>
                <a:latin typeface="Arial MT"/>
                <a:cs typeface="Arial MT"/>
              </a:rPr>
              <a:t>s.</a:t>
            </a:r>
            <a:endParaRPr sz="1400">
              <a:latin typeface="Arial MT"/>
              <a:cs typeface="Arial MT"/>
            </a:endParaRPr>
          </a:p>
          <a:p>
            <a:pPr>
              <a:spcBef>
                <a:spcPts val="980"/>
              </a:spcBef>
            </a:pPr>
            <a:endParaRPr sz="1600">
              <a:latin typeface="Arial MT"/>
              <a:cs typeface="Arial MT"/>
            </a:endParaRPr>
          </a:p>
          <a:p>
            <a:pPr marL="2402195">
              <a:lnSpc>
                <a:spcPts val="1975"/>
              </a:lnSpc>
            </a:pPr>
            <a:r>
              <a:rPr sz="1750" u="heavy" dirty="0">
                <a:uFill>
                  <a:solidFill>
                    <a:srgbClr val="1F1F1F"/>
                  </a:solidFill>
                </a:uFill>
                <a:latin typeface="Arial MT"/>
                <a:cs typeface="Arial MT"/>
              </a:rPr>
              <a:t>Features</a:t>
            </a:r>
            <a:r>
              <a:rPr sz="1750" u="heavy" spc="10" dirty="0">
                <a:uFill>
                  <a:solidFill>
                    <a:srgbClr val="1F1F1F"/>
                  </a:solidFill>
                </a:uFill>
                <a:latin typeface="Arial MT"/>
                <a:cs typeface="Arial MT"/>
              </a:rPr>
              <a:t>  </a:t>
            </a:r>
            <a:r>
              <a:rPr sz="1750" u="heavy" spc="-25" dirty="0">
                <a:uFill>
                  <a:solidFill>
                    <a:srgbClr val="1F1F1F"/>
                  </a:solidFill>
                </a:uFill>
                <a:latin typeface="Arial MT"/>
                <a:cs typeface="Arial MT"/>
              </a:rPr>
              <a:t>of</a:t>
            </a:r>
            <a:endParaRPr sz="1750">
              <a:latin typeface="Arial MT"/>
              <a:cs typeface="Arial MT"/>
            </a:endParaRPr>
          </a:p>
          <a:p>
            <a:pPr marL="1265550">
              <a:lnSpc>
                <a:spcPts val="1795"/>
              </a:lnSpc>
            </a:pPr>
            <a:r>
              <a:rPr sz="1600" u="heavy" spc="140" dirty="0">
                <a:uFill>
                  <a:solidFill>
                    <a:srgbClr val="1C1C1C"/>
                  </a:solidFill>
                </a:uFill>
                <a:latin typeface="Arial MT"/>
                <a:cs typeface="Arial MT"/>
              </a:rPr>
              <a:t>Actual</a:t>
            </a:r>
            <a:r>
              <a:rPr sz="1600" u="heavy" spc="125" dirty="0">
                <a:uFill>
                  <a:solidFill>
                    <a:srgbClr val="1C1C1C"/>
                  </a:solidFill>
                </a:uFill>
                <a:latin typeface="Arial MT"/>
                <a:cs typeface="Arial MT"/>
              </a:rPr>
              <a:t> </a:t>
            </a:r>
            <a:r>
              <a:rPr sz="1600" u="heavy" spc="110" dirty="0">
                <a:uFill>
                  <a:solidFill>
                    <a:srgbClr val="1C1C1C"/>
                  </a:solidFill>
                </a:uFill>
                <a:latin typeface="Arial MT"/>
                <a:cs typeface="Arial MT"/>
              </a:rPr>
              <a:t>Vapor-</a:t>
            </a:r>
            <a:r>
              <a:rPr sz="1600" u="heavy" spc="150" dirty="0">
                <a:uFill>
                  <a:solidFill>
                    <a:srgbClr val="1C1C1C"/>
                  </a:solidFill>
                </a:uFill>
                <a:latin typeface="Arial MT"/>
                <a:cs typeface="Arial MT"/>
              </a:rPr>
              <a:t>Com</a:t>
            </a:r>
            <a:r>
              <a:rPr sz="1600" u="heavy" spc="-160" dirty="0">
                <a:uFill>
                  <a:solidFill>
                    <a:srgbClr val="1C1C1C"/>
                  </a:solidFill>
                </a:uFill>
                <a:latin typeface="Arial MT"/>
                <a:cs typeface="Arial MT"/>
              </a:rPr>
              <a:t> </a:t>
            </a:r>
            <a:r>
              <a:rPr sz="1600" u="heavy" spc="145" dirty="0">
                <a:uFill>
                  <a:solidFill>
                    <a:srgbClr val="1C1C1C"/>
                  </a:solidFill>
                </a:uFill>
                <a:latin typeface="Arial MT"/>
                <a:cs typeface="Arial MT"/>
              </a:rPr>
              <a:t>pression</a:t>
            </a:r>
            <a:r>
              <a:rPr sz="1600" u="heavy" spc="140" dirty="0">
                <a:uFill>
                  <a:solidFill>
                    <a:srgbClr val="1C1C1C"/>
                  </a:solidFill>
                </a:uFill>
                <a:latin typeface="Arial MT"/>
                <a:cs typeface="Arial MT"/>
              </a:rPr>
              <a:t> </a:t>
            </a:r>
            <a:r>
              <a:rPr sz="1600" u="heavy" spc="120" dirty="0">
                <a:uFill>
                  <a:solidFill>
                    <a:srgbClr val="1C1C1C"/>
                  </a:solidFill>
                </a:uFill>
                <a:latin typeface="Arial MT"/>
                <a:cs typeface="Arial MT"/>
              </a:rPr>
              <a:t>Cycle</a:t>
            </a:r>
            <a:endParaRPr sz="1600">
              <a:latin typeface="Arial MT"/>
              <a:cs typeface="Arial MT"/>
            </a:endParaRPr>
          </a:p>
          <a:p>
            <a:pPr marL="921381" marR="1163951" indent="-79374">
              <a:lnSpc>
                <a:spcPts val="1550"/>
              </a:lnSpc>
              <a:spcBef>
                <a:spcPts val="590"/>
              </a:spcBef>
              <a:buChar char="•"/>
              <a:tabLst>
                <a:tab pos="921381" algn="l"/>
                <a:tab pos="931541" algn="l"/>
              </a:tabLst>
            </a:pPr>
            <a:r>
              <a:rPr sz="1450" dirty="0">
                <a:solidFill>
                  <a:srgbClr val="D6241F"/>
                </a:solidFill>
                <a:latin typeface="Arial MT"/>
                <a:cs typeface="Arial MT"/>
              </a:rPr>
              <a:t>	</a:t>
            </a:r>
            <a:r>
              <a:rPr sz="1450" dirty="0">
                <a:solidFill>
                  <a:srgbClr val="755B5D"/>
                </a:solidFill>
                <a:latin typeface="Arial MT"/>
                <a:cs typeface="Arial MT"/>
              </a:rPr>
              <a:t>Heat</a:t>
            </a:r>
            <a:r>
              <a:rPr sz="1450" spc="330" dirty="0">
                <a:solidFill>
                  <a:srgbClr val="755B5D"/>
                </a:solidFill>
                <a:latin typeface="Arial MT"/>
                <a:cs typeface="Arial MT"/>
              </a:rPr>
              <a:t> </a:t>
            </a:r>
            <a:r>
              <a:rPr sz="1450" dirty="0">
                <a:solidFill>
                  <a:srgbClr val="742D31"/>
                </a:solidFill>
                <a:latin typeface="Arial MT"/>
                <a:cs typeface="Arial MT"/>
              </a:rPr>
              <a:t>transfers</a:t>
            </a:r>
            <a:r>
              <a:rPr sz="1450" spc="235" dirty="0">
                <a:solidFill>
                  <a:srgbClr val="742D31"/>
                </a:solidFill>
                <a:latin typeface="Arial MT"/>
                <a:cs typeface="Arial MT"/>
              </a:rPr>
              <a:t> </a:t>
            </a:r>
            <a:r>
              <a:rPr sz="1450" dirty="0">
                <a:solidFill>
                  <a:srgbClr val="161616"/>
                </a:solidFill>
                <a:latin typeface="Arial MT"/>
                <a:cs typeface="Arial MT"/>
              </a:rPr>
              <a:t>between</a:t>
            </a:r>
            <a:r>
              <a:rPr sz="1450" spc="220" dirty="0">
                <a:solidFill>
                  <a:srgbClr val="161616"/>
                </a:solidFill>
                <a:latin typeface="Arial MT"/>
                <a:cs typeface="Arial MT"/>
              </a:rPr>
              <a:t> </a:t>
            </a:r>
            <a:r>
              <a:rPr sz="1450" dirty="0">
                <a:latin typeface="Arial MT"/>
                <a:cs typeface="Arial MT"/>
              </a:rPr>
              <a:t>refrigerant</a:t>
            </a:r>
            <a:r>
              <a:rPr sz="1450" spc="365" dirty="0">
                <a:latin typeface="Arial MT"/>
                <a:cs typeface="Arial MT"/>
              </a:rPr>
              <a:t> </a:t>
            </a:r>
            <a:r>
              <a:rPr sz="1450" dirty="0">
                <a:latin typeface="Arial MT"/>
                <a:cs typeface="Arial MT"/>
              </a:rPr>
              <a:t>and</a:t>
            </a:r>
            <a:r>
              <a:rPr sz="1450" spc="160" dirty="0">
                <a:latin typeface="Arial MT"/>
                <a:cs typeface="Arial MT"/>
              </a:rPr>
              <a:t> </a:t>
            </a:r>
            <a:r>
              <a:rPr sz="1450" dirty="0">
                <a:solidFill>
                  <a:srgbClr val="1A1A1A"/>
                </a:solidFill>
                <a:latin typeface="Arial MT"/>
                <a:cs typeface="Arial MT"/>
              </a:rPr>
              <a:t>cold</a:t>
            </a:r>
            <a:r>
              <a:rPr sz="1450" spc="204" dirty="0">
                <a:solidFill>
                  <a:srgbClr val="1A1A1A"/>
                </a:solidFill>
                <a:latin typeface="Arial MT"/>
                <a:cs typeface="Arial MT"/>
              </a:rPr>
              <a:t> </a:t>
            </a:r>
            <a:r>
              <a:rPr sz="1450" spc="25" dirty="0">
                <a:solidFill>
                  <a:srgbClr val="282828"/>
                </a:solidFill>
                <a:latin typeface="Arial MT"/>
                <a:cs typeface="Arial MT"/>
              </a:rPr>
              <a:t>and </a:t>
            </a:r>
            <a:r>
              <a:rPr sz="1450" dirty="0">
                <a:solidFill>
                  <a:srgbClr val="0E0E0E"/>
                </a:solidFill>
                <a:latin typeface="Arial MT"/>
                <a:cs typeface="Arial MT"/>
              </a:rPr>
              <a:t>warm</a:t>
            </a:r>
            <a:r>
              <a:rPr sz="1450" spc="145" dirty="0">
                <a:solidFill>
                  <a:srgbClr val="0E0E0E"/>
                </a:solidFill>
                <a:latin typeface="Arial MT"/>
                <a:cs typeface="Arial MT"/>
              </a:rPr>
              <a:t> </a:t>
            </a:r>
            <a:r>
              <a:rPr sz="1450" dirty="0">
                <a:latin typeface="Arial MT"/>
                <a:cs typeface="Arial MT"/>
              </a:rPr>
              <a:t>regions</a:t>
            </a:r>
            <a:r>
              <a:rPr sz="1450" spc="270" dirty="0">
                <a:latin typeface="Arial MT"/>
                <a:cs typeface="Arial MT"/>
              </a:rPr>
              <a:t> </a:t>
            </a:r>
            <a:r>
              <a:rPr sz="1450" dirty="0">
                <a:solidFill>
                  <a:srgbClr val="693133"/>
                </a:solidFill>
                <a:latin typeface="Arial MT"/>
                <a:cs typeface="Arial MT"/>
              </a:rPr>
              <a:t>are</a:t>
            </a:r>
            <a:r>
              <a:rPr sz="1450" spc="175" dirty="0">
                <a:solidFill>
                  <a:srgbClr val="693133"/>
                </a:solidFill>
                <a:latin typeface="Arial MT"/>
                <a:cs typeface="Arial MT"/>
              </a:rPr>
              <a:t> </a:t>
            </a:r>
            <a:r>
              <a:rPr sz="1450" dirty="0">
                <a:solidFill>
                  <a:srgbClr val="757575"/>
                </a:solidFill>
                <a:latin typeface="Arial MT"/>
                <a:cs typeface="Arial MT"/>
              </a:rPr>
              <a:t>not</a:t>
            </a:r>
            <a:r>
              <a:rPr sz="1450" spc="235" dirty="0">
                <a:solidFill>
                  <a:srgbClr val="757575"/>
                </a:solidFill>
                <a:latin typeface="Arial MT"/>
                <a:cs typeface="Arial MT"/>
              </a:rPr>
              <a:t> </a:t>
            </a:r>
            <a:r>
              <a:rPr sz="1450" dirty="0">
                <a:solidFill>
                  <a:srgbClr val="997075"/>
                </a:solidFill>
                <a:latin typeface="Arial MT"/>
                <a:cs typeface="Arial MT"/>
              </a:rPr>
              <a:t>re</a:t>
            </a:r>
            <a:r>
              <a:rPr sz="1450" spc="-240" dirty="0">
                <a:solidFill>
                  <a:srgbClr val="997075"/>
                </a:solidFill>
                <a:latin typeface="Arial MT"/>
                <a:cs typeface="Arial MT"/>
              </a:rPr>
              <a:t> </a:t>
            </a:r>
            <a:r>
              <a:rPr sz="1450" spc="-20" dirty="0">
                <a:solidFill>
                  <a:srgbClr val="7E6B67"/>
                </a:solidFill>
                <a:latin typeface="Arial MT"/>
                <a:cs typeface="Arial MT"/>
              </a:rPr>
              <a:t>versi</a:t>
            </a:r>
            <a:r>
              <a:rPr sz="1450" spc="-200" dirty="0">
                <a:solidFill>
                  <a:srgbClr val="7E6B67"/>
                </a:solidFill>
                <a:latin typeface="Arial MT"/>
                <a:cs typeface="Arial MT"/>
              </a:rPr>
              <a:t> </a:t>
            </a:r>
            <a:r>
              <a:rPr sz="1450" spc="-20" dirty="0">
                <a:solidFill>
                  <a:srgbClr val="464646"/>
                </a:solidFill>
                <a:latin typeface="Arial MT"/>
                <a:cs typeface="Arial MT"/>
              </a:rPr>
              <a:t>ble.</a:t>
            </a:r>
            <a:endParaRPr sz="1450">
              <a:latin typeface="Arial MT"/>
              <a:cs typeface="Arial MT"/>
            </a:endParaRPr>
          </a:p>
          <a:p>
            <a:pPr marL="1062351" marR="3020683" indent="-139699">
              <a:lnSpc>
                <a:spcPts val="1550"/>
              </a:lnSpc>
              <a:spcBef>
                <a:spcPts val="300"/>
              </a:spcBef>
            </a:pPr>
            <a:r>
              <a:rPr sz="1450" spc="-110" dirty="0">
                <a:solidFill>
                  <a:srgbClr val="0C03DA"/>
                </a:solidFill>
                <a:latin typeface="Arial MT"/>
                <a:cs typeface="Arial MT"/>
              </a:rPr>
              <a:t>n-</a:t>
            </a:r>
            <a:r>
              <a:rPr sz="1450" spc="-50" dirty="0">
                <a:solidFill>
                  <a:srgbClr val="0C03DA"/>
                </a:solidFill>
                <a:latin typeface="Arial MT"/>
                <a:cs typeface="Arial MT"/>
              </a:rPr>
              <a:t> </a:t>
            </a:r>
            <a:r>
              <a:rPr sz="1450" dirty="0">
                <a:latin typeface="Arial MT"/>
                <a:cs typeface="Arial MT"/>
              </a:rPr>
              <a:t>Refrigerant</a:t>
            </a:r>
            <a:r>
              <a:rPr sz="1450" spc="370" dirty="0">
                <a:latin typeface="Arial MT"/>
                <a:cs typeface="Arial MT"/>
              </a:rPr>
              <a:t> </a:t>
            </a:r>
            <a:r>
              <a:rPr sz="1450" spc="-10" dirty="0">
                <a:latin typeface="Arial MT"/>
                <a:cs typeface="Arial MT"/>
              </a:rPr>
              <a:t>temperature </a:t>
            </a:r>
            <a:r>
              <a:rPr sz="1450" dirty="0">
                <a:solidFill>
                  <a:srgbClr val="181818"/>
                </a:solidFill>
                <a:latin typeface="Arial MT"/>
                <a:cs typeface="Arial MT"/>
              </a:rPr>
              <a:t>in</a:t>
            </a:r>
            <a:r>
              <a:rPr sz="1450" spc="130" dirty="0">
                <a:solidFill>
                  <a:srgbClr val="181818"/>
                </a:solidFill>
                <a:latin typeface="Arial MT"/>
                <a:cs typeface="Arial MT"/>
              </a:rPr>
              <a:t> </a:t>
            </a:r>
            <a:r>
              <a:rPr sz="1450" dirty="0">
                <a:latin typeface="Arial MT"/>
                <a:cs typeface="Arial MT"/>
              </a:rPr>
              <a:t>evaporator</a:t>
            </a:r>
            <a:r>
              <a:rPr sz="1450" spc="280" dirty="0">
                <a:latin typeface="Arial MT"/>
                <a:cs typeface="Arial MT"/>
              </a:rPr>
              <a:t> </a:t>
            </a:r>
            <a:r>
              <a:rPr sz="1450" dirty="0">
                <a:solidFill>
                  <a:srgbClr val="161616"/>
                </a:solidFill>
                <a:latin typeface="Arial MT"/>
                <a:cs typeface="Arial MT"/>
              </a:rPr>
              <a:t>is</a:t>
            </a:r>
            <a:r>
              <a:rPr sz="1450" spc="140" dirty="0">
                <a:solidFill>
                  <a:srgbClr val="161616"/>
                </a:solidFill>
                <a:latin typeface="Arial MT"/>
                <a:cs typeface="Arial MT"/>
              </a:rPr>
              <a:t> </a:t>
            </a:r>
            <a:r>
              <a:rPr sz="1450" dirty="0">
                <a:latin typeface="Arial MT"/>
                <a:cs typeface="Arial MT"/>
              </a:rPr>
              <a:t>less</a:t>
            </a:r>
            <a:r>
              <a:rPr sz="1450" spc="155" dirty="0">
                <a:latin typeface="Arial MT"/>
                <a:cs typeface="Arial MT"/>
              </a:rPr>
              <a:t> </a:t>
            </a:r>
            <a:r>
              <a:rPr sz="1450" spc="-20" dirty="0">
                <a:latin typeface="Arial MT"/>
                <a:cs typeface="Arial MT"/>
              </a:rPr>
              <a:t>than</a:t>
            </a:r>
            <a:endParaRPr sz="1450">
              <a:latin typeface="Arial MT"/>
              <a:cs typeface="Arial MT"/>
            </a:endParaRPr>
          </a:p>
        </p:txBody>
      </p:sp>
      <p:sp>
        <p:nvSpPr>
          <p:cNvPr id="5" name="object 5"/>
          <p:cNvSpPr txBox="1"/>
          <p:nvPr/>
        </p:nvSpPr>
        <p:spPr>
          <a:xfrm>
            <a:off x="3214586" y="1765300"/>
            <a:ext cx="2266315" cy="666849"/>
          </a:xfrm>
          <a:prstGeom prst="rect">
            <a:avLst/>
          </a:prstGeom>
        </p:spPr>
        <p:txBody>
          <a:bodyPr vert="horz" wrap="square" lIns="0" tIns="12700" rIns="0" bIns="0" rtlCol="0">
            <a:spAutoFit/>
          </a:bodyPr>
          <a:lstStyle/>
          <a:p>
            <a:pPr marL="156209">
              <a:spcBef>
                <a:spcPts val="100"/>
              </a:spcBef>
            </a:pPr>
            <a:r>
              <a:rPr sz="1250" i="1" spc="-25" dirty="0">
                <a:latin typeface="Arial"/>
                <a:cs typeface="Arial"/>
              </a:rPr>
              <a:t>T,</a:t>
            </a:r>
            <a:endParaRPr sz="1250">
              <a:latin typeface="Arial"/>
              <a:cs typeface="Arial"/>
            </a:endParaRPr>
          </a:p>
          <a:p>
            <a:pPr marL="149860" marR="5080" indent="-137795">
              <a:lnSpc>
                <a:spcPts val="1600"/>
              </a:lnSpc>
              <a:spcBef>
                <a:spcPts val="370"/>
              </a:spcBef>
            </a:pPr>
            <a:r>
              <a:rPr sz="1600" spc="-204" dirty="0">
                <a:solidFill>
                  <a:srgbClr val="1308E8"/>
                </a:solidFill>
                <a:latin typeface="Arial MT"/>
                <a:cs typeface="Arial MT"/>
              </a:rPr>
              <a:t>&gt;-</a:t>
            </a:r>
            <a:r>
              <a:rPr sz="1600" spc="-165" dirty="0">
                <a:solidFill>
                  <a:srgbClr val="1308E8"/>
                </a:solidFill>
                <a:latin typeface="Arial MT"/>
                <a:cs typeface="Arial MT"/>
              </a:rPr>
              <a:t> </a:t>
            </a:r>
            <a:r>
              <a:rPr sz="1600" spc="-35" dirty="0">
                <a:latin typeface="Arial MT"/>
                <a:cs typeface="Arial MT"/>
              </a:rPr>
              <a:t>Refrigerant</a:t>
            </a:r>
            <a:r>
              <a:rPr sz="1600" spc="25" dirty="0">
                <a:latin typeface="Arial MT"/>
                <a:cs typeface="Arial MT"/>
              </a:rPr>
              <a:t> </a:t>
            </a:r>
            <a:r>
              <a:rPr sz="1600" spc="-40" dirty="0">
                <a:latin typeface="Arial MT"/>
                <a:cs typeface="Arial MT"/>
              </a:rPr>
              <a:t>temperature </a:t>
            </a:r>
            <a:r>
              <a:rPr sz="1600" dirty="0">
                <a:latin typeface="Arial MT"/>
                <a:cs typeface="Arial MT"/>
              </a:rPr>
              <a:t>in</a:t>
            </a:r>
            <a:r>
              <a:rPr sz="1600" spc="-90" dirty="0">
                <a:latin typeface="Arial MT"/>
                <a:cs typeface="Arial MT"/>
              </a:rPr>
              <a:t> </a:t>
            </a:r>
            <a:r>
              <a:rPr sz="1600" spc="-40" dirty="0">
                <a:latin typeface="Arial MT"/>
                <a:cs typeface="Arial MT"/>
              </a:rPr>
              <a:t>condenser</a:t>
            </a:r>
            <a:r>
              <a:rPr sz="1600" spc="55" dirty="0">
                <a:latin typeface="Arial MT"/>
                <a:cs typeface="Arial MT"/>
              </a:rPr>
              <a:t> </a:t>
            </a:r>
            <a:r>
              <a:rPr sz="1600" dirty="0">
                <a:latin typeface="Arial MT"/>
                <a:cs typeface="Arial MT"/>
              </a:rPr>
              <a:t>is</a:t>
            </a:r>
            <a:r>
              <a:rPr sz="1600" spc="-35" dirty="0">
                <a:latin typeface="Arial MT"/>
                <a:cs typeface="Arial MT"/>
              </a:rPr>
              <a:t> </a:t>
            </a:r>
            <a:r>
              <a:rPr sz="1600" spc="-10" dirty="0">
                <a:latin typeface="Arial MT"/>
                <a:cs typeface="Arial MT"/>
              </a:rPr>
              <a:t>greater</a:t>
            </a:r>
            <a:endParaRPr sz="1600">
              <a:latin typeface="Arial MT"/>
              <a:cs typeface="Arial MT"/>
            </a:endParaRPr>
          </a:p>
        </p:txBody>
      </p:sp>
      <p:sp>
        <p:nvSpPr>
          <p:cNvPr id="6" name="object 6"/>
          <p:cNvSpPr txBox="1"/>
          <p:nvPr/>
        </p:nvSpPr>
        <p:spPr>
          <a:xfrm>
            <a:off x="3215309" y="2621228"/>
            <a:ext cx="2188845" cy="652037"/>
          </a:xfrm>
          <a:prstGeom prst="rect">
            <a:avLst/>
          </a:prstGeom>
        </p:spPr>
        <p:txBody>
          <a:bodyPr vert="horz" wrap="square" lIns="0" tIns="29209" rIns="0" bIns="0" rtlCol="0">
            <a:spAutoFit/>
          </a:bodyPr>
          <a:lstStyle/>
          <a:p>
            <a:pPr marL="142875" marR="5080" indent="-130809">
              <a:lnSpc>
                <a:spcPct val="93300"/>
              </a:lnSpc>
              <a:spcBef>
                <a:spcPts val="229"/>
              </a:spcBef>
            </a:pPr>
            <a:r>
              <a:rPr sz="1500" spc="-160" dirty="0">
                <a:solidFill>
                  <a:srgbClr val="1308E1"/>
                </a:solidFill>
                <a:latin typeface="Arial MT"/>
                <a:cs typeface="Arial MT"/>
              </a:rPr>
              <a:t>&gt;-</a:t>
            </a:r>
            <a:r>
              <a:rPr sz="1500" spc="-150" dirty="0">
                <a:solidFill>
                  <a:srgbClr val="1308E1"/>
                </a:solidFill>
                <a:latin typeface="Arial MT"/>
                <a:cs typeface="Arial MT"/>
              </a:rPr>
              <a:t> </a:t>
            </a:r>
            <a:r>
              <a:rPr sz="1500" dirty="0">
                <a:solidFill>
                  <a:srgbClr val="0E0E0E"/>
                </a:solidFill>
                <a:latin typeface="Arial MT"/>
                <a:cs typeface="Arial MT"/>
              </a:rPr>
              <a:t>Irreversible</a:t>
            </a:r>
            <a:r>
              <a:rPr sz="1500" spc="204" dirty="0">
                <a:solidFill>
                  <a:srgbClr val="0E0E0E"/>
                </a:solidFill>
                <a:latin typeface="Arial MT"/>
                <a:cs typeface="Arial MT"/>
              </a:rPr>
              <a:t> </a:t>
            </a:r>
            <a:r>
              <a:rPr sz="1500" spc="-20" dirty="0">
                <a:latin typeface="Arial MT"/>
                <a:cs typeface="Arial MT"/>
              </a:rPr>
              <a:t>heat </a:t>
            </a:r>
            <a:r>
              <a:rPr sz="1400" spc="50" dirty="0">
                <a:latin typeface="Arial MT"/>
                <a:cs typeface="Arial MT"/>
              </a:rPr>
              <a:t>lransfers</a:t>
            </a:r>
            <a:r>
              <a:rPr sz="1400" spc="145" dirty="0">
                <a:latin typeface="Arial MT"/>
                <a:cs typeface="Arial MT"/>
              </a:rPr>
              <a:t> </a:t>
            </a:r>
            <a:r>
              <a:rPr sz="1400" spc="55" dirty="0">
                <a:solidFill>
                  <a:srgbClr val="0F0F0F"/>
                </a:solidFill>
                <a:latin typeface="Arial MT"/>
                <a:cs typeface="Arial MT"/>
              </a:rPr>
              <a:t>have</a:t>
            </a:r>
            <a:r>
              <a:rPr sz="1400" spc="135" dirty="0">
                <a:solidFill>
                  <a:srgbClr val="0F0F0F"/>
                </a:solidFill>
                <a:latin typeface="Arial MT"/>
                <a:cs typeface="Arial MT"/>
              </a:rPr>
              <a:t> </a:t>
            </a:r>
            <a:r>
              <a:rPr sz="1400" spc="-10" dirty="0">
                <a:latin typeface="Arial MT"/>
                <a:cs typeface="Arial MT"/>
              </a:rPr>
              <a:t>negative </a:t>
            </a:r>
            <a:r>
              <a:rPr sz="1450" dirty="0">
                <a:latin typeface="Arial MT"/>
                <a:cs typeface="Arial MT"/>
              </a:rPr>
              <a:t>effect</a:t>
            </a:r>
            <a:r>
              <a:rPr sz="1450" spc="204" dirty="0">
                <a:latin typeface="Arial MT"/>
                <a:cs typeface="Arial MT"/>
              </a:rPr>
              <a:t> </a:t>
            </a:r>
            <a:r>
              <a:rPr sz="1450" dirty="0">
                <a:solidFill>
                  <a:srgbClr val="1A1A1A"/>
                </a:solidFill>
                <a:latin typeface="Arial MT"/>
                <a:cs typeface="Arial MT"/>
              </a:rPr>
              <a:t>on</a:t>
            </a:r>
            <a:r>
              <a:rPr sz="1450" spc="105" dirty="0">
                <a:solidFill>
                  <a:srgbClr val="1A1A1A"/>
                </a:solidFill>
                <a:latin typeface="Arial MT"/>
                <a:cs typeface="Arial MT"/>
              </a:rPr>
              <a:t> </a:t>
            </a:r>
            <a:r>
              <a:rPr sz="1450" spc="-10" dirty="0">
                <a:latin typeface="Arial MT"/>
                <a:cs typeface="Arial MT"/>
              </a:rPr>
              <a:t>performance.</a:t>
            </a:r>
            <a:endParaRPr sz="1450">
              <a:latin typeface="Arial MT"/>
              <a:cs typeface="Arial MT"/>
            </a:endParaRPr>
          </a:p>
        </p:txBody>
      </p:sp>
      <p:sp>
        <p:nvSpPr>
          <p:cNvPr id="7" name="object 7"/>
          <p:cNvSpPr txBox="1"/>
          <p:nvPr/>
        </p:nvSpPr>
        <p:spPr>
          <a:xfrm>
            <a:off x="6880726" y="1738841"/>
            <a:ext cx="146685" cy="236603"/>
          </a:xfrm>
          <a:prstGeom prst="rect">
            <a:avLst/>
          </a:prstGeom>
        </p:spPr>
        <p:txBody>
          <a:bodyPr vert="horz" wrap="square" lIns="0" tIns="13335" rIns="0" bIns="0" rtlCol="0">
            <a:spAutoFit/>
          </a:bodyPr>
          <a:lstStyle/>
          <a:p>
            <a:pPr marL="12700">
              <a:spcBef>
                <a:spcPts val="105"/>
              </a:spcBef>
            </a:pPr>
            <a:r>
              <a:rPr sz="1450" spc="-25" dirty="0">
                <a:solidFill>
                  <a:srgbClr val="181818"/>
                </a:solidFill>
                <a:latin typeface="Arial MT"/>
                <a:cs typeface="Arial MT"/>
              </a:rPr>
              <a:t>,•</a:t>
            </a:r>
            <a:endParaRPr sz="145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1447800"/>
            <a:ext cx="12115800" cy="9982201"/>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rot="10800000" flipV="1">
            <a:off x="380999" y="-172225"/>
            <a:ext cx="9679306" cy="461665"/>
          </a:xfrm>
          <a:prstGeom prst="rect">
            <a:avLst/>
          </a:prstGeom>
          <a:solidFill>
            <a:srgbClr val="FFFF00"/>
          </a:solidFill>
        </p:spPr>
        <p:txBody>
          <a:bodyPr vert="horz" wrap="square" lIns="0" tIns="0" rIns="0" bIns="0" rtlCol="0" anchor="t">
            <a:spAutoFit/>
          </a:bodyPr>
          <a:lstStyle/>
          <a:p>
            <a:pPr marL="89535">
              <a:lnSpc>
                <a:spcPts val="3640"/>
              </a:lnSpc>
            </a:pPr>
            <a:r>
              <a:rPr sz="3200" dirty="0">
                <a:solidFill>
                  <a:srgbClr val="FF0000"/>
                </a:solidFill>
              </a:rPr>
              <a:t>THERMODYNAMICS</a:t>
            </a:r>
            <a:r>
              <a:rPr sz="3200" spc="-90" dirty="0">
                <a:solidFill>
                  <a:srgbClr val="FF0000"/>
                </a:solidFill>
              </a:rPr>
              <a:t> </a:t>
            </a:r>
            <a:r>
              <a:rPr sz="3200" dirty="0">
                <a:solidFill>
                  <a:srgbClr val="FF0000"/>
                </a:solidFill>
              </a:rPr>
              <a:t>AND</a:t>
            </a:r>
            <a:r>
              <a:rPr sz="3200" spc="-30" dirty="0">
                <a:solidFill>
                  <a:srgbClr val="FF0000"/>
                </a:solidFill>
              </a:rPr>
              <a:t> </a:t>
            </a:r>
            <a:r>
              <a:rPr sz="3200" spc="-10" dirty="0">
                <a:solidFill>
                  <a:srgbClr val="FF0000"/>
                </a:solidFill>
              </a:rPr>
              <a:t>ENERGY</a:t>
            </a:r>
            <a:endParaRPr sz="3200" dirty="0"/>
          </a:p>
        </p:txBody>
      </p:sp>
      <p:sp>
        <p:nvSpPr>
          <p:cNvPr id="4" name="object 4"/>
          <p:cNvSpPr txBox="1"/>
          <p:nvPr/>
        </p:nvSpPr>
        <p:spPr>
          <a:xfrm>
            <a:off x="0" y="1143000"/>
            <a:ext cx="7772399" cy="4389022"/>
          </a:xfrm>
          <a:prstGeom prst="rect">
            <a:avLst/>
          </a:prstGeom>
        </p:spPr>
        <p:txBody>
          <a:bodyPr vert="horz" wrap="square" lIns="0" tIns="13335" rIns="0" bIns="0" rtlCol="0">
            <a:spAutoFit/>
          </a:bodyPr>
          <a:lstStyle/>
          <a:p>
            <a:pPr marL="354963" indent="-342264">
              <a:lnSpc>
                <a:spcPts val="2310"/>
              </a:lnSpc>
              <a:spcBef>
                <a:spcPts val="105"/>
              </a:spcBef>
              <a:buClr>
                <a:srgbClr val="FF0000"/>
              </a:buClr>
              <a:buFont typeface="Arial MT"/>
              <a:buChar char="•"/>
              <a:tabLst>
                <a:tab pos="354963" algn="l"/>
              </a:tabLst>
            </a:pPr>
            <a:r>
              <a:rPr sz="2000" b="1" spc="-10" dirty="0">
                <a:solidFill>
                  <a:srgbClr val="CC00CC"/>
                </a:solidFill>
                <a:latin typeface="Arial"/>
                <a:cs typeface="Arial"/>
              </a:rPr>
              <a:t>Thermodynamics</a:t>
            </a:r>
            <a:r>
              <a:rPr sz="2000" spc="-10" dirty="0">
                <a:solidFill>
                  <a:srgbClr val="CC00CC"/>
                </a:solidFill>
                <a:latin typeface="Arial MT"/>
                <a:cs typeface="Arial MT"/>
              </a:rPr>
              <a:t>:</a:t>
            </a:r>
            <a:r>
              <a:rPr sz="2000" spc="-45" dirty="0">
                <a:solidFill>
                  <a:srgbClr val="CC00CC"/>
                </a:solidFill>
                <a:latin typeface="Arial MT"/>
                <a:cs typeface="Arial MT"/>
              </a:rPr>
              <a:t> </a:t>
            </a:r>
            <a:r>
              <a:rPr sz="2000" dirty="0">
                <a:latin typeface="Arial MT"/>
                <a:cs typeface="Arial MT"/>
              </a:rPr>
              <a:t>The</a:t>
            </a:r>
            <a:r>
              <a:rPr sz="2000" spc="-45" dirty="0">
                <a:latin typeface="Arial MT"/>
                <a:cs typeface="Arial MT"/>
              </a:rPr>
              <a:t> </a:t>
            </a:r>
            <a:r>
              <a:rPr sz="2000" dirty="0">
                <a:latin typeface="Arial MT"/>
                <a:cs typeface="Arial MT"/>
              </a:rPr>
              <a:t>science</a:t>
            </a:r>
            <a:r>
              <a:rPr sz="2000" spc="-45" dirty="0">
                <a:latin typeface="Arial MT"/>
                <a:cs typeface="Arial MT"/>
              </a:rPr>
              <a:t> </a:t>
            </a:r>
            <a:r>
              <a:rPr sz="2000" spc="-25" dirty="0">
                <a:latin typeface="Arial MT"/>
                <a:cs typeface="Arial MT"/>
              </a:rPr>
              <a:t>of</a:t>
            </a:r>
            <a:endParaRPr sz="2000" dirty="0">
              <a:latin typeface="Arial MT"/>
              <a:cs typeface="Arial MT"/>
            </a:endParaRPr>
          </a:p>
          <a:p>
            <a:pPr marL="355599">
              <a:lnSpc>
                <a:spcPts val="2310"/>
              </a:lnSpc>
            </a:pPr>
            <a:r>
              <a:rPr sz="2000" i="1" spc="-10" dirty="0">
                <a:latin typeface="Arial"/>
                <a:cs typeface="Arial"/>
              </a:rPr>
              <a:t>energy.</a:t>
            </a:r>
            <a:endParaRPr sz="2000" dirty="0">
              <a:latin typeface="Arial"/>
              <a:cs typeface="Arial"/>
            </a:endParaRPr>
          </a:p>
          <a:p>
            <a:pPr marL="354963" indent="-342264">
              <a:spcBef>
                <a:spcPts val="740"/>
              </a:spcBef>
              <a:buClr>
                <a:srgbClr val="FF0000"/>
              </a:buClr>
              <a:buFont typeface="Arial MT"/>
              <a:buChar char="•"/>
              <a:tabLst>
                <a:tab pos="354963" algn="l"/>
              </a:tabLst>
            </a:pPr>
            <a:r>
              <a:rPr sz="2000" b="1" dirty="0">
                <a:solidFill>
                  <a:srgbClr val="CC00CC"/>
                </a:solidFill>
                <a:latin typeface="Arial"/>
                <a:cs typeface="Arial"/>
              </a:rPr>
              <a:t>Energy</a:t>
            </a:r>
            <a:r>
              <a:rPr sz="2000" dirty="0">
                <a:solidFill>
                  <a:srgbClr val="CC00CC"/>
                </a:solidFill>
                <a:latin typeface="Arial MT"/>
                <a:cs typeface="Arial MT"/>
              </a:rPr>
              <a:t>:</a:t>
            </a:r>
            <a:r>
              <a:rPr sz="2000" spc="-50" dirty="0">
                <a:solidFill>
                  <a:srgbClr val="CC00CC"/>
                </a:solidFill>
                <a:latin typeface="Arial MT"/>
                <a:cs typeface="Arial MT"/>
              </a:rPr>
              <a:t> </a:t>
            </a:r>
            <a:r>
              <a:rPr sz="2000" dirty="0">
                <a:latin typeface="Arial MT"/>
                <a:cs typeface="Arial MT"/>
              </a:rPr>
              <a:t>The</a:t>
            </a:r>
            <a:r>
              <a:rPr sz="2000" spc="-60" dirty="0">
                <a:latin typeface="Arial MT"/>
                <a:cs typeface="Arial MT"/>
              </a:rPr>
              <a:t> </a:t>
            </a:r>
            <a:r>
              <a:rPr sz="2000" dirty="0">
                <a:latin typeface="Arial MT"/>
                <a:cs typeface="Arial MT"/>
              </a:rPr>
              <a:t>ability</a:t>
            </a:r>
            <a:r>
              <a:rPr sz="2000" spc="-50" dirty="0">
                <a:latin typeface="Arial MT"/>
                <a:cs typeface="Arial MT"/>
              </a:rPr>
              <a:t> </a:t>
            </a:r>
            <a:r>
              <a:rPr sz="2000" dirty="0">
                <a:latin typeface="Arial MT"/>
                <a:cs typeface="Arial MT"/>
              </a:rPr>
              <a:t>to</a:t>
            </a:r>
            <a:r>
              <a:rPr sz="2000" spc="-60" dirty="0">
                <a:latin typeface="Arial MT"/>
                <a:cs typeface="Arial MT"/>
              </a:rPr>
              <a:t> </a:t>
            </a:r>
            <a:r>
              <a:rPr sz="2000" dirty="0">
                <a:latin typeface="Arial MT"/>
                <a:cs typeface="Arial MT"/>
              </a:rPr>
              <a:t>cause</a:t>
            </a:r>
            <a:r>
              <a:rPr sz="2000" spc="-70" dirty="0">
                <a:latin typeface="Arial MT"/>
                <a:cs typeface="Arial MT"/>
              </a:rPr>
              <a:t> </a:t>
            </a:r>
            <a:r>
              <a:rPr sz="2000" spc="-10" dirty="0">
                <a:latin typeface="Arial MT"/>
                <a:cs typeface="Arial MT"/>
              </a:rPr>
              <a:t>changes.</a:t>
            </a:r>
            <a:endParaRPr sz="2000" dirty="0">
              <a:latin typeface="Arial MT"/>
              <a:cs typeface="Arial MT"/>
            </a:endParaRPr>
          </a:p>
          <a:p>
            <a:pPr marL="355599" marR="245109" indent="-342898">
              <a:lnSpc>
                <a:spcPct val="89700"/>
              </a:lnSpc>
              <a:spcBef>
                <a:spcPts val="969"/>
              </a:spcBef>
              <a:buClr>
                <a:srgbClr val="FF0000"/>
              </a:buClr>
              <a:buChar char="•"/>
              <a:tabLst>
                <a:tab pos="355599" algn="l"/>
              </a:tabLst>
            </a:pPr>
            <a:r>
              <a:rPr sz="2000" dirty="0">
                <a:latin typeface="Arial MT"/>
                <a:cs typeface="Arial MT"/>
              </a:rPr>
              <a:t>The</a:t>
            </a:r>
            <a:r>
              <a:rPr sz="2000" spc="-75" dirty="0">
                <a:latin typeface="Arial MT"/>
                <a:cs typeface="Arial MT"/>
              </a:rPr>
              <a:t> </a:t>
            </a:r>
            <a:r>
              <a:rPr sz="2000" dirty="0">
                <a:latin typeface="Arial MT"/>
                <a:cs typeface="Arial MT"/>
              </a:rPr>
              <a:t>name</a:t>
            </a:r>
            <a:r>
              <a:rPr sz="2000" spc="-75" dirty="0">
                <a:latin typeface="Arial MT"/>
                <a:cs typeface="Arial MT"/>
              </a:rPr>
              <a:t> </a:t>
            </a:r>
            <a:r>
              <a:rPr sz="2000" i="1" dirty="0">
                <a:solidFill>
                  <a:srgbClr val="CC00CC"/>
                </a:solidFill>
                <a:latin typeface="Arial"/>
                <a:cs typeface="Arial"/>
              </a:rPr>
              <a:t>thermodynamics</a:t>
            </a:r>
            <a:r>
              <a:rPr sz="2000" i="1" spc="-90" dirty="0">
                <a:solidFill>
                  <a:srgbClr val="CC00CC"/>
                </a:solidFill>
                <a:latin typeface="Arial"/>
                <a:cs typeface="Arial"/>
              </a:rPr>
              <a:t> </a:t>
            </a:r>
            <a:r>
              <a:rPr sz="2000" dirty="0">
                <a:latin typeface="Arial MT"/>
                <a:cs typeface="Arial MT"/>
              </a:rPr>
              <a:t>stems</a:t>
            </a:r>
            <a:r>
              <a:rPr sz="2000" spc="-85" dirty="0">
                <a:latin typeface="Arial MT"/>
                <a:cs typeface="Arial MT"/>
              </a:rPr>
              <a:t> </a:t>
            </a:r>
            <a:r>
              <a:rPr sz="2000" spc="-20" dirty="0">
                <a:latin typeface="Arial MT"/>
                <a:cs typeface="Arial MT"/>
              </a:rPr>
              <a:t>from </a:t>
            </a:r>
            <a:r>
              <a:rPr sz="2000" dirty="0">
                <a:latin typeface="Arial MT"/>
                <a:cs typeface="Arial MT"/>
              </a:rPr>
              <a:t>the</a:t>
            </a:r>
            <a:r>
              <a:rPr sz="2000" spc="-35" dirty="0">
                <a:latin typeface="Arial MT"/>
                <a:cs typeface="Arial MT"/>
              </a:rPr>
              <a:t> </a:t>
            </a:r>
            <a:r>
              <a:rPr sz="2000" dirty="0">
                <a:latin typeface="Arial MT"/>
                <a:cs typeface="Arial MT"/>
              </a:rPr>
              <a:t>Greek</a:t>
            </a:r>
            <a:r>
              <a:rPr sz="2000" spc="-25" dirty="0">
                <a:latin typeface="Arial MT"/>
                <a:cs typeface="Arial MT"/>
              </a:rPr>
              <a:t> </a:t>
            </a:r>
            <a:r>
              <a:rPr sz="2000" dirty="0">
                <a:latin typeface="Arial MT"/>
                <a:cs typeface="Arial MT"/>
              </a:rPr>
              <a:t>words</a:t>
            </a:r>
            <a:r>
              <a:rPr sz="2000" spc="-15" dirty="0">
                <a:latin typeface="Arial MT"/>
                <a:cs typeface="Arial MT"/>
              </a:rPr>
              <a:t> </a:t>
            </a:r>
            <a:r>
              <a:rPr sz="2000" i="1" dirty="0">
                <a:solidFill>
                  <a:srgbClr val="0000FF"/>
                </a:solidFill>
                <a:latin typeface="Arial"/>
                <a:cs typeface="Arial"/>
              </a:rPr>
              <a:t>therme</a:t>
            </a:r>
            <a:r>
              <a:rPr sz="2000" i="1" spc="-35" dirty="0">
                <a:solidFill>
                  <a:srgbClr val="0000FF"/>
                </a:solidFill>
                <a:latin typeface="Arial"/>
                <a:cs typeface="Arial"/>
              </a:rPr>
              <a:t> </a:t>
            </a:r>
            <a:r>
              <a:rPr sz="2000" dirty="0">
                <a:latin typeface="Arial MT"/>
                <a:cs typeface="Arial MT"/>
              </a:rPr>
              <a:t>(heat)</a:t>
            </a:r>
            <a:r>
              <a:rPr sz="2000" spc="-30" dirty="0">
                <a:latin typeface="Arial MT"/>
                <a:cs typeface="Arial MT"/>
              </a:rPr>
              <a:t> </a:t>
            </a:r>
            <a:r>
              <a:rPr sz="2000" spc="-25" dirty="0">
                <a:latin typeface="Arial MT"/>
                <a:cs typeface="Arial MT"/>
              </a:rPr>
              <a:t>and </a:t>
            </a:r>
            <a:r>
              <a:rPr sz="2000" i="1" dirty="0">
                <a:solidFill>
                  <a:srgbClr val="0000FF"/>
                </a:solidFill>
                <a:latin typeface="Arial"/>
                <a:cs typeface="Arial"/>
              </a:rPr>
              <a:t>dynamis</a:t>
            </a:r>
            <a:r>
              <a:rPr sz="2000" i="1" spc="-20" dirty="0">
                <a:solidFill>
                  <a:srgbClr val="0000FF"/>
                </a:solidFill>
                <a:latin typeface="Arial"/>
                <a:cs typeface="Arial"/>
              </a:rPr>
              <a:t> </a:t>
            </a:r>
            <a:r>
              <a:rPr sz="2000" spc="-10" dirty="0">
                <a:latin typeface="Arial MT"/>
                <a:cs typeface="Arial MT"/>
              </a:rPr>
              <a:t>(power).</a:t>
            </a:r>
            <a:endParaRPr sz="2000" dirty="0">
              <a:latin typeface="Arial MT"/>
              <a:cs typeface="Arial MT"/>
            </a:endParaRPr>
          </a:p>
          <a:p>
            <a:pPr marL="355599" marR="5080" indent="-342898">
              <a:lnSpc>
                <a:spcPct val="90000"/>
              </a:lnSpc>
              <a:spcBef>
                <a:spcPts val="950"/>
              </a:spcBef>
              <a:buClr>
                <a:srgbClr val="FF0000"/>
              </a:buClr>
              <a:buFont typeface="Arial MT"/>
              <a:buChar char="•"/>
              <a:tabLst>
                <a:tab pos="355599" algn="l"/>
              </a:tabLst>
            </a:pPr>
            <a:r>
              <a:rPr sz="2000" b="1" dirty="0">
                <a:solidFill>
                  <a:srgbClr val="CC00CC"/>
                </a:solidFill>
                <a:latin typeface="Arial"/>
                <a:cs typeface="Arial"/>
              </a:rPr>
              <a:t>Conservation</a:t>
            </a:r>
            <a:r>
              <a:rPr sz="2000" b="1" spc="-30" dirty="0">
                <a:solidFill>
                  <a:srgbClr val="CC00CC"/>
                </a:solidFill>
                <a:latin typeface="Arial"/>
                <a:cs typeface="Arial"/>
              </a:rPr>
              <a:t> </a:t>
            </a:r>
            <a:r>
              <a:rPr sz="2000" b="1" dirty="0">
                <a:solidFill>
                  <a:srgbClr val="CC00CC"/>
                </a:solidFill>
                <a:latin typeface="Arial"/>
                <a:cs typeface="Arial"/>
              </a:rPr>
              <a:t>of</a:t>
            </a:r>
            <a:r>
              <a:rPr sz="2000" b="1" spc="-35" dirty="0">
                <a:solidFill>
                  <a:srgbClr val="CC00CC"/>
                </a:solidFill>
                <a:latin typeface="Arial"/>
                <a:cs typeface="Arial"/>
              </a:rPr>
              <a:t> </a:t>
            </a:r>
            <a:r>
              <a:rPr sz="2000" b="1" dirty="0">
                <a:solidFill>
                  <a:srgbClr val="CC00CC"/>
                </a:solidFill>
                <a:latin typeface="Arial"/>
                <a:cs typeface="Arial"/>
              </a:rPr>
              <a:t>energy</a:t>
            </a:r>
            <a:r>
              <a:rPr sz="2000" b="1" spc="-30" dirty="0">
                <a:solidFill>
                  <a:srgbClr val="CC00CC"/>
                </a:solidFill>
                <a:latin typeface="Arial"/>
                <a:cs typeface="Arial"/>
              </a:rPr>
              <a:t> </a:t>
            </a:r>
            <a:r>
              <a:rPr sz="2000" b="1" spc="-10" dirty="0">
                <a:solidFill>
                  <a:srgbClr val="CC00CC"/>
                </a:solidFill>
                <a:latin typeface="Arial"/>
                <a:cs typeface="Arial"/>
              </a:rPr>
              <a:t>principle</a:t>
            </a:r>
            <a:r>
              <a:rPr sz="2000" spc="-10" dirty="0">
                <a:solidFill>
                  <a:srgbClr val="CC00CC"/>
                </a:solidFill>
                <a:latin typeface="Arial MT"/>
                <a:cs typeface="Arial MT"/>
              </a:rPr>
              <a:t>: </a:t>
            </a:r>
            <a:r>
              <a:rPr sz="2000" dirty="0">
                <a:latin typeface="Arial MT"/>
                <a:cs typeface="Arial MT"/>
              </a:rPr>
              <a:t>During</a:t>
            </a:r>
            <a:r>
              <a:rPr sz="2000" spc="-70" dirty="0">
                <a:latin typeface="Arial MT"/>
                <a:cs typeface="Arial MT"/>
              </a:rPr>
              <a:t> </a:t>
            </a:r>
            <a:r>
              <a:rPr sz="2000" dirty="0">
                <a:latin typeface="Arial MT"/>
                <a:cs typeface="Arial MT"/>
              </a:rPr>
              <a:t>an</a:t>
            </a:r>
            <a:r>
              <a:rPr sz="2000" spc="-55" dirty="0">
                <a:latin typeface="Arial MT"/>
                <a:cs typeface="Arial MT"/>
              </a:rPr>
              <a:t> </a:t>
            </a:r>
            <a:r>
              <a:rPr sz="2000" dirty="0">
                <a:latin typeface="Arial MT"/>
                <a:cs typeface="Arial MT"/>
              </a:rPr>
              <a:t>interaction,</a:t>
            </a:r>
            <a:r>
              <a:rPr sz="2000" spc="-95" dirty="0">
                <a:latin typeface="Arial MT"/>
                <a:cs typeface="Arial MT"/>
              </a:rPr>
              <a:t> </a:t>
            </a:r>
            <a:r>
              <a:rPr sz="2000" dirty="0">
                <a:latin typeface="Arial MT"/>
                <a:cs typeface="Arial MT"/>
              </a:rPr>
              <a:t>energy</a:t>
            </a:r>
            <a:r>
              <a:rPr sz="2000" spc="-85" dirty="0">
                <a:latin typeface="Arial MT"/>
                <a:cs typeface="Arial MT"/>
              </a:rPr>
              <a:t> </a:t>
            </a:r>
            <a:r>
              <a:rPr sz="2000" dirty="0">
                <a:latin typeface="Arial MT"/>
                <a:cs typeface="Arial MT"/>
              </a:rPr>
              <a:t>can</a:t>
            </a:r>
            <a:r>
              <a:rPr sz="2000" spc="-75" dirty="0">
                <a:latin typeface="Arial MT"/>
                <a:cs typeface="Arial MT"/>
              </a:rPr>
              <a:t> </a:t>
            </a:r>
            <a:r>
              <a:rPr sz="2000" spc="-10" dirty="0">
                <a:latin typeface="Arial MT"/>
                <a:cs typeface="Arial MT"/>
              </a:rPr>
              <a:t>change </a:t>
            </a:r>
            <a:r>
              <a:rPr sz="2000" dirty="0">
                <a:latin typeface="Arial MT"/>
                <a:cs typeface="Arial MT"/>
              </a:rPr>
              <a:t>from</a:t>
            </a:r>
            <a:r>
              <a:rPr sz="2000" spc="-5" dirty="0">
                <a:latin typeface="Arial MT"/>
                <a:cs typeface="Arial MT"/>
              </a:rPr>
              <a:t> </a:t>
            </a:r>
            <a:r>
              <a:rPr sz="2000" dirty="0">
                <a:latin typeface="Arial MT"/>
                <a:cs typeface="Arial MT"/>
              </a:rPr>
              <a:t>one</a:t>
            </a:r>
            <a:r>
              <a:rPr sz="2000" spc="-5" dirty="0">
                <a:latin typeface="Arial MT"/>
                <a:cs typeface="Arial MT"/>
              </a:rPr>
              <a:t> </a:t>
            </a:r>
            <a:r>
              <a:rPr sz="2000" dirty="0">
                <a:latin typeface="Arial MT"/>
                <a:cs typeface="Arial MT"/>
              </a:rPr>
              <a:t>form</a:t>
            </a:r>
            <a:r>
              <a:rPr sz="2000" spc="-10" dirty="0">
                <a:latin typeface="Arial MT"/>
                <a:cs typeface="Arial MT"/>
              </a:rPr>
              <a:t> </a:t>
            </a:r>
            <a:r>
              <a:rPr sz="2000" dirty="0">
                <a:latin typeface="Arial MT"/>
                <a:cs typeface="Arial MT"/>
              </a:rPr>
              <a:t>to</a:t>
            </a:r>
            <a:r>
              <a:rPr sz="2000" spc="-5" dirty="0">
                <a:latin typeface="Arial MT"/>
                <a:cs typeface="Arial MT"/>
              </a:rPr>
              <a:t> </a:t>
            </a:r>
            <a:r>
              <a:rPr sz="2000" dirty="0">
                <a:latin typeface="Arial MT"/>
                <a:cs typeface="Arial MT"/>
              </a:rPr>
              <a:t>another</a:t>
            </a:r>
            <a:r>
              <a:rPr sz="2000" spc="-20" dirty="0">
                <a:latin typeface="Arial MT"/>
                <a:cs typeface="Arial MT"/>
              </a:rPr>
              <a:t> </a:t>
            </a:r>
            <a:r>
              <a:rPr sz="2000" dirty="0">
                <a:latin typeface="Arial MT"/>
                <a:cs typeface="Arial MT"/>
              </a:rPr>
              <a:t>but</a:t>
            </a:r>
            <a:r>
              <a:rPr sz="2000" spc="-5" dirty="0">
                <a:latin typeface="Arial MT"/>
                <a:cs typeface="Arial MT"/>
              </a:rPr>
              <a:t> </a:t>
            </a:r>
            <a:r>
              <a:rPr sz="2000" dirty="0">
                <a:latin typeface="Arial MT"/>
                <a:cs typeface="Arial MT"/>
              </a:rPr>
              <a:t>the</a:t>
            </a:r>
            <a:r>
              <a:rPr sz="2000" spc="-10" dirty="0">
                <a:latin typeface="Arial MT"/>
                <a:cs typeface="Arial MT"/>
              </a:rPr>
              <a:t> total </a:t>
            </a:r>
            <a:r>
              <a:rPr sz="2000" dirty="0">
                <a:latin typeface="Arial MT"/>
                <a:cs typeface="Arial MT"/>
              </a:rPr>
              <a:t>amount</a:t>
            </a:r>
            <a:r>
              <a:rPr sz="2000" spc="-30" dirty="0">
                <a:latin typeface="Arial MT"/>
                <a:cs typeface="Arial MT"/>
              </a:rPr>
              <a:t> </a:t>
            </a:r>
            <a:r>
              <a:rPr sz="2000" dirty="0">
                <a:latin typeface="Arial MT"/>
                <a:cs typeface="Arial MT"/>
              </a:rPr>
              <a:t>of</a:t>
            </a:r>
            <a:r>
              <a:rPr sz="2000" spc="-35" dirty="0">
                <a:latin typeface="Arial MT"/>
                <a:cs typeface="Arial MT"/>
              </a:rPr>
              <a:t> </a:t>
            </a:r>
            <a:r>
              <a:rPr sz="2000" dirty="0">
                <a:latin typeface="Arial MT"/>
                <a:cs typeface="Arial MT"/>
              </a:rPr>
              <a:t>energy</a:t>
            </a:r>
            <a:r>
              <a:rPr sz="2000" spc="-25" dirty="0">
                <a:latin typeface="Arial MT"/>
                <a:cs typeface="Arial MT"/>
              </a:rPr>
              <a:t> </a:t>
            </a:r>
            <a:r>
              <a:rPr sz="2000" dirty="0">
                <a:latin typeface="Arial MT"/>
                <a:cs typeface="Arial MT"/>
              </a:rPr>
              <a:t>remains</a:t>
            </a:r>
            <a:r>
              <a:rPr sz="2000" spc="-25" dirty="0">
                <a:latin typeface="Arial MT"/>
                <a:cs typeface="Arial MT"/>
              </a:rPr>
              <a:t> </a:t>
            </a:r>
            <a:r>
              <a:rPr sz="2000" spc="-10" dirty="0">
                <a:latin typeface="Arial MT"/>
                <a:cs typeface="Arial MT"/>
              </a:rPr>
              <a:t>constant.</a:t>
            </a:r>
            <a:endParaRPr sz="2000" dirty="0">
              <a:latin typeface="Arial MT"/>
              <a:cs typeface="Arial MT"/>
            </a:endParaRPr>
          </a:p>
          <a:p>
            <a:pPr marL="354963" indent="-342264">
              <a:spcBef>
                <a:spcPts val="720"/>
              </a:spcBef>
              <a:buClr>
                <a:srgbClr val="FF0000"/>
              </a:buClr>
              <a:buChar char="•"/>
              <a:tabLst>
                <a:tab pos="354963" algn="l"/>
              </a:tabLst>
            </a:pPr>
            <a:r>
              <a:rPr sz="2000" dirty="0">
                <a:latin typeface="Arial MT"/>
                <a:cs typeface="Arial MT"/>
              </a:rPr>
              <a:t>Energy</a:t>
            </a:r>
            <a:r>
              <a:rPr sz="2000" spc="-65" dirty="0">
                <a:latin typeface="Arial MT"/>
                <a:cs typeface="Arial MT"/>
              </a:rPr>
              <a:t> </a:t>
            </a:r>
            <a:r>
              <a:rPr sz="2000" dirty="0">
                <a:latin typeface="Arial MT"/>
                <a:cs typeface="Arial MT"/>
              </a:rPr>
              <a:t>cannot</a:t>
            </a:r>
            <a:r>
              <a:rPr sz="2000" spc="-70" dirty="0">
                <a:latin typeface="Arial MT"/>
                <a:cs typeface="Arial MT"/>
              </a:rPr>
              <a:t> </a:t>
            </a:r>
            <a:r>
              <a:rPr sz="2000" dirty="0">
                <a:latin typeface="Arial MT"/>
                <a:cs typeface="Arial MT"/>
              </a:rPr>
              <a:t>be</a:t>
            </a:r>
            <a:r>
              <a:rPr sz="2000" spc="-45" dirty="0">
                <a:latin typeface="Arial MT"/>
                <a:cs typeface="Arial MT"/>
              </a:rPr>
              <a:t> </a:t>
            </a:r>
            <a:r>
              <a:rPr sz="2000" dirty="0">
                <a:latin typeface="Arial MT"/>
                <a:cs typeface="Arial MT"/>
              </a:rPr>
              <a:t>created</a:t>
            </a:r>
            <a:r>
              <a:rPr sz="2000" spc="-80" dirty="0">
                <a:latin typeface="Arial MT"/>
                <a:cs typeface="Arial MT"/>
              </a:rPr>
              <a:t> </a:t>
            </a:r>
            <a:r>
              <a:rPr sz="2000" dirty="0">
                <a:latin typeface="Arial MT"/>
                <a:cs typeface="Arial MT"/>
              </a:rPr>
              <a:t>or</a:t>
            </a:r>
            <a:r>
              <a:rPr sz="2000" spc="-40" dirty="0">
                <a:latin typeface="Arial MT"/>
                <a:cs typeface="Arial MT"/>
              </a:rPr>
              <a:t> </a:t>
            </a:r>
            <a:r>
              <a:rPr sz="2000" spc="-10" dirty="0">
                <a:latin typeface="Arial MT"/>
                <a:cs typeface="Arial MT"/>
              </a:rPr>
              <a:t>destroyed.</a:t>
            </a:r>
            <a:endParaRPr sz="2000" dirty="0">
              <a:latin typeface="Arial MT"/>
              <a:cs typeface="Arial MT"/>
            </a:endParaRPr>
          </a:p>
          <a:p>
            <a:pPr marL="355599" marR="74294" indent="-342898">
              <a:lnSpc>
                <a:spcPct val="89800"/>
              </a:lnSpc>
              <a:spcBef>
                <a:spcPts val="955"/>
              </a:spcBef>
              <a:buClr>
                <a:srgbClr val="FF0000"/>
              </a:buClr>
              <a:buFont typeface="Arial MT"/>
              <a:buChar char="•"/>
              <a:tabLst>
                <a:tab pos="355599" algn="l"/>
              </a:tabLst>
            </a:pPr>
            <a:r>
              <a:rPr sz="2000" b="1" dirty="0">
                <a:solidFill>
                  <a:srgbClr val="CC00CC"/>
                </a:solidFill>
                <a:latin typeface="Arial"/>
                <a:cs typeface="Arial"/>
              </a:rPr>
              <a:t>The</a:t>
            </a:r>
            <a:r>
              <a:rPr sz="2000" b="1" spc="-30" dirty="0">
                <a:solidFill>
                  <a:srgbClr val="CC00CC"/>
                </a:solidFill>
                <a:latin typeface="Arial"/>
                <a:cs typeface="Arial"/>
              </a:rPr>
              <a:t> </a:t>
            </a:r>
            <a:r>
              <a:rPr sz="2000" b="1" dirty="0">
                <a:solidFill>
                  <a:srgbClr val="CC00CC"/>
                </a:solidFill>
                <a:latin typeface="Arial"/>
                <a:cs typeface="Arial"/>
              </a:rPr>
              <a:t>first</a:t>
            </a:r>
            <a:r>
              <a:rPr sz="2000" b="1" spc="-25" dirty="0">
                <a:solidFill>
                  <a:srgbClr val="CC00CC"/>
                </a:solidFill>
                <a:latin typeface="Arial"/>
                <a:cs typeface="Arial"/>
              </a:rPr>
              <a:t> </a:t>
            </a:r>
            <a:r>
              <a:rPr sz="2000" b="1" dirty="0">
                <a:solidFill>
                  <a:srgbClr val="CC00CC"/>
                </a:solidFill>
                <a:latin typeface="Arial"/>
                <a:cs typeface="Arial"/>
              </a:rPr>
              <a:t>law</a:t>
            </a:r>
            <a:r>
              <a:rPr sz="2000" b="1" spc="-30" dirty="0">
                <a:solidFill>
                  <a:srgbClr val="CC00CC"/>
                </a:solidFill>
                <a:latin typeface="Arial"/>
                <a:cs typeface="Arial"/>
              </a:rPr>
              <a:t> </a:t>
            </a:r>
            <a:r>
              <a:rPr sz="2000" b="1" dirty="0">
                <a:solidFill>
                  <a:srgbClr val="CC00CC"/>
                </a:solidFill>
                <a:latin typeface="Arial"/>
                <a:cs typeface="Arial"/>
              </a:rPr>
              <a:t>of</a:t>
            </a:r>
            <a:r>
              <a:rPr sz="2000" b="1" spc="-25" dirty="0">
                <a:solidFill>
                  <a:srgbClr val="CC00CC"/>
                </a:solidFill>
                <a:latin typeface="Arial"/>
                <a:cs typeface="Arial"/>
              </a:rPr>
              <a:t> </a:t>
            </a:r>
            <a:r>
              <a:rPr sz="2000" b="1" dirty="0">
                <a:solidFill>
                  <a:srgbClr val="CC00CC"/>
                </a:solidFill>
                <a:latin typeface="Arial"/>
                <a:cs typeface="Arial"/>
              </a:rPr>
              <a:t>thermodynamics</a:t>
            </a:r>
            <a:r>
              <a:rPr sz="2000" dirty="0">
                <a:solidFill>
                  <a:srgbClr val="CC00CC"/>
                </a:solidFill>
                <a:latin typeface="Arial MT"/>
                <a:cs typeface="Arial MT"/>
              </a:rPr>
              <a:t>:</a:t>
            </a:r>
            <a:r>
              <a:rPr sz="2000" spc="-40" dirty="0">
                <a:solidFill>
                  <a:srgbClr val="CC00CC"/>
                </a:solidFill>
                <a:latin typeface="Arial MT"/>
                <a:cs typeface="Arial MT"/>
              </a:rPr>
              <a:t> </a:t>
            </a:r>
            <a:r>
              <a:rPr sz="2000" spc="-25" dirty="0">
                <a:latin typeface="Arial MT"/>
                <a:cs typeface="Arial MT"/>
              </a:rPr>
              <a:t>An </a:t>
            </a:r>
            <a:r>
              <a:rPr sz="2000" dirty="0">
                <a:latin typeface="Arial MT"/>
                <a:cs typeface="Arial MT"/>
              </a:rPr>
              <a:t>expression</a:t>
            </a:r>
            <a:r>
              <a:rPr sz="2000" spc="-80" dirty="0">
                <a:latin typeface="Arial MT"/>
                <a:cs typeface="Arial MT"/>
              </a:rPr>
              <a:t> </a:t>
            </a:r>
            <a:r>
              <a:rPr sz="2000" dirty="0">
                <a:latin typeface="Arial MT"/>
                <a:cs typeface="Arial MT"/>
              </a:rPr>
              <a:t>of</a:t>
            </a:r>
            <a:r>
              <a:rPr sz="2000" spc="-80" dirty="0">
                <a:latin typeface="Arial MT"/>
                <a:cs typeface="Arial MT"/>
              </a:rPr>
              <a:t> </a:t>
            </a:r>
            <a:r>
              <a:rPr sz="2000" dirty="0">
                <a:latin typeface="Arial MT"/>
                <a:cs typeface="Arial MT"/>
              </a:rPr>
              <a:t>the</a:t>
            </a:r>
            <a:r>
              <a:rPr sz="2000" spc="-65" dirty="0">
                <a:latin typeface="Arial MT"/>
                <a:cs typeface="Arial MT"/>
              </a:rPr>
              <a:t> </a:t>
            </a:r>
            <a:r>
              <a:rPr sz="2000" dirty="0">
                <a:latin typeface="Arial MT"/>
                <a:cs typeface="Arial MT"/>
              </a:rPr>
              <a:t>conservation</a:t>
            </a:r>
            <a:r>
              <a:rPr sz="2000" spc="-75" dirty="0">
                <a:latin typeface="Arial MT"/>
                <a:cs typeface="Arial MT"/>
              </a:rPr>
              <a:t> </a:t>
            </a:r>
            <a:r>
              <a:rPr sz="2000" dirty="0">
                <a:latin typeface="Arial MT"/>
                <a:cs typeface="Arial MT"/>
              </a:rPr>
              <a:t>of</a:t>
            </a:r>
            <a:r>
              <a:rPr sz="2000" spc="-70" dirty="0">
                <a:latin typeface="Arial MT"/>
                <a:cs typeface="Arial MT"/>
              </a:rPr>
              <a:t> </a:t>
            </a:r>
            <a:r>
              <a:rPr sz="2000" spc="-10" dirty="0">
                <a:latin typeface="Arial MT"/>
                <a:cs typeface="Arial MT"/>
              </a:rPr>
              <a:t>energy principle.</a:t>
            </a:r>
            <a:endParaRPr sz="2000" dirty="0">
              <a:latin typeface="Arial MT"/>
              <a:cs typeface="Arial MT"/>
            </a:endParaRPr>
          </a:p>
          <a:p>
            <a:pPr marL="355599" marR="579118" indent="-342898">
              <a:lnSpc>
                <a:spcPts val="2230"/>
              </a:lnSpc>
              <a:spcBef>
                <a:spcPts val="835"/>
              </a:spcBef>
              <a:buClr>
                <a:srgbClr val="FF0000"/>
              </a:buClr>
              <a:buChar char="•"/>
              <a:tabLst>
                <a:tab pos="355599" algn="l"/>
              </a:tabLst>
            </a:pPr>
            <a:r>
              <a:rPr sz="2000" dirty="0">
                <a:latin typeface="Arial MT"/>
                <a:cs typeface="Arial MT"/>
              </a:rPr>
              <a:t>The</a:t>
            </a:r>
            <a:r>
              <a:rPr sz="2000" spc="-50" dirty="0">
                <a:latin typeface="Arial MT"/>
                <a:cs typeface="Arial MT"/>
              </a:rPr>
              <a:t> </a:t>
            </a:r>
            <a:r>
              <a:rPr sz="2000" dirty="0">
                <a:latin typeface="Arial MT"/>
                <a:cs typeface="Arial MT"/>
              </a:rPr>
              <a:t>first</a:t>
            </a:r>
            <a:r>
              <a:rPr sz="2000" spc="-60" dirty="0">
                <a:latin typeface="Arial MT"/>
                <a:cs typeface="Arial MT"/>
              </a:rPr>
              <a:t> </a:t>
            </a:r>
            <a:r>
              <a:rPr sz="2000" dirty="0">
                <a:latin typeface="Arial MT"/>
                <a:cs typeface="Arial MT"/>
              </a:rPr>
              <a:t>law</a:t>
            </a:r>
            <a:r>
              <a:rPr sz="2000" spc="-25" dirty="0">
                <a:latin typeface="Arial MT"/>
                <a:cs typeface="Arial MT"/>
              </a:rPr>
              <a:t> </a:t>
            </a:r>
            <a:r>
              <a:rPr sz="2000" dirty="0">
                <a:latin typeface="Arial MT"/>
                <a:cs typeface="Arial MT"/>
              </a:rPr>
              <a:t>asserts</a:t>
            </a:r>
            <a:r>
              <a:rPr sz="2000" spc="-65" dirty="0">
                <a:latin typeface="Arial MT"/>
                <a:cs typeface="Arial MT"/>
              </a:rPr>
              <a:t> </a:t>
            </a:r>
            <a:r>
              <a:rPr sz="2000" dirty="0">
                <a:latin typeface="Arial MT"/>
                <a:cs typeface="Arial MT"/>
              </a:rPr>
              <a:t>that</a:t>
            </a:r>
            <a:r>
              <a:rPr sz="2000" spc="-55" dirty="0">
                <a:latin typeface="Arial MT"/>
                <a:cs typeface="Arial MT"/>
              </a:rPr>
              <a:t> </a:t>
            </a:r>
            <a:r>
              <a:rPr sz="2000" i="1" dirty="0">
                <a:latin typeface="Arial"/>
                <a:cs typeface="Arial"/>
              </a:rPr>
              <a:t>energy</a:t>
            </a:r>
            <a:r>
              <a:rPr sz="2000" i="1" spc="-45" dirty="0">
                <a:latin typeface="Arial"/>
                <a:cs typeface="Arial"/>
              </a:rPr>
              <a:t> </a:t>
            </a:r>
            <a:r>
              <a:rPr sz="2000" dirty="0">
                <a:latin typeface="Arial MT"/>
                <a:cs typeface="Arial MT"/>
              </a:rPr>
              <a:t>is</a:t>
            </a:r>
            <a:r>
              <a:rPr sz="2000" spc="-15" dirty="0">
                <a:latin typeface="Arial MT"/>
                <a:cs typeface="Arial MT"/>
              </a:rPr>
              <a:t> </a:t>
            </a:r>
            <a:r>
              <a:rPr sz="2000" spc="-50" dirty="0">
                <a:latin typeface="Arial MT"/>
                <a:cs typeface="Arial MT"/>
              </a:rPr>
              <a:t>a </a:t>
            </a:r>
            <a:r>
              <a:rPr sz="2000" dirty="0">
                <a:latin typeface="Arial MT"/>
                <a:cs typeface="Arial MT"/>
              </a:rPr>
              <a:t>thermodynamic</a:t>
            </a:r>
            <a:r>
              <a:rPr sz="2000" spc="-110" dirty="0">
                <a:latin typeface="Arial MT"/>
                <a:cs typeface="Arial MT"/>
              </a:rPr>
              <a:t> </a:t>
            </a:r>
            <a:r>
              <a:rPr sz="2000" spc="-10" dirty="0">
                <a:latin typeface="Arial MT"/>
                <a:cs typeface="Arial MT"/>
              </a:rPr>
              <a:t>property.</a:t>
            </a:r>
            <a:endParaRPr sz="2000" dirty="0">
              <a:latin typeface="Arial MT"/>
              <a:cs typeface="Arial MT"/>
            </a:endParaRPr>
          </a:p>
        </p:txBody>
      </p:sp>
      <p:sp>
        <p:nvSpPr>
          <p:cNvPr id="5" name="object 5"/>
          <p:cNvSpPr txBox="1"/>
          <p:nvPr/>
        </p:nvSpPr>
        <p:spPr>
          <a:xfrm>
            <a:off x="9864344" y="4665675"/>
            <a:ext cx="125095" cy="228268"/>
          </a:xfrm>
          <a:prstGeom prst="rect">
            <a:avLst/>
          </a:prstGeom>
        </p:spPr>
        <p:txBody>
          <a:bodyPr vert="horz" wrap="square" lIns="0" tIns="12700" rIns="0" bIns="0" rtlCol="0">
            <a:spAutoFit/>
          </a:bodyPr>
          <a:lstStyle/>
          <a:p>
            <a:pPr marL="12700">
              <a:spcBef>
                <a:spcPts val="100"/>
              </a:spcBef>
            </a:pPr>
            <a:r>
              <a:rPr sz="1400" spc="-50" dirty="0">
                <a:latin typeface="Arial MT"/>
                <a:cs typeface="Arial MT"/>
              </a:rPr>
              <a:t>3</a:t>
            </a:r>
            <a:endParaRPr sz="1400">
              <a:latin typeface="Arial MT"/>
              <a:cs typeface="Arial MT"/>
            </a:endParaRPr>
          </a:p>
        </p:txBody>
      </p:sp>
      <p:pic>
        <p:nvPicPr>
          <p:cNvPr id="6" name="object 6"/>
          <p:cNvPicPr/>
          <p:nvPr/>
        </p:nvPicPr>
        <p:blipFill>
          <a:blip r:embed="rId2" cstate="print"/>
          <a:stretch>
            <a:fillRect/>
          </a:stretch>
        </p:blipFill>
        <p:spPr>
          <a:xfrm>
            <a:off x="8153400" y="990600"/>
            <a:ext cx="3162300" cy="5343525"/>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08400" y="825501"/>
            <a:ext cx="4064000" cy="2463800"/>
          </a:xfrm>
          <a:prstGeom prst="rect">
            <a:avLst/>
          </a:prstGeom>
        </p:spPr>
      </p:pic>
      <p:sp>
        <p:nvSpPr>
          <p:cNvPr id="3" name="object 3"/>
          <p:cNvSpPr txBox="1">
            <a:spLocks noGrp="1"/>
          </p:cNvSpPr>
          <p:nvPr>
            <p:ph type="title"/>
          </p:nvPr>
        </p:nvSpPr>
        <p:spPr>
          <a:xfrm>
            <a:off x="2286001" y="-1447799"/>
            <a:ext cx="6042912" cy="894796"/>
          </a:xfrm>
          <a:prstGeom prst="rect">
            <a:avLst/>
          </a:prstGeom>
        </p:spPr>
        <p:txBody>
          <a:bodyPr vert="horz" wrap="square" lIns="0" tIns="558482" rIns="0" bIns="0" rtlCol="0" anchor="t">
            <a:spAutoFit/>
          </a:bodyPr>
          <a:lstStyle/>
          <a:p>
            <a:pPr marL="1307460">
              <a:spcBef>
                <a:spcPts val="135"/>
              </a:spcBef>
            </a:pPr>
            <a:r>
              <a:rPr sz="2150" u="heavy" spc="90" dirty="0">
                <a:solidFill>
                  <a:srgbClr val="000000"/>
                </a:solidFill>
                <a:uFill>
                  <a:solidFill>
                    <a:srgbClr val="282828"/>
                  </a:solidFill>
                </a:uFill>
                <a:latin typeface="Arial MT"/>
                <a:cs typeface="Arial MT"/>
              </a:rPr>
              <a:t>Isentropic</a:t>
            </a:r>
            <a:r>
              <a:rPr sz="2150" u="heavy" spc="290" dirty="0">
                <a:solidFill>
                  <a:srgbClr val="000000"/>
                </a:solidFill>
                <a:uFill>
                  <a:solidFill>
                    <a:srgbClr val="282828"/>
                  </a:solidFill>
                </a:uFill>
                <a:latin typeface="Arial MT"/>
                <a:cs typeface="Arial MT"/>
              </a:rPr>
              <a:t> </a:t>
            </a:r>
            <a:r>
              <a:rPr sz="2150" u="heavy" spc="80" dirty="0">
                <a:solidFill>
                  <a:srgbClr val="000000"/>
                </a:solidFill>
                <a:uFill>
                  <a:solidFill>
                    <a:srgbClr val="282828"/>
                  </a:solidFill>
                </a:uFill>
                <a:latin typeface="Arial MT"/>
                <a:cs typeface="Arial MT"/>
              </a:rPr>
              <a:t>Compressor</a:t>
            </a:r>
            <a:r>
              <a:rPr sz="2150" u="heavy" spc="340" dirty="0">
                <a:solidFill>
                  <a:srgbClr val="000000"/>
                </a:solidFill>
                <a:uFill>
                  <a:solidFill>
                    <a:srgbClr val="282828"/>
                  </a:solidFill>
                </a:uFill>
                <a:latin typeface="Arial MT"/>
                <a:cs typeface="Arial MT"/>
              </a:rPr>
              <a:t> </a:t>
            </a:r>
            <a:r>
              <a:rPr sz="2150" u="heavy" spc="80" dirty="0">
                <a:solidFill>
                  <a:srgbClr val="000000"/>
                </a:solidFill>
                <a:uFill>
                  <a:solidFill>
                    <a:srgbClr val="282828"/>
                  </a:solidFill>
                </a:uFill>
                <a:latin typeface="Arial MT"/>
                <a:cs typeface="Arial MT"/>
              </a:rPr>
              <a:t>Efficiency</a:t>
            </a:r>
            <a:endParaRPr sz="2150" dirty="0">
              <a:latin typeface="Arial MT"/>
              <a:cs typeface="Arial MT"/>
            </a:endParaRPr>
          </a:p>
        </p:txBody>
      </p:sp>
      <p:sp>
        <p:nvSpPr>
          <p:cNvPr id="4" name="object 4"/>
          <p:cNvSpPr txBox="1"/>
          <p:nvPr/>
        </p:nvSpPr>
        <p:spPr>
          <a:xfrm>
            <a:off x="2286001" y="-228599"/>
            <a:ext cx="5828856" cy="881139"/>
          </a:xfrm>
          <a:prstGeom prst="rect">
            <a:avLst/>
          </a:prstGeom>
        </p:spPr>
        <p:txBody>
          <a:bodyPr vert="horz" wrap="square" lIns="0" tIns="13335" rIns="0" bIns="0" rtlCol="0">
            <a:spAutoFit/>
          </a:bodyPr>
          <a:lstStyle/>
          <a:p>
            <a:pPr marL="292734" marR="5080" indent="-280669">
              <a:lnSpc>
                <a:spcPct val="100899"/>
              </a:lnSpc>
              <a:spcBef>
                <a:spcPts val="105"/>
              </a:spcBef>
              <a:tabLst>
                <a:tab pos="318769" algn="l"/>
              </a:tabLst>
            </a:pPr>
            <a:r>
              <a:rPr sz="1900" spc="-50" dirty="0">
                <a:solidFill>
                  <a:srgbClr val="F00007"/>
                </a:solidFill>
                <a:latin typeface="Arial MT"/>
                <a:cs typeface="Arial MT"/>
              </a:rPr>
              <a:t>y</a:t>
            </a:r>
            <a:r>
              <a:rPr sz="1900" dirty="0">
                <a:solidFill>
                  <a:srgbClr val="F00007"/>
                </a:solidFill>
                <a:latin typeface="Arial MT"/>
                <a:cs typeface="Arial MT"/>
              </a:rPr>
              <a:t>		</a:t>
            </a:r>
            <a:r>
              <a:rPr sz="1900" dirty="0">
                <a:latin typeface="Arial MT"/>
                <a:cs typeface="Arial MT"/>
              </a:rPr>
              <a:t>The</a:t>
            </a:r>
            <a:r>
              <a:rPr sz="1900" spc="30" dirty="0">
                <a:latin typeface="Arial MT"/>
                <a:cs typeface="Arial MT"/>
              </a:rPr>
              <a:t> </a:t>
            </a:r>
            <a:r>
              <a:rPr sz="1900" dirty="0">
                <a:solidFill>
                  <a:srgbClr val="7E5054"/>
                </a:solidFill>
                <a:latin typeface="Arial MT"/>
                <a:cs typeface="Arial MT"/>
              </a:rPr>
              <a:t>isentropic</a:t>
            </a:r>
            <a:r>
              <a:rPr sz="1900" spc="105" dirty="0">
                <a:solidFill>
                  <a:srgbClr val="7E5054"/>
                </a:solidFill>
                <a:latin typeface="Arial MT"/>
                <a:cs typeface="Arial MT"/>
              </a:rPr>
              <a:t> </a:t>
            </a:r>
            <a:r>
              <a:rPr sz="1900" dirty="0">
                <a:solidFill>
                  <a:srgbClr val="9E6D70"/>
                </a:solidFill>
                <a:latin typeface="Arial MT"/>
                <a:cs typeface="Arial MT"/>
              </a:rPr>
              <a:t>compressor</a:t>
            </a:r>
            <a:r>
              <a:rPr sz="1900" spc="175" dirty="0">
                <a:solidFill>
                  <a:srgbClr val="9E6D70"/>
                </a:solidFill>
                <a:latin typeface="Arial MT"/>
                <a:cs typeface="Arial MT"/>
              </a:rPr>
              <a:t> </a:t>
            </a:r>
            <a:r>
              <a:rPr sz="1900" dirty="0">
                <a:solidFill>
                  <a:srgbClr val="B5646B"/>
                </a:solidFill>
                <a:latin typeface="Arial MT"/>
                <a:cs typeface="Arial MT"/>
              </a:rPr>
              <a:t>efficiency</a:t>
            </a:r>
            <a:r>
              <a:rPr sz="1900" spc="100" dirty="0">
                <a:solidFill>
                  <a:srgbClr val="B5646B"/>
                </a:solidFill>
                <a:latin typeface="Arial MT"/>
                <a:cs typeface="Arial MT"/>
              </a:rPr>
              <a:t> </a:t>
            </a:r>
            <a:r>
              <a:rPr sz="1900" dirty="0">
                <a:latin typeface="Arial MT"/>
                <a:cs typeface="Arial MT"/>
              </a:rPr>
              <a:t>is</a:t>
            </a:r>
            <a:r>
              <a:rPr sz="1900" spc="-10" dirty="0">
                <a:latin typeface="Arial MT"/>
                <a:cs typeface="Arial MT"/>
              </a:rPr>
              <a:t> </a:t>
            </a:r>
            <a:r>
              <a:rPr sz="1900" dirty="0">
                <a:latin typeface="Arial MT"/>
                <a:cs typeface="Arial MT"/>
              </a:rPr>
              <a:t>the</a:t>
            </a:r>
            <a:r>
              <a:rPr sz="1900" spc="-75" dirty="0">
                <a:latin typeface="Arial MT"/>
                <a:cs typeface="Arial MT"/>
              </a:rPr>
              <a:t> </a:t>
            </a:r>
            <a:r>
              <a:rPr sz="1900" dirty="0">
                <a:latin typeface="Arial MT"/>
                <a:cs typeface="Arial MT"/>
              </a:rPr>
              <a:t>ratio</a:t>
            </a:r>
            <a:r>
              <a:rPr sz="1900" spc="20" dirty="0">
                <a:latin typeface="Arial MT"/>
                <a:cs typeface="Arial MT"/>
              </a:rPr>
              <a:t> </a:t>
            </a:r>
            <a:r>
              <a:rPr sz="1900" spc="-25" dirty="0">
                <a:latin typeface="Arial MT"/>
                <a:cs typeface="Arial MT"/>
              </a:rPr>
              <a:t>of </a:t>
            </a:r>
            <a:r>
              <a:rPr sz="1900" dirty="0">
                <a:latin typeface="Arial MT"/>
                <a:cs typeface="Arial MT"/>
              </a:rPr>
              <a:t>the</a:t>
            </a:r>
            <a:r>
              <a:rPr sz="1900" spc="15" dirty="0">
                <a:latin typeface="Arial MT"/>
                <a:cs typeface="Arial MT"/>
              </a:rPr>
              <a:t> </a:t>
            </a:r>
            <a:r>
              <a:rPr sz="1900" dirty="0">
                <a:latin typeface="Arial MT"/>
                <a:cs typeface="Arial MT"/>
              </a:rPr>
              <a:t>minimum</a:t>
            </a:r>
            <a:r>
              <a:rPr sz="1900" spc="80" dirty="0">
                <a:latin typeface="Arial MT"/>
                <a:cs typeface="Arial MT"/>
              </a:rPr>
              <a:t> </a:t>
            </a:r>
            <a:r>
              <a:rPr sz="1900" dirty="0">
                <a:latin typeface="Arial MT"/>
                <a:cs typeface="Arial MT"/>
              </a:rPr>
              <a:t>theoretical</a:t>
            </a:r>
            <a:r>
              <a:rPr sz="1900" spc="10" dirty="0">
                <a:latin typeface="Arial MT"/>
                <a:cs typeface="Arial MT"/>
              </a:rPr>
              <a:t> </a:t>
            </a:r>
            <a:r>
              <a:rPr sz="1900" dirty="0">
                <a:latin typeface="Arial MT"/>
                <a:cs typeface="Arial MT"/>
              </a:rPr>
              <a:t>work</a:t>
            </a:r>
            <a:r>
              <a:rPr sz="1900" spc="100" dirty="0">
                <a:latin typeface="Arial MT"/>
                <a:cs typeface="Arial MT"/>
              </a:rPr>
              <a:t> </a:t>
            </a:r>
            <a:r>
              <a:rPr sz="1900" dirty="0">
                <a:latin typeface="Arial MT"/>
                <a:cs typeface="Arial MT"/>
              </a:rPr>
              <a:t>input</a:t>
            </a:r>
            <a:r>
              <a:rPr sz="1900" spc="25" dirty="0">
                <a:latin typeface="Arial MT"/>
                <a:cs typeface="Arial MT"/>
              </a:rPr>
              <a:t> </a:t>
            </a:r>
            <a:r>
              <a:rPr sz="1900" dirty="0">
                <a:latin typeface="Arial MT"/>
                <a:cs typeface="Arial MT"/>
              </a:rPr>
              <a:t>to</a:t>
            </a:r>
            <a:r>
              <a:rPr sz="1900" spc="-80" dirty="0">
                <a:latin typeface="Arial MT"/>
                <a:cs typeface="Arial MT"/>
              </a:rPr>
              <a:t> </a:t>
            </a:r>
            <a:r>
              <a:rPr sz="1900" dirty="0">
                <a:latin typeface="Arial MT"/>
                <a:cs typeface="Arial MT"/>
              </a:rPr>
              <a:t>the</a:t>
            </a:r>
            <a:r>
              <a:rPr sz="1900" spc="-5" dirty="0">
                <a:latin typeface="Arial MT"/>
                <a:cs typeface="Arial MT"/>
              </a:rPr>
              <a:t> </a:t>
            </a:r>
            <a:r>
              <a:rPr sz="1900" spc="-10" dirty="0">
                <a:latin typeface="Arial MT"/>
                <a:cs typeface="Arial MT"/>
              </a:rPr>
              <a:t>actual </a:t>
            </a:r>
            <a:r>
              <a:rPr sz="1900" i="1" dirty="0">
                <a:latin typeface="Arial"/>
                <a:cs typeface="Arial"/>
              </a:rPr>
              <a:t>work</a:t>
            </a:r>
            <a:r>
              <a:rPr sz="1900" i="1" spc="250" dirty="0">
                <a:latin typeface="Arial"/>
                <a:cs typeface="Arial"/>
              </a:rPr>
              <a:t> </a:t>
            </a:r>
            <a:r>
              <a:rPr sz="1900" dirty="0">
                <a:latin typeface="Arial MT"/>
                <a:cs typeface="Arial MT"/>
              </a:rPr>
              <a:t>input.</a:t>
            </a:r>
            <a:r>
              <a:rPr sz="1900" spc="50" dirty="0">
                <a:latin typeface="Arial MT"/>
                <a:cs typeface="Arial MT"/>
              </a:rPr>
              <a:t> </a:t>
            </a:r>
            <a:r>
              <a:rPr sz="1900" dirty="0">
                <a:latin typeface="Arial MT"/>
                <a:cs typeface="Arial MT"/>
              </a:rPr>
              <a:t>each</a:t>
            </a:r>
            <a:r>
              <a:rPr sz="1900" spc="35" dirty="0">
                <a:latin typeface="Arial MT"/>
                <a:cs typeface="Arial MT"/>
              </a:rPr>
              <a:t> </a:t>
            </a:r>
            <a:r>
              <a:rPr sz="1900" dirty="0">
                <a:latin typeface="Arial MT"/>
                <a:cs typeface="Arial MT"/>
              </a:rPr>
              <a:t>per</a:t>
            </a:r>
            <a:r>
              <a:rPr sz="1900" spc="-40" dirty="0">
                <a:latin typeface="Arial MT"/>
                <a:cs typeface="Arial MT"/>
              </a:rPr>
              <a:t> </a:t>
            </a:r>
            <a:r>
              <a:rPr sz="1900" dirty="0">
                <a:latin typeface="Arial MT"/>
                <a:cs typeface="Arial MT"/>
              </a:rPr>
              <a:t>unit</a:t>
            </a:r>
            <a:r>
              <a:rPr sz="1900" spc="5" dirty="0">
                <a:latin typeface="Arial MT"/>
                <a:cs typeface="Arial MT"/>
              </a:rPr>
              <a:t> </a:t>
            </a:r>
            <a:r>
              <a:rPr sz="1900" dirty="0">
                <a:latin typeface="Arial MT"/>
                <a:cs typeface="Arial MT"/>
              </a:rPr>
              <a:t>of</a:t>
            </a:r>
            <a:r>
              <a:rPr sz="1900" spc="-10" dirty="0">
                <a:latin typeface="Arial MT"/>
                <a:cs typeface="Arial MT"/>
              </a:rPr>
              <a:t> </a:t>
            </a:r>
            <a:r>
              <a:rPr sz="1900" dirty="0">
                <a:latin typeface="Arial MT"/>
                <a:cs typeface="Arial MT"/>
              </a:rPr>
              <a:t>mass</a:t>
            </a:r>
            <a:r>
              <a:rPr sz="1900" spc="95" dirty="0">
                <a:latin typeface="Arial MT"/>
                <a:cs typeface="Arial MT"/>
              </a:rPr>
              <a:t> </a:t>
            </a:r>
            <a:r>
              <a:rPr sz="1900" spc="-10" dirty="0">
                <a:latin typeface="Arial MT"/>
                <a:cs typeface="Arial MT"/>
              </a:rPr>
              <a:t>flowing</a:t>
            </a:r>
            <a:endParaRPr sz="1900" dirty="0">
              <a:latin typeface="Arial MT"/>
              <a:cs typeface="Arial MT"/>
            </a:endParaRPr>
          </a:p>
        </p:txBody>
      </p:sp>
      <p:sp>
        <p:nvSpPr>
          <p:cNvPr id="5" name="object 5"/>
          <p:cNvSpPr txBox="1"/>
          <p:nvPr/>
        </p:nvSpPr>
        <p:spPr>
          <a:xfrm>
            <a:off x="4757737" y="817563"/>
            <a:ext cx="2654300" cy="555280"/>
          </a:xfrm>
          <a:prstGeom prst="rect">
            <a:avLst/>
          </a:prstGeom>
          <a:ln w="9525">
            <a:solidFill>
              <a:srgbClr val="343434"/>
            </a:solidFill>
          </a:ln>
        </p:spPr>
        <p:txBody>
          <a:bodyPr vert="horz" wrap="square" lIns="0" tIns="11430" rIns="0" bIns="0" rtlCol="0">
            <a:spAutoFit/>
          </a:bodyPr>
          <a:lstStyle/>
          <a:p>
            <a:pPr marL="150494" marR="57785" indent="6350" algn="ctr">
              <a:lnSpc>
                <a:spcPts val="1400"/>
              </a:lnSpc>
              <a:spcBef>
                <a:spcPts val="90"/>
              </a:spcBef>
            </a:pPr>
            <a:r>
              <a:rPr sz="1250" spc="-50" dirty="0">
                <a:solidFill>
                  <a:srgbClr val="1F1F1F"/>
                </a:solidFill>
                <a:latin typeface="Arial MT"/>
                <a:cs typeface="Arial MT"/>
              </a:rPr>
              <a:t>›xork</a:t>
            </a:r>
            <a:r>
              <a:rPr sz="1250" spc="-10" dirty="0">
                <a:solidFill>
                  <a:srgbClr val="1F1F1F"/>
                </a:solidFill>
                <a:latin typeface="Arial MT"/>
                <a:cs typeface="Arial MT"/>
              </a:rPr>
              <a:t> </a:t>
            </a:r>
            <a:r>
              <a:rPr sz="1250" spc="-10" dirty="0">
                <a:solidFill>
                  <a:srgbClr val="0A0A0A"/>
                </a:solidFill>
                <a:latin typeface="Arial MT"/>
                <a:cs typeface="Arial MT"/>
              </a:rPr>
              <a:t>requ</a:t>
            </a:r>
            <a:r>
              <a:rPr sz="1250" spc="-80" dirty="0">
                <a:solidFill>
                  <a:srgbClr val="0A0A0A"/>
                </a:solidFill>
                <a:latin typeface="Arial MT"/>
                <a:cs typeface="Arial MT"/>
              </a:rPr>
              <a:t> </a:t>
            </a:r>
            <a:r>
              <a:rPr sz="1250" dirty="0">
                <a:solidFill>
                  <a:srgbClr val="0A0A0A"/>
                </a:solidFill>
                <a:latin typeface="Arial MT"/>
                <a:cs typeface="Arial MT"/>
              </a:rPr>
              <a:t>red</a:t>
            </a:r>
            <a:r>
              <a:rPr sz="1250" spc="90" dirty="0">
                <a:solidFill>
                  <a:srgbClr val="0A0A0A"/>
                </a:solidFill>
                <a:latin typeface="Arial MT"/>
                <a:cs typeface="Arial MT"/>
              </a:rPr>
              <a:t> </a:t>
            </a:r>
            <a:r>
              <a:rPr sz="1250" dirty="0">
                <a:solidFill>
                  <a:srgbClr val="1D1D1D"/>
                </a:solidFill>
                <a:latin typeface="Arial MT"/>
                <a:cs typeface="Arial MT"/>
              </a:rPr>
              <a:t>i</a:t>
            </a:r>
            <a:r>
              <a:rPr sz="1250" spc="120" dirty="0">
                <a:solidFill>
                  <a:srgbClr val="1D1D1D"/>
                </a:solidFill>
                <a:latin typeface="Arial MT"/>
                <a:cs typeface="Arial MT"/>
              </a:rPr>
              <a:t>  </a:t>
            </a:r>
            <a:r>
              <a:rPr sz="1250" dirty="0">
                <a:solidFill>
                  <a:srgbClr val="2A2A2A"/>
                </a:solidFill>
                <a:latin typeface="Arial MT"/>
                <a:cs typeface="Arial MT"/>
              </a:rPr>
              <a:t>an</a:t>
            </a:r>
            <a:r>
              <a:rPr sz="1250" spc="-10" dirty="0">
                <a:solidFill>
                  <a:srgbClr val="2A2A2A"/>
                </a:solidFill>
                <a:latin typeface="Arial MT"/>
                <a:cs typeface="Arial MT"/>
              </a:rPr>
              <a:t> </a:t>
            </a:r>
            <a:r>
              <a:rPr sz="1250" spc="-10" dirty="0">
                <a:solidFill>
                  <a:srgbClr val="131313"/>
                </a:solidFill>
                <a:latin typeface="Arial MT"/>
                <a:cs typeface="Arial MT"/>
              </a:rPr>
              <a:t>isentropic </a:t>
            </a:r>
            <a:r>
              <a:rPr sz="1250" spc="-10" dirty="0">
                <a:solidFill>
                  <a:srgbClr val="1A1A1A"/>
                </a:solidFill>
                <a:latin typeface="Arial MT"/>
                <a:cs typeface="Arial MT"/>
              </a:rPr>
              <a:t>compress</a:t>
            </a:r>
            <a:r>
              <a:rPr sz="1250" spc="-75" dirty="0">
                <a:solidFill>
                  <a:srgbClr val="1A1A1A"/>
                </a:solidFill>
                <a:latin typeface="Arial MT"/>
                <a:cs typeface="Arial MT"/>
              </a:rPr>
              <a:t> </a:t>
            </a:r>
            <a:r>
              <a:rPr sz="1250" dirty="0">
                <a:solidFill>
                  <a:srgbClr val="1A1A1A"/>
                </a:solidFill>
                <a:latin typeface="Arial MT"/>
                <a:cs typeface="Arial MT"/>
              </a:rPr>
              <a:t>on</a:t>
            </a:r>
            <a:r>
              <a:rPr sz="1250" spc="-20" dirty="0">
                <a:solidFill>
                  <a:srgbClr val="1A1A1A"/>
                </a:solidFill>
                <a:latin typeface="Arial MT"/>
                <a:cs typeface="Arial MT"/>
              </a:rPr>
              <a:t> </a:t>
            </a:r>
            <a:r>
              <a:rPr sz="1250" dirty="0">
                <a:solidFill>
                  <a:srgbClr val="262626"/>
                </a:solidFill>
                <a:latin typeface="Arial MT"/>
                <a:cs typeface="Arial MT"/>
              </a:rPr>
              <a:t>from</a:t>
            </a:r>
            <a:r>
              <a:rPr sz="1250" spc="-90" dirty="0">
                <a:solidFill>
                  <a:srgbClr val="262626"/>
                </a:solidFill>
                <a:latin typeface="Arial MT"/>
                <a:cs typeface="Arial MT"/>
              </a:rPr>
              <a:t> </a:t>
            </a:r>
            <a:r>
              <a:rPr sz="1250" spc="-10" dirty="0">
                <a:solidFill>
                  <a:srgbClr val="0E0E0E"/>
                </a:solidFill>
                <a:latin typeface="Arial MT"/>
                <a:cs typeface="Arial MT"/>
              </a:rPr>
              <a:t>compressor</a:t>
            </a:r>
            <a:r>
              <a:rPr sz="1250" spc="55" dirty="0">
                <a:solidFill>
                  <a:srgbClr val="0E0E0E"/>
                </a:solidFill>
                <a:latin typeface="Arial MT"/>
                <a:cs typeface="Arial MT"/>
              </a:rPr>
              <a:t> </a:t>
            </a:r>
            <a:r>
              <a:rPr sz="1250" spc="-25" dirty="0">
                <a:solidFill>
                  <a:srgbClr val="161616"/>
                </a:solidFill>
                <a:latin typeface="Arial MT"/>
                <a:cs typeface="Arial MT"/>
              </a:rPr>
              <a:t>inlet</a:t>
            </a:r>
            <a:endParaRPr sz="1250">
              <a:latin typeface="Arial MT"/>
              <a:cs typeface="Arial MT"/>
            </a:endParaRPr>
          </a:p>
          <a:p>
            <a:pPr marL="107949" algn="ctr">
              <a:spcBef>
                <a:spcPts val="20"/>
              </a:spcBef>
            </a:pPr>
            <a:r>
              <a:rPr sz="1200" dirty="0">
                <a:latin typeface="Arial MT"/>
                <a:cs typeface="Arial MT"/>
              </a:rPr>
              <a:t>state</a:t>
            </a:r>
            <a:r>
              <a:rPr sz="1200" spc="-45" dirty="0">
                <a:latin typeface="Arial MT"/>
                <a:cs typeface="Arial MT"/>
              </a:rPr>
              <a:t> </a:t>
            </a:r>
            <a:r>
              <a:rPr sz="1200" dirty="0">
                <a:latin typeface="Arial MT"/>
                <a:cs typeface="Arial MT"/>
              </a:rPr>
              <a:t>la</a:t>
            </a:r>
            <a:r>
              <a:rPr sz="1200" spc="10" dirty="0">
                <a:latin typeface="Arial MT"/>
                <a:cs typeface="Arial MT"/>
              </a:rPr>
              <a:t> </a:t>
            </a:r>
            <a:r>
              <a:rPr sz="1200" spc="-180" dirty="0">
                <a:latin typeface="Arial MT"/>
                <a:cs typeface="Arial MT"/>
              </a:rPr>
              <a:t>Edie</a:t>
            </a:r>
            <a:r>
              <a:rPr sz="1200" spc="150" dirty="0">
                <a:latin typeface="Arial MT"/>
                <a:cs typeface="Arial MT"/>
              </a:rPr>
              <a:t> </a:t>
            </a:r>
            <a:r>
              <a:rPr sz="1200" spc="-105" dirty="0">
                <a:solidFill>
                  <a:srgbClr val="2F2F2F"/>
                </a:solidFill>
                <a:latin typeface="Arial MT"/>
                <a:cs typeface="Arial MT"/>
              </a:rPr>
              <a:t>e</a:t>
            </a:r>
            <a:r>
              <a:rPr sz="1200" spc="-165" dirty="0">
                <a:solidFill>
                  <a:srgbClr val="2F2F2F"/>
                </a:solidFill>
                <a:latin typeface="Arial MT"/>
                <a:cs typeface="Arial MT"/>
              </a:rPr>
              <a:t> </a:t>
            </a:r>
            <a:r>
              <a:rPr sz="1200" dirty="0">
                <a:solidFill>
                  <a:srgbClr val="1A1A1A"/>
                </a:solidFill>
                <a:latin typeface="Arial MT"/>
                <a:cs typeface="Arial MT"/>
              </a:rPr>
              <a:t>xit</a:t>
            </a:r>
            <a:r>
              <a:rPr sz="1200" spc="90" dirty="0">
                <a:solidFill>
                  <a:srgbClr val="1A1A1A"/>
                </a:solidFill>
                <a:latin typeface="Arial MT"/>
                <a:cs typeface="Arial MT"/>
              </a:rPr>
              <a:t> </a:t>
            </a:r>
            <a:r>
              <a:rPr sz="1200" spc="-20" dirty="0">
                <a:solidFill>
                  <a:srgbClr val="161616"/>
                </a:solidFill>
                <a:latin typeface="Arial MT"/>
                <a:cs typeface="Arial MT"/>
              </a:rPr>
              <a:t>pre</a:t>
            </a:r>
            <a:r>
              <a:rPr sz="1200" spc="-190" dirty="0">
                <a:solidFill>
                  <a:srgbClr val="161616"/>
                </a:solidFill>
                <a:latin typeface="Arial MT"/>
                <a:cs typeface="Arial MT"/>
              </a:rPr>
              <a:t> </a:t>
            </a:r>
            <a:r>
              <a:rPr sz="1200" spc="-150" dirty="0">
                <a:latin typeface="Arial MT"/>
                <a:cs typeface="Arial MT"/>
              </a:rPr>
              <a:t>s</a:t>
            </a:r>
            <a:r>
              <a:rPr sz="1200" spc="-190" dirty="0">
                <a:latin typeface="Arial MT"/>
                <a:cs typeface="Arial MT"/>
              </a:rPr>
              <a:t> </a:t>
            </a:r>
            <a:r>
              <a:rPr sz="1200" spc="-20" dirty="0">
                <a:solidFill>
                  <a:srgbClr val="1F1F1F"/>
                </a:solidFill>
                <a:latin typeface="Arial MT"/>
                <a:cs typeface="Arial MT"/>
              </a:rPr>
              <a:t>sure</a:t>
            </a:r>
            <a:endParaRPr sz="1200">
              <a:latin typeface="Arial MT"/>
              <a:cs typeface="Arial MT"/>
            </a:endParaRPr>
          </a:p>
        </p:txBody>
      </p:sp>
      <p:sp>
        <p:nvSpPr>
          <p:cNvPr id="6" name="object 6"/>
          <p:cNvSpPr txBox="1"/>
          <p:nvPr/>
        </p:nvSpPr>
        <p:spPr>
          <a:xfrm>
            <a:off x="5164137" y="2684463"/>
            <a:ext cx="2451100" cy="577081"/>
          </a:xfrm>
          <a:prstGeom prst="rect">
            <a:avLst/>
          </a:prstGeom>
          <a:ln w="15875">
            <a:solidFill>
              <a:srgbClr val="343434"/>
            </a:solidFill>
          </a:ln>
        </p:spPr>
        <p:txBody>
          <a:bodyPr vert="horz" wrap="square" lIns="0" tIns="0" rIns="0" bIns="0" rtlCol="0">
            <a:spAutoFit/>
          </a:bodyPr>
          <a:lstStyle/>
          <a:p>
            <a:pPr marL="226694" marR="116205" indent="158114">
              <a:lnSpc>
                <a:spcPts val="1450"/>
              </a:lnSpc>
            </a:pPr>
            <a:r>
              <a:rPr sz="1250" spc="-30" dirty="0">
                <a:solidFill>
                  <a:srgbClr val="232323"/>
                </a:solidFill>
                <a:latin typeface="Arial MT"/>
                <a:cs typeface="Arial MT"/>
              </a:rPr>
              <a:t>\vork</a:t>
            </a:r>
            <a:r>
              <a:rPr sz="1250" dirty="0">
                <a:solidFill>
                  <a:srgbClr val="232323"/>
                </a:solidFill>
                <a:latin typeface="Arial MT"/>
                <a:cs typeface="Arial MT"/>
              </a:rPr>
              <a:t> </a:t>
            </a:r>
            <a:r>
              <a:rPr sz="1250" spc="-10" dirty="0">
                <a:solidFill>
                  <a:srgbClr val="1F1F1F"/>
                </a:solidFill>
                <a:latin typeface="Arial MT"/>
                <a:cs typeface="Arial MT"/>
              </a:rPr>
              <a:t>requlred</a:t>
            </a:r>
            <a:r>
              <a:rPr sz="1250" spc="-35" dirty="0">
                <a:solidFill>
                  <a:srgbClr val="1F1F1F"/>
                </a:solidFill>
                <a:latin typeface="Arial MT"/>
                <a:cs typeface="Arial MT"/>
              </a:rPr>
              <a:t> </a:t>
            </a:r>
            <a:r>
              <a:rPr sz="1250" dirty="0">
                <a:solidFill>
                  <a:srgbClr val="363636"/>
                </a:solidFill>
                <a:latin typeface="Arial MT"/>
                <a:cs typeface="Arial MT"/>
              </a:rPr>
              <a:t>in</a:t>
            </a:r>
            <a:r>
              <a:rPr sz="1250" spc="-50" dirty="0">
                <a:solidFill>
                  <a:srgbClr val="363636"/>
                </a:solidFill>
                <a:latin typeface="Arial MT"/>
                <a:cs typeface="Arial MT"/>
              </a:rPr>
              <a:t> </a:t>
            </a:r>
            <a:r>
              <a:rPr sz="1250" dirty="0">
                <a:solidFill>
                  <a:srgbClr val="282828"/>
                </a:solidFill>
                <a:latin typeface="Arial MT"/>
                <a:cs typeface="Arial MT"/>
              </a:rPr>
              <a:t>an</a:t>
            </a:r>
            <a:r>
              <a:rPr sz="1250" spc="-40" dirty="0">
                <a:solidFill>
                  <a:srgbClr val="282828"/>
                </a:solidFill>
                <a:latin typeface="Arial MT"/>
                <a:cs typeface="Arial MT"/>
              </a:rPr>
              <a:t> </a:t>
            </a:r>
            <a:r>
              <a:rPr sz="1250" spc="-10" dirty="0">
                <a:latin typeface="Arial MT"/>
                <a:cs typeface="Arial MT"/>
              </a:rPr>
              <a:t>actual </a:t>
            </a:r>
            <a:r>
              <a:rPr sz="1250" spc="-25" dirty="0">
                <a:solidFill>
                  <a:srgbClr val="181818"/>
                </a:solidFill>
                <a:latin typeface="Arial MT"/>
                <a:cs typeface="Arial MT"/>
              </a:rPr>
              <a:t>compression</a:t>
            </a:r>
            <a:r>
              <a:rPr sz="1250" spc="55" dirty="0">
                <a:solidFill>
                  <a:srgbClr val="181818"/>
                </a:solidFill>
                <a:latin typeface="Arial MT"/>
                <a:cs typeface="Arial MT"/>
              </a:rPr>
              <a:t> </a:t>
            </a:r>
            <a:r>
              <a:rPr sz="1250" dirty="0">
                <a:solidFill>
                  <a:srgbClr val="2D2D2D"/>
                </a:solidFill>
                <a:latin typeface="Arial MT"/>
                <a:cs typeface="Arial MT"/>
              </a:rPr>
              <a:t>from</a:t>
            </a:r>
            <a:r>
              <a:rPr sz="1250" spc="15" dirty="0">
                <a:solidFill>
                  <a:srgbClr val="2D2D2D"/>
                </a:solidFill>
                <a:latin typeface="Arial MT"/>
                <a:cs typeface="Arial MT"/>
              </a:rPr>
              <a:t> </a:t>
            </a:r>
            <a:r>
              <a:rPr sz="1250" spc="-20" dirty="0">
                <a:solidFill>
                  <a:srgbClr val="0F0F0F"/>
                </a:solidFill>
                <a:latin typeface="Arial MT"/>
                <a:cs typeface="Arial MT"/>
              </a:rPr>
              <a:t>compressor</a:t>
            </a:r>
            <a:endParaRPr sz="1250">
              <a:latin typeface="Arial MT"/>
              <a:cs typeface="Arial MT"/>
            </a:endParaRPr>
          </a:p>
          <a:p>
            <a:pPr marL="387348">
              <a:lnSpc>
                <a:spcPts val="1460"/>
              </a:lnSpc>
            </a:pPr>
            <a:r>
              <a:rPr sz="1250" spc="-10" dirty="0">
                <a:solidFill>
                  <a:srgbClr val="0A0A0A"/>
                </a:solidFill>
                <a:latin typeface="Arial MT"/>
                <a:cs typeface="Arial MT"/>
              </a:rPr>
              <a:t>inlet</a:t>
            </a:r>
            <a:r>
              <a:rPr sz="1250" spc="5" dirty="0">
                <a:solidFill>
                  <a:srgbClr val="0A0A0A"/>
                </a:solidFill>
                <a:latin typeface="Arial MT"/>
                <a:cs typeface="Arial MT"/>
              </a:rPr>
              <a:t> </a:t>
            </a:r>
            <a:r>
              <a:rPr sz="1250" spc="-10" dirty="0">
                <a:latin typeface="Arial MT"/>
                <a:cs typeface="Arial MT"/>
              </a:rPr>
              <a:t>state </a:t>
            </a:r>
            <a:r>
              <a:rPr sz="1250" dirty="0">
                <a:solidFill>
                  <a:srgbClr val="232323"/>
                </a:solidFill>
                <a:latin typeface="Arial MT"/>
                <a:cs typeface="Arial MT"/>
              </a:rPr>
              <a:t>\o</a:t>
            </a:r>
            <a:r>
              <a:rPr sz="1250" spc="-50" dirty="0">
                <a:solidFill>
                  <a:srgbClr val="232323"/>
                </a:solidFill>
                <a:latin typeface="Arial MT"/>
                <a:cs typeface="Arial MT"/>
              </a:rPr>
              <a:t> </a:t>
            </a:r>
            <a:r>
              <a:rPr sz="1250" spc="-10" dirty="0">
                <a:latin typeface="Arial MT"/>
                <a:cs typeface="Arial MT"/>
              </a:rPr>
              <a:t>exit</a:t>
            </a:r>
            <a:r>
              <a:rPr sz="1250" spc="-30" dirty="0">
                <a:latin typeface="Arial MT"/>
                <a:cs typeface="Arial MT"/>
              </a:rPr>
              <a:t> </a:t>
            </a:r>
            <a:r>
              <a:rPr sz="1250" spc="-10" dirty="0">
                <a:solidFill>
                  <a:srgbClr val="0F0F0F"/>
                </a:solidFill>
                <a:latin typeface="Arial MT"/>
                <a:cs typeface="Arial MT"/>
              </a:rPr>
              <a:t>pressure</a:t>
            </a:r>
            <a:endParaRPr sz="1250">
              <a:latin typeface="Arial MT"/>
              <a:cs typeface="Arial M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24600" y="1244601"/>
            <a:ext cx="2146300" cy="1968500"/>
          </a:xfrm>
          <a:prstGeom prst="rect">
            <a:avLst/>
          </a:prstGeom>
        </p:spPr>
      </p:pic>
      <p:graphicFrame>
        <p:nvGraphicFramePr>
          <p:cNvPr id="3" name="object 3"/>
          <p:cNvGraphicFramePr>
            <a:graphicFrameLocks noGrp="1"/>
          </p:cNvGraphicFramePr>
          <p:nvPr/>
        </p:nvGraphicFramePr>
        <p:xfrm>
          <a:off x="2616201" y="2638425"/>
          <a:ext cx="3378200" cy="533400"/>
        </p:xfrm>
        <a:graphic>
          <a:graphicData uri="http://schemas.openxmlformats.org/drawingml/2006/table">
            <a:tbl>
              <a:tblPr firstRow="1" bandRow="1">
                <a:tableStyleId>{2D5ABB26-0587-4C30-8999-92F81FD0307C}</a:tableStyleId>
              </a:tblPr>
              <a:tblGrid>
                <a:gridCol w="71755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tblGrid>
              <a:tr h="292100">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8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extLst>
                  <a:ext uri="{0D108BD9-81ED-4DB2-BD59-A6C34878D82A}">
                    <a16:rowId xmlns:a16="http://schemas.microsoft.com/office/drawing/2014/main" val="10000"/>
                  </a:ext>
                </a:extLst>
              </a:tr>
              <a:tr h="241300">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546083"/>
                      </a:solidFill>
                      <a:prstDash val="solid"/>
                    </a:lnL>
                    <a:lnR w="19050">
                      <a:solidFill>
                        <a:srgbClr val="546083"/>
                      </a:solidFill>
                      <a:prstDash val="solid"/>
                    </a:lnR>
                    <a:lnT w="19050">
                      <a:solidFill>
                        <a:srgbClr val="546083"/>
                      </a:solidFill>
                      <a:prstDash val="solid"/>
                    </a:lnT>
                    <a:lnB w="19050">
                      <a:solidFill>
                        <a:srgbClr val="546083"/>
                      </a:solidFill>
                      <a:prstDash val="solid"/>
                    </a:lnB>
                  </a:tcPr>
                </a:tc>
                <a:extLst>
                  <a:ext uri="{0D108BD9-81ED-4DB2-BD59-A6C34878D82A}">
                    <a16:rowId xmlns:a16="http://schemas.microsoft.com/office/drawing/2014/main" val="10001"/>
                  </a:ext>
                </a:extLst>
              </a:tr>
            </a:tbl>
          </a:graphicData>
        </a:graphic>
      </p:graphicFrame>
      <p:pic>
        <p:nvPicPr>
          <p:cNvPr id="4" name="object 4"/>
          <p:cNvPicPr/>
          <p:nvPr/>
        </p:nvPicPr>
        <p:blipFill>
          <a:blip r:embed="rId3" cstate="print"/>
          <a:stretch>
            <a:fillRect/>
          </a:stretch>
        </p:blipFill>
        <p:spPr>
          <a:xfrm>
            <a:off x="2730500" y="2692401"/>
            <a:ext cx="3251200" cy="406400"/>
          </a:xfrm>
          <a:prstGeom prst="rect">
            <a:avLst/>
          </a:prstGeom>
        </p:spPr>
      </p:pic>
      <p:sp>
        <p:nvSpPr>
          <p:cNvPr id="5" name="object 5"/>
          <p:cNvSpPr txBox="1">
            <a:spLocks noGrp="1"/>
          </p:cNvSpPr>
          <p:nvPr>
            <p:ph type="title"/>
          </p:nvPr>
        </p:nvSpPr>
        <p:spPr>
          <a:xfrm>
            <a:off x="3315108" y="-512762"/>
            <a:ext cx="4391025" cy="348172"/>
          </a:xfrm>
          <a:prstGeom prst="rect">
            <a:avLst/>
          </a:prstGeom>
        </p:spPr>
        <p:txBody>
          <a:bodyPr vert="horz" wrap="square" lIns="0" tIns="17145" rIns="0" bIns="0" rtlCol="0" anchor="t">
            <a:spAutoFit/>
          </a:bodyPr>
          <a:lstStyle/>
          <a:p>
            <a:pPr marL="12700">
              <a:spcBef>
                <a:spcPts val="135"/>
              </a:spcBef>
            </a:pPr>
            <a:r>
              <a:rPr sz="2150" u="heavy" spc="85" dirty="0">
                <a:solidFill>
                  <a:srgbClr val="000000"/>
                </a:solidFill>
                <a:uFill>
                  <a:solidFill>
                    <a:srgbClr val="000000"/>
                  </a:solidFill>
                </a:uFill>
                <a:latin typeface="Arial MT"/>
                <a:cs typeface="Arial MT"/>
              </a:rPr>
              <a:t>Actual</a:t>
            </a:r>
            <a:r>
              <a:rPr sz="2150" u="heavy" spc="150" dirty="0">
                <a:solidFill>
                  <a:srgbClr val="000000"/>
                </a:solidFill>
                <a:uFill>
                  <a:solidFill>
                    <a:srgbClr val="000000"/>
                  </a:solidFill>
                </a:uFill>
                <a:latin typeface="Arial MT"/>
                <a:cs typeface="Arial MT"/>
              </a:rPr>
              <a:t> </a:t>
            </a:r>
            <a:r>
              <a:rPr sz="2150" u="heavy" spc="80" dirty="0">
                <a:solidFill>
                  <a:srgbClr val="000000"/>
                </a:solidFill>
                <a:uFill>
                  <a:solidFill>
                    <a:srgbClr val="000000"/>
                  </a:solidFill>
                </a:uFill>
                <a:latin typeface="Arial MT"/>
                <a:cs typeface="Arial MT"/>
              </a:rPr>
              <a:t>Vapor-</a:t>
            </a:r>
            <a:r>
              <a:rPr sz="2150" u="heavy" spc="85" dirty="0">
                <a:solidFill>
                  <a:srgbClr val="000000"/>
                </a:solidFill>
                <a:uFill>
                  <a:solidFill>
                    <a:srgbClr val="000000"/>
                  </a:solidFill>
                </a:uFill>
                <a:latin typeface="Arial MT"/>
                <a:cs typeface="Arial MT"/>
              </a:rPr>
              <a:t>Compression</a:t>
            </a:r>
            <a:r>
              <a:rPr sz="2150" u="heavy" spc="5" dirty="0">
                <a:solidFill>
                  <a:srgbClr val="000000"/>
                </a:solidFill>
                <a:uFill>
                  <a:solidFill>
                    <a:srgbClr val="000000"/>
                  </a:solidFill>
                </a:uFill>
                <a:latin typeface="Arial MT"/>
                <a:cs typeface="Arial MT"/>
              </a:rPr>
              <a:t> </a:t>
            </a:r>
            <a:r>
              <a:rPr sz="2150" u="heavy" spc="-10" dirty="0">
                <a:solidFill>
                  <a:srgbClr val="000000"/>
                </a:solidFill>
                <a:uFill>
                  <a:solidFill>
                    <a:srgbClr val="000000"/>
                  </a:solidFill>
                </a:uFill>
                <a:latin typeface="Arial MT"/>
                <a:cs typeface="Arial MT"/>
              </a:rPr>
              <a:t>Cycle</a:t>
            </a:r>
            <a:endParaRPr sz="2150">
              <a:latin typeface="Arial MT"/>
              <a:cs typeface="Arial MT"/>
            </a:endParaRPr>
          </a:p>
        </p:txBody>
      </p:sp>
      <p:sp>
        <p:nvSpPr>
          <p:cNvPr id="6" name="object 6"/>
          <p:cNvSpPr txBox="1"/>
          <p:nvPr/>
        </p:nvSpPr>
        <p:spPr>
          <a:xfrm>
            <a:off x="2550182" y="-61119"/>
            <a:ext cx="5657215" cy="2536977"/>
          </a:xfrm>
          <a:prstGeom prst="rect">
            <a:avLst/>
          </a:prstGeom>
        </p:spPr>
        <p:txBody>
          <a:bodyPr vert="horz" wrap="square" lIns="0" tIns="37465" rIns="0" bIns="0" rtlCol="0">
            <a:spAutoFit/>
          </a:bodyPr>
          <a:lstStyle/>
          <a:p>
            <a:pPr marL="19050" marR="5080" indent="635">
              <a:lnSpc>
                <a:spcPct val="93100"/>
              </a:lnSpc>
              <a:spcBef>
                <a:spcPts val="295"/>
              </a:spcBef>
              <a:tabLst>
                <a:tab pos="1215386" algn="l"/>
                <a:tab pos="3735055" algn="l"/>
              </a:tabLst>
            </a:pPr>
            <a:r>
              <a:rPr sz="2000" spc="-10" dirty="0">
                <a:solidFill>
                  <a:srgbClr val="232323"/>
                </a:solidFill>
                <a:latin typeface="Arial MT"/>
                <a:cs typeface="Arial MT"/>
              </a:rPr>
              <a:t>Example:</a:t>
            </a:r>
            <a:r>
              <a:rPr sz="2000" dirty="0">
                <a:solidFill>
                  <a:srgbClr val="232323"/>
                </a:solidFill>
                <a:latin typeface="Arial MT"/>
                <a:cs typeface="Arial MT"/>
              </a:rPr>
              <a:t>	</a:t>
            </a:r>
            <a:r>
              <a:rPr sz="2000" spc="-45" dirty="0">
                <a:latin typeface="Arial MT"/>
                <a:cs typeface="Arial MT"/>
              </a:rPr>
              <a:t>The</a:t>
            </a:r>
            <a:r>
              <a:rPr sz="2000" spc="-95" dirty="0">
                <a:latin typeface="Arial MT"/>
                <a:cs typeface="Arial MT"/>
              </a:rPr>
              <a:t> </a:t>
            </a:r>
            <a:r>
              <a:rPr sz="2000" spc="-55" dirty="0">
                <a:latin typeface="Arial MT"/>
                <a:cs typeface="Arial MT"/>
              </a:rPr>
              <a:t>table</a:t>
            </a:r>
            <a:r>
              <a:rPr sz="2000" spc="-80" dirty="0">
                <a:latin typeface="Arial MT"/>
                <a:cs typeface="Arial MT"/>
              </a:rPr>
              <a:t> </a:t>
            </a:r>
            <a:r>
              <a:rPr sz="2000" spc="-45" dirty="0">
                <a:latin typeface="Arial MT"/>
                <a:cs typeface="Arial MT"/>
              </a:rPr>
              <a:t>provides</a:t>
            </a:r>
            <a:r>
              <a:rPr sz="2000" spc="-20" dirty="0">
                <a:latin typeface="Arial MT"/>
                <a:cs typeface="Arial MT"/>
              </a:rPr>
              <a:t> </a:t>
            </a:r>
            <a:r>
              <a:rPr sz="2000" spc="-85" dirty="0">
                <a:latin typeface="Arial MT"/>
                <a:cs typeface="Arial MT"/>
              </a:rPr>
              <a:t>steady-</a:t>
            </a:r>
            <a:r>
              <a:rPr sz="2000" spc="-25" dirty="0">
                <a:latin typeface="Arial MT"/>
                <a:cs typeface="Arial MT"/>
              </a:rPr>
              <a:t>state</a:t>
            </a:r>
            <a:r>
              <a:rPr sz="2000" spc="100" dirty="0">
                <a:latin typeface="Arial MT"/>
                <a:cs typeface="Arial MT"/>
              </a:rPr>
              <a:t> </a:t>
            </a:r>
            <a:r>
              <a:rPr sz="2000" spc="-45" dirty="0">
                <a:latin typeface="Arial MT"/>
                <a:cs typeface="Arial MT"/>
              </a:rPr>
              <a:t>operating </a:t>
            </a:r>
            <a:r>
              <a:rPr sz="2000" spc="-40" dirty="0">
                <a:latin typeface="Arial MT"/>
                <a:cs typeface="Arial MT"/>
              </a:rPr>
              <a:t>data</a:t>
            </a:r>
            <a:r>
              <a:rPr sz="2000" spc="-90" dirty="0">
                <a:latin typeface="Arial MT"/>
                <a:cs typeface="Arial MT"/>
              </a:rPr>
              <a:t> </a:t>
            </a:r>
            <a:r>
              <a:rPr sz="2000" spc="-10" dirty="0">
                <a:latin typeface="Arial MT"/>
                <a:cs typeface="Arial MT"/>
              </a:rPr>
              <a:t>for</a:t>
            </a:r>
            <a:r>
              <a:rPr sz="2000" spc="-30" dirty="0">
                <a:latin typeface="Arial MT"/>
                <a:cs typeface="Arial MT"/>
              </a:rPr>
              <a:t> </a:t>
            </a:r>
            <a:r>
              <a:rPr sz="2000" dirty="0">
                <a:latin typeface="Arial MT"/>
                <a:cs typeface="Arial MT"/>
              </a:rPr>
              <a:t>a</a:t>
            </a:r>
            <a:r>
              <a:rPr sz="2000" spc="-5" dirty="0">
                <a:latin typeface="Arial MT"/>
                <a:cs typeface="Arial MT"/>
              </a:rPr>
              <a:t> </a:t>
            </a:r>
            <a:r>
              <a:rPr sz="2000" spc="-60" dirty="0">
                <a:latin typeface="Arial MT"/>
                <a:cs typeface="Arial MT"/>
              </a:rPr>
              <a:t>vapor-</a:t>
            </a:r>
            <a:r>
              <a:rPr sz="2000" spc="-65" dirty="0">
                <a:latin typeface="Arial MT"/>
                <a:cs typeface="Arial MT"/>
              </a:rPr>
              <a:t>compression</a:t>
            </a:r>
            <a:r>
              <a:rPr sz="2000" spc="-195" dirty="0">
                <a:latin typeface="Arial MT"/>
                <a:cs typeface="Arial MT"/>
              </a:rPr>
              <a:t> </a:t>
            </a:r>
            <a:r>
              <a:rPr sz="2000" spc="-45" dirty="0">
                <a:latin typeface="Arial MT"/>
                <a:cs typeface="Arial MT"/>
              </a:rPr>
              <a:t>refrigeration</a:t>
            </a:r>
            <a:r>
              <a:rPr sz="2000" spc="45" dirty="0">
                <a:latin typeface="Arial MT"/>
                <a:cs typeface="Arial MT"/>
              </a:rPr>
              <a:t> </a:t>
            </a:r>
            <a:r>
              <a:rPr sz="2000" spc="-10" dirty="0">
                <a:latin typeface="Arial MT"/>
                <a:cs typeface="Arial MT"/>
              </a:rPr>
              <a:t>cycle </a:t>
            </a:r>
            <a:r>
              <a:rPr sz="2000" spc="-50" dirty="0">
                <a:latin typeface="Arial MT"/>
                <a:cs typeface="Arial MT"/>
              </a:rPr>
              <a:t>using</a:t>
            </a:r>
            <a:r>
              <a:rPr sz="2000" spc="-90" dirty="0">
                <a:latin typeface="Arial MT"/>
                <a:cs typeface="Arial MT"/>
              </a:rPr>
              <a:t> </a:t>
            </a:r>
            <a:r>
              <a:rPr sz="2000" spc="-145" dirty="0">
                <a:latin typeface="Arial MT"/>
                <a:cs typeface="Arial MT"/>
              </a:rPr>
              <a:t>R-</a:t>
            </a:r>
            <a:r>
              <a:rPr sz="2000" spc="-120" dirty="0">
                <a:latin typeface="Arial MT"/>
                <a:cs typeface="Arial MT"/>
              </a:rPr>
              <a:t>134x</a:t>
            </a:r>
            <a:r>
              <a:rPr sz="2000" spc="-15" dirty="0">
                <a:latin typeface="Arial MT"/>
                <a:cs typeface="Arial MT"/>
              </a:rPr>
              <a:t> </a:t>
            </a:r>
            <a:r>
              <a:rPr sz="2000" spc="-10" dirty="0">
                <a:latin typeface="Arial MT"/>
                <a:cs typeface="Arial MT"/>
              </a:rPr>
              <a:t>as</a:t>
            </a:r>
            <a:r>
              <a:rPr sz="2000" spc="-130" dirty="0">
                <a:latin typeface="Arial MT"/>
                <a:cs typeface="Arial MT"/>
              </a:rPr>
              <a:t> </a:t>
            </a:r>
            <a:r>
              <a:rPr sz="2000" dirty="0">
                <a:latin typeface="Arial MT"/>
                <a:cs typeface="Arial MT"/>
              </a:rPr>
              <a:t>the</a:t>
            </a:r>
            <a:r>
              <a:rPr sz="2000" spc="-105" dirty="0">
                <a:latin typeface="Arial MT"/>
                <a:cs typeface="Arial MT"/>
              </a:rPr>
              <a:t> </a:t>
            </a:r>
            <a:r>
              <a:rPr sz="2000" spc="-55" dirty="0">
                <a:latin typeface="Arial MT"/>
                <a:cs typeface="Arial MT"/>
              </a:rPr>
              <a:t>working</a:t>
            </a:r>
            <a:r>
              <a:rPr sz="2000" spc="15" dirty="0">
                <a:latin typeface="Arial MT"/>
                <a:cs typeface="Arial MT"/>
              </a:rPr>
              <a:t> </a:t>
            </a:r>
            <a:r>
              <a:rPr sz="2000" spc="-10" dirty="0">
                <a:latin typeface="Arial MT"/>
                <a:cs typeface="Arial MT"/>
              </a:rPr>
              <a:t>fluid.</a:t>
            </a:r>
            <a:r>
              <a:rPr sz="2000" dirty="0">
                <a:latin typeface="Arial MT"/>
                <a:cs typeface="Arial MT"/>
              </a:rPr>
              <a:t>	</a:t>
            </a:r>
            <a:r>
              <a:rPr sz="2000" spc="-30" dirty="0">
                <a:latin typeface="Arial MT"/>
                <a:cs typeface="Arial MT"/>
              </a:rPr>
              <a:t>For</a:t>
            </a:r>
            <a:r>
              <a:rPr sz="2000" spc="-90" dirty="0">
                <a:latin typeface="Arial MT"/>
                <a:cs typeface="Arial MT"/>
              </a:rPr>
              <a:t> </a:t>
            </a:r>
            <a:r>
              <a:rPr sz="2000" dirty="0">
                <a:latin typeface="Arial MT"/>
                <a:cs typeface="Arial MT"/>
              </a:rPr>
              <a:t>a</a:t>
            </a:r>
            <a:r>
              <a:rPr sz="2000" spc="-135" dirty="0">
                <a:latin typeface="Arial MT"/>
                <a:cs typeface="Arial MT"/>
              </a:rPr>
              <a:t> </a:t>
            </a:r>
            <a:r>
              <a:rPr sz="2000" spc="-10" dirty="0">
                <a:latin typeface="Arial MT"/>
                <a:cs typeface="Arial MT"/>
              </a:rPr>
              <a:t>refrigerant </a:t>
            </a:r>
            <a:r>
              <a:rPr sz="2000" spc="-70" dirty="0">
                <a:latin typeface="Arial MT"/>
                <a:cs typeface="Arial MT"/>
              </a:rPr>
              <a:t>mass </a:t>
            </a:r>
            <a:r>
              <a:rPr sz="2000" spc="-10" dirty="0">
                <a:latin typeface="Arial MT"/>
                <a:cs typeface="Arial MT"/>
              </a:rPr>
              <a:t>flow</a:t>
            </a:r>
            <a:r>
              <a:rPr sz="2000" spc="-125" dirty="0">
                <a:latin typeface="Arial MT"/>
                <a:cs typeface="Arial MT"/>
              </a:rPr>
              <a:t> </a:t>
            </a:r>
            <a:r>
              <a:rPr sz="2000" spc="-50" dirty="0">
                <a:latin typeface="Arial MT"/>
                <a:cs typeface="Arial MT"/>
              </a:rPr>
              <a:t>rate</a:t>
            </a:r>
            <a:r>
              <a:rPr sz="2000" spc="-90" dirty="0">
                <a:latin typeface="Arial MT"/>
                <a:cs typeface="Arial MT"/>
              </a:rPr>
              <a:t> </a:t>
            </a:r>
            <a:r>
              <a:rPr sz="2000" spc="-20" dirty="0">
                <a:latin typeface="Arial MT"/>
                <a:cs typeface="Arial MT"/>
              </a:rPr>
              <a:t>of</a:t>
            </a:r>
            <a:r>
              <a:rPr sz="2000" spc="-114" dirty="0">
                <a:latin typeface="Arial MT"/>
                <a:cs typeface="Arial MT"/>
              </a:rPr>
              <a:t> </a:t>
            </a:r>
            <a:r>
              <a:rPr sz="2000" spc="-160" dirty="0">
                <a:latin typeface="Arial MT"/>
                <a:cs typeface="Arial MT"/>
              </a:rPr>
              <a:t>0.08</a:t>
            </a:r>
            <a:r>
              <a:rPr sz="2000" spc="10" dirty="0">
                <a:latin typeface="Arial MT"/>
                <a:cs typeface="Arial MT"/>
              </a:rPr>
              <a:t> </a:t>
            </a:r>
            <a:r>
              <a:rPr sz="2000" spc="-85" dirty="0">
                <a:latin typeface="Arial MT"/>
                <a:cs typeface="Arial MT"/>
              </a:rPr>
              <a:t>kg/s,</a:t>
            </a:r>
            <a:r>
              <a:rPr sz="2000" spc="-35" dirty="0">
                <a:latin typeface="Arial MT"/>
                <a:cs typeface="Arial MT"/>
              </a:rPr>
              <a:t> </a:t>
            </a:r>
            <a:r>
              <a:rPr sz="2000" spc="-45" dirty="0">
                <a:latin typeface="Arial MT"/>
                <a:cs typeface="Arial MT"/>
              </a:rPr>
              <a:t>determine</a:t>
            </a:r>
            <a:r>
              <a:rPr sz="2000" spc="-35" dirty="0">
                <a:latin typeface="Arial MT"/>
                <a:cs typeface="Arial MT"/>
              </a:rPr>
              <a:t> </a:t>
            </a:r>
            <a:r>
              <a:rPr sz="2000" spc="-25" dirty="0">
                <a:latin typeface="Arial MT"/>
                <a:cs typeface="Arial MT"/>
              </a:rPr>
              <a:t>the</a:t>
            </a:r>
            <a:endParaRPr sz="2000">
              <a:latin typeface="Arial MT"/>
              <a:cs typeface="Arial MT"/>
            </a:endParaRPr>
          </a:p>
          <a:p>
            <a:pPr marL="346709" indent="-334008">
              <a:spcBef>
                <a:spcPts val="450"/>
              </a:spcBef>
              <a:buClr>
                <a:srgbClr val="2F286D"/>
              </a:buClr>
              <a:buAutoNum type="alphaLcParenBoth"/>
              <a:tabLst>
                <a:tab pos="346709" algn="l"/>
              </a:tabLst>
            </a:pPr>
            <a:r>
              <a:rPr sz="1950" spc="-114" dirty="0">
                <a:solidFill>
                  <a:srgbClr val="2B2B2B"/>
                </a:solidFill>
                <a:latin typeface="Arial MT"/>
                <a:cs typeface="Arial MT"/>
              </a:rPr>
              <a:t>compressor</a:t>
            </a:r>
            <a:r>
              <a:rPr sz="1950" spc="60" dirty="0">
                <a:solidFill>
                  <a:srgbClr val="2B2B2B"/>
                </a:solidFill>
                <a:latin typeface="Arial MT"/>
                <a:cs typeface="Arial MT"/>
              </a:rPr>
              <a:t> </a:t>
            </a:r>
            <a:r>
              <a:rPr sz="1950" spc="-125" dirty="0">
                <a:latin typeface="Arial MT"/>
                <a:cs typeface="Arial MT"/>
              </a:rPr>
              <a:t>power,</a:t>
            </a:r>
            <a:r>
              <a:rPr sz="1950" spc="-5" dirty="0">
                <a:latin typeface="Arial MT"/>
                <a:cs typeface="Arial MT"/>
              </a:rPr>
              <a:t> </a:t>
            </a:r>
            <a:r>
              <a:rPr sz="1950" spc="-65" dirty="0">
                <a:latin typeface="Arial MT"/>
                <a:cs typeface="Arial MT"/>
              </a:rPr>
              <a:t>in</a:t>
            </a:r>
            <a:r>
              <a:rPr sz="1950" spc="-75" dirty="0">
                <a:latin typeface="Arial MT"/>
                <a:cs typeface="Arial MT"/>
              </a:rPr>
              <a:t> </a:t>
            </a:r>
            <a:r>
              <a:rPr sz="1950" spc="-25" dirty="0">
                <a:latin typeface="Arial MT"/>
                <a:cs typeface="Arial MT"/>
              </a:rPr>
              <a:t>LW,</a:t>
            </a:r>
            <a:endParaRPr sz="1950">
              <a:latin typeface="Arial MT"/>
              <a:cs typeface="Arial MT"/>
            </a:endParaRPr>
          </a:p>
          <a:p>
            <a:pPr marL="352424" indent="-339724">
              <a:spcBef>
                <a:spcPts val="160"/>
              </a:spcBef>
              <a:buClr>
                <a:srgbClr val="6E6B87"/>
              </a:buClr>
              <a:buAutoNum type="alphaLcParenBoth"/>
              <a:tabLst>
                <a:tab pos="352424" algn="l"/>
              </a:tabLst>
            </a:pPr>
            <a:r>
              <a:rPr sz="1950" spc="-85" dirty="0">
                <a:solidFill>
                  <a:srgbClr val="282828"/>
                </a:solidFill>
                <a:latin typeface="Arial MT"/>
                <a:cs typeface="Arial MT"/>
              </a:rPr>
              <a:t>refrigeration</a:t>
            </a:r>
            <a:r>
              <a:rPr sz="1950" spc="65" dirty="0">
                <a:solidFill>
                  <a:srgbClr val="282828"/>
                </a:solidFill>
                <a:latin typeface="Arial MT"/>
                <a:cs typeface="Arial MT"/>
              </a:rPr>
              <a:t> </a:t>
            </a:r>
            <a:r>
              <a:rPr sz="1950" spc="-110" dirty="0">
                <a:solidFill>
                  <a:srgbClr val="282828"/>
                </a:solidFill>
                <a:latin typeface="Arial MT"/>
                <a:cs typeface="Arial MT"/>
              </a:rPr>
              <a:t>capacity,</a:t>
            </a:r>
            <a:r>
              <a:rPr sz="1950" spc="-5" dirty="0">
                <a:solidFill>
                  <a:srgbClr val="282828"/>
                </a:solidFill>
                <a:latin typeface="Arial MT"/>
                <a:cs typeface="Arial MT"/>
              </a:rPr>
              <a:t> </a:t>
            </a:r>
            <a:r>
              <a:rPr sz="1950" spc="-60" dirty="0">
                <a:solidFill>
                  <a:srgbClr val="151515"/>
                </a:solidFill>
                <a:latin typeface="Arial MT"/>
                <a:cs typeface="Arial MT"/>
              </a:rPr>
              <a:t>in</a:t>
            </a:r>
            <a:r>
              <a:rPr sz="1950" spc="-75" dirty="0">
                <a:solidFill>
                  <a:srgbClr val="151515"/>
                </a:solidFill>
                <a:latin typeface="Arial MT"/>
                <a:cs typeface="Arial MT"/>
              </a:rPr>
              <a:t> </a:t>
            </a:r>
            <a:r>
              <a:rPr sz="1950" spc="-10" dirty="0">
                <a:latin typeface="Arial MT"/>
                <a:cs typeface="Arial MT"/>
              </a:rPr>
              <a:t>tons,</a:t>
            </a:r>
            <a:endParaRPr sz="1950">
              <a:latin typeface="Arial MT"/>
              <a:cs typeface="Arial MT"/>
            </a:endParaRPr>
          </a:p>
          <a:p>
            <a:pPr marL="347344" indent="-334644">
              <a:spcBef>
                <a:spcPts val="160"/>
              </a:spcBef>
              <a:buClr>
                <a:srgbClr val="646779"/>
              </a:buClr>
              <a:buAutoNum type="alphaLcParenBoth"/>
              <a:tabLst>
                <a:tab pos="347344" algn="l"/>
              </a:tabLst>
            </a:pPr>
            <a:r>
              <a:rPr sz="1950" spc="-90" dirty="0">
                <a:solidFill>
                  <a:srgbClr val="282828"/>
                </a:solidFill>
                <a:latin typeface="Arial MT"/>
                <a:cs typeface="Arial MT"/>
              </a:rPr>
              <a:t>coefficient</a:t>
            </a:r>
            <a:r>
              <a:rPr sz="1950" spc="20" dirty="0">
                <a:solidFill>
                  <a:srgbClr val="282828"/>
                </a:solidFill>
                <a:latin typeface="Arial MT"/>
                <a:cs typeface="Arial MT"/>
              </a:rPr>
              <a:t> </a:t>
            </a:r>
            <a:r>
              <a:rPr sz="1950" spc="-85" dirty="0">
                <a:solidFill>
                  <a:srgbClr val="9A95DF"/>
                </a:solidFill>
                <a:latin typeface="Arial MT"/>
                <a:cs typeface="Arial MT"/>
              </a:rPr>
              <a:t>of</a:t>
            </a:r>
            <a:r>
              <a:rPr sz="1950" spc="-75" dirty="0">
                <a:solidFill>
                  <a:srgbClr val="9A95DF"/>
                </a:solidFill>
                <a:latin typeface="Arial MT"/>
                <a:cs typeface="Arial MT"/>
              </a:rPr>
              <a:t> </a:t>
            </a:r>
            <a:r>
              <a:rPr sz="1950" spc="-35" dirty="0">
                <a:solidFill>
                  <a:srgbClr val="1F1F1F"/>
                </a:solidFill>
                <a:latin typeface="Arial MT"/>
                <a:cs typeface="Arial MT"/>
              </a:rPr>
              <a:t>performance,</a:t>
            </a:r>
            <a:endParaRPr sz="1950">
              <a:latin typeface="Arial MT"/>
              <a:cs typeface="Arial MT"/>
            </a:endParaRPr>
          </a:p>
          <a:p>
            <a:pPr marL="352424" indent="-339724">
              <a:spcBef>
                <a:spcPts val="260"/>
              </a:spcBef>
              <a:buClr>
                <a:srgbClr val="9C9CB5"/>
              </a:buClr>
              <a:buAutoNum type="alphaLcParenBoth"/>
              <a:tabLst>
                <a:tab pos="352424" algn="l"/>
              </a:tabLst>
            </a:pPr>
            <a:r>
              <a:rPr sz="1950" spc="-90" dirty="0">
                <a:solidFill>
                  <a:srgbClr val="313131"/>
                </a:solidFill>
                <a:latin typeface="Arial MT"/>
                <a:cs typeface="Arial MT"/>
              </a:rPr>
              <a:t>isentropic</a:t>
            </a:r>
            <a:r>
              <a:rPr sz="1950" spc="-35" dirty="0">
                <a:solidFill>
                  <a:srgbClr val="313131"/>
                </a:solidFill>
                <a:latin typeface="Arial MT"/>
                <a:cs typeface="Arial MT"/>
              </a:rPr>
              <a:t> </a:t>
            </a:r>
            <a:r>
              <a:rPr sz="1950" spc="-95" dirty="0">
                <a:solidFill>
                  <a:srgbClr val="494949"/>
                </a:solidFill>
                <a:latin typeface="Arial MT"/>
                <a:cs typeface="Arial MT"/>
              </a:rPr>
              <a:t>compressor</a:t>
            </a:r>
            <a:r>
              <a:rPr sz="1950" spc="60" dirty="0">
                <a:solidFill>
                  <a:srgbClr val="494949"/>
                </a:solidFill>
                <a:latin typeface="Arial MT"/>
                <a:cs typeface="Arial MT"/>
              </a:rPr>
              <a:t> </a:t>
            </a:r>
            <a:r>
              <a:rPr sz="1950" spc="-25" dirty="0">
                <a:solidFill>
                  <a:srgbClr val="151515"/>
                </a:solidFill>
                <a:latin typeface="Arial MT"/>
                <a:cs typeface="Arial MT"/>
              </a:rPr>
              <a:t>efficiency.</a:t>
            </a:r>
            <a:endParaRPr sz="1950">
              <a:latin typeface="Arial MT"/>
              <a:cs typeface="Arial MT"/>
            </a:endParaRPr>
          </a:p>
        </p:txBody>
      </p:sp>
      <p:sp>
        <p:nvSpPr>
          <p:cNvPr id="7" name="object 7"/>
          <p:cNvSpPr txBox="1"/>
          <p:nvPr/>
        </p:nvSpPr>
        <p:spPr>
          <a:xfrm>
            <a:off x="8190515" y="3525573"/>
            <a:ext cx="168275" cy="164148"/>
          </a:xfrm>
          <a:prstGeom prst="rect">
            <a:avLst/>
          </a:prstGeom>
        </p:spPr>
        <p:txBody>
          <a:bodyPr vert="horz" wrap="square" lIns="0" tIns="17780" rIns="0" bIns="0" rtlCol="0">
            <a:spAutoFit/>
          </a:bodyPr>
          <a:lstStyle/>
          <a:p>
            <a:pPr marL="12700">
              <a:spcBef>
                <a:spcPts val="140"/>
              </a:spcBef>
            </a:pPr>
            <a:r>
              <a:rPr sz="950" spc="-25" dirty="0">
                <a:solidFill>
                  <a:srgbClr val="313131"/>
                </a:solidFill>
                <a:latin typeface="Arial MT"/>
                <a:cs typeface="Arial MT"/>
              </a:rPr>
              <a:t>1B</a:t>
            </a:r>
            <a:endParaRPr sz="950">
              <a:latin typeface="Arial MT"/>
              <a:cs typeface="Arial M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9001" y="3097212"/>
            <a:ext cx="219075" cy="0"/>
          </a:xfrm>
          <a:custGeom>
            <a:avLst/>
            <a:gdLst/>
            <a:ahLst/>
            <a:cxnLst/>
            <a:rect l="l" t="t" r="r" b="b"/>
            <a:pathLst>
              <a:path w="219075">
                <a:moveTo>
                  <a:pt x="0" y="0"/>
                </a:moveTo>
                <a:lnTo>
                  <a:pt x="219075" y="0"/>
                </a:lnTo>
              </a:path>
            </a:pathLst>
          </a:custGeom>
          <a:ln w="28575">
            <a:solidFill>
              <a:srgbClr val="676767"/>
            </a:solidFill>
          </a:ln>
        </p:spPr>
        <p:txBody>
          <a:bodyPr wrap="square" lIns="0" tIns="0" rIns="0" bIns="0" rtlCol="0"/>
          <a:lstStyle/>
          <a:p>
            <a:endParaRPr sz="1800"/>
          </a:p>
        </p:txBody>
      </p:sp>
      <p:sp>
        <p:nvSpPr>
          <p:cNvPr id="3" name="object 3"/>
          <p:cNvSpPr/>
          <p:nvPr/>
        </p:nvSpPr>
        <p:spPr>
          <a:xfrm>
            <a:off x="5016500" y="3097212"/>
            <a:ext cx="219075" cy="0"/>
          </a:xfrm>
          <a:custGeom>
            <a:avLst/>
            <a:gdLst/>
            <a:ahLst/>
            <a:cxnLst/>
            <a:rect l="l" t="t" r="r" b="b"/>
            <a:pathLst>
              <a:path w="219075">
                <a:moveTo>
                  <a:pt x="0" y="0"/>
                </a:moveTo>
                <a:lnTo>
                  <a:pt x="219075" y="0"/>
                </a:lnTo>
              </a:path>
            </a:pathLst>
          </a:custGeom>
          <a:ln w="28575">
            <a:solidFill>
              <a:srgbClr val="676767"/>
            </a:solidFill>
          </a:ln>
        </p:spPr>
        <p:txBody>
          <a:bodyPr wrap="square" lIns="0" tIns="0" rIns="0" bIns="0" rtlCol="0"/>
          <a:lstStyle/>
          <a:p>
            <a:endParaRPr sz="1800"/>
          </a:p>
        </p:txBody>
      </p:sp>
      <p:graphicFrame>
        <p:nvGraphicFramePr>
          <p:cNvPr id="4" name="object 4"/>
          <p:cNvGraphicFramePr>
            <a:graphicFrameLocks noGrp="1"/>
          </p:cNvGraphicFramePr>
          <p:nvPr/>
        </p:nvGraphicFramePr>
        <p:xfrm>
          <a:off x="2413001" y="-422275"/>
          <a:ext cx="3441700" cy="533400"/>
        </p:xfrm>
        <a:graphic>
          <a:graphicData uri="http://schemas.openxmlformats.org/drawingml/2006/table">
            <a:tbl>
              <a:tblPr firstRow="1" bandRow="1">
                <a:tableStyleId>{2D5ABB26-0587-4C30-8999-92F81FD0307C}</a:tableStyleId>
              </a:tblPr>
              <a:tblGrid>
                <a:gridCol w="723900">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56515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488950">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tblGrid>
              <a:tr h="292100">
                <a:tc>
                  <a:txBody>
                    <a:bodyPr/>
                    <a:lstStyle/>
                    <a:p>
                      <a:pPr marL="95250">
                        <a:lnSpc>
                          <a:spcPts val="1600"/>
                        </a:lnSpc>
                      </a:pPr>
                      <a:r>
                        <a:rPr sz="1400" dirty="0">
                          <a:solidFill>
                            <a:srgbClr val="181818"/>
                          </a:solidFill>
                          <a:latin typeface="Consolas"/>
                          <a:cs typeface="Consolas"/>
                        </a:rPr>
                        <a:t>8t</a:t>
                      </a:r>
                      <a:r>
                        <a:rPr sz="1400" spc="-10" dirty="0">
                          <a:solidFill>
                            <a:srgbClr val="181818"/>
                          </a:solidFill>
                          <a:latin typeface="Consolas"/>
                          <a:cs typeface="Consolas"/>
                        </a:rPr>
                        <a:t> </a:t>
                      </a:r>
                      <a:r>
                        <a:rPr sz="1400" spc="-50" dirty="0">
                          <a:solidFill>
                            <a:srgbClr val="181818"/>
                          </a:solidFill>
                          <a:latin typeface="Consolas"/>
                          <a:cs typeface="Consolas"/>
                        </a:rPr>
                        <a:t>e</a:t>
                      </a:r>
                      <a:endParaRPr sz="1400">
                        <a:latin typeface="Consolas"/>
                        <a:cs typeface="Consolas"/>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marL="74930" algn="ctr">
                        <a:lnSpc>
                          <a:spcPts val="1590"/>
                        </a:lnSpc>
                      </a:pPr>
                      <a:r>
                        <a:rPr sz="1400" spc="-415" dirty="0">
                          <a:solidFill>
                            <a:srgbClr val="131313"/>
                          </a:solidFill>
                          <a:latin typeface="Cambria"/>
                          <a:cs typeface="Cambria"/>
                        </a:rPr>
                        <a:t>1</a:t>
                      </a:r>
                      <a:endParaRPr sz="1400">
                        <a:latin typeface="Cambria"/>
                        <a:cs typeface="Cambria"/>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marL="262255">
                        <a:lnSpc>
                          <a:spcPts val="1590"/>
                        </a:lnSpc>
                      </a:pPr>
                      <a:r>
                        <a:rPr sz="1400" spc="-25" dirty="0">
                          <a:latin typeface="Cambria"/>
                          <a:cs typeface="Cambria"/>
                        </a:rPr>
                        <a:t>1s</a:t>
                      </a:r>
                      <a:endParaRPr sz="1400">
                        <a:latin typeface="Cambria"/>
                        <a:cs typeface="Cambria"/>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marL="94615" algn="ctr">
                        <a:lnSpc>
                          <a:spcPts val="1590"/>
                        </a:lnSpc>
                      </a:pPr>
                      <a:r>
                        <a:rPr sz="1400" spc="-50" dirty="0">
                          <a:solidFill>
                            <a:srgbClr val="0C0C0C"/>
                          </a:solidFill>
                          <a:latin typeface="Cambria"/>
                          <a:cs typeface="Cambria"/>
                        </a:rPr>
                        <a:t>3</a:t>
                      </a:r>
                      <a:endParaRPr sz="1400">
                        <a:latin typeface="Cambria"/>
                        <a:cs typeface="Cambria"/>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marL="258445">
                        <a:lnSpc>
                          <a:spcPts val="1590"/>
                        </a:lnSpc>
                      </a:pPr>
                      <a:r>
                        <a:rPr sz="1400" spc="-50" dirty="0">
                          <a:solidFill>
                            <a:srgbClr val="262626"/>
                          </a:solidFill>
                          <a:latin typeface="Cambria"/>
                          <a:cs typeface="Cambria"/>
                        </a:rPr>
                        <a:t>3</a:t>
                      </a:r>
                      <a:endParaRPr sz="1400">
                        <a:latin typeface="Cambria"/>
                        <a:cs typeface="Cambria"/>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marL="245110">
                        <a:lnSpc>
                          <a:spcPts val="1590"/>
                        </a:lnSpc>
                      </a:pPr>
                      <a:r>
                        <a:rPr sz="1400" spc="-50" dirty="0">
                          <a:latin typeface="Cambria"/>
                          <a:cs typeface="Cambria"/>
                        </a:rPr>
                        <a:t>4</a:t>
                      </a:r>
                      <a:endParaRPr sz="1400">
                        <a:latin typeface="Cambria"/>
                        <a:cs typeface="Cambria"/>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extLst>
                  <a:ext uri="{0D108BD9-81ED-4DB2-BD59-A6C34878D82A}">
                    <a16:rowId xmlns:a16="http://schemas.microsoft.com/office/drawing/2014/main" val="10000"/>
                  </a:ext>
                </a:extLst>
              </a:tr>
              <a:tr h="241300">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tc>
                  <a:txBody>
                    <a:bodyPr/>
                    <a:lstStyle/>
                    <a:p>
                      <a:pPr>
                        <a:lnSpc>
                          <a:spcPct val="100000"/>
                        </a:lnSpc>
                      </a:pPr>
                      <a:endParaRPr sz="1400">
                        <a:latin typeface="Times New Roman"/>
                        <a:cs typeface="Times New Roman"/>
                      </a:endParaRPr>
                    </a:p>
                  </a:txBody>
                  <a:tcPr marL="0" marR="0" marT="0" marB="0">
                    <a:lnL w="19050">
                      <a:solidFill>
                        <a:srgbClr val="4B5777"/>
                      </a:solidFill>
                      <a:prstDash val="solid"/>
                    </a:lnL>
                    <a:lnR w="19050">
                      <a:solidFill>
                        <a:srgbClr val="4B5777"/>
                      </a:solidFill>
                      <a:prstDash val="solid"/>
                    </a:lnR>
                    <a:lnT w="19050">
                      <a:solidFill>
                        <a:srgbClr val="4B5777"/>
                      </a:solidFill>
                      <a:prstDash val="solid"/>
                    </a:lnT>
                    <a:lnB w="19050">
                      <a:solidFill>
                        <a:srgbClr val="4B5777"/>
                      </a:solidFill>
                      <a:prstDash val="solid"/>
                    </a:lnB>
                  </a:tcPr>
                </a:tc>
                <a:extLst>
                  <a:ext uri="{0D108BD9-81ED-4DB2-BD59-A6C34878D82A}">
                    <a16:rowId xmlns:a16="http://schemas.microsoft.com/office/drawing/2014/main" val="10001"/>
                  </a:ext>
                </a:extLst>
              </a:tr>
            </a:tbl>
          </a:graphicData>
        </a:graphic>
      </p:graphicFrame>
      <p:pic>
        <p:nvPicPr>
          <p:cNvPr id="5" name="object 5"/>
          <p:cNvPicPr/>
          <p:nvPr/>
        </p:nvPicPr>
        <p:blipFill>
          <a:blip r:embed="rId2" cstate="print"/>
          <a:stretch>
            <a:fillRect/>
          </a:stretch>
        </p:blipFill>
        <p:spPr>
          <a:xfrm>
            <a:off x="2489201" y="2895600"/>
            <a:ext cx="546100" cy="406400"/>
          </a:xfrm>
          <a:prstGeom prst="rect">
            <a:avLst/>
          </a:prstGeom>
        </p:spPr>
      </p:pic>
      <p:pic>
        <p:nvPicPr>
          <p:cNvPr id="6" name="object 6"/>
          <p:cNvPicPr/>
          <p:nvPr/>
        </p:nvPicPr>
        <p:blipFill>
          <a:blip r:embed="rId3" cstate="print"/>
          <a:stretch>
            <a:fillRect/>
          </a:stretch>
        </p:blipFill>
        <p:spPr>
          <a:xfrm>
            <a:off x="5549900" y="2882900"/>
            <a:ext cx="38100" cy="152400"/>
          </a:xfrm>
          <a:prstGeom prst="rect">
            <a:avLst/>
          </a:prstGeom>
        </p:spPr>
      </p:pic>
      <p:pic>
        <p:nvPicPr>
          <p:cNvPr id="7" name="object 7"/>
          <p:cNvPicPr/>
          <p:nvPr/>
        </p:nvPicPr>
        <p:blipFill>
          <a:blip r:embed="rId4" cstate="print"/>
          <a:stretch>
            <a:fillRect/>
          </a:stretch>
        </p:blipFill>
        <p:spPr>
          <a:xfrm>
            <a:off x="3492500" y="3213101"/>
            <a:ext cx="76200" cy="88900"/>
          </a:xfrm>
          <a:prstGeom prst="rect">
            <a:avLst/>
          </a:prstGeom>
        </p:spPr>
      </p:pic>
      <p:pic>
        <p:nvPicPr>
          <p:cNvPr id="8" name="object 8"/>
          <p:cNvPicPr/>
          <p:nvPr/>
        </p:nvPicPr>
        <p:blipFill>
          <a:blip r:embed="rId5" cstate="print"/>
          <a:stretch>
            <a:fillRect/>
          </a:stretch>
        </p:blipFill>
        <p:spPr>
          <a:xfrm>
            <a:off x="5638800" y="2908301"/>
            <a:ext cx="241300" cy="127000"/>
          </a:xfrm>
          <a:prstGeom prst="rect">
            <a:avLst/>
          </a:prstGeom>
        </p:spPr>
      </p:pic>
      <p:pic>
        <p:nvPicPr>
          <p:cNvPr id="9" name="object 9"/>
          <p:cNvPicPr/>
          <p:nvPr/>
        </p:nvPicPr>
        <p:blipFill>
          <a:blip r:embed="rId6" cstate="print"/>
          <a:stretch>
            <a:fillRect/>
          </a:stretch>
        </p:blipFill>
        <p:spPr>
          <a:xfrm>
            <a:off x="6235701" y="2876550"/>
            <a:ext cx="292100" cy="171450"/>
          </a:xfrm>
          <a:prstGeom prst="rect">
            <a:avLst/>
          </a:prstGeom>
        </p:spPr>
      </p:pic>
      <p:pic>
        <p:nvPicPr>
          <p:cNvPr id="10" name="object 10"/>
          <p:cNvPicPr/>
          <p:nvPr/>
        </p:nvPicPr>
        <p:blipFill>
          <a:blip r:embed="rId7" cstate="print"/>
          <a:stretch>
            <a:fillRect/>
          </a:stretch>
        </p:blipFill>
        <p:spPr>
          <a:xfrm>
            <a:off x="6629400" y="3022600"/>
            <a:ext cx="977900" cy="152400"/>
          </a:xfrm>
          <a:prstGeom prst="rect">
            <a:avLst/>
          </a:prstGeom>
        </p:spPr>
      </p:pic>
      <p:pic>
        <p:nvPicPr>
          <p:cNvPr id="11" name="object 11"/>
          <p:cNvPicPr/>
          <p:nvPr/>
        </p:nvPicPr>
        <p:blipFill>
          <a:blip r:embed="rId8" cstate="print"/>
          <a:stretch>
            <a:fillRect/>
          </a:stretch>
        </p:blipFill>
        <p:spPr>
          <a:xfrm>
            <a:off x="2476500" y="368301"/>
            <a:ext cx="5283200" cy="673100"/>
          </a:xfrm>
          <a:prstGeom prst="rect">
            <a:avLst/>
          </a:prstGeom>
        </p:spPr>
      </p:pic>
      <p:pic>
        <p:nvPicPr>
          <p:cNvPr id="12" name="object 12"/>
          <p:cNvPicPr/>
          <p:nvPr/>
        </p:nvPicPr>
        <p:blipFill>
          <a:blip r:embed="rId9" cstate="print"/>
          <a:stretch>
            <a:fillRect/>
          </a:stretch>
        </p:blipFill>
        <p:spPr>
          <a:xfrm>
            <a:off x="2565400" y="1320800"/>
            <a:ext cx="406400" cy="279400"/>
          </a:xfrm>
          <a:prstGeom prst="rect">
            <a:avLst/>
          </a:prstGeom>
        </p:spPr>
      </p:pic>
      <p:pic>
        <p:nvPicPr>
          <p:cNvPr id="13" name="object 13"/>
          <p:cNvPicPr/>
          <p:nvPr/>
        </p:nvPicPr>
        <p:blipFill>
          <a:blip r:embed="rId10" cstate="print"/>
          <a:stretch>
            <a:fillRect/>
          </a:stretch>
        </p:blipFill>
        <p:spPr>
          <a:xfrm>
            <a:off x="5638801" y="1219200"/>
            <a:ext cx="447675" cy="254000"/>
          </a:xfrm>
          <a:prstGeom prst="rect">
            <a:avLst/>
          </a:prstGeom>
        </p:spPr>
      </p:pic>
      <p:pic>
        <p:nvPicPr>
          <p:cNvPr id="14" name="object 14"/>
          <p:cNvPicPr/>
          <p:nvPr/>
        </p:nvPicPr>
        <p:blipFill>
          <a:blip r:embed="rId11" cstate="print"/>
          <a:stretch>
            <a:fillRect/>
          </a:stretch>
        </p:blipFill>
        <p:spPr>
          <a:xfrm>
            <a:off x="3048000" y="2260601"/>
            <a:ext cx="1574800" cy="393700"/>
          </a:xfrm>
          <a:prstGeom prst="rect">
            <a:avLst/>
          </a:prstGeom>
        </p:spPr>
      </p:pic>
      <p:pic>
        <p:nvPicPr>
          <p:cNvPr id="15" name="object 15"/>
          <p:cNvPicPr/>
          <p:nvPr/>
        </p:nvPicPr>
        <p:blipFill>
          <a:blip r:embed="rId12" cstate="print"/>
          <a:stretch>
            <a:fillRect/>
          </a:stretch>
        </p:blipFill>
        <p:spPr>
          <a:xfrm>
            <a:off x="6451600" y="190500"/>
            <a:ext cx="1130300" cy="177800"/>
          </a:xfrm>
          <a:prstGeom prst="rect">
            <a:avLst/>
          </a:prstGeom>
        </p:spPr>
      </p:pic>
      <p:pic>
        <p:nvPicPr>
          <p:cNvPr id="16" name="object 16"/>
          <p:cNvPicPr/>
          <p:nvPr/>
        </p:nvPicPr>
        <p:blipFill>
          <a:blip r:embed="rId13" cstate="print"/>
          <a:stretch>
            <a:fillRect/>
          </a:stretch>
        </p:blipFill>
        <p:spPr>
          <a:xfrm>
            <a:off x="5257800" y="2832101"/>
            <a:ext cx="1320800" cy="488950"/>
          </a:xfrm>
          <a:prstGeom prst="rect">
            <a:avLst/>
          </a:prstGeom>
        </p:spPr>
      </p:pic>
      <p:sp>
        <p:nvSpPr>
          <p:cNvPr id="17" name="object 17"/>
          <p:cNvSpPr txBox="1">
            <a:spLocks noGrp="1"/>
          </p:cNvSpPr>
          <p:nvPr>
            <p:ph type="title"/>
          </p:nvPr>
        </p:nvSpPr>
        <p:spPr>
          <a:xfrm>
            <a:off x="3034386" y="-1028436"/>
            <a:ext cx="4475480" cy="389209"/>
          </a:xfrm>
          <a:prstGeom prst="rect">
            <a:avLst/>
          </a:prstGeom>
        </p:spPr>
        <p:txBody>
          <a:bodyPr vert="horz" wrap="square" lIns="0" tIns="12065" rIns="0" bIns="0" rtlCol="0" anchor="t">
            <a:spAutoFit/>
          </a:bodyPr>
          <a:lstStyle/>
          <a:p>
            <a:pPr marL="12700">
              <a:spcBef>
                <a:spcPts val="95"/>
              </a:spcBef>
            </a:pPr>
            <a:r>
              <a:rPr sz="2450" u="heavy" dirty="0">
                <a:solidFill>
                  <a:srgbClr val="000000"/>
                </a:solidFill>
                <a:uFill>
                  <a:solidFill>
                    <a:srgbClr val="282828"/>
                  </a:solidFill>
                </a:uFill>
                <a:latin typeface="Cambria"/>
                <a:cs typeface="Cambria"/>
              </a:rPr>
              <a:t>Actual</a:t>
            </a:r>
            <a:r>
              <a:rPr sz="2450" u="heavy" spc="195" dirty="0">
                <a:solidFill>
                  <a:srgbClr val="000000"/>
                </a:solidFill>
                <a:uFill>
                  <a:solidFill>
                    <a:srgbClr val="282828"/>
                  </a:solidFill>
                </a:uFill>
                <a:latin typeface="Cambria"/>
                <a:cs typeface="Cambria"/>
              </a:rPr>
              <a:t> </a:t>
            </a:r>
            <a:r>
              <a:rPr sz="2450" u="heavy" dirty="0">
                <a:solidFill>
                  <a:srgbClr val="000000"/>
                </a:solidFill>
                <a:uFill>
                  <a:solidFill>
                    <a:srgbClr val="282828"/>
                  </a:solidFill>
                </a:uFill>
                <a:latin typeface="Cambria"/>
                <a:cs typeface="Cambria"/>
              </a:rPr>
              <a:t>Vapor-Compression</a:t>
            </a:r>
            <a:r>
              <a:rPr sz="2450" u="heavy" spc="60" dirty="0">
                <a:solidFill>
                  <a:srgbClr val="000000"/>
                </a:solidFill>
                <a:uFill>
                  <a:solidFill>
                    <a:srgbClr val="282828"/>
                  </a:solidFill>
                </a:uFill>
                <a:latin typeface="Cambria"/>
                <a:cs typeface="Cambria"/>
              </a:rPr>
              <a:t> </a:t>
            </a:r>
            <a:r>
              <a:rPr sz="2450" u="heavy" spc="40" dirty="0">
                <a:solidFill>
                  <a:srgbClr val="000000"/>
                </a:solidFill>
                <a:uFill>
                  <a:solidFill>
                    <a:srgbClr val="282828"/>
                  </a:solidFill>
                </a:uFill>
                <a:latin typeface="Cambria"/>
                <a:cs typeface="Cambria"/>
              </a:rPr>
              <a:t>Cycle</a:t>
            </a:r>
            <a:endParaRPr sz="2450">
              <a:latin typeface="Cambria"/>
              <a:cs typeface="Cambria"/>
            </a:endParaRPr>
          </a:p>
        </p:txBody>
      </p:sp>
      <p:sp>
        <p:nvSpPr>
          <p:cNvPr id="18" name="object 18"/>
          <p:cNvSpPr txBox="1"/>
          <p:nvPr/>
        </p:nvSpPr>
        <p:spPr>
          <a:xfrm>
            <a:off x="2429589" y="1286140"/>
            <a:ext cx="3693160" cy="884858"/>
          </a:xfrm>
          <a:prstGeom prst="rect">
            <a:avLst/>
          </a:prstGeom>
        </p:spPr>
        <p:txBody>
          <a:bodyPr vert="horz" wrap="square" lIns="0" tIns="15240" rIns="0" bIns="0" rtlCol="0">
            <a:spAutoFit/>
          </a:bodyPr>
          <a:lstStyle/>
          <a:p>
            <a:pPr marL="679447">
              <a:lnSpc>
                <a:spcPts val="1780"/>
              </a:lnSpc>
              <a:spcBef>
                <a:spcPts val="120"/>
              </a:spcBef>
            </a:pPr>
            <a:r>
              <a:rPr sz="1800" spc="65" dirty="0">
                <a:latin typeface="Cambria"/>
                <a:cs typeface="Cambria"/>
              </a:rPr>
              <a:t>0.›</a:t>
            </a:r>
            <a:r>
              <a:rPr sz="2700" spc="97" baseline="33950" dirty="0">
                <a:latin typeface="Cambria"/>
                <a:cs typeface="Cambria"/>
              </a:rPr>
              <a:t>g</a:t>
            </a:r>
            <a:r>
              <a:rPr sz="2700" u="heavy" spc="-390" baseline="33950" dirty="0">
                <a:solidFill>
                  <a:srgbClr val="131313"/>
                </a:solidFill>
                <a:uFill>
                  <a:solidFill>
                    <a:srgbClr val="383838"/>
                  </a:solidFill>
                </a:uFill>
                <a:latin typeface="Cambria"/>
                <a:cs typeface="Cambria"/>
              </a:rPr>
              <a:t> </a:t>
            </a:r>
            <a:r>
              <a:rPr sz="2700" u="heavy" baseline="33950" dirty="0">
                <a:solidFill>
                  <a:srgbClr val="131313"/>
                </a:solidFill>
                <a:uFill>
                  <a:solidFill>
                    <a:srgbClr val="383838"/>
                  </a:solidFill>
                </a:uFill>
                <a:latin typeface="Cambria"/>
                <a:cs typeface="Cambria"/>
              </a:rPr>
              <a:t>kg</a:t>
            </a:r>
            <a:r>
              <a:rPr sz="2700" spc="532" baseline="33950" dirty="0">
                <a:solidFill>
                  <a:srgbClr val="131313"/>
                </a:solidFill>
                <a:latin typeface="Cambria"/>
                <a:cs typeface="Cambria"/>
              </a:rPr>
              <a:t> </a:t>
            </a:r>
            <a:r>
              <a:rPr sz="1800" spc="-90" dirty="0">
                <a:latin typeface="Times New Roman"/>
                <a:cs typeface="Times New Roman"/>
              </a:rPr>
              <a:t>(280.15</a:t>
            </a:r>
            <a:r>
              <a:rPr sz="1800" spc="-20" dirty="0">
                <a:latin typeface="Times New Roman"/>
                <a:cs typeface="Times New Roman"/>
              </a:rPr>
              <a:t> </a:t>
            </a:r>
            <a:r>
              <a:rPr sz="1800" spc="-1030" dirty="0">
                <a:solidFill>
                  <a:srgbClr val="1C1C1C"/>
                </a:solidFill>
                <a:latin typeface="Times New Roman"/>
                <a:cs typeface="Times New Roman"/>
              </a:rPr>
              <a:t>—</a:t>
            </a:r>
            <a:r>
              <a:rPr sz="1800" spc="-90" dirty="0">
                <a:solidFill>
                  <a:srgbClr val="1C1C1C"/>
                </a:solidFill>
                <a:latin typeface="Times New Roman"/>
                <a:cs typeface="Times New Roman"/>
              </a:rPr>
              <a:t> </a:t>
            </a:r>
            <a:r>
              <a:rPr sz="2700" spc="-127" baseline="4629" dirty="0">
                <a:latin typeface="Times New Roman"/>
                <a:cs typeface="Times New Roman"/>
              </a:rPr>
              <a:t>241.35</a:t>
            </a:r>
            <a:r>
              <a:rPr sz="2700" spc="-127" baseline="38580" dirty="0">
                <a:latin typeface="Times New Roman"/>
                <a:cs typeface="Times New Roman"/>
              </a:rPr>
              <a:t>)</a:t>
            </a:r>
            <a:r>
              <a:rPr sz="2700" spc="-367" baseline="38580" dirty="0">
                <a:latin typeface="Times New Roman"/>
                <a:cs typeface="Times New Roman"/>
              </a:rPr>
              <a:t> </a:t>
            </a:r>
            <a:r>
              <a:rPr sz="2700" u="heavy" spc="-412" baseline="33950" dirty="0">
                <a:uFill>
                  <a:solidFill>
                    <a:srgbClr val="383838"/>
                  </a:solidFill>
                </a:uFill>
                <a:latin typeface="Times New Roman"/>
                <a:cs typeface="Times New Roman"/>
              </a:rPr>
              <a:t> </a:t>
            </a:r>
            <a:r>
              <a:rPr sz="2700" u="heavy" spc="-37" baseline="33950" dirty="0">
                <a:uFill>
                  <a:solidFill>
                    <a:srgbClr val="383838"/>
                  </a:solidFill>
                </a:uFill>
                <a:latin typeface="Times New Roman"/>
                <a:cs typeface="Times New Roman"/>
              </a:rPr>
              <a:t>kJ</a:t>
            </a:r>
            <a:endParaRPr sz="2700" baseline="33950">
              <a:latin typeface="Times New Roman"/>
              <a:cs typeface="Times New Roman"/>
            </a:endParaRPr>
          </a:p>
          <a:p>
            <a:pPr marL="1142361">
              <a:lnSpc>
                <a:spcPts val="1780"/>
              </a:lnSpc>
              <a:tabLst>
                <a:tab pos="2899399" algn="l"/>
              </a:tabLst>
            </a:pPr>
            <a:r>
              <a:rPr sz="1800" spc="-50" dirty="0">
                <a:solidFill>
                  <a:srgbClr val="5B5B5B"/>
                </a:solidFill>
                <a:latin typeface="Calibri"/>
                <a:cs typeface="Calibri"/>
              </a:rPr>
              <a:t>s</a:t>
            </a:r>
            <a:r>
              <a:rPr sz="1800" dirty="0">
                <a:solidFill>
                  <a:srgbClr val="5B5B5B"/>
                </a:solidFill>
                <a:latin typeface="Calibri"/>
                <a:cs typeface="Calibri"/>
              </a:rPr>
              <a:t>	</a:t>
            </a:r>
            <a:r>
              <a:rPr sz="1800" dirty="0">
                <a:solidFill>
                  <a:srgbClr val="111111"/>
                </a:solidFill>
                <a:latin typeface="Calibri"/>
                <a:cs typeface="Calibri"/>
              </a:rPr>
              <a:t>kg</a:t>
            </a:r>
            <a:r>
              <a:rPr sz="1800" spc="445" dirty="0">
                <a:solidFill>
                  <a:srgbClr val="111111"/>
                </a:solidFill>
                <a:latin typeface="Calibri"/>
                <a:cs typeface="Calibri"/>
              </a:rPr>
              <a:t> </a:t>
            </a:r>
            <a:r>
              <a:rPr sz="1800" spc="-400" dirty="0">
                <a:solidFill>
                  <a:srgbClr val="2B2B2B"/>
                </a:solidFill>
                <a:latin typeface="Calibri"/>
                <a:cs typeface="Calibri"/>
              </a:rPr>
              <a:t>\</a:t>
            </a:r>
            <a:r>
              <a:rPr sz="1800" spc="60" dirty="0">
                <a:solidFill>
                  <a:srgbClr val="2B2B2B"/>
                </a:solidFill>
                <a:latin typeface="Calibri"/>
                <a:cs typeface="Calibri"/>
              </a:rPr>
              <a:t> </a:t>
            </a:r>
            <a:r>
              <a:rPr sz="1800" spc="-20" dirty="0">
                <a:solidFill>
                  <a:srgbClr val="1C1C1C"/>
                </a:solidFill>
                <a:latin typeface="Calibri"/>
                <a:cs typeface="Calibri"/>
              </a:rPr>
              <a:t>kJ/s</a:t>
            </a:r>
            <a:endParaRPr sz="1800">
              <a:latin typeface="Calibri"/>
              <a:cs typeface="Calibri"/>
            </a:endParaRPr>
          </a:p>
          <a:p>
            <a:pPr marL="38100">
              <a:spcBef>
                <a:spcPts val="940"/>
              </a:spcBef>
            </a:pPr>
            <a:r>
              <a:rPr sz="1900" spc="-80" dirty="0">
                <a:solidFill>
                  <a:srgbClr val="3F3F3F"/>
                </a:solidFill>
                <a:latin typeface="Cambria"/>
                <a:cs typeface="Cambria"/>
              </a:rPr>
              <a:t>(b)</a:t>
            </a:r>
            <a:r>
              <a:rPr sz="1900" spc="-85" dirty="0">
                <a:solidFill>
                  <a:srgbClr val="3F3F3F"/>
                </a:solidFill>
                <a:latin typeface="Cambria"/>
                <a:cs typeface="Cambria"/>
              </a:rPr>
              <a:t> </a:t>
            </a:r>
            <a:r>
              <a:rPr sz="1900" spc="-35" dirty="0">
                <a:latin typeface="Cambria"/>
                <a:cs typeface="Cambria"/>
              </a:rPr>
              <a:t>The</a:t>
            </a:r>
            <a:r>
              <a:rPr sz="1900" spc="-55" dirty="0">
                <a:latin typeface="Cambria"/>
                <a:cs typeface="Cambria"/>
              </a:rPr>
              <a:t> </a:t>
            </a:r>
            <a:r>
              <a:rPr sz="1900" spc="-60" dirty="0">
                <a:solidFill>
                  <a:srgbClr val="130C62"/>
                </a:solidFill>
                <a:latin typeface="Cambria"/>
                <a:cs typeface="Cambria"/>
              </a:rPr>
              <a:t>refrigeration</a:t>
            </a:r>
            <a:r>
              <a:rPr sz="1900" spc="40" dirty="0">
                <a:solidFill>
                  <a:srgbClr val="130C62"/>
                </a:solidFill>
                <a:latin typeface="Cambria"/>
                <a:cs typeface="Cambria"/>
              </a:rPr>
              <a:t> </a:t>
            </a:r>
            <a:r>
              <a:rPr sz="1900" dirty="0">
                <a:solidFill>
                  <a:srgbClr val="130C62"/>
                </a:solidFill>
                <a:latin typeface="Cambria"/>
                <a:cs typeface="Cambria"/>
              </a:rPr>
              <a:t>capacity</a:t>
            </a:r>
            <a:r>
              <a:rPr sz="1900" spc="35" dirty="0">
                <a:solidFill>
                  <a:srgbClr val="130C62"/>
                </a:solidFill>
                <a:latin typeface="Cambria"/>
                <a:cs typeface="Cambria"/>
              </a:rPr>
              <a:t> </a:t>
            </a:r>
            <a:r>
              <a:rPr sz="1900" spc="-25" dirty="0">
                <a:solidFill>
                  <a:srgbClr val="1A1A1A"/>
                </a:solidFill>
                <a:latin typeface="Cambria"/>
                <a:cs typeface="Cambria"/>
              </a:rPr>
              <a:t>is</a:t>
            </a:r>
            <a:endParaRPr sz="1900">
              <a:latin typeface="Cambria"/>
              <a:cs typeface="Cambria"/>
            </a:endParaRPr>
          </a:p>
        </p:txBody>
      </p:sp>
      <p:sp>
        <p:nvSpPr>
          <p:cNvPr id="19" name="object 19"/>
          <p:cNvSpPr txBox="1"/>
          <p:nvPr/>
        </p:nvSpPr>
        <p:spPr>
          <a:xfrm>
            <a:off x="3022855" y="2918355"/>
            <a:ext cx="1950085" cy="284693"/>
          </a:xfrm>
          <a:prstGeom prst="rect">
            <a:avLst/>
          </a:prstGeom>
        </p:spPr>
        <p:txBody>
          <a:bodyPr vert="horz" wrap="square" lIns="0" tIns="15240" rIns="0" bIns="0" rtlCol="0">
            <a:spAutoFit/>
          </a:bodyPr>
          <a:lstStyle/>
          <a:p>
            <a:pPr marL="12700">
              <a:spcBef>
                <a:spcPts val="120"/>
              </a:spcBef>
            </a:pPr>
            <a:r>
              <a:rPr sz="1750" spc="-270" dirty="0">
                <a:latin typeface="Courier New"/>
                <a:cs typeface="Courier New"/>
              </a:rPr>
              <a:t>0.08'</a:t>
            </a:r>
            <a:r>
              <a:rPr sz="1750" spc="480" dirty="0">
                <a:latin typeface="Courier New"/>
                <a:cs typeface="Courier New"/>
              </a:rPr>
              <a:t> </a:t>
            </a:r>
            <a:r>
              <a:rPr sz="1700" spc="-100" dirty="0">
                <a:solidFill>
                  <a:srgbClr val="1F1F1F"/>
                </a:solidFill>
                <a:latin typeface="Cambria"/>
                <a:cs typeface="Cambria"/>
              </a:rPr>
              <a:t>(2J</a:t>
            </a:r>
            <a:r>
              <a:rPr sz="1700" spc="-100" dirty="0">
                <a:solidFill>
                  <a:srgbClr val="0F0F0F"/>
                </a:solidFill>
                <a:latin typeface="Cambria"/>
                <a:cs typeface="Cambria"/>
              </a:rPr>
              <a:t>1.35</a:t>
            </a:r>
            <a:r>
              <a:rPr sz="1700" spc="-160" dirty="0">
                <a:solidFill>
                  <a:srgbClr val="0F0F0F"/>
                </a:solidFill>
                <a:latin typeface="Cambria"/>
                <a:cs typeface="Cambria"/>
              </a:rPr>
              <a:t> </a:t>
            </a:r>
            <a:r>
              <a:rPr sz="1700" spc="-450" dirty="0">
                <a:solidFill>
                  <a:srgbClr val="363636"/>
                </a:solidFill>
                <a:latin typeface="Cambria"/>
                <a:cs typeface="Cambria"/>
              </a:rPr>
              <a:t>—</a:t>
            </a:r>
            <a:r>
              <a:rPr sz="1700" spc="-175" dirty="0">
                <a:solidFill>
                  <a:srgbClr val="363636"/>
                </a:solidFill>
                <a:latin typeface="Cambria"/>
                <a:cs typeface="Cambria"/>
              </a:rPr>
              <a:t>91.49)</a:t>
            </a:r>
            <a:endParaRPr sz="1700">
              <a:latin typeface="Cambria"/>
              <a:cs typeface="Cambria"/>
            </a:endParaRPr>
          </a:p>
        </p:txBody>
      </p:sp>
      <p:sp>
        <p:nvSpPr>
          <p:cNvPr id="20" name="object 20"/>
          <p:cNvSpPr txBox="1"/>
          <p:nvPr/>
        </p:nvSpPr>
        <p:spPr>
          <a:xfrm>
            <a:off x="6160185" y="1319213"/>
            <a:ext cx="777240" cy="252633"/>
          </a:xfrm>
          <a:prstGeom prst="rect">
            <a:avLst/>
          </a:prstGeom>
        </p:spPr>
        <p:txBody>
          <a:bodyPr vert="horz" wrap="square" lIns="0" tIns="13970" rIns="0" bIns="0" rtlCol="0">
            <a:spAutoFit/>
          </a:bodyPr>
          <a:lstStyle/>
          <a:p>
            <a:pPr marL="12700">
              <a:spcBef>
                <a:spcPts val="110"/>
              </a:spcBef>
            </a:pPr>
            <a:r>
              <a:rPr sz="1550" dirty="0">
                <a:solidFill>
                  <a:srgbClr val="313131"/>
                </a:solidFill>
                <a:latin typeface="Cambria"/>
                <a:cs typeface="Cambria"/>
              </a:rPr>
              <a:t>=</a:t>
            </a:r>
            <a:r>
              <a:rPr sz="1550" spc="370" dirty="0">
                <a:solidFill>
                  <a:srgbClr val="313131"/>
                </a:solidFill>
                <a:latin typeface="Cambria"/>
                <a:cs typeface="Cambria"/>
              </a:rPr>
              <a:t> </a:t>
            </a:r>
            <a:r>
              <a:rPr sz="1550" spc="-55" dirty="0">
                <a:solidFill>
                  <a:srgbClr val="1F1F1F"/>
                </a:solidFill>
                <a:latin typeface="Cambria"/>
                <a:cs typeface="Cambria"/>
              </a:rPr>
              <a:t>3.</a:t>
            </a:r>
            <a:r>
              <a:rPr sz="1550" spc="140" dirty="0">
                <a:solidFill>
                  <a:srgbClr val="1F1F1F"/>
                </a:solidFill>
                <a:latin typeface="Cambria"/>
                <a:cs typeface="Cambria"/>
              </a:rPr>
              <a:t> </a:t>
            </a:r>
            <a:r>
              <a:rPr sz="1550" dirty="0">
                <a:solidFill>
                  <a:srgbClr val="1F1A59"/>
                </a:solidFill>
                <a:latin typeface="Cambria"/>
                <a:cs typeface="Cambria"/>
              </a:rPr>
              <a:t>I</a:t>
            </a:r>
            <a:r>
              <a:rPr sz="1550" spc="240" dirty="0">
                <a:solidFill>
                  <a:srgbClr val="1F1A59"/>
                </a:solidFill>
                <a:latin typeface="Cambria"/>
                <a:cs typeface="Cambria"/>
              </a:rPr>
              <a:t> </a:t>
            </a:r>
            <a:r>
              <a:rPr sz="1550" spc="-325" dirty="0">
                <a:solidFill>
                  <a:srgbClr val="211F66"/>
                </a:solidFill>
                <a:latin typeface="Cambria"/>
                <a:cs typeface="Cambria"/>
              </a:rPr>
              <a:t>kW</a:t>
            </a:r>
            <a:endParaRPr sz="1550">
              <a:latin typeface="Cambria"/>
              <a:cs typeface="Cambria"/>
            </a:endParaRPr>
          </a:p>
        </p:txBody>
      </p:sp>
      <p:sp>
        <p:nvSpPr>
          <p:cNvPr id="21" name="object 21"/>
          <p:cNvSpPr txBox="1"/>
          <p:nvPr/>
        </p:nvSpPr>
        <p:spPr>
          <a:xfrm>
            <a:off x="8193852" y="3532188"/>
            <a:ext cx="170815" cy="155812"/>
          </a:xfrm>
          <a:prstGeom prst="rect">
            <a:avLst/>
          </a:prstGeom>
        </p:spPr>
        <p:txBody>
          <a:bodyPr vert="horz" wrap="square" lIns="0" tIns="17145" rIns="0" bIns="0" rtlCol="0">
            <a:spAutoFit/>
          </a:bodyPr>
          <a:lstStyle/>
          <a:p>
            <a:pPr marL="12700">
              <a:spcBef>
                <a:spcPts val="135"/>
              </a:spcBef>
            </a:pPr>
            <a:r>
              <a:rPr sz="900" spc="40" dirty="0">
                <a:solidFill>
                  <a:srgbClr val="2D2D2D"/>
                </a:solidFill>
                <a:latin typeface="Cambria"/>
                <a:cs typeface="Cambria"/>
              </a:rPr>
              <a:t>19</a:t>
            </a:r>
            <a:endParaRPr sz="900">
              <a:latin typeface="Cambria"/>
              <a:cs typeface="Cambria"/>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11901" y="0"/>
            <a:ext cx="1549400" cy="1752600"/>
          </a:xfrm>
          <a:prstGeom prst="rect">
            <a:avLst/>
          </a:prstGeom>
        </p:spPr>
      </p:pic>
      <p:graphicFrame>
        <p:nvGraphicFramePr>
          <p:cNvPr id="3" name="object 3"/>
          <p:cNvGraphicFramePr>
            <a:graphicFrameLocks noGrp="1"/>
          </p:cNvGraphicFramePr>
          <p:nvPr/>
        </p:nvGraphicFramePr>
        <p:xfrm>
          <a:off x="2555875" y="177800"/>
          <a:ext cx="3429000" cy="533400"/>
        </p:xfrm>
        <a:graphic>
          <a:graphicData uri="http://schemas.openxmlformats.org/drawingml/2006/table">
            <a:tbl>
              <a:tblPr firstRow="1" bandRow="1">
                <a:tableStyleId>{2D5ABB26-0587-4C30-8999-92F81FD0307C}</a:tableStyleId>
              </a:tblPr>
              <a:tblGrid>
                <a:gridCol w="7239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463550">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tblGrid>
              <a:tr h="285750">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extLst>
                  <a:ext uri="{0D108BD9-81ED-4DB2-BD59-A6C34878D82A}">
                    <a16:rowId xmlns:a16="http://schemas.microsoft.com/office/drawing/2014/main" val="10000"/>
                  </a:ext>
                </a:extLst>
              </a:tr>
              <a:tr h="247650">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F487C"/>
                      </a:solidFill>
                      <a:prstDash val="solid"/>
                    </a:lnL>
                    <a:lnR w="9525">
                      <a:solidFill>
                        <a:srgbClr val="3F487C"/>
                      </a:solidFill>
                      <a:prstDash val="solid"/>
                    </a:lnR>
                    <a:lnT w="9525">
                      <a:solidFill>
                        <a:srgbClr val="3F487C"/>
                      </a:solidFill>
                      <a:prstDash val="solid"/>
                    </a:lnT>
                    <a:lnB w="9525">
                      <a:solidFill>
                        <a:srgbClr val="3F487C"/>
                      </a:solidFill>
                      <a:prstDash val="solid"/>
                    </a:lnB>
                  </a:tcPr>
                </a:tc>
                <a:extLst>
                  <a:ext uri="{0D108BD9-81ED-4DB2-BD59-A6C34878D82A}">
                    <a16:rowId xmlns:a16="http://schemas.microsoft.com/office/drawing/2014/main" val="10001"/>
                  </a:ext>
                </a:extLst>
              </a:tr>
            </a:tbl>
          </a:graphicData>
        </a:graphic>
      </p:graphicFrame>
      <p:pic>
        <p:nvPicPr>
          <p:cNvPr id="4" name="object 4"/>
          <p:cNvPicPr/>
          <p:nvPr/>
        </p:nvPicPr>
        <p:blipFill>
          <a:blip r:embed="rId3" cstate="print"/>
          <a:stretch>
            <a:fillRect/>
          </a:stretch>
        </p:blipFill>
        <p:spPr>
          <a:xfrm>
            <a:off x="2679701" y="488951"/>
            <a:ext cx="3289300" cy="146050"/>
          </a:xfrm>
          <a:prstGeom prst="rect">
            <a:avLst/>
          </a:prstGeom>
        </p:spPr>
      </p:pic>
      <p:pic>
        <p:nvPicPr>
          <p:cNvPr id="5" name="object 5"/>
          <p:cNvPicPr/>
          <p:nvPr/>
        </p:nvPicPr>
        <p:blipFill>
          <a:blip r:embed="rId4" cstate="print"/>
          <a:stretch>
            <a:fillRect/>
          </a:stretch>
        </p:blipFill>
        <p:spPr>
          <a:xfrm>
            <a:off x="3289300" y="2413001"/>
            <a:ext cx="304800" cy="203200"/>
          </a:xfrm>
          <a:prstGeom prst="rect">
            <a:avLst/>
          </a:prstGeom>
        </p:spPr>
      </p:pic>
      <p:pic>
        <p:nvPicPr>
          <p:cNvPr id="6" name="object 6"/>
          <p:cNvPicPr/>
          <p:nvPr/>
        </p:nvPicPr>
        <p:blipFill>
          <a:blip r:embed="rId5" cstate="print"/>
          <a:stretch>
            <a:fillRect/>
          </a:stretch>
        </p:blipFill>
        <p:spPr>
          <a:xfrm>
            <a:off x="3708400" y="1524000"/>
            <a:ext cx="342900" cy="215900"/>
          </a:xfrm>
          <a:prstGeom prst="rect">
            <a:avLst/>
          </a:prstGeom>
        </p:spPr>
      </p:pic>
      <p:pic>
        <p:nvPicPr>
          <p:cNvPr id="7" name="object 7"/>
          <p:cNvPicPr/>
          <p:nvPr/>
        </p:nvPicPr>
        <p:blipFill>
          <a:blip r:embed="rId6" cstate="print"/>
          <a:stretch>
            <a:fillRect/>
          </a:stretch>
        </p:blipFill>
        <p:spPr>
          <a:xfrm>
            <a:off x="4114801" y="1358900"/>
            <a:ext cx="815975" cy="571500"/>
          </a:xfrm>
          <a:prstGeom prst="rect">
            <a:avLst/>
          </a:prstGeom>
        </p:spPr>
      </p:pic>
      <p:sp>
        <p:nvSpPr>
          <p:cNvPr id="8" name="object 8"/>
          <p:cNvSpPr txBox="1">
            <a:spLocks noGrp="1"/>
          </p:cNvSpPr>
          <p:nvPr>
            <p:ph type="title"/>
          </p:nvPr>
        </p:nvSpPr>
        <p:spPr>
          <a:xfrm>
            <a:off x="3174127" y="-418307"/>
            <a:ext cx="4459605" cy="373179"/>
          </a:xfrm>
          <a:prstGeom prst="rect">
            <a:avLst/>
          </a:prstGeom>
        </p:spPr>
        <p:txBody>
          <a:bodyPr vert="horz" wrap="square" lIns="0" tIns="11430" rIns="0" bIns="0" rtlCol="0" anchor="t">
            <a:spAutoFit/>
          </a:bodyPr>
          <a:lstStyle/>
          <a:p>
            <a:pPr marL="12700">
              <a:spcBef>
                <a:spcPts val="90"/>
              </a:spcBef>
            </a:pPr>
            <a:r>
              <a:rPr sz="2350" u="heavy" dirty="0">
                <a:solidFill>
                  <a:srgbClr val="000000"/>
                </a:solidFill>
                <a:uFill>
                  <a:solidFill>
                    <a:srgbClr val="282828"/>
                  </a:solidFill>
                </a:uFill>
                <a:latin typeface="Cambria"/>
                <a:cs typeface="Cambria"/>
              </a:rPr>
              <a:t>Actual</a:t>
            </a:r>
            <a:r>
              <a:rPr sz="2350" u="heavy" spc="290" dirty="0">
                <a:solidFill>
                  <a:srgbClr val="000000"/>
                </a:solidFill>
                <a:uFill>
                  <a:solidFill>
                    <a:srgbClr val="282828"/>
                  </a:solidFill>
                </a:uFill>
                <a:latin typeface="Cambria"/>
                <a:cs typeface="Cambria"/>
              </a:rPr>
              <a:t> </a:t>
            </a:r>
            <a:r>
              <a:rPr sz="2350" u="heavy" spc="50" dirty="0">
                <a:solidFill>
                  <a:srgbClr val="000000"/>
                </a:solidFill>
                <a:uFill>
                  <a:solidFill>
                    <a:srgbClr val="282828"/>
                  </a:solidFill>
                </a:uFill>
                <a:latin typeface="Cambria"/>
                <a:cs typeface="Cambria"/>
              </a:rPr>
              <a:t>Vapor-</a:t>
            </a:r>
            <a:r>
              <a:rPr sz="2350" u="heavy" spc="55" dirty="0">
                <a:solidFill>
                  <a:srgbClr val="000000"/>
                </a:solidFill>
                <a:uFill>
                  <a:solidFill>
                    <a:srgbClr val="282828"/>
                  </a:solidFill>
                </a:uFill>
                <a:latin typeface="Cambria"/>
                <a:cs typeface="Cambria"/>
              </a:rPr>
              <a:t>Compression</a:t>
            </a:r>
            <a:r>
              <a:rPr sz="2350" u="heavy" spc="20" dirty="0">
                <a:solidFill>
                  <a:srgbClr val="000000"/>
                </a:solidFill>
                <a:uFill>
                  <a:solidFill>
                    <a:srgbClr val="282828"/>
                  </a:solidFill>
                </a:uFill>
                <a:latin typeface="Cambria"/>
                <a:cs typeface="Cambria"/>
              </a:rPr>
              <a:t> </a:t>
            </a:r>
            <a:r>
              <a:rPr sz="2350" u="heavy" spc="100" dirty="0">
                <a:solidFill>
                  <a:srgbClr val="000000"/>
                </a:solidFill>
                <a:uFill>
                  <a:solidFill>
                    <a:srgbClr val="282828"/>
                  </a:solidFill>
                </a:uFill>
                <a:latin typeface="Cambria"/>
                <a:cs typeface="Cambria"/>
              </a:rPr>
              <a:t>Cycle</a:t>
            </a:r>
            <a:endParaRPr sz="2350">
              <a:latin typeface="Cambria"/>
              <a:cs typeface="Cambria"/>
            </a:endParaRPr>
          </a:p>
        </p:txBody>
      </p:sp>
      <p:sp>
        <p:nvSpPr>
          <p:cNvPr id="9" name="object 9"/>
          <p:cNvSpPr txBox="1"/>
          <p:nvPr/>
        </p:nvSpPr>
        <p:spPr>
          <a:xfrm>
            <a:off x="2594689" y="866510"/>
            <a:ext cx="3623310" cy="308418"/>
          </a:xfrm>
          <a:prstGeom prst="rect">
            <a:avLst/>
          </a:prstGeom>
        </p:spPr>
        <p:txBody>
          <a:bodyPr vert="horz" wrap="square" lIns="0" tIns="15875" rIns="0" bIns="0" rtlCol="0">
            <a:spAutoFit/>
          </a:bodyPr>
          <a:lstStyle/>
          <a:p>
            <a:pPr marL="12700">
              <a:spcBef>
                <a:spcPts val="125"/>
              </a:spcBef>
            </a:pPr>
            <a:r>
              <a:rPr sz="1900" spc="-45" dirty="0">
                <a:solidFill>
                  <a:srgbClr val="262626"/>
                </a:solidFill>
                <a:latin typeface="Cambria"/>
                <a:cs typeface="Cambria"/>
              </a:rPr>
              <a:t>(c)</a:t>
            </a:r>
            <a:r>
              <a:rPr sz="1900" spc="-90" dirty="0">
                <a:solidFill>
                  <a:srgbClr val="262626"/>
                </a:solidFill>
                <a:latin typeface="Cambria"/>
                <a:cs typeface="Cambria"/>
              </a:rPr>
              <a:t> </a:t>
            </a:r>
            <a:r>
              <a:rPr sz="1900" spc="-85" dirty="0">
                <a:latin typeface="Cambria"/>
                <a:cs typeface="Cambria"/>
              </a:rPr>
              <a:t>The</a:t>
            </a:r>
            <a:r>
              <a:rPr sz="1900" spc="-20" dirty="0">
                <a:latin typeface="Cambria"/>
                <a:cs typeface="Cambria"/>
              </a:rPr>
              <a:t> </a:t>
            </a:r>
            <a:r>
              <a:rPr sz="1900" spc="-20" dirty="0">
                <a:solidFill>
                  <a:srgbClr val="181A4D"/>
                </a:solidFill>
                <a:latin typeface="Cambria"/>
                <a:cs typeface="Cambria"/>
              </a:rPr>
              <a:t>coefficient</a:t>
            </a:r>
            <a:r>
              <a:rPr sz="1900" spc="10" dirty="0">
                <a:solidFill>
                  <a:srgbClr val="181A4D"/>
                </a:solidFill>
                <a:latin typeface="Cambria"/>
                <a:cs typeface="Cambria"/>
              </a:rPr>
              <a:t> </a:t>
            </a:r>
            <a:r>
              <a:rPr sz="1900" dirty="0">
                <a:solidFill>
                  <a:srgbClr val="242169"/>
                </a:solidFill>
                <a:latin typeface="Cambria"/>
                <a:cs typeface="Cambria"/>
              </a:rPr>
              <a:t>of</a:t>
            </a:r>
            <a:r>
              <a:rPr sz="1900" spc="65" dirty="0">
                <a:solidFill>
                  <a:srgbClr val="242169"/>
                </a:solidFill>
                <a:latin typeface="Cambria"/>
                <a:cs typeface="Cambria"/>
              </a:rPr>
              <a:t> </a:t>
            </a:r>
            <a:r>
              <a:rPr sz="1900" spc="-50" dirty="0">
                <a:solidFill>
                  <a:srgbClr val="1C1577"/>
                </a:solidFill>
                <a:latin typeface="Cambria"/>
                <a:cs typeface="Cambria"/>
              </a:rPr>
              <a:t>performance</a:t>
            </a:r>
            <a:r>
              <a:rPr sz="1900" spc="100" dirty="0">
                <a:solidFill>
                  <a:srgbClr val="1C1577"/>
                </a:solidFill>
                <a:latin typeface="Cambria"/>
                <a:cs typeface="Cambria"/>
              </a:rPr>
              <a:t> </a:t>
            </a:r>
            <a:r>
              <a:rPr sz="1900" spc="-25" dirty="0">
                <a:solidFill>
                  <a:srgbClr val="1A1A1A"/>
                </a:solidFill>
                <a:latin typeface="Cambria"/>
                <a:cs typeface="Cambria"/>
              </a:rPr>
              <a:t>is</a:t>
            </a:r>
            <a:endParaRPr sz="1900">
              <a:latin typeface="Cambria"/>
              <a:cs typeface="Cambria"/>
            </a:endParaRPr>
          </a:p>
        </p:txBody>
      </p:sp>
      <p:sp>
        <p:nvSpPr>
          <p:cNvPr id="10" name="object 10"/>
          <p:cNvSpPr txBox="1"/>
          <p:nvPr/>
        </p:nvSpPr>
        <p:spPr>
          <a:xfrm>
            <a:off x="3638415" y="2132806"/>
            <a:ext cx="1953260" cy="658514"/>
          </a:xfrm>
          <a:prstGeom prst="rect">
            <a:avLst/>
          </a:prstGeom>
        </p:spPr>
        <p:txBody>
          <a:bodyPr vert="horz" wrap="square" lIns="0" tIns="70485" rIns="0" bIns="0" rtlCol="0">
            <a:spAutoFit/>
          </a:bodyPr>
          <a:lstStyle/>
          <a:p>
            <a:pPr marL="19050">
              <a:spcBef>
                <a:spcPts val="555"/>
              </a:spcBef>
            </a:pPr>
            <a:r>
              <a:rPr sz="1700" u="heavy" spc="125" dirty="0">
                <a:uFill>
                  <a:solidFill>
                    <a:srgbClr val="3B3B3B"/>
                  </a:solidFill>
                </a:uFill>
                <a:latin typeface="Cambria"/>
                <a:cs typeface="Cambria"/>
              </a:rPr>
              <a:t> </a:t>
            </a:r>
            <a:r>
              <a:rPr sz="1700" u="heavy" spc="-165" dirty="0">
                <a:uFill>
                  <a:solidFill>
                    <a:srgbClr val="3B3B3B"/>
                  </a:solidFill>
                </a:uFill>
                <a:latin typeface="Cambria"/>
                <a:cs typeface="Cambria"/>
              </a:rPr>
              <a:t>t241</a:t>
            </a:r>
            <a:r>
              <a:rPr sz="1700" u="heavy" spc="-20" dirty="0">
                <a:uFill>
                  <a:solidFill>
                    <a:srgbClr val="3B3B3B"/>
                  </a:solidFill>
                </a:uFill>
                <a:latin typeface="Cambria"/>
                <a:cs typeface="Cambria"/>
              </a:rPr>
              <a:t> </a:t>
            </a:r>
            <a:r>
              <a:rPr sz="1700" u="heavy" spc="-70" dirty="0">
                <a:uFill>
                  <a:solidFill>
                    <a:srgbClr val="3B3B3B"/>
                  </a:solidFill>
                </a:uFill>
                <a:latin typeface="Cambria"/>
                <a:cs typeface="Cambria"/>
              </a:rPr>
              <a:t>,33</a:t>
            </a:r>
            <a:r>
              <a:rPr sz="1700" u="heavy" spc="-70" dirty="0">
                <a:solidFill>
                  <a:srgbClr val="333333"/>
                </a:solidFill>
                <a:uFill>
                  <a:solidFill>
                    <a:srgbClr val="3B3B3B"/>
                  </a:solidFill>
                </a:uFill>
                <a:latin typeface="Cambria"/>
                <a:cs typeface="Cambria"/>
              </a:rPr>
              <a:t>-</a:t>
            </a:r>
            <a:r>
              <a:rPr sz="1700" u="heavy" spc="-10" dirty="0">
                <a:solidFill>
                  <a:srgbClr val="333333"/>
                </a:solidFill>
                <a:uFill>
                  <a:solidFill>
                    <a:srgbClr val="3B3B3B"/>
                  </a:solidFill>
                </a:uFill>
                <a:latin typeface="Cambria"/>
                <a:cs typeface="Cambria"/>
              </a:rPr>
              <a:t>91.49)kJ/kg</a:t>
            </a:r>
            <a:r>
              <a:rPr sz="1700" u="heavy" spc="500" dirty="0">
                <a:solidFill>
                  <a:srgbClr val="333333"/>
                </a:solidFill>
                <a:uFill>
                  <a:solidFill>
                    <a:srgbClr val="3B3B3B"/>
                  </a:solidFill>
                </a:uFill>
                <a:latin typeface="Cambria"/>
                <a:cs typeface="Cambria"/>
              </a:rPr>
              <a:t> </a:t>
            </a:r>
            <a:endParaRPr sz="1700">
              <a:latin typeface="Cambria"/>
              <a:cs typeface="Cambria"/>
            </a:endParaRPr>
          </a:p>
          <a:p>
            <a:pPr marL="12700">
              <a:spcBef>
                <a:spcPts val="459"/>
              </a:spcBef>
            </a:pPr>
            <a:r>
              <a:rPr sz="1700" spc="-114" dirty="0">
                <a:solidFill>
                  <a:srgbClr val="181818"/>
                </a:solidFill>
                <a:latin typeface="Cambria"/>
                <a:cs typeface="Cambria"/>
              </a:rPr>
              <a:t>(280.15</a:t>
            </a:r>
            <a:r>
              <a:rPr sz="1700" spc="-70" dirty="0">
                <a:solidFill>
                  <a:srgbClr val="181818"/>
                </a:solidFill>
                <a:latin typeface="Cambria"/>
                <a:cs typeface="Cambria"/>
              </a:rPr>
              <a:t> </a:t>
            </a:r>
            <a:r>
              <a:rPr sz="1700" dirty="0">
                <a:solidFill>
                  <a:srgbClr val="545454"/>
                </a:solidFill>
                <a:latin typeface="Cambria"/>
                <a:cs typeface="Cambria"/>
              </a:rPr>
              <a:t>-</a:t>
            </a:r>
            <a:r>
              <a:rPr sz="1700" spc="270" dirty="0">
                <a:solidFill>
                  <a:srgbClr val="545454"/>
                </a:solidFill>
                <a:latin typeface="Cambria"/>
                <a:cs typeface="Cambria"/>
              </a:rPr>
              <a:t> </a:t>
            </a:r>
            <a:r>
              <a:rPr sz="1700" spc="-60" dirty="0">
                <a:solidFill>
                  <a:srgbClr val="111111"/>
                </a:solidFill>
                <a:latin typeface="Cambria"/>
                <a:cs typeface="Cambria"/>
              </a:rPr>
              <a:t>24L3SJM/'kg</a:t>
            </a:r>
            <a:endParaRPr sz="1700">
              <a:latin typeface="Cambria"/>
              <a:cs typeface="Cambria"/>
            </a:endParaRPr>
          </a:p>
        </p:txBody>
      </p:sp>
      <p:sp>
        <p:nvSpPr>
          <p:cNvPr id="11" name="object 11"/>
          <p:cNvSpPr txBox="1"/>
          <p:nvPr/>
        </p:nvSpPr>
        <p:spPr>
          <a:xfrm>
            <a:off x="5813953" y="2353468"/>
            <a:ext cx="395605" cy="276357"/>
          </a:xfrm>
          <a:prstGeom prst="rect">
            <a:avLst/>
          </a:prstGeom>
        </p:spPr>
        <p:txBody>
          <a:bodyPr vert="horz" wrap="square" lIns="0" tIns="14604" rIns="0" bIns="0" rtlCol="0">
            <a:spAutoFit/>
          </a:bodyPr>
          <a:lstStyle/>
          <a:p>
            <a:pPr marL="12700">
              <a:spcBef>
                <a:spcPts val="114"/>
              </a:spcBef>
            </a:pPr>
            <a:r>
              <a:rPr sz="1700" spc="-55" dirty="0">
                <a:solidFill>
                  <a:srgbClr val="464469"/>
                </a:solidFill>
                <a:latin typeface="Cambria"/>
                <a:cs typeface="Cambria"/>
              </a:rPr>
              <a:t>3.86</a:t>
            </a:r>
            <a:endParaRPr sz="1700">
              <a:latin typeface="Cambria"/>
              <a:cs typeface="Cambri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32201" y="1724026"/>
            <a:ext cx="815975" cy="53975"/>
            <a:chOff x="2260600" y="3324225"/>
            <a:chExt cx="815975" cy="53975"/>
          </a:xfrm>
        </p:grpSpPr>
        <p:sp>
          <p:nvSpPr>
            <p:cNvPr id="3" name="object 3"/>
            <p:cNvSpPr/>
            <p:nvPr/>
          </p:nvSpPr>
          <p:spPr>
            <a:xfrm>
              <a:off x="2501900" y="3363912"/>
              <a:ext cx="574675" cy="0"/>
            </a:xfrm>
            <a:custGeom>
              <a:avLst/>
              <a:gdLst/>
              <a:ahLst/>
              <a:cxnLst/>
              <a:rect l="l" t="t" r="r" b="b"/>
              <a:pathLst>
                <a:path w="574675">
                  <a:moveTo>
                    <a:pt x="0" y="0"/>
                  </a:moveTo>
                  <a:lnTo>
                    <a:pt x="574675" y="0"/>
                  </a:lnTo>
                </a:path>
              </a:pathLst>
            </a:custGeom>
            <a:ln w="28575">
              <a:solidFill>
                <a:srgbClr val="3F5B60"/>
              </a:solidFill>
            </a:ln>
          </p:spPr>
          <p:txBody>
            <a:bodyPr wrap="square" lIns="0" tIns="0" rIns="0" bIns="0" rtlCol="0"/>
            <a:lstStyle/>
            <a:p>
              <a:endParaRPr sz="1800"/>
            </a:p>
          </p:txBody>
        </p:sp>
        <p:sp>
          <p:nvSpPr>
            <p:cNvPr id="4" name="object 4"/>
            <p:cNvSpPr/>
            <p:nvPr/>
          </p:nvSpPr>
          <p:spPr>
            <a:xfrm>
              <a:off x="2260600" y="3338512"/>
              <a:ext cx="815975" cy="0"/>
            </a:xfrm>
            <a:custGeom>
              <a:avLst/>
              <a:gdLst/>
              <a:ahLst/>
              <a:cxnLst/>
              <a:rect l="l" t="t" r="r" b="b"/>
              <a:pathLst>
                <a:path w="815975">
                  <a:moveTo>
                    <a:pt x="0" y="0"/>
                  </a:moveTo>
                  <a:lnTo>
                    <a:pt x="815975" y="0"/>
                  </a:lnTo>
                </a:path>
              </a:pathLst>
            </a:custGeom>
            <a:ln w="28575">
              <a:solidFill>
                <a:srgbClr val="3F5B60"/>
              </a:solidFill>
            </a:ln>
          </p:spPr>
          <p:txBody>
            <a:bodyPr wrap="square" lIns="0" tIns="0" rIns="0" bIns="0" rtlCol="0"/>
            <a:lstStyle/>
            <a:p>
              <a:endParaRPr sz="1800"/>
            </a:p>
          </p:txBody>
        </p:sp>
      </p:grpSp>
      <p:graphicFrame>
        <p:nvGraphicFramePr>
          <p:cNvPr id="5" name="object 5"/>
          <p:cNvGraphicFramePr>
            <a:graphicFrameLocks noGrp="1"/>
          </p:cNvGraphicFramePr>
          <p:nvPr/>
        </p:nvGraphicFramePr>
        <p:xfrm>
          <a:off x="2654300" y="-53975"/>
          <a:ext cx="3409950" cy="533400"/>
        </p:xfrm>
        <a:graphic>
          <a:graphicData uri="http://schemas.openxmlformats.org/drawingml/2006/table">
            <a:tbl>
              <a:tblPr firstRow="1" bandRow="1">
                <a:tableStyleId>{2D5ABB26-0587-4C30-8999-92F81FD0307C}</a:tableStyleId>
              </a:tblPr>
              <a:tblGrid>
                <a:gridCol w="70802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461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479425">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tblGrid>
              <a:tr h="292100">
                <a:tc>
                  <a:txBody>
                    <a:bodyPr/>
                    <a:lstStyle/>
                    <a:p>
                      <a:pPr marL="93980" marR="3175">
                        <a:lnSpc>
                          <a:spcPts val="1610"/>
                        </a:lnSpc>
                      </a:pPr>
                      <a:r>
                        <a:rPr sz="1500" spc="-10" dirty="0">
                          <a:latin typeface="Times New Roman"/>
                          <a:cs typeface="Times New Roman"/>
                        </a:rPr>
                        <a:t>State</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65405" algn="ctr">
                        <a:lnSpc>
                          <a:spcPts val="1610"/>
                        </a:lnSpc>
                      </a:pPr>
                      <a:r>
                        <a:rPr sz="1500" spc="-635" dirty="0">
                          <a:solidFill>
                            <a:srgbClr val="151515"/>
                          </a:solidFill>
                          <a:latin typeface="Times New Roman"/>
                          <a:cs typeface="Times New Roman"/>
                        </a:rPr>
                        <a:t>T</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8255" algn="ctr">
                        <a:lnSpc>
                          <a:spcPts val="1610"/>
                        </a:lnSpc>
                      </a:pPr>
                      <a:r>
                        <a:rPr sz="1500" spc="-50" dirty="0">
                          <a:latin typeface="Times New Roman"/>
                          <a:cs typeface="Times New Roman"/>
                        </a:rPr>
                        <a:t>2</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97790" algn="ctr">
                        <a:lnSpc>
                          <a:spcPts val="1610"/>
                        </a:lnSpc>
                      </a:pPr>
                      <a:r>
                        <a:rPr sz="1500" spc="-50" dirty="0">
                          <a:latin typeface="Times New Roman"/>
                          <a:cs typeface="Times New Roman"/>
                        </a:rPr>
                        <a:t>•</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131445" marR="3175" algn="ctr">
                        <a:lnSpc>
                          <a:spcPts val="1610"/>
                        </a:lnSpc>
                      </a:pPr>
                      <a:r>
                        <a:rPr sz="1500" spc="-50" dirty="0">
                          <a:solidFill>
                            <a:srgbClr val="383838"/>
                          </a:solidFill>
                          <a:latin typeface="Times New Roman"/>
                          <a:cs typeface="Times New Roman"/>
                        </a:rPr>
                        <a:t>J</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110489" algn="ctr">
                        <a:lnSpc>
                          <a:spcPts val="1610"/>
                        </a:lnSpc>
                      </a:pPr>
                      <a:r>
                        <a:rPr sz="1500" spc="-50" dirty="0">
                          <a:latin typeface="Times New Roman"/>
                          <a:cs typeface="Times New Roman"/>
                        </a:rPr>
                        <a:t>4</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extLst>
                  <a:ext uri="{0D108BD9-81ED-4DB2-BD59-A6C34878D82A}">
                    <a16:rowId xmlns:a16="http://schemas.microsoft.com/office/drawing/2014/main" val="10000"/>
                  </a:ext>
                </a:extLst>
              </a:tr>
              <a:tr h="241300">
                <a:tc>
                  <a:txBody>
                    <a:bodyPr/>
                    <a:lstStyle/>
                    <a:p>
                      <a:pPr marL="227329">
                        <a:lnSpc>
                          <a:spcPts val="1310"/>
                        </a:lnSpc>
                      </a:pPr>
                      <a:r>
                        <a:rPr sz="1500" spc="-45" dirty="0">
                          <a:solidFill>
                            <a:srgbClr val="0F0F0F"/>
                          </a:solidFill>
                          <a:latin typeface="Times New Roman"/>
                          <a:cs typeface="Times New Roman"/>
                        </a:rPr>
                        <a:t>ikJ/kçj</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83820" algn="ctr">
                        <a:lnSpc>
                          <a:spcPts val="1310"/>
                        </a:lnSpc>
                      </a:pPr>
                      <a:r>
                        <a:rPr sz="1500" dirty="0">
                          <a:solidFill>
                            <a:srgbClr val="161616"/>
                          </a:solidFill>
                          <a:latin typeface="Times New Roman"/>
                          <a:cs typeface="Times New Roman"/>
                        </a:rPr>
                        <a:t>:J</a:t>
                      </a:r>
                      <a:r>
                        <a:rPr sz="1500" spc="5" dirty="0">
                          <a:solidFill>
                            <a:srgbClr val="161616"/>
                          </a:solidFill>
                          <a:latin typeface="Times New Roman"/>
                          <a:cs typeface="Times New Roman"/>
                        </a:rPr>
                        <a:t> </a:t>
                      </a:r>
                      <a:r>
                        <a:rPr sz="1500" spc="-20" dirty="0">
                          <a:solidFill>
                            <a:srgbClr val="0C0C0C"/>
                          </a:solidFill>
                          <a:latin typeface="Times New Roman"/>
                          <a:cs typeface="Times New Roman"/>
                        </a:rPr>
                        <a:t>I.31</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67310" algn="ctr">
                        <a:lnSpc>
                          <a:spcPts val="1310"/>
                        </a:lnSpc>
                      </a:pPr>
                      <a:r>
                        <a:rPr sz="1500" spc="-10" dirty="0">
                          <a:latin typeface="Times New Roman"/>
                          <a:cs typeface="Times New Roman"/>
                        </a:rPr>
                        <a:t>:7z.3'›</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118110">
                        <a:lnSpc>
                          <a:spcPts val="1310"/>
                        </a:lnSpc>
                      </a:pPr>
                      <a:r>
                        <a:rPr sz="1500" spc="-170" dirty="0">
                          <a:latin typeface="Times New Roman"/>
                          <a:cs typeface="Times New Roman"/>
                        </a:rPr>
                        <a:t>*xi,i.</a:t>
                      </a:r>
                      <a:r>
                        <a:rPr sz="1500" spc="-95" dirty="0">
                          <a:latin typeface="Times New Roman"/>
                          <a:cs typeface="Times New Roman"/>
                        </a:rPr>
                        <a:t> </a:t>
                      </a:r>
                      <a:r>
                        <a:rPr sz="1500" spc="-50" dirty="0">
                          <a:latin typeface="Times New Roman"/>
                          <a:cs typeface="Times New Roman"/>
                        </a:rPr>
                        <a:t>i</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131445" algn="ctr">
                        <a:lnSpc>
                          <a:spcPts val="1310"/>
                        </a:lnSpc>
                      </a:pPr>
                      <a:r>
                        <a:rPr sz="1500" spc="-265" dirty="0">
                          <a:solidFill>
                            <a:srgbClr val="151515"/>
                          </a:solidFill>
                          <a:latin typeface="Times New Roman"/>
                          <a:cs typeface="Times New Roman"/>
                        </a:rPr>
                        <a:t>u</a:t>
                      </a:r>
                      <a:r>
                        <a:rPr sz="1500" spc="-110" dirty="0">
                          <a:solidFill>
                            <a:srgbClr val="151515"/>
                          </a:solidFill>
                          <a:latin typeface="Times New Roman"/>
                          <a:cs typeface="Times New Roman"/>
                        </a:rPr>
                        <a:t> </a:t>
                      </a:r>
                      <a:r>
                        <a:rPr sz="1500" spc="-75" dirty="0">
                          <a:latin typeface="Times New Roman"/>
                          <a:cs typeface="Times New Roman"/>
                        </a:rPr>
                        <a:t>i.*'›</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tc>
                  <a:txBody>
                    <a:bodyPr/>
                    <a:lstStyle/>
                    <a:p>
                      <a:pPr marL="106680" algn="ctr">
                        <a:lnSpc>
                          <a:spcPts val="1310"/>
                        </a:lnSpc>
                      </a:pPr>
                      <a:r>
                        <a:rPr sz="1500" spc="-10" dirty="0">
                          <a:latin typeface="Times New Roman"/>
                          <a:cs typeface="Times New Roman"/>
                        </a:rPr>
                        <a:t>'›i.J'›</a:t>
                      </a:r>
                      <a:endParaRPr sz="1500">
                        <a:latin typeface="Times New Roman"/>
                        <a:cs typeface="Times New Roman"/>
                      </a:endParaRPr>
                    </a:p>
                  </a:txBody>
                  <a:tcPr marL="0" marR="0" marT="0" marB="0">
                    <a:lnL w="19050">
                      <a:solidFill>
                        <a:srgbClr val="545B83"/>
                      </a:solidFill>
                      <a:prstDash val="solid"/>
                    </a:lnL>
                    <a:lnR w="19050">
                      <a:solidFill>
                        <a:srgbClr val="545B83"/>
                      </a:solidFill>
                      <a:prstDash val="solid"/>
                    </a:lnR>
                    <a:lnT w="19050">
                      <a:solidFill>
                        <a:srgbClr val="545B83"/>
                      </a:solidFill>
                      <a:prstDash val="solid"/>
                    </a:lnT>
                    <a:lnB w="19050">
                      <a:solidFill>
                        <a:srgbClr val="545B83"/>
                      </a:solidFill>
                      <a:prstDash val="solid"/>
                    </a:lnB>
                  </a:tcPr>
                </a:tc>
                <a:extLst>
                  <a:ext uri="{0D108BD9-81ED-4DB2-BD59-A6C34878D82A}">
                    <a16:rowId xmlns:a16="http://schemas.microsoft.com/office/drawing/2014/main" val="10001"/>
                  </a:ext>
                </a:extLst>
              </a:tr>
            </a:tbl>
          </a:graphicData>
        </a:graphic>
      </p:graphicFrame>
      <p:grpSp>
        <p:nvGrpSpPr>
          <p:cNvPr id="6" name="object 6"/>
          <p:cNvGrpSpPr/>
          <p:nvPr/>
        </p:nvGrpSpPr>
        <p:grpSpPr>
          <a:xfrm>
            <a:off x="6654800" y="139700"/>
            <a:ext cx="1257300" cy="1181100"/>
            <a:chOff x="5283200" y="1739900"/>
            <a:chExt cx="1257300" cy="1181100"/>
          </a:xfrm>
        </p:grpSpPr>
        <p:pic>
          <p:nvPicPr>
            <p:cNvPr id="7" name="object 7"/>
            <p:cNvPicPr/>
            <p:nvPr/>
          </p:nvPicPr>
          <p:blipFill>
            <a:blip r:embed="rId2" cstate="print"/>
            <a:stretch>
              <a:fillRect/>
            </a:stretch>
          </p:blipFill>
          <p:spPr>
            <a:xfrm>
              <a:off x="5410200" y="1778000"/>
              <a:ext cx="1130300" cy="1143000"/>
            </a:xfrm>
            <a:prstGeom prst="rect">
              <a:avLst/>
            </a:prstGeom>
          </p:spPr>
        </p:pic>
        <p:pic>
          <p:nvPicPr>
            <p:cNvPr id="8" name="object 8"/>
            <p:cNvPicPr/>
            <p:nvPr/>
          </p:nvPicPr>
          <p:blipFill>
            <a:blip r:embed="rId3" cstate="print"/>
            <a:stretch>
              <a:fillRect/>
            </a:stretch>
          </p:blipFill>
          <p:spPr>
            <a:xfrm>
              <a:off x="5283200" y="1739900"/>
              <a:ext cx="787400" cy="673100"/>
            </a:xfrm>
            <a:prstGeom prst="rect">
              <a:avLst/>
            </a:prstGeom>
          </p:spPr>
        </p:pic>
      </p:grpSp>
      <p:pic>
        <p:nvPicPr>
          <p:cNvPr id="9" name="object 9"/>
          <p:cNvPicPr/>
          <p:nvPr/>
        </p:nvPicPr>
        <p:blipFill>
          <a:blip r:embed="rId4" cstate="print"/>
          <a:stretch>
            <a:fillRect/>
          </a:stretch>
        </p:blipFill>
        <p:spPr>
          <a:xfrm>
            <a:off x="4699001" y="1498600"/>
            <a:ext cx="892175" cy="254000"/>
          </a:xfrm>
          <a:prstGeom prst="rect">
            <a:avLst/>
          </a:prstGeom>
        </p:spPr>
      </p:pic>
      <p:pic>
        <p:nvPicPr>
          <p:cNvPr id="10" name="object 10"/>
          <p:cNvPicPr/>
          <p:nvPr/>
        </p:nvPicPr>
        <p:blipFill>
          <a:blip r:embed="rId5" cstate="print"/>
          <a:stretch>
            <a:fillRect/>
          </a:stretch>
        </p:blipFill>
        <p:spPr>
          <a:xfrm>
            <a:off x="4749800" y="1828800"/>
            <a:ext cx="762000" cy="215900"/>
          </a:xfrm>
          <a:prstGeom prst="rect">
            <a:avLst/>
          </a:prstGeom>
        </p:spPr>
      </p:pic>
      <p:pic>
        <p:nvPicPr>
          <p:cNvPr id="11" name="object 11"/>
          <p:cNvPicPr/>
          <p:nvPr/>
        </p:nvPicPr>
        <p:blipFill>
          <a:blip r:embed="rId6" cstate="print"/>
          <a:stretch>
            <a:fillRect/>
          </a:stretch>
        </p:blipFill>
        <p:spPr>
          <a:xfrm>
            <a:off x="3543301" y="2451101"/>
            <a:ext cx="1895475" cy="241300"/>
          </a:xfrm>
          <a:prstGeom prst="rect">
            <a:avLst/>
          </a:prstGeom>
        </p:spPr>
      </p:pic>
      <p:pic>
        <p:nvPicPr>
          <p:cNvPr id="12" name="object 12"/>
          <p:cNvPicPr/>
          <p:nvPr/>
        </p:nvPicPr>
        <p:blipFill>
          <a:blip r:embed="rId7" cstate="print"/>
          <a:stretch>
            <a:fillRect/>
          </a:stretch>
        </p:blipFill>
        <p:spPr>
          <a:xfrm>
            <a:off x="3162300" y="1384300"/>
            <a:ext cx="1460500" cy="673100"/>
          </a:xfrm>
          <a:prstGeom prst="rect">
            <a:avLst/>
          </a:prstGeom>
        </p:spPr>
      </p:pic>
      <p:pic>
        <p:nvPicPr>
          <p:cNvPr id="13" name="object 13"/>
          <p:cNvPicPr/>
          <p:nvPr/>
        </p:nvPicPr>
        <p:blipFill>
          <a:blip r:embed="rId8" cstate="print"/>
          <a:stretch>
            <a:fillRect/>
          </a:stretch>
        </p:blipFill>
        <p:spPr>
          <a:xfrm>
            <a:off x="3162300" y="2641600"/>
            <a:ext cx="2247900" cy="304800"/>
          </a:xfrm>
          <a:prstGeom prst="rect">
            <a:avLst/>
          </a:prstGeom>
        </p:spPr>
      </p:pic>
      <p:grpSp>
        <p:nvGrpSpPr>
          <p:cNvPr id="14" name="object 14"/>
          <p:cNvGrpSpPr/>
          <p:nvPr/>
        </p:nvGrpSpPr>
        <p:grpSpPr>
          <a:xfrm>
            <a:off x="6604000" y="838200"/>
            <a:ext cx="1066800" cy="482600"/>
            <a:chOff x="5232400" y="2438400"/>
            <a:chExt cx="1066800" cy="482600"/>
          </a:xfrm>
        </p:grpSpPr>
        <p:pic>
          <p:nvPicPr>
            <p:cNvPr id="15" name="object 15"/>
            <p:cNvPicPr/>
            <p:nvPr/>
          </p:nvPicPr>
          <p:blipFill>
            <a:blip r:embed="rId9" cstate="print"/>
            <a:stretch>
              <a:fillRect/>
            </a:stretch>
          </p:blipFill>
          <p:spPr>
            <a:xfrm>
              <a:off x="5257800" y="2438400"/>
              <a:ext cx="152400" cy="266700"/>
            </a:xfrm>
            <a:prstGeom prst="rect">
              <a:avLst/>
            </a:prstGeom>
          </p:spPr>
        </p:pic>
        <p:pic>
          <p:nvPicPr>
            <p:cNvPr id="16" name="object 16"/>
            <p:cNvPicPr/>
            <p:nvPr/>
          </p:nvPicPr>
          <p:blipFill>
            <a:blip r:embed="rId10" cstate="print"/>
            <a:stretch>
              <a:fillRect/>
            </a:stretch>
          </p:blipFill>
          <p:spPr>
            <a:xfrm>
              <a:off x="5232400" y="2717800"/>
              <a:ext cx="1066800" cy="203200"/>
            </a:xfrm>
            <a:prstGeom prst="rect">
              <a:avLst/>
            </a:prstGeom>
          </p:spPr>
        </p:pic>
      </p:grpSp>
      <p:sp>
        <p:nvSpPr>
          <p:cNvPr id="17" name="object 17"/>
          <p:cNvSpPr txBox="1">
            <a:spLocks noGrp="1"/>
          </p:cNvSpPr>
          <p:nvPr>
            <p:ph type="title"/>
          </p:nvPr>
        </p:nvSpPr>
        <p:spPr>
          <a:xfrm>
            <a:off x="3261626" y="-640292"/>
            <a:ext cx="4419600" cy="365485"/>
          </a:xfrm>
          <a:prstGeom prst="rect">
            <a:avLst/>
          </a:prstGeom>
        </p:spPr>
        <p:txBody>
          <a:bodyPr vert="horz" wrap="square" lIns="0" tIns="11430" rIns="0" bIns="0" rtlCol="0" anchor="t">
            <a:spAutoFit/>
          </a:bodyPr>
          <a:lstStyle/>
          <a:p>
            <a:pPr marL="12700">
              <a:spcBef>
                <a:spcPts val="90"/>
              </a:spcBef>
            </a:pPr>
            <a:r>
              <a:rPr sz="2300" u="heavy" dirty="0">
                <a:solidFill>
                  <a:srgbClr val="000000"/>
                </a:solidFill>
                <a:uFill>
                  <a:solidFill>
                    <a:srgbClr val="181818"/>
                  </a:solidFill>
                </a:uFill>
                <a:latin typeface="Times New Roman"/>
                <a:cs typeface="Times New Roman"/>
              </a:rPr>
              <a:t>Actual</a:t>
            </a:r>
            <a:r>
              <a:rPr sz="2300" u="heavy" spc="425" dirty="0">
                <a:solidFill>
                  <a:srgbClr val="000000"/>
                </a:solidFill>
                <a:uFill>
                  <a:solidFill>
                    <a:srgbClr val="181818"/>
                  </a:solidFill>
                </a:uFill>
                <a:latin typeface="Times New Roman"/>
                <a:cs typeface="Times New Roman"/>
              </a:rPr>
              <a:t> </a:t>
            </a:r>
            <a:r>
              <a:rPr sz="2300" u="heavy" spc="114" dirty="0">
                <a:solidFill>
                  <a:srgbClr val="000000"/>
                </a:solidFill>
                <a:uFill>
                  <a:solidFill>
                    <a:srgbClr val="181818"/>
                  </a:solidFill>
                </a:uFill>
                <a:latin typeface="Times New Roman"/>
                <a:cs typeface="Times New Roman"/>
              </a:rPr>
              <a:t>Vapor-</a:t>
            </a:r>
            <a:r>
              <a:rPr sz="2300" u="heavy" spc="120" dirty="0">
                <a:solidFill>
                  <a:srgbClr val="000000"/>
                </a:solidFill>
                <a:uFill>
                  <a:solidFill>
                    <a:srgbClr val="181818"/>
                  </a:solidFill>
                </a:uFill>
                <a:latin typeface="Times New Roman"/>
                <a:cs typeface="Times New Roman"/>
              </a:rPr>
              <a:t>Compression</a:t>
            </a:r>
            <a:r>
              <a:rPr sz="2300" u="heavy" spc="295" dirty="0">
                <a:solidFill>
                  <a:srgbClr val="000000"/>
                </a:solidFill>
                <a:uFill>
                  <a:solidFill>
                    <a:srgbClr val="181818"/>
                  </a:solidFill>
                </a:uFill>
                <a:latin typeface="Times New Roman"/>
                <a:cs typeface="Times New Roman"/>
              </a:rPr>
              <a:t> </a:t>
            </a:r>
            <a:r>
              <a:rPr sz="2300" u="heavy" spc="60" dirty="0">
                <a:solidFill>
                  <a:srgbClr val="000000"/>
                </a:solidFill>
                <a:uFill>
                  <a:solidFill>
                    <a:srgbClr val="181818"/>
                  </a:solidFill>
                </a:uFill>
                <a:latin typeface="Times New Roman"/>
                <a:cs typeface="Times New Roman"/>
              </a:rPr>
              <a:t>Cycle</a:t>
            </a:r>
            <a:endParaRPr sz="2300">
              <a:latin typeface="Times New Roman"/>
              <a:cs typeface="Times New Roman"/>
            </a:endParaRPr>
          </a:p>
        </p:txBody>
      </p:sp>
      <p:sp>
        <p:nvSpPr>
          <p:cNvPr id="18" name="object 18"/>
          <p:cNvSpPr txBox="1"/>
          <p:nvPr/>
        </p:nvSpPr>
        <p:spPr>
          <a:xfrm>
            <a:off x="7701315" y="-83872"/>
            <a:ext cx="114935" cy="244939"/>
          </a:xfrm>
          <a:prstGeom prst="rect">
            <a:avLst/>
          </a:prstGeom>
        </p:spPr>
        <p:txBody>
          <a:bodyPr vert="horz" wrap="square" lIns="0" tIns="13970" rIns="0" bIns="0" rtlCol="0">
            <a:spAutoFit/>
          </a:bodyPr>
          <a:lstStyle/>
          <a:p>
            <a:pPr marL="12700">
              <a:spcBef>
                <a:spcPts val="110"/>
              </a:spcBef>
            </a:pPr>
            <a:r>
              <a:rPr sz="1500" spc="-25" dirty="0">
                <a:latin typeface="Times New Roman"/>
                <a:cs typeface="Times New Roman"/>
              </a:rPr>
              <a:t>'•</a:t>
            </a:r>
            <a:endParaRPr sz="1500">
              <a:latin typeface="Times New Roman"/>
              <a:cs typeface="Times New Roman"/>
            </a:endParaRPr>
          </a:p>
        </p:txBody>
      </p:sp>
      <p:sp>
        <p:nvSpPr>
          <p:cNvPr id="19" name="object 19"/>
          <p:cNvSpPr txBox="1"/>
          <p:nvPr/>
        </p:nvSpPr>
        <p:spPr>
          <a:xfrm>
            <a:off x="2696508" y="644790"/>
            <a:ext cx="2992755" cy="574516"/>
          </a:xfrm>
          <a:prstGeom prst="rect">
            <a:avLst/>
          </a:prstGeom>
        </p:spPr>
        <p:txBody>
          <a:bodyPr vert="horz" wrap="square" lIns="0" tIns="35560" rIns="0" bIns="0" rtlCol="0">
            <a:spAutoFit/>
          </a:bodyPr>
          <a:lstStyle/>
          <a:p>
            <a:pPr marL="12700" marR="5080" indent="11430">
              <a:lnSpc>
                <a:spcPts val="2050"/>
              </a:lnSpc>
              <a:spcBef>
                <a:spcPts val="280"/>
              </a:spcBef>
            </a:pPr>
            <a:r>
              <a:rPr sz="1800" dirty="0">
                <a:solidFill>
                  <a:srgbClr val="3F3F3F"/>
                </a:solidFill>
                <a:latin typeface="Times New Roman"/>
                <a:cs typeface="Times New Roman"/>
              </a:rPr>
              <a:t>(d)</a:t>
            </a:r>
            <a:r>
              <a:rPr sz="1800" spc="20" dirty="0">
                <a:solidFill>
                  <a:srgbClr val="3F3F3F"/>
                </a:solidFill>
                <a:latin typeface="Times New Roman"/>
                <a:cs typeface="Times New Roman"/>
              </a:rPr>
              <a:t> </a:t>
            </a:r>
            <a:r>
              <a:rPr sz="1800" dirty="0">
                <a:latin typeface="Times New Roman"/>
                <a:cs typeface="Times New Roman"/>
              </a:rPr>
              <a:t>The</a:t>
            </a:r>
            <a:r>
              <a:rPr sz="1800" spc="60" dirty="0">
                <a:latin typeface="Times New Roman"/>
                <a:cs typeface="Times New Roman"/>
              </a:rPr>
              <a:t> </a:t>
            </a:r>
            <a:r>
              <a:rPr sz="1800" spc="50" dirty="0">
                <a:solidFill>
                  <a:srgbClr val="0A053B"/>
                </a:solidFill>
                <a:latin typeface="Times New Roman"/>
                <a:cs typeface="Times New Roman"/>
              </a:rPr>
              <a:t>isentropic</a:t>
            </a:r>
            <a:r>
              <a:rPr sz="1800" spc="105" dirty="0">
                <a:solidFill>
                  <a:srgbClr val="0A053B"/>
                </a:solidFill>
                <a:latin typeface="Times New Roman"/>
                <a:cs typeface="Times New Roman"/>
              </a:rPr>
              <a:t> </a:t>
            </a:r>
            <a:r>
              <a:rPr sz="1800" spc="70" dirty="0">
                <a:solidFill>
                  <a:srgbClr val="918CB5"/>
                </a:solidFill>
                <a:latin typeface="Times New Roman"/>
                <a:cs typeface="Times New Roman"/>
              </a:rPr>
              <a:t>compressor </a:t>
            </a:r>
            <a:r>
              <a:rPr sz="1800" dirty="0">
                <a:solidFill>
                  <a:srgbClr val="0C0A52"/>
                </a:solidFill>
                <a:latin typeface="Times New Roman"/>
                <a:cs typeface="Times New Roman"/>
              </a:rPr>
              <a:t>efficiency</a:t>
            </a:r>
            <a:r>
              <a:rPr sz="1800" spc="445" dirty="0">
                <a:solidFill>
                  <a:srgbClr val="0C0A52"/>
                </a:solidFill>
                <a:latin typeface="Times New Roman"/>
                <a:cs typeface="Times New Roman"/>
              </a:rPr>
              <a:t> </a:t>
            </a:r>
            <a:r>
              <a:rPr sz="1800" spc="-25" dirty="0">
                <a:solidFill>
                  <a:srgbClr val="1A1A1A"/>
                </a:solidFill>
                <a:latin typeface="Times New Roman"/>
                <a:cs typeface="Times New Roman"/>
              </a:rPr>
              <a:t>is</a:t>
            </a:r>
            <a:endParaRPr sz="18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11</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Boiler</a:t>
            </a:r>
          </a:p>
          <a:p>
            <a:pPr algn="ctr">
              <a:spcBef>
                <a:spcPts val="719"/>
              </a:spcBef>
            </a:pPr>
            <a:r>
              <a:rPr lang="en-US" sz="3600" b="1" spc="-9" dirty="0">
                <a:latin typeface="Times New Roman"/>
                <a:cs typeface="Times New Roman"/>
              </a:rPr>
              <a:t>(130-140)</a:t>
            </a:r>
            <a:endParaRPr sz="3600" dirty="0">
              <a:latin typeface="Times New Roman"/>
              <a:cs typeface="Times New Roman"/>
            </a:endParaRPr>
          </a:p>
        </p:txBody>
      </p:sp>
    </p:spTree>
    <p:extLst>
      <p:ext uri="{BB962C8B-B14F-4D97-AF65-F5344CB8AC3E}">
        <p14:creationId xmlns:p14="http://schemas.microsoft.com/office/powerpoint/2010/main" val="19531458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4252" y="-1277366"/>
            <a:ext cx="5518150" cy="3204147"/>
          </a:xfrm>
          <a:prstGeom prst="rect">
            <a:avLst/>
          </a:prstGeom>
        </p:spPr>
        <p:txBody>
          <a:bodyPr vert="horz" wrap="square" lIns="0" tIns="12700" rIns="0" bIns="0" rtlCol="0">
            <a:spAutoFit/>
          </a:bodyPr>
          <a:lstStyle/>
          <a:p>
            <a:pPr marL="12700">
              <a:spcBef>
                <a:spcPts val="100"/>
              </a:spcBef>
            </a:pPr>
            <a:r>
              <a:rPr sz="1200" b="1" spc="-10" dirty="0">
                <a:latin typeface="Times New Roman"/>
                <a:cs typeface="Times New Roman"/>
              </a:rPr>
              <a:t>Boilers</a:t>
            </a:r>
            <a:endParaRPr sz="1200">
              <a:latin typeface="Times New Roman"/>
              <a:cs typeface="Times New Roman"/>
            </a:endParaRPr>
          </a:p>
          <a:p>
            <a:pPr marL="12700" marR="10160" algn="just">
              <a:lnSpc>
                <a:spcPct val="119900"/>
              </a:lnSpc>
              <a:spcBef>
                <a:spcPts val="795"/>
              </a:spcBef>
            </a:pPr>
            <a:r>
              <a:rPr sz="1200" dirty="0">
                <a:latin typeface="Times New Roman"/>
                <a:cs typeface="Times New Roman"/>
              </a:rPr>
              <a:t>Steam</a:t>
            </a:r>
            <a:r>
              <a:rPr sz="1200" spc="90" dirty="0">
                <a:latin typeface="Times New Roman"/>
                <a:cs typeface="Times New Roman"/>
              </a:rPr>
              <a:t> </a:t>
            </a:r>
            <a:r>
              <a:rPr sz="1200" dirty="0">
                <a:latin typeface="Times New Roman"/>
                <a:cs typeface="Times New Roman"/>
              </a:rPr>
              <a:t>is</a:t>
            </a:r>
            <a:r>
              <a:rPr sz="1200" spc="150" dirty="0">
                <a:latin typeface="Times New Roman"/>
                <a:cs typeface="Times New Roman"/>
              </a:rPr>
              <a:t> </a:t>
            </a:r>
            <a:r>
              <a:rPr sz="1200" dirty="0">
                <a:latin typeface="Times New Roman"/>
                <a:cs typeface="Times New Roman"/>
              </a:rPr>
              <a:t>extensively</a:t>
            </a:r>
            <a:r>
              <a:rPr sz="1200" spc="10" dirty="0">
                <a:latin typeface="Times New Roman"/>
                <a:cs typeface="Times New Roman"/>
              </a:rPr>
              <a:t> </a:t>
            </a:r>
            <a:r>
              <a:rPr sz="1200" dirty="0">
                <a:latin typeface="Times New Roman"/>
                <a:cs typeface="Times New Roman"/>
              </a:rPr>
              <a:t>used</a:t>
            </a:r>
            <a:r>
              <a:rPr sz="1200" spc="130" dirty="0">
                <a:latin typeface="Times New Roman"/>
                <a:cs typeface="Times New Roman"/>
              </a:rPr>
              <a:t> </a:t>
            </a:r>
            <a:r>
              <a:rPr sz="1200" dirty="0">
                <a:latin typeface="Times New Roman"/>
                <a:cs typeface="Times New Roman"/>
              </a:rPr>
              <a:t>for</a:t>
            </a:r>
            <a:r>
              <a:rPr sz="1200" spc="150" dirty="0">
                <a:latin typeface="Times New Roman"/>
                <a:cs typeface="Times New Roman"/>
              </a:rPr>
              <a:t> </a:t>
            </a:r>
            <a:r>
              <a:rPr sz="1200" dirty="0">
                <a:latin typeface="Times New Roman"/>
                <a:cs typeface="Times New Roman"/>
              </a:rPr>
              <a:t>various</a:t>
            </a:r>
            <a:r>
              <a:rPr sz="1200" spc="85" dirty="0">
                <a:latin typeface="Times New Roman"/>
                <a:cs typeface="Times New Roman"/>
              </a:rPr>
              <a:t> </a:t>
            </a:r>
            <a:r>
              <a:rPr sz="1200" dirty="0">
                <a:latin typeface="Times New Roman"/>
                <a:cs typeface="Times New Roman"/>
              </a:rPr>
              <a:t>applications</a:t>
            </a:r>
            <a:r>
              <a:rPr sz="1200" spc="20" dirty="0">
                <a:latin typeface="Times New Roman"/>
                <a:cs typeface="Times New Roman"/>
              </a:rPr>
              <a:t> </a:t>
            </a:r>
            <a:r>
              <a:rPr sz="1200" dirty="0">
                <a:latin typeface="Times New Roman"/>
                <a:cs typeface="Times New Roman"/>
              </a:rPr>
              <a:t>such</a:t>
            </a:r>
            <a:r>
              <a:rPr sz="1200" spc="130" dirty="0">
                <a:latin typeface="Times New Roman"/>
                <a:cs typeface="Times New Roman"/>
              </a:rPr>
              <a:t> </a:t>
            </a:r>
            <a:r>
              <a:rPr sz="1200" dirty="0">
                <a:latin typeface="Times New Roman"/>
                <a:cs typeface="Times New Roman"/>
              </a:rPr>
              <a:t>as</a:t>
            </a:r>
            <a:r>
              <a:rPr sz="1200" spc="150" dirty="0">
                <a:latin typeface="Times New Roman"/>
                <a:cs typeface="Times New Roman"/>
              </a:rPr>
              <a:t> </a:t>
            </a:r>
            <a:r>
              <a:rPr sz="1200" dirty="0">
                <a:latin typeface="Times New Roman"/>
                <a:cs typeface="Times New Roman"/>
              </a:rPr>
              <a:t>power</a:t>
            </a:r>
            <a:r>
              <a:rPr sz="1200" spc="150" dirty="0">
                <a:latin typeface="Times New Roman"/>
                <a:cs typeface="Times New Roman"/>
              </a:rPr>
              <a:t> </a:t>
            </a:r>
            <a:r>
              <a:rPr sz="1200" dirty="0">
                <a:latin typeface="Times New Roman"/>
                <a:cs typeface="Times New Roman"/>
              </a:rPr>
              <a:t>production,</a:t>
            </a:r>
            <a:r>
              <a:rPr sz="1200" spc="70" dirty="0">
                <a:latin typeface="Times New Roman"/>
                <a:cs typeface="Times New Roman"/>
              </a:rPr>
              <a:t> </a:t>
            </a:r>
            <a:r>
              <a:rPr sz="1200" spc="-10" dirty="0">
                <a:latin typeface="Times New Roman"/>
                <a:cs typeface="Times New Roman"/>
              </a:rPr>
              <a:t>industrial </a:t>
            </a:r>
            <a:r>
              <a:rPr sz="1200" dirty="0">
                <a:latin typeface="Times New Roman"/>
                <a:cs typeface="Times New Roman"/>
              </a:rPr>
              <a:t>processes,</a:t>
            </a:r>
            <a:r>
              <a:rPr sz="1200" spc="130" dirty="0">
                <a:latin typeface="Times New Roman"/>
                <a:cs typeface="Times New Roman"/>
              </a:rPr>
              <a:t> </a:t>
            </a:r>
            <a:r>
              <a:rPr sz="1200" dirty="0">
                <a:latin typeface="Times New Roman"/>
                <a:cs typeface="Times New Roman"/>
              </a:rPr>
              <a:t>work</a:t>
            </a:r>
            <a:r>
              <a:rPr sz="1200" spc="200" dirty="0">
                <a:latin typeface="Times New Roman"/>
                <a:cs typeface="Times New Roman"/>
              </a:rPr>
              <a:t> </a:t>
            </a:r>
            <a:r>
              <a:rPr sz="1200" dirty="0">
                <a:latin typeface="Times New Roman"/>
                <a:cs typeface="Times New Roman"/>
              </a:rPr>
              <a:t>interaction,</a:t>
            </a:r>
            <a:r>
              <a:rPr sz="1200" spc="70" dirty="0">
                <a:latin typeface="Times New Roman"/>
                <a:cs typeface="Times New Roman"/>
              </a:rPr>
              <a:t> </a:t>
            </a:r>
            <a:r>
              <a:rPr sz="1200" dirty="0">
                <a:latin typeface="Times New Roman"/>
                <a:cs typeface="Times New Roman"/>
              </a:rPr>
              <a:t>heating</a:t>
            </a:r>
            <a:r>
              <a:rPr sz="1200" spc="135" dirty="0">
                <a:latin typeface="Times New Roman"/>
                <a:cs typeface="Times New Roman"/>
              </a:rPr>
              <a:t> </a:t>
            </a:r>
            <a:r>
              <a:rPr sz="1200" dirty="0">
                <a:latin typeface="Times New Roman"/>
                <a:cs typeface="Times New Roman"/>
              </a:rPr>
              <a:t>etc.</a:t>
            </a:r>
            <a:r>
              <a:rPr sz="1200" spc="200" dirty="0">
                <a:latin typeface="Times New Roman"/>
                <a:cs typeface="Times New Roman"/>
              </a:rPr>
              <a:t> </a:t>
            </a:r>
            <a:r>
              <a:rPr sz="1200" dirty="0">
                <a:latin typeface="Times New Roman"/>
                <a:cs typeface="Times New Roman"/>
              </a:rPr>
              <a:t>With</a:t>
            </a:r>
            <a:r>
              <a:rPr sz="1200" spc="135" dirty="0">
                <a:latin typeface="Times New Roman"/>
                <a:cs typeface="Times New Roman"/>
              </a:rPr>
              <a:t> </a:t>
            </a:r>
            <a:r>
              <a:rPr sz="1200" dirty="0">
                <a:latin typeface="Times New Roman"/>
                <a:cs typeface="Times New Roman"/>
              </a:rPr>
              <a:t>the</a:t>
            </a:r>
            <a:r>
              <a:rPr sz="1200" spc="200" dirty="0">
                <a:latin typeface="Times New Roman"/>
                <a:cs typeface="Times New Roman"/>
              </a:rPr>
              <a:t> </a:t>
            </a:r>
            <a:r>
              <a:rPr sz="1200" dirty="0">
                <a:latin typeface="Times New Roman"/>
                <a:cs typeface="Times New Roman"/>
              </a:rPr>
              <a:t>increasing</a:t>
            </a:r>
            <a:r>
              <a:rPr sz="1200" spc="70" dirty="0">
                <a:latin typeface="Times New Roman"/>
                <a:cs typeface="Times New Roman"/>
              </a:rPr>
              <a:t> </a:t>
            </a:r>
            <a:r>
              <a:rPr sz="1200" dirty="0">
                <a:latin typeface="Times New Roman"/>
                <a:cs typeface="Times New Roman"/>
              </a:rPr>
              <a:t>use</a:t>
            </a:r>
            <a:r>
              <a:rPr sz="1200" spc="204" dirty="0">
                <a:latin typeface="Times New Roman"/>
                <a:cs typeface="Times New Roman"/>
              </a:rPr>
              <a:t> </a:t>
            </a:r>
            <a:r>
              <a:rPr sz="1200" dirty="0">
                <a:latin typeface="Times New Roman"/>
                <a:cs typeface="Times New Roman"/>
              </a:rPr>
              <a:t>of</a:t>
            </a:r>
            <a:r>
              <a:rPr sz="1200" spc="220" dirty="0">
                <a:latin typeface="Times New Roman"/>
                <a:cs typeface="Times New Roman"/>
              </a:rPr>
              <a:t> </a:t>
            </a:r>
            <a:r>
              <a:rPr sz="1200" dirty="0">
                <a:latin typeface="Times New Roman"/>
                <a:cs typeface="Times New Roman"/>
              </a:rPr>
              <a:t>steam</a:t>
            </a:r>
            <a:r>
              <a:rPr sz="1200" spc="160" dirty="0">
                <a:latin typeface="Times New Roman"/>
                <a:cs typeface="Times New Roman"/>
              </a:rPr>
              <a:t> </a:t>
            </a:r>
            <a:r>
              <a:rPr sz="1200" dirty="0">
                <a:latin typeface="Times New Roman"/>
                <a:cs typeface="Times New Roman"/>
              </a:rPr>
              <a:t>in</a:t>
            </a:r>
            <a:r>
              <a:rPr sz="1200" spc="195" dirty="0">
                <a:latin typeface="Times New Roman"/>
                <a:cs typeface="Times New Roman"/>
              </a:rPr>
              <a:t> </a:t>
            </a:r>
            <a:r>
              <a:rPr sz="1200" spc="-10" dirty="0">
                <a:latin typeface="Times New Roman"/>
                <a:cs typeface="Times New Roman"/>
              </a:rPr>
              <a:t>different </a:t>
            </a:r>
            <a:r>
              <a:rPr sz="1200" dirty="0">
                <a:latin typeface="Times New Roman"/>
                <a:cs typeface="Times New Roman"/>
              </a:rPr>
              <a:t>engineering</a:t>
            </a:r>
            <a:r>
              <a:rPr sz="1200" spc="370" dirty="0">
                <a:latin typeface="Times New Roman"/>
                <a:cs typeface="Times New Roman"/>
              </a:rPr>
              <a:t> </a:t>
            </a:r>
            <a:r>
              <a:rPr sz="1200" dirty="0">
                <a:latin typeface="Times New Roman"/>
                <a:cs typeface="Times New Roman"/>
              </a:rPr>
              <a:t>systems</a:t>
            </a:r>
            <a:r>
              <a:rPr sz="1200" spc="445" dirty="0">
                <a:latin typeface="Times New Roman"/>
                <a:cs typeface="Times New Roman"/>
              </a:rPr>
              <a:t> </a:t>
            </a:r>
            <a:r>
              <a:rPr sz="1200" dirty="0">
                <a:latin typeface="Times New Roman"/>
                <a:cs typeface="Times New Roman"/>
              </a:rPr>
              <a:t>the</a:t>
            </a:r>
            <a:r>
              <a:rPr sz="1200" spc="440" dirty="0">
                <a:latin typeface="Times New Roman"/>
                <a:cs typeface="Times New Roman"/>
              </a:rPr>
              <a:t> </a:t>
            </a:r>
            <a:r>
              <a:rPr sz="1200" dirty="0">
                <a:latin typeface="Times New Roman"/>
                <a:cs typeface="Times New Roman"/>
              </a:rPr>
              <a:t>steam</a:t>
            </a:r>
            <a:r>
              <a:rPr sz="1200" spc="395" dirty="0">
                <a:latin typeface="Times New Roman"/>
                <a:cs typeface="Times New Roman"/>
              </a:rPr>
              <a:t> </a:t>
            </a:r>
            <a:r>
              <a:rPr sz="1200" dirty="0">
                <a:latin typeface="Times New Roman"/>
                <a:cs typeface="Times New Roman"/>
              </a:rPr>
              <a:t>generation</a:t>
            </a:r>
            <a:r>
              <a:rPr sz="1200" spc="434" dirty="0">
                <a:latin typeface="Times New Roman"/>
                <a:cs typeface="Times New Roman"/>
              </a:rPr>
              <a:t> </a:t>
            </a:r>
            <a:r>
              <a:rPr sz="1200" dirty="0">
                <a:latin typeface="Times New Roman"/>
                <a:cs typeface="Times New Roman"/>
              </a:rPr>
              <a:t>technology</a:t>
            </a:r>
            <a:r>
              <a:rPr sz="1200" spc="430" dirty="0">
                <a:latin typeface="Times New Roman"/>
                <a:cs typeface="Times New Roman"/>
              </a:rPr>
              <a:t> </a:t>
            </a:r>
            <a:r>
              <a:rPr sz="1200" dirty="0">
                <a:latin typeface="Times New Roman"/>
                <a:cs typeface="Times New Roman"/>
              </a:rPr>
              <a:t>has</a:t>
            </a:r>
            <a:r>
              <a:rPr sz="1200" spc="450" dirty="0">
                <a:latin typeface="Times New Roman"/>
                <a:cs typeface="Times New Roman"/>
              </a:rPr>
              <a:t> </a:t>
            </a:r>
            <a:r>
              <a:rPr sz="1200" dirty="0">
                <a:latin typeface="Times New Roman"/>
                <a:cs typeface="Times New Roman"/>
              </a:rPr>
              <a:t>also</a:t>
            </a:r>
            <a:r>
              <a:rPr sz="1200" spc="430" dirty="0">
                <a:latin typeface="Times New Roman"/>
                <a:cs typeface="Times New Roman"/>
              </a:rPr>
              <a:t> </a:t>
            </a:r>
            <a:r>
              <a:rPr sz="1200" dirty="0">
                <a:latin typeface="Times New Roman"/>
                <a:cs typeface="Times New Roman"/>
              </a:rPr>
              <a:t>undergone</a:t>
            </a:r>
            <a:r>
              <a:rPr sz="1200" spc="100" dirty="0">
                <a:latin typeface="Times New Roman"/>
                <a:cs typeface="Times New Roman"/>
              </a:rPr>
              <a:t>  </a:t>
            </a:r>
            <a:r>
              <a:rPr sz="1200" spc="-10" dirty="0">
                <a:latin typeface="Times New Roman"/>
                <a:cs typeface="Times New Roman"/>
              </a:rPr>
              <a:t>various </a:t>
            </a:r>
            <a:r>
              <a:rPr sz="1200" dirty="0">
                <a:latin typeface="Times New Roman"/>
                <a:cs typeface="Times New Roman"/>
              </a:rPr>
              <a:t>developments</a:t>
            </a:r>
            <a:r>
              <a:rPr sz="1200" spc="130" dirty="0">
                <a:latin typeface="Times New Roman"/>
                <a:cs typeface="Times New Roman"/>
              </a:rPr>
              <a:t> </a:t>
            </a:r>
            <a:r>
              <a:rPr sz="1200" dirty="0">
                <a:latin typeface="Times New Roman"/>
                <a:cs typeface="Times New Roman"/>
              </a:rPr>
              <a:t>starting</a:t>
            </a:r>
            <a:r>
              <a:rPr sz="1200" spc="114" dirty="0">
                <a:latin typeface="Times New Roman"/>
                <a:cs typeface="Times New Roman"/>
              </a:rPr>
              <a:t> </a:t>
            </a:r>
            <a:r>
              <a:rPr sz="1200" dirty="0">
                <a:latin typeface="Times New Roman"/>
                <a:cs typeface="Times New Roman"/>
              </a:rPr>
              <a:t>from</a:t>
            </a:r>
            <a:r>
              <a:rPr sz="1200" spc="200" dirty="0">
                <a:latin typeface="Times New Roman"/>
                <a:cs typeface="Times New Roman"/>
              </a:rPr>
              <a:t> </a:t>
            </a:r>
            <a:r>
              <a:rPr sz="1200" dirty="0">
                <a:latin typeface="Times New Roman"/>
                <a:cs typeface="Times New Roman"/>
              </a:rPr>
              <a:t>100</a:t>
            </a:r>
            <a:r>
              <a:rPr sz="1200" spc="235" dirty="0">
                <a:latin typeface="Times New Roman"/>
                <a:cs typeface="Times New Roman"/>
              </a:rPr>
              <a:t> </a:t>
            </a:r>
            <a:r>
              <a:rPr sz="1200" dirty="0">
                <a:latin typeface="Times New Roman"/>
                <a:cs typeface="Times New Roman"/>
              </a:rPr>
              <a:t>B.C.</a:t>
            </a:r>
            <a:r>
              <a:rPr sz="1200" spc="235" dirty="0">
                <a:latin typeface="Times New Roman"/>
                <a:cs typeface="Times New Roman"/>
              </a:rPr>
              <a:t> </a:t>
            </a:r>
            <a:r>
              <a:rPr sz="1200" dirty="0">
                <a:latin typeface="Times New Roman"/>
                <a:cs typeface="Times New Roman"/>
              </a:rPr>
              <a:t>when</a:t>
            </a:r>
            <a:r>
              <a:rPr sz="1200" spc="295" dirty="0">
                <a:latin typeface="Times New Roman"/>
                <a:cs typeface="Times New Roman"/>
              </a:rPr>
              <a:t> </a:t>
            </a:r>
            <a:r>
              <a:rPr sz="1200" dirty="0">
                <a:latin typeface="Times New Roman"/>
                <a:cs typeface="Times New Roman"/>
              </a:rPr>
              <a:t>Hero</a:t>
            </a:r>
            <a:r>
              <a:rPr sz="1200" spc="235" dirty="0">
                <a:latin typeface="Times New Roman"/>
                <a:cs typeface="Times New Roman"/>
              </a:rPr>
              <a:t> </a:t>
            </a:r>
            <a:r>
              <a:rPr sz="1200" dirty="0">
                <a:latin typeface="Times New Roman"/>
                <a:cs typeface="Times New Roman"/>
              </a:rPr>
              <a:t>of</a:t>
            </a:r>
            <a:r>
              <a:rPr sz="1200" spc="195" dirty="0">
                <a:latin typeface="Times New Roman"/>
                <a:cs typeface="Times New Roman"/>
              </a:rPr>
              <a:t> </a:t>
            </a:r>
            <a:r>
              <a:rPr sz="1200" dirty="0">
                <a:latin typeface="Times New Roman"/>
                <a:cs typeface="Times New Roman"/>
              </a:rPr>
              <a:t>Alexandria</a:t>
            </a:r>
            <a:r>
              <a:rPr sz="1200" spc="180" dirty="0">
                <a:latin typeface="Times New Roman"/>
                <a:cs typeface="Times New Roman"/>
              </a:rPr>
              <a:t> </a:t>
            </a:r>
            <a:r>
              <a:rPr sz="1200" dirty="0">
                <a:latin typeface="Times New Roman"/>
                <a:cs typeface="Times New Roman"/>
              </a:rPr>
              <a:t>invented</a:t>
            </a:r>
            <a:r>
              <a:rPr sz="1200" spc="180" dirty="0">
                <a:latin typeface="Times New Roman"/>
                <a:cs typeface="Times New Roman"/>
              </a:rPr>
              <a:t> </a:t>
            </a:r>
            <a:r>
              <a:rPr sz="1200" dirty="0">
                <a:latin typeface="Times New Roman"/>
                <a:cs typeface="Times New Roman"/>
              </a:rPr>
              <a:t>a</a:t>
            </a:r>
            <a:r>
              <a:rPr sz="1200" spc="240" dirty="0">
                <a:latin typeface="Times New Roman"/>
                <a:cs typeface="Times New Roman"/>
              </a:rPr>
              <a:t> </a:t>
            </a:r>
            <a:r>
              <a:rPr sz="1200" spc="-10" dirty="0">
                <a:latin typeface="Times New Roman"/>
                <a:cs typeface="Times New Roman"/>
              </a:rPr>
              <a:t>combined </a:t>
            </a:r>
            <a:r>
              <a:rPr sz="1200" dirty="0">
                <a:latin typeface="Times New Roman"/>
                <a:cs typeface="Times New Roman"/>
              </a:rPr>
              <a:t>reaction</a:t>
            </a:r>
            <a:r>
              <a:rPr sz="1200" spc="-105" dirty="0">
                <a:latin typeface="Times New Roman"/>
                <a:cs typeface="Times New Roman"/>
              </a:rPr>
              <a:t> </a:t>
            </a:r>
            <a:r>
              <a:rPr sz="1200" dirty="0">
                <a:latin typeface="Times New Roman"/>
                <a:cs typeface="Times New Roman"/>
              </a:rPr>
              <a:t>turbine</a:t>
            </a:r>
            <a:r>
              <a:rPr sz="1200" spc="-3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a:p>
            <a:pPr marL="12700" marR="5080" algn="just">
              <a:lnSpc>
                <a:spcPct val="119500"/>
              </a:lnSpc>
              <a:spcBef>
                <a:spcPts val="1040"/>
              </a:spcBef>
            </a:pPr>
            <a:r>
              <a:rPr sz="1200" dirty="0">
                <a:latin typeface="Times New Roman"/>
                <a:cs typeface="Times New Roman"/>
              </a:rPr>
              <a:t>Boiler,</a:t>
            </a:r>
            <a:r>
              <a:rPr sz="1200" spc="130" dirty="0">
                <a:latin typeface="Times New Roman"/>
                <a:cs typeface="Times New Roman"/>
              </a:rPr>
              <a:t> </a:t>
            </a:r>
            <a:r>
              <a:rPr sz="1200" dirty="0">
                <a:latin typeface="Times New Roman"/>
                <a:cs typeface="Times New Roman"/>
              </a:rPr>
              <a:t>also</a:t>
            </a:r>
            <a:r>
              <a:rPr sz="1200" spc="130" dirty="0">
                <a:latin typeface="Times New Roman"/>
                <a:cs typeface="Times New Roman"/>
              </a:rPr>
              <a:t> </a:t>
            </a:r>
            <a:r>
              <a:rPr sz="1200" dirty="0">
                <a:latin typeface="Times New Roman"/>
                <a:cs typeface="Times New Roman"/>
              </a:rPr>
              <a:t>called</a:t>
            </a:r>
            <a:r>
              <a:rPr sz="1200" spc="70" dirty="0">
                <a:latin typeface="Times New Roman"/>
                <a:cs typeface="Times New Roman"/>
              </a:rPr>
              <a:t> </a:t>
            </a:r>
            <a:r>
              <a:rPr sz="1200" dirty="0">
                <a:latin typeface="Times New Roman"/>
                <a:cs typeface="Times New Roman"/>
              </a:rPr>
              <a:t>steam</a:t>
            </a:r>
            <a:r>
              <a:rPr sz="1200" spc="155" dirty="0">
                <a:latin typeface="Times New Roman"/>
                <a:cs typeface="Times New Roman"/>
              </a:rPr>
              <a:t> </a:t>
            </a:r>
            <a:r>
              <a:rPr sz="1200" dirty="0">
                <a:latin typeface="Times New Roman"/>
                <a:cs typeface="Times New Roman"/>
              </a:rPr>
              <a:t>generator</a:t>
            </a:r>
            <a:r>
              <a:rPr sz="1200" spc="90" dirty="0">
                <a:latin typeface="Times New Roman"/>
                <a:cs typeface="Times New Roman"/>
              </a:rPr>
              <a:t> </a:t>
            </a:r>
            <a:r>
              <a:rPr sz="1200" dirty="0">
                <a:latin typeface="Times New Roman"/>
                <a:cs typeface="Times New Roman"/>
              </a:rPr>
              <a:t>is</a:t>
            </a:r>
            <a:r>
              <a:rPr sz="1200" spc="145" dirty="0">
                <a:latin typeface="Times New Roman"/>
                <a:cs typeface="Times New Roman"/>
              </a:rPr>
              <a:t> </a:t>
            </a:r>
            <a:r>
              <a:rPr sz="1200" dirty="0">
                <a:latin typeface="Times New Roman"/>
                <a:cs typeface="Times New Roman"/>
              </a:rPr>
              <a:t>the</a:t>
            </a:r>
            <a:r>
              <a:rPr sz="1200" spc="200" dirty="0">
                <a:latin typeface="Times New Roman"/>
                <a:cs typeface="Times New Roman"/>
              </a:rPr>
              <a:t> </a:t>
            </a:r>
            <a:r>
              <a:rPr sz="1200" dirty="0">
                <a:latin typeface="Times New Roman"/>
                <a:cs typeface="Times New Roman"/>
              </a:rPr>
              <a:t>engineering</a:t>
            </a:r>
            <a:r>
              <a:rPr sz="1200" spc="65" dirty="0">
                <a:latin typeface="Times New Roman"/>
                <a:cs typeface="Times New Roman"/>
              </a:rPr>
              <a:t> </a:t>
            </a:r>
            <a:r>
              <a:rPr sz="1200" dirty="0">
                <a:latin typeface="Times New Roman"/>
                <a:cs typeface="Times New Roman"/>
              </a:rPr>
              <a:t>device</a:t>
            </a:r>
            <a:r>
              <a:rPr sz="1200" spc="140" dirty="0">
                <a:latin typeface="Times New Roman"/>
                <a:cs typeface="Times New Roman"/>
              </a:rPr>
              <a:t> </a:t>
            </a:r>
            <a:r>
              <a:rPr sz="1200" dirty="0">
                <a:latin typeface="Times New Roman"/>
                <a:cs typeface="Times New Roman"/>
              </a:rPr>
              <a:t>which</a:t>
            </a:r>
            <a:r>
              <a:rPr sz="1200" spc="130" dirty="0">
                <a:latin typeface="Times New Roman"/>
                <a:cs typeface="Times New Roman"/>
              </a:rPr>
              <a:t> </a:t>
            </a:r>
            <a:r>
              <a:rPr sz="1200" dirty="0">
                <a:latin typeface="Times New Roman"/>
                <a:cs typeface="Times New Roman"/>
              </a:rPr>
              <a:t>generates</a:t>
            </a:r>
            <a:r>
              <a:rPr sz="1200" spc="145" dirty="0">
                <a:latin typeface="Times New Roman"/>
                <a:cs typeface="Times New Roman"/>
              </a:rPr>
              <a:t> </a:t>
            </a:r>
            <a:r>
              <a:rPr sz="1200" dirty="0">
                <a:latin typeface="Times New Roman"/>
                <a:cs typeface="Times New Roman"/>
              </a:rPr>
              <a:t>steam</a:t>
            </a:r>
            <a:r>
              <a:rPr sz="1200" spc="95" dirty="0">
                <a:latin typeface="Times New Roman"/>
                <a:cs typeface="Times New Roman"/>
              </a:rPr>
              <a:t> </a:t>
            </a:r>
            <a:r>
              <a:rPr sz="1200" spc="-25" dirty="0">
                <a:latin typeface="Times New Roman"/>
                <a:cs typeface="Times New Roman"/>
              </a:rPr>
              <a:t>at </a:t>
            </a:r>
            <a:r>
              <a:rPr sz="1200" dirty="0">
                <a:latin typeface="Times New Roman"/>
                <a:cs typeface="Times New Roman"/>
              </a:rPr>
              <a:t>constant</a:t>
            </a:r>
            <a:r>
              <a:rPr sz="1200" spc="40" dirty="0">
                <a:latin typeface="Times New Roman"/>
                <a:cs typeface="Times New Roman"/>
              </a:rPr>
              <a:t> </a:t>
            </a:r>
            <a:r>
              <a:rPr sz="1200" dirty="0">
                <a:latin typeface="Times New Roman"/>
                <a:cs typeface="Times New Roman"/>
              </a:rPr>
              <a:t>pressure.</a:t>
            </a:r>
            <a:r>
              <a:rPr sz="1200" spc="15" dirty="0">
                <a:latin typeface="Times New Roman"/>
                <a:cs typeface="Times New Roman"/>
              </a:rPr>
              <a:t> </a:t>
            </a:r>
            <a:r>
              <a:rPr sz="1200" dirty="0">
                <a:latin typeface="Times New Roman"/>
                <a:cs typeface="Times New Roman"/>
              </a:rPr>
              <a:t>It</a:t>
            </a:r>
            <a:r>
              <a:rPr sz="1200" spc="160"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a</a:t>
            </a:r>
            <a:r>
              <a:rPr sz="1200" spc="80" dirty="0">
                <a:latin typeface="Times New Roman"/>
                <a:cs typeface="Times New Roman"/>
              </a:rPr>
              <a:t> </a:t>
            </a:r>
            <a:r>
              <a:rPr sz="1200" dirty="0">
                <a:latin typeface="Times New Roman"/>
                <a:cs typeface="Times New Roman"/>
              </a:rPr>
              <a:t>closed</a:t>
            </a:r>
            <a:r>
              <a:rPr sz="1200" spc="75" dirty="0">
                <a:latin typeface="Times New Roman"/>
                <a:cs typeface="Times New Roman"/>
              </a:rPr>
              <a:t> </a:t>
            </a:r>
            <a:r>
              <a:rPr sz="1200" dirty="0">
                <a:latin typeface="Times New Roman"/>
                <a:cs typeface="Times New Roman"/>
              </a:rPr>
              <a:t>vessel,</a:t>
            </a:r>
            <a:r>
              <a:rPr sz="1200" spc="15" dirty="0">
                <a:latin typeface="Times New Roman"/>
                <a:cs typeface="Times New Roman"/>
              </a:rPr>
              <a:t> </a:t>
            </a:r>
            <a:r>
              <a:rPr sz="1200" dirty="0">
                <a:latin typeface="Times New Roman"/>
                <a:cs typeface="Times New Roman"/>
              </a:rPr>
              <a:t>generally</a:t>
            </a:r>
            <a:r>
              <a:rPr sz="1200" spc="15" dirty="0">
                <a:latin typeface="Times New Roman"/>
                <a:cs typeface="Times New Roman"/>
              </a:rPr>
              <a:t> </a:t>
            </a:r>
            <a:r>
              <a:rPr sz="1200" dirty="0">
                <a:latin typeface="Times New Roman"/>
                <a:cs typeface="Times New Roman"/>
              </a:rPr>
              <a:t>made</a:t>
            </a:r>
            <a:r>
              <a:rPr sz="1200" spc="7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dirty="0">
                <a:latin typeface="Times New Roman"/>
                <a:cs typeface="Times New Roman"/>
              </a:rPr>
              <a:t>steel</a:t>
            </a:r>
            <a:r>
              <a:rPr sz="1200" spc="45"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which</a:t>
            </a:r>
            <a:r>
              <a:rPr sz="1200" spc="75" dirty="0">
                <a:latin typeface="Times New Roman"/>
                <a:cs typeface="Times New Roman"/>
              </a:rPr>
              <a:t> </a:t>
            </a:r>
            <a:r>
              <a:rPr sz="1200" dirty="0">
                <a:latin typeface="Times New Roman"/>
                <a:cs typeface="Times New Roman"/>
              </a:rPr>
              <a:t>vaporization</a:t>
            </a:r>
            <a:r>
              <a:rPr sz="1200" spc="15" dirty="0">
                <a:latin typeface="Times New Roman"/>
                <a:cs typeface="Times New Roman"/>
              </a:rPr>
              <a:t> </a:t>
            </a:r>
            <a:r>
              <a:rPr sz="1200" spc="-25" dirty="0">
                <a:latin typeface="Times New Roman"/>
                <a:cs typeface="Times New Roman"/>
              </a:rPr>
              <a:t>of </a:t>
            </a:r>
            <a:r>
              <a:rPr sz="1200" dirty="0">
                <a:latin typeface="Times New Roman"/>
                <a:cs typeface="Times New Roman"/>
              </a:rPr>
              <a:t>water</a:t>
            </a:r>
            <a:r>
              <a:rPr sz="1200" spc="85" dirty="0">
                <a:latin typeface="Times New Roman"/>
                <a:cs typeface="Times New Roman"/>
              </a:rPr>
              <a:t> </a:t>
            </a:r>
            <a:r>
              <a:rPr sz="1200" dirty="0">
                <a:latin typeface="Times New Roman"/>
                <a:cs typeface="Times New Roman"/>
              </a:rPr>
              <a:t>takes</a:t>
            </a:r>
            <a:r>
              <a:rPr sz="1200" spc="15" dirty="0">
                <a:latin typeface="Times New Roman"/>
                <a:cs typeface="Times New Roman"/>
              </a:rPr>
              <a:t> </a:t>
            </a:r>
            <a:r>
              <a:rPr sz="1200" dirty="0">
                <a:latin typeface="Times New Roman"/>
                <a:cs typeface="Times New Roman"/>
              </a:rPr>
              <a:t>place.</a:t>
            </a:r>
            <a:r>
              <a:rPr sz="1200" spc="10" dirty="0">
                <a:latin typeface="Times New Roman"/>
                <a:cs typeface="Times New Roman"/>
              </a:rPr>
              <a:t> </a:t>
            </a:r>
            <a:r>
              <a:rPr sz="1200" dirty="0">
                <a:latin typeface="Times New Roman"/>
                <a:cs typeface="Times New Roman"/>
              </a:rPr>
              <a:t>Heat</a:t>
            </a:r>
            <a:r>
              <a:rPr sz="1200" spc="90" dirty="0">
                <a:latin typeface="Times New Roman"/>
                <a:cs typeface="Times New Roman"/>
              </a:rPr>
              <a:t> </a:t>
            </a:r>
            <a:r>
              <a:rPr sz="1200" dirty="0">
                <a:latin typeface="Times New Roman"/>
                <a:cs typeface="Times New Roman"/>
              </a:rPr>
              <a:t>required</a:t>
            </a:r>
            <a:r>
              <a:rPr sz="1200" spc="10" dirty="0">
                <a:latin typeface="Times New Roman"/>
                <a:cs typeface="Times New Roman"/>
              </a:rPr>
              <a:t> </a:t>
            </a:r>
            <a:r>
              <a:rPr sz="1200" dirty="0">
                <a:latin typeface="Times New Roman"/>
                <a:cs typeface="Times New Roman"/>
              </a:rPr>
              <a:t>for</a:t>
            </a:r>
            <a:r>
              <a:rPr sz="1200" spc="85" dirty="0">
                <a:latin typeface="Times New Roman"/>
                <a:cs typeface="Times New Roman"/>
              </a:rPr>
              <a:t> </a:t>
            </a:r>
            <a:r>
              <a:rPr sz="1200" dirty="0">
                <a:latin typeface="Times New Roman"/>
                <a:cs typeface="Times New Roman"/>
              </a:rPr>
              <a:t>vaporization</a:t>
            </a:r>
            <a:r>
              <a:rPr sz="1200" spc="-50" dirty="0">
                <a:latin typeface="Times New Roman"/>
                <a:cs typeface="Times New Roman"/>
              </a:rPr>
              <a:t> </a:t>
            </a:r>
            <a:r>
              <a:rPr sz="1200" dirty="0">
                <a:latin typeface="Times New Roman"/>
                <a:cs typeface="Times New Roman"/>
              </a:rPr>
              <a:t>may</a:t>
            </a:r>
            <a:r>
              <a:rPr sz="1200" spc="65" dirty="0">
                <a:latin typeface="Times New Roman"/>
                <a:cs typeface="Times New Roman"/>
              </a:rPr>
              <a:t> </a:t>
            </a:r>
            <a:r>
              <a:rPr sz="1200" dirty="0">
                <a:latin typeface="Times New Roman"/>
                <a:cs typeface="Times New Roman"/>
              </a:rPr>
              <a:t>be</a:t>
            </a:r>
            <a:r>
              <a:rPr sz="1200" spc="70" dirty="0">
                <a:latin typeface="Times New Roman"/>
                <a:cs typeface="Times New Roman"/>
              </a:rPr>
              <a:t> </a:t>
            </a:r>
            <a:r>
              <a:rPr sz="1200" dirty="0">
                <a:latin typeface="Times New Roman"/>
                <a:cs typeface="Times New Roman"/>
              </a:rPr>
              <a:t>provided</a:t>
            </a:r>
            <a:r>
              <a:rPr sz="1200" spc="10" dirty="0">
                <a:latin typeface="Times New Roman"/>
                <a:cs typeface="Times New Roman"/>
              </a:rPr>
              <a:t> </a:t>
            </a:r>
            <a:r>
              <a:rPr sz="1200" dirty="0">
                <a:latin typeface="Times New Roman"/>
                <a:cs typeface="Times New Roman"/>
              </a:rPr>
              <a:t>by</a:t>
            </a:r>
            <a:r>
              <a:rPr sz="1200" spc="12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combustion</a:t>
            </a:r>
            <a:r>
              <a:rPr sz="1200" spc="10" dirty="0">
                <a:latin typeface="Times New Roman"/>
                <a:cs typeface="Times New Roman"/>
              </a:rPr>
              <a:t> </a:t>
            </a:r>
            <a:r>
              <a:rPr sz="1200" spc="-25" dirty="0">
                <a:latin typeface="Times New Roman"/>
                <a:cs typeface="Times New Roman"/>
              </a:rPr>
              <a:t>of </a:t>
            </a:r>
            <a:r>
              <a:rPr sz="1200" dirty="0">
                <a:latin typeface="Times New Roman"/>
                <a:cs typeface="Times New Roman"/>
              </a:rPr>
              <a:t>fuel</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furnace,</a:t>
            </a:r>
            <a:r>
              <a:rPr sz="1200" spc="-45" dirty="0">
                <a:latin typeface="Times New Roman"/>
                <a:cs typeface="Times New Roman"/>
              </a:rPr>
              <a:t> </a:t>
            </a:r>
            <a:r>
              <a:rPr sz="1200" dirty="0">
                <a:latin typeface="Times New Roman"/>
                <a:cs typeface="Times New Roman"/>
              </a:rPr>
              <a:t>electricity,</a:t>
            </a:r>
            <a:r>
              <a:rPr sz="1200" spc="-110" dirty="0">
                <a:latin typeface="Times New Roman"/>
                <a:cs typeface="Times New Roman"/>
              </a:rPr>
              <a:t> </a:t>
            </a:r>
            <a:r>
              <a:rPr sz="1200" dirty="0">
                <a:latin typeface="Times New Roman"/>
                <a:cs typeface="Times New Roman"/>
              </a:rPr>
              <a:t>nuclear</a:t>
            </a:r>
            <a:r>
              <a:rPr sz="1200" spc="-90" dirty="0">
                <a:latin typeface="Times New Roman"/>
                <a:cs typeface="Times New Roman"/>
              </a:rPr>
              <a:t> </a:t>
            </a:r>
            <a:r>
              <a:rPr sz="1200" dirty="0">
                <a:latin typeface="Times New Roman"/>
                <a:cs typeface="Times New Roman"/>
              </a:rPr>
              <a:t>reactor,</a:t>
            </a:r>
            <a:r>
              <a:rPr sz="1200" spc="-45" dirty="0">
                <a:latin typeface="Times New Roman"/>
                <a:cs typeface="Times New Roman"/>
              </a:rPr>
              <a:t> </a:t>
            </a:r>
            <a:r>
              <a:rPr sz="1200" dirty="0">
                <a:latin typeface="Times New Roman"/>
                <a:cs typeface="Times New Roman"/>
              </a:rPr>
              <a:t>hot</a:t>
            </a:r>
            <a:r>
              <a:rPr sz="1200" spc="-20" dirty="0">
                <a:latin typeface="Times New Roman"/>
                <a:cs typeface="Times New Roman"/>
              </a:rPr>
              <a:t> </a:t>
            </a:r>
            <a:r>
              <a:rPr sz="1200" dirty="0">
                <a:latin typeface="Times New Roman"/>
                <a:cs typeface="Times New Roman"/>
              </a:rPr>
              <a:t>exhaust</a:t>
            </a:r>
            <a:r>
              <a:rPr sz="1200" spc="-20" dirty="0">
                <a:latin typeface="Times New Roman"/>
                <a:cs typeface="Times New Roman"/>
              </a:rPr>
              <a:t>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solar</a:t>
            </a:r>
            <a:r>
              <a:rPr sz="1200" spc="-30" dirty="0">
                <a:latin typeface="Times New Roman"/>
                <a:cs typeface="Times New Roman"/>
              </a:rPr>
              <a:t> </a:t>
            </a:r>
            <a:r>
              <a:rPr sz="1200" dirty="0">
                <a:latin typeface="Times New Roman"/>
                <a:cs typeface="Times New Roman"/>
              </a:rPr>
              <a:t>radiations</a:t>
            </a:r>
            <a:r>
              <a:rPr sz="1200" spc="-9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6985" algn="just">
              <a:lnSpc>
                <a:spcPct val="118800"/>
              </a:lnSpc>
              <a:spcBef>
                <a:spcPts val="1055"/>
              </a:spcBef>
            </a:pPr>
            <a:r>
              <a:rPr sz="1200" dirty="0">
                <a:latin typeface="Times New Roman"/>
                <a:cs typeface="Times New Roman"/>
              </a:rPr>
              <a:t>Earlier</a:t>
            </a:r>
            <a:r>
              <a:rPr sz="1200" spc="-45" dirty="0">
                <a:latin typeface="Times New Roman"/>
                <a:cs typeface="Times New Roman"/>
              </a:rPr>
              <a:t> </a:t>
            </a:r>
            <a:r>
              <a:rPr sz="1200" dirty="0">
                <a:latin typeface="Times New Roman"/>
                <a:cs typeface="Times New Roman"/>
              </a:rPr>
              <a:t>boilers</a:t>
            </a:r>
            <a:r>
              <a:rPr sz="1200" spc="-45" dirty="0">
                <a:latin typeface="Times New Roman"/>
                <a:cs typeface="Times New Roman"/>
              </a:rPr>
              <a:t> </a:t>
            </a:r>
            <a:r>
              <a:rPr sz="1200" dirty="0">
                <a:latin typeface="Times New Roman"/>
                <a:cs typeface="Times New Roman"/>
              </a:rPr>
              <a:t>were</a:t>
            </a:r>
            <a:r>
              <a:rPr sz="1200" spc="70" dirty="0">
                <a:latin typeface="Times New Roman"/>
                <a:cs typeface="Times New Roman"/>
              </a:rPr>
              <a:t> </a:t>
            </a:r>
            <a:r>
              <a:rPr sz="1200" dirty="0">
                <a:latin typeface="Times New Roman"/>
                <a:cs typeface="Times New Roman"/>
              </a:rPr>
              <a:t>closed</a:t>
            </a:r>
            <a:r>
              <a:rPr sz="1200" spc="-60" dirty="0">
                <a:latin typeface="Times New Roman"/>
                <a:cs typeface="Times New Roman"/>
              </a:rPr>
              <a:t> </a:t>
            </a:r>
            <a:r>
              <a:rPr sz="1200" dirty="0">
                <a:latin typeface="Times New Roman"/>
                <a:cs typeface="Times New Roman"/>
              </a:rPr>
              <a:t>vessels</a:t>
            </a:r>
            <a:r>
              <a:rPr sz="1200" spc="20" dirty="0">
                <a:latin typeface="Times New Roman"/>
                <a:cs typeface="Times New Roman"/>
              </a:rPr>
              <a:t> </a:t>
            </a:r>
            <a:r>
              <a:rPr sz="1200" dirty="0">
                <a:latin typeface="Times New Roman"/>
                <a:cs typeface="Times New Roman"/>
              </a:rPr>
              <a:t>made</a:t>
            </a:r>
            <a:r>
              <a:rPr sz="1200" spc="1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sheets</a:t>
            </a:r>
            <a:r>
              <a:rPr sz="1200" spc="-4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wrought</a:t>
            </a:r>
            <a:r>
              <a:rPr sz="1200" spc="30" dirty="0">
                <a:latin typeface="Times New Roman"/>
                <a:cs typeface="Times New Roman"/>
              </a:rPr>
              <a:t> </a:t>
            </a:r>
            <a:r>
              <a:rPr sz="1200" dirty="0">
                <a:latin typeface="Times New Roman"/>
                <a:cs typeface="Times New Roman"/>
              </a:rPr>
              <a:t>iron</a:t>
            </a:r>
            <a:r>
              <a:rPr sz="1200" spc="15" dirty="0">
                <a:latin typeface="Times New Roman"/>
                <a:cs typeface="Times New Roman"/>
              </a:rPr>
              <a:t> </a:t>
            </a:r>
            <a:r>
              <a:rPr sz="1200" dirty="0">
                <a:latin typeface="Times New Roman"/>
                <a:cs typeface="Times New Roman"/>
              </a:rPr>
              <a:t>which</a:t>
            </a:r>
            <a:r>
              <a:rPr sz="1200" spc="10" dirty="0">
                <a:latin typeface="Times New Roman"/>
                <a:cs typeface="Times New Roman"/>
              </a:rPr>
              <a:t> </a:t>
            </a:r>
            <a:r>
              <a:rPr sz="1200" dirty="0">
                <a:latin typeface="Times New Roman"/>
                <a:cs typeface="Times New Roman"/>
              </a:rPr>
              <a:t>were</a:t>
            </a:r>
            <a:r>
              <a:rPr sz="1200" spc="70" dirty="0">
                <a:latin typeface="Times New Roman"/>
                <a:cs typeface="Times New Roman"/>
              </a:rPr>
              <a:t> </a:t>
            </a:r>
            <a:r>
              <a:rPr sz="1200" spc="-10" dirty="0">
                <a:latin typeface="Times New Roman"/>
                <a:cs typeface="Times New Roman"/>
              </a:rPr>
              <a:t>lapped, </a:t>
            </a:r>
            <a:r>
              <a:rPr sz="1200" dirty="0">
                <a:latin typeface="Times New Roman"/>
                <a:cs typeface="Times New Roman"/>
              </a:rPr>
              <a:t>riveted</a:t>
            </a:r>
            <a:r>
              <a:rPr sz="1200" spc="-7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formed</a:t>
            </a:r>
            <a:r>
              <a:rPr sz="1200" spc="-45" dirty="0">
                <a:latin typeface="Times New Roman"/>
                <a:cs typeface="Times New Roman"/>
              </a:rPr>
              <a:t> </a:t>
            </a:r>
            <a:r>
              <a:rPr sz="1200" dirty="0">
                <a:latin typeface="Times New Roman"/>
                <a:cs typeface="Times New Roman"/>
              </a:rPr>
              <a:t>into</a:t>
            </a:r>
            <a:r>
              <a:rPr sz="1200" spc="15" dirty="0">
                <a:latin typeface="Times New Roman"/>
                <a:cs typeface="Times New Roman"/>
              </a:rPr>
              <a:t> </a:t>
            </a:r>
            <a:r>
              <a:rPr sz="1200" dirty="0">
                <a:latin typeface="Times New Roman"/>
                <a:cs typeface="Times New Roman"/>
              </a:rPr>
              <a:t>shapes</a:t>
            </a:r>
            <a:r>
              <a:rPr sz="1200" spc="25"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simple</a:t>
            </a:r>
            <a:r>
              <a:rPr sz="1200" spc="-40" dirty="0">
                <a:latin typeface="Times New Roman"/>
                <a:cs typeface="Times New Roman"/>
              </a:rPr>
              <a:t> </a:t>
            </a:r>
            <a:r>
              <a:rPr sz="1200" dirty="0">
                <a:latin typeface="Times New Roman"/>
                <a:cs typeface="Times New Roman"/>
              </a:rPr>
              <a:t>sphere</a:t>
            </a:r>
            <a:r>
              <a:rPr sz="1200" spc="20" dirty="0">
                <a:latin typeface="Times New Roman"/>
                <a:cs typeface="Times New Roman"/>
              </a:rPr>
              <a:t> </a:t>
            </a:r>
            <a:r>
              <a:rPr sz="1200" dirty="0">
                <a:latin typeface="Times New Roman"/>
                <a:cs typeface="Times New Roman"/>
              </a:rPr>
              <a:t>type</a:t>
            </a:r>
            <a:r>
              <a:rPr sz="1200" spc="-45" dirty="0">
                <a:latin typeface="Times New Roman"/>
                <a:cs typeface="Times New Roman"/>
              </a:rPr>
              <a:t> </a:t>
            </a:r>
            <a:r>
              <a:rPr sz="1200" dirty="0">
                <a:latin typeface="Times New Roman"/>
                <a:cs typeface="Times New Roman"/>
              </a:rPr>
              <a:t>or</a:t>
            </a:r>
            <a:r>
              <a:rPr sz="1200" spc="95" dirty="0">
                <a:latin typeface="Times New Roman"/>
                <a:cs typeface="Times New Roman"/>
              </a:rPr>
              <a:t> </a:t>
            </a:r>
            <a:r>
              <a:rPr sz="1200" dirty="0">
                <a:latin typeface="Times New Roman"/>
                <a:cs typeface="Times New Roman"/>
              </a:rPr>
              <a:t>complex</a:t>
            </a:r>
            <a:r>
              <a:rPr sz="1200" spc="-10" dirty="0">
                <a:latin typeface="Times New Roman"/>
                <a:cs typeface="Times New Roman"/>
              </a:rPr>
              <a:t> </a:t>
            </a:r>
            <a:r>
              <a:rPr sz="1200" dirty="0">
                <a:latin typeface="Times New Roman"/>
                <a:cs typeface="Times New Roman"/>
              </a:rPr>
              <a:t>sections</a:t>
            </a:r>
            <a:r>
              <a:rPr sz="1200" spc="-75" dirty="0">
                <a:latin typeface="Times New Roman"/>
                <a:cs typeface="Times New Roman"/>
              </a:rPr>
              <a:t> </a:t>
            </a:r>
            <a:r>
              <a:rPr sz="1200" dirty="0">
                <a:latin typeface="Times New Roman"/>
                <a:cs typeface="Times New Roman"/>
              </a:rPr>
              <a:t>such</a:t>
            </a:r>
            <a:r>
              <a:rPr sz="1200" spc="30"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25" dirty="0">
                <a:latin typeface="Times New Roman"/>
                <a:cs typeface="Times New Roman"/>
              </a:rPr>
              <a:t>one </a:t>
            </a:r>
            <a:r>
              <a:rPr sz="1200" dirty="0">
                <a:latin typeface="Times New Roman"/>
                <a:cs typeface="Times New Roman"/>
              </a:rPr>
              <a:t>shown in Fig.</a:t>
            </a:r>
            <a:r>
              <a:rPr sz="1200" spc="-60" dirty="0">
                <a:latin typeface="Times New Roman"/>
                <a:cs typeface="Times New Roman"/>
              </a:rPr>
              <a:t> </a:t>
            </a:r>
            <a:r>
              <a:rPr sz="1200" dirty="0">
                <a:latin typeface="Times New Roman"/>
                <a:cs typeface="Times New Roman"/>
              </a:rPr>
              <a:t>1.1. It</a:t>
            </a:r>
            <a:r>
              <a:rPr sz="1200" spc="85" dirty="0">
                <a:latin typeface="Times New Roman"/>
                <a:cs typeface="Times New Roman"/>
              </a:rPr>
              <a:t> </a:t>
            </a:r>
            <a:r>
              <a:rPr sz="1200" dirty="0">
                <a:latin typeface="Times New Roman"/>
                <a:cs typeface="Times New Roman"/>
              </a:rPr>
              <a:t>is</a:t>
            </a:r>
            <a:r>
              <a:rPr sz="1200" spc="-5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‘Wagon boiler’</a:t>
            </a:r>
            <a:r>
              <a:rPr sz="1200" spc="-105" dirty="0">
                <a:latin typeface="Times New Roman"/>
                <a:cs typeface="Times New Roman"/>
              </a:rPr>
              <a:t> </a:t>
            </a:r>
            <a:r>
              <a:rPr sz="1200" spc="-50" dirty="0">
                <a:latin typeface="Times New Roman"/>
                <a:cs typeface="Times New Roman"/>
              </a:rPr>
              <a:t>o</a:t>
            </a:r>
            <a:endParaRPr sz="1200">
              <a:latin typeface="Times New Roman"/>
              <a:cs typeface="Times New Roman"/>
            </a:endParaRPr>
          </a:p>
        </p:txBody>
      </p:sp>
      <p:sp>
        <p:nvSpPr>
          <p:cNvPr id="3" name="object 3"/>
          <p:cNvSpPr txBox="1"/>
          <p:nvPr/>
        </p:nvSpPr>
        <p:spPr>
          <a:xfrm>
            <a:off x="2274253" y="5333873"/>
            <a:ext cx="5516245" cy="874727"/>
          </a:xfrm>
          <a:prstGeom prst="rect">
            <a:avLst/>
          </a:prstGeom>
        </p:spPr>
        <p:txBody>
          <a:bodyPr vert="horz" wrap="square" lIns="0" tIns="7620" rIns="0" bIns="0" rtlCol="0">
            <a:spAutoFit/>
          </a:bodyPr>
          <a:lstStyle/>
          <a:p>
            <a:pPr marL="12700" marR="5080" algn="just">
              <a:lnSpc>
                <a:spcPct val="119600"/>
              </a:lnSpc>
              <a:spcBef>
                <a:spcPts val="60"/>
              </a:spcBef>
            </a:pPr>
            <a:r>
              <a:rPr sz="1200" dirty="0">
                <a:latin typeface="Times New Roman"/>
                <a:cs typeface="Times New Roman"/>
              </a:rPr>
              <a:t>According</a:t>
            </a:r>
            <a:r>
              <a:rPr sz="1200" spc="-75"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A.S.M.E.</a:t>
            </a:r>
            <a:r>
              <a:rPr sz="1200" spc="35" dirty="0">
                <a:latin typeface="Times New Roman"/>
                <a:cs typeface="Times New Roman"/>
              </a:rPr>
              <a:t> </a:t>
            </a:r>
            <a:r>
              <a:rPr sz="1200" spc="-10" dirty="0">
                <a:latin typeface="Times New Roman"/>
                <a:cs typeface="Times New Roman"/>
              </a:rPr>
              <a:t>(American</a:t>
            </a:r>
            <a:r>
              <a:rPr sz="1200" spc="-65" dirty="0">
                <a:latin typeface="Times New Roman"/>
                <a:cs typeface="Times New Roman"/>
              </a:rPr>
              <a:t> </a:t>
            </a:r>
            <a:r>
              <a:rPr sz="1200" spc="-10" dirty="0">
                <a:latin typeface="Times New Roman"/>
                <a:cs typeface="Times New Roman"/>
              </a:rPr>
              <a:t>Society</a:t>
            </a:r>
            <a:r>
              <a:rPr sz="1200" spc="-6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10" dirty="0">
                <a:latin typeface="Times New Roman"/>
                <a:cs typeface="Times New Roman"/>
              </a:rPr>
              <a:t>Mechanical</a:t>
            </a:r>
            <a:r>
              <a:rPr sz="1200" spc="-65" dirty="0">
                <a:latin typeface="Times New Roman"/>
                <a:cs typeface="Times New Roman"/>
              </a:rPr>
              <a:t> </a:t>
            </a:r>
            <a:r>
              <a:rPr sz="1200" dirty="0">
                <a:latin typeface="Times New Roman"/>
                <a:cs typeface="Times New Roman"/>
              </a:rPr>
              <a:t>Engineers,</a:t>
            </a:r>
            <a:r>
              <a:rPr sz="1200" spc="-30" dirty="0">
                <a:latin typeface="Times New Roman"/>
                <a:cs typeface="Times New Roman"/>
              </a:rPr>
              <a:t> </a:t>
            </a:r>
            <a:r>
              <a:rPr sz="1200" spc="-10" dirty="0">
                <a:latin typeface="Times New Roman"/>
                <a:cs typeface="Times New Roman"/>
              </a:rPr>
              <a:t>U.S.A.)</a:t>
            </a:r>
            <a:r>
              <a:rPr sz="1200" spc="-20" dirty="0">
                <a:latin typeface="Times New Roman"/>
                <a:cs typeface="Times New Roman"/>
              </a:rPr>
              <a:t> </a:t>
            </a:r>
            <a:r>
              <a:rPr sz="1200" dirty="0">
                <a:latin typeface="Times New Roman"/>
                <a:cs typeface="Times New Roman"/>
              </a:rPr>
              <a:t>code</a:t>
            </a:r>
            <a:r>
              <a:rPr sz="1200" spc="4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10" dirty="0">
                <a:latin typeface="Times New Roman"/>
                <a:cs typeface="Times New Roman"/>
              </a:rPr>
              <a:t>boiler </a:t>
            </a:r>
            <a:r>
              <a:rPr sz="1200" dirty="0">
                <a:latin typeface="Times New Roman"/>
                <a:cs typeface="Times New Roman"/>
              </a:rPr>
              <a:t>is</a:t>
            </a:r>
            <a:r>
              <a:rPr sz="1200" spc="204" dirty="0">
                <a:latin typeface="Times New Roman"/>
                <a:cs typeface="Times New Roman"/>
              </a:rPr>
              <a:t> </a:t>
            </a:r>
            <a:r>
              <a:rPr sz="1200" dirty="0">
                <a:latin typeface="Times New Roman"/>
                <a:cs typeface="Times New Roman"/>
              </a:rPr>
              <a:t>defined</a:t>
            </a:r>
            <a:r>
              <a:rPr sz="1200" spc="125" dirty="0">
                <a:latin typeface="Times New Roman"/>
                <a:cs typeface="Times New Roman"/>
              </a:rPr>
              <a:t> </a:t>
            </a:r>
            <a:r>
              <a:rPr sz="1200" dirty="0">
                <a:latin typeface="Times New Roman"/>
                <a:cs typeface="Times New Roman"/>
              </a:rPr>
              <a:t>as</a:t>
            </a:r>
            <a:r>
              <a:rPr sz="1200" spc="204" dirty="0">
                <a:latin typeface="Times New Roman"/>
                <a:cs typeface="Times New Roman"/>
              </a:rPr>
              <a:t> </a:t>
            </a:r>
            <a:r>
              <a:rPr sz="1200" dirty="0">
                <a:latin typeface="Times New Roman"/>
                <a:cs typeface="Times New Roman"/>
              </a:rPr>
              <a:t>a</a:t>
            </a:r>
            <a:r>
              <a:rPr sz="1200" spc="195" dirty="0">
                <a:latin typeface="Times New Roman"/>
                <a:cs typeface="Times New Roman"/>
              </a:rPr>
              <a:t> </a:t>
            </a:r>
            <a:r>
              <a:rPr sz="1200" dirty="0">
                <a:latin typeface="Times New Roman"/>
                <a:cs typeface="Times New Roman"/>
              </a:rPr>
              <a:t>combination</a:t>
            </a:r>
            <a:r>
              <a:rPr sz="1200" spc="130" dirty="0">
                <a:latin typeface="Times New Roman"/>
                <a:cs typeface="Times New Roman"/>
              </a:rPr>
              <a:t> </a:t>
            </a:r>
            <a:r>
              <a:rPr sz="1200" dirty="0">
                <a:latin typeface="Times New Roman"/>
                <a:cs typeface="Times New Roman"/>
              </a:rPr>
              <a:t>of</a:t>
            </a:r>
            <a:r>
              <a:rPr sz="1200" spc="210" dirty="0">
                <a:latin typeface="Times New Roman"/>
                <a:cs typeface="Times New Roman"/>
              </a:rPr>
              <a:t> </a:t>
            </a:r>
            <a:r>
              <a:rPr sz="1200" dirty="0">
                <a:latin typeface="Times New Roman"/>
                <a:cs typeface="Times New Roman"/>
              </a:rPr>
              <a:t>apparatus</a:t>
            </a:r>
            <a:r>
              <a:rPr sz="1200" spc="145" dirty="0">
                <a:latin typeface="Times New Roman"/>
                <a:cs typeface="Times New Roman"/>
              </a:rPr>
              <a:t> </a:t>
            </a:r>
            <a:r>
              <a:rPr sz="1200" dirty="0">
                <a:latin typeface="Times New Roman"/>
                <a:cs typeface="Times New Roman"/>
              </a:rPr>
              <a:t>for</a:t>
            </a:r>
            <a:r>
              <a:rPr sz="1200" spc="150" dirty="0">
                <a:latin typeface="Times New Roman"/>
                <a:cs typeface="Times New Roman"/>
              </a:rPr>
              <a:t> </a:t>
            </a:r>
            <a:r>
              <a:rPr sz="1200" dirty="0">
                <a:latin typeface="Times New Roman"/>
                <a:cs typeface="Times New Roman"/>
              </a:rPr>
              <a:t>producing,</a:t>
            </a:r>
            <a:r>
              <a:rPr sz="1200" spc="190" dirty="0">
                <a:latin typeface="Times New Roman"/>
                <a:cs typeface="Times New Roman"/>
              </a:rPr>
              <a:t> </a:t>
            </a:r>
            <a:r>
              <a:rPr sz="1200" dirty="0">
                <a:latin typeface="Times New Roman"/>
                <a:cs typeface="Times New Roman"/>
              </a:rPr>
              <a:t>furnishing</a:t>
            </a:r>
            <a:r>
              <a:rPr sz="1200" spc="65" dirty="0">
                <a:latin typeface="Times New Roman"/>
                <a:cs typeface="Times New Roman"/>
              </a:rPr>
              <a:t> </a:t>
            </a:r>
            <a:r>
              <a:rPr sz="1200" dirty="0">
                <a:latin typeface="Times New Roman"/>
                <a:cs typeface="Times New Roman"/>
              </a:rPr>
              <a:t>or</a:t>
            </a:r>
            <a:r>
              <a:rPr sz="1200" spc="210" dirty="0">
                <a:latin typeface="Times New Roman"/>
                <a:cs typeface="Times New Roman"/>
              </a:rPr>
              <a:t> </a:t>
            </a:r>
            <a:r>
              <a:rPr sz="1200" dirty="0">
                <a:latin typeface="Times New Roman"/>
                <a:cs typeface="Times New Roman"/>
              </a:rPr>
              <a:t>recovering</a:t>
            </a:r>
            <a:r>
              <a:rPr sz="1200" spc="130" dirty="0">
                <a:latin typeface="Times New Roman"/>
                <a:cs typeface="Times New Roman"/>
              </a:rPr>
              <a:t> </a:t>
            </a:r>
            <a:r>
              <a:rPr sz="1200" spc="-20" dirty="0">
                <a:latin typeface="Times New Roman"/>
                <a:cs typeface="Times New Roman"/>
              </a:rPr>
              <a:t>heat </a:t>
            </a:r>
            <a:r>
              <a:rPr sz="1200" spc="-10" dirty="0">
                <a:latin typeface="Times New Roman"/>
                <a:cs typeface="Times New Roman"/>
              </a:rPr>
              <a:t>together</a:t>
            </a:r>
            <a:r>
              <a:rPr sz="1200" spc="-65" dirty="0">
                <a:latin typeface="Times New Roman"/>
                <a:cs typeface="Times New Roman"/>
              </a:rPr>
              <a:t> </a:t>
            </a:r>
            <a:r>
              <a:rPr sz="1200" spc="-20" dirty="0">
                <a:latin typeface="Times New Roman"/>
                <a:cs typeface="Times New Roman"/>
              </a:rPr>
              <a:t>with</a:t>
            </a:r>
            <a:r>
              <a:rPr sz="1200" spc="-55" dirty="0">
                <a:latin typeface="Times New Roman"/>
                <a:cs typeface="Times New Roman"/>
              </a:rPr>
              <a:t> </a:t>
            </a:r>
            <a:r>
              <a:rPr sz="1200" spc="-20" dirty="0">
                <a:latin typeface="Times New Roman"/>
                <a:cs typeface="Times New Roman"/>
              </a:rPr>
              <a:t>the</a:t>
            </a:r>
            <a:r>
              <a:rPr sz="1200" spc="-55" dirty="0">
                <a:latin typeface="Times New Roman"/>
                <a:cs typeface="Times New Roman"/>
              </a:rPr>
              <a:t> </a:t>
            </a:r>
            <a:r>
              <a:rPr sz="1200" spc="-10" dirty="0">
                <a:latin typeface="Times New Roman"/>
                <a:cs typeface="Times New Roman"/>
              </a:rPr>
              <a:t>apparatus</a:t>
            </a:r>
            <a:r>
              <a:rPr sz="1200" spc="-50" dirty="0">
                <a:latin typeface="Times New Roman"/>
                <a:cs typeface="Times New Roman"/>
              </a:rPr>
              <a:t> </a:t>
            </a:r>
            <a:r>
              <a:rPr sz="1200" spc="-20" dirty="0">
                <a:latin typeface="Times New Roman"/>
                <a:cs typeface="Times New Roman"/>
              </a:rPr>
              <a:t>for</a:t>
            </a:r>
            <a:r>
              <a:rPr sz="1200" spc="-40" dirty="0">
                <a:latin typeface="Times New Roman"/>
                <a:cs typeface="Times New Roman"/>
              </a:rPr>
              <a:t> </a:t>
            </a:r>
            <a:r>
              <a:rPr sz="1200" dirty="0">
                <a:latin typeface="Times New Roman"/>
                <a:cs typeface="Times New Roman"/>
              </a:rPr>
              <a:t>transferring</a:t>
            </a:r>
            <a:r>
              <a:rPr sz="1200" spc="-55" dirty="0">
                <a:latin typeface="Times New Roman"/>
                <a:cs typeface="Times New Roman"/>
              </a:rPr>
              <a:t> </a:t>
            </a:r>
            <a:r>
              <a:rPr sz="1200" spc="-20" dirty="0">
                <a:latin typeface="Times New Roman"/>
                <a:cs typeface="Times New Roman"/>
              </a:rPr>
              <a:t>the</a:t>
            </a:r>
            <a:r>
              <a:rPr sz="1200" spc="-50" dirty="0">
                <a:latin typeface="Times New Roman"/>
                <a:cs typeface="Times New Roman"/>
              </a:rPr>
              <a:t> </a:t>
            </a:r>
            <a:r>
              <a:rPr sz="1200" spc="-20" dirty="0">
                <a:latin typeface="Times New Roman"/>
                <a:cs typeface="Times New Roman"/>
              </a:rPr>
              <a:t>heat</a:t>
            </a:r>
            <a:r>
              <a:rPr sz="1200" spc="-25" dirty="0">
                <a:latin typeface="Times New Roman"/>
                <a:cs typeface="Times New Roman"/>
              </a:rPr>
              <a:t> </a:t>
            </a:r>
            <a:r>
              <a:rPr sz="1200" spc="-35" dirty="0">
                <a:latin typeface="Times New Roman"/>
                <a:cs typeface="Times New Roman"/>
              </a:rPr>
              <a:t>so</a:t>
            </a:r>
            <a:r>
              <a:rPr sz="1200" spc="-40" dirty="0">
                <a:latin typeface="Times New Roman"/>
                <a:cs typeface="Times New Roman"/>
              </a:rPr>
              <a:t> </a:t>
            </a:r>
            <a:r>
              <a:rPr sz="1200" spc="-20" dirty="0">
                <a:latin typeface="Times New Roman"/>
                <a:cs typeface="Times New Roman"/>
              </a:rPr>
              <a:t>made</a:t>
            </a:r>
            <a:r>
              <a:rPr sz="1200" spc="-55" dirty="0">
                <a:latin typeface="Times New Roman"/>
                <a:cs typeface="Times New Roman"/>
              </a:rPr>
              <a:t> </a:t>
            </a:r>
            <a:r>
              <a:rPr sz="1200" spc="-10" dirty="0">
                <a:latin typeface="Times New Roman"/>
                <a:cs typeface="Times New Roman"/>
              </a:rPr>
              <a:t>available</a:t>
            </a:r>
            <a:r>
              <a:rPr sz="1200" spc="-50" dirty="0">
                <a:latin typeface="Times New Roman"/>
                <a:cs typeface="Times New Roman"/>
              </a:rPr>
              <a:t> </a:t>
            </a:r>
            <a:r>
              <a:rPr sz="1200" spc="-30" dirty="0">
                <a:latin typeface="Times New Roman"/>
                <a:cs typeface="Times New Roman"/>
              </a:rPr>
              <a:t>to</a:t>
            </a:r>
            <a:r>
              <a:rPr sz="1200" spc="-45" dirty="0">
                <a:latin typeface="Times New Roman"/>
                <a:cs typeface="Times New Roman"/>
              </a:rPr>
              <a:t> </a:t>
            </a:r>
            <a:r>
              <a:rPr sz="1200" dirty="0">
                <a:latin typeface="Times New Roman"/>
                <a:cs typeface="Times New Roman"/>
              </a:rPr>
              <a:t>water</a:t>
            </a:r>
            <a:r>
              <a:rPr sz="1200" spc="180" dirty="0">
                <a:latin typeface="Times New Roman"/>
                <a:cs typeface="Times New Roman"/>
              </a:rPr>
              <a:t> </a:t>
            </a:r>
            <a:r>
              <a:rPr sz="1200" dirty="0">
                <a:latin typeface="Times New Roman"/>
                <a:cs typeface="Times New Roman"/>
              </a:rPr>
              <a:t>which</a:t>
            </a:r>
            <a:r>
              <a:rPr sz="1200" spc="20" dirty="0">
                <a:latin typeface="Times New Roman"/>
                <a:cs typeface="Times New Roman"/>
              </a:rPr>
              <a:t> </a:t>
            </a:r>
            <a:r>
              <a:rPr sz="1200" spc="-10" dirty="0">
                <a:latin typeface="Times New Roman"/>
                <a:cs typeface="Times New Roman"/>
              </a:rPr>
              <a:t>could </a:t>
            </a:r>
            <a:r>
              <a:rPr sz="1200" dirty="0">
                <a:latin typeface="Times New Roman"/>
                <a:cs typeface="Times New Roman"/>
              </a:rPr>
              <a:t>be</a:t>
            </a:r>
            <a:r>
              <a:rPr sz="1200" spc="10" dirty="0">
                <a:latin typeface="Times New Roman"/>
                <a:cs typeface="Times New Roman"/>
              </a:rPr>
              <a:t> </a:t>
            </a:r>
            <a:r>
              <a:rPr sz="1200" dirty="0">
                <a:latin typeface="Times New Roman"/>
                <a:cs typeface="Times New Roman"/>
              </a:rPr>
              <a:t>heated</a:t>
            </a:r>
            <a:r>
              <a:rPr sz="1200" spc="-5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vaporized</a:t>
            </a:r>
            <a:r>
              <a:rPr sz="1200" spc="-50"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spc="-20" dirty="0">
                <a:latin typeface="Times New Roman"/>
                <a:cs typeface="Times New Roman"/>
              </a:rPr>
              <a:t>form.</a:t>
            </a:r>
            <a:endParaRPr sz="1200">
              <a:latin typeface="Times New Roman"/>
              <a:cs typeface="Times New Roman"/>
            </a:endParaRPr>
          </a:p>
        </p:txBody>
      </p:sp>
      <p:sp>
        <p:nvSpPr>
          <p:cNvPr id="4" name="object 4"/>
          <p:cNvSpPr txBox="1"/>
          <p:nvPr/>
        </p:nvSpPr>
        <p:spPr>
          <a:xfrm>
            <a:off x="2274252" y="6859714"/>
            <a:ext cx="5505450" cy="1324337"/>
          </a:xfrm>
          <a:prstGeom prst="rect">
            <a:avLst/>
          </a:prstGeom>
        </p:spPr>
        <p:txBody>
          <a:bodyPr vert="horz" wrap="square" lIns="0" tIns="13970" rIns="0" bIns="0" rtlCol="0">
            <a:spAutoFit/>
          </a:bodyPr>
          <a:lstStyle/>
          <a:p>
            <a:pPr marL="12700" marR="5080" algn="just">
              <a:lnSpc>
                <a:spcPct val="120100"/>
              </a:lnSpc>
              <a:spcBef>
                <a:spcPts val="110"/>
              </a:spcBef>
            </a:pPr>
            <a:r>
              <a:rPr sz="1200" dirty="0">
                <a:latin typeface="Times New Roman"/>
                <a:cs typeface="Times New Roman"/>
              </a:rPr>
              <a:t>Boiler</a:t>
            </a:r>
            <a:r>
              <a:rPr sz="1200" spc="20" dirty="0">
                <a:latin typeface="Times New Roman"/>
                <a:cs typeface="Times New Roman"/>
              </a:rPr>
              <a:t> </a:t>
            </a:r>
            <a:r>
              <a:rPr sz="1200" dirty="0">
                <a:latin typeface="Times New Roman"/>
                <a:cs typeface="Times New Roman"/>
              </a:rPr>
              <a:t>technology</a:t>
            </a:r>
            <a:r>
              <a:rPr sz="1200" spc="-40" dirty="0">
                <a:latin typeface="Times New Roman"/>
                <a:cs typeface="Times New Roman"/>
              </a:rPr>
              <a:t> </a:t>
            </a:r>
            <a:r>
              <a:rPr sz="1200" dirty="0">
                <a:latin typeface="Times New Roman"/>
                <a:cs typeface="Times New Roman"/>
              </a:rPr>
              <a:t>got</a:t>
            </a:r>
            <a:r>
              <a:rPr sz="1200" spc="30" dirty="0">
                <a:latin typeface="Times New Roman"/>
                <a:cs typeface="Times New Roman"/>
              </a:rPr>
              <a:t> </a:t>
            </a:r>
            <a:r>
              <a:rPr sz="1200" dirty="0">
                <a:latin typeface="Times New Roman"/>
                <a:cs typeface="Times New Roman"/>
              </a:rPr>
              <a:t>revolutionized</a:t>
            </a:r>
            <a:r>
              <a:rPr sz="1200" spc="-50" dirty="0">
                <a:latin typeface="Times New Roman"/>
                <a:cs typeface="Times New Roman"/>
              </a:rPr>
              <a:t> </a:t>
            </a:r>
            <a:r>
              <a:rPr sz="1200" dirty="0">
                <a:latin typeface="Times New Roman"/>
                <a:cs typeface="Times New Roman"/>
              </a:rPr>
              <a:t>during</a:t>
            </a:r>
            <a:r>
              <a:rPr sz="1200" spc="-55" dirty="0">
                <a:latin typeface="Times New Roman"/>
                <a:cs typeface="Times New Roman"/>
              </a:rPr>
              <a:t> </a:t>
            </a:r>
            <a:r>
              <a:rPr sz="1200" dirty="0">
                <a:latin typeface="Times New Roman"/>
                <a:cs typeface="Times New Roman"/>
              </a:rPr>
              <a:t>Second</a:t>
            </a:r>
            <a:r>
              <a:rPr sz="1200" spc="60" dirty="0">
                <a:latin typeface="Times New Roman"/>
                <a:cs typeface="Times New Roman"/>
              </a:rPr>
              <a:t> </a:t>
            </a:r>
            <a:r>
              <a:rPr sz="1200" dirty="0">
                <a:latin typeface="Times New Roman"/>
                <a:cs typeface="Times New Roman"/>
              </a:rPr>
              <a:t>World</a:t>
            </a:r>
            <a:r>
              <a:rPr sz="1200" spc="-55" dirty="0">
                <a:latin typeface="Times New Roman"/>
                <a:cs typeface="Times New Roman"/>
              </a:rPr>
              <a:t> </a:t>
            </a:r>
            <a:r>
              <a:rPr sz="1200" dirty="0">
                <a:latin typeface="Times New Roman"/>
                <a:cs typeface="Times New Roman"/>
              </a:rPr>
              <a:t>War,</a:t>
            </a:r>
            <a:r>
              <a:rPr sz="1200" spc="10" dirty="0">
                <a:latin typeface="Times New Roman"/>
                <a:cs typeface="Times New Roman"/>
              </a:rPr>
              <a:t> </a:t>
            </a:r>
            <a:r>
              <a:rPr sz="1200" dirty="0">
                <a:latin typeface="Times New Roman"/>
                <a:cs typeface="Times New Roman"/>
              </a:rPr>
              <a:t>when</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need</a:t>
            </a:r>
            <a:r>
              <a:rPr sz="1200" spc="5" dirty="0">
                <a:latin typeface="Times New Roman"/>
                <a:cs typeface="Times New Roman"/>
              </a:rPr>
              <a:t> </a:t>
            </a:r>
            <a:r>
              <a:rPr sz="1200" dirty="0">
                <a:latin typeface="Times New Roman"/>
                <a:cs typeface="Times New Roman"/>
              </a:rPr>
              <a:t>arose</a:t>
            </a:r>
            <a:r>
              <a:rPr sz="1200" spc="10" dirty="0">
                <a:latin typeface="Times New Roman"/>
                <a:cs typeface="Times New Roman"/>
              </a:rPr>
              <a:t> </a:t>
            </a:r>
            <a:r>
              <a:rPr sz="1200" spc="-25" dirty="0">
                <a:latin typeface="Times New Roman"/>
                <a:cs typeface="Times New Roman"/>
              </a:rPr>
              <a:t>for </a:t>
            </a:r>
            <a:r>
              <a:rPr sz="1200" dirty="0">
                <a:latin typeface="Times New Roman"/>
                <a:cs typeface="Times New Roman"/>
              </a:rPr>
              <a:t>the</a:t>
            </a:r>
            <a:r>
              <a:rPr sz="1200" spc="85" dirty="0">
                <a:latin typeface="Times New Roman"/>
                <a:cs typeface="Times New Roman"/>
              </a:rPr>
              <a:t> </a:t>
            </a:r>
            <a:r>
              <a:rPr sz="1200" dirty="0">
                <a:latin typeface="Times New Roman"/>
                <a:cs typeface="Times New Roman"/>
              </a:rPr>
              <a:t>boilers</a:t>
            </a:r>
            <a:r>
              <a:rPr sz="1200" spc="100" dirty="0">
                <a:latin typeface="Times New Roman"/>
                <a:cs typeface="Times New Roman"/>
              </a:rPr>
              <a:t> </a:t>
            </a:r>
            <a:r>
              <a:rPr sz="1200" dirty="0">
                <a:latin typeface="Times New Roman"/>
                <a:cs typeface="Times New Roman"/>
              </a:rPr>
              <a:t>to</a:t>
            </a:r>
            <a:r>
              <a:rPr sz="1200" spc="80" dirty="0">
                <a:latin typeface="Times New Roman"/>
                <a:cs typeface="Times New Roman"/>
              </a:rPr>
              <a:t> </a:t>
            </a:r>
            <a:r>
              <a:rPr sz="1200" dirty="0">
                <a:latin typeface="Times New Roman"/>
                <a:cs typeface="Times New Roman"/>
              </a:rPr>
              <a:t>supply</a:t>
            </a:r>
            <a:r>
              <a:rPr sz="1200" spc="145" dirty="0">
                <a:latin typeface="Times New Roman"/>
                <a:cs typeface="Times New Roman"/>
              </a:rPr>
              <a:t> </a:t>
            </a:r>
            <a:r>
              <a:rPr sz="1200" dirty="0">
                <a:latin typeface="Times New Roman"/>
                <a:cs typeface="Times New Roman"/>
              </a:rPr>
              <a:t>steam</a:t>
            </a:r>
            <a:r>
              <a:rPr sz="1200" spc="50" dirty="0">
                <a:latin typeface="Times New Roman"/>
                <a:cs typeface="Times New Roman"/>
              </a:rPr>
              <a:t> </a:t>
            </a:r>
            <a:r>
              <a:rPr sz="1200" dirty="0">
                <a:latin typeface="Times New Roman"/>
                <a:cs typeface="Times New Roman"/>
              </a:rPr>
              <a:t>to</a:t>
            </a:r>
            <a:r>
              <a:rPr sz="1200" spc="145" dirty="0">
                <a:latin typeface="Times New Roman"/>
                <a:cs typeface="Times New Roman"/>
              </a:rPr>
              <a:t> </a:t>
            </a:r>
            <a:r>
              <a:rPr sz="1200" dirty="0">
                <a:latin typeface="Times New Roman"/>
                <a:cs typeface="Times New Roman"/>
              </a:rPr>
              <a:t>field</a:t>
            </a:r>
            <a:r>
              <a:rPr sz="1200" spc="85" dirty="0">
                <a:latin typeface="Times New Roman"/>
                <a:cs typeface="Times New Roman"/>
              </a:rPr>
              <a:t> </a:t>
            </a:r>
            <a:r>
              <a:rPr sz="1200" dirty="0">
                <a:latin typeface="Times New Roman"/>
                <a:cs typeface="Times New Roman"/>
              </a:rPr>
              <a:t>installations.</a:t>
            </a:r>
            <a:r>
              <a:rPr sz="1200" spc="-40" dirty="0">
                <a:latin typeface="Times New Roman"/>
                <a:cs typeface="Times New Roman"/>
              </a:rPr>
              <a:t> </a:t>
            </a:r>
            <a:r>
              <a:rPr sz="1200" dirty="0">
                <a:latin typeface="Times New Roman"/>
                <a:cs typeface="Times New Roman"/>
              </a:rPr>
              <a:t>Field</a:t>
            </a:r>
            <a:r>
              <a:rPr sz="1200" spc="80" dirty="0">
                <a:latin typeface="Times New Roman"/>
                <a:cs typeface="Times New Roman"/>
              </a:rPr>
              <a:t> </a:t>
            </a:r>
            <a:r>
              <a:rPr sz="1200" dirty="0">
                <a:latin typeface="Times New Roman"/>
                <a:cs typeface="Times New Roman"/>
              </a:rPr>
              <a:t>requirements</a:t>
            </a:r>
            <a:r>
              <a:rPr sz="1200" spc="35" dirty="0">
                <a:latin typeface="Times New Roman"/>
                <a:cs typeface="Times New Roman"/>
              </a:rPr>
              <a:t> </a:t>
            </a:r>
            <a:r>
              <a:rPr sz="1200" dirty="0">
                <a:latin typeface="Times New Roman"/>
                <a:cs typeface="Times New Roman"/>
              </a:rPr>
              <a:t>were</a:t>
            </a:r>
            <a:r>
              <a:rPr sz="1200" spc="150" dirty="0">
                <a:latin typeface="Times New Roman"/>
                <a:cs typeface="Times New Roman"/>
              </a:rPr>
              <a:t> </a:t>
            </a:r>
            <a:r>
              <a:rPr sz="1200" dirty="0">
                <a:latin typeface="Times New Roman"/>
                <a:cs typeface="Times New Roman"/>
              </a:rPr>
              <a:t>critical</a:t>
            </a:r>
            <a:r>
              <a:rPr sz="1200" spc="-15" dirty="0">
                <a:latin typeface="Times New Roman"/>
                <a:cs typeface="Times New Roman"/>
              </a:rPr>
              <a:t> </a:t>
            </a:r>
            <a:r>
              <a:rPr sz="1200" dirty="0">
                <a:latin typeface="Times New Roman"/>
                <a:cs typeface="Times New Roman"/>
              </a:rPr>
              <a:t>as</a:t>
            </a:r>
            <a:r>
              <a:rPr sz="1200" spc="165" dirty="0">
                <a:latin typeface="Times New Roman"/>
                <a:cs typeface="Times New Roman"/>
              </a:rPr>
              <a:t> </a:t>
            </a:r>
            <a:r>
              <a:rPr sz="1200" spc="-25" dirty="0">
                <a:latin typeface="Times New Roman"/>
                <a:cs typeface="Times New Roman"/>
              </a:rPr>
              <a:t>the </a:t>
            </a:r>
            <a:r>
              <a:rPr sz="1200" dirty="0">
                <a:latin typeface="Times New Roman"/>
                <a:cs typeface="Times New Roman"/>
              </a:rPr>
              <a:t>boiler</a:t>
            </a:r>
            <a:r>
              <a:rPr sz="1200" spc="50" dirty="0">
                <a:latin typeface="Times New Roman"/>
                <a:cs typeface="Times New Roman"/>
              </a:rPr>
              <a:t> </a:t>
            </a:r>
            <a:r>
              <a:rPr sz="1200" dirty="0">
                <a:latin typeface="Times New Roman"/>
                <a:cs typeface="Times New Roman"/>
              </a:rPr>
              <a:t>installation</a:t>
            </a:r>
            <a:r>
              <a:rPr sz="1200" spc="-3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commissioning</a:t>
            </a:r>
            <a:r>
              <a:rPr sz="1200" spc="-30" dirty="0">
                <a:latin typeface="Times New Roman"/>
                <a:cs typeface="Times New Roman"/>
              </a:rPr>
              <a:t> </a:t>
            </a:r>
            <a:r>
              <a:rPr sz="1200" dirty="0">
                <a:latin typeface="Times New Roman"/>
                <a:cs typeface="Times New Roman"/>
              </a:rPr>
              <a:t>should</a:t>
            </a:r>
            <a:r>
              <a:rPr sz="1200" spc="35" dirty="0">
                <a:latin typeface="Times New Roman"/>
                <a:cs typeface="Times New Roman"/>
              </a:rPr>
              <a:t> </a:t>
            </a:r>
            <a:r>
              <a:rPr sz="1200" dirty="0">
                <a:latin typeface="Times New Roman"/>
                <a:cs typeface="Times New Roman"/>
              </a:rPr>
              <a:t>take</a:t>
            </a:r>
            <a:r>
              <a:rPr sz="1200" spc="40" dirty="0">
                <a:latin typeface="Times New Roman"/>
                <a:cs typeface="Times New Roman"/>
              </a:rPr>
              <a:t> </a:t>
            </a:r>
            <a:r>
              <a:rPr sz="1200" dirty="0">
                <a:latin typeface="Times New Roman"/>
                <a:cs typeface="Times New Roman"/>
              </a:rPr>
              <a:t>place</a:t>
            </a:r>
            <a:r>
              <a:rPr sz="1200" spc="40" dirty="0">
                <a:latin typeface="Times New Roman"/>
                <a:cs typeface="Times New Roman"/>
              </a:rPr>
              <a:t> </a:t>
            </a:r>
            <a:r>
              <a:rPr sz="1200" dirty="0">
                <a:latin typeface="Times New Roman"/>
                <a:cs typeface="Times New Roman"/>
              </a:rPr>
              <a:t>in</a:t>
            </a:r>
            <a:r>
              <a:rPr sz="1200" spc="95" dirty="0">
                <a:latin typeface="Times New Roman"/>
                <a:cs typeface="Times New Roman"/>
              </a:rPr>
              <a:t> </a:t>
            </a:r>
            <a:r>
              <a:rPr sz="1200" dirty="0">
                <a:latin typeface="Times New Roman"/>
                <a:cs typeface="Times New Roman"/>
              </a:rPr>
              <a:t>minimum</a:t>
            </a:r>
            <a:r>
              <a:rPr sz="1200" spc="-5" dirty="0">
                <a:latin typeface="Times New Roman"/>
                <a:cs typeface="Times New Roman"/>
              </a:rPr>
              <a:t> </a:t>
            </a:r>
            <a:r>
              <a:rPr sz="1200" dirty="0">
                <a:latin typeface="Times New Roman"/>
                <a:cs typeface="Times New Roman"/>
              </a:rPr>
              <a:t>time.</a:t>
            </a:r>
            <a:r>
              <a:rPr sz="1200" spc="35" dirty="0">
                <a:latin typeface="Times New Roman"/>
                <a:cs typeface="Times New Roman"/>
              </a:rPr>
              <a:t> </a:t>
            </a:r>
            <a:r>
              <a:rPr sz="1200" dirty="0">
                <a:latin typeface="Times New Roman"/>
                <a:cs typeface="Times New Roman"/>
              </a:rPr>
              <a:t>Therefore</a:t>
            </a:r>
            <a:r>
              <a:rPr sz="1200" spc="40" dirty="0">
                <a:latin typeface="Times New Roman"/>
                <a:cs typeface="Times New Roman"/>
              </a:rPr>
              <a:t> </a:t>
            </a:r>
            <a:r>
              <a:rPr sz="1200" spc="-25" dirty="0">
                <a:latin typeface="Times New Roman"/>
                <a:cs typeface="Times New Roman"/>
              </a:rPr>
              <a:t>the </a:t>
            </a:r>
            <a:r>
              <a:rPr sz="1200" dirty="0">
                <a:latin typeface="Times New Roman"/>
                <a:cs typeface="Times New Roman"/>
              </a:rPr>
              <a:t>‘Package</a:t>
            </a:r>
            <a:r>
              <a:rPr sz="1200" spc="200" dirty="0">
                <a:latin typeface="Times New Roman"/>
                <a:cs typeface="Times New Roman"/>
              </a:rPr>
              <a:t> </a:t>
            </a:r>
            <a:r>
              <a:rPr sz="1200" dirty="0">
                <a:latin typeface="Times New Roman"/>
                <a:cs typeface="Times New Roman"/>
              </a:rPr>
              <a:t>boilers’</a:t>
            </a:r>
            <a:r>
              <a:rPr sz="1200" spc="204" dirty="0">
                <a:latin typeface="Times New Roman"/>
                <a:cs typeface="Times New Roman"/>
              </a:rPr>
              <a:t> </a:t>
            </a:r>
            <a:r>
              <a:rPr sz="1200" dirty="0">
                <a:latin typeface="Times New Roman"/>
                <a:cs typeface="Times New Roman"/>
              </a:rPr>
              <a:t>which</a:t>
            </a:r>
            <a:r>
              <a:rPr sz="1200" spc="245" dirty="0">
                <a:latin typeface="Times New Roman"/>
                <a:cs typeface="Times New Roman"/>
              </a:rPr>
              <a:t> </a:t>
            </a:r>
            <a:r>
              <a:rPr sz="1200" dirty="0">
                <a:latin typeface="Times New Roman"/>
                <a:cs typeface="Times New Roman"/>
              </a:rPr>
              <a:t>were</a:t>
            </a:r>
            <a:r>
              <a:rPr sz="1200" spc="190" dirty="0">
                <a:latin typeface="Times New Roman"/>
                <a:cs typeface="Times New Roman"/>
              </a:rPr>
              <a:t> </a:t>
            </a:r>
            <a:r>
              <a:rPr sz="1200" dirty="0">
                <a:latin typeface="Times New Roman"/>
                <a:cs typeface="Times New Roman"/>
              </a:rPr>
              <a:t>complete</a:t>
            </a:r>
            <a:r>
              <a:rPr sz="1200" spc="195" dirty="0">
                <a:latin typeface="Times New Roman"/>
                <a:cs typeface="Times New Roman"/>
              </a:rPr>
              <a:t> </a:t>
            </a:r>
            <a:r>
              <a:rPr sz="1200" dirty="0">
                <a:latin typeface="Times New Roman"/>
                <a:cs typeface="Times New Roman"/>
              </a:rPr>
              <a:t>with</a:t>
            </a:r>
            <a:r>
              <a:rPr sz="1200" spc="185" dirty="0">
                <a:latin typeface="Times New Roman"/>
                <a:cs typeface="Times New Roman"/>
              </a:rPr>
              <a:t> </a:t>
            </a:r>
            <a:r>
              <a:rPr sz="1200" dirty="0">
                <a:latin typeface="Times New Roman"/>
                <a:cs typeface="Times New Roman"/>
              </a:rPr>
              <a:t>all</a:t>
            </a:r>
            <a:r>
              <a:rPr sz="1200" spc="270" dirty="0">
                <a:latin typeface="Times New Roman"/>
                <a:cs typeface="Times New Roman"/>
              </a:rPr>
              <a:t> </a:t>
            </a:r>
            <a:r>
              <a:rPr sz="1200" dirty="0">
                <a:latin typeface="Times New Roman"/>
                <a:cs typeface="Times New Roman"/>
              </a:rPr>
              <a:t>auxiliaries</a:t>
            </a:r>
            <a:r>
              <a:rPr sz="1200" spc="75" dirty="0">
                <a:latin typeface="Times New Roman"/>
                <a:cs typeface="Times New Roman"/>
              </a:rPr>
              <a:t> </a:t>
            </a:r>
            <a:r>
              <a:rPr sz="1200" dirty="0">
                <a:latin typeface="Times New Roman"/>
                <a:cs typeface="Times New Roman"/>
              </a:rPr>
              <a:t>as</a:t>
            </a:r>
            <a:r>
              <a:rPr sz="1200" spc="260" dirty="0">
                <a:latin typeface="Times New Roman"/>
                <a:cs typeface="Times New Roman"/>
              </a:rPr>
              <a:t> </a:t>
            </a:r>
            <a:r>
              <a:rPr sz="1200" dirty="0">
                <a:latin typeface="Times New Roman"/>
                <a:cs typeface="Times New Roman"/>
              </a:rPr>
              <a:t>one</a:t>
            </a:r>
            <a:r>
              <a:rPr sz="1200" spc="254" dirty="0">
                <a:latin typeface="Times New Roman"/>
                <a:cs typeface="Times New Roman"/>
              </a:rPr>
              <a:t> </a:t>
            </a:r>
            <a:r>
              <a:rPr sz="1200" dirty="0">
                <a:latin typeface="Times New Roman"/>
                <a:cs typeface="Times New Roman"/>
              </a:rPr>
              <a:t>unit</a:t>
            </a:r>
            <a:r>
              <a:rPr sz="1200" spc="204" dirty="0">
                <a:latin typeface="Times New Roman"/>
                <a:cs typeface="Times New Roman"/>
              </a:rPr>
              <a:t> </a:t>
            </a:r>
            <a:r>
              <a:rPr sz="1200" dirty="0">
                <a:latin typeface="Times New Roman"/>
                <a:cs typeface="Times New Roman"/>
              </a:rPr>
              <a:t>came</a:t>
            </a:r>
            <a:r>
              <a:rPr sz="1200" spc="195" dirty="0">
                <a:latin typeface="Times New Roman"/>
                <a:cs typeface="Times New Roman"/>
              </a:rPr>
              <a:t> </a:t>
            </a:r>
            <a:r>
              <a:rPr sz="1200" dirty="0">
                <a:latin typeface="Times New Roman"/>
                <a:cs typeface="Times New Roman"/>
              </a:rPr>
              <a:t>up</a:t>
            </a:r>
            <a:r>
              <a:rPr sz="1200" spc="245" dirty="0">
                <a:latin typeface="Times New Roman"/>
                <a:cs typeface="Times New Roman"/>
              </a:rPr>
              <a:t> </a:t>
            </a:r>
            <a:r>
              <a:rPr sz="1200" spc="-25" dirty="0">
                <a:latin typeface="Times New Roman"/>
                <a:cs typeface="Times New Roman"/>
              </a:rPr>
              <a:t>and </a:t>
            </a:r>
            <a:r>
              <a:rPr sz="1200" spc="-10" dirty="0">
                <a:latin typeface="Times New Roman"/>
                <a:cs typeface="Times New Roman"/>
              </a:rPr>
              <a:t>gradually</a:t>
            </a:r>
            <a:r>
              <a:rPr sz="1200" spc="-65" dirty="0">
                <a:latin typeface="Times New Roman"/>
                <a:cs typeface="Times New Roman"/>
              </a:rPr>
              <a:t> </a:t>
            </a:r>
            <a:r>
              <a:rPr sz="1200" dirty="0">
                <a:latin typeface="Times New Roman"/>
                <a:cs typeface="Times New Roman"/>
              </a:rPr>
              <a:t>transformed</a:t>
            </a:r>
            <a:r>
              <a:rPr sz="1200" spc="-75" dirty="0">
                <a:latin typeface="Times New Roman"/>
                <a:cs typeface="Times New Roman"/>
              </a:rPr>
              <a:t> </a:t>
            </a:r>
            <a:r>
              <a:rPr sz="1200" spc="-10" dirty="0">
                <a:latin typeface="Times New Roman"/>
                <a:cs typeface="Times New Roman"/>
              </a:rPr>
              <a:t>into</a:t>
            </a:r>
            <a:r>
              <a:rPr sz="1200" spc="-65" dirty="0">
                <a:latin typeface="Times New Roman"/>
                <a:cs typeface="Times New Roman"/>
              </a:rPr>
              <a:t> </a:t>
            </a:r>
            <a:r>
              <a:rPr sz="1200" spc="-10" dirty="0">
                <a:latin typeface="Times New Roman"/>
                <a:cs typeface="Times New Roman"/>
              </a:rPr>
              <a:t>modern</a:t>
            </a:r>
            <a:r>
              <a:rPr sz="1200" spc="-65" dirty="0">
                <a:latin typeface="Times New Roman"/>
                <a:cs typeface="Times New Roman"/>
              </a:rPr>
              <a:t> </a:t>
            </a:r>
            <a:r>
              <a:rPr sz="1200" spc="-10" dirty="0">
                <a:latin typeface="Times New Roman"/>
                <a:cs typeface="Times New Roman"/>
              </a:rPr>
              <a:t>boiler</a:t>
            </a:r>
            <a:r>
              <a:rPr sz="1200" spc="-65" dirty="0">
                <a:latin typeface="Times New Roman"/>
                <a:cs typeface="Times New Roman"/>
              </a:rPr>
              <a:t> </a:t>
            </a:r>
            <a:r>
              <a:rPr sz="1200" dirty="0">
                <a:latin typeface="Times New Roman"/>
                <a:cs typeface="Times New Roman"/>
              </a:rPr>
              <a:t>having</a:t>
            </a:r>
            <a:r>
              <a:rPr sz="1200" spc="-75" dirty="0">
                <a:latin typeface="Times New Roman"/>
                <a:cs typeface="Times New Roman"/>
              </a:rPr>
              <a:t> </a:t>
            </a:r>
            <a:r>
              <a:rPr sz="1200" dirty="0">
                <a:latin typeface="Times New Roman"/>
                <a:cs typeface="Times New Roman"/>
              </a:rPr>
              <a:t>lot</a:t>
            </a:r>
            <a:r>
              <a:rPr sz="1200" spc="15"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accessories</a:t>
            </a:r>
            <a:r>
              <a:rPr sz="1200" spc="-65" dirty="0">
                <a:latin typeface="Times New Roman"/>
                <a:cs typeface="Times New Roman"/>
              </a:rPr>
              <a:t> </a:t>
            </a:r>
            <a:r>
              <a:rPr sz="1200" spc="-25" dirty="0">
                <a:latin typeface="Times New Roman"/>
                <a:cs typeface="Times New Roman"/>
              </a:rPr>
              <a:t>and</a:t>
            </a:r>
            <a:r>
              <a:rPr sz="1200" spc="-50" dirty="0">
                <a:latin typeface="Times New Roman"/>
                <a:cs typeface="Times New Roman"/>
              </a:rPr>
              <a:t> </a:t>
            </a:r>
            <a:r>
              <a:rPr sz="1200" dirty="0">
                <a:latin typeface="Times New Roman"/>
                <a:cs typeface="Times New Roman"/>
              </a:rPr>
              <a:t>mountings.</a:t>
            </a:r>
            <a:r>
              <a:rPr sz="1200" spc="-75" dirty="0">
                <a:latin typeface="Times New Roman"/>
                <a:cs typeface="Times New Roman"/>
              </a:rPr>
              <a:t> </a:t>
            </a:r>
            <a:r>
              <a:rPr sz="1200" dirty="0">
                <a:latin typeface="Times New Roman"/>
                <a:cs typeface="Times New Roman"/>
              </a:rPr>
              <a:t>Thus</a:t>
            </a:r>
            <a:r>
              <a:rPr sz="1200" spc="75" dirty="0">
                <a:latin typeface="Times New Roman"/>
                <a:cs typeface="Times New Roman"/>
              </a:rPr>
              <a:t> </a:t>
            </a:r>
            <a:r>
              <a:rPr sz="1200" spc="-25" dirty="0">
                <a:latin typeface="Times New Roman"/>
                <a:cs typeface="Times New Roman"/>
              </a:rPr>
              <a:t>in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dirty="0">
                <a:latin typeface="Times New Roman"/>
                <a:cs typeface="Times New Roman"/>
              </a:rPr>
              <a:t>other</a:t>
            </a:r>
            <a:r>
              <a:rPr sz="1200" spc="-35" dirty="0">
                <a:latin typeface="Times New Roman"/>
                <a:cs typeface="Times New Roman"/>
              </a:rPr>
              <a:t> </a:t>
            </a:r>
            <a:r>
              <a:rPr sz="1200" dirty="0">
                <a:latin typeface="Times New Roman"/>
                <a:cs typeface="Times New Roman"/>
              </a:rPr>
              <a:t>than</a:t>
            </a:r>
            <a:r>
              <a:rPr sz="1200" spc="-55" dirty="0">
                <a:latin typeface="Times New Roman"/>
                <a:cs typeface="Times New Roman"/>
              </a:rPr>
              <a:t> </a:t>
            </a:r>
            <a:r>
              <a:rPr sz="1200" dirty="0">
                <a:latin typeface="Times New Roman"/>
                <a:cs typeface="Times New Roman"/>
              </a:rPr>
              <a:t>heat</a:t>
            </a:r>
            <a:r>
              <a:rPr sz="1200" spc="-30" dirty="0">
                <a:latin typeface="Times New Roman"/>
                <a:cs typeface="Times New Roman"/>
              </a:rPr>
              <a:t> </a:t>
            </a:r>
            <a:r>
              <a:rPr sz="1200" dirty="0">
                <a:latin typeface="Times New Roman"/>
                <a:cs typeface="Times New Roman"/>
              </a:rPr>
              <a:t>supplying</a:t>
            </a:r>
            <a:r>
              <a:rPr sz="1200" spc="-55" dirty="0">
                <a:latin typeface="Times New Roman"/>
                <a:cs typeface="Times New Roman"/>
              </a:rPr>
              <a:t> </a:t>
            </a:r>
            <a:r>
              <a:rPr sz="1200" dirty="0">
                <a:latin typeface="Times New Roman"/>
                <a:cs typeface="Times New Roman"/>
              </a:rPr>
              <a:t>unit,</a:t>
            </a:r>
            <a:r>
              <a:rPr sz="1200" spc="-50" dirty="0">
                <a:latin typeface="Times New Roman"/>
                <a:cs typeface="Times New Roman"/>
              </a:rPr>
              <a:t> </a:t>
            </a:r>
            <a:r>
              <a:rPr sz="1200" dirty="0">
                <a:latin typeface="Times New Roman"/>
                <a:cs typeface="Times New Roman"/>
              </a:rPr>
              <a:t>shell</a:t>
            </a:r>
            <a:r>
              <a:rPr sz="1200" spc="2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tubes,</a:t>
            </a:r>
            <a:r>
              <a:rPr sz="1200" spc="-5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number</a:t>
            </a:r>
            <a:r>
              <a:rPr sz="1200" spc="-35"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dirty="0">
                <a:latin typeface="Times New Roman"/>
                <a:cs typeface="Times New Roman"/>
              </a:rPr>
              <a:t>other</a:t>
            </a:r>
            <a:r>
              <a:rPr sz="1200" spc="-40" dirty="0">
                <a:latin typeface="Times New Roman"/>
                <a:cs typeface="Times New Roman"/>
              </a:rPr>
              <a:t> </a:t>
            </a:r>
            <a:r>
              <a:rPr sz="1200" dirty="0">
                <a:latin typeface="Times New Roman"/>
                <a:cs typeface="Times New Roman"/>
              </a:rPr>
              <a:t>devices</a:t>
            </a:r>
            <a:r>
              <a:rPr sz="1200" spc="-40" dirty="0">
                <a:latin typeface="Times New Roman"/>
                <a:cs typeface="Times New Roman"/>
              </a:rPr>
              <a:t> </a:t>
            </a:r>
            <a:r>
              <a:rPr sz="1200" spc="-25" dirty="0">
                <a:latin typeface="Times New Roman"/>
                <a:cs typeface="Times New Roman"/>
              </a:rPr>
              <a:t>are</a:t>
            </a:r>
            <a:endParaRPr sz="1200">
              <a:latin typeface="Times New Roman"/>
              <a:cs typeface="Times New Roman"/>
            </a:endParaRPr>
          </a:p>
        </p:txBody>
      </p:sp>
      <p:pic>
        <p:nvPicPr>
          <p:cNvPr id="5" name="object 5"/>
          <p:cNvPicPr/>
          <p:nvPr/>
        </p:nvPicPr>
        <p:blipFill>
          <a:blip r:embed="rId2" cstate="print"/>
          <a:stretch>
            <a:fillRect/>
          </a:stretch>
        </p:blipFill>
        <p:spPr>
          <a:xfrm>
            <a:off x="2794635" y="1954276"/>
            <a:ext cx="2887344" cy="3076575"/>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4253" y="-1315848"/>
            <a:ext cx="5517515" cy="2555443"/>
          </a:xfrm>
          <a:prstGeom prst="rect">
            <a:avLst/>
          </a:prstGeom>
        </p:spPr>
        <p:txBody>
          <a:bodyPr vert="horz" wrap="square" lIns="0" tIns="15240" rIns="0" bIns="0" rtlCol="0">
            <a:spAutoFit/>
          </a:bodyPr>
          <a:lstStyle/>
          <a:p>
            <a:pPr marL="12700" marR="5080" algn="just">
              <a:lnSpc>
                <a:spcPct val="119600"/>
              </a:lnSpc>
              <a:spcBef>
                <a:spcPts val="120"/>
              </a:spcBef>
            </a:pPr>
            <a:r>
              <a:rPr sz="1200" dirty="0">
                <a:latin typeface="Times New Roman"/>
                <a:cs typeface="Times New Roman"/>
              </a:rPr>
              <a:t>used</a:t>
            </a:r>
            <a:r>
              <a:rPr sz="1200" spc="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its</a:t>
            </a:r>
            <a:r>
              <a:rPr sz="1200" spc="-25" dirty="0">
                <a:latin typeface="Times New Roman"/>
                <a:cs typeface="Times New Roman"/>
              </a:rPr>
              <a:t> </a:t>
            </a:r>
            <a:r>
              <a:rPr sz="1200" dirty="0">
                <a:latin typeface="Times New Roman"/>
                <a:cs typeface="Times New Roman"/>
              </a:rPr>
              <a:t>control,</a:t>
            </a:r>
            <a:r>
              <a:rPr sz="1200" spc="-50" dirty="0">
                <a:latin typeface="Times New Roman"/>
                <a:cs typeface="Times New Roman"/>
              </a:rPr>
              <a:t> </a:t>
            </a:r>
            <a:r>
              <a:rPr sz="1200" dirty="0">
                <a:latin typeface="Times New Roman"/>
                <a:cs typeface="Times New Roman"/>
              </a:rPr>
              <a:t>safe</a:t>
            </a:r>
            <a:r>
              <a:rPr sz="1200" spc="-2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efficient</a:t>
            </a:r>
            <a:r>
              <a:rPr sz="1200" spc="-75" dirty="0">
                <a:latin typeface="Times New Roman"/>
                <a:cs typeface="Times New Roman"/>
              </a:rPr>
              <a:t> </a:t>
            </a:r>
            <a:r>
              <a:rPr sz="1200" dirty="0">
                <a:latin typeface="Times New Roman"/>
                <a:cs typeface="Times New Roman"/>
              </a:rPr>
              <a:t>operation.</a:t>
            </a:r>
            <a:r>
              <a:rPr sz="1200" spc="-50" dirty="0">
                <a:latin typeface="Times New Roman"/>
                <a:cs typeface="Times New Roman"/>
              </a:rPr>
              <a:t> </a:t>
            </a:r>
            <a:r>
              <a:rPr sz="1200" dirty="0">
                <a:latin typeface="Times New Roman"/>
                <a:cs typeface="Times New Roman"/>
              </a:rPr>
              <a:t>Devices</a:t>
            </a:r>
            <a:r>
              <a:rPr sz="1200" spc="70" dirty="0">
                <a:latin typeface="Times New Roman"/>
                <a:cs typeface="Times New Roman"/>
              </a:rPr>
              <a:t> </a:t>
            </a:r>
            <a:r>
              <a:rPr sz="1200" dirty="0">
                <a:latin typeface="Times New Roman"/>
                <a:cs typeface="Times New Roman"/>
              </a:rPr>
              <a:t>which</a:t>
            </a:r>
            <a:r>
              <a:rPr sz="1200" spc="2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dirty="0">
                <a:latin typeface="Times New Roman"/>
                <a:cs typeface="Times New Roman"/>
              </a:rPr>
              <a:t>mounted</a:t>
            </a:r>
            <a:r>
              <a:rPr sz="1200" spc="-40"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spc="-25" dirty="0">
                <a:latin typeface="Times New Roman"/>
                <a:cs typeface="Times New Roman"/>
              </a:rPr>
              <a:t>for </a:t>
            </a:r>
            <a:r>
              <a:rPr sz="1200" dirty="0">
                <a:latin typeface="Times New Roman"/>
                <a:cs typeface="Times New Roman"/>
              </a:rPr>
              <a:t>its</a:t>
            </a:r>
            <a:r>
              <a:rPr sz="1200" spc="-40" dirty="0">
                <a:latin typeface="Times New Roman"/>
                <a:cs typeface="Times New Roman"/>
              </a:rPr>
              <a:t> </a:t>
            </a:r>
            <a:r>
              <a:rPr sz="1200" dirty="0">
                <a:latin typeface="Times New Roman"/>
                <a:cs typeface="Times New Roman"/>
              </a:rPr>
              <a:t>control</a:t>
            </a:r>
            <a:r>
              <a:rPr sz="1200" spc="-7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safe</a:t>
            </a:r>
            <a:r>
              <a:rPr sz="1200" spc="-30" dirty="0">
                <a:latin typeface="Times New Roman"/>
                <a:cs typeface="Times New Roman"/>
              </a:rPr>
              <a:t> </a:t>
            </a:r>
            <a:r>
              <a:rPr sz="1200" dirty="0">
                <a:latin typeface="Times New Roman"/>
                <a:cs typeface="Times New Roman"/>
              </a:rPr>
              <a:t>operation</a:t>
            </a:r>
            <a:r>
              <a:rPr sz="1200" spc="-4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dirty="0">
                <a:latin typeface="Times New Roman"/>
                <a:cs typeface="Times New Roman"/>
              </a:rPr>
              <a:t>called</a:t>
            </a:r>
            <a:r>
              <a:rPr sz="1200" spc="-45" dirty="0">
                <a:latin typeface="Times New Roman"/>
                <a:cs typeface="Times New Roman"/>
              </a:rPr>
              <a:t> </a:t>
            </a:r>
            <a:r>
              <a:rPr sz="1200" dirty="0">
                <a:latin typeface="Times New Roman"/>
                <a:cs typeface="Times New Roman"/>
              </a:rPr>
              <a:t>“mountings”</a:t>
            </a:r>
            <a:r>
              <a:rPr sz="1200" spc="-20" dirty="0">
                <a:latin typeface="Times New Roman"/>
                <a:cs typeface="Times New Roman"/>
              </a:rPr>
              <a:t> </a:t>
            </a:r>
            <a:r>
              <a:rPr sz="1200" dirty="0">
                <a:latin typeface="Times New Roman"/>
                <a:cs typeface="Times New Roman"/>
              </a:rPr>
              <a:t>while</a:t>
            </a:r>
            <a:r>
              <a:rPr sz="1200" spc="-35" dirty="0">
                <a:latin typeface="Times New Roman"/>
                <a:cs typeface="Times New Roman"/>
              </a:rPr>
              <a:t> </a:t>
            </a:r>
            <a:r>
              <a:rPr sz="1200" dirty="0">
                <a:latin typeface="Times New Roman"/>
                <a:cs typeface="Times New Roman"/>
              </a:rPr>
              <a:t>devices</a:t>
            </a:r>
            <a:r>
              <a:rPr sz="1200" spc="-25" dirty="0">
                <a:latin typeface="Times New Roman"/>
                <a:cs typeface="Times New Roman"/>
              </a:rPr>
              <a:t> </a:t>
            </a:r>
            <a:r>
              <a:rPr sz="1200" dirty="0">
                <a:latin typeface="Times New Roman"/>
                <a:cs typeface="Times New Roman"/>
              </a:rPr>
              <a:t>which</a:t>
            </a:r>
            <a:r>
              <a:rPr sz="1200" spc="2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dirty="0">
                <a:latin typeface="Times New Roman"/>
                <a:cs typeface="Times New Roman"/>
              </a:rPr>
              <a:t>mounted</a:t>
            </a:r>
            <a:r>
              <a:rPr sz="1200" spc="25" dirty="0">
                <a:latin typeface="Times New Roman"/>
                <a:cs typeface="Times New Roman"/>
              </a:rPr>
              <a:t> </a:t>
            </a:r>
            <a:r>
              <a:rPr sz="1200" spc="-25" dirty="0">
                <a:latin typeface="Times New Roman"/>
                <a:cs typeface="Times New Roman"/>
              </a:rPr>
              <a:t>on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for</a:t>
            </a:r>
            <a:r>
              <a:rPr sz="1200" spc="40" dirty="0">
                <a:latin typeface="Times New Roman"/>
                <a:cs typeface="Times New Roman"/>
              </a:rPr>
              <a:t> </a:t>
            </a:r>
            <a:r>
              <a:rPr sz="1200" dirty="0">
                <a:latin typeface="Times New Roman"/>
                <a:cs typeface="Times New Roman"/>
              </a:rPr>
              <a:t>improving</a:t>
            </a:r>
            <a:r>
              <a:rPr sz="1200" spc="-40" dirty="0">
                <a:latin typeface="Times New Roman"/>
                <a:cs typeface="Times New Roman"/>
              </a:rPr>
              <a:t> </a:t>
            </a:r>
            <a:r>
              <a:rPr sz="1200" dirty="0">
                <a:latin typeface="Times New Roman"/>
                <a:cs typeface="Times New Roman"/>
              </a:rPr>
              <a:t>its</a:t>
            </a:r>
            <a:r>
              <a:rPr sz="1200" spc="30" dirty="0">
                <a:latin typeface="Times New Roman"/>
                <a:cs typeface="Times New Roman"/>
              </a:rPr>
              <a:t> </a:t>
            </a:r>
            <a:r>
              <a:rPr sz="1200" dirty="0">
                <a:latin typeface="Times New Roman"/>
                <a:cs typeface="Times New Roman"/>
              </a:rPr>
              <a:t>performance</a:t>
            </a:r>
            <a:r>
              <a:rPr sz="1200" spc="-35" dirty="0">
                <a:latin typeface="Times New Roman"/>
                <a:cs typeface="Times New Roman"/>
              </a:rPr>
              <a:t> </a:t>
            </a:r>
            <a:r>
              <a:rPr sz="1200" dirty="0">
                <a:latin typeface="Times New Roman"/>
                <a:cs typeface="Times New Roman"/>
              </a:rPr>
              <a:t>are</a:t>
            </a:r>
            <a:r>
              <a:rPr sz="1200" spc="95" dirty="0">
                <a:latin typeface="Times New Roman"/>
                <a:cs typeface="Times New Roman"/>
              </a:rPr>
              <a:t> </a:t>
            </a:r>
            <a:r>
              <a:rPr sz="1200" dirty="0">
                <a:latin typeface="Times New Roman"/>
                <a:cs typeface="Times New Roman"/>
              </a:rPr>
              <a:t>called</a:t>
            </a:r>
            <a:r>
              <a:rPr sz="1200" spc="-45" dirty="0">
                <a:latin typeface="Times New Roman"/>
                <a:cs typeface="Times New Roman"/>
              </a:rPr>
              <a:t> </a:t>
            </a:r>
            <a:r>
              <a:rPr sz="1200" dirty="0">
                <a:latin typeface="Times New Roman"/>
                <a:cs typeface="Times New Roman"/>
              </a:rPr>
              <a:t>“accessories”.</a:t>
            </a:r>
            <a:r>
              <a:rPr sz="1200" spc="-40" dirty="0">
                <a:latin typeface="Times New Roman"/>
                <a:cs typeface="Times New Roman"/>
              </a:rPr>
              <a:t> </a:t>
            </a:r>
            <a:r>
              <a:rPr sz="1200" dirty="0">
                <a:latin typeface="Times New Roman"/>
                <a:cs typeface="Times New Roman"/>
              </a:rPr>
              <a:t>Thus</a:t>
            </a:r>
            <a:r>
              <a:rPr sz="1200" spc="10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mountings</a:t>
            </a:r>
            <a:r>
              <a:rPr sz="1200" spc="-30" dirty="0">
                <a:latin typeface="Times New Roman"/>
                <a:cs typeface="Times New Roman"/>
              </a:rPr>
              <a:t> </a:t>
            </a:r>
            <a:r>
              <a:rPr sz="1200" spc="-25" dirty="0">
                <a:latin typeface="Times New Roman"/>
                <a:cs typeface="Times New Roman"/>
              </a:rPr>
              <a:t>are </a:t>
            </a:r>
            <a:r>
              <a:rPr sz="1200" dirty="0">
                <a:latin typeface="Times New Roman"/>
                <a:cs typeface="Times New Roman"/>
              </a:rPr>
              <a:t>necessary</a:t>
            </a:r>
            <a:r>
              <a:rPr sz="1200" spc="-45" dirty="0">
                <a:latin typeface="Times New Roman"/>
                <a:cs typeface="Times New Roman"/>
              </a:rPr>
              <a:t> </a:t>
            </a:r>
            <a:r>
              <a:rPr sz="1200" dirty="0">
                <a:latin typeface="Times New Roman"/>
                <a:cs typeface="Times New Roman"/>
              </a:rPr>
              <a:t>while</a:t>
            </a:r>
            <a:r>
              <a:rPr sz="1200" spc="-35"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accessories</a:t>
            </a:r>
            <a:r>
              <a:rPr sz="1200" spc="-9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spc="-10" dirty="0">
                <a:latin typeface="Times New Roman"/>
                <a:cs typeface="Times New Roman"/>
              </a:rPr>
              <a:t>optional.</a:t>
            </a:r>
            <a:endParaRPr sz="1200">
              <a:latin typeface="Times New Roman"/>
              <a:cs typeface="Times New Roman"/>
            </a:endParaRPr>
          </a:p>
          <a:p>
            <a:pPr>
              <a:spcBef>
                <a:spcPts val="1320"/>
              </a:spcBef>
            </a:pPr>
            <a:endParaRPr sz="1200">
              <a:latin typeface="Times New Roman"/>
              <a:cs typeface="Times New Roman"/>
            </a:endParaRPr>
          </a:p>
          <a:p>
            <a:pPr marL="12700" algn="just"/>
            <a:r>
              <a:rPr sz="1200" b="1" dirty="0">
                <a:latin typeface="Times New Roman"/>
                <a:cs typeface="Times New Roman"/>
              </a:rPr>
              <a:t>Types</a:t>
            </a:r>
            <a:r>
              <a:rPr sz="1200" b="1" spc="-10" dirty="0">
                <a:latin typeface="Times New Roman"/>
                <a:cs typeface="Times New Roman"/>
              </a:rPr>
              <a:t> </a:t>
            </a:r>
            <a:r>
              <a:rPr sz="1200" b="1" dirty="0">
                <a:latin typeface="Times New Roman"/>
                <a:cs typeface="Times New Roman"/>
              </a:rPr>
              <a:t>of</a:t>
            </a:r>
            <a:r>
              <a:rPr sz="1200" b="1" spc="-65" dirty="0">
                <a:latin typeface="Times New Roman"/>
                <a:cs typeface="Times New Roman"/>
              </a:rPr>
              <a:t> </a:t>
            </a:r>
            <a:r>
              <a:rPr sz="1200" b="1" spc="-10" dirty="0">
                <a:latin typeface="Times New Roman"/>
                <a:cs typeface="Times New Roman"/>
              </a:rPr>
              <a:t>Boilers</a:t>
            </a:r>
            <a:endParaRPr sz="1200">
              <a:latin typeface="Times New Roman"/>
              <a:cs typeface="Times New Roman"/>
            </a:endParaRPr>
          </a:p>
          <a:p>
            <a:pPr marL="12700" marR="150494">
              <a:lnSpc>
                <a:spcPct val="120900"/>
              </a:lnSpc>
              <a:spcBef>
                <a:spcPts val="900"/>
              </a:spcBef>
            </a:pPr>
            <a:r>
              <a:rPr sz="1200" dirty="0">
                <a:latin typeface="Times New Roman"/>
                <a:cs typeface="Times New Roman"/>
              </a:rPr>
              <a:t>Boilers</a:t>
            </a:r>
            <a:r>
              <a:rPr sz="1200" spc="-8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many</a:t>
            </a:r>
            <a:r>
              <a:rPr sz="1200" spc="-35" dirty="0">
                <a:latin typeface="Times New Roman"/>
                <a:cs typeface="Times New Roman"/>
              </a:rPr>
              <a:t> </a:t>
            </a:r>
            <a:r>
              <a:rPr sz="1200" dirty="0">
                <a:latin typeface="Times New Roman"/>
                <a:cs typeface="Times New Roman"/>
              </a:rPr>
              <a:t>types.</a:t>
            </a:r>
            <a:r>
              <a:rPr sz="1200" spc="-40" dirty="0">
                <a:latin typeface="Times New Roman"/>
                <a:cs typeface="Times New Roman"/>
              </a:rPr>
              <a:t> </a:t>
            </a:r>
            <a:r>
              <a:rPr sz="1200" spc="-10" dirty="0">
                <a:latin typeface="Times New Roman"/>
                <a:cs typeface="Times New Roman"/>
              </a:rPr>
              <a:t>Depending</a:t>
            </a:r>
            <a:r>
              <a:rPr sz="1200" spc="-30" dirty="0">
                <a:latin typeface="Times New Roman"/>
                <a:cs typeface="Times New Roman"/>
              </a:rPr>
              <a:t> </a:t>
            </a:r>
            <a:r>
              <a:rPr sz="1200" dirty="0">
                <a:latin typeface="Times New Roman"/>
                <a:cs typeface="Times New Roman"/>
              </a:rPr>
              <a:t>upon</a:t>
            </a:r>
            <a:r>
              <a:rPr sz="1200" spc="20" dirty="0">
                <a:latin typeface="Times New Roman"/>
                <a:cs typeface="Times New Roman"/>
              </a:rPr>
              <a:t> </a:t>
            </a:r>
            <a:r>
              <a:rPr sz="1200" dirty="0">
                <a:latin typeface="Times New Roman"/>
                <a:cs typeface="Times New Roman"/>
              </a:rPr>
              <a:t>their</a:t>
            </a:r>
            <a:r>
              <a:rPr sz="1200" spc="-90" dirty="0">
                <a:latin typeface="Times New Roman"/>
                <a:cs typeface="Times New Roman"/>
              </a:rPr>
              <a:t> </a:t>
            </a:r>
            <a:r>
              <a:rPr sz="1200" dirty="0">
                <a:latin typeface="Times New Roman"/>
                <a:cs typeface="Times New Roman"/>
              </a:rPr>
              <a:t>features</a:t>
            </a:r>
            <a:r>
              <a:rPr sz="1200" spc="-70" dirty="0">
                <a:latin typeface="Times New Roman"/>
                <a:cs typeface="Times New Roman"/>
              </a:rPr>
              <a:t> </a:t>
            </a:r>
            <a:r>
              <a:rPr sz="1200" dirty="0">
                <a:latin typeface="Times New Roman"/>
                <a:cs typeface="Times New Roman"/>
              </a:rPr>
              <a:t>they</a:t>
            </a:r>
            <a:r>
              <a:rPr sz="1200" spc="-40" dirty="0">
                <a:latin typeface="Times New Roman"/>
                <a:cs typeface="Times New Roman"/>
              </a:rPr>
              <a:t> </a:t>
            </a:r>
            <a:r>
              <a:rPr sz="1200" dirty="0">
                <a:latin typeface="Times New Roman"/>
                <a:cs typeface="Times New Roman"/>
              </a:rPr>
              <a:t>can</a:t>
            </a:r>
            <a:r>
              <a:rPr sz="1200" spc="-4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classified</a:t>
            </a:r>
            <a:r>
              <a:rPr sz="1200" spc="-90" dirty="0">
                <a:latin typeface="Times New Roman"/>
                <a:cs typeface="Times New Roman"/>
              </a:rPr>
              <a:t> </a:t>
            </a:r>
            <a:r>
              <a:rPr sz="1200" spc="-10" dirty="0">
                <a:latin typeface="Times New Roman"/>
                <a:cs typeface="Times New Roman"/>
              </a:rPr>
              <a:t>as</a:t>
            </a:r>
            <a:r>
              <a:rPr sz="1200" spc="-95" dirty="0">
                <a:latin typeface="Times New Roman"/>
                <a:cs typeface="Times New Roman"/>
              </a:rPr>
              <a:t> </a:t>
            </a:r>
            <a:r>
              <a:rPr sz="1200" spc="-10" dirty="0">
                <a:latin typeface="Times New Roman"/>
                <a:cs typeface="Times New Roman"/>
              </a:rPr>
              <a:t>given under:</a:t>
            </a:r>
            <a:endParaRPr sz="1200">
              <a:latin typeface="Times New Roman"/>
              <a:cs typeface="Times New Roman"/>
            </a:endParaRPr>
          </a:p>
          <a:p>
            <a:pPr marL="241299" marR="134619" indent="-229234">
              <a:lnSpc>
                <a:spcPct val="116900"/>
              </a:lnSpc>
              <a:spcBef>
                <a:spcPts val="1080"/>
              </a:spcBef>
            </a:pPr>
            <a:r>
              <a:rPr sz="1200" spc="-40" dirty="0">
                <a:latin typeface="Times New Roman"/>
                <a:cs typeface="Times New Roman"/>
              </a:rPr>
              <a:t>(a)</a:t>
            </a:r>
            <a:r>
              <a:rPr sz="1200" spc="105" dirty="0">
                <a:latin typeface="Times New Roman"/>
                <a:cs typeface="Times New Roman"/>
              </a:rPr>
              <a:t>  </a:t>
            </a:r>
            <a:r>
              <a:rPr sz="1200" dirty="0">
                <a:latin typeface="Times New Roman"/>
                <a:cs typeface="Times New Roman"/>
              </a:rPr>
              <a:t>Based</a:t>
            </a:r>
            <a:r>
              <a:rPr sz="1200" spc="-5" dirty="0">
                <a:latin typeface="Times New Roman"/>
                <a:cs typeface="Times New Roman"/>
              </a:rPr>
              <a:t> </a:t>
            </a:r>
            <a:r>
              <a:rPr sz="1200" dirty="0">
                <a:latin typeface="Times New Roman"/>
                <a:cs typeface="Times New Roman"/>
              </a:rPr>
              <a:t>upon</a:t>
            </a:r>
            <a:r>
              <a:rPr sz="1200" spc="-6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orientation/axis</a:t>
            </a:r>
            <a:r>
              <a:rPr sz="1200" spc="-90" dirty="0">
                <a:latin typeface="Times New Roman"/>
                <a:cs typeface="Times New Roman"/>
              </a:rPr>
              <a:t> </a:t>
            </a:r>
            <a:r>
              <a:rPr sz="1200" spc="-10" dirty="0">
                <a:latin typeface="Times New Roman"/>
                <a:cs typeface="Times New Roman"/>
              </a:rPr>
              <a:t>of</a:t>
            </a:r>
            <a:r>
              <a:rPr sz="1200" spc="-100" dirty="0">
                <a:latin typeface="Times New Roman"/>
                <a:cs typeface="Times New Roman"/>
              </a:rPr>
              <a:t> </a:t>
            </a:r>
            <a:r>
              <a:rPr sz="1200" dirty="0">
                <a:latin typeface="Times New Roman"/>
                <a:cs typeface="Times New Roman"/>
              </a:rPr>
              <a:t>the</a:t>
            </a:r>
            <a:r>
              <a:rPr sz="1200" spc="-110" dirty="0">
                <a:latin typeface="Times New Roman"/>
                <a:cs typeface="Times New Roman"/>
              </a:rPr>
              <a:t> </a:t>
            </a:r>
            <a:r>
              <a:rPr sz="1200" dirty="0">
                <a:latin typeface="Times New Roman"/>
                <a:cs typeface="Times New Roman"/>
              </a:rPr>
              <a:t>shell:</a:t>
            </a:r>
            <a:r>
              <a:rPr sz="1200" spc="-40" dirty="0">
                <a:latin typeface="Times New Roman"/>
                <a:cs typeface="Times New Roman"/>
              </a:rPr>
              <a:t> </a:t>
            </a:r>
            <a:r>
              <a:rPr sz="1200" dirty="0">
                <a:latin typeface="Times New Roman"/>
                <a:cs typeface="Times New Roman"/>
              </a:rPr>
              <a:t>According</a:t>
            </a:r>
            <a:r>
              <a:rPr sz="1200" spc="-5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the axis</a:t>
            </a:r>
            <a:r>
              <a:rPr sz="1200" spc="-10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shell</a:t>
            </a:r>
            <a:r>
              <a:rPr sz="1200" spc="-90"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spc="-25" dirty="0">
                <a:latin typeface="Times New Roman"/>
                <a:cs typeface="Times New Roman"/>
              </a:rPr>
              <a:t>can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classified</a:t>
            </a:r>
            <a:r>
              <a:rPr sz="1200" spc="-105" dirty="0">
                <a:latin typeface="Times New Roman"/>
                <a:cs typeface="Times New Roman"/>
              </a:rPr>
              <a:t> </a:t>
            </a:r>
            <a:r>
              <a:rPr sz="1200" dirty="0">
                <a:latin typeface="Times New Roman"/>
                <a:cs typeface="Times New Roman"/>
              </a:rPr>
              <a:t>as</a:t>
            </a:r>
            <a:r>
              <a:rPr sz="1200" spc="-25" dirty="0">
                <a:latin typeface="Times New Roman"/>
                <a:cs typeface="Times New Roman"/>
              </a:rPr>
              <a:t> </a:t>
            </a:r>
            <a:r>
              <a:rPr sz="1200" dirty="0">
                <a:latin typeface="Times New Roman"/>
                <a:cs typeface="Times New Roman"/>
              </a:rPr>
              <a:t>vertical</a:t>
            </a:r>
            <a:r>
              <a:rPr sz="1200" spc="-75"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horizontal</a:t>
            </a:r>
            <a:r>
              <a:rPr sz="1200" spc="-80"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p:txBody>
      </p:sp>
      <p:sp>
        <p:nvSpPr>
          <p:cNvPr id="3" name="object 3"/>
          <p:cNvSpPr txBox="1"/>
          <p:nvPr/>
        </p:nvSpPr>
        <p:spPr>
          <a:xfrm>
            <a:off x="2503169" y="1200913"/>
            <a:ext cx="236220" cy="682238"/>
          </a:xfrm>
          <a:prstGeom prst="rect">
            <a:avLst/>
          </a:prstGeom>
        </p:spPr>
        <p:txBody>
          <a:bodyPr vert="horz" wrap="square" lIns="0" tIns="50800" rIns="0" bIns="0" rtlCol="0">
            <a:spAutoFit/>
          </a:bodyPr>
          <a:lstStyle/>
          <a:p>
            <a:pPr marL="12700">
              <a:spcBef>
                <a:spcPts val="400"/>
              </a:spcBef>
            </a:pPr>
            <a:r>
              <a:rPr sz="1200" spc="-25" dirty="0">
                <a:latin typeface="Times New Roman"/>
                <a:cs typeface="Times New Roman"/>
              </a:rPr>
              <a:t>(i)</a:t>
            </a:r>
            <a:endParaRPr sz="1200">
              <a:latin typeface="Times New Roman"/>
              <a:cs typeface="Times New Roman"/>
            </a:endParaRPr>
          </a:p>
          <a:p>
            <a:pPr marL="12700">
              <a:spcBef>
                <a:spcPts val="300"/>
              </a:spcBef>
            </a:pPr>
            <a:r>
              <a:rPr sz="1200" spc="-20" dirty="0">
                <a:latin typeface="Times New Roman"/>
                <a:cs typeface="Times New Roman"/>
              </a:rPr>
              <a:t>(ii)</a:t>
            </a:r>
            <a:endParaRPr sz="1200">
              <a:latin typeface="Times New Roman"/>
              <a:cs typeface="Times New Roman"/>
            </a:endParaRPr>
          </a:p>
          <a:p>
            <a:pPr marL="12700">
              <a:spcBef>
                <a:spcPts val="300"/>
              </a:spcBef>
            </a:pPr>
            <a:r>
              <a:rPr sz="1200" spc="-30" dirty="0">
                <a:latin typeface="Times New Roman"/>
                <a:cs typeface="Times New Roman"/>
              </a:rPr>
              <a:t>(iii)</a:t>
            </a:r>
            <a:endParaRPr sz="1200">
              <a:latin typeface="Times New Roman"/>
              <a:cs typeface="Times New Roman"/>
            </a:endParaRPr>
          </a:p>
        </p:txBody>
      </p:sp>
      <p:sp>
        <p:nvSpPr>
          <p:cNvPr id="4" name="object 4"/>
          <p:cNvSpPr txBox="1"/>
          <p:nvPr/>
        </p:nvSpPr>
        <p:spPr>
          <a:xfrm>
            <a:off x="2960624" y="1200912"/>
            <a:ext cx="2533650" cy="663387"/>
          </a:xfrm>
          <a:prstGeom prst="rect">
            <a:avLst/>
          </a:prstGeom>
        </p:spPr>
        <p:txBody>
          <a:bodyPr vert="horz" wrap="square" lIns="0" tIns="12700" rIns="0" bIns="0" rtlCol="0">
            <a:spAutoFit/>
          </a:bodyPr>
          <a:lstStyle/>
          <a:p>
            <a:pPr marL="12700" marR="5080">
              <a:lnSpc>
                <a:spcPct val="120900"/>
              </a:lnSpc>
              <a:spcBef>
                <a:spcPts val="100"/>
              </a:spcBef>
            </a:pPr>
            <a:r>
              <a:rPr sz="1200" i="1" dirty="0">
                <a:latin typeface="Times New Roman"/>
                <a:cs typeface="Times New Roman"/>
              </a:rPr>
              <a:t>Vertical</a:t>
            </a:r>
            <a:r>
              <a:rPr sz="1200" i="1" spc="-70" dirty="0">
                <a:latin typeface="Times New Roman"/>
                <a:cs typeface="Times New Roman"/>
              </a:rPr>
              <a:t> </a:t>
            </a:r>
            <a:r>
              <a:rPr sz="1200" i="1" dirty="0">
                <a:latin typeface="Times New Roman"/>
                <a:cs typeface="Times New Roman"/>
              </a:rPr>
              <a:t>boiler</a:t>
            </a:r>
            <a:r>
              <a:rPr sz="1200" i="1" spc="-30" dirty="0">
                <a:latin typeface="Times New Roman"/>
                <a:cs typeface="Times New Roman"/>
              </a:rPr>
              <a:t> </a:t>
            </a:r>
            <a:r>
              <a:rPr sz="1200" dirty="0">
                <a:latin typeface="Times New Roman"/>
                <a:cs typeface="Times New Roman"/>
              </a:rPr>
              <a:t>has</a:t>
            </a:r>
            <a:r>
              <a:rPr sz="1200" spc="40" dirty="0">
                <a:latin typeface="Times New Roman"/>
                <a:cs typeface="Times New Roman"/>
              </a:rPr>
              <a:t> </a:t>
            </a:r>
            <a:r>
              <a:rPr sz="1200" dirty="0">
                <a:latin typeface="Times New Roman"/>
                <a:cs typeface="Times New Roman"/>
              </a:rPr>
              <a:t>its</a:t>
            </a:r>
            <a:r>
              <a:rPr sz="1200" spc="-100" dirty="0">
                <a:latin typeface="Times New Roman"/>
                <a:cs typeface="Times New Roman"/>
              </a:rPr>
              <a:t> </a:t>
            </a:r>
            <a:r>
              <a:rPr sz="1200" dirty="0">
                <a:latin typeface="Times New Roman"/>
                <a:cs typeface="Times New Roman"/>
              </a:rPr>
              <a:t>shell</a:t>
            </a:r>
            <a:r>
              <a:rPr sz="1200" spc="-10" dirty="0">
                <a:latin typeface="Times New Roman"/>
                <a:cs typeface="Times New Roman"/>
              </a:rPr>
              <a:t> vertical. </a:t>
            </a:r>
            <a:r>
              <a:rPr sz="1200" i="1" dirty="0">
                <a:latin typeface="Times New Roman"/>
                <a:cs typeface="Times New Roman"/>
              </a:rPr>
              <a:t>Horizontal</a:t>
            </a:r>
            <a:r>
              <a:rPr sz="1200" i="1" spc="-75" dirty="0">
                <a:latin typeface="Times New Roman"/>
                <a:cs typeface="Times New Roman"/>
              </a:rPr>
              <a:t> </a:t>
            </a:r>
            <a:r>
              <a:rPr sz="1200" i="1" dirty="0">
                <a:latin typeface="Times New Roman"/>
                <a:cs typeface="Times New Roman"/>
              </a:rPr>
              <a:t>boiler</a:t>
            </a:r>
            <a:r>
              <a:rPr sz="1200" i="1" spc="-20" dirty="0">
                <a:latin typeface="Times New Roman"/>
                <a:cs typeface="Times New Roman"/>
              </a:rPr>
              <a:t> </a:t>
            </a:r>
            <a:r>
              <a:rPr sz="1200" dirty="0">
                <a:latin typeface="Times New Roman"/>
                <a:cs typeface="Times New Roman"/>
              </a:rPr>
              <a:t>has</a:t>
            </a:r>
            <a:r>
              <a:rPr sz="1200" spc="35" dirty="0">
                <a:latin typeface="Times New Roman"/>
                <a:cs typeface="Times New Roman"/>
              </a:rPr>
              <a:t> </a:t>
            </a:r>
            <a:r>
              <a:rPr sz="1200" dirty="0">
                <a:latin typeface="Times New Roman"/>
                <a:cs typeface="Times New Roman"/>
              </a:rPr>
              <a:t>its</a:t>
            </a:r>
            <a:r>
              <a:rPr sz="1200" spc="-90" dirty="0">
                <a:latin typeface="Times New Roman"/>
                <a:cs typeface="Times New Roman"/>
              </a:rPr>
              <a:t> </a:t>
            </a:r>
            <a:r>
              <a:rPr sz="1200" dirty="0">
                <a:latin typeface="Times New Roman"/>
                <a:cs typeface="Times New Roman"/>
              </a:rPr>
              <a:t>shell</a:t>
            </a:r>
            <a:r>
              <a:rPr sz="1200" spc="-15" dirty="0">
                <a:latin typeface="Times New Roman"/>
                <a:cs typeface="Times New Roman"/>
              </a:rPr>
              <a:t> </a:t>
            </a:r>
            <a:r>
              <a:rPr sz="1200" spc="-10" dirty="0">
                <a:latin typeface="Times New Roman"/>
                <a:cs typeface="Times New Roman"/>
              </a:rPr>
              <a:t>horizontal. </a:t>
            </a:r>
            <a:r>
              <a:rPr sz="1200" i="1" dirty="0">
                <a:latin typeface="Times New Roman"/>
                <a:cs typeface="Times New Roman"/>
              </a:rPr>
              <a:t>Inclined</a:t>
            </a:r>
            <a:r>
              <a:rPr sz="1200" i="1" spc="-95" dirty="0">
                <a:latin typeface="Times New Roman"/>
                <a:cs typeface="Times New Roman"/>
              </a:rPr>
              <a:t> </a:t>
            </a:r>
            <a:r>
              <a:rPr sz="1200" i="1" dirty="0">
                <a:latin typeface="Times New Roman"/>
                <a:cs typeface="Times New Roman"/>
              </a:rPr>
              <a:t>boiler</a:t>
            </a:r>
            <a:r>
              <a:rPr sz="1200" i="1" spc="-20" dirty="0">
                <a:latin typeface="Times New Roman"/>
                <a:cs typeface="Times New Roman"/>
              </a:rPr>
              <a:t> </a:t>
            </a:r>
            <a:r>
              <a:rPr sz="1200" dirty="0">
                <a:latin typeface="Times New Roman"/>
                <a:cs typeface="Times New Roman"/>
              </a:rPr>
              <a:t>has</a:t>
            </a:r>
            <a:r>
              <a:rPr sz="1200" spc="40" dirty="0">
                <a:latin typeface="Times New Roman"/>
                <a:cs typeface="Times New Roman"/>
              </a:rPr>
              <a:t> </a:t>
            </a:r>
            <a:r>
              <a:rPr sz="1200" dirty="0">
                <a:latin typeface="Times New Roman"/>
                <a:cs typeface="Times New Roman"/>
              </a:rPr>
              <a:t>its</a:t>
            </a:r>
            <a:r>
              <a:rPr sz="1200" spc="-90" dirty="0">
                <a:latin typeface="Times New Roman"/>
                <a:cs typeface="Times New Roman"/>
              </a:rPr>
              <a:t> </a:t>
            </a:r>
            <a:r>
              <a:rPr sz="1200" dirty="0">
                <a:latin typeface="Times New Roman"/>
                <a:cs typeface="Times New Roman"/>
              </a:rPr>
              <a:t>shell</a:t>
            </a:r>
            <a:r>
              <a:rPr sz="1200" spc="-10" dirty="0">
                <a:latin typeface="Times New Roman"/>
                <a:cs typeface="Times New Roman"/>
              </a:rPr>
              <a:t> inclined.</a:t>
            </a:r>
            <a:endParaRPr sz="1200">
              <a:latin typeface="Times New Roman"/>
              <a:cs typeface="Times New Roman"/>
            </a:endParaRPr>
          </a:p>
        </p:txBody>
      </p:sp>
      <p:sp>
        <p:nvSpPr>
          <p:cNvPr id="5" name="object 5"/>
          <p:cNvSpPr txBox="1"/>
          <p:nvPr/>
        </p:nvSpPr>
        <p:spPr>
          <a:xfrm>
            <a:off x="2274252" y="1902841"/>
            <a:ext cx="3655695" cy="197490"/>
          </a:xfrm>
          <a:prstGeom prst="rect">
            <a:avLst/>
          </a:prstGeom>
        </p:spPr>
        <p:txBody>
          <a:bodyPr vert="horz" wrap="square" lIns="0" tIns="12700" rIns="0" bIns="0" rtlCol="0">
            <a:spAutoFit/>
          </a:bodyPr>
          <a:lstStyle/>
          <a:p>
            <a:pPr marL="12700">
              <a:spcBef>
                <a:spcPts val="100"/>
              </a:spcBef>
            </a:pPr>
            <a:r>
              <a:rPr sz="1200" spc="-50" dirty="0">
                <a:latin typeface="Times New Roman"/>
                <a:cs typeface="Times New Roman"/>
              </a:rPr>
              <a:t>(b)</a:t>
            </a:r>
            <a:r>
              <a:rPr sz="1200" spc="465" dirty="0">
                <a:latin typeface="Times New Roman"/>
                <a:cs typeface="Times New Roman"/>
              </a:rPr>
              <a:t> </a:t>
            </a:r>
            <a:r>
              <a:rPr sz="1200" dirty="0">
                <a:latin typeface="Times New Roman"/>
                <a:cs typeface="Times New Roman"/>
              </a:rPr>
              <a:t>Based</a:t>
            </a:r>
            <a:r>
              <a:rPr sz="1200" spc="-5" dirty="0">
                <a:latin typeface="Times New Roman"/>
                <a:cs typeface="Times New Roman"/>
              </a:rPr>
              <a:t> </a:t>
            </a:r>
            <a:r>
              <a:rPr sz="1200" dirty="0">
                <a:latin typeface="Times New Roman"/>
                <a:cs typeface="Times New Roman"/>
              </a:rPr>
              <a:t>upon utility</a:t>
            </a:r>
            <a:r>
              <a:rPr sz="1200" spc="-110" dirty="0">
                <a:latin typeface="Times New Roman"/>
                <a:cs typeface="Times New Roman"/>
              </a:rPr>
              <a:t> </a:t>
            </a:r>
            <a:r>
              <a:rPr sz="1200" spc="-10" dirty="0">
                <a:latin typeface="Times New Roman"/>
                <a:cs typeface="Times New Roman"/>
              </a:rPr>
              <a:t>of</a:t>
            </a:r>
            <a:r>
              <a:rPr sz="1200" spc="-100"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Boilers</a:t>
            </a:r>
            <a:r>
              <a:rPr sz="1200" spc="-45" dirty="0">
                <a:latin typeface="Times New Roman"/>
                <a:cs typeface="Times New Roman"/>
              </a:rPr>
              <a:t> </a:t>
            </a:r>
            <a:r>
              <a:rPr sz="1200" dirty="0">
                <a:latin typeface="Times New Roman"/>
                <a:cs typeface="Times New Roman"/>
              </a:rPr>
              <a:t>can</a:t>
            </a:r>
            <a:r>
              <a:rPr sz="1200" spc="-65" dirty="0">
                <a:latin typeface="Times New Roman"/>
                <a:cs typeface="Times New Roman"/>
              </a:rPr>
              <a:t> </a:t>
            </a:r>
            <a:r>
              <a:rPr sz="1200" dirty="0">
                <a:latin typeface="Times New Roman"/>
                <a:cs typeface="Times New Roman"/>
              </a:rPr>
              <a:t>be classified</a:t>
            </a:r>
            <a:r>
              <a:rPr sz="1200" spc="-105" dirty="0">
                <a:latin typeface="Times New Roman"/>
                <a:cs typeface="Times New Roman"/>
              </a:rPr>
              <a:t> </a:t>
            </a:r>
            <a:r>
              <a:rPr sz="1200" spc="-25" dirty="0">
                <a:latin typeface="Times New Roman"/>
                <a:cs typeface="Times New Roman"/>
              </a:rPr>
              <a:t>as</a:t>
            </a:r>
            <a:endParaRPr sz="1200">
              <a:latin typeface="Times New Roman"/>
              <a:cs typeface="Times New Roman"/>
            </a:endParaRPr>
          </a:p>
        </p:txBody>
      </p:sp>
      <p:sp>
        <p:nvSpPr>
          <p:cNvPr id="6" name="object 6"/>
          <p:cNvSpPr txBox="1"/>
          <p:nvPr/>
        </p:nvSpPr>
        <p:spPr>
          <a:xfrm>
            <a:off x="2731769" y="2123822"/>
            <a:ext cx="1600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a:t>
            </a:r>
            <a:endParaRPr sz="1200">
              <a:latin typeface="Times New Roman"/>
              <a:cs typeface="Times New Roman"/>
            </a:endParaRPr>
          </a:p>
        </p:txBody>
      </p:sp>
      <p:sp>
        <p:nvSpPr>
          <p:cNvPr id="7" name="object 7"/>
          <p:cNvSpPr txBox="1"/>
          <p:nvPr/>
        </p:nvSpPr>
        <p:spPr>
          <a:xfrm>
            <a:off x="3189604" y="2093087"/>
            <a:ext cx="4486910" cy="875368"/>
          </a:xfrm>
          <a:prstGeom prst="rect">
            <a:avLst/>
          </a:prstGeom>
        </p:spPr>
        <p:txBody>
          <a:bodyPr vert="horz" wrap="square" lIns="0" tIns="12700" rIns="0" bIns="0" rtlCol="0">
            <a:spAutoFit/>
          </a:bodyPr>
          <a:lstStyle/>
          <a:p>
            <a:pPr marL="12700" marR="103505">
              <a:lnSpc>
                <a:spcPct val="116799"/>
              </a:lnSpc>
              <a:spcBef>
                <a:spcPts val="100"/>
              </a:spcBef>
            </a:pPr>
            <a:r>
              <a:rPr sz="1200" i="1" dirty="0">
                <a:latin typeface="Times New Roman"/>
                <a:cs typeface="Times New Roman"/>
              </a:rPr>
              <a:t>Stationery</a:t>
            </a:r>
            <a:r>
              <a:rPr sz="1200" i="1" spc="-80" dirty="0">
                <a:latin typeface="Times New Roman"/>
                <a:cs typeface="Times New Roman"/>
              </a:rPr>
              <a:t> </a:t>
            </a:r>
            <a:r>
              <a:rPr sz="1200" i="1" dirty="0">
                <a:latin typeface="Times New Roman"/>
                <a:cs typeface="Times New Roman"/>
              </a:rPr>
              <a:t>boiler</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such</a:t>
            </a:r>
            <a:r>
              <a:rPr sz="1200" spc="-25"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are</a:t>
            </a:r>
            <a:r>
              <a:rPr sz="1200" spc="-15" dirty="0">
                <a:latin typeface="Times New Roman"/>
                <a:cs typeface="Times New Roman"/>
              </a:rPr>
              <a:t> </a:t>
            </a:r>
            <a:r>
              <a:rPr sz="1200" dirty="0">
                <a:latin typeface="Times New Roman"/>
                <a:cs typeface="Times New Roman"/>
              </a:rPr>
              <a:t>stationery</a:t>
            </a:r>
            <a:r>
              <a:rPr sz="1200" spc="-80" dirty="0">
                <a:latin typeface="Times New Roman"/>
                <a:cs typeface="Times New Roman"/>
              </a:rPr>
              <a:t> </a:t>
            </a:r>
            <a:r>
              <a:rPr sz="1200" spc="-10" dirty="0">
                <a:latin typeface="Times New Roman"/>
                <a:cs typeface="Times New Roman"/>
              </a:rPr>
              <a:t>and</a:t>
            </a:r>
            <a:r>
              <a:rPr sz="1200" spc="-100"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extensively</a:t>
            </a:r>
            <a:r>
              <a:rPr sz="1200" spc="-80" dirty="0">
                <a:latin typeface="Times New Roman"/>
                <a:cs typeface="Times New Roman"/>
              </a:rPr>
              <a:t> </a:t>
            </a:r>
            <a:r>
              <a:rPr sz="1200" dirty="0">
                <a:latin typeface="Times New Roman"/>
                <a:cs typeface="Times New Roman"/>
              </a:rPr>
              <a:t>used</a:t>
            </a:r>
            <a:r>
              <a:rPr sz="1200" spc="-25" dirty="0">
                <a:latin typeface="Times New Roman"/>
                <a:cs typeface="Times New Roman"/>
              </a:rPr>
              <a:t> in </a:t>
            </a:r>
            <a:r>
              <a:rPr sz="1200" dirty="0">
                <a:latin typeface="Times New Roman"/>
                <a:cs typeface="Times New Roman"/>
              </a:rPr>
              <a:t>power</a:t>
            </a:r>
            <a:r>
              <a:rPr sz="1200" spc="50" dirty="0">
                <a:latin typeface="Times New Roman"/>
                <a:cs typeface="Times New Roman"/>
              </a:rPr>
              <a:t> </a:t>
            </a:r>
            <a:r>
              <a:rPr sz="1200" dirty="0">
                <a:latin typeface="Times New Roman"/>
                <a:cs typeface="Times New Roman"/>
              </a:rPr>
              <a:t>plants,</a:t>
            </a:r>
            <a:r>
              <a:rPr sz="1200" spc="-35" dirty="0">
                <a:latin typeface="Times New Roman"/>
                <a:cs typeface="Times New Roman"/>
              </a:rPr>
              <a:t> </a:t>
            </a:r>
            <a:r>
              <a:rPr sz="1200" dirty="0">
                <a:latin typeface="Times New Roman"/>
                <a:cs typeface="Times New Roman"/>
              </a:rPr>
              <a:t>industrial</a:t>
            </a:r>
            <a:r>
              <a:rPr sz="1200" spc="-70" dirty="0">
                <a:latin typeface="Times New Roman"/>
                <a:cs typeface="Times New Roman"/>
              </a:rPr>
              <a:t> </a:t>
            </a:r>
            <a:r>
              <a:rPr sz="1200" dirty="0">
                <a:latin typeface="Times New Roman"/>
                <a:cs typeface="Times New Roman"/>
              </a:rPr>
              <a:t>processes,</a:t>
            </a:r>
            <a:r>
              <a:rPr sz="1200" spc="-100" dirty="0">
                <a:latin typeface="Times New Roman"/>
                <a:cs typeface="Times New Roman"/>
              </a:rPr>
              <a:t> </a:t>
            </a:r>
            <a:r>
              <a:rPr sz="1200" dirty="0">
                <a:latin typeface="Times New Roman"/>
                <a:cs typeface="Times New Roman"/>
              </a:rPr>
              <a:t>heating</a:t>
            </a:r>
            <a:r>
              <a:rPr sz="1200" spc="-3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5080">
              <a:lnSpc>
                <a:spcPts val="1739"/>
              </a:lnSpc>
              <a:spcBef>
                <a:spcPts val="100"/>
              </a:spcBef>
            </a:pPr>
            <a:r>
              <a:rPr sz="1200" i="1" dirty="0">
                <a:latin typeface="Times New Roman"/>
                <a:cs typeface="Times New Roman"/>
              </a:rPr>
              <a:t>Portable</a:t>
            </a:r>
            <a:r>
              <a:rPr sz="1200" i="1" spc="-40" dirty="0">
                <a:latin typeface="Times New Roman"/>
                <a:cs typeface="Times New Roman"/>
              </a:rPr>
              <a:t> </a:t>
            </a:r>
            <a:r>
              <a:rPr sz="1200" i="1" dirty="0">
                <a:latin typeface="Times New Roman"/>
                <a:cs typeface="Times New Roman"/>
              </a:rPr>
              <a:t>boiler</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such</a:t>
            </a:r>
            <a:r>
              <a:rPr sz="1200" spc="-40" dirty="0">
                <a:latin typeface="Times New Roman"/>
                <a:cs typeface="Times New Roman"/>
              </a:rPr>
              <a:t> </a:t>
            </a:r>
            <a:r>
              <a:rPr sz="1200" dirty="0">
                <a:latin typeface="Times New Roman"/>
                <a:cs typeface="Times New Roman"/>
              </a:rPr>
              <a:t>boilers</a:t>
            </a:r>
            <a:r>
              <a:rPr sz="1200" spc="-9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portable</a:t>
            </a:r>
            <a:r>
              <a:rPr sz="1200" spc="-9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small</a:t>
            </a:r>
            <a:r>
              <a:rPr sz="1200" spc="-80" dirty="0">
                <a:latin typeface="Times New Roman"/>
                <a:cs typeface="Times New Roman"/>
              </a:rPr>
              <a:t> </a:t>
            </a:r>
            <a:r>
              <a:rPr sz="1200" dirty="0">
                <a:latin typeface="Times New Roman"/>
                <a:cs typeface="Times New Roman"/>
              </a:rPr>
              <a:t>size.</a:t>
            </a:r>
            <a:r>
              <a:rPr sz="1200" spc="-40" dirty="0">
                <a:latin typeface="Times New Roman"/>
                <a:cs typeface="Times New Roman"/>
              </a:rPr>
              <a:t> </a:t>
            </a:r>
            <a:r>
              <a:rPr sz="1200" dirty="0">
                <a:latin typeface="Times New Roman"/>
                <a:cs typeface="Times New Roman"/>
              </a:rPr>
              <a:t>These</a:t>
            </a:r>
            <a:r>
              <a:rPr sz="1200" spc="-35" dirty="0">
                <a:latin typeface="Times New Roman"/>
                <a:cs typeface="Times New Roman"/>
              </a:rPr>
              <a:t> </a:t>
            </a:r>
            <a:r>
              <a:rPr sz="1200" spc="-25" dirty="0">
                <a:latin typeface="Times New Roman"/>
                <a:cs typeface="Times New Roman"/>
              </a:rPr>
              <a:t>can </a:t>
            </a:r>
            <a:r>
              <a:rPr sz="1200" dirty="0">
                <a:latin typeface="Times New Roman"/>
                <a:cs typeface="Times New Roman"/>
              </a:rPr>
              <a:t>be</a:t>
            </a:r>
            <a:r>
              <a:rPr sz="1200" spc="1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following</a:t>
            </a:r>
            <a:r>
              <a:rPr sz="1200" spc="-55" dirty="0">
                <a:latin typeface="Times New Roman"/>
                <a:cs typeface="Times New Roman"/>
              </a:rPr>
              <a:t> </a:t>
            </a:r>
            <a:r>
              <a:rPr sz="1200" spc="-10" dirty="0">
                <a:latin typeface="Times New Roman"/>
                <a:cs typeface="Times New Roman"/>
              </a:rPr>
              <a:t>types,</a:t>
            </a:r>
            <a:endParaRPr sz="1200">
              <a:latin typeface="Times New Roman"/>
              <a:cs typeface="Times New Roman"/>
            </a:endParaRPr>
          </a:p>
        </p:txBody>
      </p:sp>
      <p:sp>
        <p:nvSpPr>
          <p:cNvPr id="8" name="object 8"/>
          <p:cNvSpPr txBox="1"/>
          <p:nvPr/>
        </p:nvSpPr>
        <p:spPr>
          <a:xfrm>
            <a:off x="2731769" y="2558416"/>
            <a:ext cx="1981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(ii)</a:t>
            </a:r>
            <a:endParaRPr sz="1200">
              <a:latin typeface="Times New Roman"/>
              <a:cs typeface="Times New Roman"/>
            </a:endParaRPr>
          </a:p>
        </p:txBody>
      </p:sp>
      <p:sp>
        <p:nvSpPr>
          <p:cNvPr id="9" name="object 9"/>
          <p:cNvSpPr txBox="1"/>
          <p:nvPr/>
        </p:nvSpPr>
        <p:spPr>
          <a:xfrm>
            <a:off x="2274252" y="3008248"/>
            <a:ext cx="5285740" cy="1091324"/>
          </a:xfrm>
          <a:prstGeom prst="rect">
            <a:avLst/>
          </a:prstGeom>
        </p:spPr>
        <p:txBody>
          <a:bodyPr vert="horz" wrap="square" lIns="0" tIns="12700" rIns="0" bIns="0" rtlCol="0">
            <a:spAutoFit/>
          </a:bodyPr>
          <a:lstStyle/>
          <a:p>
            <a:pPr marL="241299">
              <a:spcBef>
                <a:spcPts val="100"/>
              </a:spcBef>
            </a:pPr>
            <a:r>
              <a:rPr sz="1200" dirty="0">
                <a:latin typeface="Times New Roman"/>
                <a:cs typeface="Times New Roman"/>
              </a:rPr>
              <a:t>Locomotive</a:t>
            </a:r>
            <a:r>
              <a:rPr sz="1200" spc="-95" dirty="0">
                <a:latin typeface="Times New Roman"/>
                <a:cs typeface="Times New Roman"/>
              </a:rPr>
              <a:t> </a:t>
            </a:r>
            <a:r>
              <a:rPr sz="1200" dirty="0">
                <a:latin typeface="Times New Roman"/>
                <a:cs typeface="Times New Roman"/>
              </a:rPr>
              <a:t>boiler,</a:t>
            </a:r>
            <a:r>
              <a:rPr sz="1200" spc="-100" dirty="0">
                <a:latin typeface="Times New Roman"/>
                <a:cs typeface="Times New Roman"/>
              </a:rPr>
              <a:t> </a:t>
            </a:r>
            <a:r>
              <a:rPr sz="1200" dirty="0">
                <a:latin typeface="Times New Roman"/>
                <a:cs typeface="Times New Roman"/>
              </a:rPr>
              <a:t>which</a:t>
            </a:r>
            <a:r>
              <a:rPr sz="1200" spc="-3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exclusively</a:t>
            </a:r>
            <a:r>
              <a:rPr sz="1200" spc="-95" dirty="0">
                <a:latin typeface="Times New Roman"/>
                <a:cs typeface="Times New Roman"/>
              </a:rPr>
              <a:t> </a:t>
            </a:r>
            <a:r>
              <a:rPr sz="1200" dirty="0">
                <a:latin typeface="Times New Roman"/>
                <a:cs typeface="Times New Roman"/>
              </a:rPr>
              <a:t>used</a:t>
            </a:r>
            <a:r>
              <a:rPr sz="1200" spc="-10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spc="-10" dirty="0">
                <a:latin typeface="Times New Roman"/>
                <a:cs typeface="Times New Roman"/>
              </a:rPr>
              <a:t>locomotives.</a:t>
            </a:r>
            <a:endParaRPr sz="1200">
              <a:latin typeface="Times New Roman"/>
              <a:cs typeface="Times New Roman"/>
            </a:endParaRPr>
          </a:p>
          <a:p>
            <a:pPr marL="241299">
              <a:spcBef>
                <a:spcPts val="1200"/>
              </a:spcBef>
            </a:pPr>
            <a:r>
              <a:rPr sz="1200" dirty="0">
                <a:latin typeface="Times New Roman"/>
                <a:cs typeface="Times New Roman"/>
              </a:rPr>
              <a:t>Marine</a:t>
            </a:r>
            <a:r>
              <a:rPr sz="1200" spc="-45" dirty="0">
                <a:latin typeface="Times New Roman"/>
                <a:cs typeface="Times New Roman"/>
              </a:rPr>
              <a:t> </a:t>
            </a:r>
            <a:r>
              <a:rPr sz="1200" dirty="0">
                <a:latin typeface="Times New Roman"/>
                <a:cs typeface="Times New Roman"/>
              </a:rPr>
              <a:t>boiler,</a:t>
            </a:r>
            <a:r>
              <a:rPr sz="1200" spc="-110" dirty="0">
                <a:latin typeface="Times New Roman"/>
                <a:cs typeface="Times New Roman"/>
              </a:rPr>
              <a:t> </a:t>
            </a:r>
            <a:r>
              <a:rPr sz="1200" dirty="0">
                <a:latin typeface="Times New Roman"/>
                <a:cs typeface="Times New Roman"/>
              </a:rPr>
              <a:t>which</a:t>
            </a:r>
            <a:r>
              <a:rPr sz="1200" spc="2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dirty="0">
                <a:latin typeface="Times New Roman"/>
                <a:cs typeface="Times New Roman"/>
              </a:rPr>
              <a:t>used</a:t>
            </a:r>
            <a:r>
              <a:rPr sz="1200" spc="-4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marine</a:t>
            </a:r>
            <a:r>
              <a:rPr sz="1200" spc="-100" dirty="0">
                <a:latin typeface="Times New Roman"/>
                <a:cs typeface="Times New Roman"/>
              </a:rPr>
              <a:t> </a:t>
            </a:r>
            <a:r>
              <a:rPr sz="1200" spc="-10" dirty="0">
                <a:latin typeface="Times New Roman"/>
                <a:cs typeface="Times New Roman"/>
              </a:rPr>
              <a:t>applications.</a:t>
            </a:r>
            <a:endParaRPr sz="1200">
              <a:latin typeface="Times New Roman"/>
              <a:cs typeface="Times New Roman"/>
            </a:endParaRPr>
          </a:p>
          <a:p>
            <a:pPr marL="241299" marR="5080" indent="-229234">
              <a:lnSpc>
                <a:spcPct val="116900"/>
              </a:lnSpc>
              <a:spcBef>
                <a:spcPts val="1080"/>
              </a:spcBef>
            </a:pPr>
            <a:r>
              <a:rPr sz="1200" spc="-40" dirty="0">
                <a:latin typeface="Times New Roman"/>
                <a:cs typeface="Times New Roman"/>
              </a:rPr>
              <a:t>(c)</a:t>
            </a:r>
            <a:r>
              <a:rPr sz="1200" spc="470" dirty="0">
                <a:latin typeface="Times New Roman"/>
                <a:cs typeface="Times New Roman"/>
              </a:rPr>
              <a:t> </a:t>
            </a:r>
            <a:r>
              <a:rPr sz="1200" dirty="0">
                <a:latin typeface="Times New Roman"/>
                <a:cs typeface="Times New Roman"/>
              </a:rPr>
              <a:t>Based</a:t>
            </a:r>
            <a:r>
              <a:rPr sz="1200" spc="-15" dirty="0">
                <a:latin typeface="Times New Roman"/>
                <a:cs typeface="Times New Roman"/>
              </a:rPr>
              <a:t> </a:t>
            </a:r>
            <a:r>
              <a:rPr sz="1200" dirty="0">
                <a:latin typeface="Times New Roman"/>
                <a:cs typeface="Times New Roman"/>
              </a:rPr>
              <a:t>on</a:t>
            </a:r>
            <a:r>
              <a:rPr sz="1200" spc="-65" dirty="0">
                <a:latin typeface="Times New Roman"/>
                <a:cs typeface="Times New Roman"/>
              </a:rPr>
              <a:t> </a:t>
            </a:r>
            <a:r>
              <a:rPr sz="1200" dirty="0">
                <a:latin typeface="Times New Roman"/>
                <a:cs typeface="Times New Roman"/>
              </a:rPr>
              <a:t>type</a:t>
            </a:r>
            <a:r>
              <a:rPr sz="1200" spc="-60"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firing</a:t>
            </a:r>
            <a:r>
              <a:rPr sz="1200" spc="-114" dirty="0">
                <a:latin typeface="Times New Roman"/>
                <a:cs typeface="Times New Roman"/>
              </a:rPr>
              <a:t> </a:t>
            </a:r>
            <a:r>
              <a:rPr sz="1200" dirty="0">
                <a:latin typeface="Times New Roman"/>
                <a:cs typeface="Times New Roman"/>
              </a:rPr>
              <a:t>employed:</a:t>
            </a:r>
            <a:r>
              <a:rPr sz="1200" spc="-85" dirty="0">
                <a:latin typeface="Times New Roman"/>
                <a:cs typeface="Times New Roman"/>
              </a:rPr>
              <a:t> </a:t>
            </a:r>
            <a:r>
              <a:rPr sz="1200" dirty="0">
                <a:latin typeface="Times New Roman"/>
                <a:cs typeface="Times New Roman"/>
              </a:rPr>
              <a:t>According</a:t>
            </a:r>
            <a:r>
              <a:rPr sz="1200" spc="-6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nature</a:t>
            </a:r>
            <a:r>
              <a:rPr sz="1200" spc="-10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heat</a:t>
            </a:r>
            <a:r>
              <a:rPr sz="1200" spc="-50" dirty="0">
                <a:latin typeface="Times New Roman"/>
                <a:cs typeface="Times New Roman"/>
              </a:rPr>
              <a:t> </a:t>
            </a:r>
            <a:r>
              <a:rPr sz="1200" dirty="0">
                <a:latin typeface="Times New Roman"/>
                <a:cs typeface="Times New Roman"/>
              </a:rPr>
              <a:t>addition</a:t>
            </a:r>
            <a:r>
              <a:rPr sz="1200" spc="-105" dirty="0">
                <a:latin typeface="Times New Roman"/>
                <a:cs typeface="Times New Roman"/>
              </a:rPr>
              <a:t> </a:t>
            </a:r>
            <a:r>
              <a:rPr sz="1200" spc="-10" dirty="0">
                <a:latin typeface="Times New Roman"/>
                <a:cs typeface="Times New Roman"/>
              </a:rPr>
              <a:t>process </a:t>
            </a:r>
            <a:r>
              <a:rPr sz="1200" dirty="0">
                <a:latin typeface="Times New Roman"/>
                <a:cs typeface="Times New Roman"/>
              </a:rPr>
              <a:t>boilers</a:t>
            </a:r>
            <a:r>
              <a:rPr sz="1200" spc="-90" dirty="0">
                <a:latin typeface="Times New Roman"/>
                <a:cs typeface="Times New Roman"/>
              </a:rPr>
              <a:t> </a:t>
            </a:r>
            <a:r>
              <a:rPr sz="1200" dirty="0">
                <a:latin typeface="Times New Roman"/>
                <a:cs typeface="Times New Roman"/>
              </a:rPr>
              <a:t>can</a:t>
            </a:r>
            <a:r>
              <a:rPr sz="1200" spc="3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dirty="0">
                <a:latin typeface="Times New Roman"/>
                <a:cs typeface="Times New Roman"/>
              </a:rPr>
              <a:t>classified</a:t>
            </a:r>
            <a:r>
              <a:rPr sz="1200" spc="-100" dirty="0">
                <a:latin typeface="Times New Roman"/>
                <a:cs typeface="Times New Roman"/>
              </a:rPr>
              <a:t> </a:t>
            </a:r>
            <a:r>
              <a:rPr sz="1200" spc="-25" dirty="0">
                <a:latin typeface="Times New Roman"/>
                <a:cs typeface="Times New Roman"/>
              </a:rPr>
              <a:t>as,</a:t>
            </a:r>
            <a:endParaRPr sz="1200">
              <a:latin typeface="Times New Roman"/>
              <a:cs typeface="Times New Roman"/>
            </a:endParaRPr>
          </a:p>
        </p:txBody>
      </p:sp>
      <p:sp>
        <p:nvSpPr>
          <p:cNvPr id="10" name="object 10"/>
          <p:cNvSpPr txBox="1"/>
          <p:nvPr/>
        </p:nvSpPr>
        <p:spPr>
          <a:xfrm>
            <a:off x="2846324" y="4129405"/>
            <a:ext cx="1600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a:t>
            </a:r>
            <a:endParaRPr sz="1200">
              <a:latin typeface="Times New Roman"/>
              <a:cs typeface="Times New Roman"/>
            </a:endParaRPr>
          </a:p>
        </p:txBody>
      </p:sp>
      <p:sp>
        <p:nvSpPr>
          <p:cNvPr id="11" name="object 11"/>
          <p:cNvSpPr txBox="1"/>
          <p:nvPr/>
        </p:nvSpPr>
        <p:spPr>
          <a:xfrm>
            <a:off x="3303905" y="4090923"/>
            <a:ext cx="4431665" cy="1326453"/>
          </a:xfrm>
          <a:prstGeom prst="rect">
            <a:avLst/>
          </a:prstGeom>
        </p:spPr>
        <p:txBody>
          <a:bodyPr vert="horz" wrap="square" lIns="0" tIns="16510" rIns="0" bIns="0" rtlCol="0">
            <a:spAutoFit/>
          </a:bodyPr>
          <a:lstStyle/>
          <a:p>
            <a:pPr marL="12700" marR="5080">
              <a:lnSpc>
                <a:spcPct val="118800"/>
              </a:lnSpc>
              <a:spcBef>
                <a:spcPts val="130"/>
              </a:spcBef>
            </a:pPr>
            <a:r>
              <a:rPr sz="1200" dirty="0">
                <a:latin typeface="Times New Roman"/>
                <a:cs typeface="Times New Roman"/>
              </a:rPr>
              <a:t>Externally</a:t>
            </a:r>
            <a:r>
              <a:rPr sz="1200" spc="-105" dirty="0">
                <a:latin typeface="Times New Roman"/>
                <a:cs typeface="Times New Roman"/>
              </a:rPr>
              <a:t> </a:t>
            </a:r>
            <a:r>
              <a:rPr sz="1200" dirty="0">
                <a:latin typeface="Times New Roman"/>
                <a:cs typeface="Times New Roman"/>
              </a:rPr>
              <a:t>fired</a:t>
            </a:r>
            <a:r>
              <a:rPr sz="1200" spc="-40" dirty="0">
                <a:latin typeface="Times New Roman"/>
                <a:cs typeface="Times New Roman"/>
              </a:rPr>
              <a:t> </a:t>
            </a:r>
            <a:r>
              <a:rPr sz="1200" dirty="0">
                <a:latin typeface="Times New Roman"/>
                <a:cs typeface="Times New Roman"/>
              </a:rPr>
              <a:t>boilers,</a:t>
            </a:r>
            <a:r>
              <a:rPr sz="1200" spc="-10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which</a:t>
            </a:r>
            <a:r>
              <a:rPr sz="1200" spc="25" dirty="0">
                <a:latin typeface="Times New Roman"/>
                <a:cs typeface="Times New Roman"/>
              </a:rPr>
              <a:t> </a:t>
            </a:r>
            <a:r>
              <a:rPr sz="1200" dirty="0">
                <a:latin typeface="Times New Roman"/>
                <a:cs typeface="Times New Roman"/>
              </a:rPr>
              <a:t>heat</a:t>
            </a:r>
            <a:r>
              <a:rPr sz="1200" spc="-10" dirty="0">
                <a:latin typeface="Times New Roman"/>
                <a:cs typeface="Times New Roman"/>
              </a:rPr>
              <a:t> </a:t>
            </a:r>
            <a:r>
              <a:rPr sz="1200" dirty="0">
                <a:latin typeface="Times New Roman"/>
                <a:cs typeface="Times New Roman"/>
              </a:rPr>
              <a:t>addition</a:t>
            </a:r>
            <a:r>
              <a:rPr sz="1200" spc="-4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done</a:t>
            </a:r>
            <a:r>
              <a:rPr sz="1200" spc="30" dirty="0">
                <a:latin typeface="Times New Roman"/>
                <a:cs typeface="Times New Roman"/>
              </a:rPr>
              <a:t> </a:t>
            </a:r>
            <a:r>
              <a:rPr sz="1200" dirty="0">
                <a:latin typeface="Times New Roman"/>
                <a:cs typeface="Times New Roman"/>
              </a:rPr>
              <a:t>externally</a:t>
            </a:r>
            <a:r>
              <a:rPr sz="1200" spc="-105" dirty="0">
                <a:latin typeface="Times New Roman"/>
                <a:cs typeface="Times New Roman"/>
              </a:rPr>
              <a:t> </a:t>
            </a:r>
            <a:r>
              <a:rPr sz="1200" spc="-20" dirty="0">
                <a:latin typeface="Times New Roman"/>
                <a:cs typeface="Times New Roman"/>
              </a:rPr>
              <a:t>i.e. </a:t>
            </a:r>
            <a:r>
              <a:rPr sz="1200" dirty="0">
                <a:latin typeface="Times New Roman"/>
                <a:cs typeface="Times New Roman"/>
              </a:rPr>
              <a:t>furnace</a:t>
            </a:r>
            <a:r>
              <a:rPr sz="1200" spc="-3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outside</a:t>
            </a:r>
            <a:r>
              <a:rPr sz="1200" spc="-9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boiler</a:t>
            </a:r>
            <a:r>
              <a:rPr sz="1200" spc="-75" dirty="0">
                <a:latin typeface="Times New Roman"/>
                <a:cs typeface="Times New Roman"/>
              </a:rPr>
              <a:t> </a:t>
            </a:r>
            <a:r>
              <a:rPr sz="1200" dirty="0">
                <a:latin typeface="Times New Roman"/>
                <a:cs typeface="Times New Roman"/>
              </a:rPr>
              <a:t>unit.</a:t>
            </a:r>
            <a:r>
              <a:rPr sz="1200" spc="-40" dirty="0">
                <a:latin typeface="Times New Roman"/>
                <a:cs typeface="Times New Roman"/>
              </a:rPr>
              <a:t> </a:t>
            </a:r>
            <a:r>
              <a:rPr sz="1200" spc="-10" dirty="0">
                <a:latin typeface="Times New Roman"/>
                <a:cs typeface="Times New Roman"/>
              </a:rPr>
              <a:t>Such</a:t>
            </a:r>
            <a:r>
              <a:rPr sz="1200" spc="-40" dirty="0">
                <a:latin typeface="Times New Roman"/>
                <a:cs typeface="Times New Roman"/>
              </a:rPr>
              <a:t> </a:t>
            </a:r>
            <a:r>
              <a:rPr sz="1200" dirty="0">
                <a:latin typeface="Times New Roman"/>
                <a:cs typeface="Times New Roman"/>
              </a:rPr>
              <a:t>as</a:t>
            </a:r>
            <a:r>
              <a:rPr sz="1200" spc="35" dirty="0">
                <a:latin typeface="Times New Roman"/>
                <a:cs typeface="Times New Roman"/>
              </a:rPr>
              <a:t> </a:t>
            </a:r>
            <a:r>
              <a:rPr sz="1200" dirty="0">
                <a:latin typeface="Times New Roman"/>
                <a:cs typeface="Times New Roman"/>
              </a:rPr>
              <a:t>Lancashire</a:t>
            </a:r>
            <a:r>
              <a:rPr sz="1200" spc="-85" dirty="0">
                <a:latin typeface="Times New Roman"/>
                <a:cs typeface="Times New Roman"/>
              </a:rPr>
              <a:t> </a:t>
            </a:r>
            <a:r>
              <a:rPr sz="1200" dirty="0">
                <a:latin typeface="Times New Roman"/>
                <a:cs typeface="Times New Roman"/>
              </a:rPr>
              <a:t>boiler,</a:t>
            </a:r>
            <a:r>
              <a:rPr sz="1200" spc="-100" dirty="0">
                <a:latin typeface="Times New Roman"/>
                <a:cs typeface="Times New Roman"/>
              </a:rPr>
              <a:t> </a:t>
            </a:r>
            <a:r>
              <a:rPr sz="1200" spc="-10" dirty="0">
                <a:latin typeface="Times New Roman"/>
                <a:cs typeface="Times New Roman"/>
              </a:rPr>
              <a:t>Locomotive </a:t>
            </a:r>
            <a:r>
              <a:rPr sz="1200" dirty="0">
                <a:latin typeface="Times New Roman"/>
                <a:cs typeface="Times New Roman"/>
              </a:rPr>
              <a:t>boiler</a:t>
            </a:r>
            <a:r>
              <a:rPr sz="1200" spc="-2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300354">
              <a:lnSpc>
                <a:spcPct val="120900"/>
              </a:lnSpc>
              <a:spcBef>
                <a:spcPts val="5"/>
              </a:spcBef>
            </a:pPr>
            <a:r>
              <a:rPr sz="1200" dirty="0">
                <a:latin typeface="Times New Roman"/>
                <a:cs typeface="Times New Roman"/>
              </a:rPr>
              <a:t>Internally</a:t>
            </a:r>
            <a:r>
              <a:rPr sz="1200" spc="-95" dirty="0">
                <a:latin typeface="Times New Roman"/>
                <a:cs typeface="Times New Roman"/>
              </a:rPr>
              <a:t> </a:t>
            </a:r>
            <a:r>
              <a:rPr sz="1200" dirty="0">
                <a:latin typeface="Times New Roman"/>
                <a:cs typeface="Times New Roman"/>
              </a:rPr>
              <a:t>fired</a:t>
            </a:r>
            <a:r>
              <a:rPr sz="1200" spc="-35" dirty="0">
                <a:latin typeface="Times New Roman"/>
                <a:cs typeface="Times New Roman"/>
              </a:rPr>
              <a:t> </a:t>
            </a:r>
            <a:r>
              <a:rPr sz="1200" dirty="0">
                <a:latin typeface="Times New Roman"/>
                <a:cs typeface="Times New Roman"/>
              </a:rPr>
              <a:t>boilers,</a:t>
            </a:r>
            <a:r>
              <a:rPr sz="1200" spc="-10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which</a:t>
            </a:r>
            <a:r>
              <a:rPr sz="1200" spc="-30" dirty="0">
                <a:latin typeface="Times New Roman"/>
                <a:cs typeface="Times New Roman"/>
              </a:rPr>
              <a:t> </a:t>
            </a:r>
            <a:r>
              <a:rPr sz="1200" dirty="0">
                <a:latin typeface="Times New Roman"/>
                <a:cs typeface="Times New Roman"/>
              </a:rPr>
              <a:t>heat</a:t>
            </a:r>
            <a:r>
              <a:rPr sz="1200" spc="-5" dirty="0">
                <a:latin typeface="Times New Roman"/>
                <a:cs typeface="Times New Roman"/>
              </a:rPr>
              <a:t> </a:t>
            </a:r>
            <a:r>
              <a:rPr sz="1200" dirty="0">
                <a:latin typeface="Times New Roman"/>
                <a:cs typeface="Times New Roman"/>
              </a:rPr>
              <a:t>addition</a:t>
            </a:r>
            <a:r>
              <a:rPr sz="1200" spc="-9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done</a:t>
            </a:r>
            <a:r>
              <a:rPr sz="1200" spc="40" dirty="0">
                <a:latin typeface="Times New Roman"/>
                <a:cs typeface="Times New Roman"/>
              </a:rPr>
              <a:t> </a:t>
            </a:r>
            <a:r>
              <a:rPr sz="1200" dirty="0">
                <a:latin typeface="Times New Roman"/>
                <a:cs typeface="Times New Roman"/>
              </a:rPr>
              <a:t>internally</a:t>
            </a:r>
            <a:r>
              <a:rPr sz="1200" spc="-95" dirty="0">
                <a:latin typeface="Times New Roman"/>
                <a:cs typeface="Times New Roman"/>
              </a:rPr>
              <a:t> </a:t>
            </a:r>
            <a:r>
              <a:rPr sz="1200" spc="-20" dirty="0">
                <a:latin typeface="Times New Roman"/>
                <a:cs typeface="Times New Roman"/>
              </a:rPr>
              <a:t>i.e. </a:t>
            </a:r>
            <a:r>
              <a:rPr sz="1200" dirty="0">
                <a:latin typeface="Times New Roman"/>
                <a:cs typeface="Times New Roman"/>
              </a:rPr>
              <a:t>furnace</a:t>
            </a:r>
            <a:r>
              <a:rPr sz="1200" spc="-50"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within</a:t>
            </a:r>
            <a:r>
              <a:rPr sz="1200" spc="-5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boiler</a:t>
            </a:r>
            <a:r>
              <a:rPr sz="1200" spc="-95" dirty="0">
                <a:latin typeface="Times New Roman"/>
                <a:cs typeface="Times New Roman"/>
              </a:rPr>
              <a:t> </a:t>
            </a:r>
            <a:r>
              <a:rPr sz="1200" dirty="0">
                <a:latin typeface="Times New Roman"/>
                <a:cs typeface="Times New Roman"/>
              </a:rPr>
              <a:t>unit.</a:t>
            </a:r>
            <a:r>
              <a:rPr sz="1200" spc="-50" dirty="0">
                <a:latin typeface="Times New Roman"/>
                <a:cs typeface="Times New Roman"/>
              </a:rPr>
              <a:t> </a:t>
            </a:r>
            <a:r>
              <a:rPr sz="1200" dirty="0">
                <a:latin typeface="Times New Roman"/>
                <a:cs typeface="Times New Roman"/>
              </a:rPr>
              <a:t>Such</a:t>
            </a:r>
            <a:r>
              <a:rPr sz="1200" spc="1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Cochran</a:t>
            </a:r>
            <a:r>
              <a:rPr sz="1200" spc="15" dirty="0">
                <a:latin typeface="Times New Roman"/>
                <a:cs typeface="Times New Roman"/>
              </a:rPr>
              <a:t> </a:t>
            </a:r>
            <a:r>
              <a:rPr sz="1200" dirty="0">
                <a:latin typeface="Times New Roman"/>
                <a:cs typeface="Times New Roman"/>
              </a:rPr>
              <a:t>boiler,</a:t>
            </a:r>
            <a:r>
              <a:rPr sz="1200" spc="-114" dirty="0">
                <a:latin typeface="Times New Roman"/>
                <a:cs typeface="Times New Roman"/>
              </a:rPr>
              <a:t> </a:t>
            </a:r>
            <a:r>
              <a:rPr sz="1200" spc="-10" dirty="0">
                <a:latin typeface="Times New Roman"/>
                <a:cs typeface="Times New Roman"/>
              </a:rPr>
              <a:t>Bobcock </a:t>
            </a:r>
            <a:r>
              <a:rPr sz="1200" dirty="0">
                <a:latin typeface="Times New Roman"/>
                <a:cs typeface="Times New Roman"/>
              </a:rPr>
              <a:t>Wilcox</a:t>
            </a:r>
            <a:r>
              <a:rPr sz="1200" spc="-35" dirty="0">
                <a:latin typeface="Times New Roman"/>
                <a:cs typeface="Times New Roman"/>
              </a:rPr>
              <a:t> </a:t>
            </a:r>
            <a:r>
              <a:rPr sz="1200" dirty="0">
                <a:latin typeface="Times New Roman"/>
                <a:cs typeface="Times New Roman"/>
              </a:rPr>
              <a:t>boiler</a:t>
            </a:r>
            <a:r>
              <a:rPr sz="1200" spc="-80" dirty="0">
                <a:latin typeface="Times New Roman"/>
                <a:cs typeface="Times New Roman"/>
              </a:rPr>
              <a:t> </a:t>
            </a:r>
            <a:r>
              <a:rPr sz="1200" spc="-20" dirty="0">
                <a:latin typeface="Times New Roman"/>
                <a:cs typeface="Times New Roman"/>
              </a:rPr>
              <a:t>etc.</a:t>
            </a:r>
            <a:endParaRPr sz="1200">
              <a:latin typeface="Times New Roman"/>
              <a:cs typeface="Times New Roman"/>
            </a:endParaRPr>
          </a:p>
        </p:txBody>
      </p:sp>
      <p:sp>
        <p:nvSpPr>
          <p:cNvPr id="12" name="object 12"/>
          <p:cNvSpPr txBox="1"/>
          <p:nvPr/>
        </p:nvSpPr>
        <p:spPr>
          <a:xfrm>
            <a:off x="2846324" y="4785360"/>
            <a:ext cx="1981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(ii)</a:t>
            </a:r>
            <a:endParaRPr sz="1200">
              <a:latin typeface="Times New Roman"/>
              <a:cs typeface="Times New Roman"/>
            </a:endParaRPr>
          </a:p>
        </p:txBody>
      </p:sp>
      <p:sp>
        <p:nvSpPr>
          <p:cNvPr id="13" name="object 13"/>
          <p:cNvSpPr txBox="1"/>
          <p:nvPr/>
        </p:nvSpPr>
        <p:spPr>
          <a:xfrm>
            <a:off x="2274252" y="5662295"/>
            <a:ext cx="5113020" cy="197490"/>
          </a:xfrm>
          <a:prstGeom prst="rect">
            <a:avLst/>
          </a:prstGeom>
        </p:spPr>
        <p:txBody>
          <a:bodyPr vert="horz" wrap="square" lIns="0" tIns="12700" rIns="0" bIns="0" rtlCol="0">
            <a:spAutoFit/>
          </a:bodyPr>
          <a:lstStyle/>
          <a:p>
            <a:pPr marL="12700">
              <a:spcBef>
                <a:spcPts val="100"/>
              </a:spcBef>
            </a:pPr>
            <a:r>
              <a:rPr sz="1200" spc="-50" dirty="0">
                <a:latin typeface="Times New Roman"/>
                <a:cs typeface="Times New Roman"/>
              </a:rPr>
              <a:t>(d)</a:t>
            </a:r>
            <a:r>
              <a:rPr sz="1200" spc="455" dirty="0">
                <a:latin typeface="Times New Roman"/>
                <a:cs typeface="Times New Roman"/>
              </a:rPr>
              <a:t> </a:t>
            </a:r>
            <a:r>
              <a:rPr sz="1200" dirty="0">
                <a:latin typeface="Times New Roman"/>
                <a:cs typeface="Times New Roman"/>
              </a:rPr>
              <a:t>Based</a:t>
            </a:r>
            <a:r>
              <a:rPr sz="1200" spc="-5" dirty="0">
                <a:latin typeface="Times New Roman"/>
                <a:cs typeface="Times New Roman"/>
              </a:rPr>
              <a:t> </a:t>
            </a:r>
            <a:r>
              <a:rPr sz="1200" dirty="0">
                <a:latin typeface="Times New Roman"/>
                <a:cs typeface="Times New Roman"/>
              </a:rPr>
              <a:t>upon</a:t>
            </a:r>
            <a:r>
              <a:rPr sz="1200" spc="-6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tube</a:t>
            </a:r>
            <a:r>
              <a:rPr sz="1200" spc="-55" dirty="0">
                <a:latin typeface="Times New Roman"/>
                <a:cs typeface="Times New Roman"/>
              </a:rPr>
              <a:t> </a:t>
            </a:r>
            <a:r>
              <a:rPr sz="1200" dirty="0">
                <a:latin typeface="Times New Roman"/>
                <a:cs typeface="Times New Roman"/>
              </a:rPr>
              <a:t>content:</a:t>
            </a:r>
            <a:r>
              <a:rPr sz="1200" spc="-95" dirty="0">
                <a:latin typeface="Times New Roman"/>
                <a:cs typeface="Times New Roman"/>
              </a:rPr>
              <a:t> </a:t>
            </a:r>
            <a:r>
              <a:rPr sz="1200" dirty="0">
                <a:latin typeface="Times New Roman"/>
                <a:cs typeface="Times New Roman"/>
              </a:rPr>
              <a:t>Based</a:t>
            </a:r>
            <a:r>
              <a:rPr sz="1200" spc="5" dirty="0">
                <a:latin typeface="Times New Roman"/>
                <a:cs typeface="Times New Roman"/>
              </a:rPr>
              <a:t> </a:t>
            </a:r>
            <a:r>
              <a:rPr sz="1200" dirty="0">
                <a:latin typeface="Times New Roman"/>
                <a:cs typeface="Times New Roman"/>
              </a:rPr>
              <a:t>on</a:t>
            </a:r>
            <a:r>
              <a:rPr sz="1200" spc="-6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fluid</a:t>
            </a:r>
            <a:r>
              <a:rPr sz="1200" spc="-65" dirty="0">
                <a:latin typeface="Times New Roman"/>
                <a:cs typeface="Times New Roman"/>
              </a:rPr>
              <a:t> </a:t>
            </a:r>
            <a:r>
              <a:rPr sz="1200" dirty="0">
                <a:latin typeface="Times New Roman"/>
                <a:cs typeface="Times New Roman"/>
              </a:rPr>
              <a:t>inside</a:t>
            </a:r>
            <a:r>
              <a:rPr sz="1200" spc="-11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tubes, boilers</a:t>
            </a:r>
            <a:r>
              <a:rPr sz="1200" spc="-100" dirty="0">
                <a:latin typeface="Times New Roman"/>
                <a:cs typeface="Times New Roman"/>
              </a:rPr>
              <a:t> </a:t>
            </a:r>
            <a:r>
              <a:rPr sz="1200" dirty="0">
                <a:latin typeface="Times New Roman"/>
                <a:cs typeface="Times New Roman"/>
              </a:rPr>
              <a:t>can</a:t>
            </a:r>
            <a:r>
              <a:rPr sz="1200" spc="-10" dirty="0">
                <a:latin typeface="Times New Roman"/>
                <a:cs typeface="Times New Roman"/>
              </a:rPr>
              <a:t> </a:t>
            </a:r>
            <a:r>
              <a:rPr sz="1200" spc="-25" dirty="0">
                <a:latin typeface="Times New Roman"/>
                <a:cs typeface="Times New Roman"/>
              </a:rPr>
              <a:t>be,</a:t>
            </a:r>
            <a:endParaRPr sz="1200">
              <a:latin typeface="Times New Roman"/>
              <a:cs typeface="Times New Roman"/>
            </a:endParaRPr>
          </a:p>
        </p:txBody>
      </p:sp>
      <p:sp>
        <p:nvSpPr>
          <p:cNvPr id="14" name="object 14"/>
          <p:cNvSpPr txBox="1"/>
          <p:nvPr/>
        </p:nvSpPr>
        <p:spPr>
          <a:xfrm>
            <a:off x="2731769" y="5883276"/>
            <a:ext cx="1600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a:t>
            </a:r>
            <a:endParaRPr sz="1200">
              <a:latin typeface="Times New Roman"/>
              <a:cs typeface="Times New Roman"/>
            </a:endParaRPr>
          </a:p>
        </p:txBody>
      </p:sp>
      <p:sp>
        <p:nvSpPr>
          <p:cNvPr id="15" name="object 15"/>
          <p:cNvSpPr txBox="1"/>
          <p:nvPr/>
        </p:nvSpPr>
        <p:spPr>
          <a:xfrm>
            <a:off x="3189604" y="5844921"/>
            <a:ext cx="4545330" cy="1342355"/>
          </a:xfrm>
          <a:prstGeom prst="rect">
            <a:avLst/>
          </a:prstGeom>
        </p:spPr>
        <p:txBody>
          <a:bodyPr vert="horz" wrap="square" lIns="0" tIns="12700" rIns="0" bIns="0" rtlCol="0">
            <a:spAutoFit/>
          </a:bodyPr>
          <a:lstStyle/>
          <a:p>
            <a:pPr marL="12700" marR="5080">
              <a:lnSpc>
                <a:spcPct val="120900"/>
              </a:lnSpc>
              <a:spcBef>
                <a:spcPts val="100"/>
              </a:spcBef>
            </a:pPr>
            <a:r>
              <a:rPr sz="1200" i="1" dirty="0">
                <a:latin typeface="Times New Roman"/>
                <a:cs typeface="Times New Roman"/>
              </a:rPr>
              <a:t>Fire</a:t>
            </a:r>
            <a:r>
              <a:rPr sz="1200" i="1" spc="-45" dirty="0">
                <a:latin typeface="Times New Roman"/>
                <a:cs typeface="Times New Roman"/>
              </a:rPr>
              <a:t> </a:t>
            </a:r>
            <a:r>
              <a:rPr sz="1200" i="1" dirty="0">
                <a:latin typeface="Times New Roman"/>
                <a:cs typeface="Times New Roman"/>
              </a:rPr>
              <a:t>tube</a:t>
            </a:r>
            <a:r>
              <a:rPr sz="1200" i="1" spc="-40"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such</a:t>
            </a:r>
            <a:r>
              <a:rPr sz="1200" spc="-50" dirty="0">
                <a:latin typeface="Times New Roman"/>
                <a:cs typeface="Times New Roman"/>
              </a:rPr>
              <a:t>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hot</a:t>
            </a:r>
            <a:r>
              <a:rPr sz="1200" spc="-25" dirty="0">
                <a:latin typeface="Times New Roman"/>
                <a:cs typeface="Times New Roman"/>
              </a:rPr>
              <a:t> </a:t>
            </a:r>
            <a:r>
              <a:rPr sz="1200" dirty="0">
                <a:latin typeface="Times New Roman"/>
                <a:cs typeface="Times New Roman"/>
              </a:rPr>
              <a:t>gases</a:t>
            </a:r>
            <a:r>
              <a:rPr sz="1200" spc="-30" dirty="0">
                <a:latin typeface="Times New Roman"/>
                <a:cs typeface="Times New Roman"/>
              </a:rPr>
              <a:t> </a:t>
            </a:r>
            <a:r>
              <a:rPr sz="1200" dirty="0">
                <a:latin typeface="Times New Roman"/>
                <a:cs typeface="Times New Roman"/>
              </a:rPr>
              <a:t>inside</a:t>
            </a:r>
            <a:r>
              <a:rPr sz="1200" spc="-40" dirty="0">
                <a:latin typeface="Times New Roman"/>
                <a:cs typeface="Times New Roman"/>
              </a:rPr>
              <a:t> </a:t>
            </a:r>
            <a:r>
              <a:rPr sz="1200" dirty="0">
                <a:latin typeface="Times New Roman"/>
                <a:cs typeface="Times New Roman"/>
              </a:rPr>
              <a:t>the</a:t>
            </a:r>
            <a:r>
              <a:rPr sz="1200" spc="-100" dirty="0">
                <a:latin typeface="Times New Roman"/>
                <a:cs typeface="Times New Roman"/>
              </a:rPr>
              <a:t> </a:t>
            </a:r>
            <a:r>
              <a:rPr sz="1200" dirty="0">
                <a:latin typeface="Times New Roman"/>
                <a:cs typeface="Times New Roman"/>
              </a:rPr>
              <a:t>tube</a:t>
            </a:r>
            <a:r>
              <a:rPr sz="1200" spc="-4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water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outside</a:t>
            </a:r>
            <a:r>
              <a:rPr sz="1200" spc="-35" dirty="0">
                <a:latin typeface="Times New Roman"/>
                <a:cs typeface="Times New Roman"/>
              </a:rPr>
              <a:t> </a:t>
            </a:r>
            <a:r>
              <a:rPr sz="1200" dirty="0">
                <a:latin typeface="Times New Roman"/>
                <a:cs typeface="Times New Roman"/>
              </a:rPr>
              <a:t>surrounding</a:t>
            </a:r>
            <a:r>
              <a:rPr sz="1200" spc="-45" dirty="0">
                <a:latin typeface="Times New Roman"/>
                <a:cs typeface="Times New Roman"/>
              </a:rPr>
              <a:t> </a:t>
            </a:r>
            <a:r>
              <a:rPr sz="1200" dirty="0">
                <a:latin typeface="Times New Roman"/>
                <a:cs typeface="Times New Roman"/>
              </a:rPr>
              <a:t>them.</a:t>
            </a:r>
            <a:r>
              <a:rPr sz="1200" spc="-40" dirty="0">
                <a:latin typeface="Times New Roman"/>
                <a:cs typeface="Times New Roman"/>
              </a:rPr>
              <a:t> </a:t>
            </a:r>
            <a:r>
              <a:rPr sz="1200" dirty="0">
                <a:latin typeface="Times New Roman"/>
                <a:cs typeface="Times New Roman"/>
              </a:rPr>
              <a:t>Examples</a:t>
            </a:r>
            <a:r>
              <a:rPr sz="1200" spc="-3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these</a:t>
            </a:r>
            <a:r>
              <a:rPr sz="1200" spc="-35" dirty="0">
                <a:latin typeface="Times New Roman"/>
                <a:cs typeface="Times New Roman"/>
              </a:rPr>
              <a:t>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spc="-10" dirty="0">
                <a:latin typeface="Times New Roman"/>
                <a:cs typeface="Times New Roman"/>
              </a:rPr>
              <a:t>Cornish </a:t>
            </a:r>
            <a:r>
              <a:rPr sz="1200" dirty="0">
                <a:latin typeface="Times New Roman"/>
                <a:cs typeface="Times New Roman"/>
              </a:rPr>
              <a:t>boiler,</a:t>
            </a:r>
            <a:r>
              <a:rPr sz="1200" spc="-35" dirty="0">
                <a:latin typeface="Times New Roman"/>
                <a:cs typeface="Times New Roman"/>
              </a:rPr>
              <a:t> </a:t>
            </a:r>
            <a:r>
              <a:rPr sz="1200" spc="-10" dirty="0">
                <a:latin typeface="Times New Roman"/>
                <a:cs typeface="Times New Roman"/>
              </a:rPr>
              <a:t>Cochran</a:t>
            </a:r>
            <a:r>
              <a:rPr sz="1200" spc="-3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Lancashire</a:t>
            </a:r>
            <a:r>
              <a:rPr sz="1200" spc="-30" dirty="0">
                <a:latin typeface="Times New Roman"/>
                <a:cs typeface="Times New Roman"/>
              </a:rPr>
              <a:t> </a:t>
            </a:r>
            <a:r>
              <a:rPr sz="1200" dirty="0">
                <a:latin typeface="Times New Roman"/>
                <a:cs typeface="Times New Roman"/>
              </a:rPr>
              <a:t>boiler,</a:t>
            </a:r>
            <a:r>
              <a:rPr sz="1200" spc="-95" dirty="0">
                <a:latin typeface="Times New Roman"/>
                <a:cs typeface="Times New Roman"/>
              </a:rPr>
              <a:t> </a:t>
            </a:r>
            <a:r>
              <a:rPr sz="1200" dirty="0">
                <a:latin typeface="Times New Roman"/>
                <a:cs typeface="Times New Roman"/>
              </a:rPr>
              <a:t>Locomotive</a:t>
            </a:r>
            <a:r>
              <a:rPr sz="1200" spc="-30" dirty="0">
                <a:latin typeface="Times New Roman"/>
                <a:cs typeface="Times New Roman"/>
              </a:rPr>
              <a:t> </a:t>
            </a:r>
            <a:r>
              <a:rPr sz="1200" dirty="0">
                <a:latin typeface="Times New Roman"/>
                <a:cs typeface="Times New Roman"/>
              </a:rPr>
              <a:t>boiler</a:t>
            </a:r>
            <a:r>
              <a:rPr sz="1200" spc="-1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71120">
              <a:lnSpc>
                <a:spcPts val="1739"/>
              </a:lnSpc>
              <a:spcBef>
                <a:spcPts val="50"/>
              </a:spcBef>
            </a:pPr>
            <a:r>
              <a:rPr sz="1200" i="1" dirty="0">
                <a:latin typeface="Times New Roman"/>
                <a:cs typeface="Times New Roman"/>
              </a:rPr>
              <a:t>Water</a:t>
            </a:r>
            <a:r>
              <a:rPr sz="1200" i="1" spc="-40" dirty="0">
                <a:latin typeface="Times New Roman"/>
                <a:cs typeface="Times New Roman"/>
              </a:rPr>
              <a:t> </a:t>
            </a:r>
            <a:r>
              <a:rPr sz="1200" i="1" dirty="0">
                <a:latin typeface="Times New Roman"/>
                <a:cs typeface="Times New Roman"/>
              </a:rPr>
              <a:t>tube</a:t>
            </a:r>
            <a:r>
              <a:rPr sz="1200" i="1" spc="20"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such</a:t>
            </a:r>
            <a:r>
              <a:rPr sz="1200" spc="15"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flowing</a:t>
            </a:r>
            <a:r>
              <a:rPr sz="1200" spc="15" dirty="0">
                <a:latin typeface="Times New Roman"/>
                <a:cs typeface="Times New Roman"/>
              </a:rPr>
              <a:t> </a:t>
            </a:r>
            <a:r>
              <a:rPr sz="1200" dirty="0">
                <a:latin typeface="Times New Roman"/>
                <a:cs typeface="Times New Roman"/>
              </a:rPr>
              <a:t>inside</a:t>
            </a:r>
            <a:r>
              <a:rPr sz="1200" spc="-4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tubes</a:t>
            </a:r>
            <a:r>
              <a:rPr sz="1200" spc="25" dirty="0">
                <a:latin typeface="Times New Roman"/>
                <a:cs typeface="Times New Roman"/>
              </a:rPr>
              <a:t> </a:t>
            </a:r>
            <a:r>
              <a:rPr sz="1200" spc="-25" dirty="0">
                <a:latin typeface="Times New Roman"/>
                <a:cs typeface="Times New Roman"/>
              </a:rPr>
              <a:t>and </a:t>
            </a:r>
            <a:r>
              <a:rPr sz="1200" dirty="0">
                <a:latin typeface="Times New Roman"/>
                <a:cs typeface="Times New Roman"/>
              </a:rPr>
              <a:t>hot</a:t>
            </a:r>
            <a:r>
              <a:rPr sz="1200" spc="45" dirty="0">
                <a:latin typeface="Times New Roman"/>
                <a:cs typeface="Times New Roman"/>
              </a:rPr>
              <a:t> </a:t>
            </a:r>
            <a:r>
              <a:rPr sz="1200" dirty="0">
                <a:latin typeface="Times New Roman"/>
                <a:cs typeface="Times New Roman"/>
              </a:rPr>
              <a:t>gases</a:t>
            </a:r>
            <a:r>
              <a:rPr sz="1200" spc="-25" dirty="0">
                <a:latin typeface="Times New Roman"/>
                <a:cs typeface="Times New Roman"/>
              </a:rPr>
              <a:t> </a:t>
            </a:r>
            <a:r>
              <a:rPr sz="1200" dirty="0">
                <a:latin typeface="Times New Roman"/>
                <a:cs typeface="Times New Roman"/>
              </a:rPr>
              <a:t>surround</a:t>
            </a:r>
            <a:r>
              <a:rPr sz="1200" spc="-40" dirty="0">
                <a:latin typeface="Times New Roman"/>
                <a:cs typeface="Times New Roman"/>
              </a:rPr>
              <a:t> </a:t>
            </a:r>
            <a:r>
              <a:rPr sz="1200" dirty="0">
                <a:latin typeface="Times New Roman"/>
                <a:cs typeface="Times New Roman"/>
              </a:rPr>
              <a:t>them.</a:t>
            </a:r>
            <a:r>
              <a:rPr sz="1200" spc="-45" dirty="0">
                <a:latin typeface="Times New Roman"/>
                <a:cs typeface="Times New Roman"/>
              </a:rPr>
              <a:t> </a:t>
            </a:r>
            <a:r>
              <a:rPr sz="1200" dirty="0">
                <a:latin typeface="Times New Roman"/>
                <a:cs typeface="Times New Roman"/>
              </a:rPr>
              <a:t>Examples</a:t>
            </a:r>
            <a:r>
              <a:rPr sz="1200" spc="-20" dirty="0">
                <a:latin typeface="Times New Roman"/>
                <a:cs typeface="Times New Roman"/>
              </a:rPr>
              <a:t> </a:t>
            </a:r>
            <a:r>
              <a:rPr sz="1200" dirty="0">
                <a:latin typeface="Times New Roman"/>
                <a:cs typeface="Times New Roman"/>
              </a:rPr>
              <a:t>for</a:t>
            </a:r>
            <a:r>
              <a:rPr sz="1200" spc="40" dirty="0">
                <a:latin typeface="Times New Roman"/>
                <a:cs typeface="Times New Roman"/>
              </a:rPr>
              <a:t> </a:t>
            </a:r>
            <a:r>
              <a:rPr sz="1200" dirty="0">
                <a:latin typeface="Times New Roman"/>
                <a:cs typeface="Times New Roman"/>
              </a:rPr>
              <a:t>such</a:t>
            </a:r>
            <a:r>
              <a:rPr sz="1200" spc="-45" dirty="0">
                <a:latin typeface="Times New Roman"/>
                <a:cs typeface="Times New Roman"/>
              </a:rPr>
              <a:t> </a:t>
            </a:r>
            <a:r>
              <a:rPr sz="1200" dirty="0">
                <a:latin typeface="Times New Roman"/>
                <a:cs typeface="Times New Roman"/>
              </a:rPr>
              <a:t>boilers</a:t>
            </a:r>
            <a:r>
              <a:rPr sz="1200" spc="-2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spc="-10" dirty="0">
                <a:latin typeface="Times New Roman"/>
                <a:cs typeface="Times New Roman"/>
              </a:rPr>
              <a:t>Babcock-Wilcox</a:t>
            </a:r>
            <a:endParaRPr sz="1200">
              <a:latin typeface="Times New Roman"/>
              <a:cs typeface="Times New Roman"/>
            </a:endParaRPr>
          </a:p>
          <a:p>
            <a:pPr marL="12700">
              <a:spcBef>
                <a:spcPts val="195"/>
              </a:spcBef>
            </a:pP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Stirling</a:t>
            </a:r>
            <a:r>
              <a:rPr sz="1200" spc="-100" dirty="0">
                <a:latin typeface="Times New Roman"/>
                <a:cs typeface="Times New Roman"/>
              </a:rPr>
              <a:t> </a:t>
            </a:r>
            <a:r>
              <a:rPr sz="1200" dirty="0">
                <a:latin typeface="Times New Roman"/>
                <a:cs typeface="Times New Roman"/>
              </a:rPr>
              <a:t>boiler,</a:t>
            </a:r>
            <a:r>
              <a:rPr sz="1200" spc="-95" dirty="0">
                <a:latin typeface="Times New Roman"/>
                <a:cs typeface="Times New Roman"/>
              </a:rPr>
              <a:t> </a:t>
            </a:r>
            <a:r>
              <a:rPr sz="1200" dirty="0">
                <a:latin typeface="Times New Roman"/>
                <a:cs typeface="Times New Roman"/>
              </a:rPr>
              <a:t>La-Mont</a:t>
            </a:r>
            <a:r>
              <a:rPr sz="1200" spc="-5"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Benson</a:t>
            </a:r>
            <a:r>
              <a:rPr sz="1200" spc="35" dirty="0">
                <a:latin typeface="Times New Roman"/>
                <a:cs typeface="Times New Roman"/>
              </a:rPr>
              <a:t> </a:t>
            </a:r>
            <a:r>
              <a:rPr sz="1200" dirty="0">
                <a:latin typeface="Times New Roman"/>
                <a:cs typeface="Times New Roman"/>
              </a:rPr>
              <a:t>boiler</a:t>
            </a:r>
            <a:r>
              <a:rPr sz="1200" spc="-10" dirty="0">
                <a:latin typeface="Times New Roman"/>
                <a:cs typeface="Times New Roman"/>
              </a:rPr>
              <a:t> </a:t>
            </a:r>
            <a:r>
              <a:rPr sz="1200" spc="-20" dirty="0">
                <a:latin typeface="Times New Roman"/>
                <a:cs typeface="Times New Roman"/>
              </a:rPr>
              <a:t>etc.</a:t>
            </a:r>
            <a:endParaRPr sz="1200">
              <a:latin typeface="Times New Roman"/>
              <a:cs typeface="Times New Roman"/>
            </a:endParaRPr>
          </a:p>
        </p:txBody>
      </p:sp>
      <p:sp>
        <p:nvSpPr>
          <p:cNvPr id="16" name="object 16"/>
          <p:cNvSpPr txBox="1"/>
          <p:nvPr/>
        </p:nvSpPr>
        <p:spPr>
          <a:xfrm>
            <a:off x="2731769" y="6539231"/>
            <a:ext cx="1981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(ii)</a:t>
            </a:r>
            <a:endParaRPr sz="1200">
              <a:latin typeface="Times New Roman"/>
              <a:cs typeface="Times New Roman"/>
            </a:endParaRPr>
          </a:p>
        </p:txBody>
      </p:sp>
      <p:sp>
        <p:nvSpPr>
          <p:cNvPr id="17" name="object 17"/>
          <p:cNvSpPr txBox="1"/>
          <p:nvPr/>
        </p:nvSpPr>
        <p:spPr>
          <a:xfrm>
            <a:off x="2274252" y="7507287"/>
            <a:ext cx="5166360" cy="656590"/>
          </a:xfrm>
          <a:prstGeom prst="rect">
            <a:avLst/>
          </a:prstGeom>
        </p:spPr>
        <p:txBody>
          <a:bodyPr vert="horz" wrap="square" lIns="0" tIns="50800" rIns="0" bIns="0" rtlCol="0">
            <a:spAutoFit/>
          </a:bodyPr>
          <a:lstStyle/>
          <a:p>
            <a:pPr marL="240664" indent="-227964">
              <a:spcBef>
                <a:spcPts val="400"/>
              </a:spcBef>
              <a:buAutoNum type="alphaLcParenBoth" startAt="5"/>
              <a:tabLst>
                <a:tab pos="240664" algn="l"/>
              </a:tabLst>
            </a:pPr>
            <a:r>
              <a:rPr sz="1200" dirty="0">
                <a:latin typeface="Times New Roman"/>
                <a:cs typeface="Times New Roman"/>
              </a:rPr>
              <a:t>Based</a:t>
            </a:r>
            <a:r>
              <a:rPr sz="1200" spc="5" dirty="0">
                <a:latin typeface="Times New Roman"/>
                <a:cs typeface="Times New Roman"/>
              </a:rPr>
              <a:t> </a:t>
            </a:r>
            <a:r>
              <a:rPr sz="1200" dirty="0">
                <a:latin typeface="Times New Roman"/>
                <a:cs typeface="Times New Roman"/>
              </a:rPr>
              <a:t>on</a:t>
            </a:r>
            <a:r>
              <a:rPr sz="1200" spc="-60" dirty="0">
                <a:latin typeface="Times New Roman"/>
                <a:cs typeface="Times New Roman"/>
              </a:rPr>
              <a:t> </a:t>
            </a:r>
            <a:r>
              <a:rPr sz="1200" dirty="0">
                <a:latin typeface="Times New Roman"/>
                <a:cs typeface="Times New Roman"/>
              </a:rPr>
              <a:t>type</a:t>
            </a:r>
            <a:r>
              <a:rPr sz="1200" spc="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fuel</a:t>
            </a:r>
            <a:r>
              <a:rPr sz="1200" spc="-30" dirty="0">
                <a:latin typeface="Times New Roman"/>
                <a:cs typeface="Times New Roman"/>
              </a:rPr>
              <a:t> </a:t>
            </a:r>
            <a:r>
              <a:rPr sz="1200" dirty="0">
                <a:latin typeface="Times New Roman"/>
                <a:cs typeface="Times New Roman"/>
              </a:rPr>
              <a:t>used:</a:t>
            </a:r>
            <a:r>
              <a:rPr sz="1200" spc="-30" dirty="0">
                <a:latin typeface="Times New Roman"/>
                <a:cs typeface="Times New Roman"/>
              </a:rPr>
              <a:t> </a:t>
            </a:r>
            <a:r>
              <a:rPr sz="1200" dirty="0">
                <a:latin typeface="Times New Roman"/>
                <a:cs typeface="Times New Roman"/>
              </a:rPr>
              <a:t>According</a:t>
            </a:r>
            <a:r>
              <a:rPr sz="1200" spc="-4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type</a:t>
            </a:r>
            <a:r>
              <a:rPr sz="1200" spc="-5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fuel</a:t>
            </a:r>
            <a:r>
              <a:rPr sz="1200" spc="-35" dirty="0">
                <a:latin typeface="Times New Roman"/>
                <a:cs typeface="Times New Roman"/>
              </a:rPr>
              <a:t> </a:t>
            </a:r>
            <a:r>
              <a:rPr sz="1200" dirty="0">
                <a:latin typeface="Times New Roman"/>
                <a:cs typeface="Times New Roman"/>
              </a:rPr>
              <a:t>used</a:t>
            </a:r>
            <a:r>
              <a:rPr sz="1200" spc="-5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can</a:t>
            </a:r>
            <a:r>
              <a:rPr sz="1200" spc="-60" dirty="0">
                <a:latin typeface="Times New Roman"/>
                <a:cs typeface="Times New Roman"/>
              </a:rPr>
              <a:t> </a:t>
            </a:r>
            <a:r>
              <a:rPr sz="1200" spc="-25" dirty="0">
                <a:latin typeface="Times New Roman"/>
                <a:cs typeface="Times New Roman"/>
              </a:rPr>
              <a:t>be,</a:t>
            </a:r>
            <a:endParaRPr sz="1200">
              <a:latin typeface="Times New Roman"/>
              <a:cs typeface="Times New Roman"/>
            </a:endParaRPr>
          </a:p>
          <a:p>
            <a:pPr marL="927731" lvl="1" indent="-457832">
              <a:spcBef>
                <a:spcPts val="305"/>
              </a:spcBef>
              <a:buFont typeface="Times New Roman"/>
              <a:buAutoNum type="romanLcParenBoth"/>
              <a:tabLst>
                <a:tab pos="927731" algn="l"/>
              </a:tabLst>
            </a:pPr>
            <a:r>
              <a:rPr sz="1200" i="1" dirty="0">
                <a:latin typeface="Times New Roman"/>
                <a:cs typeface="Times New Roman"/>
              </a:rPr>
              <a:t>Solid</a:t>
            </a:r>
            <a:r>
              <a:rPr sz="1200" i="1" spc="-35" dirty="0">
                <a:latin typeface="Times New Roman"/>
                <a:cs typeface="Times New Roman"/>
              </a:rPr>
              <a:t> </a:t>
            </a:r>
            <a:r>
              <a:rPr sz="1200" i="1" dirty="0">
                <a:latin typeface="Times New Roman"/>
                <a:cs typeface="Times New Roman"/>
              </a:rPr>
              <a:t>fuel</a:t>
            </a:r>
            <a:r>
              <a:rPr sz="1200" i="1" spc="-65" dirty="0">
                <a:latin typeface="Times New Roman"/>
                <a:cs typeface="Times New Roman"/>
              </a:rPr>
              <a:t> </a:t>
            </a:r>
            <a:r>
              <a:rPr sz="1200" i="1" dirty="0">
                <a:latin typeface="Times New Roman"/>
                <a:cs typeface="Times New Roman"/>
              </a:rPr>
              <a:t>fired</a:t>
            </a:r>
            <a:r>
              <a:rPr sz="1200" i="1" spc="-35"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such</a:t>
            </a:r>
            <a:r>
              <a:rPr sz="1200" spc="-30" dirty="0">
                <a:latin typeface="Times New Roman"/>
                <a:cs typeface="Times New Roman"/>
              </a:rPr>
              <a:t> </a:t>
            </a:r>
            <a:r>
              <a:rPr sz="1200" dirty="0">
                <a:latin typeface="Times New Roman"/>
                <a:cs typeface="Times New Roman"/>
              </a:rPr>
              <a:t>as</a:t>
            </a:r>
            <a:r>
              <a:rPr sz="1200" spc="50" dirty="0">
                <a:latin typeface="Times New Roman"/>
                <a:cs typeface="Times New Roman"/>
              </a:rPr>
              <a:t> </a:t>
            </a:r>
            <a:r>
              <a:rPr sz="1200" spc="-10" dirty="0">
                <a:latin typeface="Times New Roman"/>
                <a:cs typeface="Times New Roman"/>
              </a:rPr>
              <a:t>coal</a:t>
            </a:r>
            <a:r>
              <a:rPr sz="1200" spc="-70" dirty="0">
                <a:latin typeface="Times New Roman"/>
                <a:cs typeface="Times New Roman"/>
              </a:rPr>
              <a:t> </a:t>
            </a:r>
            <a:r>
              <a:rPr sz="1200" dirty="0">
                <a:latin typeface="Times New Roman"/>
                <a:cs typeface="Times New Roman"/>
              </a:rPr>
              <a:t>fired</a:t>
            </a:r>
            <a:r>
              <a:rPr sz="1200" spc="-30" dirty="0">
                <a:latin typeface="Times New Roman"/>
                <a:cs typeface="Times New Roman"/>
              </a:rPr>
              <a:t> </a:t>
            </a:r>
            <a:r>
              <a:rPr sz="1200" dirty="0">
                <a:latin typeface="Times New Roman"/>
                <a:cs typeface="Times New Roman"/>
              </a:rPr>
              <a:t>boilers</a:t>
            </a:r>
            <a:r>
              <a:rPr sz="1200" spc="-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927731" lvl="1" indent="-457832">
              <a:spcBef>
                <a:spcPts val="120"/>
              </a:spcBef>
              <a:buFont typeface="Times New Roman"/>
              <a:buAutoNum type="romanLcParenBoth"/>
              <a:tabLst>
                <a:tab pos="927731" algn="l"/>
              </a:tabLst>
            </a:pPr>
            <a:r>
              <a:rPr sz="1200" i="1" dirty="0">
                <a:latin typeface="Times New Roman"/>
                <a:cs typeface="Times New Roman"/>
              </a:rPr>
              <a:t>Liquid</a:t>
            </a:r>
            <a:r>
              <a:rPr sz="1200" i="1" spc="-35" dirty="0">
                <a:latin typeface="Times New Roman"/>
                <a:cs typeface="Times New Roman"/>
              </a:rPr>
              <a:t> </a:t>
            </a:r>
            <a:r>
              <a:rPr sz="1200" i="1" dirty="0">
                <a:latin typeface="Times New Roman"/>
                <a:cs typeface="Times New Roman"/>
              </a:rPr>
              <a:t>fuel</a:t>
            </a:r>
            <a:r>
              <a:rPr sz="1200" i="1" spc="-70" dirty="0">
                <a:latin typeface="Times New Roman"/>
                <a:cs typeface="Times New Roman"/>
              </a:rPr>
              <a:t> </a:t>
            </a:r>
            <a:r>
              <a:rPr sz="1200" i="1" dirty="0">
                <a:latin typeface="Times New Roman"/>
                <a:cs typeface="Times New Roman"/>
              </a:rPr>
              <a:t>fired</a:t>
            </a:r>
            <a:r>
              <a:rPr sz="1200" i="1" spc="-30"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such</a:t>
            </a:r>
            <a:r>
              <a:rPr sz="1200" spc="-3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oil</a:t>
            </a:r>
            <a:r>
              <a:rPr sz="1200" spc="-10" dirty="0">
                <a:latin typeface="Times New Roman"/>
                <a:cs typeface="Times New Roman"/>
              </a:rPr>
              <a:t> </a:t>
            </a:r>
            <a:r>
              <a:rPr sz="1200" dirty="0">
                <a:latin typeface="Times New Roman"/>
                <a:cs typeface="Times New Roman"/>
              </a:rPr>
              <a:t>fired</a:t>
            </a:r>
            <a:r>
              <a:rPr sz="1200" spc="-25" dirty="0">
                <a:latin typeface="Times New Roman"/>
                <a:cs typeface="Times New Roman"/>
              </a:rPr>
              <a:t> </a:t>
            </a:r>
            <a:r>
              <a:rPr sz="1200" dirty="0">
                <a:latin typeface="Times New Roman"/>
                <a:cs typeface="Times New Roman"/>
              </a:rPr>
              <a:t>boilers</a:t>
            </a:r>
            <a:r>
              <a:rPr sz="1200" spc="-80" dirty="0">
                <a:latin typeface="Times New Roman"/>
                <a:cs typeface="Times New Roman"/>
              </a:rPr>
              <a:t> </a:t>
            </a:r>
            <a:r>
              <a:rPr sz="1200" spc="-20" dirty="0">
                <a:latin typeface="Times New Roman"/>
                <a:cs typeface="Times New Roman"/>
              </a:rPr>
              <a:t>etc.</a:t>
            </a:r>
            <a:endParaRPr sz="1200">
              <a:latin typeface="Times New Roman"/>
              <a:cs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1769" y="-64769"/>
            <a:ext cx="236220" cy="197490"/>
          </a:xfrm>
          <a:prstGeom prst="rect">
            <a:avLst/>
          </a:prstGeom>
        </p:spPr>
        <p:txBody>
          <a:bodyPr vert="horz" wrap="square" lIns="0" tIns="12700" rIns="0" bIns="0" rtlCol="0">
            <a:spAutoFit/>
          </a:bodyPr>
          <a:lstStyle/>
          <a:p>
            <a:pPr marL="12700">
              <a:spcBef>
                <a:spcPts val="100"/>
              </a:spcBef>
            </a:pPr>
            <a:r>
              <a:rPr sz="1200" spc="-30" dirty="0">
                <a:latin typeface="Times New Roman"/>
                <a:cs typeface="Times New Roman"/>
              </a:rPr>
              <a:t>(iii)</a:t>
            </a:r>
            <a:endParaRPr sz="1200">
              <a:latin typeface="Times New Roman"/>
              <a:cs typeface="Times New Roman"/>
            </a:endParaRPr>
          </a:p>
        </p:txBody>
      </p:sp>
      <p:sp>
        <p:nvSpPr>
          <p:cNvPr id="3" name="object 3"/>
          <p:cNvSpPr txBox="1"/>
          <p:nvPr/>
        </p:nvSpPr>
        <p:spPr>
          <a:xfrm>
            <a:off x="3189605" y="-64769"/>
            <a:ext cx="3312160" cy="197490"/>
          </a:xfrm>
          <a:prstGeom prst="rect">
            <a:avLst/>
          </a:prstGeom>
        </p:spPr>
        <p:txBody>
          <a:bodyPr vert="horz" wrap="square" lIns="0" tIns="12700" rIns="0" bIns="0" rtlCol="0">
            <a:spAutoFit/>
          </a:bodyPr>
          <a:lstStyle/>
          <a:p>
            <a:pPr marL="12700">
              <a:spcBef>
                <a:spcPts val="100"/>
              </a:spcBef>
            </a:pPr>
            <a:r>
              <a:rPr sz="1200" i="1" dirty="0">
                <a:latin typeface="Times New Roman"/>
                <a:cs typeface="Times New Roman"/>
              </a:rPr>
              <a:t>Gas</a:t>
            </a:r>
            <a:r>
              <a:rPr sz="1200" i="1" spc="35" dirty="0">
                <a:latin typeface="Times New Roman"/>
                <a:cs typeface="Times New Roman"/>
              </a:rPr>
              <a:t> </a:t>
            </a:r>
            <a:r>
              <a:rPr sz="1200" i="1" dirty="0">
                <a:latin typeface="Times New Roman"/>
                <a:cs typeface="Times New Roman"/>
              </a:rPr>
              <a:t>fired</a:t>
            </a:r>
            <a:r>
              <a:rPr sz="1200" i="1" spc="-110"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40" dirty="0">
                <a:latin typeface="Times New Roman"/>
                <a:cs typeface="Times New Roman"/>
              </a:rPr>
              <a:t> </a:t>
            </a:r>
            <a:r>
              <a:rPr sz="1200" dirty="0">
                <a:latin typeface="Times New Roman"/>
                <a:cs typeface="Times New Roman"/>
              </a:rPr>
              <a:t>such</a:t>
            </a:r>
            <a:r>
              <a:rPr sz="1200" spc="-45" dirty="0">
                <a:latin typeface="Times New Roman"/>
                <a:cs typeface="Times New Roman"/>
              </a:rPr>
              <a:t> </a:t>
            </a:r>
            <a:r>
              <a:rPr sz="1200" dirty="0">
                <a:latin typeface="Times New Roman"/>
                <a:cs typeface="Times New Roman"/>
              </a:rPr>
              <a:t>as</a:t>
            </a:r>
            <a:r>
              <a:rPr sz="1200" spc="40" dirty="0">
                <a:latin typeface="Times New Roman"/>
                <a:cs typeface="Times New Roman"/>
              </a:rPr>
              <a:t> </a:t>
            </a:r>
            <a:r>
              <a:rPr sz="1200" dirty="0">
                <a:latin typeface="Times New Roman"/>
                <a:cs typeface="Times New Roman"/>
              </a:rPr>
              <a:t>natural</a:t>
            </a:r>
            <a:r>
              <a:rPr sz="1200" spc="-75" dirty="0">
                <a:latin typeface="Times New Roman"/>
                <a:cs typeface="Times New Roman"/>
              </a:rPr>
              <a:t> </a:t>
            </a:r>
            <a:r>
              <a:rPr sz="1200" dirty="0">
                <a:latin typeface="Times New Roman"/>
                <a:cs typeface="Times New Roman"/>
              </a:rPr>
              <a:t>gas</a:t>
            </a:r>
            <a:r>
              <a:rPr sz="1200" spc="-30" dirty="0">
                <a:latin typeface="Times New Roman"/>
                <a:cs typeface="Times New Roman"/>
              </a:rPr>
              <a:t> </a:t>
            </a:r>
            <a:r>
              <a:rPr sz="1200" dirty="0">
                <a:latin typeface="Times New Roman"/>
                <a:cs typeface="Times New Roman"/>
              </a:rPr>
              <a:t>fired</a:t>
            </a:r>
            <a:r>
              <a:rPr sz="1200" spc="-40" dirty="0">
                <a:latin typeface="Times New Roman"/>
                <a:cs typeface="Times New Roman"/>
              </a:rPr>
              <a:t> </a:t>
            </a:r>
            <a:r>
              <a:rPr sz="1200" dirty="0">
                <a:latin typeface="Times New Roman"/>
                <a:cs typeface="Times New Roman"/>
              </a:rPr>
              <a:t>boilers</a:t>
            </a:r>
            <a:r>
              <a:rPr sz="1200" spc="-20" dirty="0">
                <a:latin typeface="Times New Roman"/>
                <a:cs typeface="Times New Roman"/>
              </a:rPr>
              <a:t> etc.</a:t>
            </a:r>
            <a:endParaRPr sz="1200">
              <a:latin typeface="Times New Roman"/>
              <a:cs typeface="Times New Roman"/>
            </a:endParaRPr>
          </a:p>
        </p:txBody>
      </p:sp>
      <p:sp>
        <p:nvSpPr>
          <p:cNvPr id="4" name="object 4"/>
          <p:cNvSpPr txBox="1"/>
          <p:nvPr/>
        </p:nvSpPr>
        <p:spPr>
          <a:xfrm>
            <a:off x="2274252" y="468757"/>
            <a:ext cx="5147310" cy="427040"/>
          </a:xfrm>
          <a:prstGeom prst="rect">
            <a:avLst/>
          </a:prstGeom>
        </p:spPr>
        <p:txBody>
          <a:bodyPr vert="horz" wrap="square" lIns="0" tIns="12700" rIns="0" bIns="0" rtlCol="0">
            <a:spAutoFit/>
          </a:bodyPr>
          <a:lstStyle/>
          <a:p>
            <a:pPr marL="241299" marR="5080" indent="-229234">
              <a:lnSpc>
                <a:spcPct val="116799"/>
              </a:lnSpc>
              <a:spcBef>
                <a:spcPts val="100"/>
              </a:spcBef>
            </a:pPr>
            <a:r>
              <a:rPr sz="1200" spc="-20" dirty="0">
                <a:latin typeface="Times New Roman"/>
                <a:cs typeface="Times New Roman"/>
              </a:rPr>
              <a:t>(f)</a:t>
            </a:r>
            <a:r>
              <a:rPr sz="1200" spc="145" dirty="0">
                <a:latin typeface="Times New Roman"/>
                <a:cs typeface="Times New Roman"/>
              </a:rPr>
              <a:t>  </a:t>
            </a:r>
            <a:r>
              <a:rPr sz="1200" dirty="0">
                <a:latin typeface="Times New Roman"/>
                <a:cs typeface="Times New Roman"/>
              </a:rPr>
              <a:t>Based on</a:t>
            </a:r>
            <a:r>
              <a:rPr sz="1200" spc="-65" dirty="0">
                <a:latin typeface="Times New Roman"/>
                <a:cs typeface="Times New Roman"/>
              </a:rPr>
              <a:t> </a:t>
            </a:r>
            <a:r>
              <a:rPr sz="1200" dirty="0">
                <a:latin typeface="Times New Roman"/>
                <a:cs typeface="Times New Roman"/>
              </a:rPr>
              <a:t>circulation:</a:t>
            </a:r>
            <a:r>
              <a:rPr sz="1200" spc="-80" dirty="0">
                <a:latin typeface="Times New Roman"/>
                <a:cs typeface="Times New Roman"/>
              </a:rPr>
              <a:t> </a:t>
            </a:r>
            <a:r>
              <a:rPr sz="1200" spc="-10" dirty="0">
                <a:latin typeface="Times New Roman"/>
                <a:cs typeface="Times New Roman"/>
              </a:rPr>
              <a:t>According</a:t>
            </a:r>
            <a:r>
              <a:rPr sz="1200" spc="-110"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flow</a:t>
            </a:r>
            <a:r>
              <a:rPr sz="1200" spc="-8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water</a:t>
            </a:r>
            <a:r>
              <a:rPr sz="1200" spc="-4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steam</a:t>
            </a:r>
            <a:r>
              <a:rPr sz="1200" spc="-85" dirty="0">
                <a:latin typeface="Times New Roman"/>
                <a:cs typeface="Times New Roman"/>
              </a:rPr>
              <a:t> </a:t>
            </a:r>
            <a:r>
              <a:rPr sz="1200" dirty="0">
                <a:latin typeface="Times New Roman"/>
                <a:cs typeface="Times New Roman"/>
              </a:rPr>
              <a:t>within</a:t>
            </a:r>
            <a:r>
              <a:rPr sz="1200" spc="-114" dirty="0">
                <a:latin typeface="Times New Roman"/>
                <a:cs typeface="Times New Roman"/>
              </a:rPr>
              <a:t> </a:t>
            </a:r>
            <a:r>
              <a:rPr sz="1200" dirty="0">
                <a:latin typeface="Times New Roman"/>
                <a:cs typeface="Times New Roman"/>
              </a:rPr>
              <a:t>the </a:t>
            </a:r>
            <a:r>
              <a:rPr sz="1200" spc="-10" dirty="0">
                <a:latin typeface="Times New Roman"/>
                <a:cs typeface="Times New Roman"/>
              </a:rPr>
              <a:t>boiler </a:t>
            </a:r>
            <a:r>
              <a:rPr sz="1200" dirty="0">
                <a:latin typeface="Times New Roman"/>
                <a:cs typeface="Times New Roman"/>
              </a:rPr>
              <a:t>circuit</a:t>
            </a:r>
            <a:r>
              <a:rPr sz="1200" spc="-8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may</a:t>
            </a:r>
            <a:r>
              <a:rPr sz="1200" spc="-45"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following</a:t>
            </a:r>
            <a:r>
              <a:rPr sz="1200" spc="-50" dirty="0">
                <a:latin typeface="Times New Roman"/>
                <a:cs typeface="Times New Roman"/>
              </a:rPr>
              <a:t> </a:t>
            </a:r>
            <a:r>
              <a:rPr sz="1200" spc="-10" dirty="0">
                <a:latin typeface="Times New Roman"/>
                <a:cs typeface="Times New Roman"/>
              </a:rPr>
              <a:t>types,</a:t>
            </a:r>
            <a:endParaRPr sz="1200">
              <a:latin typeface="Times New Roman"/>
              <a:cs typeface="Times New Roman"/>
            </a:endParaRPr>
          </a:p>
        </p:txBody>
      </p:sp>
      <p:sp>
        <p:nvSpPr>
          <p:cNvPr id="5" name="object 5"/>
          <p:cNvSpPr txBox="1"/>
          <p:nvPr/>
        </p:nvSpPr>
        <p:spPr>
          <a:xfrm>
            <a:off x="2731769" y="934085"/>
            <a:ext cx="1600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a:t>
            </a:r>
            <a:endParaRPr sz="1200">
              <a:latin typeface="Times New Roman"/>
              <a:cs typeface="Times New Roman"/>
            </a:endParaRPr>
          </a:p>
        </p:txBody>
      </p:sp>
      <p:sp>
        <p:nvSpPr>
          <p:cNvPr id="6" name="object 6"/>
          <p:cNvSpPr txBox="1"/>
          <p:nvPr/>
        </p:nvSpPr>
        <p:spPr>
          <a:xfrm>
            <a:off x="3189605" y="895730"/>
            <a:ext cx="4547235" cy="886846"/>
          </a:xfrm>
          <a:prstGeom prst="rect">
            <a:avLst/>
          </a:prstGeom>
        </p:spPr>
        <p:txBody>
          <a:bodyPr vert="horz" wrap="square" lIns="0" tIns="12700" rIns="0" bIns="0" rtlCol="0">
            <a:spAutoFit/>
          </a:bodyPr>
          <a:lstStyle/>
          <a:p>
            <a:pPr marL="12700" marR="5080">
              <a:lnSpc>
                <a:spcPct val="120900"/>
              </a:lnSpc>
              <a:spcBef>
                <a:spcPts val="100"/>
              </a:spcBef>
            </a:pPr>
            <a:r>
              <a:rPr sz="1200" i="1" dirty="0">
                <a:latin typeface="Times New Roman"/>
                <a:cs typeface="Times New Roman"/>
              </a:rPr>
              <a:t>Natural</a:t>
            </a:r>
            <a:r>
              <a:rPr sz="1200" i="1" spc="-5" dirty="0">
                <a:latin typeface="Times New Roman"/>
                <a:cs typeface="Times New Roman"/>
              </a:rPr>
              <a:t> </a:t>
            </a:r>
            <a:r>
              <a:rPr sz="1200" i="1" dirty="0">
                <a:latin typeface="Times New Roman"/>
                <a:cs typeface="Times New Roman"/>
              </a:rPr>
              <a:t>circulation</a:t>
            </a:r>
            <a:r>
              <a:rPr sz="1200" i="1" spc="-95"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100"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which</a:t>
            </a:r>
            <a:r>
              <a:rPr sz="1200" spc="4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circulation</a:t>
            </a:r>
            <a:r>
              <a:rPr sz="1200" spc="-100" dirty="0">
                <a:latin typeface="Times New Roman"/>
                <a:cs typeface="Times New Roman"/>
              </a:rPr>
              <a:t> </a:t>
            </a:r>
            <a:r>
              <a:rPr sz="1200" dirty="0">
                <a:latin typeface="Times New Roman"/>
                <a:cs typeface="Times New Roman"/>
              </a:rPr>
              <a:t>of</a:t>
            </a:r>
            <a:r>
              <a:rPr sz="1200" spc="-10" dirty="0">
                <a:latin typeface="Times New Roman"/>
                <a:cs typeface="Times New Roman"/>
              </a:rPr>
              <a:t> </a:t>
            </a:r>
            <a:r>
              <a:rPr sz="1200" dirty="0">
                <a:latin typeface="Times New Roman"/>
                <a:cs typeface="Times New Roman"/>
              </a:rPr>
              <a:t>water/steam</a:t>
            </a:r>
            <a:r>
              <a:rPr sz="1200" spc="-70" dirty="0">
                <a:latin typeface="Times New Roman"/>
                <a:cs typeface="Times New Roman"/>
              </a:rPr>
              <a:t> </a:t>
            </a:r>
            <a:r>
              <a:rPr sz="1200" spc="-25" dirty="0">
                <a:latin typeface="Times New Roman"/>
                <a:cs typeface="Times New Roman"/>
              </a:rPr>
              <a:t>is </a:t>
            </a:r>
            <a:r>
              <a:rPr sz="1200" dirty="0">
                <a:latin typeface="Times New Roman"/>
                <a:cs typeface="Times New Roman"/>
              </a:rPr>
              <a:t>caused</a:t>
            </a:r>
            <a:r>
              <a:rPr sz="1200" spc="-50" dirty="0">
                <a:latin typeface="Times New Roman"/>
                <a:cs typeface="Times New Roman"/>
              </a:rPr>
              <a:t> </a:t>
            </a:r>
            <a:r>
              <a:rPr sz="1200" dirty="0">
                <a:latin typeface="Times New Roman"/>
                <a:cs typeface="Times New Roman"/>
              </a:rPr>
              <a:t>by</a:t>
            </a:r>
            <a:r>
              <a:rPr sz="1200" spc="-3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density</a:t>
            </a:r>
            <a:r>
              <a:rPr sz="1200" spc="-100" dirty="0">
                <a:latin typeface="Times New Roman"/>
                <a:cs typeface="Times New Roman"/>
              </a:rPr>
              <a:t> </a:t>
            </a:r>
            <a:r>
              <a:rPr sz="1200" dirty="0">
                <a:latin typeface="Times New Roman"/>
                <a:cs typeface="Times New Roman"/>
              </a:rPr>
              <a:t>difference</a:t>
            </a:r>
            <a:r>
              <a:rPr sz="1200" spc="-85" dirty="0">
                <a:latin typeface="Times New Roman"/>
                <a:cs typeface="Times New Roman"/>
              </a:rPr>
              <a:t> </a:t>
            </a:r>
            <a:r>
              <a:rPr sz="1200" dirty="0">
                <a:latin typeface="Times New Roman"/>
                <a:cs typeface="Times New Roman"/>
              </a:rPr>
              <a:t>which</a:t>
            </a:r>
            <a:r>
              <a:rPr sz="1200" spc="20"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due</a:t>
            </a:r>
            <a:r>
              <a:rPr sz="1200" spc="2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temperature</a:t>
            </a:r>
            <a:r>
              <a:rPr sz="1200" spc="-85" dirty="0">
                <a:latin typeface="Times New Roman"/>
                <a:cs typeface="Times New Roman"/>
              </a:rPr>
              <a:t> </a:t>
            </a:r>
            <a:r>
              <a:rPr sz="1200" spc="-10" dirty="0">
                <a:latin typeface="Times New Roman"/>
                <a:cs typeface="Times New Roman"/>
              </a:rPr>
              <a:t>variation. </a:t>
            </a:r>
            <a:r>
              <a:rPr sz="1200" i="1" dirty="0">
                <a:latin typeface="Times New Roman"/>
                <a:cs typeface="Times New Roman"/>
              </a:rPr>
              <a:t>Forced</a:t>
            </a:r>
            <a:r>
              <a:rPr sz="1200" i="1" spc="35" dirty="0">
                <a:latin typeface="Times New Roman"/>
                <a:cs typeface="Times New Roman"/>
              </a:rPr>
              <a:t> </a:t>
            </a:r>
            <a:r>
              <a:rPr sz="1200" i="1" dirty="0">
                <a:latin typeface="Times New Roman"/>
                <a:cs typeface="Times New Roman"/>
              </a:rPr>
              <a:t>circulation</a:t>
            </a:r>
            <a:r>
              <a:rPr sz="1200" i="1" spc="-75"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9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which</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circulation</a:t>
            </a:r>
            <a:r>
              <a:rPr sz="1200" spc="-85" dirty="0">
                <a:latin typeface="Times New Roman"/>
                <a:cs typeface="Times New Roman"/>
              </a:rPr>
              <a:t> </a:t>
            </a:r>
            <a:r>
              <a:rPr sz="1200" spc="-10" dirty="0">
                <a:latin typeface="Times New Roman"/>
                <a:cs typeface="Times New Roman"/>
              </a:rPr>
              <a:t>of</a:t>
            </a:r>
            <a:r>
              <a:rPr sz="1200" spc="-75" dirty="0">
                <a:latin typeface="Times New Roman"/>
                <a:cs typeface="Times New Roman"/>
              </a:rPr>
              <a:t> </a:t>
            </a:r>
            <a:r>
              <a:rPr sz="1200" dirty="0">
                <a:latin typeface="Times New Roman"/>
                <a:cs typeface="Times New Roman"/>
              </a:rPr>
              <a:t>water/steam</a:t>
            </a:r>
            <a:r>
              <a:rPr sz="1200" spc="-50" dirty="0">
                <a:latin typeface="Times New Roman"/>
                <a:cs typeface="Times New Roman"/>
              </a:rPr>
              <a:t> </a:t>
            </a:r>
            <a:r>
              <a:rPr sz="1200" spc="-25" dirty="0">
                <a:latin typeface="Times New Roman"/>
                <a:cs typeface="Times New Roman"/>
              </a:rPr>
              <a:t>is </a:t>
            </a:r>
            <a:r>
              <a:rPr sz="1200" dirty="0">
                <a:latin typeface="Times New Roman"/>
                <a:cs typeface="Times New Roman"/>
              </a:rPr>
              <a:t>caused</a:t>
            </a:r>
            <a:r>
              <a:rPr sz="1200" spc="-4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pump</a:t>
            </a:r>
            <a:r>
              <a:rPr sz="1200" spc="25" dirty="0">
                <a:latin typeface="Times New Roman"/>
                <a:cs typeface="Times New Roman"/>
              </a:rPr>
              <a:t> </a:t>
            </a:r>
            <a:r>
              <a:rPr sz="1200" dirty="0">
                <a:latin typeface="Times New Roman"/>
                <a:cs typeface="Times New Roman"/>
              </a:rPr>
              <a:t>i.e.</a:t>
            </a:r>
            <a:r>
              <a:rPr sz="1200" spc="-40" dirty="0">
                <a:latin typeface="Times New Roman"/>
                <a:cs typeface="Times New Roman"/>
              </a:rPr>
              <a:t> </a:t>
            </a:r>
            <a:r>
              <a:rPr sz="1200" dirty="0">
                <a:latin typeface="Times New Roman"/>
                <a:cs typeface="Times New Roman"/>
              </a:rPr>
              <a:t>externally,</a:t>
            </a:r>
            <a:r>
              <a:rPr sz="1200" spc="-105" dirty="0">
                <a:latin typeface="Times New Roman"/>
                <a:cs typeface="Times New Roman"/>
              </a:rPr>
              <a:t> </a:t>
            </a:r>
            <a:r>
              <a:rPr sz="1200" dirty="0">
                <a:latin typeface="Times New Roman"/>
                <a:cs typeface="Times New Roman"/>
              </a:rPr>
              <a:t>assisted</a:t>
            </a:r>
            <a:r>
              <a:rPr sz="1200" spc="-105" dirty="0">
                <a:latin typeface="Times New Roman"/>
                <a:cs typeface="Times New Roman"/>
              </a:rPr>
              <a:t> </a:t>
            </a:r>
            <a:r>
              <a:rPr sz="1200" spc="-10" dirty="0">
                <a:latin typeface="Times New Roman"/>
                <a:cs typeface="Times New Roman"/>
              </a:rPr>
              <a:t>circulation.</a:t>
            </a:r>
            <a:endParaRPr sz="1200">
              <a:latin typeface="Times New Roman"/>
              <a:cs typeface="Times New Roman"/>
            </a:endParaRPr>
          </a:p>
        </p:txBody>
      </p:sp>
      <p:sp>
        <p:nvSpPr>
          <p:cNvPr id="7" name="object 7"/>
          <p:cNvSpPr txBox="1"/>
          <p:nvPr/>
        </p:nvSpPr>
        <p:spPr>
          <a:xfrm>
            <a:off x="2731769" y="1376681"/>
            <a:ext cx="1981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(ii)</a:t>
            </a:r>
            <a:endParaRPr sz="1200">
              <a:latin typeface="Times New Roman"/>
              <a:cs typeface="Times New Roman"/>
            </a:endParaRPr>
          </a:p>
        </p:txBody>
      </p:sp>
      <p:sp>
        <p:nvSpPr>
          <p:cNvPr id="8" name="object 8"/>
          <p:cNvSpPr txBox="1"/>
          <p:nvPr/>
        </p:nvSpPr>
        <p:spPr>
          <a:xfrm>
            <a:off x="2274252" y="2154174"/>
            <a:ext cx="5044440" cy="197490"/>
          </a:xfrm>
          <a:prstGeom prst="rect">
            <a:avLst/>
          </a:prstGeom>
        </p:spPr>
        <p:txBody>
          <a:bodyPr vert="horz" wrap="square" lIns="0" tIns="12700" rIns="0" bIns="0" rtlCol="0">
            <a:spAutoFit/>
          </a:bodyPr>
          <a:lstStyle/>
          <a:p>
            <a:pPr marL="12700">
              <a:spcBef>
                <a:spcPts val="100"/>
              </a:spcBef>
              <a:tabLst>
                <a:tab pos="279399" algn="l"/>
              </a:tabLst>
            </a:pPr>
            <a:r>
              <a:rPr sz="1200" spc="-25" dirty="0">
                <a:latin typeface="Times New Roman"/>
                <a:cs typeface="Times New Roman"/>
              </a:rPr>
              <a:t>(g)</a:t>
            </a:r>
            <a:r>
              <a:rPr sz="1200" dirty="0">
                <a:latin typeface="Times New Roman"/>
                <a:cs typeface="Times New Roman"/>
              </a:rPr>
              <a:t>	Based</a:t>
            </a:r>
            <a:r>
              <a:rPr sz="1200" spc="15" dirty="0">
                <a:latin typeface="Times New Roman"/>
                <a:cs typeface="Times New Roman"/>
              </a:rPr>
              <a:t> </a:t>
            </a:r>
            <a:r>
              <a:rPr sz="1200" dirty="0">
                <a:latin typeface="Times New Roman"/>
                <a:cs typeface="Times New Roman"/>
              </a:rPr>
              <a:t>on</a:t>
            </a:r>
            <a:r>
              <a:rPr sz="1200" spc="-50" dirty="0">
                <a:latin typeface="Times New Roman"/>
                <a:cs typeface="Times New Roman"/>
              </a:rPr>
              <a:t> </a:t>
            </a:r>
            <a:r>
              <a:rPr sz="1200" dirty="0">
                <a:latin typeface="Times New Roman"/>
                <a:cs typeface="Times New Roman"/>
              </a:rPr>
              <a:t>extent</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firing:</a:t>
            </a:r>
            <a:r>
              <a:rPr sz="1200" spc="-15" dirty="0">
                <a:latin typeface="Times New Roman"/>
                <a:cs typeface="Times New Roman"/>
              </a:rPr>
              <a:t> </a:t>
            </a:r>
            <a:r>
              <a:rPr sz="1200" dirty="0">
                <a:latin typeface="Times New Roman"/>
                <a:cs typeface="Times New Roman"/>
              </a:rPr>
              <a:t>According</a:t>
            </a:r>
            <a:r>
              <a:rPr sz="1200" spc="-4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extent</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firing</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boilers</a:t>
            </a:r>
            <a:r>
              <a:rPr sz="1200" spc="-105" dirty="0">
                <a:latin typeface="Times New Roman"/>
                <a:cs typeface="Times New Roman"/>
              </a:rPr>
              <a:t> </a:t>
            </a:r>
            <a:r>
              <a:rPr sz="1200" dirty="0">
                <a:latin typeface="Times New Roman"/>
                <a:cs typeface="Times New Roman"/>
              </a:rPr>
              <a:t>may</a:t>
            </a:r>
            <a:r>
              <a:rPr sz="1200" spc="-40" dirty="0">
                <a:latin typeface="Times New Roman"/>
                <a:cs typeface="Times New Roman"/>
              </a:rPr>
              <a:t> </a:t>
            </a:r>
            <a:r>
              <a:rPr sz="1200" spc="-25" dirty="0">
                <a:latin typeface="Times New Roman"/>
                <a:cs typeface="Times New Roman"/>
              </a:rPr>
              <a:t>be,</a:t>
            </a:r>
            <a:endParaRPr sz="1200">
              <a:latin typeface="Times New Roman"/>
              <a:cs typeface="Times New Roman"/>
            </a:endParaRPr>
          </a:p>
        </p:txBody>
      </p:sp>
      <p:sp>
        <p:nvSpPr>
          <p:cNvPr id="9" name="object 9"/>
          <p:cNvSpPr txBox="1"/>
          <p:nvPr/>
        </p:nvSpPr>
        <p:spPr>
          <a:xfrm>
            <a:off x="2884424" y="2726310"/>
            <a:ext cx="160020" cy="197490"/>
          </a:xfrm>
          <a:prstGeom prst="rect">
            <a:avLst/>
          </a:prstGeom>
        </p:spPr>
        <p:txBody>
          <a:bodyPr vert="horz" wrap="square" lIns="0" tIns="12700" rIns="0" bIns="0" rtlCol="0">
            <a:spAutoFit/>
          </a:bodyPr>
          <a:lstStyle/>
          <a:p>
            <a:pPr marL="12700">
              <a:spcBef>
                <a:spcPts val="100"/>
              </a:spcBef>
            </a:pPr>
            <a:r>
              <a:rPr sz="1200" spc="-25" dirty="0">
                <a:latin typeface="Times New Roman"/>
                <a:cs typeface="Times New Roman"/>
              </a:rPr>
              <a:t>(i)</a:t>
            </a:r>
            <a:endParaRPr sz="1200">
              <a:latin typeface="Times New Roman"/>
              <a:cs typeface="Times New Roman"/>
            </a:endParaRPr>
          </a:p>
        </p:txBody>
      </p:sp>
      <p:sp>
        <p:nvSpPr>
          <p:cNvPr id="10" name="object 10"/>
          <p:cNvSpPr txBox="1"/>
          <p:nvPr/>
        </p:nvSpPr>
        <p:spPr>
          <a:xfrm>
            <a:off x="3487166" y="2726310"/>
            <a:ext cx="3327400" cy="197490"/>
          </a:xfrm>
          <a:prstGeom prst="rect">
            <a:avLst/>
          </a:prstGeom>
        </p:spPr>
        <p:txBody>
          <a:bodyPr vert="horz" wrap="square" lIns="0" tIns="12700" rIns="0" bIns="0" rtlCol="0">
            <a:spAutoFit/>
          </a:bodyPr>
          <a:lstStyle/>
          <a:p>
            <a:pPr marL="12700">
              <a:spcBef>
                <a:spcPts val="100"/>
              </a:spcBef>
            </a:pPr>
            <a:r>
              <a:rPr sz="1200" i="1" dirty="0">
                <a:latin typeface="Times New Roman"/>
                <a:cs typeface="Times New Roman"/>
              </a:rPr>
              <a:t>Fired</a:t>
            </a:r>
            <a:r>
              <a:rPr sz="1200" i="1" spc="-50"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which</a:t>
            </a:r>
            <a:r>
              <a:rPr sz="1200" spc="15" dirty="0">
                <a:latin typeface="Times New Roman"/>
                <a:cs typeface="Times New Roman"/>
              </a:rPr>
              <a:t> </a:t>
            </a:r>
            <a:r>
              <a:rPr sz="1200" dirty="0">
                <a:latin typeface="Times New Roman"/>
                <a:cs typeface="Times New Roman"/>
              </a:rPr>
              <a:t>heat</a:t>
            </a:r>
            <a:r>
              <a:rPr sz="1200" spc="-25"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provided</a:t>
            </a:r>
            <a:r>
              <a:rPr sz="1200" spc="-45" dirty="0">
                <a:latin typeface="Times New Roman"/>
                <a:cs typeface="Times New Roman"/>
              </a:rPr>
              <a:t> </a:t>
            </a:r>
            <a:r>
              <a:rPr sz="1200" dirty="0">
                <a:latin typeface="Times New Roman"/>
                <a:cs typeface="Times New Roman"/>
              </a:rPr>
              <a:t>by</a:t>
            </a:r>
            <a:r>
              <a:rPr sz="1200" spc="10" dirty="0">
                <a:latin typeface="Times New Roman"/>
                <a:cs typeface="Times New Roman"/>
              </a:rPr>
              <a:t> </a:t>
            </a:r>
            <a:r>
              <a:rPr sz="1200" dirty="0">
                <a:latin typeface="Times New Roman"/>
                <a:cs typeface="Times New Roman"/>
              </a:rPr>
              <a:t>fuel</a:t>
            </a:r>
            <a:r>
              <a:rPr sz="1200" spc="-20" dirty="0">
                <a:latin typeface="Times New Roman"/>
                <a:cs typeface="Times New Roman"/>
              </a:rPr>
              <a:t> </a:t>
            </a:r>
            <a:r>
              <a:rPr sz="1200" spc="-10" dirty="0">
                <a:latin typeface="Times New Roman"/>
                <a:cs typeface="Times New Roman"/>
              </a:rPr>
              <a:t>firing.</a:t>
            </a:r>
            <a:endParaRPr sz="1200">
              <a:latin typeface="Times New Roman"/>
              <a:cs typeface="Times New Roman"/>
            </a:endParaRPr>
          </a:p>
        </p:txBody>
      </p:sp>
      <p:sp>
        <p:nvSpPr>
          <p:cNvPr id="11" name="object 11"/>
          <p:cNvSpPr txBox="1"/>
          <p:nvPr/>
        </p:nvSpPr>
        <p:spPr>
          <a:xfrm>
            <a:off x="2846324" y="3077210"/>
            <a:ext cx="243840" cy="197490"/>
          </a:xfrm>
          <a:prstGeom prst="rect">
            <a:avLst/>
          </a:prstGeom>
        </p:spPr>
        <p:txBody>
          <a:bodyPr vert="horz" wrap="square" lIns="0" tIns="12700" rIns="0" bIns="0" rtlCol="0">
            <a:spAutoFit/>
          </a:bodyPr>
          <a:lstStyle/>
          <a:p>
            <a:pPr marL="12700">
              <a:spcBef>
                <a:spcPts val="100"/>
              </a:spcBef>
            </a:pPr>
            <a:r>
              <a:rPr sz="1200" spc="-10" dirty="0">
                <a:latin typeface="Times New Roman"/>
                <a:cs typeface="Times New Roman"/>
              </a:rPr>
              <a:t>(iii)</a:t>
            </a:r>
            <a:endParaRPr sz="1200">
              <a:latin typeface="Times New Roman"/>
              <a:cs typeface="Times New Roman"/>
            </a:endParaRPr>
          </a:p>
        </p:txBody>
      </p:sp>
      <p:sp>
        <p:nvSpPr>
          <p:cNvPr id="12" name="object 12"/>
          <p:cNvSpPr txBox="1"/>
          <p:nvPr/>
        </p:nvSpPr>
        <p:spPr>
          <a:xfrm>
            <a:off x="3303905" y="3046730"/>
            <a:ext cx="4234815" cy="872098"/>
          </a:xfrm>
          <a:prstGeom prst="rect">
            <a:avLst/>
          </a:prstGeom>
        </p:spPr>
        <p:txBody>
          <a:bodyPr vert="horz" wrap="square" lIns="0" tIns="12700" rIns="0" bIns="0" rtlCol="0">
            <a:spAutoFit/>
          </a:bodyPr>
          <a:lstStyle/>
          <a:p>
            <a:pPr marL="12700" marR="180974" indent="167640">
              <a:lnSpc>
                <a:spcPct val="116700"/>
              </a:lnSpc>
              <a:spcBef>
                <a:spcPts val="100"/>
              </a:spcBef>
            </a:pPr>
            <a:r>
              <a:rPr sz="1200" i="1" dirty="0">
                <a:latin typeface="Times New Roman"/>
                <a:cs typeface="Times New Roman"/>
              </a:rPr>
              <a:t>Unfired</a:t>
            </a:r>
            <a:r>
              <a:rPr sz="1200" i="1" spc="-45"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114"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which</a:t>
            </a:r>
            <a:r>
              <a:rPr sz="1200" spc="-50" dirty="0">
                <a:latin typeface="Times New Roman"/>
                <a:cs typeface="Times New Roman"/>
              </a:rPr>
              <a:t> </a:t>
            </a:r>
            <a:r>
              <a:rPr sz="1200" dirty="0">
                <a:latin typeface="Times New Roman"/>
                <a:cs typeface="Times New Roman"/>
              </a:rPr>
              <a:t>heat</a:t>
            </a:r>
            <a:r>
              <a:rPr sz="1200" spc="4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provided</a:t>
            </a:r>
            <a:r>
              <a:rPr sz="1200" spc="-105" dirty="0">
                <a:latin typeface="Times New Roman"/>
                <a:cs typeface="Times New Roman"/>
              </a:rPr>
              <a:t> </a:t>
            </a:r>
            <a:r>
              <a:rPr sz="1200" dirty="0">
                <a:latin typeface="Times New Roman"/>
                <a:cs typeface="Times New Roman"/>
              </a:rPr>
              <a:t>by</a:t>
            </a:r>
            <a:r>
              <a:rPr sz="1200" spc="10" dirty="0">
                <a:latin typeface="Times New Roman"/>
                <a:cs typeface="Times New Roman"/>
              </a:rPr>
              <a:t> </a:t>
            </a:r>
            <a:r>
              <a:rPr sz="1200" dirty="0">
                <a:latin typeface="Times New Roman"/>
                <a:cs typeface="Times New Roman"/>
              </a:rPr>
              <a:t>some</a:t>
            </a:r>
            <a:r>
              <a:rPr sz="1200" spc="-35" dirty="0">
                <a:latin typeface="Times New Roman"/>
                <a:cs typeface="Times New Roman"/>
              </a:rPr>
              <a:t> </a:t>
            </a:r>
            <a:r>
              <a:rPr sz="1200" dirty="0">
                <a:latin typeface="Times New Roman"/>
                <a:cs typeface="Times New Roman"/>
              </a:rPr>
              <a:t>other</a:t>
            </a:r>
            <a:r>
              <a:rPr sz="1200" spc="-90" dirty="0">
                <a:latin typeface="Times New Roman"/>
                <a:cs typeface="Times New Roman"/>
              </a:rPr>
              <a:t> </a:t>
            </a:r>
            <a:r>
              <a:rPr sz="1200" spc="-10" dirty="0">
                <a:latin typeface="Times New Roman"/>
                <a:cs typeface="Times New Roman"/>
              </a:rPr>
              <a:t>source </a:t>
            </a:r>
            <a:r>
              <a:rPr sz="1200" dirty="0">
                <a:latin typeface="Times New Roman"/>
                <a:cs typeface="Times New Roman"/>
              </a:rPr>
              <a:t>except</a:t>
            </a:r>
            <a:r>
              <a:rPr sz="1200" spc="-30" dirty="0">
                <a:latin typeface="Times New Roman"/>
                <a:cs typeface="Times New Roman"/>
              </a:rPr>
              <a:t> </a:t>
            </a:r>
            <a:r>
              <a:rPr sz="1200" dirty="0">
                <a:latin typeface="Times New Roman"/>
                <a:cs typeface="Times New Roman"/>
              </a:rPr>
              <a:t>fuel</a:t>
            </a:r>
            <a:r>
              <a:rPr sz="1200" spc="-30" dirty="0">
                <a:latin typeface="Times New Roman"/>
                <a:cs typeface="Times New Roman"/>
              </a:rPr>
              <a:t> </a:t>
            </a:r>
            <a:r>
              <a:rPr sz="1200" dirty="0">
                <a:latin typeface="Times New Roman"/>
                <a:cs typeface="Times New Roman"/>
              </a:rPr>
              <a:t>firing</a:t>
            </a:r>
            <a:r>
              <a:rPr sz="1200" spc="-55" dirty="0">
                <a:latin typeface="Times New Roman"/>
                <a:cs typeface="Times New Roman"/>
              </a:rPr>
              <a:t> </a:t>
            </a:r>
            <a:r>
              <a:rPr sz="1200" dirty="0">
                <a:latin typeface="Times New Roman"/>
                <a:cs typeface="Times New Roman"/>
              </a:rPr>
              <a:t>such</a:t>
            </a:r>
            <a:r>
              <a:rPr sz="1200" spc="-55"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hot</a:t>
            </a:r>
            <a:r>
              <a:rPr sz="1200" spc="-30" dirty="0">
                <a:latin typeface="Times New Roman"/>
                <a:cs typeface="Times New Roman"/>
              </a:rPr>
              <a:t> </a:t>
            </a:r>
            <a:r>
              <a:rPr sz="1200" dirty="0">
                <a:latin typeface="Times New Roman"/>
                <a:cs typeface="Times New Roman"/>
              </a:rPr>
              <a:t>flue</a:t>
            </a:r>
            <a:r>
              <a:rPr sz="1200" spc="10" dirty="0">
                <a:latin typeface="Times New Roman"/>
                <a:cs typeface="Times New Roman"/>
              </a:rPr>
              <a:t> </a:t>
            </a:r>
            <a:r>
              <a:rPr sz="1200" dirty="0">
                <a:latin typeface="Times New Roman"/>
                <a:cs typeface="Times New Roman"/>
              </a:rPr>
              <a:t>gases</a:t>
            </a:r>
            <a:r>
              <a:rPr sz="1200" spc="-4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5080" indent="167640">
              <a:lnSpc>
                <a:spcPct val="120900"/>
              </a:lnSpc>
            </a:pPr>
            <a:r>
              <a:rPr sz="1200" i="1" dirty="0">
                <a:latin typeface="Times New Roman"/>
                <a:cs typeface="Times New Roman"/>
              </a:rPr>
              <a:t>Supplementary</a:t>
            </a:r>
            <a:r>
              <a:rPr sz="1200" i="1" spc="-30" dirty="0">
                <a:latin typeface="Times New Roman"/>
                <a:cs typeface="Times New Roman"/>
              </a:rPr>
              <a:t> </a:t>
            </a:r>
            <a:r>
              <a:rPr sz="1200" i="1" dirty="0">
                <a:latin typeface="Times New Roman"/>
                <a:cs typeface="Times New Roman"/>
              </a:rPr>
              <a:t>fired</a:t>
            </a:r>
            <a:r>
              <a:rPr sz="1200" i="1" spc="-105" dirty="0">
                <a:latin typeface="Times New Roman"/>
                <a:cs typeface="Times New Roman"/>
              </a:rPr>
              <a:t> </a:t>
            </a:r>
            <a:r>
              <a:rPr sz="1200" i="1" dirty="0">
                <a:latin typeface="Times New Roman"/>
                <a:cs typeface="Times New Roman"/>
              </a:rPr>
              <a:t>boilers</a:t>
            </a:r>
            <a:r>
              <a:rPr sz="1200" dirty="0">
                <a:latin typeface="Times New Roman"/>
                <a:cs typeface="Times New Roman"/>
              </a:rPr>
              <a:t>,</a:t>
            </a:r>
            <a:r>
              <a:rPr sz="1200" spc="-11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which</a:t>
            </a:r>
            <a:r>
              <a:rPr sz="1200" spc="-4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portion</a:t>
            </a:r>
            <a:r>
              <a:rPr sz="1200" spc="-10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heat</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provided </a:t>
            </a:r>
            <a:r>
              <a:rPr sz="1200" dirty="0">
                <a:latin typeface="Times New Roman"/>
                <a:cs typeface="Times New Roman"/>
              </a:rPr>
              <a:t>by</a:t>
            </a:r>
            <a:r>
              <a:rPr sz="1200" spc="15" dirty="0">
                <a:latin typeface="Times New Roman"/>
                <a:cs typeface="Times New Roman"/>
              </a:rPr>
              <a:t> </a:t>
            </a:r>
            <a:r>
              <a:rPr sz="1200" dirty="0">
                <a:latin typeface="Times New Roman"/>
                <a:cs typeface="Times New Roman"/>
              </a:rPr>
              <a:t>fuel</a:t>
            </a:r>
            <a:r>
              <a:rPr sz="1200" spc="-15" dirty="0">
                <a:latin typeface="Times New Roman"/>
                <a:cs typeface="Times New Roman"/>
              </a:rPr>
              <a:t> </a:t>
            </a:r>
            <a:r>
              <a:rPr sz="1200" dirty="0">
                <a:latin typeface="Times New Roman"/>
                <a:cs typeface="Times New Roman"/>
              </a:rPr>
              <a:t>firing</a:t>
            </a:r>
            <a:r>
              <a:rPr sz="1200" spc="-11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remaining</a:t>
            </a:r>
            <a:r>
              <a:rPr sz="1200" spc="-110"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some</a:t>
            </a:r>
            <a:r>
              <a:rPr sz="1200" spc="25" dirty="0">
                <a:latin typeface="Times New Roman"/>
                <a:cs typeface="Times New Roman"/>
              </a:rPr>
              <a:t> </a:t>
            </a:r>
            <a:r>
              <a:rPr sz="1200" dirty="0">
                <a:latin typeface="Times New Roman"/>
                <a:cs typeface="Times New Roman"/>
              </a:rPr>
              <a:t>other</a:t>
            </a:r>
            <a:r>
              <a:rPr sz="1200" spc="-25" dirty="0">
                <a:latin typeface="Times New Roman"/>
                <a:cs typeface="Times New Roman"/>
              </a:rPr>
              <a:t> </a:t>
            </a:r>
            <a:r>
              <a:rPr sz="1200" spc="-10" dirty="0">
                <a:latin typeface="Times New Roman"/>
                <a:cs typeface="Times New Roman"/>
              </a:rPr>
              <a:t>source.</a:t>
            </a:r>
            <a:endParaRPr sz="1200">
              <a:latin typeface="Times New Roman"/>
              <a:cs typeface="Times New Roman"/>
            </a:endParaRPr>
          </a:p>
        </p:txBody>
      </p:sp>
      <p:sp>
        <p:nvSpPr>
          <p:cNvPr id="13" name="object 13"/>
          <p:cNvSpPr txBox="1"/>
          <p:nvPr/>
        </p:nvSpPr>
        <p:spPr>
          <a:xfrm>
            <a:off x="2846324" y="3511804"/>
            <a:ext cx="236220" cy="197490"/>
          </a:xfrm>
          <a:prstGeom prst="rect">
            <a:avLst/>
          </a:prstGeom>
        </p:spPr>
        <p:txBody>
          <a:bodyPr vert="horz" wrap="square" lIns="0" tIns="12700" rIns="0" bIns="0" rtlCol="0">
            <a:spAutoFit/>
          </a:bodyPr>
          <a:lstStyle/>
          <a:p>
            <a:pPr marL="12700">
              <a:spcBef>
                <a:spcPts val="100"/>
              </a:spcBef>
            </a:pPr>
            <a:r>
              <a:rPr sz="1200" spc="-20" dirty="0">
                <a:latin typeface="Times New Roman"/>
                <a:cs typeface="Times New Roman"/>
              </a:rPr>
              <a:t>(iv)</a:t>
            </a:r>
            <a:endParaRPr sz="1200">
              <a:latin typeface="Times New Roman"/>
              <a:cs typeface="Times New Roman"/>
            </a:endParaRPr>
          </a:p>
        </p:txBody>
      </p:sp>
      <p:sp>
        <p:nvSpPr>
          <p:cNvPr id="14" name="object 14"/>
          <p:cNvSpPr txBox="1"/>
          <p:nvPr/>
        </p:nvSpPr>
        <p:spPr>
          <a:xfrm>
            <a:off x="2274252" y="4304665"/>
            <a:ext cx="5521960" cy="1545295"/>
          </a:xfrm>
          <a:prstGeom prst="rect">
            <a:avLst/>
          </a:prstGeom>
        </p:spPr>
        <p:txBody>
          <a:bodyPr vert="horz" wrap="square" lIns="0" tIns="12700" rIns="0" bIns="0" rtlCol="0">
            <a:spAutoFit/>
          </a:bodyPr>
          <a:lstStyle/>
          <a:p>
            <a:pPr marL="12700" algn="just">
              <a:spcBef>
                <a:spcPts val="100"/>
              </a:spcBef>
            </a:pPr>
            <a:r>
              <a:rPr sz="1200" b="1" dirty="0">
                <a:latin typeface="Times New Roman"/>
                <a:cs typeface="Times New Roman"/>
              </a:rPr>
              <a:t>Fire</a:t>
            </a:r>
            <a:r>
              <a:rPr sz="1200" b="1" spc="-10" dirty="0">
                <a:latin typeface="Times New Roman"/>
                <a:cs typeface="Times New Roman"/>
              </a:rPr>
              <a:t> </a:t>
            </a:r>
            <a:r>
              <a:rPr sz="1200" b="1" dirty="0">
                <a:latin typeface="Times New Roman"/>
                <a:cs typeface="Times New Roman"/>
              </a:rPr>
              <a:t>and</a:t>
            </a:r>
            <a:r>
              <a:rPr sz="1200" b="1" spc="-15" dirty="0">
                <a:latin typeface="Times New Roman"/>
                <a:cs typeface="Times New Roman"/>
              </a:rPr>
              <a:t> </a:t>
            </a:r>
            <a:r>
              <a:rPr sz="1200" b="1" dirty="0">
                <a:latin typeface="Times New Roman"/>
                <a:cs typeface="Times New Roman"/>
              </a:rPr>
              <a:t>Water</a:t>
            </a:r>
            <a:r>
              <a:rPr sz="1200" b="1" spc="-60" dirty="0">
                <a:latin typeface="Times New Roman"/>
                <a:cs typeface="Times New Roman"/>
              </a:rPr>
              <a:t> </a:t>
            </a:r>
            <a:r>
              <a:rPr sz="1200" b="1" dirty="0">
                <a:latin typeface="Times New Roman"/>
                <a:cs typeface="Times New Roman"/>
              </a:rPr>
              <a:t>tube</a:t>
            </a:r>
            <a:r>
              <a:rPr sz="1200" b="1" spc="-60" dirty="0">
                <a:latin typeface="Times New Roman"/>
                <a:cs typeface="Times New Roman"/>
              </a:rPr>
              <a:t> </a:t>
            </a:r>
            <a:r>
              <a:rPr sz="1200" b="1" spc="-10" dirty="0">
                <a:latin typeface="Times New Roman"/>
                <a:cs typeface="Times New Roman"/>
              </a:rPr>
              <a:t>Boilers</a:t>
            </a:r>
            <a:endParaRPr sz="1200">
              <a:latin typeface="Times New Roman"/>
              <a:cs typeface="Times New Roman"/>
            </a:endParaRPr>
          </a:p>
          <a:p>
            <a:pPr marL="12700" marR="5080" algn="just">
              <a:lnSpc>
                <a:spcPct val="120900"/>
              </a:lnSpc>
              <a:spcBef>
                <a:spcPts val="780"/>
              </a:spcBef>
            </a:pPr>
            <a:r>
              <a:rPr sz="1200" dirty="0">
                <a:latin typeface="Times New Roman"/>
                <a:cs typeface="Times New Roman"/>
              </a:rPr>
              <a:t>Fire</a:t>
            </a:r>
            <a:r>
              <a:rPr sz="1200" spc="-75" dirty="0">
                <a:latin typeface="Times New Roman"/>
                <a:cs typeface="Times New Roman"/>
              </a:rPr>
              <a:t> </a:t>
            </a:r>
            <a:r>
              <a:rPr sz="1200" spc="-20" dirty="0">
                <a:latin typeface="Times New Roman"/>
                <a:cs typeface="Times New Roman"/>
              </a:rPr>
              <a:t>tube</a:t>
            </a:r>
            <a:r>
              <a:rPr sz="1200" spc="-55"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spc="-10" dirty="0">
                <a:latin typeface="Times New Roman"/>
                <a:cs typeface="Times New Roman"/>
              </a:rPr>
              <a:t>those</a:t>
            </a:r>
            <a:r>
              <a:rPr sz="1200" spc="-65" dirty="0">
                <a:latin typeface="Times New Roman"/>
                <a:cs typeface="Times New Roman"/>
              </a:rPr>
              <a:t> </a:t>
            </a:r>
            <a:r>
              <a:rPr sz="1200" dirty="0">
                <a:latin typeface="Times New Roman"/>
                <a:cs typeface="Times New Roman"/>
              </a:rPr>
              <a:t>boilers</a:t>
            </a:r>
            <a:r>
              <a:rPr sz="1200" spc="-70"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dirty="0">
                <a:latin typeface="Times New Roman"/>
                <a:cs typeface="Times New Roman"/>
              </a:rPr>
              <a:t>which</a:t>
            </a:r>
            <a:r>
              <a:rPr sz="1200" spc="-10" dirty="0">
                <a:latin typeface="Times New Roman"/>
                <a:cs typeface="Times New Roman"/>
              </a:rPr>
              <a:t> </a:t>
            </a:r>
            <a:r>
              <a:rPr sz="1200" dirty="0">
                <a:latin typeface="Times New Roman"/>
                <a:cs typeface="Times New Roman"/>
              </a:rPr>
              <a:t>hot</a:t>
            </a:r>
            <a:r>
              <a:rPr sz="1200" spc="20" dirty="0">
                <a:latin typeface="Times New Roman"/>
                <a:cs typeface="Times New Roman"/>
              </a:rPr>
              <a:t> </a:t>
            </a:r>
            <a:r>
              <a:rPr sz="1200" dirty="0">
                <a:latin typeface="Times New Roman"/>
                <a:cs typeface="Times New Roman"/>
              </a:rPr>
              <a:t>gases (combustion</a:t>
            </a:r>
            <a:r>
              <a:rPr sz="1200" spc="-75" dirty="0">
                <a:latin typeface="Times New Roman"/>
                <a:cs typeface="Times New Roman"/>
              </a:rPr>
              <a:t> </a:t>
            </a:r>
            <a:r>
              <a:rPr sz="1200" spc="-10" dirty="0">
                <a:latin typeface="Times New Roman"/>
                <a:cs typeface="Times New Roman"/>
              </a:rPr>
              <a:t>products)</a:t>
            </a:r>
            <a:r>
              <a:rPr sz="1200" spc="-65" dirty="0">
                <a:latin typeface="Times New Roman"/>
                <a:cs typeface="Times New Roman"/>
              </a:rPr>
              <a:t> </a:t>
            </a:r>
            <a:r>
              <a:rPr sz="1200" spc="-20" dirty="0">
                <a:latin typeface="Times New Roman"/>
                <a:cs typeface="Times New Roman"/>
              </a:rPr>
              <a:t>flow</a:t>
            </a:r>
            <a:r>
              <a:rPr sz="1200" spc="-55" dirty="0">
                <a:latin typeface="Times New Roman"/>
                <a:cs typeface="Times New Roman"/>
              </a:rPr>
              <a:t> </a:t>
            </a:r>
            <a:r>
              <a:rPr sz="1200" spc="-10" dirty="0">
                <a:latin typeface="Times New Roman"/>
                <a:cs typeface="Times New Roman"/>
              </a:rPr>
              <a:t>inside</a:t>
            </a:r>
            <a:r>
              <a:rPr sz="1200" spc="-65" dirty="0">
                <a:latin typeface="Times New Roman"/>
                <a:cs typeface="Times New Roman"/>
              </a:rPr>
              <a:t> </a:t>
            </a:r>
            <a:r>
              <a:rPr sz="1200" spc="-25" dirty="0">
                <a:latin typeface="Times New Roman"/>
                <a:cs typeface="Times New Roman"/>
              </a:rPr>
              <a:t>the </a:t>
            </a:r>
            <a:r>
              <a:rPr sz="1200" dirty="0">
                <a:latin typeface="Times New Roman"/>
                <a:cs typeface="Times New Roman"/>
              </a:rPr>
              <a:t>tubes</a:t>
            </a:r>
            <a:r>
              <a:rPr sz="1200" spc="-70"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water</a:t>
            </a:r>
            <a:r>
              <a:rPr sz="1200" spc="-15" dirty="0">
                <a:latin typeface="Times New Roman"/>
                <a:cs typeface="Times New Roman"/>
              </a:rPr>
              <a:t> </a:t>
            </a:r>
            <a:r>
              <a:rPr sz="1200" dirty="0">
                <a:latin typeface="Times New Roman"/>
                <a:cs typeface="Times New Roman"/>
              </a:rPr>
              <a:t>surrounds</a:t>
            </a:r>
            <a:r>
              <a:rPr sz="1200" spc="-30" dirty="0">
                <a:latin typeface="Times New Roman"/>
                <a:cs typeface="Times New Roman"/>
              </a:rPr>
              <a:t> </a:t>
            </a:r>
            <a:r>
              <a:rPr sz="1200" dirty="0">
                <a:latin typeface="Times New Roman"/>
                <a:cs typeface="Times New Roman"/>
              </a:rPr>
              <a:t>them.</a:t>
            </a:r>
            <a:r>
              <a:rPr sz="1200" spc="-45"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extracts</a:t>
            </a:r>
            <a:r>
              <a:rPr sz="1200" spc="-5" dirty="0">
                <a:latin typeface="Times New Roman"/>
                <a:cs typeface="Times New Roman"/>
              </a:rPr>
              <a:t> </a:t>
            </a:r>
            <a:r>
              <a:rPr sz="1200" dirty="0">
                <a:latin typeface="Times New Roman"/>
                <a:cs typeface="Times New Roman"/>
              </a:rPr>
              <a:t>heat</a:t>
            </a:r>
            <a:r>
              <a:rPr sz="1200" spc="-20" dirty="0">
                <a:latin typeface="Times New Roman"/>
                <a:cs typeface="Times New Roman"/>
              </a:rPr>
              <a:t> </a:t>
            </a:r>
            <a:r>
              <a:rPr sz="1200" dirty="0">
                <a:latin typeface="Times New Roman"/>
                <a:cs typeface="Times New Roman"/>
              </a:rPr>
              <a:t>for</a:t>
            </a:r>
            <a:r>
              <a:rPr sz="1200" spc="45" dirty="0">
                <a:latin typeface="Times New Roman"/>
                <a:cs typeface="Times New Roman"/>
              </a:rPr>
              <a:t> </a:t>
            </a:r>
            <a:r>
              <a:rPr sz="1200" dirty="0">
                <a:latin typeface="Times New Roman"/>
                <a:cs typeface="Times New Roman"/>
              </a:rPr>
              <a:t>its</a:t>
            </a:r>
            <a:r>
              <a:rPr sz="1200" spc="-35" dirty="0">
                <a:latin typeface="Times New Roman"/>
                <a:cs typeface="Times New Roman"/>
              </a:rPr>
              <a:t> </a:t>
            </a:r>
            <a:r>
              <a:rPr sz="1200" dirty="0">
                <a:latin typeface="Times New Roman"/>
                <a:cs typeface="Times New Roman"/>
              </a:rPr>
              <a:t>phase</a:t>
            </a:r>
            <a:r>
              <a:rPr sz="1200" spc="20" dirty="0">
                <a:latin typeface="Times New Roman"/>
                <a:cs typeface="Times New Roman"/>
              </a:rPr>
              <a:t> </a:t>
            </a:r>
            <a:r>
              <a:rPr sz="1200" dirty="0">
                <a:latin typeface="Times New Roman"/>
                <a:cs typeface="Times New Roman"/>
              </a:rPr>
              <a:t>transformation</a:t>
            </a:r>
            <a:r>
              <a:rPr sz="1200" spc="-75"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spc="-25" dirty="0">
                <a:latin typeface="Times New Roman"/>
                <a:cs typeface="Times New Roman"/>
              </a:rPr>
              <a:t>the </a:t>
            </a:r>
            <a:r>
              <a:rPr sz="1200" dirty="0">
                <a:latin typeface="Times New Roman"/>
                <a:cs typeface="Times New Roman"/>
              </a:rPr>
              <a:t>hot</a:t>
            </a:r>
            <a:r>
              <a:rPr sz="1200" spc="-35" dirty="0">
                <a:latin typeface="Times New Roman"/>
                <a:cs typeface="Times New Roman"/>
              </a:rPr>
              <a:t> </a:t>
            </a:r>
            <a:r>
              <a:rPr sz="1200" dirty="0">
                <a:latin typeface="Times New Roman"/>
                <a:cs typeface="Times New Roman"/>
              </a:rPr>
              <a:t>gases</a:t>
            </a:r>
            <a:r>
              <a:rPr sz="1200" spc="-30" dirty="0">
                <a:latin typeface="Times New Roman"/>
                <a:cs typeface="Times New Roman"/>
              </a:rPr>
              <a:t> </a:t>
            </a:r>
            <a:r>
              <a:rPr sz="1200" dirty="0">
                <a:latin typeface="Times New Roman"/>
                <a:cs typeface="Times New Roman"/>
              </a:rPr>
              <a:t>flowing</a:t>
            </a:r>
            <a:r>
              <a:rPr sz="1200" spc="-45" dirty="0">
                <a:latin typeface="Times New Roman"/>
                <a:cs typeface="Times New Roman"/>
              </a:rPr>
              <a:t> </a:t>
            </a:r>
            <a:r>
              <a:rPr sz="1200" dirty="0">
                <a:latin typeface="Times New Roman"/>
                <a:cs typeface="Times New Roman"/>
              </a:rPr>
              <a:t>inside</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tubes,</a:t>
            </a:r>
            <a:r>
              <a:rPr sz="1200" spc="20" dirty="0">
                <a:latin typeface="Times New Roman"/>
                <a:cs typeface="Times New Roman"/>
              </a:rPr>
              <a:t> </a:t>
            </a:r>
            <a:r>
              <a:rPr sz="1200" dirty="0">
                <a:latin typeface="Times New Roman"/>
                <a:cs typeface="Times New Roman"/>
              </a:rPr>
              <a:t>thus</a:t>
            </a:r>
            <a:r>
              <a:rPr sz="1200" spc="-30" dirty="0">
                <a:latin typeface="Times New Roman"/>
                <a:cs typeface="Times New Roman"/>
              </a:rPr>
              <a:t> </a:t>
            </a:r>
            <a:r>
              <a:rPr sz="1200" dirty="0">
                <a:latin typeface="Times New Roman"/>
                <a:cs typeface="Times New Roman"/>
              </a:rPr>
              <a:t>heat</a:t>
            </a:r>
            <a:r>
              <a:rPr sz="1200" spc="-1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indirectly</a:t>
            </a:r>
            <a:r>
              <a:rPr sz="1200" spc="-75" dirty="0">
                <a:latin typeface="Times New Roman"/>
                <a:cs typeface="Times New Roman"/>
              </a:rPr>
              <a:t> </a:t>
            </a:r>
            <a:r>
              <a:rPr sz="1200" dirty="0">
                <a:latin typeface="Times New Roman"/>
                <a:cs typeface="Times New Roman"/>
              </a:rPr>
              <a:t>transferred</a:t>
            </a:r>
            <a:r>
              <a:rPr sz="1200" spc="-75"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hot</a:t>
            </a:r>
            <a:r>
              <a:rPr sz="1200" spc="50" dirty="0">
                <a:latin typeface="Times New Roman"/>
                <a:cs typeface="Times New Roman"/>
              </a:rPr>
              <a:t> </a:t>
            </a:r>
            <a:r>
              <a:rPr sz="1200" dirty="0">
                <a:latin typeface="Times New Roman"/>
                <a:cs typeface="Times New Roman"/>
              </a:rPr>
              <a:t>gas</a:t>
            </a:r>
            <a:r>
              <a:rPr sz="1200" spc="-3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10" dirty="0">
                <a:latin typeface="Times New Roman"/>
                <a:cs typeface="Times New Roman"/>
              </a:rPr>
              <a:t>water </a:t>
            </a:r>
            <a:r>
              <a:rPr sz="1200" dirty="0">
                <a:latin typeface="Times New Roman"/>
                <a:cs typeface="Times New Roman"/>
              </a:rPr>
              <a:t>through</a:t>
            </a:r>
            <a:r>
              <a:rPr sz="1200" spc="-5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metal</a:t>
            </a:r>
            <a:r>
              <a:rPr sz="1200" spc="-85" dirty="0">
                <a:latin typeface="Times New Roman"/>
                <a:cs typeface="Times New Roman"/>
              </a:rPr>
              <a:t> </a:t>
            </a:r>
            <a:r>
              <a:rPr sz="1200" spc="-10" dirty="0">
                <a:latin typeface="Times New Roman"/>
                <a:cs typeface="Times New Roman"/>
              </a:rPr>
              <a:t>interface.</a:t>
            </a:r>
            <a:endParaRPr sz="1200">
              <a:latin typeface="Times New Roman"/>
              <a:cs typeface="Times New Roman"/>
            </a:endParaRPr>
          </a:p>
          <a:p>
            <a:pPr marL="12700" algn="just">
              <a:spcBef>
                <a:spcPts val="1265"/>
              </a:spcBef>
            </a:pPr>
            <a:r>
              <a:rPr sz="1200" dirty="0">
                <a:latin typeface="Times New Roman"/>
                <a:cs typeface="Times New Roman"/>
              </a:rPr>
              <a:t>Such</a:t>
            </a:r>
            <a:r>
              <a:rPr sz="1200" spc="360" dirty="0">
                <a:latin typeface="Times New Roman"/>
                <a:cs typeface="Times New Roman"/>
              </a:rPr>
              <a:t> </a:t>
            </a:r>
            <a:r>
              <a:rPr sz="1200" dirty="0">
                <a:latin typeface="Times New Roman"/>
                <a:cs typeface="Times New Roman"/>
              </a:rPr>
              <a:t>boilers</a:t>
            </a:r>
            <a:r>
              <a:rPr sz="1200" spc="330" dirty="0">
                <a:latin typeface="Times New Roman"/>
                <a:cs typeface="Times New Roman"/>
              </a:rPr>
              <a:t> </a:t>
            </a:r>
            <a:r>
              <a:rPr sz="1200" dirty="0">
                <a:latin typeface="Times New Roman"/>
                <a:cs typeface="Times New Roman"/>
              </a:rPr>
              <a:t>came</a:t>
            </a:r>
            <a:r>
              <a:rPr sz="1200" spc="385" dirty="0">
                <a:latin typeface="Times New Roman"/>
                <a:cs typeface="Times New Roman"/>
              </a:rPr>
              <a:t> </a:t>
            </a:r>
            <a:r>
              <a:rPr sz="1200" dirty="0">
                <a:latin typeface="Times New Roman"/>
                <a:cs typeface="Times New Roman"/>
              </a:rPr>
              <a:t>up</a:t>
            </a:r>
            <a:r>
              <a:rPr sz="1200" spc="375" dirty="0">
                <a:latin typeface="Times New Roman"/>
                <a:cs typeface="Times New Roman"/>
              </a:rPr>
              <a:t> </a:t>
            </a:r>
            <a:r>
              <a:rPr sz="1200" dirty="0">
                <a:latin typeface="Times New Roman"/>
                <a:cs typeface="Times New Roman"/>
              </a:rPr>
              <a:t>in</a:t>
            </a:r>
            <a:r>
              <a:rPr sz="1200" spc="370" dirty="0">
                <a:latin typeface="Times New Roman"/>
                <a:cs typeface="Times New Roman"/>
              </a:rPr>
              <a:t> </a:t>
            </a:r>
            <a:r>
              <a:rPr sz="1200" dirty="0">
                <a:latin typeface="Times New Roman"/>
                <a:cs typeface="Times New Roman"/>
              </a:rPr>
              <a:t>eighteenth</a:t>
            </a:r>
            <a:r>
              <a:rPr sz="1200" spc="330" dirty="0">
                <a:latin typeface="Times New Roman"/>
                <a:cs typeface="Times New Roman"/>
              </a:rPr>
              <a:t> </a:t>
            </a:r>
            <a:r>
              <a:rPr sz="1200" dirty="0">
                <a:latin typeface="Times New Roman"/>
                <a:cs typeface="Times New Roman"/>
              </a:rPr>
              <a:t>century</a:t>
            </a:r>
            <a:r>
              <a:rPr sz="1200" spc="254" dirty="0">
                <a:latin typeface="Times New Roman"/>
                <a:cs typeface="Times New Roman"/>
              </a:rPr>
              <a:t> </a:t>
            </a:r>
            <a:r>
              <a:rPr sz="1200" dirty="0">
                <a:latin typeface="Times New Roman"/>
                <a:cs typeface="Times New Roman"/>
              </a:rPr>
              <a:t>and</a:t>
            </a:r>
            <a:r>
              <a:rPr sz="1200" spc="430" dirty="0">
                <a:latin typeface="Times New Roman"/>
                <a:cs typeface="Times New Roman"/>
              </a:rPr>
              <a:t> </a:t>
            </a:r>
            <a:r>
              <a:rPr sz="1200" dirty="0">
                <a:latin typeface="Times New Roman"/>
                <a:cs typeface="Times New Roman"/>
              </a:rPr>
              <a:t>were</a:t>
            </a:r>
            <a:r>
              <a:rPr sz="1200" spc="385" dirty="0">
                <a:latin typeface="Times New Roman"/>
                <a:cs typeface="Times New Roman"/>
              </a:rPr>
              <a:t> </a:t>
            </a:r>
            <a:r>
              <a:rPr sz="1200" dirty="0">
                <a:latin typeface="Times New Roman"/>
                <a:cs typeface="Times New Roman"/>
              </a:rPr>
              <a:t>extensively</a:t>
            </a:r>
            <a:r>
              <a:rPr sz="1200" spc="265" dirty="0">
                <a:latin typeface="Times New Roman"/>
                <a:cs typeface="Times New Roman"/>
              </a:rPr>
              <a:t> </a:t>
            </a:r>
            <a:r>
              <a:rPr sz="1200" dirty="0">
                <a:latin typeface="Times New Roman"/>
                <a:cs typeface="Times New Roman"/>
              </a:rPr>
              <a:t>used</a:t>
            </a:r>
            <a:r>
              <a:rPr sz="1200" spc="434" dirty="0">
                <a:latin typeface="Times New Roman"/>
                <a:cs typeface="Times New Roman"/>
              </a:rPr>
              <a:t> </a:t>
            </a:r>
            <a:r>
              <a:rPr sz="1200" dirty="0">
                <a:latin typeface="Times New Roman"/>
                <a:cs typeface="Times New Roman"/>
              </a:rPr>
              <a:t>for</a:t>
            </a:r>
            <a:r>
              <a:rPr sz="1200" spc="395" dirty="0">
                <a:latin typeface="Times New Roman"/>
                <a:cs typeface="Times New Roman"/>
              </a:rPr>
              <a:t> </a:t>
            </a:r>
            <a:r>
              <a:rPr sz="1200" spc="-10" dirty="0">
                <a:latin typeface="Times New Roman"/>
                <a:cs typeface="Times New Roman"/>
              </a:rPr>
              <a:t>steam</a:t>
            </a:r>
            <a:endParaRPr sz="1200">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4252" y="-850646"/>
            <a:ext cx="5511165" cy="874727"/>
          </a:xfrm>
          <a:prstGeom prst="rect">
            <a:avLst/>
          </a:prstGeom>
        </p:spPr>
        <p:txBody>
          <a:bodyPr vert="horz" wrap="square" lIns="0" tIns="7620" rIns="0" bIns="0" rtlCol="0">
            <a:spAutoFit/>
          </a:bodyPr>
          <a:lstStyle/>
          <a:p>
            <a:pPr marL="12700" marR="5080" algn="just">
              <a:lnSpc>
                <a:spcPct val="119600"/>
              </a:lnSpc>
              <a:spcBef>
                <a:spcPts val="60"/>
              </a:spcBef>
            </a:pPr>
            <a:r>
              <a:rPr sz="1200" dirty="0">
                <a:latin typeface="Times New Roman"/>
                <a:cs typeface="Times New Roman"/>
              </a:rPr>
              <a:t>generation</a:t>
            </a:r>
            <a:r>
              <a:rPr sz="1200" spc="-50" dirty="0">
                <a:latin typeface="Times New Roman"/>
                <a:cs typeface="Times New Roman"/>
              </a:rPr>
              <a:t> </a:t>
            </a:r>
            <a:r>
              <a:rPr sz="1200" dirty="0">
                <a:latin typeface="Times New Roman"/>
                <a:cs typeface="Times New Roman"/>
              </a:rPr>
              <a:t>in</a:t>
            </a:r>
            <a:r>
              <a:rPr sz="1200" spc="80" dirty="0">
                <a:latin typeface="Times New Roman"/>
                <a:cs typeface="Times New Roman"/>
              </a:rPr>
              <a:t> </a:t>
            </a:r>
            <a:r>
              <a:rPr sz="1200" dirty="0">
                <a:latin typeface="Times New Roman"/>
                <a:cs typeface="Times New Roman"/>
              </a:rPr>
              <a:t>variety</a:t>
            </a:r>
            <a:r>
              <a:rPr sz="1200" spc="-5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applications.</a:t>
            </a:r>
            <a:r>
              <a:rPr sz="1200" spc="-45" dirty="0">
                <a:latin typeface="Times New Roman"/>
                <a:cs typeface="Times New Roman"/>
              </a:rPr>
              <a:t> </a:t>
            </a:r>
            <a:r>
              <a:rPr sz="1200" dirty="0">
                <a:latin typeface="Times New Roman"/>
                <a:cs typeface="Times New Roman"/>
              </a:rPr>
              <a:t>With</a:t>
            </a:r>
            <a:r>
              <a:rPr sz="1200" spc="1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passage</a:t>
            </a:r>
            <a:r>
              <a:rPr sz="1200" spc="2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dirty="0">
                <a:latin typeface="Times New Roman"/>
                <a:cs typeface="Times New Roman"/>
              </a:rPr>
              <a:t>time</a:t>
            </a:r>
            <a:r>
              <a:rPr sz="1200" spc="-40"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coming</a:t>
            </a:r>
            <a:r>
              <a:rPr sz="1200" spc="-45" dirty="0">
                <a:latin typeface="Times New Roman"/>
                <a:cs typeface="Times New Roman"/>
              </a:rPr>
              <a:t> </a:t>
            </a:r>
            <a:r>
              <a:rPr sz="1200" dirty="0">
                <a:latin typeface="Times New Roman"/>
                <a:cs typeface="Times New Roman"/>
              </a:rPr>
              <a:t>up</a:t>
            </a:r>
            <a:r>
              <a:rPr sz="1200" spc="7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spc="-10" dirty="0">
                <a:latin typeface="Times New Roman"/>
                <a:cs typeface="Times New Roman"/>
              </a:rPr>
              <a:t>another </a:t>
            </a:r>
            <a:r>
              <a:rPr sz="1200" dirty="0">
                <a:latin typeface="Times New Roman"/>
                <a:cs typeface="Times New Roman"/>
              </a:rPr>
              <a:t>types</a:t>
            </a:r>
            <a:r>
              <a:rPr sz="1200" spc="-7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fire</a:t>
            </a:r>
            <a:r>
              <a:rPr sz="1200" spc="-65" dirty="0">
                <a:latin typeface="Times New Roman"/>
                <a:cs typeface="Times New Roman"/>
              </a:rPr>
              <a:t> </a:t>
            </a:r>
            <a:r>
              <a:rPr sz="1200" dirty="0">
                <a:latin typeface="Times New Roman"/>
                <a:cs typeface="Times New Roman"/>
              </a:rPr>
              <a:t>tube</a:t>
            </a:r>
            <a:r>
              <a:rPr sz="1200" spc="-35"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lost</a:t>
            </a:r>
            <a:r>
              <a:rPr sz="1200" spc="-75" dirty="0">
                <a:latin typeface="Times New Roman"/>
                <a:cs typeface="Times New Roman"/>
              </a:rPr>
              <a:t> </a:t>
            </a:r>
            <a:r>
              <a:rPr sz="1200" dirty="0">
                <a:latin typeface="Times New Roman"/>
                <a:cs typeface="Times New Roman"/>
              </a:rPr>
              <a:t>their</a:t>
            </a:r>
            <a:r>
              <a:rPr sz="1200" spc="-25" dirty="0">
                <a:latin typeface="Times New Roman"/>
                <a:cs typeface="Times New Roman"/>
              </a:rPr>
              <a:t> </a:t>
            </a:r>
            <a:r>
              <a:rPr sz="1200" dirty="0">
                <a:latin typeface="Times New Roman"/>
                <a:cs typeface="Times New Roman"/>
              </a:rPr>
              <a:t>charm</a:t>
            </a:r>
            <a:r>
              <a:rPr sz="1200" spc="-1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some</a:t>
            </a:r>
            <a:r>
              <a:rPr sz="1200" spc="-35" dirty="0">
                <a:latin typeface="Times New Roman"/>
                <a:cs typeface="Times New Roman"/>
              </a:rPr>
              <a:t> </a:t>
            </a:r>
            <a:r>
              <a:rPr sz="1200" spc="-10" dirty="0">
                <a:latin typeface="Times New Roman"/>
                <a:cs typeface="Times New Roman"/>
              </a:rPr>
              <a:t>extent</a:t>
            </a:r>
            <a:r>
              <a:rPr sz="1200" spc="-65" dirty="0">
                <a:latin typeface="Times New Roman"/>
                <a:cs typeface="Times New Roman"/>
              </a:rPr>
              <a:t> </a:t>
            </a:r>
            <a:r>
              <a:rPr sz="1200" dirty="0">
                <a:latin typeface="Times New Roman"/>
                <a:cs typeface="Times New Roman"/>
              </a:rPr>
              <a:t>due</a:t>
            </a:r>
            <a:r>
              <a:rPr sz="1200" spc="2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spc="-10" dirty="0">
                <a:latin typeface="Times New Roman"/>
                <a:cs typeface="Times New Roman"/>
              </a:rPr>
              <a:t>limitations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terms</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steam</a:t>
            </a:r>
            <a:r>
              <a:rPr sz="1200" spc="50"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Fire</a:t>
            </a:r>
            <a:r>
              <a:rPr sz="1200" spc="25" dirty="0">
                <a:latin typeface="Times New Roman"/>
                <a:cs typeface="Times New Roman"/>
              </a:rPr>
              <a:t> </a:t>
            </a:r>
            <a:r>
              <a:rPr sz="1200" dirty="0">
                <a:latin typeface="Times New Roman"/>
                <a:cs typeface="Times New Roman"/>
              </a:rPr>
              <a:t>tube</a:t>
            </a:r>
            <a:r>
              <a:rPr sz="1200" spc="3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used</a:t>
            </a:r>
            <a:r>
              <a:rPr sz="1200" spc="20" dirty="0">
                <a:latin typeface="Times New Roman"/>
                <a:cs typeface="Times New Roman"/>
              </a:rPr>
              <a:t> </a:t>
            </a:r>
            <a:r>
              <a:rPr sz="1200" dirty="0">
                <a:latin typeface="Times New Roman"/>
                <a:cs typeface="Times New Roman"/>
              </a:rPr>
              <a:t>for</a:t>
            </a:r>
            <a:r>
              <a:rPr sz="1200" spc="40" dirty="0">
                <a:latin typeface="Times New Roman"/>
                <a:cs typeface="Times New Roman"/>
              </a:rPr>
              <a:t> </a:t>
            </a:r>
            <a:r>
              <a:rPr sz="1200" dirty="0">
                <a:latin typeface="Times New Roman"/>
                <a:cs typeface="Times New Roman"/>
              </a:rPr>
              <a:t>applications</a:t>
            </a:r>
            <a:r>
              <a:rPr sz="1200" spc="55" dirty="0">
                <a:latin typeface="Times New Roman"/>
                <a:cs typeface="Times New Roman"/>
              </a:rPr>
              <a:t> </a:t>
            </a:r>
            <a:r>
              <a:rPr sz="1200" dirty="0">
                <a:latin typeface="Times New Roman"/>
                <a:cs typeface="Times New Roman"/>
              </a:rPr>
              <a:t>having</a:t>
            </a:r>
            <a:r>
              <a:rPr sz="1200" spc="-40" dirty="0">
                <a:latin typeface="Times New Roman"/>
                <a:cs typeface="Times New Roman"/>
              </a:rPr>
              <a:t> </a:t>
            </a:r>
            <a:r>
              <a:rPr sz="1200" dirty="0">
                <a:latin typeface="Times New Roman"/>
                <a:cs typeface="Times New Roman"/>
              </a:rPr>
              <a:t>small</a:t>
            </a:r>
            <a:r>
              <a:rPr sz="1200" spc="-20" dirty="0">
                <a:latin typeface="Times New Roman"/>
                <a:cs typeface="Times New Roman"/>
              </a:rPr>
              <a:t> </a:t>
            </a:r>
            <a:r>
              <a:rPr sz="1200" spc="-10" dirty="0">
                <a:latin typeface="Times New Roman"/>
                <a:cs typeface="Times New Roman"/>
              </a:rPr>
              <a:t>steam </a:t>
            </a:r>
            <a:r>
              <a:rPr sz="1200" dirty="0">
                <a:latin typeface="Times New Roman"/>
                <a:cs typeface="Times New Roman"/>
              </a:rPr>
              <a:t>requirement.</a:t>
            </a:r>
            <a:r>
              <a:rPr sz="1200" spc="-110" dirty="0">
                <a:latin typeface="Times New Roman"/>
                <a:cs typeface="Times New Roman"/>
              </a:rPr>
              <a:t> </a:t>
            </a:r>
            <a:r>
              <a:rPr sz="1200" dirty="0">
                <a:latin typeface="Times New Roman"/>
                <a:cs typeface="Times New Roman"/>
              </a:rPr>
              <a:t>Different</a:t>
            </a:r>
            <a:r>
              <a:rPr sz="1200" spc="-80" dirty="0">
                <a:latin typeface="Times New Roman"/>
                <a:cs typeface="Times New Roman"/>
              </a:rPr>
              <a:t> </a:t>
            </a:r>
            <a:r>
              <a:rPr sz="1200" dirty="0">
                <a:latin typeface="Times New Roman"/>
                <a:cs typeface="Times New Roman"/>
              </a:rPr>
              <a:t>types</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fire</a:t>
            </a:r>
            <a:r>
              <a:rPr sz="1200" spc="-100" dirty="0">
                <a:latin typeface="Times New Roman"/>
                <a:cs typeface="Times New Roman"/>
              </a:rPr>
              <a:t> </a:t>
            </a:r>
            <a:r>
              <a:rPr sz="1200" dirty="0">
                <a:latin typeface="Times New Roman"/>
                <a:cs typeface="Times New Roman"/>
              </a:rPr>
              <a:t>tube</a:t>
            </a:r>
            <a:r>
              <a:rPr sz="1200" spc="25" dirty="0">
                <a:latin typeface="Times New Roman"/>
                <a:cs typeface="Times New Roman"/>
              </a:rPr>
              <a:t>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been</a:t>
            </a:r>
            <a:r>
              <a:rPr sz="1200" spc="20" dirty="0">
                <a:latin typeface="Times New Roman"/>
                <a:cs typeface="Times New Roman"/>
              </a:rPr>
              <a:t> </a:t>
            </a:r>
            <a:r>
              <a:rPr sz="1200" dirty="0">
                <a:latin typeface="Times New Roman"/>
                <a:cs typeface="Times New Roman"/>
              </a:rPr>
              <a:t>discussed</a:t>
            </a:r>
            <a:r>
              <a:rPr sz="1200" spc="-110" dirty="0">
                <a:latin typeface="Times New Roman"/>
                <a:cs typeface="Times New Roman"/>
              </a:rPr>
              <a:t> </a:t>
            </a:r>
            <a:r>
              <a:rPr sz="1200" spc="-10" dirty="0">
                <a:latin typeface="Times New Roman"/>
                <a:cs typeface="Times New Roman"/>
              </a:rPr>
              <a:t>ahead.</a:t>
            </a:r>
            <a:endParaRPr sz="1200">
              <a:latin typeface="Times New Roman"/>
              <a:cs typeface="Times New Roman"/>
            </a:endParaRPr>
          </a:p>
        </p:txBody>
      </p:sp>
      <p:sp>
        <p:nvSpPr>
          <p:cNvPr id="3" name="object 3"/>
          <p:cNvSpPr txBox="1"/>
          <p:nvPr/>
        </p:nvSpPr>
        <p:spPr>
          <a:xfrm>
            <a:off x="2274253" y="3664077"/>
            <a:ext cx="5521325" cy="4517582"/>
          </a:xfrm>
          <a:prstGeom prst="rect">
            <a:avLst/>
          </a:prstGeom>
        </p:spPr>
        <p:txBody>
          <a:bodyPr vert="horz" wrap="square" lIns="0" tIns="14604" rIns="0" bIns="0" rtlCol="0">
            <a:spAutoFit/>
          </a:bodyPr>
          <a:lstStyle/>
          <a:p>
            <a:pPr marL="12700" marR="5080" algn="just">
              <a:lnSpc>
                <a:spcPct val="119900"/>
              </a:lnSpc>
              <a:spcBef>
                <a:spcPts val="114"/>
              </a:spcBef>
            </a:pPr>
            <a:r>
              <a:rPr sz="1200" dirty="0">
                <a:latin typeface="Times New Roman"/>
                <a:cs typeface="Times New Roman"/>
              </a:rPr>
              <a:t>Water</a:t>
            </a:r>
            <a:r>
              <a:rPr sz="1200" spc="20" dirty="0">
                <a:latin typeface="Times New Roman"/>
                <a:cs typeface="Times New Roman"/>
              </a:rPr>
              <a:t> </a:t>
            </a:r>
            <a:r>
              <a:rPr sz="1200" dirty="0">
                <a:latin typeface="Times New Roman"/>
                <a:cs typeface="Times New Roman"/>
              </a:rPr>
              <a:t>tube</a:t>
            </a:r>
            <a:r>
              <a:rPr sz="1200" spc="70" dirty="0">
                <a:latin typeface="Times New Roman"/>
                <a:cs typeface="Times New Roman"/>
              </a:rPr>
              <a:t> </a:t>
            </a:r>
            <a:r>
              <a:rPr sz="1200" dirty="0">
                <a:latin typeface="Times New Roman"/>
                <a:cs typeface="Times New Roman"/>
              </a:rPr>
              <a:t>boilers</a:t>
            </a:r>
            <a:r>
              <a:rPr sz="1200" spc="20"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dirty="0">
                <a:latin typeface="Times New Roman"/>
                <a:cs typeface="Times New Roman"/>
              </a:rPr>
              <a:t>those</a:t>
            </a:r>
            <a:r>
              <a:rPr sz="1200" spc="15" dirty="0">
                <a:latin typeface="Times New Roman"/>
                <a:cs typeface="Times New Roman"/>
              </a:rPr>
              <a:t> </a:t>
            </a:r>
            <a:r>
              <a:rPr sz="1200" dirty="0">
                <a:latin typeface="Times New Roman"/>
                <a:cs typeface="Times New Roman"/>
              </a:rPr>
              <a:t>boilers</a:t>
            </a:r>
            <a:r>
              <a:rPr sz="1200" spc="15" dirty="0">
                <a:latin typeface="Times New Roman"/>
                <a:cs typeface="Times New Roman"/>
              </a:rPr>
              <a:t> </a:t>
            </a:r>
            <a:r>
              <a:rPr sz="1200" dirty="0">
                <a:latin typeface="Times New Roman"/>
                <a:cs typeface="Times New Roman"/>
              </a:rPr>
              <a:t>in</a:t>
            </a:r>
            <a:r>
              <a:rPr sz="1200" spc="65" dirty="0">
                <a:latin typeface="Times New Roman"/>
                <a:cs typeface="Times New Roman"/>
              </a:rPr>
              <a:t> </a:t>
            </a:r>
            <a:r>
              <a:rPr sz="1200" dirty="0">
                <a:latin typeface="Times New Roman"/>
                <a:cs typeface="Times New Roman"/>
              </a:rPr>
              <a:t>which</a:t>
            </a:r>
            <a:r>
              <a:rPr sz="1200" spc="125" dirty="0">
                <a:latin typeface="Times New Roman"/>
                <a:cs typeface="Times New Roman"/>
              </a:rPr>
              <a:t> </a:t>
            </a: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flows</a:t>
            </a:r>
            <a:r>
              <a:rPr sz="1200" spc="80" dirty="0">
                <a:latin typeface="Times New Roman"/>
                <a:cs typeface="Times New Roman"/>
              </a:rPr>
              <a:t> </a:t>
            </a:r>
            <a:r>
              <a:rPr sz="1200" dirty="0">
                <a:latin typeface="Times New Roman"/>
                <a:cs typeface="Times New Roman"/>
              </a:rPr>
              <a:t>inside</a:t>
            </a:r>
            <a:r>
              <a:rPr sz="1200" spc="1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tubes</a:t>
            </a:r>
            <a:r>
              <a:rPr sz="1200" spc="8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hot</a:t>
            </a:r>
            <a:r>
              <a:rPr sz="1200" spc="90" dirty="0">
                <a:latin typeface="Times New Roman"/>
                <a:cs typeface="Times New Roman"/>
              </a:rPr>
              <a:t> </a:t>
            </a:r>
            <a:r>
              <a:rPr sz="1200" spc="-10" dirty="0">
                <a:latin typeface="Times New Roman"/>
                <a:cs typeface="Times New Roman"/>
              </a:rPr>
              <a:t>gases surround</a:t>
            </a:r>
            <a:r>
              <a:rPr sz="1200" spc="-65" dirty="0">
                <a:latin typeface="Times New Roman"/>
                <a:cs typeface="Times New Roman"/>
              </a:rPr>
              <a:t> </a:t>
            </a:r>
            <a:r>
              <a:rPr sz="1200" spc="-10" dirty="0">
                <a:latin typeface="Times New Roman"/>
                <a:cs typeface="Times New Roman"/>
              </a:rPr>
              <a:t>them.</a:t>
            </a:r>
            <a:r>
              <a:rPr sz="1200" spc="-65" dirty="0">
                <a:latin typeface="Times New Roman"/>
                <a:cs typeface="Times New Roman"/>
              </a:rPr>
              <a:t> </a:t>
            </a:r>
            <a:r>
              <a:rPr sz="1200" dirty="0">
                <a:latin typeface="Times New Roman"/>
                <a:cs typeface="Times New Roman"/>
              </a:rPr>
              <a:t>This</a:t>
            </a:r>
            <a:r>
              <a:rPr sz="1200" spc="-75" dirty="0">
                <a:latin typeface="Times New Roman"/>
                <a:cs typeface="Times New Roman"/>
              </a:rPr>
              <a:t> </a:t>
            </a:r>
            <a:r>
              <a:rPr sz="1200" dirty="0">
                <a:latin typeface="Times New Roman"/>
                <a:cs typeface="Times New Roman"/>
              </a:rPr>
              <a:t>type</a:t>
            </a:r>
            <a:r>
              <a:rPr sz="1200" spc="-7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boilers</a:t>
            </a:r>
            <a:r>
              <a:rPr sz="1200" spc="-70" dirty="0">
                <a:latin typeface="Times New Roman"/>
                <a:cs typeface="Times New Roman"/>
              </a:rPr>
              <a:t> </a:t>
            </a:r>
            <a:r>
              <a:rPr sz="1200" spc="-20" dirty="0">
                <a:latin typeface="Times New Roman"/>
                <a:cs typeface="Times New Roman"/>
              </a:rPr>
              <a:t>came</a:t>
            </a:r>
            <a:r>
              <a:rPr sz="1200" spc="-55" dirty="0">
                <a:latin typeface="Times New Roman"/>
                <a:cs typeface="Times New Roman"/>
              </a:rPr>
              <a:t> </a:t>
            </a:r>
            <a:r>
              <a:rPr sz="1200" dirty="0">
                <a:latin typeface="Times New Roman"/>
                <a:cs typeface="Times New Roman"/>
              </a:rPr>
              <a:t>up</a:t>
            </a:r>
            <a:r>
              <a:rPr sz="1200" spc="-10" dirty="0">
                <a:latin typeface="Times New Roman"/>
                <a:cs typeface="Times New Roman"/>
              </a:rPr>
              <a:t> </a:t>
            </a:r>
            <a:r>
              <a:rPr sz="1200" dirty="0">
                <a:latin typeface="Times New Roman"/>
                <a:cs typeface="Times New Roman"/>
              </a:rPr>
              <a:t>as a</a:t>
            </a:r>
            <a:r>
              <a:rPr sz="1200" spc="-5" dirty="0">
                <a:latin typeface="Times New Roman"/>
                <a:cs typeface="Times New Roman"/>
              </a:rPr>
              <a:t> </a:t>
            </a:r>
            <a:r>
              <a:rPr sz="1200" dirty="0">
                <a:latin typeface="Times New Roman"/>
                <a:cs typeface="Times New Roman"/>
              </a:rPr>
              <a:t>solution</a:t>
            </a:r>
            <a:r>
              <a:rPr sz="1200" spc="-75" dirty="0">
                <a:latin typeface="Times New Roman"/>
                <a:cs typeface="Times New Roman"/>
              </a:rPr>
              <a:t> </a:t>
            </a:r>
            <a:r>
              <a:rPr sz="1200" spc="-30" dirty="0">
                <a:latin typeface="Times New Roman"/>
                <a:cs typeface="Times New Roman"/>
              </a:rPr>
              <a:t>to</a:t>
            </a:r>
            <a:r>
              <a:rPr sz="1200" spc="-45" dirty="0">
                <a:latin typeface="Times New Roman"/>
                <a:cs typeface="Times New Roman"/>
              </a:rPr>
              <a:t> </a:t>
            </a:r>
            <a:r>
              <a:rPr sz="1200" dirty="0">
                <a:latin typeface="Times New Roman"/>
                <a:cs typeface="Times New Roman"/>
              </a:rPr>
              <a:t>the problem</a:t>
            </a:r>
            <a:r>
              <a:rPr sz="1200" spc="-55" dirty="0">
                <a:latin typeface="Times New Roman"/>
                <a:cs typeface="Times New Roman"/>
              </a:rPr>
              <a:t> </a:t>
            </a:r>
            <a:r>
              <a:rPr sz="1200" spc="-40" dirty="0">
                <a:latin typeface="Times New Roman"/>
                <a:cs typeface="Times New Roman"/>
              </a:rPr>
              <a:t>of</a:t>
            </a:r>
            <a:r>
              <a:rPr sz="1200" spc="-35" dirty="0">
                <a:latin typeface="Times New Roman"/>
                <a:cs typeface="Times New Roman"/>
              </a:rPr>
              <a:t> </a:t>
            </a:r>
            <a:r>
              <a:rPr sz="1200" spc="-10" dirty="0">
                <a:latin typeface="Times New Roman"/>
                <a:cs typeface="Times New Roman"/>
              </a:rPr>
              <a:t>explosion</a:t>
            </a:r>
            <a:r>
              <a:rPr sz="1200" spc="-65" dirty="0">
                <a:latin typeface="Times New Roman"/>
                <a:cs typeface="Times New Roman"/>
              </a:rPr>
              <a:t> </a:t>
            </a:r>
            <a:r>
              <a:rPr sz="1200" spc="-10" dirty="0">
                <a:latin typeface="Times New Roman"/>
                <a:cs typeface="Times New Roman"/>
              </a:rPr>
              <a:t>faced </a:t>
            </a:r>
            <a:r>
              <a:rPr sz="1200" dirty="0">
                <a:latin typeface="Times New Roman"/>
                <a:cs typeface="Times New Roman"/>
              </a:rPr>
              <a:t>in</a:t>
            </a:r>
            <a:r>
              <a:rPr sz="1200" spc="65" dirty="0">
                <a:latin typeface="Times New Roman"/>
                <a:cs typeface="Times New Roman"/>
              </a:rPr>
              <a:t> </a:t>
            </a:r>
            <a:r>
              <a:rPr sz="1200" dirty="0">
                <a:latin typeface="Times New Roman"/>
                <a:cs typeface="Times New Roman"/>
              </a:rPr>
              <a:t>fire</a:t>
            </a:r>
            <a:r>
              <a:rPr sz="1200" spc="75" dirty="0">
                <a:latin typeface="Times New Roman"/>
                <a:cs typeface="Times New Roman"/>
              </a:rPr>
              <a:t> </a:t>
            </a:r>
            <a:r>
              <a:rPr sz="1200" dirty="0">
                <a:latin typeface="Times New Roman"/>
                <a:cs typeface="Times New Roman"/>
              </a:rPr>
              <a:t>tube</a:t>
            </a:r>
            <a:r>
              <a:rPr sz="1200" spc="70" dirty="0">
                <a:latin typeface="Times New Roman"/>
                <a:cs typeface="Times New Roman"/>
              </a:rPr>
              <a:t> </a:t>
            </a:r>
            <a:r>
              <a:rPr sz="1200" dirty="0">
                <a:latin typeface="Times New Roman"/>
                <a:cs typeface="Times New Roman"/>
              </a:rPr>
              <a:t>boilers</a:t>
            </a:r>
            <a:r>
              <a:rPr sz="1200" spc="20" dirty="0">
                <a:latin typeface="Times New Roman"/>
                <a:cs typeface="Times New Roman"/>
              </a:rPr>
              <a:t> </a:t>
            </a:r>
            <a:r>
              <a:rPr sz="1200" dirty="0">
                <a:latin typeface="Times New Roman"/>
                <a:cs typeface="Times New Roman"/>
              </a:rPr>
              <a:t>when</a:t>
            </a:r>
            <a:r>
              <a:rPr sz="1200" spc="130" dirty="0">
                <a:latin typeface="Times New Roman"/>
                <a:cs typeface="Times New Roman"/>
              </a:rPr>
              <a:t> </a:t>
            </a: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pressure</a:t>
            </a:r>
            <a:r>
              <a:rPr sz="1200" spc="15" dirty="0">
                <a:latin typeface="Times New Roman"/>
                <a:cs typeface="Times New Roman"/>
              </a:rPr>
              <a:t> </a:t>
            </a:r>
            <a:r>
              <a:rPr sz="1200" dirty="0">
                <a:latin typeface="Times New Roman"/>
                <a:cs typeface="Times New Roman"/>
              </a:rPr>
              <a:t>and</a:t>
            </a:r>
            <a:r>
              <a:rPr sz="1200" spc="130" dirty="0">
                <a:latin typeface="Times New Roman"/>
                <a:cs typeface="Times New Roman"/>
              </a:rPr>
              <a:t> </a:t>
            </a:r>
            <a:r>
              <a:rPr sz="1200" dirty="0">
                <a:latin typeface="Times New Roman"/>
                <a:cs typeface="Times New Roman"/>
              </a:rPr>
              <a:t>steam</a:t>
            </a:r>
            <a:r>
              <a:rPr sz="1200" spc="35" dirty="0">
                <a:latin typeface="Times New Roman"/>
                <a:cs typeface="Times New Roman"/>
              </a:rPr>
              <a:t> </a:t>
            </a:r>
            <a:r>
              <a:rPr sz="1200" dirty="0">
                <a:latin typeface="Times New Roman"/>
                <a:cs typeface="Times New Roman"/>
              </a:rPr>
              <a:t>generation</a:t>
            </a:r>
            <a:r>
              <a:rPr sz="1200" spc="10" dirty="0">
                <a:latin typeface="Times New Roman"/>
                <a:cs typeface="Times New Roman"/>
              </a:rPr>
              <a:t> </a:t>
            </a:r>
            <a:r>
              <a:rPr sz="1200" dirty="0">
                <a:latin typeface="Times New Roman"/>
                <a:cs typeface="Times New Roman"/>
              </a:rPr>
              <a:t>capacity</a:t>
            </a:r>
            <a:r>
              <a:rPr sz="1200" spc="70" dirty="0">
                <a:latin typeface="Times New Roman"/>
                <a:cs typeface="Times New Roman"/>
              </a:rPr>
              <a:t> </a:t>
            </a:r>
            <a:r>
              <a:rPr sz="1200" dirty="0">
                <a:latin typeface="Times New Roman"/>
                <a:cs typeface="Times New Roman"/>
              </a:rPr>
              <a:t>were</a:t>
            </a:r>
            <a:r>
              <a:rPr sz="1200" spc="490" dirty="0">
                <a:latin typeface="Times New Roman"/>
                <a:cs typeface="Times New Roman"/>
              </a:rPr>
              <a:t> </a:t>
            </a:r>
            <a:r>
              <a:rPr sz="1200" dirty="0">
                <a:latin typeface="Times New Roman"/>
                <a:cs typeface="Times New Roman"/>
              </a:rPr>
              <a:t>increased.</a:t>
            </a:r>
            <a:r>
              <a:rPr sz="1200" spc="15" dirty="0">
                <a:latin typeface="Times New Roman"/>
                <a:cs typeface="Times New Roman"/>
              </a:rPr>
              <a:t> </a:t>
            </a:r>
            <a:r>
              <a:rPr sz="1200" spc="-25" dirty="0">
                <a:latin typeface="Times New Roman"/>
                <a:cs typeface="Times New Roman"/>
              </a:rPr>
              <a:t>In </a:t>
            </a:r>
            <a:r>
              <a:rPr sz="1200" spc="-20" dirty="0">
                <a:latin typeface="Times New Roman"/>
                <a:cs typeface="Times New Roman"/>
              </a:rPr>
              <a:t>such</a:t>
            </a:r>
            <a:r>
              <a:rPr sz="1200" spc="-55" dirty="0">
                <a:latin typeface="Times New Roman"/>
                <a:cs typeface="Times New Roman"/>
              </a:rPr>
              <a:t> </a:t>
            </a:r>
            <a:r>
              <a:rPr sz="1200" dirty="0">
                <a:latin typeface="Times New Roman"/>
                <a:cs typeface="Times New Roman"/>
              </a:rPr>
              <a:t>boilers</a:t>
            </a:r>
            <a:r>
              <a:rPr sz="1200" spc="-40" dirty="0">
                <a:latin typeface="Times New Roman"/>
                <a:cs typeface="Times New Roman"/>
              </a:rPr>
              <a:t> </a:t>
            </a:r>
            <a:r>
              <a:rPr sz="1200" spc="-20" dirty="0">
                <a:latin typeface="Times New Roman"/>
                <a:cs typeface="Times New Roman"/>
              </a:rPr>
              <a:t>the</a:t>
            </a:r>
            <a:r>
              <a:rPr sz="1200" spc="-45" dirty="0">
                <a:latin typeface="Times New Roman"/>
                <a:cs typeface="Times New Roman"/>
              </a:rPr>
              <a:t> </a:t>
            </a:r>
            <a:r>
              <a:rPr sz="1200" dirty="0">
                <a:latin typeface="Times New Roman"/>
                <a:cs typeface="Times New Roman"/>
              </a:rPr>
              <a:t>shell </a:t>
            </a:r>
            <a:r>
              <a:rPr sz="1200" spc="-20" dirty="0">
                <a:latin typeface="Times New Roman"/>
                <a:cs typeface="Times New Roman"/>
              </a:rPr>
              <a:t>behaved</a:t>
            </a:r>
            <a:r>
              <a:rPr sz="1200" spc="-50" dirty="0">
                <a:latin typeface="Times New Roman"/>
                <a:cs typeface="Times New Roman"/>
              </a:rPr>
              <a:t> </a:t>
            </a:r>
            <a:r>
              <a:rPr sz="1200" spc="-45" dirty="0">
                <a:latin typeface="Times New Roman"/>
                <a:cs typeface="Times New Roman"/>
              </a:rPr>
              <a:t>as</a:t>
            </a:r>
            <a:r>
              <a:rPr sz="1200" spc="-30" dirty="0">
                <a:latin typeface="Times New Roman"/>
                <a:cs typeface="Times New Roman"/>
              </a:rPr>
              <a:t> </a:t>
            </a:r>
            <a:r>
              <a:rPr sz="1200" spc="-10" dirty="0">
                <a:latin typeface="Times New Roman"/>
                <a:cs typeface="Times New Roman"/>
              </a:rPr>
              <a:t>heated</a:t>
            </a:r>
            <a:r>
              <a:rPr sz="1200" spc="-25" dirty="0">
                <a:latin typeface="Times New Roman"/>
                <a:cs typeface="Times New Roman"/>
              </a:rPr>
              <a:t> </a:t>
            </a:r>
            <a:r>
              <a:rPr sz="1200" spc="-10" dirty="0">
                <a:latin typeface="Times New Roman"/>
                <a:cs typeface="Times New Roman"/>
              </a:rPr>
              <a:t>pressure</a:t>
            </a:r>
            <a:r>
              <a:rPr sz="1200" spc="-45" dirty="0">
                <a:latin typeface="Times New Roman"/>
                <a:cs typeface="Times New Roman"/>
              </a:rPr>
              <a:t> </a:t>
            </a:r>
            <a:r>
              <a:rPr sz="1200" spc="-20" dirty="0">
                <a:latin typeface="Times New Roman"/>
                <a:cs typeface="Times New Roman"/>
              </a:rPr>
              <a:t>vessel</a:t>
            </a:r>
            <a:r>
              <a:rPr sz="1200" spc="-55" dirty="0">
                <a:latin typeface="Times New Roman"/>
                <a:cs typeface="Times New Roman"/>
              </a:rPr>
              <a:t> </a:t>
            </a:r>
            <a:r>
              <a:rPr sz="1200" dirty="0">
                <a:latin typeface="Times New Roman"/>
                <a:cs typeface="Times New Roman"/>
              </a:rPr>
              <a:t>subjected</a:t>
            </a:r>
            <a:r>
              <a:rPr sz="1200" spc="-35" dirty="0">
                <a:latin typeface="Times New Roman"/>
                <a:cs typeface="Times New Roman"/>
              </a:rPr>
              <a:t> </a:t>
            </a:r>
            <a:r>
              <a:rPr sz="1200" spc="-30" dirty="0">
                <a:latin typeface="Times New Roman"/>
                <a:cs typeface="Times New Roman"/>
              </a:rPr>
              <a:t>to</a:t>
            </a:r>
            <a:r>
              <a:rPr sz="1200" spc="-45" dirty="0">
                <a:latin typeface="Times New Roman"/>
                <a:cs typeface="Times New Roman"/>
              </a:rPr>
              <a:t> </a:t>
            </a:r>
            <a:r>
              <a:rPr sz="1200" dirty="0">
                <a:latin typeface="Times New Roman"/>
                <a:cs typeface="Times New Roman"/>
              </a:rPr>
              <a:t>internal</a:t>
            </a:r>
            <a:r>
              <a:rPr sz="1200" spc="-15" dirty="0">
                <a:latin typeface="Times New Roman"/>
                <a:cs typeface="Times New Roman"/>
              </a:rPr>
              <a:t> </a:t>
            </a:r>
            <a:r>
              <a:rPr sz="1200" spc="-10" dirty="0">
                <a:latin typeface="Times New Roman"/>
                <a:cs typeface="Times New Roman"/>
              </a:rPr>
              <a:t>pressure</a:t>
            </a:r>
            <a:r>
              <a:rPr sz="1200" spc="-40" dirty="0">
                <a:latin typeface="Times New Roman"/>
                <a:cs typeface="Times New Roman"/>
              </a:rPr>
              <a:t> </a:t>
            </a:r>
            <a:r>
              <a:rPr sz="1200" spc="-10" dirty="0">
                <a:latin typeface="Times New Roman"/>
                <a:cs typeface="Times New Roman"/>
              </a:rPr>
              <a:t>which </a:t>
            </a:r>
            <a:r>
              <a:rPr sz="1200" dirty="0">
                <a:latin typeface="Times New Roman"/>
                <a:cs typeface="Times New Roman"/>
              </a:rPr>
              <a:t>set</a:t>
            </a:r>
            <a:r>
              <a:rPr sz="1200" spc="-5" dirty="0">
                <a:latin typeface="Times New Roman"/>
                <a:cs typeface="Times New Roman"/>
              </a:rPr>
              <a:t> </a:t>
            </a:r>
            <a:r>
              <a:rPr sz="1200" dirty="0">
                <a:latin typeface="Times New Roman"/>
                <a:cs typeface="Times New Roman"/>
              </a:rPr>
              <a:t>up</a:t>
            </a:r>
            <a:r>
              <a:rPr sz="1200" spc="35" dirty="0">
                <a:latin typeface="Times New Roman"/>
                <a:cs typeface="Times New Roman"/>
              </a:rPr>
              <a:t> </a:t>
            </a:r>
            <a:r>
              <a:rPr sz="1200" dirty="0">
                <a:latin typeface="Times New Roman"/>
                <a:cs typeface="Times New Roman"/>
              </a:rPr>
              <a:t>tensile</a:t>
            </a:r>
            <a:r>
              <a:rPr sz="1200" spc="-95" dirty="0">
                <a:latin typeface="Times New Roman"/>
                <a:cs typeface="Times New Roman"/>
              </a:rPr>
              <a:t> </a:t>
            </a:r>
            <a:r>
              <a:rPr sz="1200" dirty="0">
                <a:latin typeface="Times New Roman"/>
                <a:cs typeface="Times New Roman"/>
              </a:rPr>
              <a:t>stresses</a:t>
            </a:r>
            <a:r>
              <a:rPr sz="1200" spc="-85" dirty="0">
                <a:latin typeface="Times New Roman"/>
                <a:cs typeface="Times New Roman"/>
              </a:rPr>
              <a:t> </a:t>
            </a:r>
            <a:r>
              <a:rPr sz="1200" dirty="0">
                <a:latin typeface="Times New Roman"/>
                <a:cs typeface="Times New Roman"/>
              </a:rPr>
              <a:t>(hoop</a:t>
            </a:r>
            <a:r>
              <a:rPr sz="1200" spc="35" dirty="0">
                <a:latin typeface="Times New Roman"/>
                <a:cs typeface="Times New Roman"/>
              </a:rPr>
              <a:t> </a:t>
            </a:r>
            <a:r>
              <a:rPr sz="1200" dirty="0">
                <a:latin typeface="Times New Roman"/>
                <a:cs typeface="Times New Roman"/>
              </a:rPr>
              <a:t>stress)</a:t>
            </a:r>
            <a:r>
              <a:rPr sz="1200" spc="-85"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spc="-10" dirty="0">
                <a:latin typeface="Times New Roman"/>
                <a:cs typeface="Times New Roman"/>
              </a:rPr>
              <a:t>walls.</a:t>
            </a:r>
            <a:endParaRPr sz="1200">
              <a:latin typeface="Times New Roman"/>
              <a:cs typeface="Times New Roman"/>
            </a:endParaRPr>
          </a:p>
          <a:p>
            <a:pPr marL="12700" marR="2884793">
              <a:lnSpc>
                <a:spcPct val="187600"/>
              </a:lnSpc>
              <a:spcBef>
                <a:spcPts val="60"/>
              </a:spcBef>
            </a:pPr>
            <a:r>
              <a:rPr sz="1200" dirty="0">
                <a:latin typeface="Times New Roman"/>
                <a:cs typeface="Times New Roman"/>
              </a:rPr>
              <a:t>Mathematically,</a:t>
            </a:r>
            <a:r>
              <a:rPr sz="1200" spc="-80" dirty="0">
                <a:latin typeface="Times New Roman"/>
                <a:cs typeface="Times New Roman"/>
              </a:rPr>
              <a:t> </a:t>
            </a:r>
            <a:r>
              <a:rPr sz="1200" dirty="0">
                <a:latin typeface="Times New Roman"/>
                <a:cs typeface="Times New Roman"/>
              </a:rPr>
              <a:t>this</a:t>
            </a:r>
            <a:r>
              <a:rPr sz="1200" spc="-85" dirty="0">
                <a:latin typeface="Times New Roman"/>
                <a:cs typeface="Times New Roman"/>
              </a:rPr>
              <a:t> </a:t>
            </a:r>
            <a:r>
              <a:rPr sz="1200" dirty="0">
                <a:latin typeface="Times New Roman"/>
                <a:cs typeface="Times New Roman"/>
              </a:rPr>
              <a:t>stress</a:t>
            </a:r>
            <a:r>
              <a:rPr sz="1200" spc="-75" dirty="0">
                <a:latin typeface="Times New Roman"/>
                <a:cs typeface="Times New Roman"/>
              </a:rPr>
              <a:t> </a:t>
            </a:r>
            <a:r>
              <a:rPr sz="1200" spc="-10" dirty="0">
                <a:latin typeface="Times New Roman"/>
                <a:cs typeface="Times New Roman"/>
              </a:rPr>
              <a:t>can</a:t>
            </a:r>
            <a:r>
              <a:rPr sz="1200" spc="-10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given</a:t>
            </a:r>
            <a:r>
              <a:rPr sz="1200" spc="-25" dirty="0">
                <a:latin typeface="Times New Roman"/>
                <a:cs typeface="Times New Roman"/>
              </a:rPr>
              <a:t> as, </a:t>
            </a:r>
            <a:r>
              <a:rPr sz="1200" dirty="0">
                <a:latin typeface="Times New Roman"/>
                <a:cs typeface="Times New Roman"/>
              </a:rPr>
              <a:t>Hoop</a:t>
            </a:r>
            <a:r>
              <a:rPr sz="1200" spc="-5" dirty="0">
                <a:latin typeface="Times New Roman"/>
                <a:cs typeface="Times New Roman"/>
              </a:rPr>
              <a:t> </a:t>
            </a:r>
            <a:r>
              <a:rPr sz="1200" dirty="0">
                <a:latin typeface="Times New Roman"/>
                <a:cs typeface="Times New Roman"/>
              </a:rPr>
              <a:t>stress</a:t>
            </a:r>
            <a:r>
              <a:rPr sz="1200" spc="-5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P*</a:t>
            </a:r>
            <a:r>
              <a:rPr sz="1200" i="1" dirty="0">
                <a:latin typeface="Times New Roman"/>
                <a:cs typeface="Times New Roman"/>
              </a:rPr>
              <a:t>D/</a:t>
            </a:r>
            <a:r>
              <a:rPr sz="1200" i="1" spc="20" dirty="0">
                <a:latin typeface="Times New Roman"/>
                <a:cs typeface="Times New Roman"/>
              </a:rPr>
              <a:t> </a:t>
            </a:r>
            <a:r>
              <a:rPr sz="1200" i="1" spc="-20" dirty="0">
                <a:latin typeface="Times New Roman"/>
                <a:cs typeface="Times New Roman"/>
              </a:rPr>
              <a:t>(2t)</a:t>
            </a:r>
            <a:endParaRPr sz="1200">
              <a:latin typeface="Times New Roman"/>
              <a:cs typeface="Times New Roman"/>
            </a:endParaRPr>
          </a:p>
          <a:p>
            <a:pPr marL="12700" marR="295274">
              <a:lnSpc>
                <a:spcPct val="120800"/>
              </a:lnSpc>
              <a:spcBef>
                <a:spcPts val="965"/>
              </a:spcBef>
            </a:pPr>
            <a:r>
              <a:rPr sz="1200" dirty="0">
                <a:latin typeface="Times New Roman"/>
                <a:cs typeface="Times New Roman"/>
              </a:rPr>
              <a:t>Where</a:t>
            </a:r>
            <a:r>
              <a:rPr sz="1200" spc="-40" dirty="0">
                <a:latin typeface="Times New Roman"/>
                <a:cs typeface="Times New Roman"/>
              </a:rPr>
              <a:t> </a:t>
            </a:r>
            <a:r>
              <a:rPr sz="1200" i="1" dirty="0">
                <a:latin typeface="Times New Roman"/>
                <a:cs typeface="Times New Roman"/>
              </a:rPr>
              <a:t>P</a:t>
            </a:r>
            <a:r>
              <a:rPr sz="1200" i="1" spc="-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internal</a:t>
            </a:r>
            <a:r>
              <a:rPr sz="1200" spc="-70" dirty="0">
                <a:latin typeface="Times New Roman"/>
                <a:cs typeface="Times New Roman"/>
              </a:rPr>
              <a:t> </a:t>
            </a:r>
            <a:r>
              <a:rPr sz="1200" dirty="0">
                <a:latin typeface="Times New Roman"/>
                <a:cs typeface="Times New Roman"/>
              </a:rPr>
              <a:t>working</a:t>
            </a:r>
            <a:r>
              <a:rPr sz="1200" spc="-50" dirty="0">
                <a:latin typeface="Times New Roman"/>
                <a:cs typeface="Times New Roman"/>
              </a:rPr>
              <a:t> </a:t>
            </a:r>
            <a:r>
              <a:rPr sz="1200" dirty="0">
                <a:latin typeface="Times New Roman"/>
                <a:cs typeface="Times New Roman"/>
              </a:rPr>
              <a:t>pressure,</a:t>
            </a:r>
            <a:r>
              <a:rPr sz="1200" spc="-105" dirty="0">
                <a:latin typeface="Times New Roman"/>
                <a:cs typeface="Times New Roman"/>
              </a:rPr>
              <a:t> </a:t>
            </a:r>
            <a:r>
              <a:rPr sz="1200" i="1" dirty="0">
                <a:latin typeface="Times New Roman"/>
                <a:cs typeface="Times New Roman"/>
              </a:rPr>
              <a:t>D</a:t>
            </a:r>
            <a:r>
              <a:rPr sz="1200" i="1" spc="-1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diameter</a:t>
            </a:r>
            <a:r>
              <a:rPr sz="1200" spc="-8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shell</a:t>
            </a:r>
            <a:r>
              <a:rPr sz="1200" spc="-8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i="1" dirty="0">
                <a:latin typeface="Times New Roman"/>
                <a:cs typeface="Times New Roman"/>
              </a:rPr>
              <a:t>t</a:t>
            </a:r>
            <a:r>
              <a:rPr sz="1200" i="1" spc="-2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thickness</a:t>
            </a:r>
            <a:r>
              <a:rPr sz="1200" spc="-9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shell wall.</a:t>
            </a:r>
            <a:endParaRPr sz="1200">
              <a:latin typeface="Times New Roman"/>
              <a:cs typeface="Times New Roman"/>
            </a:endParaRPr>
          </a:p>
          <a:p>
            <a:pPr marL="12700" marR="11430" algn="just">
              <a:lnSpc>
                <a:spcPct val="119900"/>
              </a:lnSpc>
              <a:spcBef>
                <a:spcPts val="15"/>
              </a:spcBef>
            </a:pPr>
            <a:r>
              <a:rPr sz="1200" dirty="0">
                <a:latin typeface="Times New Roman"/>
                <a:cs typeface="Times New Roman"/>
              </a:rPr>
              <a:t>Above</a:t>
            </a:r>
            <a:r>
              <a:rPr sz="1200" spc="35" dirty="0">
                <a:latin typeface="Times New Roman"/>
                <a:cs typeface="Times New Roman"/>
              </a:rPr>
              <a:t> </a:t>
            </a:r>
            <a:r>
              <a:rPr sz="1200" dirty="0">
                <a:latin typeface="Times New Roman"/>
                <a:cs typeface="Times New Roman"/>
              </a:rPr>
              <a:t>expression</a:t>
            </a:r>
            <a:r>
              <a:rPr sz="1200" spc="-30" dirty="0">
                <a:latin typeface="Times New Roman"/>
                <a:cs typeface="Times New Roman"/>
              </a:rPr>
              <a:t> </a:t>
            </a:r>
            <a:r>
              <a:rPr sz="1200" dirty="0">
                <a:latin typeface="Times New Roman"/>
                <a:cs typeface="Times New Roman"/>
              </a:rPr>
              <a:t>shows</a:t>
            </a:r>
            <a:r>
              <a:rPr sz="1200" spc="30" dirty="0">
                <a:latin typeface="Times New Roman"/>
                <a:cs typeface="Times New Roman"/>
              </a:rPr>
              <a:t> </a:t>
            </a:r>
            <a:r>
              <a:rPr sz="1200" dirty="0">
                <a:latin typeface="Times New Roman"/>
                <a:cs typeface="Times New Roman"/>
              </a:rPr>
              <a:t>that</a:t>
            </a:r>
            <a:r>
              <a:rPr sz="1200" spc="45"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a:t>
            </a:r>
            <a:r>
              <a:rPr sz="1200" i="1" dirty="0">
                <a:latin typeface="Times New Roman"/>
                <a:cs typeface="Times New Roman"/>
              </a:rPr>
              <a:t>P</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(pressure)</a:t>
            </a:r>
            <a:r>
              <a:rPr sz="1200" spc="-25" dirty="0">
                <a:latin typeface="Times New Roman"/>
                <a:cs typeface="Times New Roman"/>
              </a:rPr>
              <a:t> </a:t>
            </a:r>
            <a:r>
              <a:rPr sz="1200" spc="-10" dirty="0">
                <a:latin typeface="Times New Roman"/>
                <a:cs typeface="Times New Roman"/>
              </a:rPr>
              <a:t>increases</a:t>
            </a:r>
            <a:r>
              <a:rPr sz="1200" spc="-65" dirty="0">
                <a:latin typeface="Times New Roman"/>
                <a:cs typeface="Times New Roman"/>
              </a:rPr>
              <a:t> </a:t>
            </a:r>
            <a:r>
              <a:rPr sz="1200" dirty="0">
                <a:latin typeface="Times New Roman"/>
                <a:cs typeface="Times New Roman"/>
              </a:rPr>
              <a:t>then</a:t>
            </a:r>
            <a:r>
              <a:rPr sz="1200" spc="55" dirty="0">
                <a:latin typeface="Times New Roman"/>
                <a:cs typeface="Times New Roman"/>
              </a:rPr>
              <a:t> </a:t>
            </a:r>
            <a:r>
              <a:rPr sz="1200" dirty="0">
                <a:latin typeface="Times New Roman"/>
                <a:cs typeface="Times New Roman"/>
              </a:rPr>
              <a:t>either</a:t>
            </a:r>
            <a:r>
              <a:rPr sz="1200" spc="-25" dirty="0">
                <a:latin typeface="Times New Roman"/>
                <a:cs typeface="Times New Roman"/>
              </a:rPr>
              <a:t> </a:t>
            </a:r>
            <a:r>
              <a:rPr sz="1200" dirty="0">
                <a:latin typeface="Times New Roman"/>
                <a:cs typeface="Times New Roman"/>
              </a:rPr>
              <a:t>‘</a:t>
            </a:r>
            <a:r>
              <a:rPr sz="1200" i="1" dirty="0">
                <a:latin typeface="Times New Roman"/>
                <a:cs typeface="Times New Roman"/>
              </a:rPr>
              <a:t>D</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(diameter)</a:t>
            </a:r>
            <a:r>
              <a:rPr sz="1200" spc="-75" dirty="0">
                <a:latin typeface="Times New Roman"/>
                <a:cs typeface="Times New Roman"/>
              </a:rPr>
              <a:t> </a:t>
            </a:r>
            <a:r>
              <a:rPr sz="1200" spc="-10" dirty="0">
                <a:latin typeface="Times New Roman"/>
                <a:cs typeface="Times New Roman"/>
              </a:rPr>
              <a:t>should </a:t>
            </a:r>
            <a:r>
              <a:rPr sz="1200" dirty="0">
                <a:latin typeface="Times New Roman"/>
                <a:cs typeface="Times New Roman"/>
              </a:rPr>
              <a:t>be</a:t>
            </a:r>
            <a:r>
              <a:rPr sz="1200" spc="95" dirty="0">
                <a:latin typeface="Times New Roman"/>
                <a:cs typeface="Times New Roman"/>
              </a:rPr>
              <a:t> </a:t>
            </a:r>
            <a:r>
              <a:rPr sz="1200" dirty="0">
                <a:latin typeface="Times New Roman"/>
                <a:cs typeface="Times New Roman"/>
              </a:rPr>
              <a:t>decreased</a:t>
            </a:r>
            <a:r>
              <a:rPr sz="1200" spc="25" dirty="0">
                <a:latin typeface="Times New Roman"/>
                <a:cs typeface="Times New Roman"/>
              </a:rPr>
              <a:t> </a:t>
            </a:r>
            <a:r>
              <a:rPr sz="1200" dirty="0">
                <a:latin typeface="Times New Roman"/>
                <a:cs typeface="Times New Roman"/>
              </a:rPr>
              <a:t>or‘t’</a:t>
            </a:r>
            <a:r>
              <a:rPr sz="1200" spc="-25" dirty="0">
                <a:latin typeface="Times New Roman"/>
                <a:cs typeface="Times New Roman"/>
              </a:rPr>
              <a:t> </a:t>
            </a:r>
            <a:r>
              <a:rPr sz="1200" dirty="0">
                <a:latin typeface="Times New Roman"/>
                <a:cs typeface="Times New Roman"/>
              </a:rPr>
              <a:t>(thickness)</a:t>
            </a:r>
            <a:r>
              <a:rPr sz="1200" spc="-20" dirty="0">
                <a:latin typeface="Times New Roman"/>
                <a:cs typeface="Times New Roman"/>
              </a:rPr>
              <a:t> </a:t>
            </a:r>
            <a:r>
              <a:rPr sz="1200" dirty="0">
                <a:latin typeface="Times New Roman"/>
                <a:cs typeface="Times New Roman"/>
              </a:rPr>
              <a:t>be</a:t>
            </a:r>
            <a:r>
              <a:rPr sz="1200" spc="95" dirty="0">
                <a:latin typeface="Times New Roman"/>
                <a:cs typeface="Times New Roman"/>
              </a:rPr>
              <a:t> </a:t>
            </a:r>
            <a:r>
              <a:rPr sz="1200" dirty="0">
                <a:latin typeface="Times New Roman"/>
                <a:cs typeface="Times New Roman"/>
              </a:rPr>
              <a:t>increased</a:t>
            </a:r>
            <a:r>
              <a:rPr sz="1200" spc="-40" dirty="0">
                <a:latin typeface="Times New Roman"/>
                <a:cs typeface="Times New Roman"/>
              </a:rPr>
              <a:t> </a:t>
            </a:r>
            <a:r>
              <a:rPr sz="1200" dirty="0">
                <a:latin typeface="Times New Roman"/>
                <a:cs typeface="Times New Roman"/>
              </a:rPr>
              <a:t>to</a:t>
            </a:r>
            <a:r>
              <a:rPr sz="1200" spc="85" dirty="0">
                <a:latin typeface="Times New Roman"/>
                <a:cs typeface="Times New Roman"/>
              </a:rPr>
              <a:t> </a:t>
            </a:r>
            <a:r>
              <a:rPr sz="1200" dirty="0">
                <a:latin typeface="Times New Roman"/>
                <a:cs typeface="Times New Roman"/>
              </a:rPr>
              <a:t>keep</a:t>
            </a:r>
            <a:r>
              <a:rPr sz="1200" spc="30" dirty="0">
                <a:latin typeface="Times New Roman"/>
                <a:cs typeface="Times New Roman"/>
              </a:rPr>
              <a:t> </a:t>
            </a:r>
            <a:r>
              <a:rPr sz="1200" dirty="0">
                <a:latin typeface="Times New Roman"/>
                <a:cs typeface="Times New Roman"/>
              </a:rPr>
              <a:t>stress</a:t>
            </a:r>
            <a:r>
              <a:rPr sz="1200" spc="35" dirty="0">
                <a:latin typeface="Times New Roman"/>
                <a:cs typeface="Times New Roman"/>
              </a:rPr>
              <a:t> </a:t>
            </a:r>
            <a:r>
              <a:rPr sz="1200" dirty="0">
                <a:latin typeface="Times New Roman"/>
                <a:cs typeface="Times New Roman"/>
              </a:rPr>
              <a:t>within</a:t>
            </a:r>
            <a:r>
              <a:rPr sz="1200" spc="25" dirty="0">
                <a:latin typeface="Times New Roman"/>
                <a:cs typeface="Times New Roman"/>
              </a:rPr>
              <a:t> </a:t>
            </a:r>
            <a:r>
              <a:rPr sz="1200" dirty="0">
                <a:latin typeface="Times New Roman"/>
                <a:cs typeface="Times New Roman"/>
              </a:rPr>
              <a:t>acceptable</a:t>
            </a:r>
            <a:r>
              <a:rPr sz="1200" spc="-35" dirty="0">
                <a:latin typeface="Times New Roman"/>
                <a:cs typeface="Times New Roman"/>
              </a:rPr>
              <a:t> </a:t>
            </a:r>
            <a:r>
              <a:rPr sz="1200" dirty="0">
                <a:latin typeface="Times New Roman"/>
                <a:cs typeface="Times New Roman"/>
              </a:rPr>
              <a:t>limits.</a:t>
            </a:r>
            <a:r>
              <a:rPr sz="1200" spc="-35" dirty="0">
                <a:latin typeface="Times New Roman"/>
                <a:cs typeface="Times New Roman"/>
              </a:rPr>
              <a:t> </a:t>
            </a:r>
            <a:r>
              <a:rPr sz="1200" spc="-10" dirty="0">
                <a:latin typeface="Times New Roman"/>
                <a:cs typeface="Times New Roman"/>
              </a:rPr>
              <a:t>While </a:t>
            </a:r>
            <a:r>
              <a:rPr sz="1200" dirty="0">
                <a:latin typeface="Times New Roman"/>
                <a:cs typeface="Times New Roman"/>
              </a:rPr>
              <a:t>increasing</a:t>
            </a:r>
            <a:r>
              <a:rPr sz="1200" spc="-50" dirty="0">
                <a:latin typeface="Times New Roman"/>
                <a:cs typeface="Times New Roman"/>
              </a:rPr>
              <a:t> </a:t>
            </a:r>
            <a:r>
              <a:rPr sz="1200" dirty="0">
                <a:latin typeface="Times New Roman"/>
                <a:cs typeface="Times New Roman"/>
              </a:rPr>
              <a:t>thickness</a:t>
            </a:r>
            <a:r>
              <a:rPr sz="1200" spc="-3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mass</a:t>
            </a:r>
            <a:r>
              <a:rPr sz="1200" spc="3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cost</a:t>
            </a:r>
            <a:r>
              <a:rPr sz="1200" spc="-20" dirty="0">
                <a:latin typeface="Times New Roman"/>
                <a:cs typeface="Times New Roman"/>
              </a:rPr>
              <a:t> </a:t>
            </a:r>
            <a:r>
              <a:rPr sz="1200" dirty="0">
                <a:latin typeface="Times New Roman"/>
                <a:cs typeface="Times New Roman"/>
              </a:rPr>
              <a:t>of</a:t>
            </a:r>
            <a:r>
              <a:rPr sz="1200" spc="100" dirty="0">
                <a:latin typeface="Times New Roman"/>
                <a:cs typeface="Times New Roman"/>
              </a:rPr>
              <a:t> </a:t>
            </a:r>
            <a:r>
              <a:rPr sz="1200" dirty="0">
                <a:latin typeface="Times New Roman"/>
                <a:cs typeface="Times New Roman"/>
              </a:rPr>
              <a:t>manufacturing</a:t>
            </a:r>
            <a:r>
              <a:rPr sz="1200" spc="-45" dirty="0">
                <a:latin typeface="Times New Roman"/>
                <a:cs typeface="Times New Roman"/>
              </a:rPr>
              <a:t> </a:t>
            </a:r>
            <a:r>
              <a:rPr sz="1200" dirty="0">
                <a:latin typeface="Times New Roman"/>
                <a:cs typeface="Times New Roman"/>
              </a:rPr>
              <a:t>both</a:t>
            </a:r>
            <a:r>
              <a:rPr sz="1200" spc="-45" dirty="0">
                <a:latin typeface="Times New Roman"/>
                <a:cs typeface="Times New Roman"/>
              </a:rPr>
              <a:t> </a:t>
            </a:r>
            <a:r>
              <a:rPr sz="1200" dirty="0">
                <a:latin typeface="Times New Roman"/>
                <a:cs typeface="Times New Roman"/>
              </a:rPr>
              <a:t>increase</a:t>
            </a:r>
            <a:r>
              <a:rPr sz="1200" spc="-40" dirty="0">
                <a:latin typeface="Times New Roman"/>
                <a:cs typeface="Times New Roman"/>
              </a:rPr>
              <a:t> </a:t>
            </a:r>
            <a:r>
              <a:rPr sz="1200" spc="-10" dirty="0">
                <a:latin typeface="Times New Roman"/>
                <a:cs typeface="Times New Roman"/>
              </a:rPr>
              <a:t>therefore </a:t>
            </a:r>
            <a:r>
              <a:rPr sz="1200" dirty="0">
                <a:latin typeface="Times New Roman"/>
                <a:cs typeface="Times New Roman"/>
              </a:rPr>
              <a:t>the</a:t>
            </a:r>
            <a:r>
              <a:rPr sz="1200" spc="-75" dirty="0">
                <a:latin typeface="Times New Roman"/>
                <a:cs typeface="Times New Roman"/>
              </a:rPr>
              <a:t> </a:t>
            </a:r>
            <a:r>
              <a:rPr sz="1200" spc="-10" dirty="0">
                <a:latin typeface="Times New Roman"/>
                <a:cs typeface="Times New Roman"/>
              </a:rPr>
              <a:t>reduction</a:t>
            </a:r>
            <a:r>
              <a:rPr sz="1200" spc="-6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a:t>
            </a:r>
            <a:r>
              <a:rPr sz="1200" i="1" dirty="0">
                <a:latin typeface="Times New Roman"/>
                <a:cs typeface="Times New Roman"/>
              </a:rPr>
              <a:t>D</a:t>
            </a:r>
            <a:r>
              <a:rPr sz="1200" dirty="0">
                <a:latin typeface="Times New Roman"/>
                <a:cs typeface="Times New Roman"/>
              </a:rPr>
              <a:t>’ (diameter)</a:t>
            </a:r>
            <a:r>
              <a:rPr sz="1200" spc="-70"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an</a:t>
            </a:r>
            <a:r>
              <a:rPr sz="1200" spc="-15" dirty="0">
                <a:latin typeface="Times New Roman"/>
                <a:cs typeface="Times New Roman"/>
              </a:rPr>
              <a:t> </a:t>
            </a:r>
            <a:r>
              <a:rPr sz="1200" dirty="0">
                <a:latin typeface="Times New Roman"/>
                <a:cs typeface="Times New Roman"/>
              </a:rPr>
              <a:t>attractive</a:t>
            </a:r>
            <a:r>
              <a:rPr sz="1200" spc="-75" dirty="0">
                <a:latin typeface="Times New Roman"/>
                <a:cs typeface="Times New Roman"/>
              </a:rPr>
              <a:t> </a:t>
            </a:r>
            <a:r>
              <a:rPr sz="1200" dirty="0">
                <a:latin typeface="Times New Roman"/>
                <a:cs typeface="Times New Roman"/>
              </a:rPr>
              <a:t>option.</a:t>
            </a:r>
            <a:r>
              <a:rPr sz="1200" spc="-75" dirty="0">
                <a:latin typeface="Times New Roman"/>
                <a:cs typeface="Times New Roman"/>
              </a:rPr>
              <a:t> </a:t>
            </a:r>
            <a:r>
              <a:rPr sz="1200" spc="-20" dirty="0">
                <a:latin typeface="Times New Roman"/>
                <a:cs typeface="Times New Roman"/>
              </a:rPr>
              <a:t>This</a:t>
            </a:r>
            <a:r>
              <a:rPr sz="1200" spc="-55" dirty="0">
                <a:latin typeface="Times New Roman"/>
                <a:cs typeface="Times New Roman"/>
              </a:rPr>
              <a:t> </a:t>
            </a:r>
            <a:r>
              <a:rPr sz="1200" spc="-10" dirty="0">
                <a:latin typeface="Times New Roman"/>
                <a:cs typeface="Times New Roman"/>
              </a:rPr>
              <a:t>became</a:t>
            </a:r>
            <a:r>
              <a:rPr sz="1200" spc="-6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basis</a:t>
            </a:r>
            <a:r>
              <a:rPr sz="1200" spc="-65" dirty="0">
                <a:latin typeface="Times New Roman"/>
                <a:cs typeface="Times New Roman"/>
              </a:rPr>
              <a:t> </a:t>
            </a:r>
            <a:r>
              <a:rPr sz="1200" dirty="0">
                <a:latin typeface="Times New Roman"/>
                <a:cs typeface="Times New Roman"/>
              </a:rPr>
              <a:t>for</a:t>
            </a:r>
            <a:r>
              <a:rPr sz="1200" spc="5" dirty="0">
                <a:latin typeface="Times New Roman"/>
                <a:cs typeface="Times New Roman"/>
              </a:rPr>
              <a:t> </a:t>
            </a:r>
            <a:r>
              <a:rPr sz="1200" dirty="0">
                <a:latin typeface="Times New Roman"/>
                <a:cs typeface="Times New Roman"/>
              </a:rPr>
              <a:t>water </a:t>
            </a:r>
            <a:r>
              <a:rPr sz="1200" spc="-20" dirty="0">
                <a:latin typeface="Times New Roman"/>
                <a:cs typeface="Times New Roman"/>
              </a:rPr>
              <a:t>tube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which</a:t>
            </a:r>
            <a:r>
              <a:rPr sz="1200" spc="30" dirty="0">
                <a:latin typeface="Times New Roman"/>
                <a:cs typeface="Times New Roman"/>
              </a:rPr>
              <a:t> </a:t>
            </a:r>
            <a:r>
              <a:rPr sz="1200" dirty="0">
                <a:latin typeface="Times New Roman"/>
                <a:cs typeface="Times New Roman"/>
              </a:rPr>
              <a:t>small</a:t>
            </a:r>
            <a:r>
              <a:rPr sz="1200" spc="-75" dirty="0">
                <a:latin typeface="Times New Roman"/>
                <a:cs typeface="Times New Roman"/>
              </a:rPr>
              <a:t> </a:t>
            </a:r>
            <a:r>
              <a:rPr sz="1200" dirty="0">
                <a:latin typeface="Times New Roman"/>
                <a:cs typeface="Times New Roman"/>
              </a:rPr>
              <a:t>diameter</a:t>
            </a:r>
            <a:r>
              <a:rPr sz="1200" spc="-8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tube</a:t>
            </a:r>
            <a:r>
              <a:rPr sz="1200" spc="-35" dirty="0">
                <a:latin typeface="Times New Roman"/>
                <a:cs typeface="Times New Roman"/>
              </a:rPr>
              <a:t> </a:t>
            </a:r>
            <a:r>
              <a:rPr sz="1200" dirty="0">
                <a:latin typeface="Times New Roman"/>
                <a:cs typeface="Times New Roman"/>
              </a:rPr>
              <a:t>facilitated</a:t>
            </a:r>
            <a:r>
              <a:rPr sz="1200" spc="-100" dirty="0">
                <a:latin typeface="Times New Roman"/>
                <a:cs typeface="Times New Roman"/>
              </a:rPr>
              <a:t> </a:t>
            </a:r>
            <a:r>
              <a:rPr sz="1200" dirty="0">
                <a:latin typeface="Times New Roman"/>
                <a:cs typeface="Times New Roman"/>
              </a:rPr>
              <a:t>quite</a:t>
            </a:r>
            <a:r>
              <a:rPr sz="1200" spc="-95" dirty="0">
                <a:latin typeface="Times New Roman"/>
                <a:cs typeface="Times New Roman"/>
              </a:rPr>
              <a:t> </a:t>
            </a:r>
            <a:r>
              <a:rPr sz="1200" dirty="0">
                <a:latin typeface="Times New Roman"/>
                <a:cs typeface="Times New Roman"/>
              </a:rPr>
              <a:t>high</a:t>
            </a:r>
            <a:r>
              <a:rPr sz="1200" spc="30" dirty="0">
                <a:latin typeface="Times New Roman"/>
                <a:cs typeface="Times New Roman"/>
              </a:rPr>
              <a:t> </a:t>
            </a:r>
            <a:r>
              <a:rPr sz="1200" dirty="0">
                <a:latin typeface="Times New Roman"/>
                <a:cs typeface="Times New Roman"/>
              </a:rPr>
              <a:t>pressure</a:t>
            </a:r>
            <a:r>
              <a:rPr sz="1200" spc="-100" dirty="0">
                <a:latin typeface="Times New Roman"/>
                <a:cs typeface="Times New Roman"/>
              </a:rPr>
              <a:t> </a:t>
            </a:r>
            <a:r>
              <a:rPr sz="1200" dirty="0">
                <a:latin typeface="Times New Roman"/>
                <a:cs typeface="Times New Roman"/>
              </a:rPr>
              <a:t>steam</a:t>
            </a:r>
            <a:r>
              <a:rPr sz="1200" spc="100" dirty="0">
                <a:latin typeface="Times New Roman"/>
                <a:cs typeface="Times New Roman"/>
              </a:rPr>
              <a:t> </a:t>
            </a:r>
            <a:r>
              <a:rPr sz="1200" spc="-10" dirty="0">
                <a:latin typeface="Times New Roman"/>
                <a:cs typeface="Times New Roman"/>
              </a:rPr>
              <a:t>generation.</a:t>
            </a:r>
            <a:endParaRPr sz="1200">
              <a:latin typeface="Times New Roman"/>
              <a:cs typeface="Times New Roman"/>
            </a:endParaRPr>
          </a:p>
          <a:p>
            <a:pPr>
              <a:spcBef>
                <a:spcPts val="1350"/>
              </a:spcBef>
            </a:pPr>
            <a:endParaRPr sz="1200">
              <a:latin typeface="Times New Roman"/>
              <a:cs typeface="Times New Roman"/>
            </a:endParaRPr>
          </a:p>
          <a:p>
            <a:pPr marL="12700" marR="19050" algn="just">
              <a:lnSpc>
                <a:spcPct val="118800"/>
              </a:lnSpc>
            </a:pPr>
            <a:r>
              <a:rPr sz="1200" dirty="0">
                <a:latin typeface="Times New Roman"/>
                <a:cs typeface="Times New Roman"/>
              </a:rPr>
              <a:t>Such</a:t>
            </a:r>
            <a:r>
              <a:rPr sz="1200" spc="170" dirty="0">
                <a:latin typeface="Times New Roman"/>
                <a:cs typeface="Times New Roman"/>
              </a:rPr>
              <a:t> </a:t>
            </a:r>
            <a:r>
              <a:rPr sz="1200" dirty="0">
                <a:latin typeface="Times New Roman"/>
                <a:cs typeface="Times New Roman"/>
              </a:rPr>
              <a:t>boilers</a:t>
            </a:r>
            <a:r>
              <a:rPr sz="1200" spc="140" dirty="0">
                <a:latin typeface="Times New Roman"/>
                <a:cs typeface="Times New Roman"/>
              </a:rPr>
              <a:t> </a:t>
            </a:r>
            <a:r>
              <a:rPr sz="1200" dirty="0">
                <a:latin typeface="Times New Roman"/>
                <a:cs typeface="Times New Roman"/>
              </a:rPr>
              <a:t>came</a:t>
            </a:r>
            <a:r>
              <a:rPr sz="1200" spc="190" dirty="0">
                <a:latin typeface="Times New Roman"/>
                <a:cs typeface="Times New Roman"/>
              </a:rPr>
              <a:t> </a:t>
            </a:r>
            <a:r>
              <a:rPr sz="1200" dirty="0">
                <a:latin typeface="Times New Roman"/>
                <a:cs typeface="Times New Roman"/>
              </a:rPr>
              <a:t>up</a:t>
            </a:r>
            <a:r>
              <a:rPr sz="1200" spc="185" dirty="0">
                <a:latin typeface="Times New Roman"/>
                <a:cs typeface="Times New Roman"/>
              </a:rPr>
              <a:t> </a:t>
            </a:r>
            <a:r>
              <a:rPr sz="1200" dirty="0">
                <a:latin typeface="Times New Roman"/>
                <a:cs typeface="Times New Roman"/>
              </a:rPr>
              <a:t>in</a:t>
            </a:r>
            <a:r>
              <a:rPr sz="1200" spc="185" dirty="0">
                <a:latin typeface="Times New Roman"/>
                <a:cs typeface="Times New Roman"/>
              </a:rPr>
              <a:t> </a:t>
            </a:r>
            <a:r>
              <a:rPr sz="1200" dirty="0">
                <a:latin typeface="Times New Roman"/>
                <a:cs typeface="Times New Roman"/>
              </a:rPr>
              <a:t>late</a:t>
            </a:r>
            <a:r>
              <a:rPr sz="1200" spc="130" dirty="0">
                <a:latin typeface="Times New Roman"/>
                <a:cs typeface="Times New Roman"/>
              </a:rPr>
              <a:t> </a:t>
            </a:r>
            <a:r>
              <a:rPr sz="1200" dirty="0">
                <a:latin typeface="Times New Roman"/>
                <a:cs typeface="Times New Roman"/>
              </a:rPr>
              <a:t>eighteenth</a:t>
            </a:r>
            <a:r>
              <a:rPr sz="1200" spc="120" dirty="0">
                <a:latin typeface="Times New Roman"/>
                <a:cs typeface="Times New Roman"/>
              </a:rPr>
              <a:t> </a:t>
            </a:r>
            <a:r>
              <a:rPr sz="1200" dirty="0">
                <a:latin typeface="Times New Roman"/>
                <a:cs typeface="Times New Roman"/>
              </a:rPr>
              <a:t>and</a:t>
            </a:r>
            <a:r>
              <a:rPr sz="1200" spc="185" dirty="0">
                <a:latin typeface="Times New Roman"/>
                <a:cs typeface="Times New Roman"/>
              </a:rPr>
              <a:t> </a:t>
            </a:r>
            <a:r>
              <a:rPr sz="1200" dirty="0">
                <a:latin typeface="Times New Roman"/>
                <a:cs typeface="Times New Roman"/>
              </a:rPr>
              <a:t>nineteenth</a:t>
            </a:r>
            <a:r>
              <a:rPr sz="1200" spc="125" dirty="0">
                <a:latin typeface="Times New Roman"/>
                <a:cs typeface="Times New Roman"/>
              </a:rPr>
              <a:t> </a:t>
            </a:r>
            <a:r>
              <a:rPr sz="1200" dirty="0">
                <a:latin typeface="Times New Roman"/>
                <a:cs typeface="Times New Roman"/>
              </a:rPr>
              <a:t>century.</a:t>
            </a:r>
            <a:r>
              <a:rPr sz="1200" spc="185" dirty="0">
                <a:latin typeface="Times New Roman"/>
                <a:cs typeface="Times New Roman"/>
              </a:rPr>
              <a:t> </a:t>
            </a:r>
            <a:r>
              <a:rPr sz="1200" dirty="0">
                <a:latin typeface="Times New Roman"/>
                <a:cs typeface="Times New Roman"/>
              </a:rPr>
              <a:t>George</a:t>
            </a:r>
            <a:r>
              <a:rPr sz="1200" spc="190" dirty="0">
                <a:latin typeface="Times New Roman"/>
                <a:cs typeface="Times New Roman"/>
              </a:rPr>
              <a:t> </a:t>
            </a:r>
            <a:r>
              <a:rPr sz="1200" dirty="0">
                <a:latin typeface="Times New Roman"/>
                <a:cs typeface="Times New Roman"/>
              </a:rPr>
              <a:t>Babcock</a:t>
            </a:r>
            <a:r>
              <a:rPr sz="1200" spc="185" dirty="0">
                <a:latin typeface="Times New Roman"/>
                <a:cs typeface="Times New Roman"/>
              </a:rPr>
              <a:t> </a:t>
            </a:r>
            <a:r>
              <a:rPr sz="1200" spc="-25" dirty="0">
                <a:latin typeface="Times New Roman"/>
                <a:cs typeface="Times New Roman"/>
              </a:rPr>
              <a:t>and </a:t>
            </a:r>
            <a:r>
              <a:rPr sz="1200" dirty="0">
                <a:latin typeface="Times New Roman"/>
                <a:cs typeface="Times New Roman"/>
              </a:rPr>
              <a:t>Stephen</a:t>
            </a:r>
            <a:r>
              <a:rPr sz="1200" spc="125" dirty="0">
                <a:latin typeface="Times New Roman"/>
                <a:cs typeface="Times New Roman"/>
              </a:rPr>
              <a:t> </a:t>
            </a:r>
            <a:r>
              <a:rPr sz="1200" dirty="0">
                <a:latin typeface="Times New Roman"/>
                <a:cs typeface="Times New Roman"/>
              </a:rPr>
              <a:t>Wilcox</a:t>
            </a:r>
            <a:r>
              <a:rPr sz="1200" spc="65" dirty="0">
                <a:latin typeface="Times New Roman"/>
                <a:cs typeface="Times New Roman"/>
              </a:rPr>
              <a:t> </a:t>
            </a:r>
            <a:r>
              <a:rPr sz="1200" dirty="0">
                <a:latin typeface="Times New Roman"/>
                <a:cs typeface="Times New Roman"/>
              </a:rPr>
              <a:t>gave</a:t>
            </a:r>
            <a:r>
              <a:rPr sz="1200" spc="190" dirty="0">
                <a:latin typeface="Times New Roman"/>
                <a:cs typeface="Times New Roman"/>
              </a:rPr>
              <a:t> </a:t>
            </a:r>
            <a:r>
              <a:rPr sz="1200" dirty="0">
                <a:latin typeface="Times New Roman"/>
                <a:cs typeface="Times New Roman"/>
              </a:rPr>
              <a:t>straight-tube</a:t>
            </a:r>
            <a:r>
              <a:rPr sz="1200" spc="15"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of</a:t>
            </a:r>
            <a:r>
              <a:rPr sz="1200" spc="145" dirty="0">
                <a:latin typeface="Times New Roman"/>
                <a:cs typeface="Times New Roman"/>
              </a:rPr>
              <a:t> </a:t>
            </a:r>
            <a:r>
              <a:rPr sz="1200" dirty="0">
                <a:latin typeface="Times New Roman"/>
                <a:cs typeface="Times New Roman"/>
              </a:rPr>
              <a:t>water</a:t>
            </a:r>
            <a:r>
              <a:rPr sz="1200" spc="150" dirty="0">
                <a:latin typeface="Times New Roman"/>
                <a:cs typeface="Times New Roman"/>
              </a:rPr>
              <a:t> </a:t>
            </a:r>
            <a:r>
              <a:rPr sz="1200" dirty="0">
                <a:latin typeface="Times New Roman"/>
                <a:cs typeface="Times New Roman"/>
              </a:rPr>
              <a:t>tube</a:t>
            </a:r>
            <a:r>
              <a:rPr sz="1200" spc="130"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type</a:t>
            </a:r>
            <a:r>
              <a:rPr sz="1200" spc="130" dirty="0">
                <a:latin typeface="Times New Roman"/>
                <a:cs typeface="Times New Roman"/>
              </a:rPr>
              <a:t> </a:t>
            </a:r>
            <a:r>
              <a:rPr sz="1200" dirty="0">
                <a:latin typeface="Times New Roman"/>
                <a:cs typeface="Times New Roman"/>
              </a:rPr>
              <a:t>in</a:t>
            </a:r>
            <a:r>
              <a:rPr sz="1200" spc="130" dirty="0">
                <a:latin typeface="Times New Roman"/>
                <a:cs typeface="Times New Roman"/>
              </a:rPr>
              <a:t> </a:t>
            </a:r>
            <a:r>
              <a:rPr sz="1200" dirty="0">
                <a:latin typeface="Times New Roman"/>
                <a:cs typeface="Times New Roman"/>
              </a:rPr>
              <a:t>1867</a:t>
            </a:r>
            <a:r>
              <a:rPr sz="1200" spc="185" dirty="0">
                <a:latin typeface="Times New Roman"/>
                <a:cs typeface="Times New Roman"/>
              </a:rPr>
              <a:t> </a:t>
            </a:r>
            <a:r>
              <a:rPr sz="1200" dirty="0">
                <a:latin typeface="Times New Roman"/>
                <a:cs typeface="Times New Roman"/>
              </a:rPr>
              <a:t>which</a:t>
            </a:r>
            <a:r>
              <a:rPr sz="1200" spc="190" dirty="0">
                <a:latin typeface="Times New Roman"/>
                <a:cs typeface="Times New Roman"/>
              </a:rPr>
              <a:t> </a:t>
            </a:r>
            <a:r>
              <a:rPr sz="1200" spc="-25" dirty="0">
                <a:latin typeface="Times New Roman"/>
                <a:cs typeface="Times New Roman"/>
              </a:rPr>
              <a:t>was </a:t>
            </a:r>
            <a:r>
              <a:rPr sz="1200" dirty="0">
                <a:latin typeface="Times New Roman"/>
                <a:cs typeface="Times New Roman"/>
              </a:rPr>
              <a:t>subsequently</a:t>
            </a:r>
            <a:r>
              <a:rPr sz="1200" spc="-114" dirty="0">
                <a:latin typeface="Times New Roman"/>
                <a:cs typeface="Times New Roman"/>
              </a:rPr>
              <a:t> </a:t>
            </a:r>
            <a:r>
              <a:rPr sz="1200" dirty="0">
                <a:latin typeface="Times New Roman"/>
                <a:cs typeface="Times New Roman"/>
              </a:rPr>
              <a:t>modified</a:t>
            </a:r>
            <a:r>
              <a:rPr sz="1200" spc="-50" dirty="0">
                <a:latin typeface="Times New Roman"/>
                <a:cs typeface="Times New Roman"/>
              </a:rPr>
              <a:t> </a:t>
            </a:r>
            <a:r>
              <a:rPr sz="1200" dirty="0">
                <a:latin typeface="Times New Roman"/>
                <a:cs typeface="Times New Roman"/>
              </a:rPr>
              <a:t>and</a:t>
            </a:r>
            <a:r>
              <a:rPr sz="1200" spc="-55" dirty="0">
                <a:latin typeface="Times New Roman"/>
                <a:cs typeface="Times New Roman"/>
              </a:rPr>
              <a:t> </a:t>
            </a:r>
            <a:r>
              <a:rPr sz="1200" dirty="0">
                <a:latin typeface="Times New Roman"/>
                <a:cs typeface="Times New Roman"/>
              </a:rPr>
              <a:t>developed</a:t>
            </a:r>
            <a:r>
              <a:rPr sz="1200" spc="15" dirty="0">
                <a:latin typeface="Times New Roman"/>
                <a:cs typeface="Times New Roman"/>
              </a:rPr>
              <a:t> </a:t>
            </a:r>
            <a:r>
              <a:rPr sz="1200" dirty="0">
                <a:latin typeface="Times New Roman"/>
                <a:cs typeface="Times New Roman"/>
              </a:rPr>
              <a:t>as</a:t>
            </a:r>
            <a:r>
              <a:rPr sz="1200" spc="-40" dirty="0">
                <a:latin typeface="Times New Roman"/>
                <a:cs typeface="Times New Roman"/>
              </a:rPr>
              <a:t> </a:t>
            </a:r>
            <a:r>
              <a:rPr sz="1200" dirty="0">
                <a:latin typeface="Times New Roman"/>
                <a:cs typeface="Times New Roman"/>
              </a:rPr>
              <a:t>present</a:t>
            </a:r>
            <a:r>
              <a:rPr sz="1200" spc="-25" dirty="0">
                <a:latin typeface="Times New Roman"/>
                <a:cs typeface="Times New Roman"/>
              </a:rPr>
              <a:t> </a:t>
            </a:r>
            <a:r>
              <a:rPr sz="1200" dirty="0">
                <a:latin typeface="Times New Roman"/>
                <a:cs typeface="Times New Roman"/>
              </a:rPr>
              <a:t>‘Babcock</a:t>
            </a:r>
            <a:r>
              <a:rPr sz="1200" spc="10" dirty="0">
                <a:latin typeface="Times New Roman"/>
                <a:cs typeface="Times New Roman"/>
              </a:rPr>
              <a:t> </a:t>
            </a:r>
            <a:r>
              <a:rPr sz="1200" dirty="0">
                <a:latin typeface="Times New Roman"/>
                <a:cs typeface="Times New Roman"/>
              </a:rPr>
              <a:t>and</a:t>
            </a:r>
            <a:r>
              <a:rPr sz="1200" spc="-50" dirty="0">
                <a:latin typeface="Times New Roman"/>
                <a:cs typeface="Times New Roman"/>
              </a:rPr>
              <a:t> </a:t>
            </a:r>
            <a:r>
              <a:rPr sz="1200" dirty="0">
                <a:latin typeface="Times New Roman"/>
                <a:cs typeface="Times New Roman"/>
              </a:rPr>
              <a:t>Wilcox</a:t>
            </a:r>
            <a:r>
              <a:rPr sz="1200" spc="-55"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p:txBody>
      </p:sp>
      <p:pic>
        <p:nvPicPr>
          <p:cNvPr id="4" name="object 4"/>
          <p:cNvPicPr/>
          <p:nvPr/>
        </p:nvPicPr>
        <p:blipFill>
          <a:blip r:embed="rId2" cstate="print"/>
          <a:stretch>
            <a:fillRect/>
          </a:stretch>
        </p:blipFill>
        <p:spPr>
          <a:xfrm>
            <a:off x="2450465" y="76200"/>
            <a:ext cx="4549775" cy="33375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1887200" cy="69342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0" y="76200"/>
            <a:ext cx="6172200" cy="5225789"/>
          </a:xfrm>
          <a:prstGeom prst="rect">
            <a:avLst/>
          </a:prstGeom>
        </p:spPr>
        <p:txBody>
          <a:bodyPr vert="horz" wrap="square" lIns="0" tIns="29209" rIns="0" bIns="0" rtlCol="0">
            <a:spAutoFit/>
          </a:bodyPr>
          <a:lstStyle/>
          <a:p>
            <a:pPr marL="355599" marR="40005" indent="-342898">
              <a:lnSpc>
                <a:spcPct val="94600"/>
              </a:lnSpc>
              <a:spcBef>
                <a:spcPts val="229"/>
              </a:spcBef>
              <a:buClr>
                <a:srgbClr val="FF0000"/>
              </a:buClr>
              <a:buFont typeface="Arial MT"/>
              <a:buChar char="•"/>
              <a:tabLst>
                <a:tab pos="355599" algn="l"/>
              </a:tabLst>
            </a:pPr>
            <a:r>
              <a:rPr sz="2000" b="1" dirty="0">
                <a:solidFill>
                  <a:srgbClr val="CC00CC"/>
                </a:solidFill>
                <a:latin typeface="Arial"/>
                <a:cs typeface="Arial"/>
              </a:rPr>
              <a:t>The</a:t>
            </a:r>
            <a:r>
              <a:rPr sz="2000" b="1" spc="-75" dirty="0">
                <a:solidFill>
                  <a:srgbClr val="CC00CC"/>
                </a:solidFill>
                <a:latin typeface="Arial"/>
                <a:cs typeface="Arial"/>
              </a:rPr>
              <a:t> </a:t>
            </a:r>
            <a:r>
              <a:rPr sz="2000" b="1" dirty="0">
                <a:solidFill>
                  <a:srgbClr val="CC00CC"/>
                </a:solidFill>
                <a:latin typeface="Arial"/>
                <a:cs typeface="Arial"/>
              </a:rPr>
              <a:t>second</a:t>
            </a:r>
            <a:r>
              <a:rPr sz="2000" b="1" spc="-95" dirty="0">
                <a:solidFill>
                  <a:srgbClr val="CC00CC"/>
                </a:solidFill>
                <a:latin typeface="Arial"/>
                <a:cs typeface="Arial"/>
              </a:rPr>
              <a:t> </a:t>
            </a:r>
            <a:r>
              <a:rPr sz="2000" b="1" dirty="0">
                <a:solidFill>
                  <a:srgbClr val="CC00CC"/>
                </a:solidFill>
                <a:latin typeface="Arial"/>
                <a:cs typeface="Arial"/>
              </a:rPr>
              <a:t>law</a:t>
            </a:r>
            <a:r>
              <a:rPr sz="2000" b="1" spc="-85" dirty="0">
                <a:solidFill>
                  <a:srgbClr val="CC00CC"/>
                </a:solidFill>
                <a:latin typeface="Arial"/>
                <a:cs typeface="Arial"/>
              </a:rPr>
              <a:t> </a:t>
            </a:r>
            <a:r>
              <a:rPr sz="2000" b="1" dirty="0">
                <a:solidFill>
                  <a:srgbClr val="CC00CC"/>
                </a:solidFill>
                <a:latin typeface="Arial"/>
                <a:cs typeface="Arial"/>
              </a:rPr>
              <a:t>of</a:t>
            </a:r>
            <a:r>
              <a:rPr sz="2000" b="1" spc="-75" dirty="0">
                <a:solidFill>
                  <a:srgbClr val="CC00CC"/>
                </a:solidFill>
                <a:latin typeface="Arial"/>
                <a:cs typeface="Arial"/>
              </a:rPr>
              <a:t> </a:t>
            </a:r>
            <a:r>
              <a:rPr sz="2000" b="1" spc="-10" dirty="0">
                <a:solidFill>
                  <a:srgbClr val="CC00CC"/>
                </a:solidFill>
                <a:latin typeface="Arial"/>
                <a:cs typeface="Arial"/>
              </a:rPr>
              <a:t>thermodynamics: </a:t>
            </a:r>
            <a:r>
              <a:rPr sz="2000" dirty="0">
                <a:latin typeface="Arial MT"/>
                <a:cs typeface="Arial MT"/>
              </a:rPr>
              <a:t>It</a:t>
            </a:r>
            <a:r>
              <a:rPr sz="2000" spc="-20" dirty="0">
                <a:latin typeface="Arial MT"/>
                <a:cs typeface="Arial MT"/>
              </a:rPr>
              <a:t> </a:t>
            </a:r>
            <a:r>
              <a:rPr sz="2000" dirty="0">
                <a:latin typeface="Arial MT"/>
                <a:cs typeface="Arial MT"/>
              </a:rPr>
              <a:t>asserts</a:t>
            </a:r>
            <a:r>
              <a:rPr sz="2000" spc="-5" dirty="0">
                <a:latin typeface="Arial MT"/>
                <a:cs typeface="Arial MT"/>
              </a:rPr>
              <a:t> </a:t>
            </a:r>
            <a:r>
              <a:rPr sz="2000" dirty="0">
                <a:latin typeface="Arial MT"/>
                <a:cs typeface="Arial MT"/>
              </a:rPr>
              <a:t>that</a:t>
            </a:r>
            <a:r>
              <a:rPr sz="2000" spc="-25" dirty="0">
                <a:latin typeface="Arial MT"/>
                <a:cs typeface="Arial MT"/>
              </a:rPr>
              <a:t> </a:t>
            </a:r>
            <a:r>
              <a:rPr sz="2000" dirty="0">
                <a:latin typeface="Arial MT"/>
                <a:cs typeface="Arial MT"/>
              </a:rPr>
              <a:t>energy</a:t>
            </a:r>
            <a:r>
              <a:rPr sz="2000" spc="-5" dirty="0">
                <a:latin typeface="Arial MT"/>
                <a:cs typeface="Arial MT"/>
              </a:rPr>
              <a:t> </a:t>
            </a:r>
            <a:r>
              <a:rPr sz="2000" dirty="0">
                <a:latin typeface="Arial MT"/>
                <a:cs typeface="Arial MT"/>
              </a:rPr>
              <a:t>has </a:t>
            </a:r>
            <a:r>
              <a:rPr sz="2000" i="1" dirty="0">
                <a:solidFill>
                  <a:srgbClr val="0000FF"/>
                </a:solidFill>
                <a:latin typeface="Arial"/>
                <a:cs typeface="Arial"/>
              </a:rPr>
              <a:t>quality</a:t>
            </a:r>
            <a:r>
              <a:rPr sz="2000" i="1" spc="-10" dirty="0">
                <a:solidFill>
                  <a:srgbClr val="0000FF"/>
                </a:solidFill>
                <a:latin typeface="Arial"/>
                <a:cs typeface="Arial"/>
              </a:rPr>
              <a:t> </a:t>
            </a:r>
            <a:r>
              <a:rPr sz="2000" spc="-25" dirty="0">
                <a:latin typeface="Arial MT"/>
                <a:cs typeface="Arial MT"/>
              </a:rPr>
              <a:t>as </a:t>
            </a:r>
            <a:r>
              <a:rPr sz="2000" dirty="0">
                <a:latin typeface="Arial MT"/>
                <a:cs typeface="Arial MT"/>
              </a:rPr>
              <a:t>well</a:t>
            </a:r>
            <a:r>
              <a:rPr sz="2000" spc="-35" dirty="0">
                <a:latin typeface="Arial MT"/>
                <a:cs typeface="Arial MT"/>
              </a:rPr>
              <a:t> </a:t>
            </a:r>
            <a:r>
              <a:rPr sz="2000" dirty="0">
                <a:latin typeface="Arial MT"/>
                <a:cs typeface="Arial MT"/>
              </a:rPr>
              <a:t>as</a:t>
            </a:r>
            <a:r>
              <a:rPr sz="2000" spc="-25" dirty="0">
                <a:latin typeface="Arial MT"/>
                <a:cs typeface="Arial MT"/>
              </a:rPr>
              <a:t> </a:t>
            </a:r>
            <a:r>
              <a:rPr sz="2000" i="1" dirty="0">
                <a:solidFill>
                  <a:srgbClr val="0000FF"/>
                </a:solidFill>
                <a:latin typeface="Arial"/>
                <a:cs typeface="Arial"/>
              </a:rPr>
              <a:t>quantity</a:t>
            </a:r>
            <a:r>
              <a:rPr sz="2000" i="1" dirty="0">
                <a:latin typeface="Arial"/>
                <a:cs typeface="Arial"/>
              </a:rPr>
              <a:t>,</a:t>
            </a:r>
            <a:r>
              <a:rPr sz="2000" i="1" spc="-40" dirty="0">
                <a:latin typeface="Arial"/>
                <a:cs typeface="Arial"/>
              </a:rPr>
              <a:t> </a:t>
            </a:r>
            <a:r>
              <a:rPr sz="2000" dirty="0">
                <a:latin typeface="Arial MT"/>
                <a:cs typeface="Arial MT"/>
              </a:rPr>
              <a:t>and</a:t>
            </a:r>
            <a:r>
              <a:rPr sz="2000" spc="-30" dirty="0">
                <a:latin typeface="Arial MT"/>
                <a:cs typeface="Arial MT"/>
              </a:rPr>
              <a:t> </a:t>
            </a:r>
            <a:r>
              <a:rPr sz="2000" dirty="0">
                <a:latin typeface="Arial MT"/>
                <a:cs typeface="Arial MT"/>
              </a:rPr>
              <a:t>actual</a:t>
            </a:r>
            <a:r>
              <a:rPr sz="2000" spc="-45" dirty="0">
                <a:latin typeface="Arial MT"/>
                <a:cs typeface="Arial MT"/>
              </a:rPr>
              <a:t> </a:t>
            </a:r>
            <a:r>
              <a:rPr sz="2000" spc="-10" dirty="0">
                <a:latin typeface="Arial MT"/>
                <a:cs typeface="Arial MT"/>
              </a:rPr>
              <a:t>processes </a:t>
            </a:r>
            <a:r>
              <a:rPr sz="2000" dirty="0">
                <a:latin typeface="Arial MT"/>
                <a:cs typeface="Arial MT"/>
              </a:rPr>
              <a:t>occur</a:t>
            </a:r>
            <a:r>
              <a:rPr sz="2000" spc="-10" dirty="0">
                <a:latin typeface="Arial MT"/>
                <a:cs typeface="Arial MT"/>
              </a:rPr>
              <a:t> </a:t>
            </a:r>
            <a:r>
              <a:rPr sz="2000" dirty="0">
                <a:latin typeface="Arial MT"/>
                <a:cs typeface="Arial MT"/>
              </a:rPr>
              <a:t>in</a:t>
            </a:r>
            <a:r>
              <a:rPr sz="2000" spc="-25" dirty="0">
                <a:latin typeface="Arial MT"/>
                <a:cs typeface="Arial MT"/>
              </a:rPr>
              <a:t> </a:t>
            </a:r>
            <a:r>
              <a:rPr sz="2000" dirty="0">
                <a:latin typeface="Arial MT"/>
                <a:cs typeface="Arial MT"/>
              </a:rPr>
              <a:t>the</a:t>
            </a:r>
            <a:r>
              <a:rPr sz="2000" spc="-15" dirty="0">
                <a:latin typeface="Arial MT"/>
                <a:cs typeface="Arial MT"/>
              </a:rPr>
              <a:t> </a:t>
            </a:r>
            <a:r>
              <a:rPr sz="2000" dirty="0">
                <a:latin typeface="Arial MT"/>
                <a:cs typeface="Arial MT"/>
              </a:rPr>
              <a:t>direction</a:t>
            </a:r>
            <a:r>
              <a:rPr sz="2000" spc="-15" dirty="0">
                <a:latin typeface="Arial MT"/>
                <a:cs typeface="Arial MT"/>
              </a:rPr>
              <a:t> </a:t>
            </a:r>
            <a:r>
              <a:rPr sz="2000" dirty="0">
                <a:latin typeface="Arial MT"/>
                <a:cs typeface="Arial MT"/>
              </a:rPr>
              <a:t>of</a:t>
            </a:r>
            <a:r>
              <a:rPr sz="2000" spc="-20" dirty="0">
                <a:latin typeface="Arial MT"/>
                <a:cs typeface="Arial MT"/>
              </a:rPr>
              <a:t> </a:t>
            </a:r>
            <a:r>
              <a:rPr sz="2000" spc="-10" dirty="0">
                <a:latin typeface="Arial MT"/>
                <a:cs typeface="Arial MT"/>
              </a:rPr>
              <a:t>decreasing </a:t>
            </a:r>
            <a:r>
              <a:rPr sz="2000" dirty="0">
                <a:latin typeface="Arial MT"/>
                <a:cs typeface="Arial MT"/>
              </a:rPr>
              <a:t>quality of</a:t>
            </a:r>
            <a:r>
              <a:rPr sz="2000" spc="-10" dirty="0">
                <a:latin typeface="Arial MT"/>
                <a:cs typeface="Arial MT"/>
              </a:rPr>
              <a:t> energy.</a:t>
            </a:r>
            <a:endParaRPr sz="2000" dirty="0">
              <a:latin typeface="Arial MT"/>
              <a:cs typeface="Arial MT"/>
            </a:endParaRPr>
          </a:p>
          <a:p>
            <a:pPr marL="355599" marR="166369" indent="-342898">
              <a:lnSpc>
                <a:spcPct val="94700"/>
              </a:lnSpc>
              <a:spcBef>
                <a:spcPts val="980"/>
              </a:spcBef>
              <a:buClr>
                <a:srgbClr val="FF0000"/>
              </a:buClr>
              <a:buFont typeface="Arial MT"/>
              <a:buChar char="•"/>
              <a:tabLst>
                <a:tab pos="355599" algn="l"/>
              </a:tabLst>
            </a:pPr>
            <a:r>
              <a:rPr sz="2000" b="1" dirty="0">
                <a:solidFill>
                  <a:srgbClr val="CC00CC"/>
                </a:solidFill>
                <a:latin typeface="Arial"/>
                <a:cs typeface="Arial"/>
              </a:rPr>
              <a:t>Classical</a:t>
            </a:r>
            <a:r>
              <a:rPr sz="2000" b="1" spc="-60" dirty="0">
                <a:solidFill>
                  <a:srgbClr val="CC00CC"/>
                </a:solidFill>
                <a:latin typeface="Arial"/>
                <a:cs typeface="Arial"/>
              </a:rPr>
              <a:t> </a:t>
            </a:r>
            <a:r>
              <a:rPr sz="2000" b="1" dirty="0">
                <a:solidFill>
                  <a:srgbClr val="CC00CC"/>
                </a:solidFill>
                <a:latin typeface="Arial"/>
                <a:cs typeface="Arial"/>
              </a:rPr>
              <a:t>thermodynamics</a:t>
            </a:r>
            <a:r>
              <a:rPr sz="2000" dirty="0">
                <a:solidFill>
                  <a:srgbClr val="CC00CC"/>
                </a:solidFill>
                <a:latin typeface="Arial MT"/>
                <a:cs typeface="Arial MT"/>
              </a:rPr>
              <a:t>:</a:t>
            </a:r>
            <a:r>
              <a:rPr sz="2000" spc="-55" dirty="0">
                <a:solidFill>
                  <a:srgbClr val="CC00CC"/>
                </a:solidFill>
                <a:latin typeface="Arial MT"/>
                <a:cs typeface="Arial MT"/>
              </a:rPr>
              <a:t> </a:t>
            </a:r>
            <a:r>
              <a:rPr sz="2000" spc="-50" dirty="0">
                <a:latin typeface="Arial MT"/>
                <a:cs typeface="Arial MT"/>
              </a:rPr>
              <a:t>A </a:t>
            </a:r>
            <a:r>
              <a:rPr sz="2000" dirty="0">
                <a:solidFill>
                  <a:srgbClr val="0000FF"/>
                </a:solidFill>
                <a:latin typeface="Arial MT"/>
                <a:cs typeface="Arial MT"/>
              </a:rPr>
              <a:t>macroscopic</a:t>
            </a:r>
            <a:r>
              <a:rPr sz="2000" spc="-50" dirty="0">
                <a:solidFill>
                  <a:srgbClr val="0000FF"/>
                </a:solidFill>
                <a:latin typeface="Arial MT"/>
                <a:cs typeface="Arial MT"/>
              </a:rPr>
              <a:t> </a:t>
            </a:r>
            <a:r>
              <a:rPr sz="2000" dirty="0">
                <a:solidFill>
                  <a:srgbClr val="0000FF"/>
                </a:solidFill>
                <a:latin typeface="Arial MT"/>
                <a:cs typeface="Arial MT"/>
              </a:rPr>
              <a:t>approach</a:t>
            </a:r>
            <a:r>
              <a:rPr sz="2000" spc="-15" dirty="0">
                <a:solidFill>
                  <a:srgbClr val="0000FF"/>
                </a:solidFill>
                <a:latin typeface="Arial MT"/>
                <a:cs typeface="Arial MT"/>
              </a:rPr>
              <a:t> </a:t>
            </a:r>
            <a:r>
              <a:rPr sz="2000" dirty="0">
                <a:latin typeface="Arial MT"/>
                <a:cs typeface="Arial MT"/>
              </a:rPr>
              <a:t>to</a:t>
            </a:r>
            <a:r>
              <a:rPr sz="2000" spc="-35" dirty="0">
                <a:latin typeface="Arial MT"/>
                <a:cs typeface="Arial MT"/>
              </a:rPr>
              <a:t> </a:t>
            </a:r>
            <a:r>
              <a:rPr sz="2000" dirty="0">
                <a:latin typeface="Arial MT"/>
                <a:cs typeface="Arial MT"/>
              </a:rPr>
              <a:t>the</a:t>
            </a:r>
            <a:r>
              <a:rPr sz="2000" spc="-30" dirty="0">
                <a:latin typeface="Arial MT"/>
                <a:cs typeface="Arial MT"/>
              </a:rPr>
              <a:t> </a:t>
            </a:r>
            <a:r>
              <a:rPr sz="2000" dirty="0">
                <a:latin typeface="Arial MT"/>
                <a:cs typeface="Arial MT"/>
              </a:rPr>
              <a:t>study</a:t>
            </a:r>
            <a:r>
              <a:rPr sz="2000" spc="-20" dirty="0">
                <a:latin typeface="Arial MT"/>
                <a:cs typeface="Arial MT"/>
              </a:rPr>
              <a:t> </a:t>
            </a:r>
            <a:r>
              <a:rPr sz="2000" spc="-25" dirty="0">
                <a:latin typeface="Arial MT"/>
                <a:cs typeface="Arial MT"/>
              </a:rPr>
              <a:t>of </a:t>
            </a:r>
            <a:r>
              <a:rPr sz="2000" dirty="0">
                <a:latin typeface="Arial MT"/>
                <a:cs typeface="Arial MT"/>
              </a:rPr>
              <a:t>thermodynamics</a:t>
            </a:r>
            <a:r>
              <a:rPr sz="2000" spc="-90" dirty="0">
                <a:latin typeface="Arial MT"/>
                <a:cs typeface="Arial MT"/>
              </a:rPr>
              <a:t> </a:t>
            </a:r>
            <a:r>
              <a:rPr sz="2000" dirty="0">
                <a:latin typeface="Arial MT"/>
                <a:cs typeface="Arial MT"/>
              </a:rPr>
              <a:t>that</a:t>
            </a:r>
            <a:r>
              <a:rPr sz="2000" spc="-85" dirty="0">
                <a:latin typeface="Arial MT"/>
                <a:cs typeface="Arial MT"/>
              </a:rPr>
              <a:t> </a:t>
            </a:r>
            <a:r>
              <a:rPr sz="2000" dirty="0">
                <a:latin typeface="Arial MT"/>
                <a:cs typeface="Arial MT"/>
              </a:rPr>
              <a:t>does</a:t>
            </a:r>
            <a:r>
              <a:rPr sz="2000" spc="-80" dirty="0">
                <a:latin typeface="Arial MT"/>
                <a:cs typeface="Arial MT"/>
              </a:rPr>
              <a:t> </a:t>
            </a:r>
            <a:r>
              <a:rPr sz="2000" dirty="0">
                <a:latin typeface="Arial MT"/>
                <a:cs typeface="Arial MT"/>
              </a:rPr>
              <a:t>not</a:t>
            </a:r>
            <a:r>
              <a:rPr sz="2000" spc="-90" dirty="0">
                <a:latin typeface="Arial MT"/>
                <a:cs typeface="Arial MT"/>
              </a:rPr>
              <a:t> </a:t>
            </a:r>
            <a:r>
              <a:rPr sz="2000" spc="-10" dirty="0">
                <a:latin typeface="Arial MT"/>
                <a:cs typeface="Arial MT"/>
              </a:rPr>
              <a:t>require </a:t>
            </a:r>
            <a:r>
              <a:rPr sz="2000" dirty="0">
                <a:latin typeface="Arial MT"/>
                <a:cs typeface="Arial MT"/>
              </a:rPr>
              <a:t>a</a:t>
            </a:r>
            <a:r>
              <a:rPr sz="2000" spc="-15" dirty="0">
                <a:latin typeface="Arial MT"/>
                <a:cs typeface="Arial MT"/>
              </a:rPr>
              <a:t> </a:t>
            </a:r>
            <a:r>
              <a:rPr sz="2000" dirty="0">
                <a:latin typeface="Arial MT"/>
                <a:cs typeface="Arial MT"/>
              </a:rPr>
              <a:t>knowledge</a:t>
            </a:r>
            <a:r>
              <a:rPr sz="2000" spc="-25" dirty="0">
                <a:latin typeface="Arial MT"/>
                <a:cs typeface="Arial MT"/>
              </a:rPr>
              <a:t> </a:t>
            </a:r>
            <a:r>
              <a:rPr sz="2000" dirty="0">
                <a:latin typeface="Arial MT"/>
                <a:cs typeface="Arial MT"/>
              </a:rPr>
              <a:t>of</a:t>
            </a:r>
            <a:r>
              <a:rPr sz="2000" spc="-25" dirty="0">
                <a:latin typeface="Arial MT"/>
                <a:cs typeface="Arial MT"/>
              </a:rPr>
              <a:t> </a:t>
            </a:r>
            <a:r>
              <a:rPr sz="2000" dirty="0">
                <a:latin typeface="Arial MT"/>
                <a:cs typeface="Arial MT"/>
              </a:rPr>
              <a:t>the</a:t>
            </a:r>
            <a:r>
              <a:rPr sz="2000" spc="-15" dirty="0">
                <a:latin typeface="Arial MT"/>
                <a:cs typeface="Arial MT"/>
              </a:rPr>
              <a:t> </a:t>
            </a:r>
            <a:r>
              <a:rPr sz="2000" dirty="0">
                <a:latin typeface="Arial MT"/>
                <a:cs typeface="Arial MT"/>
              </a:rPr>
              <a:t>behavior</a:t>
            </a:r>
            <a:r>
              <a:rPr sz="2000" spc="-5" dirty="0">
                <a:latin typeface="Arial MT"/>
                <a:cs typeface="Arial MT"/>
              </a:rPr>
              <a:t> </a:t>
            </a:r>
            <a:r>
              <a:rPr sz="2000" spc="-35" dirty="0">
                <a:latin typeface="Arial MT"/>
                <a:cs typeface="Arial MT"/>
              </a:rPr>
              <a:t>of </a:t>
            </a:r>
            <a:r>
              <a:rPr sz="2000" dirty="0">
                <a:latin typeface="Arial MT"/>
                <a:cs typeface="Arial MT"/>
              </a:rPr>
              <a:t>individual</a:t>
            </a:r>
            <a:r>
              <a:rPr sz="2000" spc="-110" dirty="0">
                <a:latin typeface="Arial MT"/>
                <a:cs typeface="Arial MT"/>
              </a:rPr>
              <a:t> </a:t>
            </a:r>
            <a:r>
              <a:rPr sz="2000" spc="-10" dirty="0">
                <a:latin typeface="Arial MT"/>
                <a:cs typeface="Arial MT"/>
              </a:rPr>
              <a:t>particles.</a:t>
            </a:r>
            <a:endParaRPr sz="2000" dirty="0">
              <a:latin typeface="Arial MT"/>
              <a:cs typeface="Arial MT"/>
            </a:endParaRPr>
          </a:p>
          <a:p>
            <a:pPr marL="352424" marR="5080" indent="-339724" algn="just">
              <a:lnSpc>
                <a:spcPct val="94500"/>
              </a:lnSpc>
              <a:spcBef>
                <a:spcPts val="985"/>
              </a:spcBef>
              <a:buClr>
                <a:srgbClr val="FF0000"/>
              </a:buClr>
              <a:buChar char="•"/>
              <a:tabLst>
                <a:tab pos="355599" algn="l"/>
              </a:tabLst>
            </a:pPr>
            <a:r>
              <a:rPr sz="2000" dirty="0">
                <a:latin typeface="Arial MT"/>
                <a:cs typeface="Arial MT"/>
              </a:rPr>
              <a:t>It</a:t>
            </a:r>
            <a:r>
              <a:rPr sz="2000" spc="-35" dirty="0">
                <a:latin typeface="Arial MT"/>
                <a:cs typeface="Arial MT"/>
              </a:rPr>
              <a:t> </a:t>
            </a:r>
            <a:r>
              <a:rPr sz="2000" dirty="0">
                <a:latin typeface="Arial MT"/>
                <a:cs typeface="Arial MT"/>
              </a:rPr>
              <a:t>provides</a:t>
            </a:r>
            <a:r>
              <a:rPr sz="2000" spc="-20" dirty="0">
                <a:latin typeface="Arial MT"/>
                <a:cs typeface="Arial MT"/>
              </a:rPr>
              <a:t> </a:t>
            </a:r>
            <a:r>
              <a:rPr sz="2000" dirty="0">
                <a:latin typeface="Arial MT"/>
                <a:cs typeface="Arial MT"/>
              </a:rPr>
              <a:t>a</a:t>
            </a:r>
            <a:r>
              <a:rPr sz="2000" spc="-15" dirty="0">
                <a:latin typeface="Arial MT"/>
                <a:cs typeface="Arial MT"/>
              </a:rPr>
              <a:t> </a:t>
            </a:r>
            <a:r>
              <a:rPr sz="2000" dirty="0">
                <a:latin typeface="Arial MT"/>
                <a:cs typeface="Arial MT"/>
              </a:rPr>
              <a:t>direct</a:t>
            </a:r>
            <a:r>
              <a:rPr sz="2000" spc="-30" dirty="0">
                <a:latin typeface="Arial MT"/>
                <a:cs typeface="Arial MT"/>
              </a:rPr>
              <a:t> </a:t>
            </a:r>
            <a:r>
              <a:rPr sz="2000" dirty="0">
                <a:latin typeface="Arial MT"/>
                <a:cs typeface="Arial MT"/>
              </a:rPr>
              <a:t>and</a:t>
            </a:r>
            <a:r>
              <a:rPr sz="2000" spc="-30" dirty="0">
                <a:latin typeface="Arial MT"/>
                <a:cs typeface="Arial MT"/>
              </a:rPr>
              <a:t> </a:t>
            </a:r>
            <a:r>
              <a:rPr sz="2000" dirty="0">
                <a:latin typeface="Arial MT"/>
                <a:cs typeface="Arial MT"/>
              </a:rPr>
              <a:t>easy</a:t>
            </a:r>
            <a:r>
              <a:rPr sz="2000" spc="-15" dirty="0">
                <a:latin typeface="Arial MT"/>
                <a:cs typeface="Arial MT"/>
              </a:rPr>
              <a:t> </a:t>
            </a:r>
            <a:r>
              <a:rPr sz="2000" dirty="0">
                <a:latin typeface="Arial MT"/>
                <a:cs typeface="Arial MT"/>
              </a:rPr>
              <a:t>way</a:t>
            </a:r>
            <a:r>
              <a:rPr sz="2000" spc="-20" dirty="0">
                <a:latin typeface="Arial MT"/>
                <a:cs typeface="Arial MT"/>
              </a:rPr>
              <a:t> </a:t>
            </a:r>
            <a:r>
              <a:rPr sz="2000" dirty="0">
                <a:latin typeface="Arial MT"/>
                <a:cs typeface="Arial MT"/>
              </a:rPr>
              <a:t>to</a:t>
            </a:r>
            <a:r>
              <a:rPr sz="2000" spc="-30" dirty="0">
                <a:latin typeface="Arial MT"/>
                <a:cs typeface="Arial MT"/>
              </a:rPr>
              <a:t> </a:t>
            </a:r>
            <a:r>
              <a:rPr sz="2000" spc="-25" dirty="0">
                <a:latin typeface="Arial MT"/>
                <a:cs typeface="Arial MT"/>
              </a:rPr>
              <a:t>the 	</a:t>
            </a:r>
            <a:r>
              <a:rPr sz="2000" dirty="0">
                <a:latin typeface="Arial MT"/>
                <a:cs typeface="Arial MT"/>
              </a:rPr>
              <a:t>solution</a:t>
            </a:r>
            <a:r>
              <a:rPr sz="2000" spc="10" dirty="0">
                <a:latin typeface="Arial MT"/>
                <a:cs typeface="Arial MT"/>
              </a:rPr>
              <a:t> </a:t>
            </a:r>
            <a:r>
              <a:rPr sz="2000" dirty="0">
                <a:latin typeface="Arial MT"/>
                <a:cs typeface="Arial MT"/>
              </a:rPr>
              <a:t>of</a:t>
            </a:r>
            <a:r>
              <a:rPr sz="2000" spc="30" dirty="0">
                <a:latin typeface="Arial MT"/>
                <a:cs typeface="Arial MT"/>
              </a:rPr>
              <a:t> </a:t>
            </a:r>
            <a:r>
              <a:rPr sz="2000" dirty="0">
                <a:latin typeface="Arial MT"/>
                <a:cs typeface="Arial MT"/>
              </a:rPr>
              <a:t>engineering</a:t>
            </a:r>
            <a:r>
              <a:rPr sz="2000" spc="20" dirty="0">
                <a:latin typeface="Arial MT"/>
                <a:cs typeface="Arial MT"/>
              </a:rPr>
              <a:t> </a:t>
            </a:r>
            <a:r>
              <a:rPr sz="2000" dirty="0">
                <a:latin typeface="Arial MT"/>
                <a:cs typeface="Arial MT"/>
              </a:rPr>
              <a:t>problems</a:t>
            </a:r>
            <a:r>
              <a:rPr sz="2000" spc="25" dirty="0">
                <a:latin typeface="Arial MT"/>
                <a:cs typeface="Arial MT"/>
              </a:rPr>
              <a:t> </a:t>
            </a:r>
            <a:r>
              <a:rPr sz="2000" dirty="0">
                <a:latin typeface="Arial MT"/>
                <a:cs typeface="Arial MT"/>
              </a:rPr>
              <a:t>and</a:t>
            </a:r>
            <a:r>
              <a:rPr sz="2000" spc="35" dirty="0">
                <a:latin typeface="Arial MT"/>
                <a:cs typeface="Arial MT"/>
              </a:rPr>
              <a:t> </a:t>
            </a:r>
            <a:r>
              <a:rPr sz="2000" spc="-25" dirty="0">
                <a:latin typeface="Arial MT"/>
                <a:cs typeface="Arial MT"/>
              </a:rPr>
              <a:t>it 	</a:t>
            </a:r>
            <a:r>
              <a:rPr sz="2000" dirty="0">
                <a:latin typeface="Arial MT"/>
                <a:cs typeface="Arial MT"/>
              </a:rPr>
              <a:t>is</a:t>
            </a:r>
            <a:r>
              <a:rPr sz="2000" spc="-20" dirty="0">
                <a:latin typeface="Arial MT"/>
                <a:cs typeface="Arial MT"/>
              </a:rPr>
              <a:t> </a:t>
            </a:r>
            <a:r>
              <a:rPr sz="2000" dirty="0">
                <a:latin typeface="Arial MT"/>
                <a:cs typeface="Arial MT"/>
              </a:rPr>
              <a:t>used</a:t>
            </a:r>
            <a:r>
              <a:rPr sz="2000" spc="-20" dirty="0">
                <a:latin typeface="Arial MT"/>
                <a:cs typeface="Arial MT"/>
              </a:rPr>
              <a:t> </a:t>
            </a:r>
            <a:r>
              <a:rPr sz="2000" dirty="0">
                <a:latin typeface="Arial MT"/>
                <a:cs typeface="Arial MT"/>
              </a:rPr>
              <a:t>in</a:t>
            </a:r>
            <a:r>
              <a:rPr sz="2000" spc="-20" dirty="0">
                <a:latin typeface="Arial MT"/>
                <a:cs typeface="Arial MT"/>
              </a:rPr>
              <a:t> </a:t>
            </a:r>
            <a:r>
              <a:rPr sz="2000" dirty="0">
                <a:latin typeface="Arial MT"/>
                <a:cs typeface="Arial MT"/>
              </a:rPr>
              <a:t>this</a:t>
            </a:r>
            <a:r>
              <a:rPr sz="2000" spc="-30" dirty="0">
                <a:latin typeface="Arial MT"/>
                <a:cs typeface="Arial MT"/>
              </a:rPr>
              <a:t> </a:t>
            </a:r>
            <a:r>
              <a:rPr sz="2000" spc="-10" dirty="0">
                <a:latin typeface="Arial MT"/>
                <a:cs typeface="Arial MT"/>
              </a:rPr>
              <a:t>text.</a:t>
            </a:r>
            <a:endParaRPr sz="2000" dirty="0">
              <a:latin typeface="Arial MT"/>
              <a:cs typeface="Arial MT"/>
            </a:endParaRPr>
          </a:p>
          <a:p>
            <a:pPr marL="355599" marR="347978" indent="-342898">
              <a:lnSpc>
                <a:spcPct val="94500"/>
              </a:lnSpc>
              <a:spcBef>
                <a:spcPts val="985"/>
              </a:spcBef>
              <a:buClr>
                <a:srgbClr val="FF0000"/>
              </a:buClr>
              <a:buFont typeface="Arial MT"/>
              <a:buChar char="•"/>
              <a:tabLst>
                <a:tab pos="355599" algn="l"/>
              </a:tabLst>
            </a:pPr>
            <a:r>
              <a:rPr sz="2000" b="1" dirty="0">
                <a:solidFill>
                  <a:srgbClr val="CC00CC"/>
                </a:solidFill>
                <a:latin typeface="Arial"/>
                <a:cs typeface="Arial"/>
              </a:rPr>
              <a:t>Statistical</a:t>
            </a:r>
            <a:r>
              <a:rPr sz="2000" b="1" spc="-60" dirty="0">
                <a:solidFill>
                  <a:srgbClr val="CC00CC"/>
                </a:solidFill>
                <a:latin typeface="Arial"/>
                <a:cs typeface="Arial"/>
              </a:rPr>
              <a:t> </a:t>
            </a:r>
            <a:r>
              <a:rPr sz="2000" b="1" dirty="0">
                <a:solidFill>
                  <a:srgbClr val="CC00CC"/>
                </a:solidFill>
                <a:latin typeface="Arial"/>
                <a:cs typeface="Arial"/>
              </a:rPr>
              <a:t>thermodynamics</a:t>
            </a:r>
            <a:r>
              <a:rPr sz="2000" dirty="0">
                <a:solidFill>
                  <a:srgbClr val="CC00CC"/>
                </a:solidFill>
                <a:latin typeface="Arial MT"/>
                <a:cs typeface="Arial MT"/>
              </a:rPr>
              <a:t>:</a:t>
            </a:r>
            <a:r>
              <a:rPr sz="2000" spc="-60" dirty="0">
                <a:solidFill>
                  <a:srgbClr val="CC00CC"/>
                </a:solidFill>
                <a:latin typeface="Arial MT"/>
                <a:cs typeface="Arial MT"/>
              </a:rPr>
              <a:t> </a:t>
            </a:r>
            <a:r>
              <a:rPr sz="2000" spc="-50" dirty="0">
                <a:latin typeface="Arial MT"/>
                <a:cs typeface="Arial MT"/>
              </a:rPr>
              <a:t>A </a:t>
            </a:r>
            <a:r>
              <a:rPr sz="2000" dirty="0">
                <a:solidFill>
                  <a:srgbClr val="0000FF"/>
                </a:solidFill>
                <a:latin typeface="Arial MT"/>
                <a:cs typeface="Arial MT"/>
              </a:rPr>
              <a:t>microscopic</a:t>
            </a:r>
            <a:r>
              <a:rPr sz="2000" spc="-85" dirty="0">
                <a:solidFill>
                  <a:srgbClr val="0000FF"/>
                </a:solidFill>
                <a:latin typeface="Arial MT"/>
                <a:cs typeface="Arial MT"/>
              </a:rPr>
              <a:t> </a:t>
            </a:r>
            <a:r>
              <a:rPr sz="2000" dirty="0">
                <a:solidFill>
                  <a:srgbClr val="0000FF"/>
                </a:solidFill>
                <a:latin typeface="Arial MT"/>
                <a:cs typeface="Arial MT"/>
              </a:rPr>
              <a:t>approach</a:t>
            </a:r>
            <a:r>
              <a:rPr sz="2000" dirty="0">
                <a:latin typeface="Arial MT"/>
                <a:cs typeface="Arial MT"/>
              </a:rPr>
              <a:t>,</a:t>
            </a:r>
            <a:r>
              <a:rPr sz="2000" spc="-85" dirty="0">
                <a:latin typeface="Arial MT"/>
                <a:cs typeface="Arial MT"/>
              </a:rPr>
              <a:t> </a:t>
            </a:r>
            <a:r>
              <a:rPr sz="2000" dirty="0">
                <a:latin typeface="Arial MT"/>
                <a:cs typeface="Arial MT"/>
              </a:rPr>
              <a:t>based</a:t>
            </a:r>
            <a:r>
              <a:rPr sz="2000" spc="-70" dirty="0">
                <a:latin typeface="Arial MT"/>
                <a:cs typeface="Arial MT"/>
              </a:rPr>
              <a:t> </a:t>
            </a:r>
            <a:r>
              <a:rPr sz="2000" dirty="0">
                <a:latin typeface="Arial MT"/>
                <a:cs typeface="Arial MT"/>
              </a:rPr>
              <a:t>on</a:t>
            </a:r>
            <a:r>
              <a:rPr sz="2000" spc="-55" dirty="0">
                <a:latin typeface="Arial MT"/>
                <a:cs typeface="Arial MT"/>
              </a:rPr>
              <a:t> </a:t>
            </a:r>
            <a:r>
              <a:rPr sz="2000" spc="-25" dirty="0">
                <a:latin typeface="Arial MT"/>
                <a:cs typeface="Arial MT"/>
              </a:rPr>
              <a:t>the </a:t>
            </a:r>
            <a:r>
              <a:rPr sz="2000" dirty="0">
                <a:latin typeface="Arial MT"/>
                <a:cs typeface="Arial MT"/>
              </a:rPr>
              <a:t>average</a:t>
            </a:r>
            <a:r>
              <a:rPr sz="2000" spc="-35" dirty="0">
                <a:latin typeface="Arial MT"/>
                <a:cs typeface="Arial MT"/>
              </a:rPr>
              <a:t> </a:t>
            </a:r>
            <a:r>
              <a:rPr sz="2000" dirty="0">
                <a:latin typeface="Arial MT"/>
                <a:cs typeface="Arial MT"/>
              </a:rPr>
              <a:t>behavior</a:t>
            </a:r>
            <a:r>
              <a:rPr sz="2000" spc="-35" dirty="0">
                <a:latin typeface="Arial MT"/>
                <a:cs typeface="Arial MT"/>
              </a:rPr>
              <a:t> </a:t>
            </a:r>
            <a:r>
              <a:rPr sz="2000" dirty="0">
                <a:latin typeface="Arial MT"/>
                <a:cs typeface="Arial MT"/>
              </a:rPr>
              <a:t>of</a:t>
            </a:r>
            <a:r>
              <a:rPr sz="2000" spc="-40" dirty="0">
                <a:latin typeface="Arial MT"/>
                <a:cs typeface="Arial MT"/>
              </a:rPr>
              <a:t> </a:t>
            </a:r>
            <a:r>
              <a:rPr sz="2000" dirty="0">
                <a:latin typeface="Arial MT"/>
                <a:cs typeface="Arial MT"/>
              </a:rPr>
              <a:t>large</a:t>
            </a:r>
            <a:r>
              <a:rPr sz="2000" spc="-35" dirty="0">
                <a:latin typeface="Arial MT"/>
                <a:cs typeface="Arial MT"/>
              </a:rPr>
              <a:t> </a:t>
            </a:r>
            <a:r>
              <a:rPr sz="2000" dirty="0">
                <a:latin typeface="Arial MT"/>
                <a:cs typeface="Arial MT"/>
              </a:rPr>
              <a:t>groups</a:t>
            </a:r>
            <a:r>
              <a:rPr sz="2000" spc="-35" dirty="0">
                <a:latin typeface="Arial MT"/>
                <a:cs typeface="Arial MT"/>
              </a:rPr>
              <a:t> </a:t>
            </a:r>
            <a:r>
              <a:rPr sz="2000" spc="-25" dirty="0">
                <a:latin typeface="Arial MT"/>
                <a:cs typeface="Arial MT"/>
              </a:rPr>
              <a:t>of </a:t>
            </a:r>
            <a:r>
              <a:rPr sz="2000" dirty="0">
                <a:latin typeface="Arial MT"/>
                <a:cs typeface="Arial MT"/>
              </a:rPr>
              <a:t>individual</a:t>
            </a:r>
            <a:r>
              <a:rPr sz="2000" spc="-110" dirty="0">
                <a:latin typeface="Arial MT"/>
                <a:cs typeface="Arial MT"/>
              </a:rPr>
              <a:t> </a:t>
            </a:r>
            <a:r>
              <a:rPr sz="2000" spc="-10" dirty="0">
                <a:latin typeface="Arial MT"/>
                <a:cs typeface="Arial MT"/>
              </a:rPr>
              <a:t>particles.</a:t>
            </a:r>
            <a:endParaRPr sz="2000" dirty="0">
              <a:latin typeface="Arial MT"/>
              <a:cs typeface="Arial MT"/>
            </a:endParaRPr>
          </a:p>
          <a:p>
            <a:pPr marL="355599" marR="971546" indent="-342898">
              <a:lnSpc>
                <a:spcPts val="2320"/>
              </a:lnSpc>
              <a:spcBef>
                <a:spcPts val="960"/>
              </a:spcBef>
              <a:buClr>
                <a:srgbClr val="FF0000"/>
              </a:buClr>
              <a:buChar char="•"/>
              <a:tabLst>
                <a:tab pos="355599" algn="l"/>
              </a:tabLst>
            </a:pPr>
            <a:r>
              <a:rPr sz="2000" dirty="0">
                <a:latin typeface="Arial MT"/>
                <a:cs typeface="Arial MT"/>
              </a:rPr>
              <a:t>It</a:t>
            </a:r>
            <a:r>
              <a:rPr sz="2000" spc="-60" dirty="0">
                <a:latin typeface="Arial MT"/>
                <a:cs typeface="Arial MT"/>
              </a:rPr>
              <a:t> </a:t>
            </a:r>
            <a:r>
              <a:rPr sz="2000" dirty="0">
                <a:latin typeface="Arial MT"/>
                <a:cs typeface="Arial MT"/>
              </a:rPr>
              <a:t>is</a:t>
            </a:r>
            <a:r>
              <a:rPr sz="2000" spc="-20" dirty="0">
                <a:latin typeface="Arial MT"/>
                <a:cs typeface="Arial MT"/>
              </a:rPr>
              <a:t> </a:t>
            </a:r>
            <a:r>
              <a:rPr sz="2000" dirty="0">
                <a:latin typeface="Arial MT"/>
                <a:cs typeface="Arial MT"/>
              </a:rPr>
              <a:t>used</a:t>
            </a:r>
            <a:r>
              <a:rPr sz="2000" spc="-50" dirty="0">
                <a:latin typeface="Arial MT"/>
                <a:cs typeface="Arial MT"/>
              </a:rPr>
              <a:t> </a:t>
            </a:r>
            <a:r>
              <a:rPr sz="2000" dirty="0">
                <a:latin typeface="Arial MT"/>
                <a:cs typeface="Arial MT"/>
              </a:rPr>
              <a:t>in</a:t>
            </a:r>
            <a:r>
              <a:rPr sz="2000" spc="-30" dirty="0">
                <a:latin typeface="Arial MT"/>
                <a:cs typeface="Arial MT"/>
              </a:rPr>
              <a:t> </a:t>
            </a:r>
            <a:r>
              <a:rPr sz="2000" dirty="0">
                <a:latin typeface="Arial MT"/>
                <a:cs typeface="Arial MT"/>
              </a:rPr>
              <a:t>this</a:t>
            </a:r>
            <a:r>
              <a:rPr sz="2000" spc="-20" dirty="0">
                <a:latin typeface="Arial MT"/>
                <a:cs typeface="Arial MT"/>
              </a:rPr>
              <a:t> </a:t>
            </a:r>
            <a:r>
              <a:rPr sz="2000" dirty="0">
                <a:latin typeface="Arial MT"/>
                <a:cs typeface="Arial MT"/>
              </a:rPr>
              <a:t>text</a:t>
            </a:r>
            <a:r>
              <a:rPr sz="2000" spc="-55" dirty="0">
                <a:latin typeface="Arial MT"/>
                <a:cs typeface="Arial MT"/>
              </a:rPr>
              <a:t> </a:t>
            </a:r>
            <a:r>
              <a:rPr sz="2000" dirty="0">
                <a:latin typeface="Arial MT"/>
                <a:cs typeface="Arial MT"/>
              </a:rPr>
              <a:t>only</a:t>
            </a:r>
            <a:r>
              <a:rPr sz="2000" spc="-30" dirty="0">
                <a:latin typeface="Arial MT"/>
                <a:cs typeface="Arial MT"/>
              </a:rPr>
              <a:t> </a:t>
            </a:r>
            <a:r>
              <a:rPr sz="2000" dirty="0">
                <a:latin typeface="Arial MT"/>
                <a:cs typeface="Arial MT"/>
              </a:rPr>
              <a:t>in</a:t>
            </a:r>
            <a:r>
              <a:rPr sz="2000" spc="-25" dirty="0">
                <a:latin typeface="Arial MT"/>
                <a:cs typeface="Arial MT"/>
              </a:rPr>
              <a:t> the </a:t>
            </a:r>
            <a:r>
              <a:rPr sz="2000" dirty="0">
                <a:latin typeface="Arial MT"/>
                <a:cs typeface="Arial MT"/>
              </a:rPr>
              <a:t>supporting</a:t>
            </a:r>
            <a:r>
              <a:rPr sz="2000" spc="-100" dirty="0">
                <a:latin typeface="Arial MT"/>
                <a:cs typeface="Arial MT"/>
              </a:rPr>
              <a:t> </a:t>
            </a:r>
            <a:r>
              <a:rPr sz="2000" spc="-20" dirty="0">
                <a:latin typeface="Arial MT"/>
                <a:cs typeface="Arial MT"/>
              </a:rPr>
              <a:t>role.</a:t>
            </a:r>
            <a:endParaRPr sz="2000" dirty="0">
              <a:latin typeface="Arial MT"/>
              <a:cs typeface="Arial MT"/>
            </a:endParaRPr>
          </a:p>
        </p:txBody>
      </p:sp>
      <p:sp>
        <p:nvSpPr>
          <p:cNvPr id="4" name="object 4"/>
          <p:cNvSpPr txBox="1"/>
          <p:nvPr/>
        </p:nvSpPr>
        <p:spPr>
          <a:xfrm>
            <a:off x="9862820" y="4658055"/>
            <a:ext cx="125095" cy="228268"/>
          </a:xfrm>
          <a:prstGeom prst="rect">
            <a:avLst/>
          </a:prstGeom>
        </p:spPr>
        <p:txBody>
          <a:bodyPr vert="horz" wrap="square" lIns="0" tIns="12700" rIns="0" bIns="0" rtlCol="0">
            <a:spAutoFit/>
          </a:bodyPr>
          <a:lstStyle/>
          <a:p>
            <a:pPr marL="12700">
              <a:spcBef>
                <a:spcPts val="100"/>
              </a:spcBef>
            </a:pPr>
            <a:r>
              <a:rPr sz="1400" spc="-50" dirty="0">
                <a:latin typeface="Arial MT"/>
                <a:cs typeface="Arial MT"/>
              </a:rPr>
              <a:t>4</a:t>
            </a:r>
            <a:endParaRPr sz="1400">
              <a:latin typeface="Arial MT"/>
              <a:cs typeface="Arial MT"/>
            </a:endParaRPr>
          </a:p>
        </p:txBody>
      </p:sp>
      <p:pic>
        <p:nvPicPr>
          <p:cNvPr id="5" name="object 5"/>
          <p:cNvPicPr/>
          <p:nvPr/>
        </p:nvPicPr>
        <p:blipFill>
          <a:blip r:embed="rId2" cstate="print"/>
          <a:stretch>
            <a:fillRect/>
          </a:stretch>
        </p:blipFill>
        <p:spPr>
          <a:xfrm>
            <a:off x="6797085" y="94241"/>
            <a:ext cx="3095625" cy="2924175"/>
          </a:xfrm>
          <a:prstGeom prst="rect">
            <a:avLst/>
          </a:prstGeom>
        </p:spPr>
      </p:pic>
      <p:pic>
        <p:nvPicPr>
          <p:cNvPr id="6" name="object 6"/>
          <p:cNvPicPr/>
          <p:nvPr/>
        </p:nvPicPr>
        <p:blipFill>
          <a:blip r:embed="rId3" cstate="print"/>
          <a:stretch>
            <a:fillRect/>
          </a:stretch>
        </p:blipFill>
        <p:spPr>
          <a:xfrm>
            <a:off x="6797085" y="3188856"/>
            <a:ext cx="3095625" cy="3286125"/>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4253" y="4312792"/>
            <a:ext cx="5521325" cy="2910540"/>
          </a:xfrm>
          <a:prstGeom prst="rect">
            <a:avLst/>
          </a:prstGeom>
        </p:spPr>
        <p:txBody>
          <a:bodyPr vert="horz" wrap="square" lIns="0" tIns="12065" rIns="0" bIns="0" rtlCol="0">
            <a:spAutoFit/>
          </a:bodyPr>
          <a:lstStyle/>
          <a:p>
            <a:pPr marL="12700" marR="8890" algn="just">
              <a:lnSpc>
                <a:spcPct val="120900"/>
              </a:lnSpc>
              <a:spcBef>
                <a:spcPts val="95"/>
              </a:spcBef>
            </a:pP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tube</a:t>
            </a:r>
            <a:r>
              <a:rPr sz="1200" spc="15" dirty="0">
                <a:latin typeface="Times New Roman"/>
                <a:cs typeface="Times New Roman"/>
              </a:rPr>
              <a:t> </a:t>
            </a:r>
            <a:r>
              <a:rPr sz="1200" dirty="0">
                <a:latin typeface="Times New Roman"/>
                <a:cs typeface="Times New Roman"/>
              </a:rPr>
              <a:t>boilers</a:t>
            </a:r>
            <a:r>
              <a:rPr sz="1200" spc="-40" dirty="0">
                <a:latin typeface="Times New Roman"/>
                <a:cs typeface="Times New Roman"/>
              </a:rPr>
              <a:t> </a:t>
            </a:r>
            <a:r>
              <a:rPr sz="1200" dirty="0">
                <a:latin typeface="Times New Roman"/>
                <a:cs typeface="Times New Roman"/>
              </a:rPr>
              <a:t>may</a:t>
            </a:r>
            <a:r>
              <a:rPr sz="1200" spc="10" dirty="0">
                <a:latin typeface="Times New Roman"/>
                <a:cs typeface="Times New Roman"/>
              </a:rPr>
              <a:t> </a:t>
            </a:r>
            <a:r>
              <a:rPr sz="1200" dirty="0">
                <a:latin typeface="Times New Roman"/>
                <a:cs typeface="Times New Roman"/>
              </a:rPr>
              <a:t>be</a:t>
            </a:r>
            <a:r>
              <a:rPr sz="1200" spc="70" dirty="0">
                <a:latin typeface="Times New Roman"/>
                <a:cs typeface="Times New Roman"/>
              </a:rPr>
              <a:t> </a:t>
            </a:r>
            <a:r>
              <a:rPr sz="1200" dirty="0">
                <a:latin typeface="Times New Roman"/>
                <a:cs typeface="Times New Roman"/>
              </a:rPr>
              <a:t>further</a:t>
            </a:r>
            <a:r>
              <a:rPr sz="1200" spc="-35" dirty="0">
                <a:latin typeface="Times New Roman"/>
                <a:cs typeface="Times New Roman"/>
              </a:rPr>
              <a:t> </a:t>
            </a:r>
            <a:r>
              <a:rPr sz="1200" dirty="0">
                <a:latin typeface="Times New Roman"/>
                <a:cs typeface="Times New Roman"/>
              </a:rPr>
              <a:t>classified</a:t>
            </a:r>
            <a:r>
              <a:rPr sz="1200" spc="-50" dirty="0">
                <a:latin typeface="Times New Roman"/>
                <a:cs typeface="Times New Roman"/>
              </a:rPr>
              <a:t> </a:t>
            </a:r>
            <a:r>
              <a:rPr sz="1200" dirty="0">
                <a:latin typeface="Times New Roman"/>
                <a:cs typeface="Times New Roman"/>
              </a:rPr>
              <a:t>based</a:t>
            </a:r>
            <a:r>
              <a:rPr sz="1200" spc="10" dirty="0">
                <a:latin typeface="Times New Roman"/>
                <a:cs typeface="Times New Roman"/>
              </a:rPr>
              <a:t> </a:t>
            </a:r>
            <a:r>
              <a:rPr sz="1200" dirty="0">
                <a:latin typeface="Times New Roman"/>
                <a:cs typeface="Times New Roman"/>
              </a:rPr>
              <a:t>on</a:t>
            </a:r>
            <a:r>
              <a:rPr sz="1200" spc="70" dirty="0">
                <a:latin typeface="Times New Roman"/>
                <a:cs typeface="Times New Roman"/>
              </a:rPr>
              <a:t> </a:t>
            </a:r>
            <a:r>
              <a:rPr sz="1200" dirty="0">
                <a:latin typeface="Times New Roman"/>
                <a:cs typeface="Times New Roman"/>
              </a:rPr>
              <a:t>type</a:t>
            </a:r>
            <a:r>
              <a:rPr sz="1200" spc="15" dirty="0">
                <a:latin typeface="Times New Roman"/>
                <a:cs typeface="Times New Roman"/>
              </a:rPr>
              <a:t> </a:t>
            </a:r>
            <a:r>
              <a:rPr sz="1200" dirty="0">
                <a:latin typeface="Times New Roman"/>
                <a:cs typeface="Times New Roman"/>
              </a:rPr>
              <a:t>of</a:t>
            </a:r>
            <a:r>
              <a:rPr sz="1200" spc="110" dirty="0">
                <a:latin typeface="Times New Roman"/>
                <a:cs typeface="Times New Roman"/>
              </a:rPr>
              <a:t> </a:t>
            </a:r>
            <a:r>
              <a:rPr sz="1200" dirty="0">
                <a:latin typeface="Times New Roman"/>
                <a:cs typeface="Times New Roman"/>
              </a:rPr>
              <a:t>tubes</a:t>
            </a:r>
            <a:r>
              <a:rPr sz="1200" spc="20" dirty="0">
                <a:latin typeface="Times New Roman"/>
                <a:cs typeface="Times New Roman"/>
              </a:rPr>
              <a:t> </a:t>
            </a:r>
            <a:r>
              <a:rPr sz="1200" dirty="0">
                <a:latin typeface="Times New Roman"/>
                <a:cs typeface="Times New Roman"/>
              </a:rPr>
              <a:t>employed.</a:t>
            </a:r>
            <a:r>
              <a:rPr sz="1200" spc="10" dirty="0">
                <a:latin typeface="Times New Roman"/>
                <a:cs typeface="Times New Roman"/>
              </a:rPr>
              <a:t> </a:t>
            </a:r>
            <a:r>
              <a:rPr sz="1200" dirty="0">
                <a:latin typeface="Times New Roman"/>
                <a:cs typeface="Times New Roman"/>
              </a:rPr>
              <a:t>These</a:t>
            </a:r>
            <a:r>
              <a:rPr sz="1200" spc="15" dirty="0">
                <a:latin typeface="Times New Roman"/>
                <a:cs typeface="Times New Roman"/>
              </a:rPr>
              <a:t> </a:t>
            </a:r>
            <a:r>
              <a:rPr sz="1200" spc="-25" dirty="0">
                <a:latin typeface="Times New Roman"/>
                <a:cs typeface="Times New Roman"/>
              </a:rPr>
              <a:t>can </a:t>
            </a:r>
            <a:r>
              <a:rPr sz="1200" dirty="0">
                <a:latin typeface="Times New Roman"/>
                <a:cs typeface="Times New Roman"/>
              </a:rPr>
              <a:t>be</a:t>
            </a:r>
            <a:r>
              <a:rPr sz="1200" spc="-5" dirty="0">
                <a:latin typeface="Times New Roman"/>
                <a:cs typeface="Times New Roman"/>
              </a:rPr>
              <a:t> </a:t>
            </a:r>
            <a:r>
              <a:rPr sz="1200" i="1" dirty="0">
                <a:latin typeface="Times New Roman"/>
                <a:cs typeface="Times New Roman"/>
              </a:rPr>
              <a:t>Straight</a:t>
            </a:r>
            <a:r>
              <a:rPr sz="1200" i="1" spc="-30" dirty="0">
                <a:latin typeface="Times New Roman"/>
                <a:cs typeface="Times New Roman"/>
              </a:rPr>
              <a:t> </a:t>
            </a:r>
            <a:r>
              <a:rPr sz="1200" i="1" dirty="0">
                <a:latin typeface="Times New Roman"/>
                <a:cs typeface="Times New Roman"/>
              </a:rPr>
              <a:t>water</a:t>
            </a:r>
            <a:r>
              <a:rPr sz="1200" i="1" spc="35" dirty="0">
                <a:latin typeface="Times New Roman"/>
                <a:cs typeface="Times New Roman"/>
              </a:rPr>
              <a:t> </a:t>
            </a:r>
            <a:r>
              <a:rPr sz="1200" i="1" dirty="0">
                <a:latin typeface="Times New Roman"/>
                <a:cs typeface="Times New Roman"/>
              </a:rPr>
              <a:t>tube</a:t>
            </a:r>
            <a:r>
              <a:rPr sz="1200" i="1" spc="10" dirty="0">
                <a:latin typeface="Times New Roman"/>
                <a:cs typeface="Times New Roman"/>
              </a:rPr>
              <a:t> </a:t>
            </a:r>
            <a:r>
              <a:rPr sz="1200" i="1" dirty="0">
                <a:latin typeface="Times New Roman"/>
                <a:cs typeface="Times New Roman"/>
              </a:rPr>
              <a:t>boilers</a:t>
            </a:r>
            <a:r>
              <a:rPr sz="1200" i="1" spc="-3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i="1" dirty="0">
                <a:latin typeface="Times New Roman"/>
                <a:cs typeface="Times New Roman"/>
              </a:rPr>
              <a:t>Bent</a:t>
            </a:r>
            <a:r>
              <a:rPr sz="1200" i="1" spc="30" dirty="0">
                <a:latin typeface="Times New Roman"/>
                <a:cs typeface="Times New Roman"/>
              </a:rPr>
              <a:t> </a:t>
            </a:r>
            <a:r>
              <a:rPr sz="1200" i="1" dirty="0">
                <a:latin typeface="Times New Roman"/>
                <a:cs typeface="Times New Roman"/>
              </a:rPr>
              <a:t>water</a:t>
            </a:r>
            <a:r>
              <a:rPr sz="1200" i="1" spc="35" dirty="0">
                <a:latin typeface="Times New Roman"/>
                <a:cs typeface="Times New Roman"/>
              </a:rPr>
              <a:t> </a:t>
            </a:r>
            <a:r>
              <a:rPr sz="1200" i="1" dirty="0">
                <a:latin typeface="Times New Roman"/>
                <a:cs typeface="Times New Roman"/>
              </a:rPr>
              <a:t>tube</a:t>
            </a:r>
            <a:r>
              <a:rPr sz="1200" i="1" spc="15" dirty="0">
                <a:latin typeface="Times New Roman"/>
                <a:cs typeface="Times New Roman"/>
              </a:rPr>
              <a:t> </a:t>
            </a:r>
            <a:r>
              <a:rPr sz="1200" dirty="0">
                <a:latin typeface="Times New Roman"/>
                <a:cs typeface="Times New Roman"/>
              </a:rPr>
              <a:t>boilers.</a:t>
            </a:r>
            <a:r>
              <a:rPr sz="1200" spc="-55" dirty="0">
                <a:latin typeface="Times New Roman"/>
                <a:cs typeface="Times New Roman"/>
              </a:rPr>
              <a:t> </a:t>
            </a:r>
            <a:r>
              <a:rPr sz="1200" dirty="0">
                <a:latin typeface="Times New Roman"/>
                <a:cs typeface="Times New Roman"/>
              </a:rPr>
              <a:t>Straight</a:t>
            </a:r>
            <a:r>
              <a:rPr sz="1200" spc="-75" dirty="0">
                <a:latin typeface="Times New Roman"/>
                <a:cs typeface="Times New Roman"/>
              </a:rPr>
              <a:t> </a:t>
            </a:r>
            <a:r>
              <a:rPr sz="1200" dirty="0">
                <a:latin typeface="Times New Roman"/>
                <a:cs typeface="Times New Roman"/>
              </a:rPr>
              <a:t>water</a:t>
            </a:r>
            <a:r>
              <a:rPr sz="1200" spc="55" dirty="0">
                <a:latin typeface="Times New Roman"/>
                <a:cs typeface="Times New Roman"/>
              </a:rPr>
              <a:t> </a:t>
            </a:r>
            <a:r>
              <a:rPr sz="1200" dirty="0">
                <a:latin typeface="Times New Roman"/>
                <a:cs typeface="Times New Roman"/>
              </a:rPr>
              <a:t>tube</a:t>
            </a:r>
            <a:r>
              <a:rPr sz="1200" spc="10" dirty="0">
                <a:latin typeface="Times New Roman"/>
                <a:cs typeface="Times New Roman"/>
              </a:rPr>
              <a:t> </a:t>
            </a:r>
            <a:r>
              <a:rPr sz="1200" dirty="0">
                <a:latin typeface="Times New Roman"/>
                <a:cs typeface="Times New Roman"/>
              </a:rPr>
              <a:t>boilers</a:t>
            </a:r>
            <a:r>
              <a:rPr sz="1200" spc="-30" dirty="0">
                <a:latin typeface="Times New Roman"/>
                <a:cs typeface="Times New Roman"/>
              </a:rPr>
              <a:t> </a:t>
            </a:r>
            <a:r>
              <a:rPr sz="1200" spc="-25" dirty="0">
                <a:latin typeface="Times New Roman"/>
                <a:cs typeface="Times New Roman"/>
              </a:rPr>
              <a:t>are </a:t>
            </a:r>
            <a:r>
              <a:rPr sz="1200" dirty="0">
                <a:latin typeface="Times New Roman"/>
                <a:cs typeface="Times New Roman"/>
              </a:rPr>
              <a:t>those</a:t>
            </a:r>
            <a:r>
              <a:rPr sz="1200" spc="-1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which</a:t>
            </a:r>
            <a:r>
              <a:rPr sz="1200" spc="75" dirty="0">
                <a:latin typeface="Times New Roman"/>
                <a:cs typeface="Times New Roman"/>
              </a:rPr>
              <a:t> </a:t>
            </a:r>
            <a:r>
              <a:rPr sz="1200" dirty="0">
                <a:latin typeface="Times New Roman"/>
                <a:cs typeface="Times New Roman"/>
              </a:rPr>
              <a:t>tubes</a:t>
            </a:r>
            <a:r>
              <a:rPr sz="1200" spc="-50" dirty="0">
                <a:latin typeface="Times New Roman"/>
                <a:cs typeface="Times New Roman"/>
              </a:rPr>
              <a:t> </a:t>
            </a:r>
            <a:r>
              <a:rPr sz="1200" dirty="0">
                <a:latin typeface="Times New Roman"/>
                <a:cs typeface="Times New Roman"/>
              </a:rPr>
              <a:t>carrying</a:t>
            </a:r>
            <a:r>
              <a:rPr sz="1200" spc="-55" dirty="0">
                <a:latin typeface="Times New Roman"/>
                <a:cs typeface="Times New Roman"/>
              </a:rPr>
              <a:t> </a:t>
            </a:r>
            <a:r>
              <a:rPr sz="1200" dirty="0">
                <a:latin typeface="Times New Roman"/>
                <a:cs typeface="Times New Roman"/>
              </a:rPr>
              <a:t>water</a:t>
            </a:r>
            <a:r>
              <a:rPr sz="1200" spc="20"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dirty="0">
                <a:latin typeface="Times New Roman"/>
                <a:cs typeface="Times New Roman"/>
              </a:rPr>
              <a:t>straight</a:t>
            </a:r>
            <a:r>
              <a:rPr sz="1200" spc="-75" dirty="0">
                <a:latin typeface="Times New Roman"/>
                <a:cs typeface="Times New Roman"/>
              </a:rPr>
              <a:t> </a:t>
            </a:r>
            <a:r>
              <a:rPr sz="1200" dirty="0">
                <a:latin typeface="Times New Roman"/>
                <a:cs typeface="Times New Roman"/>
              </a:rPr>
              <a:t>from</a:t>
            </a:r>
            <a:r>
              <a:rPr sz="1200" spc="-15" dirty="0">
                <a:latin typeface="Times New Roman"/>
                <a:cs typeface="Times New Roman"/>
              </a:rPr>
              <a:t> </a:t>
            </a:r>
            <a:r>
              <a:rPr sz="1200" dirty="0">
                <a:latin typeface="Times New Roman"/>
                <a:cs typeface="Times New Roman"/>
              </a:rPr>
              <a:t>one</a:t>
            </a:r>
            <a:r>
              <a:rPr sz="1200" spc="10" dirty="0">
                <a:latin typeface="Times New Roman"/>
                <a:cs typeface="Times New Roman"/>
              </a:rPr>
              <a:t> </a:t>
            </a:r>
            <a:r>
              <a:rPr sz="1200" dirty="0">
                <a:latin typeface="Times New Roman"/>
                <a:cs typeface="Times New Roman"/>
              </a:rPr>
              <a:t>end</a:t>
            </a:r>
            <a:r>
              <a:rPr sz="1200" spc="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other</a:t>
            </a:r>
            <a:r>
              <a:rPr sz="1200" spc="-40" dirty="0">
                <a:latin typeface="Times New Roman"/>
                <a:cs typeface="Times New Roman"/>
              </a:rPr>
              <a:t> </a:t>
            </a:r>
            <a:r>
              <a:rPr sz="1200" dirty="0">
                <a:latin typeface="Times New Roman"/>
                <a:cs typeface="Times New Roman"/>
              </a:rPr>
              <a:t>end.</a:t>
            </a:r>
            <a:r>
              <a:rPr sz="1200" spc="5" dirty="0">
                <a:latin typeface="Times New Roman"/>
                <a:cs typeface="Times New Roman"/>
              </a:rPr>
              <a:t> </a:t>
            </a:r>
            <a:r>
              <a:rPr sz="1200" dirty="0">
                <a:latin typeface="Times New Roman"/>
                <a:cs typeface="Times New Roman"/>
              </a:rPr>
              <a:t>At</a:t>
            </a:r>
            <a:r>
              <a:rPr sz="1200" spc="10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25" dirty="0">
                <a:latin typeface="Times New Roman"/>
                <a:cs typeface="Times New Roman"/>
              </a:rPr>
              <a:t>two </a:t>
            </a:r>
            <a:r>
              <a:rPr sz="1200" dirty="0">
                <a:latin typeface="Times New Roman"/>
                <a:cs typeface="Times New Roman"/>
              </a:rPr>
              <a:t>ends</a:t>
            </a:r>
            <a:r>
              <a:rPr sz="1200" spc="10" dirty="0">
                <a:latin typeface="Times New Roman"/>
                <a:cs typeface="Times New Roman"/>
              </a:rPr>
              <a:t> </a:t>
            </a:r>
            <a:r>
              <a:rPr sz="1200" dirty="0">
                <a:latin typeface="Times New Roman"/>
                <a:cs typeface="Times New Roman"/>
              </a:rPr>
              <a:t>headers</a:t>
            </a:r>
            <a:r>
              <a:rPr sz="1200" spc="-50" dirty="0">
                <a:latin typeface="Times New Roman"/>
                <a:cs typeface="Times New Roman"/>
              </a:rPr>
              <a:t> </a:t>
            </a:r>
            <a:r>
              <a:rPr sz="1200" dirty="0">
                <a:latin typeface="Times New Roman"/>
                <a:cs typeface="Times New Roman"/>
              </a:rPr>
              <a:t>are</a:t>
            </a:r>
            <a:r>
              <a:rPr sz="1200" spc="-55" dirty="0">
                <a:latin typeface="Times New Roman"/>
                <a:cs typeface="Times New Roman"/>
              </a:rPr>
              <a:t> </a:t>
            </a:r>
            <a:r>
              <a:rPr sz="1200" spc="-10" dirty="0">
                <a:latin typeface="Times New Roman"/>
                <a:cs typeface="Times New Roman"/>
              </a:rPr>
              <a:t>provided.</a:t>
            </a:r>
            <a:endParaRPr sz="1200">
              <a:latin typeface="Times New Roman"/>
              <a:cs typeface="Times New Roman"/>
            </a:endParaRPr>
          </a:p>
          <a:p>
            <a:pPr marL="12700" marR="5080" algn="just">
              <a:lnSpc>
                <a:spcPct val="121000"/>
              </a:lnSpc>
              <a:spcBef>
                <a:spcPts val="900"/>
              </a:spcBef>
            </a:pP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general</a:t>
            </a:r>
            <a:r>
              <a:rPr sz="1200" spc="-30" dirty="0">
                <a:latin typeface="Times New Roman"/>
                <a:cs typeface="Times New Roman"/>
              </a:rPr>
              <a:t> </a:t>
            </a:r>
            <a:r>
              <a:rPr sz="1200" dirty="0">
                <a:latin typeface="Times New Roman"/>
                <a:cs typeface="Times New Roman"/>
              </a:rPr>
              <a:t>water</a:t>
            </a:r>
            <a:r>
              <a:rPr sz="1200" spc="-40" dirty="0">
                <a:latin typeface="Times New Roman"/>
                <a:cs typeface="Times New Roman"/>
              </a:rPr>
              <a:t> </a:t>
            </a:r>
            <a:r>
              <a:rPr sz="1200" dirty="0">
                <a:latin typeface="Times New Roman"/>
                <a:cs typeface="Times New Roman"/>
              </a:rPr>
              <a:t>comes</a:t>
            </a:r>
            <a:r>
              <a:rPr sz="1200" spc="-45" dirty="0">
                <a:latin typeface="Times New Roman"/>
                <a:cs typeface="Times New Roman"/>
              </a:rPr>
              <a:t> </a:t>
            </a:r>
            <a:r>
              <a:rPr sz="1200" dirty="0">
                <a:latin typeface="Times New Roman"/>
                <a:cs typeface="Times New Roman"/>
              </a:rPr>
              <a:t>down</a:t>
            </a:r>
            <a:r>
              <a:rPr sz="1200" spc="10"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drum</a:t>
            </a:r>
            <a:r>
              <a:rPr sz="1200" spc="-30" dirty="0">
                <a:latin typeface="Times New Roman"/>
                <a:cs typeface="Times New Roman"/>
              </a:rPr>
              <a:t> </a:t>
            </a:r>
            <a:r>
              <a:rPr sz="1200" dirty="0">
                <a:latin typeface="Times New Roman"/>
                <a:cs typeface="Times New Roman"/>
              </a:rPr>
              <a:t>into</a:t>
            </a:r>
            <a:r>
              <a:rPr sz="1200" spc="-55" dirty="0">
                <a:latin typeface="Times New Roman"/>
                <a:cs typeface="Times New Roman"/>
              </a:rPr>
              <a:t> </a:t>
            </a:r>
            <a:r>
              <a:rPr sz="1200" dirty="0">
                <a:latin typeface="Times New Roman"/>
                <a:cs typeface="Times New Roman"/>
              </a:rPr>
              <a:t>down</a:t>
            </a:r>
            <a:r>
              <a:rPr sz="1200" spc="5" dirty="0">
                <a:latin typeface="Times New Roman"/>
                <a:cs typeface="Times New Roman"/>
              </a:rPr>
              <a:t> </a:t>
            </a:r>
            <a:r>
              <a:rPr sz="1200" dirty="0">
                <a:latin typeface="Times New Roman"/>
                <a:cs typeface="Times New Roman"/>
              </a:rPr>
              <a:t>header</a:t>
            </a:r>
            <a:r>
              <a:rPr sz="1200" spc="-40" dirty="0">
                <a:latin typeface="Times New Roman"/>
                <a:cs typeface="Times New Roman"/>
              </a:rPr>
              <a:t> </a:t>
            </a:r>
            <a:r>
              <a:rPr sz="1200" dirty="0">
                <a:latin typeface="Times New Roman"/>
                <a:cs typeface="Times New Roman"/>
              </a:rPr>
              <a:t>and</a:t>
            </a:r>
            <a:r>
              <a:rPr sz="1200" spc="-50" dirty="0">
                <a:latin typeface="Times New Roman"/>
                <a:cs typeface="Times New Roman"/>
              </a:rPr>
              <a:t> </a:t>
            </a:r>
            <a:r>
              <a:rPr sz="1200" dirty="0">
                <a:latin typeface="Times New Roman"/>
                <a:cs typeface="Times New Roman"/>
              </a:rPr>
              <a:t>after</a:t>
            </a:r>
            <a:r>
              <a:rPr sz="1200" spc="-40" dirty="0">
                <a:latin typeface="Times New Roman"/>
                <a:cs typeface="Times New Roman"/>
              </a:rPr>
              <a:t> </a:t>
            </a:r>
            <a:r>
              <a:rPr sz="1200" spc="-10" dirty="0">
                <a:latin typeface="Times New Roman"/>
                <a:cs typeface="Times New Roman"/>
              </a:rPr>
              <a:t>passing</a:t>
            </a:r>
            <a:r>
              <a:rPr sz="1200" spc="-65" dirty="0">
                <a:latin typeface="Times New Roman"/>
                <a:cs typeface="Times New Roman"/>
              </a:rPr>
              <a:t> </a:t>
            </a:r>
            <a:r>
              <a:rPr sz="1200" dirty="0">
                <a:latin typeface="Times New Roman"/>
                <a:cs typeface="Times New Roman"/>
              </a:rPr>
              <a:t>through</a:t>
            </a:r>
            <a:r>
              <a:rPr sz="1200" spc="-55" dirty="0">
                <a:latin typeface="Times New Roman"/>
                <a:cs typeface="Times New Roman"/>
              </a:rPr>
              <a:t> </a:t>
            </a:r>
            <a:r>
              <a:rPr sz="1200" spc="-10" dirty="0">
                <a:latin typeface="Times New Roman"/>
                <a:cs typeface="Times New Roman"/>
              </a:rPr>
              <a:t>tubes </a:t>
            </a:r>
            <a:r>
              <a:rPr sz="1200" dirty="0">
                <a:latin typeface="Times New Roman"/>
                <a:cs typeface="Times New Roman"/>
              </a:rPr>
              <a:t>get</a:t>
            </a:r>
            <a:r>
              <a:rPr sz="1200" spc="-75" dirty="0">
                <a:latin typeface="Times New Roman"/>
                <a:cs typeface="Times New Roman"/>
              </a:rPr>
              <a:t> </a:t>
            </a:r>
            <a:r>
              <a:rPr sz="1200" spc="-10" dirty="0">
                <a:latin typeface="Times New Roman"/>
                <a:cs typeface="Times New Roman"/>
              </a:rPr>
              <a:t>heated</a:t>
            </a:r>
            <a:r>
              <a:rPr sz="1200" spc="-6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10" dirty="0">
                <a:latin typeface="Times New Roman"/>
                <a:cs typeface="Times New Roman"/>
              </a:rPr>
              <a:t>evaporated</a:t>
            </a:r>
            <a:r>
              <a:rPr sz="1200" spc="-65" dirty="0">
                <a:latin typeface="Times New Roman"/>
                <a:cs typeface="Times New Roman"/>
              </a:rPr>
              <a:t> </a:t>
            </a:r>
            <a:r>
              <a:rPr sz="1200" spc="-30" dirty="0">
                <a:latin typeface="Times New Roman"/>
                <a:cs typeface="Times New Roman"/>
              </a:rPr>
              <a:t>to</a:t>
            </a:r>
            <a:r>
              <a:rPr sz="1200" spc="-45" dirty="0">
                <a:latin typeface="Times New Roman"/>
                <a:cs typeface="Times New Roman"/>
              </a:rPr>
              <a:t> </a:t>
            </a:r>
            <a:r>
              <a:rPr sz="1200" dirty="0">
                <a:latin typeface="Times New Roman"/>
                <a:cs typeface="Times New Roman"/>
              </a:rPr>
              <a:t>steam</a:t>
            </a:r>
            <a:r>
              <a:rPr sz="1200" spc="-50" dirty="0">
                <a:latin typeface="Times New Roman"/>
                <a:cs typeface="Times New Roman"/>
              </a:rPr>
              <a:t> </a:t>
            </a:r>
            <a:r>
              <a:rPr sz="1200" dirty="0">
                <a:latin typeface="Times New Roman"/>
                <a:cs typeface="Times New Roman"/>
              </a:rPr>
              <a:t>which</a:t>
            </a:r>
            <a:r>
              <a:rPr sz="1200" spc="-15"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carried</a:t>
            </a:r>
            <a:r>
              <a:rPr sz="1200" spc="-75" dirty="0">
                <a:latin typeface="Times New Roman"/>
                <a:cs typeface="Times New Roman"/>
              </a:rPr>
              <a:t> </a:t>
            </a:r>
            <a:r>
              <a:rPr sz="1200" dirty="0">
                <a:latin typeface="Times New Roman"/>
                <a:cs typeface="Times New Roman"/>
              </a:rPr>
              <a:t>back</a:t>
            </a:r>
            <a:r>
              <a:rPr sz="1200" spc="-1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10" dirty="0">
                <a:latin typeface="Times New Roman"/>
                <a:cs typeface="Times New Roman"/>
              </a:rPr>
              <a:t>drum</a:t>
            </a:r>
            <a:r>
              <a:rPr sz="1200" spc="-55" dirty="0">
                <a:latin typeface="Times New Roman"/>
                <a:cs typeface="Times New Roman"/>
              </a:rPr>
              <a:t> </a:t>
            </a:r>
            <a:r>
              <a:rPr sz="1200" spc="-10" dirty="0">
                <a:latin typeface="Times New Roman"/>
                <a:cs typeface="Times New Roman"/>
              </a:rPr>
              <a:t>through</a:t>
            </a:r>
            <a:r>
              <a:rPr sz="1200" spc="-65" dirty="0">
                <a:latin typeface="Times New Roman"/>
                <a:cs typeface="Times New Roman"/>
              </a:rPr>
              <a:t> </a:t>
            </a:r>
            <a:r>
              <a:rPr sz="1200" dirty="0">
                <a:latin typeface="Times New Roman"/>
                <a:cs typeface="Times New Roman"/>
              </a:rPr>
              <a:t>up-</a:t>
            </a:r>
            <a:r>
              <a:rPr sz="1200" spc="-10" dirty="0">
                <a:latin typeface="Times New Roman"/>
                <a:cs typeface="Times New Roman"/>
              </a:rPr>
              <a:t>comer</a:t>
            </a:r>
            <a:r>
              <a:rPr sz="1200" spc="-65" dirty="0">
                <a:latin typeface="Times New Roman"/>
                <a:cs typeface="Times New Roman"/>
              </a:rPr>
              <a:t> </a:t>
            </a:r>
            <a:r>
              <a:rPr sz="1200" spc="-10" dirty="0">
                <a:latin typeface="Times New Roman"/>
                <a:cs typeface="Times New Roman"/>
              </a:rPr>
              <a:t>header </a:t>
            </a:r>
            <a:r>
              <a:rPr sz="1200" dirty="0">
                <a:latin typeface="Times New Roman"/>
                <a:cs typeface="Times New Roman"/>
              </a:rPr>
              <a:t>or</a:t>
            </a:r>
            <a:r>
              <a:rPr sz="1200" spc="-75" dirty="0">
                <a:latin typeface="Times New Roman"/>
                <a:cs typeface="Times New Roman"/>
              </a:rPr>
              <a:t> </a:t>
            </a:r>
            <a:r>
              <a:rPr sz="1200" dirty="0">
                <a:latin typeface="Times New Roman"/>
                <a:cs typeface="Times New Roman"/>
              </a:rPr>
              <a:t>riser.</a:t>
            </a:r>
            <a:r>
              <a:rPr sz="1200" spc="-75" dirty="0">
                <a:latin typeface="Times New Roman"/>
                <a:cs typeface="Times New Roman"/>
              </a:rPr>
              <a:t> </a:t>
            </a:r>
            <a:r>
              <a:rPr sz="1200" dirty="0">
                <a:latin typeface="Times New Roman"/>
                <a:cs typeface="Times New Roman"/>
              </a:rPr>
              <a:t>Circulation</a:t>
            </a:r>
            <a:r>
              <a:rPr sz="1200" spc="-7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water</a:t>
            </a:r>
            <a:r>
              <a:rPr sz="1200" spc="4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caused</a:t>
            </a:r>
            <a:r>
              <a:rPr sz="1200" spc="-45" dirty="0">
                <a:latin typeface="Times New Roman"/>
                <a:cs typeface="Times New Roman"/>
              </a:rPr>
              <a:t> </a:t>
            </a:r>
            <a:r>
              <a:rPr sz="1200" dirty="0">
                <a:latin typeface="Times New Roman"/>
                <a:cs typeface="Times New Roman"/>
              </a:rPr>
              <a:t>by</a:t>
            </a:r>
            <a:r>
              <a:rPr sz="1200" spc="4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density</a:t>
            </a:r>
            <a:r>
              <a:rPr sz="1200" spc="-75" dirty="0">
                <a:latin typeface="Times New Roman"/>
                <a:cs typeface="Times New Roman"/>
              </a:rPr>
              <a:t> </a:t>
            </a:r>
            <a:r>
              <a:rPr sz="1200" spc="-10" dirty="0">
                <a:latin typeface="Times New Roman"/>
                <a:cs typeface="Times New Roman"/>
              </a:rPr>
              <a:t>difference</a:t>
            </a:r>
            <a:r>
              <a:rPr sz="1200" spc="-65"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density</a:t>
            </a:r>
            <a:r>
              <a:rPr sz="1200" spc="-40"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feed</a:t>
            </a:r>
            <a:r>
              <a:rPr sz="1200" spc="20" dirty="0">
                <a:latin typeface="Times New Roman"/>
                <a:cs typeface="Times New Roman"/>
              </a:rPr>
              <a:t> </a:t>
            </a:r>
            <a:r>
              <a:rPr sz="1200" dirty="0">
                <a:latin typeface="Times New Roman"/>
                <a:cs typeface="Times New Roman"/>
              </a:rPr>
              <a:t>water</a:t>
            </a:r>
            <a:r>
              <a:rPr sz="1200" spc="-25" dirty="0">
                <a:latin typeface="Times New Roman"/>
                <a:cs typeface="Times New Roman"/>
              </a:rPr>
              <a:t> is </a:t>
            </a:r>
            <a:r>
              <a:rPr sz="1200" dirty="0">
                <a:latin typeface="Times New Roman"/>
                <a:cs typeface="Times New Roman"/>
              </a:rPr>
              <a:t>more</a:t>
            </a:r>
            <a:r>
              <a:rPr sz="1200" spc="-50" dirty="0">
                <a:latin typeface="Times New Roman"/>
                <a:cs typeface="Times New Roman"/>
              </a:rPr>
              <a:t> </a:t>
            </a:r>
            <a:r>
              <a:rPr sz="1200" dirty="0">
                <a:latin typeface="Times New Roman"/>
                <a:cs typeface="Times New Roman"/>
              </a:rPr>
              <a:t>than</a:t>
            </a:r>
            <a:r>
              <a:rPr sz="1200" spc="-50" dirty="0">
                <a:latin typeface="Times New Roman"/>
                <a:cs typeface="Times New Roman"/>
              </a:rPr>
              <a:t> </a:t>
            </a:r>
            <a:r>
              <a:rPr sz="1200" dirty="0">
                <a:latin typeface="Times New Roman"/>
                <a:cs typeface="Times New Roman"/>
              </a:rPr>
              <a:t>density</a:t>
            </a:r>
            <a:r>
              <a:rPr sz="1200" spc="-5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hot</a:t>
            </a:r>
            <a:r>
              <a:rPr sz="1200" spc="-25" dirty="0">
                <a:latin typeface="Times New Roman"/>
                <a:cs typeface="Times New Roman"/>
              </a:rPr>
              <a:t> </a:t>
            </a:r>
            <a:r>
              <a:rPr sz="1200" dirty="0">
                <a:latin typeface="Times New Roman"/>
                <a:cs typeface="Times New Roman"/>
              </a:rPr>
              <a:t>water/wet/dry</a:t>
            </a:r>
            <a:r>
              <a:rPr sz="1200" spc="-110"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due</a:t>
            </a:r>
            <a:r>
              <a:rPr sz="1200" spc="1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lower</a:t>
            </a:r>
            <a:r>
              <a:rPr sz="1200" spc="-35" dirty="0">
                <a:latin typeface="Times New Roman"/>
                <a:cs typeface="Times New Roman"/>
              </a:rPr>
              <a:t> </a:t>
            </a:r>
            <a:r>
              <a:rPr sz="1200" dirty="0">
                <a:latin typeface="Times New Roman"/>
                <a:cs typeface="Times New Roman"/>
              </a:rPr>
              <a:t>temperature</a:t>
            </a:r>
            <a:r>
              <a:rPr sz="1200" spc="-11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feed</a:t>
            </a:r>
            <a:r>
              <a:rPr sz="1200" spc="105" dirty="0">
                <a:latin typeface="Times New Roman"/>
                <a:cs typeface="Times New Roman"/>
              </a:rPr>
              <a:t> </a:t>
            </a:r>
            <a:r>
              <a:rPr sz="1200" spc="-10" dirty="0">
                <a:latin typeface="Times New Roman"/>
                <a:cs typeface="Times New Roman"/>
              </a:rPr>
              <a:t>water.</a:t>
            </a:r>
            <a:endParaRPr sz="1200">
              <a:latin typeface="Times New Roman"/>
              <a:cs typeface="Times New Roman"/>
            </a:endParaRPr>
          </a:p>
          <a:p>
            <a:pPr marL="12700" marR="13970" algn="just">
              <a:lnSpc>
                <a:spcPct val="119500"/>
              </a:lnSpc>
              <a:spcBef>
                <a:spcPts val="1040"/>
              </a:spcBef>
            </a:pPr>
            <a:r>
              <a:rPr sz="1200" dirty="0">
                <a:latin typeface="Times New Roman"/>
                <a:cs typeface="Times New Roman"/>
              </a:rPr>
              <a:t>Bent</a:t>
            </a:r>
            <a:r>
              <a:rPr sz="1200" spc="-70" dirty="0">
                <a:latin typeface="Times New Roman"/>
                <a:cs typeface="Times New Roman"/>
              </a:rPr>
              <a:t> </a:t>
            </a:r>
            <a:r>
              <a:rPr sz="1200" spc="-20" dirty="0">
                <a:latin typeface="Times New Roman"/>
                <a:cs typeface="Times New Roman"/>
              </a:rPr>
              <a:t>water</a:t>
            </a:r>
            <a:r>
              <a:rPr sz="1200" spc="-55" dirty="0">
                <a:latin typeface="Times New Roman"/>
                <a:cs typeface="Times New Roman"/>
              </a:rPr>
              <a:t> </a:t>
            </a:r>
            <a:r>
              <a:rPr sz="1200" dirty="0">
                <a:latin typeface="Times New Roman"/>
                <a:cs typeface="Times New Roman"/>
              </a:rPr>
              <a:t>tube boilers</a:t>
            </a:r>
            <a:r>
              <a:rPr sz="1200" spc="-70" dirty="0">
                <a:latin typeface="Times New Roman"/>
                <a:cs typeface="Times New Roman"/>
              </a:rPr>
              <a:t> </a:t>
            </a:r>
            <a:r>
              <a:rPr sz="1200" spc="-20" dirty="0">
                <a:latin typeface="Times New Roman"/>
                <a:cs typeface="Times New Roman"/>
              </a:rPr>
              <a:t>are</a:t>
            </a:r>
            <a:r>
              <a:rPr sz="1200" spc="-55" dirty="0">
                <a:latin typeface="Times New Roman"/>
                <a:cs typeface="Times New Roman"/>
              </a:rPr>
              <a:t> </a:t>
            </a:r>
            <a:r>
              <a:rPr sz="1200" spc="-10" dirty="0">
                <a:latin typeface="Times New Roman"/>
                <a:cs typeface="Times New Roman"/>
              </a:rPr>
              <a:t>those</a:t>
            </a:r>
            <a:r>
              <a:rPr sz="1200" spc="-6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which</a:t>
            </a:r>
            <a:r>
              <a:rPr sz="1200" spc="-5" dirty="0">
                <a:latin typeface="Times New Roman"/>
                <a:cs typeface="Times New Roman"/>
              </a:rPr>
              <a:t> </a:t>
            </a:r>
            <a:r>
              <a:rPr sz="1200" spc="-20" dirty="0">
                <a:latin typeface="Times New Roman"/>
                <a:cs typeface="Times New Roman"/>
              </a:rPr>
              <a:t>bent</a:t>
            </a:r>
            <a:r>
              <a:rPr sz="1200" spc="-50" dirty="0">
                <a:latin typeface="Times New Roman"/>
                <a:cs typeface="Times New Roman"/>
              </a:rPr>
              <a:t> </a:t>
            </a:r>
            <a:r>
              <a:rPr sz="1200" spc="-10" dirty="0">
                <a:latin typeface="Times New Roman"/>
                <a:cs typeface="Times New Roman"/>
              </a:rPr>
              <a:t>tubes</a:t>
            </a:r>
            <a:r>
              <a:rPr sz="1200" spc="-65" dirty="0">
                <a:latin typeface="Times New Roman"/>
                <a:cs typeface="Times New Roman"/>
              </a:rPr>
              <a:t> </a:t>
            </a:r>
            <a:r>
              <a:rPr sz="1200" dirty="0">
                <a:latin typeface="Times New Roman"/>
                <a:cs typeface="Times New Roman"/>
              </a:rPr>
              <a:t>are </a:t>
            </a:r>
            <a:r>
              <a:rPr sz="1200" spc="-10" dirty="0">
                <a:latin typeface="Times New Roman"/>
                <a:cs typeface="Times New Roman"/>
              </a:rPr>
              <a:t>employed</a:t>
            </a:r>
            <a:r>
              <a:rPr sz="1200" spc="-65" dirty="0">
                <a:latin typeface="Times New Roman"/>
                <a:cs typeface="Times New Roman"/>
              </a:rPr>
              <a:t> </a:t>
            </a:r>
            <a:r>
              <a:rPr sz="1200" spc="-20" dirty="0">
                <a:latin typeface="Times New Roman"/>
                <a:cs typeface="Times New Roman"/>
              </a:rPr>
              <a:t>for</a:t>
            </a:r>
            <a:r>
              <a:rPr sz="1200" spc="-55" dirty="0">
                <a:latin typeface="Times New Roman"/>
                <a:cs typeface="Times New Roman"/>
              </a:rPr>
              <a:t> </a:t>
            </a:r>
            <a:r>
              <a:rPr sz="1200" spc="-10" dirty="0">
                <a:latin typeface="Times New Roman"/>
                <a:cs typeface="Times New Roman"/>
              </a:rPr>
              <a:t>carrying</a:t>
            </a:r>
            <a:r>
              <a:rPr sz="1200" spc="-65" dirty="0">
                <a:latin typeface="Times New Roman"/>
                <a:cs typeface="Times New Roman"/>
              </a:rPr>
              <a:t> </a:t>
            </a:r>
            <a:r>
              <a:rPr sz="1200" spc="-10" dirty="0">
                <a:latin typeface="Times New Roman"/>
                <a:cs typeface="Times New Roman"/>
              </a:rPr>
              <a:t>water.</a:t>
            </a:r>
            <a:r>
              <a:rPr sz="1200" spc="-65" dirty="0">
                <a:latin typeface="Times New Roman"/>
                <a:cs typeface="Times New Roman"/>
              </a:rPr>
              <a:t> </a:t>
            </a:r>
            <a:r>
              <a:rPr sz="1200" spc="-20" dirty="0">
                <a:latin typeface="Times New Roman"/>
                <a:cs typeface="Times New Roman"/>
              </a:rPr>
              <a:t>Bent </a:t>
            </a:r>
            <a:r>
              <a:rPr sz="1200" dirty="0">
                <a:latin typeface="Times New Roman"/>
                <a:cs typeface="Times New Roman"/>
              </a:rPr>
              <a:t>water</a:t>
            </a:r>
            <a:r>
              <a:rPr sz="1200" spc="10" dirty="0">
                <a:latin typeface="Times New Roman"/>
                <a:cs typeface="Times New Roman"/>
              </a:rPr>
              <a:t> </a:t>
            </a:r>
            <a:r>
              <a:rPr sz="1200" dirty="0">
                <a:latin typeface="Times New Roman"/>
                <a:cs typeface="Times New Roman"/>
              </a:rPr>
              <a:t>tubes</a:t>
            </a:r>
            <a:r>
              <a:rPr sz="1200" spc="-40"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advantageous</a:t>
            </a:r>
            <a:r>
              <a:rPr sz="1200" spc="-30" dirty="0">
                <a:latin typeface="Times New Roman"/>
                <a:cs typeface="Times New Roman"/>
              </a:rPr>
              <a:t> </a:t>
            </a:r>
            <a:r>
              <a:rPr sz="1200" dirty="0">
                <a:latin typeface="Times New Roman"/>
                <a:cs typeface="Times New Roman"/>
              </a:rPr>
              <a:t>over</a:t>
            </a:r>
            <a:r>
              <a:rPr sz="1200" spc="20" dirty="0">
                <a:latin typeface="Times New Roman"/>
                <a:cs typeface="Times New Roman"/>
              </a:rPr>
              <a:t> </a:t>
            </a:r>
            <a:r>
              <a:rPr sz="1200" dirty="0">
                <a:latin typeface="Times New Roman"/>
                <a:cs typeface="Times New Roman"/>
              </a:rPr>
              <a:t>straight</a:t>
            </a:r>
            <a:r>
              <a:rPr sz="1200" spc="-75" dirty="0">
                <a:latin typeface="Times New Roman"/>
                <a:cs typeface="Times New Roman"/>
              </a:rPr>
              <a:t> </a:t>
            </a:r>
            <a:r>
              <a:rPr sz="1200" dirty="0">
                <a:latin typeface="Times New Roman"/>
                <a:cs typeface="Times New Roman"/>
              </a:rPr>
              <a:t>water</a:t>
            </a:r>
            <a:r>
              <a:rPr sz="1200" spc="45" dirty="0">
                <a:latin typeface="Times New Roman"/>
                <a:cs typeface="Times New Roman"/>
              </a:rPr>
              <a:t> </a:t>
            </a:r>
            <a:r>
              <a:rPr sz="1200" dirty="0">
                <a:latin typeface="Times New Roman"/>
                <a:cs typeface="Times New Roman"/>
              </a:rPr>
              <a:t>tubes</a:t>
            </a:r>
            <a:r>
              <a:rPr sz="1200" spc="1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many</a:t>
            </a:r>
            <a:r>
              <a:rPr sz="1200" spc="-40" dirty="0">
                <a:latin typeface="Times New Roman"/>
                <a:cs typeface="Times New Roman"/>
              </a:rPr>
              <a:t> </a:t>
            </a:r>
            <a:r>
              <a:rPr sz="1200" dirty="0">
                <a:latin typeface="Times New Roman"/>
                <a:cs typeface="Times New Roman"/>
              </a:rPr>
              <a:t>respects.</a:t>
            </a:r>
            <a:r>
              <a:rPr sz="1200" spc="-60" dirty="0">
                <a:latin typeface="Times New Roman"/>
                <a:cs typeface="Times New Roman"/>
              </a:rPr>
              <a:t> </a:t>
            </a:r>
            <a:r>
              <a:rPr sz="1200" dirty="0">
                <a:latin typeface="Times New Roman"/>
                <a:cs typeface="Times New Roman"/>
              </a:rPr>
              <a:t>Bent</a:t>
            </a:r>
            <a:r>
              <a:rPr sz="1200" spc="30" dirty="0">
                <a:latin typeface="Times New Roman"/>
                <a:cs typeface="Times New Roman"/>
              </a:rPr>
              <a:t> </a:t>
            </a:r>
            <a:r>
              <a:rPr sz="1200" dirty="0">
                <a:latin typeface="Times New Roman"/>
                <a:cs typeface="Times New Roman"/>
              </a:rPr>
              <a:t>tubes</a:t>
            </a:r>
            <a:r>
              <a:rPr sz="1200" spc="15" dirty="0">
                <a:latin typeface="Times New Roman"/>
                <a:cs typeface="Times New Roman"/>
              </a:rPr>
              <a:t> </a:t>
            </a:r>
            <a:r>
              <a:rPr sz="1200" spc="-10" dirty="0">
                <a:latin typeface="Times New Roman"/>
                <a:cs typeface="Times New Roman"/>
              </a:rPr>
              <a:t>offer </a:t>
            </a:r>
            <a:r>
              <a:rPr sz="1200" dirty="0">
                <a:latin typeface="Times New Roman"/>
                <a:cs typeface="Times New Roman"/>
              </a:rPr>
              <a:t>better</a:t>
            </a:r>
            <a:r>
              <a:rPr sz="1200" spc="35" dirty="0">
                <a:latin typeface="Times New Roman"/>
                <a:cs typeface="Times New Roman"/>
              </a:rPr>
              <a:t> </a:t>
            </a:r>
            <a:r>
              <a:rPr sz="1200" dirty="0">
                <a:latin typeface="Times New Roman"/>
                <a:cs typeface="Times New Roman"/>
              </a:rPr>
              <a:t>access</a:t>
            </a:r>
            <a:r>
              <a:rPr sz="1200" spc="30" dirty="0">
                <a:latin typeface="Times New Roman"/>
                <a:cs typeface="Times New Roman"/>
              </a:rPr>
              <a:t> </a:t>
            </a:r>
            <a:r>
              <a:rPr sz="1200" dirty="0">
                <a:latin typeface="Times New Roman"/>
                <a:cs typeface="Times New Roman"/>
              </a:rPr>
              <a:t>into</a:t>
            </a:r>
            <a:r>
              <a:rPr sz="1200" spc="80"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dirty="0">
                <a:latin typeface="Times New Roman"/>
                <a:cs typeface="Times New Roman"/>
              </a:rPr>
              <a:t>and</a:t>
            </a:r>
            <a:r>
              <a:rPr sz="1200" spc="80" dirty="0">
                <a:latin typeface="Times New Roman"/>
                <a:cs typeface="Times New Roman"/>
              </a:rPr>
              <a:t> </a:t>
            </a:r>
            <a:r>
              <a:rPr sz="1200" dirty="0">
                <a:latin typeface="Times New Roman"/>
                <a:cs typeface="Times New Roman"/>
              </a:rPr>
              <a:t>ease</a:t>
            </a:r>
            <a:r>
              <a:rPr sz="1200" spc="85" dirty="0">
                <a:latin typeface="Times New Roman"/>
                <a:cs typeface="Times New Roman"/>
              </a:rPr>
              <a:t> </a:t>
            </a:r>
            <a:r>
              <a:rPr sz="1200" dirty="0">
                <a:latin typeface="Times New Roman"/>
                <a:cs typeface="Times New Roman"/>
              </a:rPr>
              <a:t>of</a:t>
            </a:r>
            <a:r>
              <a:rPr sz="1200" spc="100" dirty="0">
                <a:latin typeface="Times New Roman"/>
                <a:cs typeface="Times New Roman"/>
              </a:rPr>
              <a:t> </a:t>
            </a:r>
            <a:r>
              <a:rPr sz="1200" dirty="0">
                <a:latin typeface="Times New Roman"/>
                <a:cs typeface="Times New Roman"/>
              </a:rPr>
              <a:t>inspection</a:t>
            </a:r>
            <a:r>
              <a:rPr sz="1200" spc="-40" dirty="0">
                <a:latin typeface="Times New Roman"/>
                <a:cs typeface="Times New Roman"/>
              </a:rPr>
              <a:t> </a:t>
            </a:r>
            <a:r>
              <a:rPr sz="1200" dirty="0">
                <a:latin typeface="Times New Roman"/>
                <a:cs typeface="Times New Roman"/>
              </a:rPr>
              <a:t>and</a:t>
            </a:r>
            <a:r>
              <a:rPr sz="1200" spc="145" dirty="0">
                <a:latin typeface="Times New Roman"/>
                <a:cs typeface="Times New Roman"/>
              </a:rPr>
              <a:t> </a:t>
            </a:r>
            <a:r>
              <a:rPr sz="1200" dirty="0">
                <a:latin typeface="Times New Roman"/>
                <a:cs typeface="Times New Roman"/>
              </a:rPr>
              <a:t>maintenance.</a:t>
            </a:r>
            <a:r>
              <a:rPr sz="1200" spc="-45" dirty="0">
                <a:latin typeface="Times New Roman"/>
                <a:cs typeface="Times New Roman"/>
              </a:rPr>
              <a:t> </a:t>
            </a:r>
            <a:r>
              <a:rPr sz="1200" dirty="0">
                <a:latin typeface="Times New Roman"/>
                <a:cs typeface="Times New Roman"/>
              </a:rPr>
              <a:t>Also</a:t>
            </a:r>
            <a:r>
              <a:rPr sz="1200" spc="80" dirty="0">
                <a:latin typeface="Times New Roman"/>
                <a:cs typeface="Times New Roman"/>
              </a:rPr>
              <a:t> </a:t>
            </a:r>
            <a:r>
              <a:rPr sz="1200" dirty="0">
                <a:latin typeface="Times New Roman"/>
                <a:cs typeface="Times New Roman"/>
              </a:rPr>
              <a:t>tube</a:t>
            </a:r>
            <a:r>
              <a:rPr sz="1200" spc="85" dirty="0">
                <a:latin typeface="Times New Roman"/>
                <a:cs typeface="Times New Roman"/>
              </a:rPr>
              <a:t> </a:t>
            </a:r>
            <a:r>
              <a:rPr sz="1200" spc="-10" dirty="0">
                <a:latin typeface="Times New Roman"/>
                <a:cs typeface="Times New Roman"/>
              </a:rPr>
              <a:t>arrangement </a:t>
            </a:r>
            <a:r>
              <a:rPr sz="1200" dirty="0">
                <a:latin typeface="Times New Roman"/>
                <a:cs typeface="Times New Roman"/>
              </a:rPr>
              <a:t>can</a:t>
            </a:r>
            <a:r>
              <a:rPr sz="1200" spc="10" dirty="0">
                <a:latin typeface="Times New Roman"/>
                <a:cs typeface="Times New Roman"/>
              </a:rPr>
              <a:t> </a:t>
            </a:r>
            <a:r>
              <a:rPr sz="1200" dirty="0">
                <a:latin typeface="Times New Roman"/>
                <a:cs typeface="Times New Roman"/>
              </a:rPr>
              <a:t>be</a:t>
            </a:r>
            <a:r>
              <a:rPr sz="1200" spc="85" dirty="0">
                <a:latin typeface="Times New Roman"/>
                <a:cs typeface="Times New Roman"/>
              </a:rPr>
              <a:t> </a:t>
            </a:r>
            <a:r>
              <a:rPr sz="1200" dirty="0">
                <a:latin typeface="Times New Roman"/>
                <a:cs typeface="Times New Roman"/>
              </a:rPr>
              <a:t>modified</a:t>
            </a:r>
            <a:r>
              <a:rPr sz="1200" spc="-40" dirty="0">
                <a:latin typeface="Times New Roman"/>
                <a:cs typeface="Times New Roman"/>
              </a:rPr>
              <a:t> </a:t>
            </a:r>
            <a:r>
              <a:rPr sz="1200" dirty="0">
                <a:latin typeface="Times New Roman"/>
                <a:cs typeface="Times New Roman"/>
              </a:rPr>
              <a:t>so</a:t>
            </a:r>
            <a:r>
              <a:rPr sz="1200" spc="15" dirty="0">
                <a:latin typeface="Times New Roman"/>
                <a:cs typeface="Times New Roman"/>
              </a:rPr>
              <a:t> </a:t>
            </a:r>
            <a:r>
              <a:rPr sz="1200" dirty="0">
                <a:latin typeface="Times New Roman"/>
                <a:cs typeface="Times New Roman"/>
              </a:rPr>
              <a:t>as</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maximize</a:t>
            </a:r>
            <a:r>
              <a:rPr sz="1200" spc="-30" dirty="0">
                <a:latin typeface="Times New Roman"/>
                <a:cs typeface="Times New Roman"/>
              </a:rPr>
              <a:t> </a:t>
            </a:r>
            <a:r>
              <a:rPr sz="1200" dirty="0">
                <a:latin typeface="Times New Roman"/>
                <a:cs typeface="Times New Roman"/>
              </a:rPr>
              <a:t>heating</a:t>
            </a:r>
            <a:r>
              <a:rPr sz="1200" spc="-45" dirty="0">
                <a:latin typeface="Times New Roman"/>
                <a:cs typeface="Times New Roman"/>
              </a:rPr>
              <a:t> </a:t>
            </a:r>
            <a:r>
              <a:rPr sz="1200" dirty="0">
                <a:latin typeface="Times New Roman"/>
                <a:cs typeface="Times New Roman"/>
              </a:rPr>
              <a:t>surface</a:t>
            </a:r>
            <a:r>
              <a:rPr sz="1200" spc="-30"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exposure</a:t>
            </a:r>
            <a:r>
              <a:rPr sz="1200" spc="-3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tubes</a:t>
            </a:r>
            <a:r>
              <a:rPr sz="1200" spc="-30" dirty="0">
                <a:latin typeface="Times New Roman"/>
                <a:cs typeface="Times New Roman"/>
              </a:rPr>
              <a:t> </a:t>
            </a:r>
            <a:r>
              <a:rPr sz="1200" spc="-25" dirty="0">
                <a:latin typeface="Times New Roman"/>
                <a:cs typeface="Times New Roman"/>
              </a:rPr>
              <a:t>to</a:t>
            </a:r>
            <a:endParaRPr sz="1200">
              <a:latin typeface="Times New Roman"/>
              <a:cs typeface="Times New Roman"/>
            </a:endParaRPr>
          </a:p>
        </p:txBody>
      </p:sp>
      <p:pic>
        <p:nvPicPr>
          <p:cNvPr id="3" name="object 3"/>
          <p:cNvPicPr/>
          <p:nvPr/>
        </p:nvPicPr>
        <p:blipFill>
          <a:blip r:embed="rId2" cstate="print"/>
          <a:stretch>
            <a:fillRect/>
          </a:stretch>
        </p:blipFill>
        <p:spPr>
          <a:xfrm>
            <a:off x="2593976" y="-800099"/>
            <a:ext cx="4418965" cy="4943475"/>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4252" y="-819784"/>
            <a:ext cx="5524500" cy="4700261"/>
          </a:xfrm>
          <a:prstGeom prst="rect">
            <a:avLst/>
          </a:prstGeom>
        </p:spPr>
        <p:txBody>
          <a:bodyPr vert="horz" wrap="square" lIns="0" tIns="12700" rIns="0" bIns="0" rtlCol="0">
            <a:spAutoFit/>
          </a:bodyPr>
          <a:lstStyle/>
          <a:p>
            <a:pPr marL="12700">
              <a:spcBef>
                <a:spcPts val="100"/>
              </a:spcBef>
            </a:pPr>
            <a:r>
              <a:rPr sz="1200" dirty="0">
                <a:latin typeface="Times New Roman"/>
                <a:cs typeface="Times New Roman"/>
              </a:rPr>
              <a:t>hot</a:t>
            </a:r>
            <a:r>
              <a:rPr sz="1200" spc="-55" dirty="0">
                <a:latin typeface="Times New Roman"/>
                <a:cs typeface="Times New Roman"/>
              </a:rPr>
              <a:t> </a:t>
            </a:r>
            <a:r>
              <a:rPr sz="1200" spc="-10" dirty="0">
                <a:latin typeface="Times New Roman"/>
                <a:cs typeface="Times New Roman"/>
              </a:rPr>
              <a:t>gases.</a:t>
            </a:r>
            <a:endParaRPr sz="1200">
              <a:latin typeface="Times New Roman"/>
              <a:cs typeface="Times New Roman"/>
            </a:endParaRPr>
          </a:p>
          <a:p>
            <a:pPr marL="12700" marR="35560">
              <a:lnSpc>
                <a:spcPct val="120900"/>
              </a:lnSpc>
              <a:spcBef>
                <a:spcPts val="1019"/>
              </a:spcBef>
            </a:pPr>
            <a:r>
              <a:rPr sz="1200" dirty="0">
                <a:latin typeface="Times New Roman"/>
                <a:cs typeface="Times New Roman"/>
              </a:rPr>
              <a:t>Circulation</a:t>
            </a:r>
            <a:r>
              <a:rPr sz="1200" spc="25" dirty="0">
                <a:latin typeface="Times New Roman"/>
                <a:cs typeface="Times New Roman"/>
              </a:rPr>
              <a:t> </a:t>
            </a:r>
            <a:r>
              <a:rPr sz="1200" dirty="0">
                <a:latin typeface="Times New Roman"/>
                <a:cs typeface="Times New Roman"/>
              </a:rPr>
              <a:t>is</a:t>
            </a:r>
            <a:r>
              <a:rPr sz="1200" spc="95" dirty="0">
                <a:latin typeface="Times New Roman"/>
                <a:cs typeface="Times New Roman"/>
              </a:rPr>
              <a:t> </a:t>
            </a:r>
            <a:r>
              <a:rPr sz="1200" dirty="0">
                <a:latin typeface="Times New Roman"/>
                <a:cs typeface="Times New Roman"/>
              </a:rPr>
              <a:t>better</a:t>
            </a:r>
            <a:r>
              <a:rPr sz="1200" spc="35"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case</a:t>
            </a:r>
            <a:r>
              <a:rPr sz="1200" spc="8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bent</a:t>
            </a:r>
            <a:r>
              <a:rPr sz="1200" spc="105" dirty="0">
                <a:latin typeface="Times New Roman"/>
                <a:cs typeface="Times New Roman"/>
              </a:rPr>
              <a:t> </a:t>
            </a:r>
            <a:r>
              <a:rPr sz="1200" dirty="0">
                <a:latin typeface="Times New Roman"/>
                <a:cs typeface="Times New Roman"/>
              </a:rPr>
              <a:t>tube</a:t>
            </a:r>
            <a:r>
              <a:rPr sz="1200" spc="9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as</a:t>
            </a:r>
            <a:r>
              <a:rPr sz="1200" spc="90" dirty="0">
                <a:latin typeface="Times New Roman"/>
                <a:cs typeface="Times New Roman"/>
              </a:rPr>
              <a:t> </a:t>
            </a:r>
            <a:r>
              <a:rPr sz="1200" dirty="0">
                <a:latin typeface="Times New Roman"/>
                <a:cs typeface="Times New Roman"/>
              </a:rPr>
              <a:t>compared</a:t>
            </a:r>
            <a:r>
              <a:rPr sz="1200" spc="85"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straight</a:t>
            </a:r>
            <a:r>
              <a:rPr sz="1200" spc="50" dirty="0">
                <a:latin typeface="Times New Roman"/>
                <a:cs typeface="Times New Roman"/>
              </a:rPr>
              <a:t> </a:t>
            </a:r>
            <a:r>
              <a:rPr sz="1200" dirty="0">
                <a:latin typeface="Times New Roman"/>
                <a:cs typeface="Times New Roman"/>
              </a:rPr>
              <a:t>tube,</a:t>
            </a:r>
            <a:r>
              <a:rPr sz="1200" spc="145" dirty="0">
                <a:latin typeface="Times New Roman"/>
                <a:cs typeface="Times New Roman"/>
              </a:rPr>
              <a:t> </a:t>
            </a:r>
            <a:r>
              <a:rPr sz="1200" dirty="0">
                <a:latin typeface="Times New Roman"/>
                <a:cs typeface="Times New Roman"/>
              </a:rPr>
              <a:t>since</a:t>
            </a:r>
            <a:r>
              <a:rPr sz="1200" spc="25" dirty="0">
                <a:latin typeface="Times New Roman"/>
                <a:cs typeface="Times New Roman"/>
              </a:rPr>
              <a:t> </a:t>
            </a:r>
            <a:r>
              <a:rPr sz="1200" spc="-25" dirty="0">
                <a:latin typeface="Times New Roman"/>
                <a:cs typeface="Times New Roman"/>
              </a:rPr>
              <a:t>the </a:t>
            </a:r>
            <a:r>
              <a:rPr sz="1200" dirty="0">
                <a:latin typeface="Times New Roman"/>
                <a:cs typeface="Times New Roman"/>
              </a:rPr>
              <a:t>orientation</a:t>
            </a:r>
            <a:r>
              <a:rPr sz="1200" spc="-11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tubes</a:t>
            </a:r>
            <a:r>
              <a:rPr sz="1200" spc="185"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case</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former</a:t>
            </a:r>
            <a:r>
              <a:rPr sz="1200" spc="12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generally</a:t>
            </a:r>
            <a:r>
              <a:rPr sz="1200" spc="-45" dirty="0">
                <a:latin typeface="Times New Roman"/>
                <a:cs typeface="Times New Roman"/>
              </a:rPr>
              <a:t> </a:t>
            </a:r>
            <a:r>
              <a:rPr sz="1200" dirty="0">
                <a:latin typeface="Times New Roman"/>
                <a:cs typeface="Times New Roman"/>
              </a:rPr>
              <a:t>at</a:t>
            </a:r>
            <a:r>
              <a:rPr sz="1200" spc="135" dirty="0">
                <a:latin typeface="Times New Roman"/>
                <a:cs typeface="Times New Roman"/>
              </a:rPr>
              <a:t> </a:t>
            </a:r>
            <a:r>
              <a:rPr sz="1200" dirty="0">
                <a:latin typeface="Times New Roman"/>
                <a:cs typeface="Times New Roman"/>
              </a:rPr>
              <a:t>inclination</a:t>
            </a:r>
            <a:r>
              <a:rPr sz="1200" spc="3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vertical</a:t>
            </a:r>
            <a:r>
              <a:rPr sz="1200" spc="-80" dirty="0">
                <a:latin typeface="Times New Roman"/>
                <a:cs typeface="Times New Roman"/>
              </a:rPr>
              <a:t> </a:t>
            </a:r>
            <a:r>
              <a:rPr sz="1200" dirty="0">
                <a:latin typeface="Times New Roman"/>
                <a:cs typeface="Times New Roman"/>
              </a:rPr>
              <a:t>while</a:t>
            </a:r>
            <a:r>
              <a:rPr sz="1200" spc="114" dirty="0">
                <a:latin typeface="Times New Roman"/>
                <a:cs typeface="Times New Roman"/>
              </a:rPr>
              <a:t> </a:t>
            </a:r>
            <a:r>
              <a:rPr sz="1200" spc="-25" dirty="0">
                <a:latin typeface="Times New Roman"/>
                <a:cs typeface="Times New Roman"/>
              </a:rPr>
              <a:t>for </a:t>
            </a:r>
            <a:r>
              <a:rPr sz="1200" dirty="0">
                <a:latin typeface="Times New Roman"/>
                <a:cs typeface="Times New Roman"/>
              </a:rPr>
              <a:t>later</a:t>
            </a:r>
            <a:r>
              <a:rPr sz="1200" spc="-30"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horizontal.</a:t>
            </a:r>
            <a:r>
              <a:rPr sz="1200" spc="-110" dirty="0">
                <a:latin typeface="Times New Roman"/>
                <a:cs typeface="Times New Roman"/>
              </a:rPr>
              <a:t> </a:t>
            </a:r>
            <a:r>
              <a:rPr sz="1200" dirty="0">
                <a:latin typeface="Times New Roman"/>
                <a:cs typeface="Times New Roman"/>
              </a:rPr>
              <a:t>Stirling</a:t>
            </a:r>
            <a:r>
              <a:rPr sz="1200" spc="-110"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dirty="0">
                <a:latin typeface="Times New Roman"/>
                <a:cs typeface="Times New Roman"/>
              </a:rPr>
              <a:t>such</a:t>
            </a:r>
            <a:r>
              <a:rPr sz="1200" spc="-45" dirty="0">
                <a:latin typeface="Times New Roman"/>
                <a:cs typeface="Times New Roman"/>
              </a:rPr>
              <a:t> </a:t>
            </a:r>
            <a:r>
              <a:rPr sz="1200" dirty="0">
                <a:latin typeface="Times New Roman"/>
                <a:cs typeface="Times New Roman"/>
              </a:rPr>
              <a:t>boiler.</a:t>
            </a:r>
            <a:r>
              <a:rPr sz="1200" spc="-45" dirty="0">
                <a:latin typeface="Times New Roman"/>
                <a:cs typeface="Times New Roman"/>
              </a:rPr>
              <a:t> </a:t>
            </a:r>
            <a:r>
              <a:rPr sz="1200" dirty="0">
                <a:latin typeface="Times New Roman"/>
                <a:cs typeface="Times New Roman"/>
              </a:rPr>
              <a:t>In</a:t>
            </a:r>
            <a:r>
              <a:rPr sz="1200" spc="75" dirty="0">
                <a:latin typeface="Times New Roman"/>
                <a:cs typeface="Times New Roman"/>
              </a:rPr>
              <a:t> </a:t>
            </a:r>
            <a:r>
              <a:rPr sz="1200" dirty="0">
                <a:latin typeface="Times New Roman"/>
                <a:cs typeface="Times New Roman"/>
              </a:rPr>
              <a:t>water</a:t>
            </a:r>
            <a:r>
              <a:rPr sz="1200" spc="55" dirty="0">
                <a:latin typeface="Times New Roman"/>
                <a:cs typeface="Times New Roman"/>
              </a:rPr>
              <a:t> </a:t>
            </a:r>
            <a:r>
              <a:rPr sz="1200" dirty="0">
                <a:latin typeface="Times New Roman"/>
                <a:cs typeface="Times New Roman"/>
              </a:rPr>
              <a:t>tube</a:t>
            </a:r>
            <a:r>
              <a:rPr sz="1200" spc="-4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20" dirty="0">
                <a:latin typeface="Times New Roman"/>
                <a:cs typeface="Times New Roman"/>
              </a:rPr>
              <a:t>heat </a:t>
            </a:r>
            <a:r>
              <a:rPr sz="1200" dirty="0">
                <a:latin typeface="Times New Roman"/>
                <a:cs typeface="Times New Roman"/>
              </a:rPr>
              <a:t>distribution</a:t>
            </a:r>
            <a:r>
              <a:rPr sz="1200" spc="-110" dirty="0">
                <a:latin typeface="Times New Roman"/>
                <a:cs typeface="Times New Roman"/>
              </a:rPr>
              <a:t> </a:t>
            </a:r>
            <a:r>
              <a:rPr sz="1200" dirty="0">
                <a:latin typeface="Times New Roman"/>
                <a:cs typeface="Times New Roman"/>
              </a:rPr>
              <a:t>generally</a:t>
            </a:r>
            <a:r>
              <a:rPr sz="1200" spc="-105" dirty="0">
                <a:latin typeface="Times New Roman"/>
                <a:cs typeface="Times New Roman"/>
              </a:rPr>
              <a:t> </a:t>
            </a:r>
            <a:r>
              <a:rPr sz="1200" dirty="0">
                <a:latin typeface="Times New Roman"/>
                <a:cs typeface="Times New Roman"/>
              </a:rPr>
              <a:t>occurs</a:t>
            </a:r>
            <a:r>
              <a:rPr sz="1200" spc="-35" dirty="0">
                <a:latin typeface="Times New Roman"/>
                <a:cs typeface="Times New Roman"/>
              </a:rPr>
              <a:t> </a:t>
            </a:r>
            <a:r>
              <a:rPr sz="1200" dirty="0">
                <a:latin typeface="Times New Roman"/>
                <a:cs typeface="Times New Roman"/>
              </a:rPr>
              <a:t>amongst</a:t>
            </a:r>
            <a:r>
              <a:rPr sz="1200" spc="165" dirty="0">
                <a:latin typeface="Times New Roman"/>
                <a:cs typeface="Times New Roman"/>
              </a:rPr>
              <a:t> </a:t>
            </a:r>
            <a:r>
              <a:rPr sz="1200" dirty="0">
                <a:latin typeface="Times New Roman"/>
                <a:cs typeface="Times New Roman"/>
              </a:rPr>
              <a:t>economizer</a:t>
            </a:r>
            <a:r>
              <a:rPr sz="1200" spc="-90" dirty="0">
                <a:latin typeface="Times New Roman"/>
                <a:cs typeface="Times New Roman"/>
              </a:rPr>
              <a:t> </a:t>
            </a:r>
            <a:r>
              <a:rPr sz="1200" dirty="0">
                <a:latin typeface="Times New Roman"/>
                <a:cs typeface="Times New Roman"/>
              </a:rPr>
              <a:t>tubes,</a:t>
            </a:r>
            <a:r>
              <a:rPr sz="1200" spc="170" dirty="0">
                <a:latin typeface="Times New Roman"/>
                <a:cs typeface="Times New Roman"/>
              </a:rPr>
              <a:t> </a:t>
            </a:r>
            <a:r>
              <a:rPr sz="1200" dirty="0">
                <a:latin typeface="Times New Roman"/>
                <a:cs typeface="Times New Roman"/>
              </a:rPr>
              <a:t>evaporator</a:t>
            </a:r>
            <a:r>
              <a:rPr sz="1200" spc="-90" dirty="0">
                <a:latin typeface="Times New Roman"/>
                <a:cs typeface="Times New Roman"/>
              </a:rPr>
              <a:t> </a:t>
            </a:r>
            <a:r>
              <a:rPr sz="1200" dirty="0">
                <a:latin typeface="Times New Roman"/>
                <a:cs typeface="Times New Roman"/>
              </a:rPr>
              <a:t>tubes,</a:t>
            </a:r>
            <a:r>
              <a:rPr sz="1200" spc="165" dirty="0">
                <a:latin typeface="Times New Roman"/>
                <a:cs typeface="Times New Roman"/>
              </a:rPr>
              <a:t> </a:t>
            </a:r>
            <a:r>
              <a:rPr sz="1200" dirty="0">
                <a:latin typeface="Times New Roman"/>
                <a:cs typeface="Times New Roman"/>
              </a:rPr>
              <a:t>super</a:t>
            </a:r>
            <a:r>
              <a:rPr sz="1200" spc="-25" dirty="0">
                <a:latin typeface="Times New Roman"/>
                <a:cs typeface="Times New Roman"/>
              </a:rPr>
              <a:t> </a:t>
            </a:r>
            <a:r>
              <a:rPr sz="1200" spc="-10" dirty="0">
                <a:latin typeface="Times New Roman"/>
                <a:cs typeface="Times New Roman"/>
              </a:rPr>
              <a:t>heater </a:t>
            </a:r>
            <a:r>
              <a:rPr sz="1200" dirty="0">
                <a:latin typeface="Times New Roman"/>
                <a:cs typeface="Times New Roman"/>
              </a:rPr>
              <a:t>tubes.</a:t>
            </a:r>
            <a:r>
              <a:rPr sz="1200" spc="310" dirty="0">
                <a:latin typeface="Times New Roman"/>
                <a:cs typeface="Times New Roman"/>
              </a:rPr>
              <a:t> </a:t>
            </a:r>
            <a:r>
              <a:rPr sz="1200" dirty="0">
                <a:latin typeface="Times New Roman"/>
                <a:cs typeface="Times New Roman"/>
              </a:rPr>
              <a:t>Hottest</a:t>
            </a:r>
            <a:r>
              <a:rPr sz="1200" spc="280" dirty="0">
                <a:latin typeface="Times New Roman"/>
                <a:cs typeface="Times New Roman"/>
              </a:rPr>
              <a:t> </a:t>
            </a:r>
            <a:r>
              <a:rPr sz="1200" dirty="0">
                <a:latin typeface="Times New Roman"/>
                <a:cs typeface="Times New Roman"/>
              </a:rPr>
              <a:t>gases</a:t>
            </a:r>
            <a:r>
              <a:rPr sz="1200" spc="260" dirty="0">
                <a:latin typeface="Times New Roman"/>
                <a:cs typeface="Times New Roman"/>
              </a:rPr>
              <a:t> </a:t>
            </a:r>
            <a:r>
              <a:rPr sz="1200" dirty="0">
                <a:latin typeface="Times New Roman"/>
                <a:cs typeface="Times New Roman"/>
              </a:rPr>
              <a:t>are</a:t>
            </a:r>
            <a:r>
              <a:rPr sz="1200" spc="320" dirty="0">
                <a:latin typeface="Times New Roman"/>
                <a:cs typeface="Times New Roman"/>
              </a:rPr>
              <a:t> </a:t>
            </a:r>
            <a:r>
              <a:rPr sz="1200" dirty="0">
                <a:latin typeface="Times New Roman"/>
                <a:cs typeface="Times New Roman"/>
              </a:rPr>
              <a:t>designed</a:t>
            </a:r>
            <a:r>
              <a:rPr sz="1200" spc="254" dirty="0">
                <a:latin typeface="Times New Roman"/>
                <a:cs typeface="Times New Roman"/>
              </a:rPr>
              <a:t> </a:t>
            </a:r>
            <a:r>
              <a:rPr sz="1200" dirty="0">
                <a:latin typeface="Times New Roman"/>
                <a:cs typeface="Times New Roman"/>
              </a:rPr>
              <a:t>to</a:t>
            </a:r>
            <a:r>
              <a:rPr sz="1200" spc="310" dirty="0">
                <a:latin typeface="Times New Roman"/>
                <a:cs typeface="Times New Roman"/>
              </a:rPr>
              <a:t> </a:t>
            </a:r>
            <a:r>
              <a:rPr sz="1200" dirty="0">
                <a:latin typeface="Times New Roman"/>
                <a:cs typeface="Times New Roman"/>
              </a:rPr>
              <a:t>come</a:t>
            </a:r>
            <a:r>
              <a:rPr sz="1200" spc="325" dirty="0">
                <a:latin typeface="Times New Roman"/>
                <a:cs typeface="Times New Roman"/>
              </a:rPr>
              <a:t> </a:t>
            </a:r>
            <a:r>
              <a:rPr sz="1200" dirty="0">
                <a:latin typeface="Times New Roman"/>
                <a:cs typeface="Times New Roman"/>
              </a:rPr>
              <a:t>in</a:t>
            </a:r>
            <a:r>
              <a:rPr sz="1200" spc="305" dirty="0">
                <a:latin typeface="Times New Roman"/>
                <a:cs typeface="Times New Roman"/>
              </a:rPr>
              <a:t> </a:t>
            </a:r>
            <a:r>
              <a:rPr sz="1200" dirty="0">
                <a:latin typeface="Times New Roman"/>
                <a:cs typeface="Times New Roman"/>
              </a:rPr>
              <a:t>contact</a:t>
            </a:r>
            <a:r>
              <a:rPr sz="1200" spc="345" dirty="0">
                <a:latin typeface="Times New Roman"/>
                <a:cs typeface="Times New Roman"/>
              </a:rPr>
              <a:t> </a:t>
            </a:r>
            <a:r>
              <a:rPr sz="1200" dirty="0">
                <a:latin typeface="Times New Roman"/>
                <a:cs typeface="Times New Roman"/>
              </a:rPr>
              <a:t>with</a:t>
            </a:r>
            <a:r>
              <a:rPr sz="1200" spc="254" dirty="0">
                <a:latin typeface="Times New Roman"/>
                <a:cs typeface="Times New Roman"/>
              </a:rPr>
              <a:t> </a:t>
            </a:r>
            <a:r>
              <a:rPr sz="1200" dirty="0">
                <a:latin typeface="Times New Roman"/>
                <a:cs typeface="Times New Roman"/>
              </a:rPr>
              <a:t>super</a:t>
            </a:r>
            <a:r>
              <a:rPr sz="1200" spc="325" dirty="0">
                <a:latin typeface="Times New Roman"/>
                <a:cs typeface="Times New Roman"/>
              </a:rPr>
              <a:t> </a:t>
            </a:r>
            <a:r>
              <a:rPr sz="1200" dirty="0">
                <a:latin typeface="Times New Roman"/>
                <a:cs typeface="Times New Roman"/>
              </a:rPr>
              <a:t>heater</a:t>
            </a:r>
            <a:r>
              <a:rPr sz="1200" spc="280" dirty="0">
                <a:latin typeface="Times New Roman"/>
                <a:cs typeface="Times New Roman"/>
              </a:rPr>
              <a:t> </a:t>
            </a:r>
            <a:r>
              <a:rPr sz="1200" dirty="0">
                <a:latin typeface="Times New Roman"/>
                <a:cs typeface="Times New Roman"/>
              </a:rPr>
              <a:t>tubes.</a:t>
            </a:r>
            <a:r>
              <a:rPr sz="1200" spc="315" dirty="0">
                <a:latin typeface="Times New Roman"/>
                <a:cs typeface="Times New Roman"/>
              </a:rPr>
              <a:t> </a:t>
            </a:r>
            <a:r>
              <a:rPr sz="1200" spc="-25" dirty="0">
                <a:latin typeface="Times New Roman"/>
                <a:cs typeface="Times New Roman"/>
              </a:rPr>
              <a:t>The </a:t>
            </a:r>
            <a:r>
              <a:rPr sz="1200" dirty="0">
                <a:latin typeface="Times New Roman"/>
                <a:cs typeface="Times New Roman"/>
              </a:rPr>
              <a:t>evaporator</a:t>
            </a:r>
            <a:r>
              <a:rPr sz="1200" spc="-90" dirty="0">
                <a:latin typeface="Times New Roman"/>
                <a:cs typeface="Times New Roman"/>
              </a:rPr>
              <a:t> </a:t>
            </a:r>
            <a:r>
              <a:rPr sz="1200" dirty="0">
                <a:latin typeface="Times New Roman"/>
                <a:cs typeface="Times New Roman"/>
              </a:rPr>
              <a:t>tubes</a:t>
            </a:r>
            <a:r>
              <a:rPr sz="1200" spc="-45"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dirty="0">
                <a:latin typeface="Times New Roman"/>
                <a:cs typeface="Times New Roman"/>
              </a:rPr>
              <a:t>in</a:t>
            </a:r>
            <a:r>
              <a:rPr sz="1200" spc="-60" dirty="0">
                <a:latin typeface="Times New Roman"/>
                <a:cs typeface="Times New Roman"/>
              </a:rPr>
              <a:t> </a:t>
            </a:r>
            <a:r>
              <a:rPr sz="1200" dirty="0">
                <a:latin typeface="Times New Roman"/>
                <a:cs typeface="Times New Roman"/>
              </a:rPr>
              <a:t>between</a:t>
            </a:r>
            <a:r>
              <a:rPr sz="1200" spc="-50" dirty="0">
                <a:latin typeface="Times New Roman"/>
                <a:cs typeface="Times New Roman"/>
              </a:rPr>
              <a:t> </a:t>
            </a:r>
            <a:r>
              <a:rPr sz="1200" dirty="0">
                <a:latin typeface="Times New Roman"/>
                <a:cs typeface="Times New Roman"/>
              </a:rPr>
              <a:t>super</a:t>
            </a:r>
            <a:r>
              <a:rPr sz="1200" spc="15" dirty="0">
                <a:latin typeface="Times New Roman"/>
                <a:cs typeface="Times New Roman"/>
              </a:rPr>
              <a:t> </a:t>
            </a:r>
            <a:r>
              <a:rPr sz="1200" dirty="0">
                <a:latin typeface="Times New Roman"/>
                <a:cs typeface="Times New Roman"/>
              </a:rPr>
              <a:t>heater</a:t>
            </a:r>
            <a:r>
              <a:rPr sz="1200" spc="-10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economizer</a:t>
            </a:r>
            <a:r>
              <a:rPr sz="1200" spc="-90" dirty="0">
                <a:latin typeface="Times New Roman"/>
                <a:cs typeface="Times New Roman"/>
              </a:rPr>
              <a:t> </a:t>
            </a:r>
            <a:r>
              <a:rPr sz="1200" spc="-10" dirty="0">
                <a:latin typeface="Times New Roman"/>
                <a:cs typeface="Times New Roman"/>
              </a:rPr>
              <a:t>tubes.</a:t>
            </a:r>
            <a:endParaRPr sz="1200">
              <a:latin typeface="Times New Roman"/>
              <a:cs typeface="Times New Roman"/>
            </a:endParaRPr>
          </a:p>
          <a:p>
            <a:pPr>
              <a:spcBef>
                <a:spcPts val="30"/>
              </a:spcBef>
            </a:pPr>
            <a:endParaRPr sz="1200">
              <a:latin typeface="Times New Roman"/>
              <a:cs typeface="Times New Roman"/>
            </a:endParaRPr>
          </a:p>
          <a:p>
            <a:pPr marL="12700">
              <a:spcBef>
                <a:spcPts val="5"/>
              </a:spcBef>
            </a:pPr>
            <a:r>
              <a:rPr sz="1050" b="1" dirty="0">
                <a:latin typeface="Calibri"/>
                <a:cs typeface="Calibri"/>
              </a:rPr>
              <a:t>Simple</a:t>
            </a:r>
            <a:r>
              <a:rPr sz="1050" b="1" spc="65" dirty="0">
                <a:latin typeface="Calibri"/>
                <a:cs typeface="Calibri"/>
              </a:rPr>
              <a:t> </a:t>
            </a:r>
            <a:r>
              <a:rPr sz="1050" b="1" dirty="0">
                <a:latin typeface="Calibri"/>
                <a:cs typeface="Calibri"/>
              </a:rPr>
              <a:t>Vertical</a:t>
            </a:r>
            <a:r>
              <a:rPr sz="1050" b="1" spc="114" dirty="0">
                <a:latin typeface="Calibri"/>
                <a:cs typeface="Calibri"/>
              </a:rPr>
              <a:t> </a:t>
            </a:r>
            <a:r>
              <a:rPr sz="1050" b="1" spc="-10" dirty="0">
                <a:latin typeface="Calibri"/>
                <a:cs typeface="Calibri"/>
              </a:rPr>
              <a:t>Boiler</a:t>
            </a:r>
            <a:endParaRPr sz="1050">
              <a:latin typeface="Calibri"/>
              <a:cs typeface="Calibri"/>
            </a:endParaRPr>
          </a:p>
          <a:p>
            <a:pPr marL="12700" marR="5080" algn="just">
              <a:lnSpc>
                <a:spcPct val="120300"/>
              </a:lnSpc>
              <a:spcBef>
                <a:spcPts val="1115"/>
              </a:spcBef>
            </a:pPr>
            <a:r>
              <a:rPr sz="1200" dirty="0">
                <a:latin typeface="Times New Roman"/>
                <a:cs typeface="Times New Roman"/>
              </a:rPr>
              <a:t>Simple</a:t>
            </a:r>
            <a:r>
              <a:rPr sz="1200" spc="15" dirty="0">
                <a:latin typeface="Times New Roman"/>
                <a:cs typeface="Times New Roman"/>
              </a:rPr>
              <a:t> </a:t>
            </a:r>
            <a:r>
              <a:rPr sz="1200" dirty="0">
                <a:latin typeface="Times New Roman"/>
                <a:cs typeface="Times New Roman"/>
              </a:rPr>
              <a:t>vertical</a:t>
            </a:r>
            <a:r>
              <a:rPr sz="1200" spc="-25"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shown</a:t>
            </a:r>
            <a:r>
              <a:rPr sz="1200" spc="7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Fig.</a:t>
            </a:r>
            <a:r>
              <a:rPr sz="1200" spc="65" dirty="0">
                <a:latin typeface="Times New Roman"/>
                <a:cs typeface="Times New Roman"/>
              </a:rPr>
              <a:t> </a:t>
            </a:r>
            <a:r>
              <a:rPr sz="1200" dirty="0">
                <a:latin typeface="Times New Roman"/>
                <a:cs typeface="Times New Roman"/>
              </a:rPr>
              <a:t>1.4</a:t>
            </a:r>
            <a:r>
              <a:rPr sz="1200" spc="70" dirty="0">
                <a:latin typeface="Times New Roman"/>
                <a:cs typeface="Times New Roman"/>
              </a:rPr>
              <a:t> </a:t>
            </a:r>
            <a:r>
              <a:rPr sz="1200" dirty="0">
                <a:latin typeface="Times New Roman"/>
                <a:cs typeface="Times New Roman"/>
              </a:rPr>
              <a:t>has</a:t>
            </a:r>
            <a:r>
              <a:rPr sz="1200" spc="2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vertical</a:t>
            </a:r>
            <a:r>
              <a:rPr sz="1200" spc="-25"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shell</a:t>
            </a:r>
            <a:r>
              <a:rPr sz="1200" spc="-20" dirty="0">
                <a:latin typeface="Times New Roman"/>
                <a:cs typeface="Times New Roman"/>
              </a:rPr>
              <a:t> </a:t>
            </a:r>
            <a:r>
              <a:rPr sz="1200" dirty="0">
                <a:latin typeface="Times New Roman"/>
                <a:cs typeface="Times New Roman"/>
              </a:rPr>
              <a:t>of</a:t>
            </a:r>
            <a:r>
              <a:rPr sz="1200" spc="90" dirty="0">
                <a:latin typeface="Times New Roman"/>
                <a:cs typeface="Times New Roman"/>
              </a:rPr>
              <a:t> </a:t>
            </a:r>
            <a:r>
              <a:rPr sz="1200" dirty="0">
                <a:latin typeface="Times New Roman"/>
                <a:cs typeface="Times New Roman"/>
              </a:rPr>
              <a:t>cylindrical</a:t>
            </a:r>
            <a:r>
              <a:rPr sz="1200" spc="-25" dirty="0">
                <a:latin typeface="Times New Roman"/>
                <a:cs typeface="Times New Roman"/>
              </a:rPr>
              <a:t> </a:t>
            </a:r>
            <a:r>
              <a:rPr sz="1200" dirty="0">
                <a:latin typeface="Times New Roman"/>
                <a:cs typeface="Times New Roman"/>
              </a:rPr>
              <a:t>shape.</a:t>
            </a:r>
            <a:r>
              <a:rPr sz="1200" spc="10" dirty="0">
                <a:latin typeface="Times New Roman"/>
                <a:cs typeface="Times New Roman"/>
              </a:rPr>
              <a:t> </a:t>
            </a:r>
            <a:r>
              <a:rPr sz="1200" spc="-25" dirty="0">
                <a:latin typeface="Times New Roman"/>
                <a:cs typeface="Times New Roman"/>
              </a:rPr>
              <a:t>It </a:t>
            </a:r>
            <a:r>
              <a:rPr sz="1200" dirty="0">
                <a:latin typeface="Times New Roman"/>
                <a:cs typeface="Times New Roman"/>
              </a:rPr>
              <a:t>has</a:t>
            </a:r>
            <a:r>
              <a:rPr sz="1200" spc="140"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dirty="0">
                <a:latin typeface="Times New Roman"/>
                <a:cs typeface="Times New Roman"/>
              </a:rPr>
              <a:t>box</a:t>
            </a:r>
            <a:r>
              <a:rPr sz="1200" spc="130" dirty="0">
                <a:latin typeface="Times New Roman"/>
                <a:cs typeface="Times New Roman"/>
              </a:rPr>
              <a:t> </a:t>
            </a:r>
            <a:r>
              <a:rPr sz="1200" dirty="0">
                <a:latin typeface="Times New Roman"/>
                <a:cs typeface="Times New Roman"/>
              </a:rPr>
              <a:t>of</a:t>
            </a:r>
            <a:r>
              <a:rPr sz="1200" spc="145" dirty="0">
                <a:latin typeface="Times New Roman"/>
                <a:cs typeface="Times New Roman"/>
              </a:rPr>
              <a:t> </a:t>
            </a:r>
            <a:r>
              <a:rPr sz="1200" dirty="0">
                <a:latin typeface="Times New Roman"/>
                <a:cs typeface="Times New Roman"/>
              </a:rPr>
              <a:t>cylindrical</a:t>
            </a:r>
            <a:r>
              <a:rPr sz="1200" spc="35" dirty="0">
                <a:latin typeface="Times New Roman"/>
                <a:cs typeface="Times New Roman"/>
              </a:rPr>
              <a:t> </a:t>
            </a:r>
            <a:r>
              <a:rPr sz="1200" dirty="0">
                <a:latin typeface="Times New Roman"/>
                <a:cs typeface="Times New Roman"/>
              </a:rPr>
              <a:t>type</a:t>
            </a:r>
            <a:r>
              <a:rPr sz="1200" spc="135" dirty="0">
                <a:latin typeface="Times New Roman"/>
                <a:cs typeface="Times New Roman"/>
              </a:rPr>
              <a:t> </a:t>
            </a:r>
            <a:r>
              <a:rPr sz="1200" dirty="0">
                <a:latin typeface="Times New Roman"/>
                <a:cs typeface="Times New Roman"/>
              </a:rPr>
              <a:t>inside</a:t>
            </a:r>
            <a:r>
              <a:rPr sz="1200" spc="70" dirty="0">
                <a:latin typeface="Times New Roman"/>
                <a:cs typeface="Times New Roman"/>
              </a:rPr>
              <a:t> </a:t>
            </a:r>
            <a:r>
              <a:rPr sz="1200" dirty="0">
                <a:latin typeface="Times New Roman"/>
                <a:cs typeface="Times New Roman"/>
              </a:rPr>
              <a:t>the</a:t>
            </a:r>
            <a:r>
              <a:rPr sz="1200" spc="130" dirty="0">
                <a:latin typeface="Times New Roman"/>
                <a:cs typeface="Times New Roman"/>
              </a:rPr>
              <a:t> </a:t>
            </a:r>
            <a:r>
              <a:rPr sz="1200" dirty="0">
                <a:latin typeface="Times New Roman"/>
                <a:cs typeface="Times New Roman"/>
              </a:rPr>
              <a:t>shell.</a:t>
            </a:r>
            <a:r>
              <a:rPr sz="1200" spc="70" dirty="0">
                <a:latin typeface="Times New Roman"/>
                <a:cs typeface="Times New Roman"/>
              </a:rPr>
              <a:t> </a:t>
            </a:r>
            <a:r>
              <a:rPr sz="1200" dirty="0">
                <a:latin typeface="Times New Roman"/>
                <a:cs typeface="Times New Roman"/>
              </a:rPr>
              <a:t>Vertical</a:t>
            </a:r>
            <a:r>
              <a:rPr sz="1200" spc="90" dirty="0">
                <a:latin typeface="Times New Roman"/>
                <a:cs typeface="Times New Roman"/>
              </a:rPr>
              <a:t> </a:t>
            </a:r>
            <a:r>
              <a:rPr sz="1200" dirty="0">
                <a:latin typeface="Times New Roman"/>
                <a:cs typeface="Times New Roman"/>
              </a:rPr>
              <a:t>passage</a:t>
            </a:r>
            <a:r>
              <a:rPr sz="1200" spc="70" dirty="0">
                <a:latin typeface="Times New Roman"/>
                <a:cs typeface="Times New Roman"/>
              </a:rPr>
              <a:t> </a:t>
            </a:r>
            <a:r>
              <a:rPr sz="1200" dirty="0">
                <a:latin typeface="Times New Roman"/>
                <a:cs typeface="Times New Roman"/>
              </a:rPr>
              <a:t>of</a:t>
            </a:r>
            <a:r>
              <a:rPr sz="1200" spc="150" dirty="0">
                <a:latin typeface="Times New Roman"/>
                <a:cs typeface="Times New Roman"/>
              </a:rPr>
              <a:t> </a:t>
            </a:r>
            <a:r>
              <a:rPr sz="1200" dirty="0">
                <a:latin typeface="Times New Roman"/>
                <a:cs typeface="Times New Roman"/>
              </a:rPr>
              <a:t>tubular</a:t>
            </a:r>
            <a:r>
              <a:rPr sz="1200" spc="85" dirty="0">
                <a:latin typeface="Times New Roman"/>
                <a:cs typeface="Times New Roman"/>
              </a:rPr>
              <a:t> </a:t>
            </a:r>
            <a:r>
              <a:rPr sz="1200" dirty="0">
                <a:latin typeface="Times New Roman"/>
                <a:cs typeface="Times New Roman"/>
              </a:rPr>
              <a:t>type</a:t>
            </a:r>
            <a:r>
              <a:rPr sz="1200" spc="130" dirty="0">
                <a:latin typeface="Times New Roman"/>
                <a:cs typeface="Times New Roman"/>
              </a:rPr>
              <a:t> </a:t>
            </a:r>
            <a:r>
              <a:rPr sz="1200" spc="-10" dirty="0">
                <a:latin typeface="Times New Roman"/>
                <a:cs typeface="Times New Roman"/>
              </a:rPr>
              <a:t>called </a:t>
            </a:r>
            <a:r>
              <a:rPr sz="1200" dirty="0">
                <a:latin typeface="Times New Roman"/>
                <a:cs typeface="Times New Roman"/>
              </a:rPr>
              <a:t>uptake</a:t>
            </a:r>
            <a:r>
              <a:rPr sz="1200" spc="60" dirty="0">
                <a:latin typeface="Times New Roman"/>
                <a:cs typeface="Times New Roman"/>
              </a:rPr>
              <a:t> </a:t>
            </a:r>
            <a:r>
              <a:rPr sz="1200" dirty="0">
                <a:latin typeface="Times New Roman"/>
                <a:cs typeface="Times New Roman"/>
              </a:rPr>
              <a:t>is</a:t>
            </a:r>
            <a:r>
              <a:rPr sz="1200" spc="75" dirty="0">
                <a:latin typeface="Times New Roman"/>
                <a:cs typeface="Times New Roman"/>
              </a:rPr>
              <a:t> </a:t>
            </a:r>
            <a:r>
              <a:rPr sz="1200" dirty="0">
                <a:latin typeface="Times New Roman"/>
                <a:cs typeface="Times New Roman"/>
              </a:rPr>
              <a:t>provided</a:t>
            </a:r>
            <a:r>
              <a:rPr sz="1200" spc="60" dirty="0">
                <a:latin typeface="Times New Roman"/>
                <a:cs typeface="Times New Roman"/>
              </a:rPr>
              <a:t> </a:t>
            </a:r>
            <a:r>
              <a:rPr sz="1200" dirty="0">
                <a:latin typeface="Times New Roman"/>
                <a:cs typeface="Times New Roman"/>
              </a:rPr>
              <a:t>over</a:t>
            </a:r>
            <a:r>
              <a:rPr sz="1200" spc="140" dirty="0">
                <a:latin typeface="Times New Roman"/>
                <a:cs typeface="Times New Roman"/>
              </a:rPr>
              <a:t> </a:t>
            </a:r>
            <a:r>
              <a:rPr sz="1200" dirty="0">
                <a:latin typeface="Times New Roman"/>
                <a:cs typeface="Times New Roman"/>
              </a:rPr>
              <a:t>fire</a:t>
            </a:r>
            <a:r>
              <a:rPr sz="1200" spc="10" dirty="0">
                <a:latin typeface="Times New Roman"/>
                <a:cs typeface="Times New Roman"/>
              </a:rPr>
              <a:t> </a:t>
            </a:r>
            <a:r>
              <a:rPr sz="1200" dirty="0">
                <a:latin typeface="Times New Roman"/>
                <a:cs typeface="Times New Roman"/>
              </a:rPr>
              <a:t>box</a:t>
            </a:r>
            <a:r>
              <a:rPr sz="1200" spc="120" dirty="0">
                <a:latin typeface="Times New Roman"/>
                <a:cs typeface="Times New Roman"/>
              </a:rPr>
              <a:t> </a:t>
            </a:r>
            <a:r>
              <a:rPr sz="1200" dirty="0">
                <a:latin typeface="Times New Roman"/>
                <a:cs typeface="Times New Roman"/>
              </a:rPr>
              <a:t>for</a:t>
            </a:r>
            <a:r>
              <a:rPr sz="1200" spc="80" dirty="0">
                <a:latin typeface="Times New Roman"/>
                <a:cs typeface="Times New Roman"/>
              </a:rPr>
              <a:t> </a:t>
            </a:r>
            <a:r>
              <a:rPr sz="1200" dirty="0">
                <a:latin typeface="Times New Roman"/>
                <a:cs typeface="Times New Roman"/>
              </a:rPr>
              <a:t>exhaust</a:t>
            </a:r>
            <a:r>
              <a:rPr sz="1200" spc="85" dirty="0">
                <a:latin typeface="Times New Roman"/>
                <a:cs typeface="Times New Roman"/>
              </a:rPr>
              <a:t> </a:t>
            </a:r>
            <a:r>
              <a:rPr sz="1200" dirty="0">
                <a:latin typeface="Times New Roman"/>
                <a:cs typeface="Times New Roman"/>
              </a:rPr>
              <a:t>of</a:t>
            </a:r>
            <a:r>
              <a:rPr sz="1200" spc="140" dirty="0">
                <a:latin typeface="Times New Roman"/>
                <a:cs typeface="Times New Roman"/>
              </a:rPr>
              <a:t> </a:t>
            </a:r>
            <a:r>
              <a:rPr sz="1200" dirty="0">
                <a:latin typeface="Times New Roman"/>
                <a:cs typeface="Times New Roman"/>
              </a:rPr>
              <a:t>flue</a:t>
            </a:r>
            <a:r>
              <a:rPr sz="1200" spc="65" dirty="0">
                <a:latin typeface="Times New Roman"/>
                <a:cs typeface="Times New Roman"/>
              </a:rPr>
              <a:t> </a:t>
            </a:r>
            <a:r>
              <a:rPr sz="1200" dirty="0">
                <a:latin typeface="Times New Roman"/>
                <a:cs typeface="Times New Roman"/>
              </a:rPr>
              <a:t>gases.</a:t>
            </a:r>
            <a:r>
              <a:rPr sz="1200" spc="60" dirty="0">
                <a:latin typeface="Times New Roman"/>
                <a:cs typeface="Times New Roman"/>
              </a:rPr>
              <a:t> </a:t>
            </a:r>
            <a:r>
              <a:rPr sz="1200" dirty="0">
                <a:latin typeface="Times New Roman"/>
                <a:cs typeface="Times New Roman"/>
              </a:rPr>
              <a:t>Cross</a:t>
            </a:r>
            <a:r>
              <a:rPr sz="1200" spc="75" dirty="0">
                <a:latin typeface="Times New Roman"/>
                <a:cs typeface="Times New Roman"/>
              </a:rPr>
              <a:t> </a:t>
            </a:r>
            <a:r>
              <a:rPr sz="1200" dirty="0">
                <a:latin typeface="Times New Roman"/>
                <a:cs typeface="Times New Roman"/>
              </a:rPr>
              <a:t>tubes</a:t>
            </a:r>
            <a:r>
              <a:rPr sz="1200" spc="165"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dirty="0">
                <a:latin typeface="Times New Roman"/>
                <a:cs typeface="Times New Roman"/>
              </a:rPr>
              <a:t>provided</a:t>
            </a:r>
            <a:r>
              <a:rPr sz="1200" spc="60" dirty="0">
                <a:latin typeface="Times New Roman"/>
                <a:cs typeface="Times New Roman"/>
              </a:rPr>
              <a:t> </a:t>
            </a:r>
            <a:r>
              <a:rPr sz="1200" spc="-25" dirty="0">
                <a:latin typeface="Times New Roman"/>
                <a:cs typeface="Times New Roman"/>
              </a:rPr>
              <a:t>for </a:t>
            </a:r>
            <a:r>
              <a:rPr sz="1200" dirty="0">
                <a:latin typeface="Times New Roman"/>
                <a:cs typeface="Times New Roman"/>
              </a:rPr>
              <a:t>improving</a:t>
            </a:r>
            <a:r>
              <a:rPr sz="1200" spc="-75" dirty="0">
                <a:latin typeface="Times New Roman"/>
                <a:cs typeface="Times New Roman"/>
              </a:rPr>
              <a:t> </a:t>
            </a:r>
            <a:r>
              <a:rPr sz="1200" dirty="0">
                <a:latin typeface="Times New Roman"/>
                <a:cs typeface="Times New Roman"/>
              </a:rPr>
              <a:t>water</a:t>
            </a:r>
            <a:r>
              <a:rPr sz="1200" spc="-75" dirty="0">
                <a:latin typeface="Times New Roman"/>
                <a:cs typeface="Times New Roman"/>
              </a:rPr>
              <a:t> </a:t>
            </a:r>
            <a:r>
              <a:rPr sz="1200" dirty="0">
                <a:latin typeface="Times New Roman"/>
                <a:cs typeface="Times New Roman"/>
              </a:rPr>
              <a:t>circulation</a:t>
            </a:r>
            <a:r>
              <a:rPr sz="1200" spc="-75" dirty="0">
                <a:latin typeface="Times New Roman"/>
                <a:cs typeface="Times New Roman"/>
              </a:rPr>
              <a:t> </a:t>
            </a:r>
            <a:r>
              <a:rPr sz="1200" spc="-25" dirty="0">
                <a:latin typeface="Times New Roman"/>
                <a:cs typeface="Times New Roman"/>
              </a:rPr>
              <a:t>and</a:t>
            </a:r>
            <a:r>
              <a:rPr sz="1200" spc="-50" dirty="0">
                <a:latin typeface="Times New Roman"/>
                <a:cs typeface="Times New Roman"/>
              </a:rPr>
              <a:t> </a:t>
            </a:r>
            <a:r>
              <a:rPr sz="1200" dirty="0">
                <a:latin typeface="Times New Roman"/>
                <a:cs typeface="Times New Roman"/>
              </a:rPr>
              <a:t>increasing</a:t>
            </a:r>
            <a:r>
              <a:rPr sz="1200" spc="-75" dirty="0">
                <a:latin typeface="Times New Roman"/>
                <a:cs typeface="Times New Roman"/>
              </a:rPr>
              <a:t> </a:t>
            </a:r>
            <a:r>
              <a:rPr sz="1200" spc="-10" dirty="0">
                <a:latin typeface="Times New Roman"/>
                <a:cs typeface="Times New Roman"/>
              </a:rPr>
              <a:t>heating</a:t>
            </a:r>
            <a:r>
              <a:rPr sz="1200" spc="-65" dirty="0">
                <a:latin typeface="Times New Roman"/>
                <a:cs typeface="Times New Roman"/>
              </a:rPr>
              <a:t> </a:t>
            </a:r>
            <a:r>
              <a:rPr sz="1200" spc="-10" dirty="0">
                <a:latin typeface="Times New Roman"/>
                <a:cs typeface="Times New Roman"/>
              </a:rPr>
              <a:t>surface.</a:t>
            </a:r>
            <a:r>
              <a:rPr sz="1200" spc="-65" dirty="0">
                <a:latin typeface="Times New Roman"/>
                <a:cs typeface="Times New Roman"/>
              </a:rPr>
              <a:t> </a:t>
            </a:r>
            <a:r>
              <a:rPr sz="1200" dirty="0">
                <a:latin typeface="Times New Roman"/>
                <a:cs typeface="Times New Roman"/>
              </a:rPr>
              <a:t>At</a:t>
            </a:r>
            <a:r>
              <a:rPr sz="1200" spc="10" dirty="0">
                <a:latin typeface="Times New Roman"/>
                <a:cs typeface="Times New Roman"/>
              </a:rPr>
              <a:t> </a:t>
            </a:r>
            <a:r>
              <a:rPr sz="1200" dirty="0">
                <a:latin typeface="Times New Roman"/>
                <a:cs typeface="Times New Roman"/>
              </a:rPr>
              <a:t>the</a:t>
            </a:r>
            <a:r>
              <a:rPr sz="1200" spc="-10" dirty="0">
                <a:latin typeface="Times New Roman"/>
                <a:cs typeface="Times New Roman"/>
              </a:rPr>
              <a:t> bottom</a:t>
            </a:r>
            <a:r>
              <a:rPr sz="1200" spc="-60" dirty="0">
                <a:latin typeface="Times New Roman"/>
                <a:cs typeface="Times New Roman"/>
              </a:rPr>
              <a:t> </a:t>
            </a:r>
            <a:r>
              <a:rPr sz="1200" dirty="0">
                <a:latin typeface="Times New Roman"/>
                <a:cs typeface="Times New Roman"/>
              </a:rPr>
              <a:t>of </a:t>
            </a:r>
            <a:r>
              <a:rPr sz="1200" spc="-10" dirty="0">
                <a:latin typeface="Times New Roman"/>
                <a:cs typeface="Times New Roman"/>
              </a:rPr>
              <a:t>fire</a:t>
            </a:r>
            <a:r>
              <a:rPr sz="1200" spc="-65" dirty="0">
                <a:latin typeface="Times New Roman"/>
                <a:cs typeface="Times New Roman"/>
              </a:rPr>
              <a:t> </a:t>
            </a:r>
            <a:r>
              <a:rPr sz="1200" dirty="0">
                <a:latin typeface="Times New Roman"/>
                <a:cs typeface="Times New Roman"/>
              </a:rPr>
              <a:t>box</a:t>
            </a:r>
            <a:r>
              <a:rPr sz="1200" spc="5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spc="-20" dirty="0">
                <a:latin typeface="Times New Roman"/>
                <a:cs typeface="Times New Roman"/>
              </a:rPr>
              <a:t>fire </a:t>
            </a:r>
            <a:r>
              <a:rPr sz="1200" spc="-10" dirty="0">
                <a:latin typeface="Times New Roman"/>
                <a:cs typeface="Times New Roman"/>
              </a:rPr>
              <a:t>grate</a:t>
            </a:r>
            <a:r>
              <a:rPr sz="1200" spc="-6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provided</a:t>
            </a:r>
            <a:r>
              <a:rPr sz="1200" spc="5" dirty="0">
                <a:latin typeface="Times New Roman"/>
                <a:cs typeface="Times New Roman"/>
              </a:rPr>
              <a:t> </a:t>
            </a:r>
            <a:r>
              <a:rPr sz="1200" spc="-20" dirty="0">
                <a:latin typeface="Times New Roman"/>
                <a:cs typeface="Times New Roman"/>
              </a:rPr>
              <a:t>for</a:t>
            </a:r>
            <a:r>
              <a:rPr sz="1200" spc="-45" dirty="0">
                <a:latin typeface="Times New Roman"/>
                <a:cs typeface="Times New Roman"/>
              </a:rPr>
              <a:t> </a:t>
            </a:r>
            <a:r>
              <a:rPr sz="1200" spc="-10" dirty="0">
                <a:latin typeface="Times New Roman"/>
                <a:cs typeface="Times New Roman"/>
              </a:rPr>
              <a:t>burning</a:t>
            </a:r>
            <a:r>
              <a:rPr sz="1200" spc="-65" dirty="0">
                <a:latin typeface="Times New Roman"/>
                <a:cs typeface="Times New Roman"/>
              </a:rPr>
              <a:t> </a:t>
            </a:r>
            <a:r>
              <a:rPr sz="1200" spc="-10" dirty="0">
                <a:latin typeface="Times New Roman"/>
                <a:cs typeface="Times New Roman"/>
              </a:rPr>
              <a:t>fuel.</a:t>
            </a:r>
            <a:r>
              <a:rPr sz="1200" spc="-65" dirty="0">
                <a:latin typeface="Times New Roman"/>
                <a:cs typeface="Times New Roman"/>
              </a:rPr>
              <a:t> </a:t>
            </a:r>
            <a:r>
              <a:rPr sz="1200" dirty="0">
                <a:latin typeface="Times New Roman"/>
                <a:cs typeface="Times New Roman"/>
              </a:rPr>
              <a:t>Total</a:t>
            </a:r>
            <a:r>
              <a:rPr sz="1200" spc="45" dirty="0">
                <a:latin typeface="Times New Roman"/>
                <a:cs typeface="Times New Roman"/>
              </a:rPr>
              <a:t> </a:t>
            </a:r>
            <a:r>
              <a:rPr sz="1200" spc="-10" dirty="0">
                <a:latin typeface="Times New Roman"/>
                <a:cs typeface="Times New Roman"/>
              </a:rPr>
              <a:t>heating</a:t>
            </a:r>
            <a:r>
              <a:rPr sz="1200" spc="-65" dirty="0">
                <a:latin typeface="Times New Roman"/>
                <a:cs typeface="Times New Roman"/>
              </a:rPr>
              <a:t> </a:t>
            </a:r>
            <a:r>
              <a:rPr sz="1200" spc="-10" dirty="0">
                <a:latin typeface="Times New Roman"/>
                <a:cs typeface="Times New Roman"/>
              </a:rPr>
              <a:t>surface</a:t>
            </a:r>
            <a:r>
              <a:rPr sz="1200" spc="-60" dirty="0">
                <a:latin typeface="Times New Roman"/>
                <a:cs typeface="Times New Roman"/>
              </a:rPr>
              <a:t> </a:t>
            </a:r>
            <a:r>
              <a:rPr sz="1200" spc="-20" dirty="0">
                <a:latin typeface="Times New Roman"/>
                <a:cs typeface="Times New Roman"/>
              </a:rPr>
              <a:t>area</a:t>
            </a:r>
            <a:r>
              <a:rPr sz="1200" spc="-5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spc="-20" dirty="0">
                <a:latin typeface="Times New Roman"/>
                <a:cs typeface="Times New Roman"/>
              </a:rPr>
              <a:t>about</a:t>
            </a:r>
            <a:r>
              <a:rPr sz="1200" spc="-35" dirty="0">
                <a:latin typeface="Times New Roman"/>
                <a:cs typeface="Times New Roman"/>
              </a:rPr>
              <a:t> </a:t>
            </a:r>
            <a:r>
              <a:rPr sz="1200" dirty="0">
                <a:latin typeface="Times New Roman"/>
                <a:cs typeface="Times New Roman"/>
              </a:rPr>
              <a:t>7–10</a:t>
            </a:r>
            <a:r>
              <a:rPr sz="1200" spc="90" dirty="0">
                <a:latin typeface="Times New Roman"/>
                <a:cs typeface="Times New Roman"/>
              </a:rPr>
              <a:t> </a:t>
            </a:r>
            <a:r>
              <a:rPr sz="1200" dirty="0">
                <a:latin typeface="Times New Roman"/>
                <a:cs typeface="Times New Roman"/>
              </a:rPr>
              <a:t>times</a:t>
            </a:r>
            <a:r>
              <a:rPr sz="1200" spc="114" dirty="0">
                <a:latin typeface="Times New Roman"/>
                <a:cs typeface="Times New Roman"/>
              </a:rPr>
              <a:t> </a:t>
            </a:r>
            <a:r>
              <a:rPr sz="1200" spc="-10" dirty="0">
                <a:latin typeface="Times New Roman"/>
                <a:cs typeface="Times New Roman"/>
              </a:rPr>
              <a:t>grate</a:t>
            </a:r>
            <a:r>
              <a:rPr sz="1200" spc="-55" dirty="0">
                <a:latin typeface="Times New Roman"/>
                <a:cs typeface="Times New Roman"/>
              </a:rPr>
              <a:t> </a:t>
            </a:r>
            <a:r>
              <a:rPr sz="1200" spc="-10" dirty="0">
                <a:latin typeface="Times New Roman"/>
                <a:cs typeface="Times New Roman"/>
              </a:rPr>
              <a:t>area. </a:t>
            </a:r>
            <a:r>
              <a:rPr sz="1200" dirty="0">
                <a:latin typeface="Times New Roman"/>
                <a:cs typeface="Times New Roman"/>
              </a:rPr>
              <a:t>Man</a:t>
            </a:r>
            <a:r>
              <a:rPr sz="1200" spc="5" dirty="0">
                <a:latin typeface="Times New Roman"/>
                <a:cs typeface="Times New Roman"/>
              </a:rPr>
              <a:t> </a:t>
            </a:r>
            <a:r>
              <a:rPr sz="1200" dirty="0">
                <a:latin typeface="Times New Roman"/>
                <a:cs typeface="Times New Roman"/>
              </a:rPr>
              <a:t>hole</a:t>
            </a:r>
            <a:r>
              <a:rPr sz="1200" spc="1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hand</a:t>
            </a:r>
            <a:r>
              <a:rPr sz="1200" spc="5" dirty="0">
                <a:latin typeface="Times New Roman"/>
                <a:cs typeface="Times New Roman"/>
              </a:rPr>
              <a:t> </a:t>
            </a:r>
            <a:r>
              <a:rPr sz="1200" dirty="0">
                <a:latin typeface="Times New Roman"/>
                <a:cs typeface="Times New Roman"/>
              </a:rPr>
              <a:t>holes</a:t>
            </a:r>
            <a:r>
              <a:rPr sz="1200" spc="20"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provided</a:t>
            </a:r>
            <a:r>
              <a:rPr sz="1200" spc="10"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shell</a:t>
            </a:r>
            <a:r>
              <a:rPr sz="1200" spc="4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access</a:t>
            </a:r>
            <a:r>
              <a:rPr sz="1200" spc="1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inside</a:t>
            </a:r>
            <a:r>
              <a:rPr sz="1200" spc="-50"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shell.</a:t>
            </a:r>
            <a:r>
              <a:rPr sz="1200" spc="10" dirty="0">
                <a:latin typeface="Times New Roman"/>
                <a:cs typeface="Times New Roman"/>
              </a:rPr>
              <a:t> </a:t>
            </a:r>
            <a:r>
              <a:rPr sz="1200" dirty="0">
                <a:latin typeface="Times New Roman"/>
                <a:cs typeface="Times New Roman"/>
              </a:rPr>
              <a:t>Hot</a:t>
            </a:r>
            <a:r>
              <a:rPr sz="1200" spc="30" dirty="0">
                <a:latin typeface="Times New Roman"/>
                <a:cs typeface="Times New Roman"/>
              </a:rPr>
              <a:t> </a:t>
            </a:r>
            <a:r>
              <a:rPr sz="1200" spc="-10" dirty="0">
                <a:latin typeface="Times New Roman"/>
                <a:cs typeface="Times New Roman"/>
              </a:rPr>
              <a:t>gases </a:t>
            </a:r>
            <a:r>
              <a:rPr sz="1200" dirty="0">
                <a:latin typeface="Times New Roman"/>
                <a:cs typeface="Times New Roman"/>
              </a:rPr>
              <a:t>raising</a:t>
            </a:r>
            <a:r>
              <a:rPr sz="1200" spc="-114"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fire</a:t>
            </a:r>
            <a:r>
              <a:rPr sz="1200" spc="-45" dirty="0">
                <a:latin typeface="Times New Roman"/>
                <a:cs typeface="Times New Roman"/>
              </a:rPr>
              <a:t> </a:t>
            </a:r>
            <a:r>
              <a:rPr sz="1200" dirty="0">
                <a:latin typeface="Times New Roman"/>
                <a:cs typeface="Times New Roman"/>
              </a:rPr>
              <a:t>grate</a:t>
            </a:r>
            <a:r>
              <a:rPr sz="1200" spc="-45" dirty="0">
                <a:latin typeface="Times New Roman"/>
                <a:cs typeface="Times New Roman"/>
              </a:rPr>
              <a:t> </a:t>
            </a:r>
            <a:r>
              <a:rPr sz="1200" dirty="0">
                <a:latin typeface="Times New Roman"/>
                <a:cs typeface="Times New Roman"/>
              </a:rPr>
              <a:t>go</a:t>
            </a:r>
            <a:r>
              <a:rPr sz="1200" spc="10" dirty="0">
                <a:latin typeface="Times New Roman"/>
                <a:cs typeface="Times New Roman"/>
              </a:rPr>
              <a:t> </a:t>
            </a:r>
            <a:r>
              <a:rPr sz="1200" dirty="0">
                <a:latin typeface="Times New Roman"/>
                <a:cs typeface="Times New Roman"/>
              </a:rPr>
              <a:t>upwardly</a:t>
            </a:r>
            <a:r>
              <a:rPr sz="1200" spc="-5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heat</a:t>
            </a:r>
            <a:r>
              <a:rPr sz="1200" spc="4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contained</a:t>
            </a:r>
            <a:r>
              <a:rPr sz="1200" spc="-5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shell</a:t>
            </a:r>
            <a:r>
              <a:rPr sz="1200" spc="-90" dirty="0">
                <a:latin typeface="Times New Roman"/>
                <a:cs typeface="Times New Roman"/>
              </a:rPr>
              <a:t> </a:t>
            </a:r>
            <a:r>
              <a:rPr sz="1200" dirty="0">
                <a:latin typeface="Times New Roman"/>
                <a:cs typeface="Times New Roman"/>
              </a:rPr>
              <a:t>and</a:t>
            </a:r>
            <a:r>
              <a:rPr sz="1200" spc="100" dirty="0">
                <a:latin typeface="Times New Roman"/>
                <a:cs typeface="Times New Roman"/>
              </a:rPr>
              <a:t> </a:t>
            </a:r>
            <a:r>
              <a:rPr sz="1200" spc="-10" dirty="0">
                <a:latin typeface="Times New Roman"/>
                <a:cs typeface="Times New Roman"/>
              </a:rPr>
              <a:t>tubes.</a:t>
            </a:r>
            <a:endParaRPr sz="1200">
              <a:latin typeface="Times New Roman"/>
              <a:cs typeface="Times New Roman"/>
            </a:endParaRPr>
          </a:p>
          <a:p>
            <a:pPr marL="12700" marR="6985" algn="just">
              <a:lnSpc>
                <a:spcPct val="119600"/>
              </a:lnSpc>
              <a:spcBef>
                <a:spcPts val="1035"/>
              </a:spcBef>
            </a:pPr>
            <a:r>
              <a:rPr sz="1200" dirty="0">
                <a:latin typeface="Times New Roman"/>
                <a:cs typeface="Times New Roman"/>
              </a:rPr>
              <a:t>Steam</a:t>
            </a:r>
            <a:r>
              <a:rPr sz="1200" spc="-30" dirty="0">
                <a:latin typeface="Times New Roman"/>
                <a:cs typeface="Times New Roman"/>
              </a:rPr>
              <a:t> </a:t>
            </a:r>
            <a:r>
              <a:rPr sz="1200" dirty="0">
                <a:latin typeface="Times New Roman"/>
                <a:cs typeface="Times New Roman"/>
              </a:rPr>
              <a:t>generated</a:t>
            </a:r>
            <a:r>
              <a:rPr sz="1200" spc="-55"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shell</a:t>
            </a:r>
            <a:r>
              <a:rPr sz="1200" spc="-25" dirty="0">
                <a:latin typeface="Times New Roman"/>
                <a:cs typeface="Times New Roman"/>
              </a:rPr>
              <a:t> </a:t>
            </a:r>
            <a:r>
              <a:rPr sz="1200" dirty="0">
                <a:latin typeface="Times New Roman"/>
                <a:cs typeface="Times New Roman"/>
              </a:rPr>
              <a:t>can</a:t>
            </a:r>
            <a:r>
              <a:rPr sz="1200" spc="10" dirty="0">
                <a:latin typeface="Times New Roman"/>
                <a:cs typeface="Times New Roman"/>
              </a:rPr>
              <a:t> </a:t>
            </a:r>
            <a:r>
              <a:rPr sz="1200" dirty="0">
                <a:latin typeface="Times New Roman"/>
                <a:cs typeface="Times New Roman"/>
              </a:rPr>
              <a:t>be</a:t>
            </a:r>
            <a:r>
              <a:rPr sz="1200" spc="10" dirty="0">
                <a:latin typeface="Times New Roman"/>
                <a:cs typeface="Times New Roman"/>
              </a:rPr>
              <a:t> </a:t>
            </a:r>
            <a:r>
              <a:rPr sz="1200" dirty="0">
                <a:latin typeface="Times New Roman"/>
                <a:cs typeface="Times New Roman"/>
              </a:rPr>
              <a:t>tapped</a:t>
            </a:r>
            <a:r>
              <a:rPr sz="1200" spc="15" dirty="0">
                <a:latin typeface="Times New Roman"/>
                <a:cs typeface="Times New Roman"/>
              </a:rPr>
              <a:t> </a:t>
            </a:r>
            <a:r>
              <a:rPr sz="1200" dirty="0">
                <a:latin typeface="Times New Roman"/>
                <a:cs typeface="Times New Roman"/>
              </a:rPr>
              <a:t>through</a:t>
            </a:r>
            <a:r>
              <a:rPr sz="1200" spc="-5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steam</a:t>
            </a:r>
            <a:r>
              <a:rPr sz="1200" spc="-75" dirty="0">
                <a:latin typeface="Times New Roman"/>
                <a:cs typeface="Times New Roman"/>
              </a:rPr>
              <a:t> </a:t>
            </a:r>
            <a:r>
              <a:rPr sz="1200" dirty="0">
                <a:latin typeface="Times New Roman"/>
                <a:cs typeface="Times New Roman"/>
              </a:rPr>
              <a:t>stop</a:t>
            </a:r>
            <a:r>
              <a:rPr sz="1200" spc="5" dirty="0">
                <a:latin typeface="Times New Roman"/>
                <a:cs typeface="Times New Roman"/>
              </a:rPr>
              <a:t> </a:t>
            </a:r>
            <a:r>
              <a:rPr sz="1200" dirty="0">
                <a:latin typeface="Times New Roman"/>
                <a:cs typeface="Times New Roman"/>
              </a:rPr>
              <a:t>valve</a:t>
            </a:r>
            <a:r>
              <a:rPr sz="1200" spc="10" dirty="0">
                <a:latin typeface="Times New Roman"/>
                <a:cs typeface="Times New Roman"/>
              </a:rPr>
              <a:t> </a:t>
            </a:r>
            <a:r>
              <a:rPr sz="1200" dirty="0">
                <a:latin typeface="Times New Roman"/>
                <a:cs typeface="Times New Roman"/>
              </a:rPr>
              <a:t>placed</a:t>
            </a:r>
            <a:r>
              <a:rPr sz="1200" spc="-50"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crown</a:t>
            </a:r>
            <a:r>
              <a:rPr sz="1200" spc="20" dirty="0">
                <a:latin typeface="Times New Roman"/>
                <a:cs typeface="Times New Roman"/>
              </a:rPr>
              <a:t> </a:t>
            </a:r>
            <a:r>
              <a:rPr sz="1200" spc="-25" dirty="0">
                <a:latin typeface="Times New Roman"/>
                <a:cs typeface="Times New Roman"/>
              </a:rPr>
              <a:t>of </a:t>
            </a:r>
            <a:r>
              <a:rPr sz="1200" dirty="0">
                <a:latin typeface="Times New Roman"/>
                <a:cs typeface="Times New Roman"/>
              </a:rPr>
              <a:t>shell.</a:t>
            </a:r>
            <a:r>
              <a:rPr sz="1200" spc="5" dirty="0">
                <a:latin typeface="Times New Roman"/>
                <a:cs typeface="Times New Roman"/>
              </a:rPr>
              <a:t> </a:t>
            </a:r>
            <a:r>
              <a:rPr sz="1200" dirty="0">
                <a:latin typeface="Times New Roman"/>
                <a:cs typeface="Times New Roman"/>
              </a:rPr>
              <a:t>Such</a:t>
            </a:r>
            <a:r>
              <a:rPr sz="1200" spc="10" dirty="0">
                <a:latin typeface="Times New Roman"/>
                <a:cs typeface="Times New Roman"/>
              </a:rPr>
              <a:t> </a:t>
            </a:r>
            <a:r>
              <a:rPr sz="1200" dirty="0">
                <a:latin typeface="Times New Roman"/>
                <a:cs typeface="Times New Roman"/>
              </a:rPr>
              <a:t>boilers</a:t>
            </a:r>
            <a:r>
              <a:rPr sz="1200" spc="-45" dirty="0">
                <a:latin typeface="Times New Roman"/>
                <a:cs typeface="Times New Roman"/>
              </a:rPr>
              <a:t> </a:t>
            </a:r>
            <a:r>
              <a:rPr sz="1200" dirty="0">
                <a:latin typeface="Times New Roman"/>
                <a:cs typeface="Times New Roman"/>
              </a:rPr>
              <a:t>have</a:t>
            </a:r>
            <a:r>
              <a:rPr sz="1200" spc="70" dirty="0">
                <a:latin typeface="Times New Roman"/>
                <a:cs typeface="Times New Roman"/>
              </a:rPr>
              <a:t> </a:t>
            </a:r>
            <a:r>
              <a:rPr sz="1200" dirty="0">
                <a:latin typeface="Times New Roman"/>
                <a:cs typeface="Times New Roman"/>
              </a:rPr>
              <a:t>steam</a:t>
            </a:r>
            <a:r>
              <a:rPr sz="1200" spc="5" dirty="0">
                <a:latin typeface="Times New Roman"/>
                <a:cs typeface="Times New Roman"/>
              </a:rPr>
              <a:t> </a:t>
            </a:r>
            <a:r>
              <a:rPr sz="1200" dirty="0">
                <a:latin typeface="Times New Roman"/>
                <a:cs typeface="Times New Roman"/>
              </a:rPr>
              <a:t>generation</a:t>
            </a:r>
            <a:r>
              <a:rPr sz="1200" spc="-45" dirty="0">
                <a:latin typeface="Times New Roman"/>
                <a:cs typeface="Times New Roman"/>
              </a:rPr>
              <a:t> </a:t>
            </a:r>
            <a:r>
              <a:rPr sz="1200" dirty="0">
                <a:latin typeface="Times New Roman"/>
                <a:cs typeface="Times New Roman"/>
              </a:rPr>
              <a:t>capacity</a:t>
            </a:r>
            <a:r>
              <a:rPr sz="1200" spc="10" dirty="0">
                <a:latin typeface="Times New Roman"/>
                <a:cs typeface="Times New Roman"/>
              </a:rPr>
              <a:t> </a:t>
            </a:r>
            <a:r>
              <a:rPr sz="1200" dirty="0">
                <a:latin typeface="Times New Roman"/>
                <a:cs typeface="Times New Roman"/>
              </a:rPr>
              <a:t>up</a:t>
            </a:r>
            <a:r>
              <a:rPr sz="1200" spc="20"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1000</a:t>
            </a:r>
            <a:r>
              <a:rPr sz="1200" spc="10" dirty="0">
                <a:latin typeface="Times New Roman"/>
                <a:cs typeface="Times New Roman"/>
              </a:rPr>
              <a:t> </a:t>
            </a:r>
            <a:r>
              <a:rPr sz="1200" dirty="0">
                <a:latin typeface="Times New Roman"/>
                <a:cs typeface="Times New Roman"/>
              </a:rPr>
              <a:t>kg</a:t>
            </a:r>
            <a:r>
              <a:rPr sz="1200" spc="65" dirty="0">
                <a:latin typeface="Times New Roman"/>
                <a:cs typeface="Times New Roman"/>
              </a:rPr>
              <a:t> </a:t>
            </a:r>
            <a:r>
              <a:rPr sz="1200" dirty="0">
                <a:latin typeface="Times New Roman"/>
                <a:cs typeface="Times New Roman"/>
              </a:rPr>
              <a:t>per</a:t>
            </a:r>
            <a:r>
              <a:rPr sz="1200" spc="20" dirty="0">
                <a:latin typeface="Times New Roman"/>
                <a:cs typeface="Times New Roman"/>
              </a:rPr>
              <a:t> </a:t>
            </a:r>
            <a:r>
              <a:rPr sz="1200" dirty="0">
                <a:latin typeface="Times New Roman"/>
                <a:cs typeface="Times New Roman"/>
              </a:rPr>
              <a:t>hour</a:t>
            </a:r>
            <a:r>
              <a:rPr sz="1200" spc="8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spc="-10" dirty="0">
                <a:latin typeface="Times New Roman"/>
                <a:cs typeface="Times New Roman"/>
              </a:rPr>
              <a:t>maximum steam</a:t>
            </a:r>
            <a:r>
              <a:rPr sz="1200" spc="-65" dirty="0">
                <a:latin typeface="Times New Roman"/>
                <a:cs typeface="Times New Roman"/>
              </a:rPr>
              <a:t> </a:t>
            </a:r>
            <a:r>
              <a:rPr sz="1200" dirty="0">
                <a:latin typeface="Times New Roman"/>
                <a:cs typeface="Times New Roman"/>
              </a:rPr>
              <a:t>pressure</a:t>
            </a:r>
            <a:r>
              <a:rPr sz="1200" spc="-75" dirty="0">
                <a:latin typeface="Times New Roman"/>
                <a:cs typeface="Times New Roman"/>
              </a:rPr>
              <a:t> </a:t>
            </a:r>
            <a:r>
              <a:rPr sz="1200" dirty="0">
                <a:latin typeface="Times New Roman"/>
                <a:cs typeface="Times New Roman"/>
              </a:rPr>
              <a:t>up</a:t>
            </a:r>
            <a:r>
              <a:rPr sz="1200" spc="-15"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10</a:t>
            </a:r>
            <a:r>
              <a:rPr sz="1200" spc="15" dirty="0">
                <a:latin typeface="Times New Roman"/>
                <a:cs typeface="Times New Roman"/>
              </a:rPr>
              <a:t> </a:t>
            </a:r>
            <a:r>
              <a:rPr sz="1200" dirty="0">
                <a:latin typeface="Times New Roman"/>
                <a:cs typeface="Times New Roman"/>
              </a:rPr>
              <a:t>bar.</a:t>
            </a:r>
            <a:r>
              <a:rPr sz="1200" spc="-50" dirty="0">
                <a:latin typeface="Times New Roman"/>
                <a:cs typeface="Times New Roman"/>
              </a:rPr>
              <a:t> </a:t>
            </a:r>
            <a:r>
              <a:rPr sz="1200" dirty="0">
                <a:latin typeface="Times New Roman"/>
                <a:cs typeface="Times New Roman"/>
              </a:rPr>
              <a:t>Size</a:t>
            </a:r>
            <a:r>
              <a:rPr sz="1200" spc="-4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ranges</a:t>
            </a:r>
            <a:r>
              <a:rPr sz="1200" spc="-40"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0.6</a:t>
            </a:r>
            <a:r>
              <a:rPr sz="1200" spc="15" dirty="0">
                <a:latin typeface="Times New Roman"/>
                <a:cs typeface="Times New Roman"/>
              </a:rPr>
              <a:t> </a:t>
            </a:r>
            <a:r>
              <a:rPr sz="1200" dirty="0">
                <a:latin typeface="Times New Roman"/>
                <a:cs typeface="Times New Roman"/>
              </a:rPr>
              <a:t>m</a:t>
            </a:r>
            <a:r>
              <a:rPr sz="1200" spc="-25" dirty="0">
                <a:latin typeface="Times New Roman"/>
                <a:cs typeface="Times New Roman"/>
              </a:rPr>
              <a:t> </a:t>
            </a:r>
            <a:r>
              <a:rPr sz="1200" dirty="0">
                <a:latin typeface="Times New Roman"/>
                <a:cs typeface="Times New Roman"/>
              </a:rPr>
              <a:t>diameter</a:t>
            </a:r>
            <a:r>
              <a:rPr sz="1200" spc="-7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2</a:t>
            </a:r>
            <a:r>
              <a:rPr sz="1200" spc="15" dirty="0">
                <a:latin typeface="Times New Roman"/>
                <a:cs typeface="Times New Roman"/>
              </a:rPr>
              <a:t> </a:t>
            </a:r>
            <a:r>
              <a:rPr sz="1200" dirty="0">
                <a:latin typeface="Times New Roman"/>
                <a:cs typeface="Times New Roman"/>
              </a:rPr>
              <a:t>m</a:t>
            </a:r>
            <a:r>
              <a:rPr sz="1200" spc="40" dirty="0">
                <a:latin typeface="Times New Roman"/>
                <a:cs typeface="Times New Roman"/>
              </a:rPr>
              <a:t> </a:t>
            </a:r>
            <a:r>
              <a:rPr sz="1200" spc="-10" dirty="0">
                <a:latin typeface="Times New Roman"/>
                <a:cs typeface="Times New Roman"/>
              </a:rPr>
              <a:t>diameter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height</a:t>
            </a:r>
            <a:r>
              <a:rPr sz="1200" spc="-25"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1.2</a:t>
            </a:r>
            <a:r>
              <a:rPr sz="1200" spc="10" dirty="0">
                <a:latin typeface="Times New Roman"/>
                <a:cs typeface="Times New Roman"/>
              </a:rPr>
              <a:t> </a:t>
            </a:r>
            <a:r>
              <a:rPr sz="1200" dirty="0">
                <a:latin typeface="Times New Roman"/>
                <a:cs typeface="Times New Roman"/>
              </a:rPr>
              <a:t>m</a:t>
            </a:r>
            <a:r>
              <a:rPr sz="1200" spc="-2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4</a:t>
            </a:r>
            <a:r>
              <a:rPr sz="1200" spc="10" dirty="0">
                <a:latin typeface="Times New Roman"/>
                <a:cs typeface="Times New Roman"/>
              </a:rPr>
              <a:t> </a:t>
            </a:r>
            <a:r>
              <a:rPr sz="1200" dirty="0">
                <a:latin typeface="Times New Roman"/>
                <a:cs typeface="Times New Roman"/>
              </a:rPr>
              <a:t>m</a:t>
            </a:r>
            <a:r>
              <a:rPr sz="1200" spc="-30" dirty="0">
                <a:latin typeface="Times New Roman"/>
                <a:cs typeface="Times New Roman"/>
              </a:rPr>
              <a:t> </a:t>
            </a:r>
            <a:r>
              <a:rPr sz="1200" dirty="0">
                <a:latin typeface="Times New Roman"/>
                <a:cs typeface="Times New Roman"/>
              </a:rPr>
              <a:t>high.</a:t>
            </a:r>
            <a:r>
              <a:rPr sz="1200" spc="1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efficiency</a:t>
            </a:r>
            <a:r>
              <a:rPr sz="1200" spc="-114"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nearly</a:t>
            </a:r>
            <a:r>
              <a:rPr sz="1200" spc="-55" dirty="0">
                <a:latin typeface="Times New Roman"/>
                <a:cs typeface="Times New Roman"/>
              </a:rPr>
              <a:t> </a:t>
            </a:r>
            <a:r>
              <a:rPr sz="1200" spc="-20" dirty="0">
                <a:latin typeface="Times New Roman"/>
                <a:cs typeface="Times New Roman"/>
              </a:rPr>
              <a:t>50%.</a:t>
            </a:r>
            <a:endParaRPr sz="1200">
              <a:latin typeface="Times New Roman"/>
              <a:cs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7060" y="-1257300"/>
            <a:ext cx="3703320" cy="4300220"/>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796925"/>
            <a:ext cx="5525135" cy="3408754"/>
          </a:xfrm>
          <a:prstGeom prst="rect">
            <a:avLst/>
          </a:prstGeom>
        </p:spPr>
        <p:txBody>
          <a:bodyPr vert="horz" wrap="square" lIns="0" tIns="12700" rIns="0" bIns="0" rtlCol="0">
            <a:spAutoFit/>
          </a:bodyPr>
          <a:lstStyle/>
          <a:p>
            <a:pPr marL="12700" algn="just">
              <a:spcBef>
                <a:spcPts val="100"/>
              </a:spcBef>
            </a:pPr>
            <a:r>
              <a:rPr sz="1200" b="1" dirty="0">
                <a:latin typeface="Times New Roman"/>
                <a:cs typeface="Times New Roman"/>
              </a:rPr>
              <a:t>Cochran</a:t>
            </a:r>
            <a:r>
              <a:rPr sz="1200" b="1" spc="-55"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2700" marR="5080" algn="just">
              <a:lnSpc>
                <a:spcPct val="119600"/>
              </a:lnSpc>
              <a:spcBef>
                <a:spcPts val="980"/>
              </a:spcBef>
            </a:pPr>
            <a:r>
              <a:rPr sz="1200" dirty="0">
                <a:latin typeface="Times New Roman"/>
                <a:cs typeface="Times New Roman"/>
              </a:rPr>
              <a:t>This</a:t>
            </a:r>
            <a:r>
              <a:rPr sz="1200" spc="80"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a</a:t>
            </a:r>
            <a:r>
              <a:rPr sz="1200" spc="70"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dirty="0">
                <a:latin typeface="Times New Roman"/>
                <a:cs typeface="Times New Roman"/>
              </a:rPr>
              <a:t>tube</a:t>
            </a:r>
            <a:r>
              <a:rPr sz="1200" spc="70" dirty="0">
                <a:latin typeface="Times New Roman"/>
                <a:cs typeface="Times New Roman"/>
              </a:rPr>
              <a:t> </a:t>
            </a:r>
            <a:r>
              <a:rPr sz="1200" dirty="0">
                <a:latin typeface="Times New Roman"/>
                <a:cs typeface="Times New Roman"/>
              </a:rPr>
              <a:t>boiler</a:t>
            </a:r>
            <a:r>
              <a:rPr sz="1200" spc="25" dirty="0">
                <a:latin typeface="Times New Roman"/>
                <a:cs typeface="Times New Roman"/>
              </a:rPr>
              <a:t> </a:t>
            </a:r>
            <a:r>
              <a:rPr sz="1200" dirty="0">
                <a:latin typeface="Times New Roman"/>
                <a:cs typeface="Times New Roman"/>
              </a:rPr>
              <a:t>of</a:t>
            </a:r>
            <a:r>
              <a:rPr sz="1200" spc="85" dirty="0">
                <a:latin typeface="Times New Roman"/>
                <a:cs typeface="Times New Roman"/>
              </a:rPr>
              <a:t> </a:t>
            </a:r>
            <a:r>
              <a:rPr sz="1200" dirty="0">
                <a:latin typeface="Times New Roman"/>
                <a:cs typeface="Times New Roman"/>
              </a:rPr>
              <a:t>vertical</a:t>
            </a:r>
            <a:r>
              <a:rPr sz="1200" spc="35" dirty="0">
                <a:latin typeface="Times New Roman"/>
                <a:cs typeface="Times New Roman"/>
              </a:rPr>
              <a:t> </a:t>
            </a:r>
            <a:r>
              <a:rPr sz="1200" dirty="0">
                <a:latin typeface="Times New Roman"/>
                <a:cs typeface="Times New Roman"/>
              </a:rPr>
              <a:t>type</a:t>
            </a:r>
            <a:r>
              <a:rPr sz="1200" spc="15" dirty="0">
                <a:latin typeface="Times New Roman"/>
                <a:cs typeface="Times New Roman"/>
              </a:rPr>
              <a:t> </a:t>
            </a:r>
            <a:r>
              <a:rPr sz="1200" dirty="0">
                <a:latin typeface="Times New Roman"/>
                <a:cs typeface="Times New Roman"/>
              </a:rPr>
              <a:t>and</a:t>
            </a:r>
            <a:r>
              <a:rPr sz="1200" spc="125" dirty="0">
                <a:latin typeface="Times New Roman"/>
                <a:cs typeface="Times New Roman"/>
              </a:rPr>
              <a:t> </a:t>
            </a:r>
            <a:r>
              <a:rPr sz="1200" dirty="0">
                <a:latin typeface="Times New Roman"/>
                <a:cs typeface="Times New Roman"/>
              </a:rPr>
              <a:t>came</a:t>
            </a:r>
            <a:r>
              <a:rPr sz="1200" spc="70" dirty="0">
                <a:latin typeface="Times New Roman"/>
                <a:cs typeface="Times New Roman"/>
              </a:rPr>
              <a:t> </a:t>
            </a:r>
            <a:r>
              <a:rPr sz="1200" dirty="0">
                <a:latin typeface="Times New Roman"/>
                <a:cs typeface="Times New Roman"/>
              </a:rPr>
              <a:t>up</a:t>
            </a:r>
            <a:r>
              <a:rPr sz="1200" spc="65" dirty="0">
                <a:latin typeface="Times New Roman"/>
                <a:cs typeface="Times New Roman"/>
              </a:rPr>
              <a:t> </a:t>
            </a:r>
            <a:r>
              <a:rPr sz="1200" dirty="0">
                <a:latin typeface="Times New Roman"/>
                <a:cs typeface="Times New Roman"/>
              </a:rPr>
              <a:t>as</a:t>
            </a:r>
            <a:r>
              <a:rPr sz="1200" spc="85" dirty="0">
                <a:latin typeface="Times New Roman"/>
                <a:cs typeface="Times New Roman"/>
              </a:rPr>
              <a:t> </a:t>
            </a:r>
            <a:r>
              <a:rPr sz="1200" dirty="0">
                <a:latin typeface="Times New Roman"/>
                <a:cs typeface="Times New Roman"/>
              </a:rPr>
              <a:t>a</a:t>
            </a:r>
            <a:r>
              <a:rPr sz="1200" spc="130" dirty="0">
                <a:latin typeface="Times New Roman"/>
                <a:cs typeface="Times New Roman"/>
              </a:rPr>
              <a:t> </a:t>
            </a:r>
            <a:r>
              <a:rPr sz="1200" dirty="0">
                <a:latin typeface="Times New Roman"/>
                <a:cs typeface="Times New Roman"/>
              </a:rPr>
              <a:t>modification</a:t>
            </a:r>
            <a:r>
              <a:rPr sz="1200" spc="-55" dirty="0">
                <a:latin typeface="Times New Roman"/>
                <a:cs typeface="Times New Roman"/>
              </a:rPr>
              <a:t> </a:t>
            </a:r>
            <a:r>
              <a:rPr sz="1200" dirty="0">
                <a:latin typeface="Times New Roman"/>
                <a:cs typeface="Times New Roman"/>
              </a:rPr>
              <a:t>over</a:t>
            </a:r>
            <a:r>
              <a:rPr sz="1200" spc="90"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spc="-10" dirty="0">
                <a:latin typeface="Times New Roman"/>
                <a:cs typeface="Times New Roman"/>
              </a:rPr>
              <a:t>simple </a:t>
            </a:r>
            <a:r>
              <a:rPr sz="1200" dirty="0">
                <a:latin typeface="Times New Roman"/>
                <a:cs typeface="Times New Roman"/>
              </a:rPr>
              <a:t>vertical</a:t>
            </a:r>
            <a:r>
              <a:rPr sz="1200" spc="-7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in</a:t>
            </a:r>
            <a:r>
              <a:rPr sz="1200" spc="95" dirty="0">
                <a:latin typeface="Times New Roman"/>
                <a:cs typeface="Times New Roman"/>
              </a:rPr>
              <a:t> </a:t>
            </a:r>
            <a:r>
              <a:rPr sz="1200" dirty="0">
                <a:latin typeface="Times New Roman"/>
                <a:cs typeface="Times New Roman"/>
              </a:rPr>
              <a:t>order</a:t>
            </a:r>
            <a:r>
              <a:rPr sz="1200" spc="114" dirty="0">
                <a:latin typeface="Times New Roman"/>
                <a:cs typeface="Times New Roman"/>
              </a:rPr>
              <a:t> </a:t>
            </a:r>
            <a:r>
              <a:rPr sz="1200" dirty="0">
                <a:latin typeface="Times New Roman"/>
                <a:cs typeface="Times New Roman"/>
              </a:rPr>
              <a:t>to</a:t>
            </a:r>
            <a:r>
              <a:rPr sz="1200" spc="95" dirty="0">
                <a:latin typeface="Times New Roman"/>
                <a:cs typeface="Times New Roman"/>
              </a:rPr>
              <a:t> </a:t>
            </a:r>
            <a:r>
              <a:rPr sz="1200" dirty="0">
                <a:latin typeface="Times New Roman"/>
                <a:cs typeface="Times New Roman"/>
              </a:rPr>
              <a:t>maximize</a:t>
            </a:r>
            <a:r>
              <a:rPr sz="1200" spc="-30" dirty="0">
                <a:latin typeface="Times New Roman"/>
                <a:cs typeface="Times New Roman"/>
              </a:rPr>
              <a:t> </a:t>
            </a:r>
            <a:r>
              <a:rPr sz="1200" dirty="0">
                <a:latin typeface="Times New Roman"/>
                <a:cs typeface="Times New Roman"/>
              </a:rPr>
              <a:t>heating</a:t>
            </a:r>
            <a:r>
              <a:rPr sz="1200" spc="35" dirty="0">
                <a:latin typeface="Times New Roman"/>
                <a:cs typeface="Times New Roman"/>
              </a:rPr>
              <a:t> </a:t>
            </a:r>
            <a:r>
              <a:rPr sz="1200" dirty="0">
                <a:latin typeface="Times New Roman"/>
                <a:cs typeface="Times New Roman"/>
              </a:rPr>
              <a:t>surface.</a:t>
            </a:r>
            <a:r>
              <a:rPr sz="1200" spc="95" dirty="0">
                <a:latin typeface="Times New Roman"/>
                <a:cs typeface="Times New Roman"/>
              </a:rPr>
              <a:t> </a:t>
            </a:r>
            <a:r>
              <a:rPr sz="1200" dirty="0">
                <a:latin typeface="Times New Roman"/>
                <a:cs typeface="Times New Roman"/>
              </a:rPr>
              <a:t>Total</a:t>
            </a:r>
            <a:r>
              <a:rPr sz="1200" spc="60" dirty="0">
                <a:latin typeface="Times New Roman"/>
                <a:cs typeface="Times New Roman"/>
              </a:rPr>
              <a:t> </a:t>
            </a:r>
            <a:r>
              <a:rPr sz="1200" dirty="0">
                <a:latin typeface="Times New Roman"/>
                <a:cs typeface="Times New Roman"/>
              </a:rPr>
              <a:t>heating</a:t>
            </a:r>
            <a:r>
              <a:rPr sz="1200" spc="95" dirty="0">
                <a:latin typeface="Times New Roman"/>
                <a:cs typeface="Times New Roman"/>
              </a:rPr>
              <a:t> </a:t>
            </a:r>
            <a:r>
              <a:rPr sz="1200" dirty="0">
                <a:latin typeface="Times New Roman"/>
                <a:cs typeface="Times New Roman"/>
              </a:rPr>
              <a:t>surface</a:t>
            </a:r>
            <a:r>
              <a:rPr sz="1200" spc="40" dirty="0">
                <a:latin typeface="Times New Roman"/>
                <a:cs typeface="Times New Roman"/>
              </a:rPr>
              <a:t> </a:t>
            </a:r>
            <a:r>
              <a:rPr sz="1200" dirty="0">
                <a:latin typeface="Times New Roman"/>
                <a:cs typeface="Times New Roman"/>
              </a:rPr>
              <a:t>area</a:t>
            </a:r>
            <a:r>
              <a:rPr sz="1200" spc="100" dirty="0">
                <a:latin typeface="Times New Roman"/>
                <a:cs typeface="Times New Roman"/>
              </a:rPr>
              <a:t> </a:t>
            </a:r>
            <a:r>
              <a:rPr sz="1200" dirty="0">
                <a:latin typeface="Times New Roman"/>
                <a:cs typeface="Times New Roman"/>
              </a:rPr>
              <a:t>is</a:t>
            </a:r>
            <a:r>
              <a:rPr sz="1200" spc="110" dirty="0">
                <a:latin typeface="Times New Roman"/>
                <a:cs typeface="Times New Roman"/>
              </a:rPr>
              <a:t> </a:t>
            </a:r>
            <a:r>
              <a:rPr sz="1200" spc="-114" dirty="0">
                <a:latin typeface="Times New Roman"/>
                <a:cs typeface="Times New Roman"/>
              </a:rPr>
              <a:t>10</a:t>
            </a:r>
            <a:r>
              <a:rPr sz="1200" spc="40" dirty="0">
                <a:latin typeface="Times New Roman"/>
                <a:cs typeface="Times New Roman"/>
              </a:rPr>
              <a:t> </a:t>
            </a:r>
            <a:r>
              <a:rPr sz="1200" spc="-25" dirty="0">
                <a:latin typeface="Times New Roman"/>
                <a:cs typeface="Times New Roman"/>
              </a:rPr>
              <a:t>–25 </a:t>
            </a:r>
            <a:r>
              <a:rPr sz="1200" dirty="0">
                <a:latin typeface="Times New Roman"/>
                <a:cs typeface="Times New Roman"/>
              </a:rPr>
              <a:t>times</a:t>
            </a:r>
            <a:r>
              <a:rPr sz="1200" spc="140" dirty="0">
                <a:latin typeface="Times New Roman"/>
                <a:cs typeface="Times New Roman"/>
              </a:rPr>
              <a:t> </a:t>
            </a:r>
            <a:r>
              <a:rPr sz="1200" dirty="0">
                <a:latin typeface="Times New Roman"/>
                <a:cs typeface="Times New Roman"/>
              </a:rPr>
              <a:t>the</a:t>
            </a:r>
            <a:r>
              <a:rPr sz="1200" spc="190" dirty="0">
                <a:latin typeface="Times New Roman"/>
                <a:cs typeface="Times New Roman"/>
              </a:rPr>
              <a:t> </a:t>
            </a:r>
            <a:r>
              <a:rPr sz="1200" dirty="0">
                <a:latin typeface="Times New Roman"/>
                <a:cs typeface="Times New Roman"/>
              </a:rPr>
              <a:t>grate</a:t>
            </a:r>
            <a:r>
              <a:rPr sz="1200" spc="130" dirty="0">
                <a:latin typeface="Times New Roman"/>
                <a:cs typeface="Times New Roman"/>
              </a:rPr>
              <a:t> </a:t>
            </a:r>
            <a:r>
              <a:rPr sz="1200" dirty="0">
                <a:latin typeface="Times New Roman"/>
                <a:cs typeface="Times New Roman"/>
              </a:rPr>
              <a:t>area.</a:t>
            </a:r>
            <a:r>
              <a:rPr sz="1200" spc="185" dirty="0">
                <a:latin typeface="Times New Roman"/>
                <a:cs typeface="Times New Roman"/>
              </a:rPr>
              <a:t> </a:t>
            </a:r>
            <a:r>
              <a:rPr sz="1200" dirty="0">
                <a:latin typeface="Times New Roman"/>
                <a:cs typeface="Times New Roman"/>
              </a:rPr>
              <a:t>It</a:t>
            </a:r>
            <a:r>
              <a:rPr sz="1200" spc="275" dirty="0">
                <a:latin typeface="Times New Roman"/>
                <a:cs typeface="Times New Roman"/>
              </a:rPr>
              <a:t> </a:t>
            </a:r>
            <a:r>
              <a:rPr sz="1200" dirty="0">
                <a:latin typeface="Times New Roman"/>
                <a:cs typeface="Times New Roman"/>
              </a:rPr>
              <a:t>has</a:t>
            </a:r>
            <a:r>
              <a:rPr sz="1200" spc="200" dirty="0">
                <a:latin typeface="Times New Roman"/>
                <a:cs typeface="Times New Roman"/>
              </a:rPr>
              <a:t> </a:t>
            </a:r>
            <a:r>
              <a:rPr sz="1200" dirty="0">
                <a:latin typeface="Times New Roman"/>
                <a:cs typeface="Times New Roman"/>
              </a:rPr>
              <a:t>cylindrical</a:t>
            </a:r>
            <a:r>
              <a:rPr sz="1200" spc="90" dirty="0">
                <a:latin typeface="Times New Roman"/>
                <a:cs typeface="Times New Roman"/>
              </a:rPr>
              <a:t> </a:t>
            </a:r>
            <a:r>
              <a:rPr sz="1200" dirty="0">
                <a:latin typeface="Times New Roman"/>
                <a:cs typeface="Times New Roman"/>
              </a:rPr>
              <a:t>shell</a:t>
            </a:r>
            <a:r>
              <a:rPr sz="1200" spc="150" dirty="0">
                <a:latin typeface="Times New Roman"/>
                <a:cs typeface="Times New Roman"/>
              </a:rPr>
              <a:t> </a:t>
            </a:r>
            <a:r>
              <a:rPr sz="1200" dirty="0">
                <a:latin typeface="Times New Roman"/>
                <a:cs typeface="Times New Roman"/>
              </a:rPr>
              <a:t>with</a:t>
            </a:r>
            <a:r>
              <a:rPr sz="1200" spc="190" dirty="0">
                <a:latin typeface="Times New Roman"/>
                <a:cs typeface="Times New Roman"/>
              </a:rPr>
              <a:t> </a:t>
            </a:r>
            <a:r>
              <a:rPr sz="1200" dirty="0">
                <a:latin typeface="Times New Roman"/>
                <a:cs typeface="Times New Roman"/>
              </a:rPr>
              <a:t>hemispherical</a:t>
            </a:r>
            <a:r>
              <a:rPr sz="1200" spc="85" dirty="0">
                <a:latin typeface="Times New Roman"/>
                <a:cs typeface="Times New Roman"/>
              </a:rPr>
              <a:t> </a:t>
            </a:r>
            <a:r>
              <a:rPr sz="1200" dirty="0">
                <a:latin typeface="Times New Roman"/>
                <a:cs typeface="Times New Roman"/>
              </a:rPr>
              <a:t>crown.</a:t>
            </a:r>
            <a:r>
              <a:rPr sz="1200" spc="190" dirty="0">
                <a:latin typeface="Times New Roman"/>
                <a:cs typeface="Times New Roman"/>
              </a:rPr>
              <a:t> </a:t>
            </a:r>
            <a:r>
              <a:rPr sz="1200" spc="-10" dirty="0">
                <a:latin typeface="Times New Roman"/>
                <a:cs typeface="Times New Roman"/>
              </a:rPr>
              <a:t>Hemispherical geometry</a:t>
            </a:r>
            <a:r>
              <a:rPr sz="1200" spc="-65" dirty="0">
                <a:latin typeface="Times New Roman"/>
                <a:cs typeface="Times New Roman"/>
              </a:rPr>
              <a:t> </a:t>
            </a:r>
            <a:r>
              <a:rPr sz="1200" dirty="0">
                <a:latin typeface="Times New Roman"/>
                <a:cs typeface="Times New Roman"/>
              </a:rPr>
              <a:t>offers</a:t>
            </a:r>
            <a:r>
              <a:rPr sz="1200" spc="-60" dirty="0">
                <a:latin typeface="Times New Roman"/>
                <a:cs typeface="Times New Roman"/>
              </a:rPr>
              <a:t> </a:t>
            </a:r>
            <a:r>
              <a:rPr sz="1200" dirty="0">
                <a:latin typeface="Times New Roman"/>
                <a:cs typeface="Times New Roman"/>
              </a:rPr>
              <a:t>maximum</a:t>
            </a:r>
            <a:r>
              <a:rPr sz="1200" spc="-15" dirty="0">
                <a:latin typeface="Times New Roman"/>
                <a:cs typeface="Times New Roman"/>
              </a:rPr>
              <a:t> </a:t>
            </a:r>
            <a:r>
              <a:rPr sz="1200" dirty="0">
                <a:latin typeface="Times New Roman"/>
                <a:cs typeface="Times New Roman"/>
              </a:rPr>
              <a:t>volume space</a:t>
            </a:r>
            <a:r>
              <a:rPr sz="1200" spc="3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given</a:t>
            </a:r>
            <a:r>
              <a:rPr sz="1200" spc="25" dirty="0">
                <a:latin typeface="Times New Roman"/>
                <a:cs typeface="Times New Roman"/>
              </a:rPr>
              <a:t> </a:t>
            </a:r>
            <a:r>
              <a:rPr sz="1200" dirty="0">
                <a:latin typeface="Times New Roman"/>
                <a:cs typeface="Times New Roman"/>
              </a:rPr>
              <a:t>mass</a:t>
            </a:r>
            <a:r>
              <a:rPr sz="1200" spc="-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material</a:t>
            </a:r>
            <a:r>
              <a:rPr sz="1200" spc="-6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also</a:t>
            </a:r>
            <a:r>
              <a:rPr sz="1200" spc="-40" dirty="0">
                <a:latin typeface="Times New Roman"/>
                <a:cs typeface="Times New Roman"/>
              </a:rPr>
              <a:t> </a:t>
            </a:r>
            <a:r>
              <a:rPr sz="1200" dirty="0">
                <a:latin typeface="Times New Roman"/>
                <a:cs typeface="Times New Roman"/>
              </a:rPr>
              <a:t>very</a:t>
            </a:r>
            <a:r>
              <a:rPr sz="1200" spc="40" dirty="0">
                <a:latin typeface="Times New Roman"/>
                <a:cs typeface="Times New Roman"/>
              </a:rPr>
              <a:t> </a:t>
            </a:r>
            <a:r>
              <a:rPr sz="1200" spc="-20" dirty="0">
                <a:latin typeface="Times New Roman"/>
                <a:cs typeface="Times New Roman"/>
              </a:rPr>
              <a:t>good </a:t>
            </a:r>
            <a:r>
              <a:rPr sz="1200" dirty="0">
                <a:latin typeface="Times New Roman"/>
                <a:cs typeface="Times New Roman"/>
              </a:rPr>
              <a:t>for</a:t>
            </a:r>
            <a:r>
              <a:rPr sz="1200" spc="-10" dirty="0">
                <a:latin typeface="Times New Roman"/>
                <a:cs typeface="Times New Roman"/>
              </a:rPr>
              <a:t> </a:t>
            </a:r>
            <a:r>
              <a:rPr sz="1200" dirty="0">
                <a:latin typeface="Times New Roman"/>
                <a:cs typeface="Times New Roman"/>
              </a:rPr>
              <a:t>strength</a:t>
            </a:r>
            <a:r>
              <a:rPr sz="1200" spc="-7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maximization</a:t>
            </a:r>
            <a:r>
              <a:rPr sz="1200" spc="-7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radiant</a:t>
            </a:r>
            <a:r>
              <a:rPr sz="1200" spc="-20" dirty="0">
                <a:latin typeface="Times New Roman"/>
                <a:cs typeface="Times New Roman"/>
              </a:rPr>
              <a:t> </a:t>
            </a:r>
            <a:r>
              <a:rPr sz="1200" dirty="0">
                <a:latin typeface="Times New Roman"/>
                <a:cs typeface="Times New Roman"/>
              </a:rPr>
              <a:t>heat</a:t>
            </a:r>
            <a:r>
              <a:rPr sz="1200" spc="-20" dirty="0">
                <a:latin typeface="Times New Roman"/>
                <a:cs typeface="Times New Roman"/>
              </a:rPr>
              <a:t> </a:t>
            </a:r>
            <a:r>
              <a:rPr sz="1200" dirty="0">
                <a:latin typeface="Times New Roman"/>
                <a:cs typeface="Times New Roman"/>
              </a:rPr>
              <a:t>absorption.</a:t>
            </a:r>
            <a:r>
              <a:rPr sz="1200" spc="-50" dirty="0">
                <a:latin typeface="Times New Roman"/>
                <a:cs typeface="Times New Roman"/>
              </a:rPr>
              <a:t> </a:t>
            </a:r>
            <a:r>
              <a:rPr sz="1200" dirty="0">
                <a:latin typeface="Times New Roman"/>
                <a:cs typeface="Times New Roman"/>
              </a:rPr>
              <a:t>Figure.</a:t>
            </a:r>
            <a:r>
              <a:rPr sz="1200" spc="20" dirty="0">
                <a:latin typeface="Times New Roman"/>
                <a:cs typeface="Times New Roman"/>
              </a:rPr>
              <a:t> </a:t>
            </a:r>
            <a:r>
              <a:rPr sz="1200" dirty="0">
                <a:latin typeface="Times New Roman"/>
                <a:cs typeface="Times New Roman"/>
              </a:rPr>
              <a:t>1.5</a:t>
            </a:r>
            <a:r>
              <a:rPr sz="1200" spc="50" dirty="0">
                <a:latin typeface="Times New Roman"/>
                <a:cs typeface="Times New Roman"/>
              </a:rPr>
              <a:t> </a:t>
            </a:r>
            <a:r>
              <a:rPr sz="1200" dirty="0">
                <a:latin typeface="Times New Roman"/>
                <a:cs typeface="Times New Roman"/>
              </a:rPr>
              <a:t>shows</a:t>
            </a:r>
            <a:r>
              <a:rPr sz="1200" spc="3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schematic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Cochran</a:t>
            </a:r>
            <a:r>
              <a:rPr sz="1200" spc="1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various</a:t>
            </a:r>
            <a:r>
              <a:rPr sz="1200" spc="-40" dirty="0">
                <a:latin typeface="Times New Roman"/>
                <a:cs typeface="Times New Roman"/>
              </a:rPr>
              <a:t> </a:t>
            </a:r>
            <a:r>
              <a:rPr sz="1200" dirty="0">
                <a:latin typeface="Times New Roman"/>
                <a:cs typeface="Times New Roman"/>
              </a:rPr>
              <a:t>mountings</a:t>
            </a:r>
            <a:r>
              <a:rPr sz="1200" spc="-40" dirty="0">
                <a:latin typeface="Times New Roman"/>
                <a:cs typeface="Times New Roman"/>
              </a:rPr>
              <a:t> </a:t>
            </a:r>
            <a:r>
              <a:rPr sz="1200" dirty="0">
                <a:latin typeface="Times New Roman"/>
                <a:cs typeface="Times New Roman"/>
              </a:rPr>
              <a:t>upon</a:t>
            </a:r>
            <a:r>
              <a:rPr sz="1200" spc="15"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dirty="0">
                <a:latin typeface="Times New Roman"/>
                <a:cs typeface="Times New Roman"/>
              </a:rPr>
              <a:t>Fire</a:t>
            </a:r>
            <a:r>
              <a:rPr sz="1200" spc="20" dirty="0">
                <a:latin typeface="Times New Roman"/>
                <a:cs typeface="Times New Roman"/>
              </a:rPr>
              <a:t> </a:t>
            </a:r>
            <a:r>
              <a:rPr sz="1200" dirty="0">
                <a:latin typeface="Times New Roman"/>
                <a:cs typeface="Times New Roman"/>
              </a:rPr>
              <a:t>box</a:t>
            </a:r>
            <a:r>
              <a:rPr sz="1200" spc="1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also</a:t>
            </a:r>
            <a:r>
              <a:rPr sz="1200" spc="1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hemispherical</a:t>
            </a:r>
            <a:r>
              <a:rPr sz="1200" spc="-65" dirty="0">
                <a:latin typeface="Times New Roman"/>
                <a:cs typeface="Times New Roman"/>
              </a:rPr>
              <a:t> </a:t>
            </a:r>
            <a:r>
              <a:rPr sz="1200" spc="-10" dirty="0">
                <a:latin typeface="Times New Roman"/>
                <a:cs typeface="Times New Roman"/>
              </a:rPr>
              <a:t>form. </a:t>
            </a:r>
            <a:r>
              <a:rPr sz="1200" dirty="0">
                <a:latin typeface="Times New Roman"/>
                <a:cs typeface="Times New Roman"/>
              </a:rPr>
              <a:t>Flue</a:t>
            </a:r>
            <a:r>
              <a:rPr sz="1200" spc="25" dirty="0">
                <a:latin typeface="Times New Roman"/>
                <a:cs typeface="Times New Roman"/>
              </a:rPr>
              <a:t> </a:t>
            </a:r>
            <a:r>
              <a:rPr sz="1200" dirty="0">
                <a:latin typeface="Times New Roman"/>
                <a:cs typeface="Times New Roman"/>
              </a:rPr>
              <a:t>gases</a:t>
            </a:r>
            <a:r>
              <a:rPr sz="1200" spc="40" dirty="0">
                <a:latin typeface="Times New Roman"/>
                <a:cs typeface="Times New Roman"/>
              </a:rPr>
              <a:t> </a:t>
            </a:r>
            <a:r>
              <a:rPr sz="1200" dirty="0">
                <a:latin typeface="Times New Roman"/>
                <a:cs typeface="Times New Roman"/>
              </a:rPr>
              <a:t>flow</a:t>
            </a:r>
            <a:r>
              <a:rPr sz="1200" spc="55" dirty="0">
                <a:latin typeface="Times New Roman"/>
                <a:cs typeface="Times New Roman"/>
              </a:rPr>
              <a:t> </a:t>
            </a:r>
            <a:r>
              <a:rPr sz="1200" dirty="0">
                <a:latin typeface="Times New Roman"/>
                <a:cs typeface="Times New Roman"/>
              </a:rPr>
              <a:t>from</a:t>
            </a:r>
            <a:r>
              <a:rPr sz="1200" spc="50" dirty="0">
                <a:latin typeface="Times New Roman"/>
                <a:cs typeface="Times New Roman"/>
              </a:rPr>
              <a:t> </a:t>
            </a:r>
            <a:r>
              <a:rPr sz="1200" dirty="0">
                <a:latin typeface="Times New Roman"/>
                <a:cs typeface="Times New Roman"/>
              </a:rPr>
              <a:t>fire</a:t>
            </a:r>
            <a:r>
              <a:rPr sz="1200" spc="-35" dirty="0">
                <a:latin typeface="Times New Roman"/>
                <a:cs typeface="Times New Roman"/>
              </a:rPr>
              <a:t> </a:t>
            </a:r>
            <a:r>
              <a:rPr sz="1200" dirty="0">
                <a:latin typeface="Times New Roman"/>
                <a:cs typeface="Times New Roman"/>
              </a:rPr>
              <a:t>box</a:t>
            </a:r>
            <a:r>
              <a:rPr sz="1200" spc="8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refractory</a:t>
            </a:r>
            <a:r>
              <a:rPr sz="1200" spc="-40" dirty="0">
                <a:latin typeface="Times New Roman"/>
                <a:cs typeface="Times New Roman"/>
              </a:rPr>
              <a:t> </a:t>
            </a:r>
            <a:r>
              <a:rPr sz="1200" dirty="0">
                <a:latin typeface="Times New Roman"/>
                <a:cs typeface="Times New Roman"/>
              </a:rPr>
              <a:t>material</a:t>
            </a:r>
            <a:r>
              <a:rPr sz="1200" spc="-15" dirty="0">
                <a:latin typeface="Times New Roman"/>
                <a:cs typeface="Times New Roman"/>
              </a:rPr>
              <a:t> </a:t>
            </a:r>
            <a:r>
              <a:rPr sz="1200" dirty="0">
                <a:latin typeface="Times New Roman"/>
                <a:cs typeface="Times New Roman"/>
              </a:rPr>
              <a:t>lined</a:t>
            </a:r>
            <a:r>
              <a:rPr sz="1200" spc="-40" dirty="0">
                <a:latin typeface="Times New Roman"/>
                <a:cs typeface="Times New Roman"/>
              </a:rPr>
              <a:t> </a:t>
            </a:r>
            <a:r>
              <a:rPr sz="1200" dirty="0">
                <a:latin typeface="Times New Roman"/>
                <a:cs typeface="Times New Roman"/>
              </a:rPr>
              <a:t>combustion</a:t>
            </a:r>
            <a:r>
              <a:rPr sz="1200" spc="-40" dirty="0">
                <a:latin typeface="Times New Roman"/>
                <a:cs typeface="Times New Roman"/>
              </a:rPr>
              <a:t> </a:t>
            </a:r>
            <a:r>
              <a:rPr sz="1200" dirty="0">
                <a:latin typeface="Times New Roman"/>
                <a:cs typeface="Times New Roman"/>
              </a:rPr>
              <a:t>chamber</a:t>
            </a:r>
            <a:r>
              <a:rPr sz="1200" spc="40" dirty="0">
                <a:latin typeface="Times New Roman"/>
                <a:cs typeface="Times New Roman"/>
              </a:rPr>
              <a:t> </a:t>
            </a:r>
            <a:r>
              <a:rPr sz="1200" dirty="0">
                <a:latin typeface="Times New Roman"/>
                <a:cs typeface="Times New Roman"/>
              </a:rPr>
              <a:t>through</a:t>
            </a:r>
            <a:r>
              <a:rPr sz="1200" spc="25" dirty="0">
                <a:latin typeface="Times New Roman"/>
                <a:cs typeface="Times New Roman"/>
              </a:rPr>
              <a:t> </a:t>
            </a:r>
            <a:r>
              <a:rPr sz="1200" spc="-50" dirty="0">
                <a:latin typeface="Times New Roman"/>
                <a:cs typeface="Times New Roman"/>
              </a:rPr>
              <a:t>a </a:t>
            </a:r>
            <a:r>
              <a:rPr sz="1200" dirty="0">
                <a:latin typeface="Times New Roman"/>
                <a:cs typeface="Times New Roman"/>
              </a:rPr>
              <a:t>flue</a:t>
            </a:r>
            <a:r>
              <a:rPr sz="1200" spc="-75" dirty="0">
                <a:latin typeface="Times New Roman"/>
                <a:cs typeface="Times New Roman"/>
              </a:rPr>
              <a:t> </a:t>
            </a:r>
            <a:r>
              <a:rPr sz="1200" spc="-10" dirty="0">
                <a:latin typeface="Times New Roman"/>
                <a:cs typeface="Times New Roman"/>
              </a:rPr>
              <a:t>pipe.</a:t>
            </a:r>
            <a:r>
              <a:rPr sz="1200" spc="-65" dirty="0">
                <a:latin typeface="Times New Roman"/>
                <a:cs typeface="Times New Roman"/>
              </a:rPr>
              <a:t> </a:t>
            </a:r>
            <a:r>
              <a:rPr sz="1200" dirty="0">
                <a:latin typeface="Times New Roman"/>
                <a:cs typeface="Times New Roman"/>
              </a:rPr>
              <a:t>Incomplete</a:t>
            </a:r>
            <a:r>
              <a:rPr sz="1200" spc="-75" dirty="0">
                <a:latin typeface="Times New Roman"/>
                <a:cs typeface="Times New Roman"/>
              </a:rPr>
              <a:t> </a:t>
            </a:r>
            <a:r>
              <a:rPr sz="1200" dirty="0">
                <a:latin typeface="Times New Roman"/>
                <a:cs typeface="Times New Roman"/>
              </a:rPr>
              <a:t>combustion</a:t>
            </a:r>
            <a:r>
              <a:rPr sz="1200" spc="-75" dirty="0">
                <a:latin typeface="Times New Roman"/>
                <a:cs typeface="Times New Roman"/>
              </a:rPr>
              <a:t> </a:t>
            </a:r>
            <a:r>
              <a:rPr sz="1200" spc="-20" dirty="0">
                <a:latin typeface="Times New Roman"/>
                <a:cs typeface="Times New Roman"/>
              </a:rPr>
              <a:t>if</a:t>
            </a:r>
            <a:r>
              <a:rPr sz="1200" spc="-55" dirty="0">
                <a:latin typeface="Times New Roman"/>
                <a:cs typeface="Times New Roman"/>
              </a:rPr>
              <a:t> </a:t>
            </a:r>
            <a:r>
              <a:rPr sz="1200" dirty="0">
                <a:latin typeface="Times New Roman"/>
                <a:cs typeface="Times New Roman"/>
              </a:rPr>
              <a:t>any</a:t>
            </a:r>
            <a:r>
              <a:rPr sz="1200" spc="35" dirty="0">
                <a:latin typeface="Times New Roman"/>
                <a:cs typeface="Times New Roman"/>
              </a:rPr>
              <a:t> </a:t>
            </a:r>
            <a:r>
              <a:rPr sz="1200" dirty="0">
                <a:latin typeface="Times New Roman"/>
                <a:cs typeface="Times New Roman"/>
              </a:rPr>
              <a:t>can</a:t>
            </a:r>
            <a:r>
              <a:rPr sz="1200" spc="-25" dirty="0">
                <a:latin typeface="Times New Roman"/>
                <a:cs typeface="Times New Roman"/>
              </a:rPr>
              <a:t> </a:t>
            </a:r>
            <a:r>
              <a:rPr sz="1200" dirty="0">
                <a:latin typeface="Times New Roman"/>
                <a:cs typeface="Times New Roman"/>
              </a:rPr>
              <a:t>get</a:t>
            </a:r>
            <a:r>
              <a:rPr sz="1200" spc="5" dirty="0">
                <a:latin typeface="Times New Roman"/>
                <a:cs typeface="Times New Roman"/>
              </a:rPr>
              <a:t> </a:t>
            </a:r>
            <a:r>
              <a:rPr sz="1200" spc="-10" dirty="0">
                <a:latin typeface="Times New Roman"/>
                <a:cs typeface="Times New Roman"/>
              </a:rPr>
              <a:t>completed</a:t>
            </a:r>
            <a:r>
              <a:rPr sz="1200" spc="-6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combustion</a:t>
            </a:r>
            <a:r>
              <a:rPr sz="1200" spc="-75" dirty="0">
                <a:latin typeface="Times New Roman"/>
                <a:cs typeface="Times New Roman"/>
              </a:rPr>
              <a:t> </a:t>
            </a:r>
            <a:r>
              <a:rPr sz="1200" spc="-10" dirty="0">
                <a:latin typeface="Times New Roman"/>
                <a:cs typeface="Times New Roman"/>
              </a:rPr>
              <a:t>chamber</a:t>
            </a:r>
            <a:r>
              <a:rPr sz="1200" spc="-65" dirty="0">
                <a:latin typeface="Times New Roman"/>
                <a:cs typeface="Times New Roman"/>
              </a:rPr>
              <a:t> </a:t>
            </a:r>
            <a:r>
              <a:rPr sz="1200" dirty="0">
                <a:latin typeface="Times New Roman"/>
                <a:cs typeface="Times New Roman"/>
              </a:rPr>
              <a:t>and</a:t>
            </a:r>
            <a:r>
              <a:rPr sz="1200" spc="-25" dirty="0">
                <a:latin typeface="Times New Roman"/>
                <a:cs typeface="Times New Roman"/>
              </a:rPr>
              <a:t> hot </a:t>
            </a:r>
            <a:r>
              <a:rPr sz="1200" dirty="0">
                <a:latin typeface="Times New Roman"/>
                <a:cs typeface="Times New Roman"/>
              </a:rPr>
              <a:t>gases</a:t>
            </a:r>
            <a:r>
              <a:rPr sz="1200" spc="80" dirty="0">
                <a:latin typeface="Times New Roman"/>
                <a:cs typeface="Times New Roman"/>
              </a:rPr>
              <a:t> </a:t>
            </a:r>
            <a:r>
              <a:rPr sz="1200" dirty="0">
                <a:latin typeface="Times New Roman"/>
                <a:cs typeface="Times New Roman"/>
              </a:rPr>
              <a:t>subsequently</a:t>
            </a:r>
            <a:r>
              <a:rPr sz="1200" spc="15"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into</a:t>
            </a:r>
            <a:r>
              <a:rPr sz="1200" spc="70" dirty="0">
                <a:latin typeface="Times New Roman"/>
                <a:cs typeface="Times New Roman"/>
              </a:rPr>
              <a:t> </a:t>
            </a:r>
            <a:r>
              <a:rPr sz="1200" dirty="0">
                <a:latin typeface="Times New Roman"/>
                <a:cs typeface="Times New Roman"/>
              </a:rPr>
              <a:t>tubes.</a:t>
            </a:r>
            <a:r>
              <a:rPr sz="1200" spc="70" dirty="0">
                <a:latin typeface="Times New Roman"/>
                <a:cs typeface="Times New Roman"/>
              </a:rPr>
              <a:t> </a:t>
            </a:r>
            <a:r>
              <a:rPr sz="1200" dirty="0">
                <a:latin typeface="Times New Roman"/>
                <a:cs typeface="Times New Roman"/>
              </a:rPr>
              <a:t>After</a:t>
            </a:r>
            <a:r>
              <a:rPr sz="1200" spc="85" dirty="0">
                <a:latin typeface="Times New Roman"/>
                <a:cs typeface="Times New Roman"/>
              </a:rPr>
              <a:t> </a:t>
            </a:r>
            <a:r>
              <a:rPr sz="1200" dirty="0">
                <a:latin typeface="Times New Roman"/>
                <a:cs typeface="Times New Roman"/>
              </a:rPr>
              <a:t>coming</a:t>
            </a:r>
            <a:r>
              <a:rPr sz="1200" spc="15" dirty="0">
                <a:latin typeface="Times New Roman"/>
                <a:cs typeface="Times New Roman"/>
              </a:rPr>
              <a:t> </a:t>
            </a:r>
            <a:r>
              <a:rPr sz="1200" dirty="0">
                <a:latin typeface="Times New Roman"/>
                <a:cs typeface="Times New Roman"/>
              </a:rPr>
              <a:t>out</a:t>
            </a:r>
            <a:r>
              <a:rPr sz="1200" spc="95" dirty="0">
                <a:latin typeface="Times New Roman"/>
                <a:cs typeface="Times New Roman"/>
              </a:rPr>
              <a:t> </a:t>
            </a:r>
            <a:r>
              <a:rPr sz="1200" dirty="0">
                <a:latin typeface="Times New Roman"/>
                <a:cs typeface="Times New Roman"/>
              </a:rPr>
              <a:t>of</a:t>
            </a:r>
            <a:r>
              <a:rPr sz="1200" spc="90"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dirty="0">
                <a:latin typeface="Times New Roman"/>
                <a:cs typeface="Times New Roman"/>
              </a:rPr>
              <a:t>tubes</a:t>
            </a:r>
            <a:r>
              <a:rPr sz="1200" spc="25" dirty="0">
                <a:latin typeface="Times New Roman"/>
                <a:cs typeface="Times New Roman"/>
              </a:rPr>
              <a:t> </a:t>
            </a:r>
            <a:r>
              <a:rPr sz="1200" dirty="0">
                <a:latin typeface="Times New Roman"/>
                <a:cs typeface="Times New Roman"/>
              </a:rPr>
              <a:t>hot</a:t>
            </a:r>
            <a:r>
              <a:rPr sz="1200" spc="155" dirty="0">
                <a:latin typeface="Times New Roman"/>
                <a:cs typeface="Times New Roman"/>
              </a:rPr>
              <a:t>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enter</a:t>
            </a:r>
            <a:r>
              <a:rPr sz="1200" spc="195" dirty="0">
                <a:latin typeface="Times New Roman"/>
                <a:cs typeface="Times New Roman"/>
              </a:rPr>
              <a:t>  </a:t>
            </a:r>
            <a:r>
              <a:rPr sz="1200" spc="-20" dirty="0">
                <a:latin typeface="Times New Roman"/>
                <a:cs typeface="Times New Roman"/>
              </a:rPr>
              <a:t>into </a:t>
            </a:r>
            <a:r>
              <a:rPr sz="1200" dirty="0">
                <a:latin typeface="Times New Roman"/>
                <a:cs typeface="Times New Roman"/>
              </a:rPr>
              <a:t>smoke</a:t>
            </a:r>
            <a:r>
              <a:rPr sz="1200" spc="-75" dirty="0">
                <a:latin typeface="Times New Roman"/>
                <a:cs typeface="Times New Roman"/>
              </a:rPr>
              <a:t> </a:t>
            </a:r>
            <a:r>
              <a:rPr sz="1200" dirty="0">
                <a:latin typeface="Times New Roman"/>
                <a:cs typeface="Times New Roman"/>
              </a:rPr>
              <a:t>box</a:t>
            </a:r>
            <a:r>
              <a:rPr sz="1200" spc="-75" dirty="0">
                <a:latin typeface="Times New Roman"/>
                <a:cs typeface="Times New Roman"/>
              </a:rPr>
              <a:t> </a:t>
            </a:r>
            <a:r>
              <a:rPr sz="1200" dirty="0">
                <a:latin typeface="Times New Roman"/>
                <a:cs typeface="Times New Roman"/>
              </a:rPr>
              <a:t>having</a:t>
            </a:r>
            <a:r>
              <a:rPr sz="1200" spc="-70" dirty="0">
                <a:latin typeface="Times New Roman"/>
                <a:cs typeface="Times New Roman"/>
              </a:rPr>
              <a:t> </a:t>
            </a:r>
            <a:r>
              <a:rPr sz="1200" spc="-10" dirty="0">
                <a:latin typeface="Times New Roman"/>
                <a:cs typeface="Times New Roman"/>
              </a:rPr>
              <a:t>chimney</a:t>
            </a:r>
            <a:r>
              <a:rPr sz="1200" spc="-65" dirty="0">
                <a:latin typeface="Times New Roman"/>
                <a:cs typeface="Times New Roman"/>
              </a:rPr>
              <a:t> </a:t>
            </a:r>
            <a:r>
              <a:rPr sz="1200" dirty="0">
                <a:latin typeface="Times New Roman"/>
                <a:cs typeface="Times New Roman"/>
              </a:rPr>
              <a:t>upon</a:t>
            </a:r>
            <a:r>
              <a:rPr sz="1200" spc="-35" dirty="0">
                <a:latin typeface="Times New Roman"/>
                <a:cs typeface="Times New Roman"/>
              </a:rPr>
              <a:t> </a:t>
            </a:r>
            <a:r>
              <a:rPr sz="1200" dirty="0">
                <a:latin typeface="Times New Roman"/>
                <a:cs typeface="Times New Roman"/>
              </a:rPr>
              <a:t>it.</a:t>
            </a:r>
            <a:r>
              <a:rPr sz="1200" spc="-35" dirty="0">
                <a:latin typeface="Times New Roman"/>
                <a:cs typeface="Times New Roman"/>
              </a:rPr>
              <a:t> </a:t>
            </a:r>
            <a:r>
              <a:rPr sz="1200" spc="-10" dirty="0">
                <a:latin typeface="Times New Roman"/>
                <a:cs typeface="Times New Roman"/>
              </a:rPr>
              <a:t>As</a:t>
            </a:r>
            <a:r>
              <a:rPr sz="1200" spc="-2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10" dirty="0">
                <a:latin typeface="Times New Roman"/>
                <a:cs typeface="Times New Roman"/>
              </a:rPr>
              <a:t>fire</a:t>
            </a:r>
            <a:r>
              <a:rPr sz="1200" spc="-65" dirty="0">
                <a:latin typeface="Times New Roman"/>
                <a:cs typeface="Times New Roman"/>
              </a:rPr>
              <a:t> </a:t>
            </a:r>
            <a:r>
              <a:rPr sz="1200" dirty="0">
                <a:latin typeface="Times New Roman"/>
                <a:cs typeface="Times New Roman"/>
              </a:rPr>
              <a:t>box</a:t>
            </a:r>
            <a:r>
              <a:rPr sz="1200" spc="-3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separately</a:t>
            </a:r>
            <a:r>
              <a:rPr sz="1200" spc="-75" dirty="0">
                <a:latin typeface="Times New Roman"/>
                <a:cs typeface="Times New Roman"/>
              </a:rPr>
              <a:t> </a:t>
            </a:r>
            <a:r>
              <a:rPr sz="1200" spc="-10" dirty="0">
                <a:latin typeface="Times New Roman"/>
                <a:cs typeface="Times New Roman"/>
              </a:rPr>
              <a:t>located</a:t>
            </a:r>
            <a:r>
              <a:rPr sz="1200" spc="-65" dirty="0">
                <a:latin typeface="Times New Roman"/>
                <a:cs typeface="Times New Roman"/>
              </a:rPr>
              <a:t> </a:t>
            </a:r>
            <a:r>
              <a:rPr sz="1200" dirty="0">
                <a:latin typeface="Times New Roman"/>
                <a:cs typeface="Times New Roman"/>
              </a:rPr>
              <a:t>so</a:t>
            </a:r>
            <a:r>
              <a:rPr sz="1200" spc="-35"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type</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fuel </a:t>
            </a:r>
            <a:r>
              <a:rPr sz="1200" dirty="0">
                <a:latin typeface="Times New Roman"/>
                <a:cs typeface="Times New Roman"/>
              </a:rPr>
              <a:t>such</a:t>
            </a:r>
            <a:r>
              <a:rPr sz="1200" spc="55" dirty="0">
                <a:latin typeface="Times New Roman"/>
                <a:cs typeface="Times New Roman"/>
              </a:rPr>
              <a:t> </a:t>
            </a:r>
            <a:r>
              <a:rPr sz="1200" dirty="0">
                <a:latin typeface="Times New Roman"/>
                <a:cs typeface="Times New Roman"/>
              </a:rPr>
              <a:t>as</a:t>
            </a:r>
            <a:r>
              <a:rPr sz="1200" spc="75" dirty="0">
                <a:latin typeface="Times New Roman"/>
                <a:cs typeface="Times New Roman"/>
              </a:rPr>
              <a:t> </a:t>
            </a:r>
            <a:r>
              <a:rPr sz="1200" dirty="0">
                <a:latin typeface="Times New Roman"/>
                <a:cs typeface="Times New Roman"/>
              </a:rPr>
              <a:t>wood,</a:t>
            </a:r>
            <a:r>
              <a:rPr sz="1200" spc="120" dirty="0">
                <a:latin typeface="Times New Roman"/>
                <a:cs typeface="Times New Roman"/>
              </a:rPr>
              <a:t> </a:t>
            </a:r>
            <a:r>
              <a:rPr sz="1200" dirty="0">
                <a:latin typeface="Times New Roman"/>
                <a:cs typeface="Times New Roman"/>
              </a:rPr>
              <a:t>paddy</a:t>
            </a:r>
            <a:r>
              <a:rPr sz="1200" spc="60" dirty="0">
                <a:latin typeface="Times New Roman"/>
                <a:cs typeface="Times New Roman"/>
              </a:rPr>
              <a:t> </a:t>
            </a:r>
            <a:r>
              <a:rPr sz="1200" dirty="0">
                <a:latin typeface="Times New Roman"/>
                <a:cs typeface="Times New Roman"/>
              </a:rPr>
              <a:t>husk,</a:t>
            </a:r>
            <a:r>
              <a:rPr sz="1200" spc="60" dirty="0">
                <a:latin typeface="Times New Roman"/>
                <a:cs typeface="Times New Roman"/>
              </a:rPr>
              <a:t> </a:t>
            </a:r>
            <a:r>
              <a:rPr sz="1200" dirty="0">
                <a:latin typeface="Times New Roman"/>
                <a:cs typeface="Times New Roman"/>
              </a:rPr>
              <a:t>oil</a:t>
            </a:r>
            <a:r>
              <a:rPr sz="1200" spc="30" dirty="0">
                <a:latin typeface="Times New Roman"/>
                <a:cs typeface="Times New Roman"/>
              </a:rPr>
              <a:t> </a:t>
            </a:r>
            <a:r>
              <a:rPr sz="1200" dirty="0">
                <a:latin typeface="Times New Roman"/>
                <a:cs typeface="Times New Roman"/>
              </a:rPr>
              <a:t>fuel</a:t>
            </a:r>
            <a:r>
              <a:rPr sz="1200" spc="85" dirty="0">
                <a:latin typeface="Times New Roman"/>
                <a:cs typeface="Times New Roman"/>
              </a:rPr>
              <a:t> </a:t>
            </a:r>
            <a:r>
              <a:rPr sz="1200" dirty="0">
                <a:latin typeface="Times New Roman"/>
                <a:cs typeface="Times New Roman"/>
              </a:rPr>
              <a:t>etc.</a:t>
            </a:r>
            <a:r>
              <a:rPr sz="1200" spc="5" dirty="0">
                <a:latin typeface="Times New Roman"/>
                <a:cs typeface="Times New Roman"/>
              </a:rPr>
              <a:t> </a:t>
            </a:r>
            <a:r>
              <a:rPr sz="1200" dirty="0">
                <a:latin typeface="Times New Roman"/>
                <a:cs typeface="Times New Roman"/>
              </a:rPr>
              <a:t>can</a:t>
            </a:r>
            <a:r>
              <a:rPr sz="1200" spc="120" dirty="0">
                <a:latin typeface="Times New Roman"/>
                <a:cs typeface="Times New Roman"/>
              </a:rPr>
              <a:t> </a:t>
            </a:r>
            <a:r>
              <a:rPr sz="1200" dirty="0">
                <a:latin typeface="Times New Roman"/>
                <a:cs typeface="Times New Roman"/>
              </a:rPr>
              <a:t>be</a:t>
            </a:r>
            <a:r>
              <a:rPr sz="1200" spc="65" dirty="0">
                <a:latin typeface="Times New Roman"/>
                <a:cs typeface="Times New Roman"/>
              </a:rPr>
              <a:t> </a:t>
            </a:r>
            <a:r>
              <a:rPr sz="1200" dirty="0">
                <a:latin typeface="Times New Roman"/>
                <a:cs typeface="Times New Roman"/>
              </a:rPr>
              <a:t>easily</a:t>
            </a:r>
            <a:r>
              <a:rPr sz="1200" spc="5" dirty="0">
                <a:latin typeface="Times New Roman"/>
                <a:cs typeface="Times New Roman"/>
              </a:rPr>
              <a:t> </a:t>
            </a:r>
            <a:r>
              <a:rPr sz="1200" dirty="0">
                <a:latin typeface="Times New Roman"/>
                <a:cs typeface="Times New Roman"/>
              </a:rPr>
              <a:t>burnt. These</a:t>
            </a:r>
            <a:r>
              <a:rPr sz="1200" spc="65" dirty="0">
                <a:latin typeface="Times New Roman"/>
                <a:cs typeface="Times New Roman"/>
              </a:rPr>
              <a:t> </a:t>
            </a:r>
            <a:r>
              <a:rPr sz="1200" dirty="0">
                <a:latin typeface="Times New Roman"/>
                <a:cs typeface="Times New Roman"/>
              </a:rPr>
              <a:t>boilers</a:t>
            </a:r>
            <a:r>
              <a:rPr sz="1200" spc="15"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dirty="0">
                <a:latin typeface="Times New Roman"/>
                <a:cs typeface="Times New Roman"/>
              </a:rPr>
              <a:t>capable</a:t>
            </a:r>
            <a:r>
              <a:rPr sz="1200" spc="10" dirty="0">
                <a:latin typeface="Times New Roman"/>
                <a:cs typeface="Times New Roman"/>
              </a:rPr>
              <a:t> </a:t>
            </a:r>
            <a:r>
              <a:rPr sz="1200" spc="-25" dirty="0">
                <a:latin typeface="Times New Roman"/>
                <a:cs typeface="Times New Roman"/>
              </a:rPr>
              <a:t>of </a:t>
            </a:r>
            <a:r>
              <a:rPr sz="1200" dirty="0">
                <a:latin typeface="Times New Roman"/>
                <a:cs typeface="Times New Roman"/>
              </a:rPr>
              <a:t>generating</a:t>
            </a:r>
            <a:r>
              <a:rPr sz="1200" spc="-50"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up</a:t>
            </a:r>
            <a:r>
              <a:rPr sz="1200" spc="15"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20</a:t>
            </a:r>
            <a:r>
              <a:rPr sz="1200" spc="15" dirty="0">
                <a:latin typeface="Times New Roman"/>
                <a:cs typeface="Times New Roman"/>
              </a:rPr>
              <a:t> </a:t>
            </a:r>
            <a:r>
              <a:rPr sz="1200" dirty="0">
                <a:latin typeface="Times New Roman"/>
                <a:cs typeface="Times New Roman"/>
              </a:rPr>
              <a:t>bar</a:t>
            </a:r>
            <a:r>
              <a:rPr sz="1200" spc="30"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steam</a:t>
            </a:r>
            <a:r>
              <a:rPr sz="1200" spc="-20" dirty="0">
                <a:latin typeface="Times New Roman"/>
                <a:cs typeface="Times New Roman"/>
              </a:rPr>
              <a:t> </a:t>
            </a:r>
            <a:r>
              <a:rPr sz="1200" dirty="0">
                <a:latin typeface="Times New Roman"/>
                <a:cs typeface="Times New Roman"/>
              </a:rPr>
              <a:t>generating</a:t>
            </a:r>
            <a:r>
              <a:rPr sz="1200" spc="-50" dirty="0">
                <a:latin typeface="Times New Roman"/>
                <a:cs typeface="Times New Roman"/>
              </a:rPr>
              <a:t> </a:t>
            </a:r>
            <a:r>
              <a:rPr sz="1200" dirty="0">
                <a:latin typeface="Times New Roman"/>
                <a:cs typeface="Times New Roman"/>
              </a:rPr>
              <a:t>capacity</a:t>
            </a:r>
            <a:r>
              <a:rPr sz="1200" spc="-5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20</a:t>
            </a:r>
            <a:r>
              <a:rPr sz="1200" spc="70" dirty="0">
                <a:latin typeface="Times New Roman"/>
                <a:cs typeface="Times New Roman"/>
              </a:rPr>
              <a:t> </a:t>
            </a:r>
            <a:r>
              <a:rPr sz="1200" dirty="0">
                <a:latin typeface="Times New Roman"/>
                <a:cs typeface="Times New Roman"/>
              </a:rPr>
              <a:t>kg/hr</a:t>
            </a:r>
            <a:r>
              <a:rPr sz="1200" spc="-30" dirty="0">
                <a:latin typeface="Times New Roman"/>
                <a:cs typeface="Times New Roman"/>
              </a:rPr>
              <a:t> </a:t>
            </a:r>
            <a:r>
              <a:rPr sz="1200" spc="-25" dirty="0">
                <a:latin typeface="Times New Roman"/>
                <a:cs typeface="Times New Roman"/>
              </a:rPr>
              <a:t>to </a:t>
            </a:r>
            <a:r>
              <a:rPr sz="1200" dirty="0">
                <a:latin typeface="Times New Roman"/>
                <a:cs typeface="Times New Roman"/>
              </a:rPr>
              <a:t>3000</a:t>
            </a:r>
            <a:r>
              <a:rPr sz="1200" spc="120" dirty="0">
                <a:latin typeface="Times New Roman"/>
                <a:cs typeface="Times New Roman"/>
              </a:rPr>
              <a:t> </a:t>
            </a:r>
            <a:r>
              <a:rPr sz="1200" dirty="0">
                <a:latin typeface="Times New Roman"/>
                <a:cs typeface="Times New Roman"/>
              </a:rPr>
              <a:t>kg/hr.</a:t>
            </a:r>
            <a:r>
              <a:rPr sz="1200" spc="65" dirty="0">
                <a:latin typeface="Times New Roman"/>
                <a:cs typeface="Times New Roman"/>
              </a:rPr>
              <a:t> </a:t>
            </a:r>
            <a:r>
              <a:rPr sz="1200" dirty="0">
                <a:latin typeface="Times New Roman"/>
                <a:cs typeface="Times New Roman"/>
              </a:rPr>
              <a:t>Boilers</a:t>
            </a:r>
            <a:r>
              <a:rPr sz="1200" spc="80" dirty="0">
                <a:latin typeface="Times New Roman"/>
                <a:cs typeface="Times New Roman"/>
              </a:rPr>
              <a:t> </a:t>
            </a:r>
            <a:r>
              <a:rPr sz="1200" dirty="0">
                <a:latin typeface="Times New Roman"/>
                <a:cs typeface="Times New Roman"/>
              </a:rPr>
              <a:t>have</a:t>
            </a:r>
            <a:r>
              <a:rPr sz="1200" spc="130" dirty="0">
                <a:latin typeface="Times New Roman"/>
                <a:cs typeface="Times New Roman"/>
              </a:rPr>
              <a:t> </a:t>
            </a:r>
            <a:r>
              <a:rPr sz="1200" dirty="0">
                <a:latin typeface="Times New Roman"/>
                <a:cs typeface="Times New Roman"/>
              </a:rPr>
              <a:t>dimensions</a:t>
            </a:r>
            <a:r>
              <a:rPr sz="1200" spc="15" dirty="0">
                <a:latin typeface="Times New Roman"/>
                <a:cs typeface="Times New Roman"/>
              </a:rPr>
              <a:t> </a:t>
            </a:r>
            <a:r>
              <a:rPr sz="1200" dirty="0">
                <a:latin typeface="Times New Roman"/>
                <a:cs typeface="Times New Roman"/>
              </a:rPr>
              <a:t>ranging</a:t>
            </a:r>
            <a:r>
              <a:rPr sz="1200" spc="65" dirty="0">
                <a:latin typeface="Times New Roman"/>
                <a:cs typeface="Times New Roman"/>
              </a:rPr>
              <a:t> </a:t>
            </a:r>
            <a:r>
              <a:rPr sz="1200" dirty="0">
                <a:latin typeface="Times New Roman"/>
                <a:cs typeface="Times New Roman"/>
              </a:rPr>
              <a:t>from</a:t>
            </a:r>
            <a:r>
              <a:rPr sz="1200" spc="90" dirty="0">
                <a:latin typeface="Times New Roman"/>
                <a:cs typeface="Times New Roman"/>
              </a:rPr>
              <a:t> </a:t>
            </a:r>
            <a:r>
              <a:rPr sz="1200" dirty="0">
                <a:latin typeface="Times New Roman"/>
                <a:cs typeface="Times New Roman"/>
              </a:rPr>
              <a:t>1m</a:t>
            </a:r>
            <a:r>
              <a:rPr sz="1200" spc="150" dirty="0">
                <a:latin typeface="Times New Roman"/>
                <a:cs typeface="Times New Roman"/>
              </a:rPr>
              <a:t> </a:t>
            </a:r>
            <a:r>
              <a:rPr sz="1200" dirty="0">
                <a:latin typeface="Times New Roman"/>
                <a:cs typeface="Times New Roman"/>
              </a:rPr>
              <a:t>diameter</a:t>
            </a:r>
            <a:r>
              <a:rPr sz="1200" spc="20" dirty="0">
                <a:latin typeface="Times New Roman"/>
                <a:cs typeface="Times New Roman"/>
              </a:rPr>
              <a:t> </a:t>
            </a:r>
            <a:r>
              <a:rPr sz="1200" dirty="0">
                <a:latin typeface="Times New Roman"/>
                <a:cs typeface="Times New Roman"/>
              </a:rPr>
              <a:t>and</a:t>
            </a:r>
            <a:r>
              <a:rPr sz="1200" spc="125" dirty="0">
                <a:latin typeface="Times New Roman"/>
                <a:cs typeface="Times New Roman"/>
              </a:rPr>
              <a:t> </a:t>
            </a:r>
            <a:r>
              <a:rPr sz="1200" dirty="0">
                <a:latin typeface="Times New Roman"/>
                <a:cs typeface="Times New Roman"/>
              </a:rPr>
              <a:t>2</a:t>
            </a:r>
            <a:r>
              <a:rPr sz="1200" spc="125" dirty="0">
                <a:latin typeface="Times New Roman"/>
                <a:cs typeface="Times New Roman"/>
              </a:rPr>
              <a:t> </a:t>
            </a:r>
            <a:r>
              <a:rPr sz="1200" dirty="0">
                <a:latin typeface="Times New Roman"/>
                <a:cs typeface="Times New Roman"/>
              </a:rPr>
              <a:t>m</a:t>
            </a:r>
            <a:r>
              <a:rPr sz="1200" spc="150" dirty="0">
                <a:latin typeface="Times New Roman"/>
                <a:cs typeface="Times New Roman"/>
              </a:rPr>
              <a:t> </a:t>
            </a:r>
            <a:r>
              <a:rPr sz="1200" dirty="0">
                <a:latin typeface="Times New Roman"/>
                <a:cs typeface="Times New Roman"/>
              </a:rPr>
              <a:t>height</a:t>
            </a:r>
            <a:r>
              <a:rPr sz="1200" spc="9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3</a:t>
            </a:r>
            <a:r>
              <a:rPr sz="1200" spc="125" dirty="0">
                <a:latin typeface="Times New Roman"/>
                <a:cs typeface="Times New Roman"/>
              </a:rPr>
              <a:t> </a:t>
            </a:r>
            <a:r>
              <a:rPr sz="1200" spc="-50" dirty="0">
                <a:latin typeface="Times New Roman"/>
                <a:cs typeface="Times New Roman"/>
              </a:rPr>
              <a:t>m </a:t>
            </a:r>
            <a:r>
              <a:rPr sz="1200" dirty="0">
                <a:latin typeface="Times New Roman"/>
                <a:cs typeface="Times New Roman"/>
              </a:rPr>
              <a:t>diameter</a:t>
            </a:r>
            <a:r>
              <a:rPr sz="1200" spc="-10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6</a:t>
            </a:r>
            <a:r>
              <a:rPr sz="1200" spc="10" dirty="0">
                <a:latin typeface="Times New Roman"/>
                <a:cs typeface="Times New Roman"/>
              </a:rPr>
              <a:t> </a:t>
            </a:r>
            <a:r>
              <a:rPr sz="1200" dirty="0">
                <a:latin typeface="Times New Roman"/>
                <a:cs typeface="Times New Roman"/>
              </a:rPr>
              <a:t>m</a:t>
            </a:r>
            <a:r>
              <a:rPr sz="1200" spc="-30" dirty="0">
                <a:latin typeface="Times New Roman"/>
                <a:cs typeface="Times New Roman"/>
              </a:rPr>
              <a:t> </a:t>
            </a:r>
            <a:r>
              <a:rPr sz="1200" dirty="0">
                <a:latin typeface="Times New Roman"/>
                <a:cs typeface="Times New Roman"/>
              </a:rPr>
              <a:t>height.</a:t>
            </a:r>
            <a:r>
              <a:rPr sz="1200" spc="-50" dirty="0">
                <a:latin typeface="Times New Roman"/>
                <a:cs typeface="Times New Roman"/>
              </a:rPr>
              <a:t> </a:t>
            </a:r>
            <a:r>
              <a:rPr sz="1200" dirty="0">
                <a:latin typeface="Times New Roman"/>
                <a:cs typeface="Times New Roman"/>
              </a:rPr>
              <a:t>Efficiency</a:t>
            </a:r>
            <a:r>
              <a:rPr sz="1200" spc="-5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such</a:t>
            </a:r>
            <a:r>
              <a:rPr sz="1200" spc="10" dirty="0">
                <a:latin typeface="Times New Roman"/>
                <a:cs typeface="Times New Roman"/>
              </a:rPr>
              <a:t> </a:t>
            </a:r>
            <a:r>
              <a:rPr sz="1200" dirty="0">
                <a:latin typeface="Times New Roman"/>
                <a:cs typeface="Times New Roman"/>
              </a:rPr>
              <a:t>boilers</a:t>
            </a:r>
            <a:r>
              <a:rPr sz="1200" spc="-105" dirty="0">
                <a:latin typeface="Times New Roman"/>
                <a:cs typeface="Times New Roman"/>
              </a:rPr>
              <a:t> </a:t>
            </a:r>
            <a:r>
              <a:rPr sz="1200" dirty="0">
                <a:latin typeface="Times New Roman"/>
                <a:cs typeface="Times New Roman"/>
              </a:rPr>
              <a:t>ranges</a:t>
            </a:r>
            <a:r>
              <a:rPr sz="1200" spc="-45" dirty="0">
                <a:latin typeface="Times New Roman"/>
                <a:cs typeface="Times New Roman"/>
              </a:rPr>
              <a:t> </a:t>
            </a:r>
            <a:r>
              <a:rPr sz="1200" dirty="0">
                <a:latin typeface="Times New Roman"/>
                <a:cs typeface="Times New Roman"/>
              </a:rPr>
              <a:t>between</a:t>
            </a:r>
            <a:r>
              <a:rPr sz="1200" spc="10" dirty="0">
                <a:latin typeface="Times New Roman"/>
                <a:cs typeface="Times New Roman"/>
              </a:rPr>
              <a:t> </a:t>
            </a:r>
            <a:r>
              <a:rPr sz="1200" dirty="0">
                <a:latin typeface="Times New Roman"/>
                <a:cs typeface="Times New Roman"/>
              </a:rPr>
              <a:t>70</a:t>
            </a:r>
            <a:r>
              <a:rPr sz="1200" spc="10" dirty="0">
                <a:latin typeface="Times New Roman"/>
                <a:cs typeface="Times New Roman"/>
              </a:rPr>
              <a:t> </a:t>
            </a:r>
            <a:r>
              <a:rPr sz="1200" dirty="0">
                <a:latin typeface="Times New Roman"/>
                <a:cs typeface="Times New Roman"/>
              </a:rPr>
              <a:t>and</a:t>
            </a:r>
            <a:r>
              <a:rPr sz="1200" spc="90" dirty="0">
                <a:latin typeface="Times New Roman"/>
                <a:cs typeface="Times New Roman"/>
              </a:rPr>
              <a:t> </a:t>
            </a:r>
            <a:r>
              <a:rPr sz="1200" spc="-20" dirty="0">
                <a:latin typeface="Times New Roman"/>
                <a:cs typeface="Times New Roman"/>
              </a:rPr>
              <a:t>75%.</a:t>
            </a:r>
            <a:endParaRPr sz="1200">
              <a:latin typeface="Times New Roman"/>
              <a:cs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2678557" y="-789305"/>
            <a:ext cx="3661918" cy="4782185"/>
          </a:xfrm>
          <a:prstGeom prst="rect">
            <a:avLst/>
          </a:prstGeom>
        </p:spPr>
      </p:pic>
      <p:sp>
        <p:nvSpPr>
          <p:cNvPr id="4" name="object 4"/>
          <p:cNvSpPr/>
          <p:nvPr/>
        </p:nvSpPr>
        <p:spPr>
          <a:xfrm>
            <a:off x="1675893" y="-1295400"/>
            <a:ext cx="7165975" cy="9451340"/>
          </a:xfrm>
          <a:custGeom>
            <a:avLst/>
            <a:gdLst/>
            <a:ahLst/>
            <a:cxnLst/>
            <a:rect l="l" t="t" r="r" b="b"/>
            <a:pathLst>
              <a:path w="7165975" h="9451340">
                <a:moveTo>
                  <a:pt x="7119874" y="45720"/>
                </a:moveTo>
                <a:lnTo>
                  <a:pt x="7110730" y="45720"/>
                </a:lnTo>
                <a:lnTo>
                  <a:pt x="45720" y="45720"/>
                </a:lnTo>
                <a:lnTo>
                  <a:pt x="45720" y="54610"/>
                </a:lnTo>
                <a:lnTo>
                  <a:pt x="45720" y="9396730"/>
                </a:lnTo>
                <a:lnTo>
                  <a:pt x="45720" y="9405620"/>
                </a:lnTo>
                <a:lnTo>
                  <a:pt x="7119874" y="9405620"/>
                </a:lnTo>
                <a:lnTo>
                  <a:pt x="7119874" y="9396730"/>
                </a:lnTo>
                <a:lnTo>
                  <a:pt x="54864" y="9396730"/>
                </a:lnTo>
                <a:lnTo>
                  <a:pt x="54864" y="54610"/>
                </a:lnTo>
                <a:lnTo>
                  <a:pt x="7110730" y="54610"/>
                </a:lnTo>
                <a:lnTo>
                  <a:pt x="7110730" y="9396679"/>
                </a:lnTo>
                <a:lnTo>
                  <a:pt x="7119874" y="9396679"/>
                </a:lnTo>
                <a:lnTo>
                  <a:pt x="7119874" y="45720"/>
                </a:lnTo>
                <a:close/>
              </a:path>
              <a:path w="7165975" h="9451340">
                <a:moveTo>
                  <a:pt x="7165594" y="0"/>
                </a:moveTo>
                <a:lnTo>
                  <a:pt x="7129018" y="0"/>
                </a:lnTo>
                <a:lnTo>
                  <a:pt x="7129018" y="36830"/>
                </a:lnTo>
                <a:lnTo>
                  <a:pt x="7129018" y="9414510"/>
                </a:lnTo>
                <a:lnTo>
                  <a:pt x="36576" y="9414510"/>
                </a:lnTo>
                <a:lnTo>
                  <a:pt x="36576" y="36830"/>
                </a:lnTo>
                <a:lnTo>
                  <a:pt x="7129018" y="36830"/>
                </a:lnTo>
                <a:lnTo>
                  <a:pt x="7129018" y="0"/>
                </a:lnTo>
                <a:lnTo>
                  <a:pt x="0" y="0"/>
                </a:lnTo>
                <a:lnTo>
                  <a:pt x="0" y="36830"/>
                </a:lnTo>
                <a:lnTo>
                  <a:pt x="0" y="9414510"/>
                </a:lnTo>
                <a:lnTo>
                  <a:pt x="0" y="9451340"/>
                </a:lnTo>
                <a:lnTo>
                  <a:pt x="7165594" y="9451340"/>
                </a:lnTo>
                <a:lnTo>
                  <a:pt x="7165594" y="9414980"/>
                </a:lnTo>
                <a:lnTo>
                  <a:pt x="7165594" y="9414510"/>
                </a:lnTo>
                <a:lnTo>
                  <a:pt x="7165594" y="0"/>
                </a:lnTo>
                <a:close/>
              </a:path>
            </a:pathLst>
          </a:custGeom>
          <a:solidFill>
            <a:srgbClr val="000000"/>
          </a:solidFill>
        </p:spPr>
        <p:txBody>
          <a:bodyPr wrap="square" lIns="0" tIns="0" rIns="0" bIns="0" rtlCol="0"/>
          <a:lstStyle/>
          <a:p>
            <a:endParaRPr sz="18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33220" y="-1240791"/>
            <a:ext cx="7482840" cy="9342120"/>
            <a:chOff x="261620" y="359409"/>
            <a:chExt cx="7482840" cy="9342120"/>
          </a:xfrm>
        </p:grpSpPr>
        <p:sp>
          <p:nvSpPr>
            <p:cNvPr id="3" name="object 3"/>
            <p:cNvSpPr/>
            <p:nvPr/>
          </p:nvSpPr>
          <p:spPr>
            <a:xfrm>
              <a:off x="261620" y="9210548"/>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sp>
          <p:nvSpPr>
            <p:cNvPr id="4" name="object 4"/>
            <p:cNvSpPr/>
            <p:nvPr/>
          </p:nvSpPr>
          <p:spPr>
            <a:xfrm>
              <a:off x="340868" y="359409"/>
              <a:ext cx="7092950" cy="9342120"/>
            </a:xfrm>
            <a:custGeom>
              <a:avLst/>
              <a:gdLst/>
              <a:ahLst/>
              <a:cxnLst/>
              <a:rect l="l" t="t" r="r" b="b"/>
              <a:pathLst>
                <a:path w="7092950" h="9342120">
                  <a:moveTo>
                    <a:pt x="9118" y="0"/>
                  </a:moveTo>
                  <a:lnTo>
                    <a:pt x="0" y="0"/>
                  </a:lnTo>
                  <a:lnTo>
                    <a:pt x="0" y="9341866"/>
                  </a:lnTo>
                  <a:lnTo>
                    <a:pt x="9118" y="9341866"/>
                  </a:lnTo>
                  <a:lnTo>
                    <a:pt x="9118" y="0"/>
                  </a:lnTo>
                  <a:close/>
                </a:path>
                <a:path w="7092950" h="9342120">
                  <a:moveTo>
                    <a:pt x="7092416" y="0"/>
                  </a:moveTo>
                  <a:lnTo>
                    <a:pt x="7083298" y="0"/>
                  </a:lnTo>
                  <a:lnTo>
                    <a:pt x="7083298" y="9341866"/>
                  </a:lnTo>
                  <a:lnTo>
                    <a:pt x="7092416" y="9341866"/>
                  </a:lnTo>
                  <a:lnTo>
                    <a:pt x="7092416" y="0"/>
                  </a:lnTo>
                  <a:close/>
                </a:path>
              </a:pathLst>
            </a:custGeom>
            <a:solidFill>
              <a:srgbClr val="FFFFFF"/>
            </a:solidFill>
          </p:spPr>
          <p:txBody>
            <a:bodyPr wrap="square" lIns="0" tIns="0" rIns="0" bIns="0" rtlCol="0"/>
            <a:lstStyle/>
            <a:p>
              <a:endParaRPr sz="1800"/>
            </a:p>
          </p:txBody>
        </p:sp>
      </p:grpSp>
      <p:sp>
        <p:nvSpPr>
          <p:cNvPr id="5" name="object 5"/>
          <p:cNvSpPr txBox="1"/>
          <p:nvPr/>
        </p:nvSpPr>
        <p:spPr>
          <a:xfrm>
            <a:off x="2274252" y="-796925"/>
            <a:ext cx="5524500" cy="4024692"/>
          </a:xfrm>
          <a:prstGeom prst="rect">
            <a:avLst/>
          </a:prstGeom>
        </p:spPr>
        <p:txBody>
          <a:bodyPr vert="horz" wrap="square" lIns="0" tIns="12700" rIns="0" bIns="0" rtlCol="0">
            <a:spAutoFit/>
          </a:bodyPr>
          <a:lstStyle/>
          <a:p>
            <a:pPr marL="12700">
              <a:spcBef>
                <a:spcPts val="100"/>
              </a:spcBef>
            </a:pPr>
            <a:r>
              <a:rPr sz="1200" b="1" dirty="0">
                <a:latin typeface="Times New Roman"/>
                <a:cs typeface="Times New Roman"/>
              </a:rPr>
              <a:t>Lancashire</a:t>
            </a:r>
            <a:r>
              <a:rPr sz="1200" b="1" spc="-70"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2700">
              <a:spcBef>
                <a:spcPts val="1200"/>
              </a:spcBef>
            </a:pPr>
            <a:r>
              <a:rPr sz="1200" dirty="0">
                <a:latin typeface="Times New Roman"/>
                <a:cs typeface="Times New Roman"/>
              </a:rPr>
              <a:t>It</a:t>
            </a:r>
            <a:r>
              <a:rPr sz="1200" spc="4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horizontal</a:t>
            </a:r>
            <a:r>
              <a:rPr sz="1200" spc="-75" dirty="0">
                <a:latin typeface="Times New Roman"/>
                <a:cs typeface="Times New Roman"/>
              </a:rPr>
              <a:t> </a:t>
            </a:r>
            <a:r>
              <a:rPr sz="1200" dirty="0">
                <a:latin typeface="Times New Roman"/>
                <a:cs typeface="Times New Roman"/>
              </a:rPr>
              <a:t>fire</a:t>
            </a:r>
            <a:r>
              <a:rPr sz="1200" spc="-100" dirty="0">
                <a:latin typeface="Times New Roman"/>
                <a:cs typeface="Times New Roman"/>
              </a:rPr>
              <a:t> </a:t>
            </a:r>
            <a:r>
              <a:rPr sz="1200" dirty="0">
                <a:latin typeface="Times New Roman"/>
                <a:cs typeface="Times New Roman"/>
              </a:rPr>
              <a:t>tube</a:t>
            </a:r>
            <a:r>
              <a:rPr sz="1200" spc="-40" dirty="0">
                <a:latin typeface="Times New Roman"/>
                <a:cs typeface="Times New Roman"/>
              </a:rPr>
              <a:t> </a:t>
            </a:r>
            <a:r>
              <a:rPr sz="1200" dirty="0">
                <a:latin typeface="Times New Roman"/>
                <a:cs typeface="Times New Roman"/>
              </a:rPr>
              <a:t>boiler.</a:t>
            </a:r>
            <a:r>
              <a:rPr sz="1200" spc="-50" dirty="0">
                <a:latin typeface="Times New Roman"/>
                <a:cs typeface="Times New Roman"/>
              </a:rPr>
              <a:t> </a:t>
            </a:r>
            <a:r>
              <a:rPr sz="1200" spc="-10" dirty="0">
                <a:latin typeface="Times New Roman"/>
                <a:cs typeface="Times New Roman"/>
              </a:rPr>
              <a:t>General</a:t>
            </a:r>
            <a:r>
              <a:rPr sz="1200" spc="-70" dirty="0">
                <a:latin typeface="Times New Roman"/>
                <a:cs typeface="Times New Roman"/>
              </a:rPr>
              <a:t> </a:t>
            </a:r>
            <a:r>
              <a:rPr sz="1200" dirty="0">
                <a:latin typeface="Times New Roman"/>
                <a:cs typeface="Times New Roman"/>
              </a:rPr>
              <a:t>arrangement</a:t>
            </a:r>
            <a:r>
              <a:rPr sz="1200" spc="-5" dirty="0">
                <a:latin typeface="Times New Roman"/>
                <a:cs typeface="Times New Roman"/>
              </a:rPr>
              <a:t> </a:t>
            </a:r>
            <a:r>
              <a:rPr sz="1200" dirty="0">
                <a:latin typeface="Times New Roman"/>
                <a:cs typeface="Times New Roman"/>
              </a:rPr>
              <a:t>in</a:t>
            </a:r>
            <a:r>
              <a:rPr sz="1200" spc="-1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boiler</a:t>
            </a:r>
            <a:r>
              <a:rPr sz="1200" spc="-20"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shown</a:t>
            </a:r>
            <a:r>
              <a:rPr sz="1200" spc="15"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Fig.</a:t>
            </a:r>
            <a:r>
              <a:rPr sz="1200" spc="15" dirty="0">
                <a:latin typeface="Times New Roman"/>
                <a:cs typeface="Times New Roman"/>
              </a:rPr>
              <a:t> </a:t>
            </a:r>
            <a:r>
              <a:rPr sz="1200" spc="-20" dirty="0">
                <a:latin typeface="Times New Roman"/>
                <a:cs typeface="Times New Roman"/>
              </a:rPr>
              <a:t>1.6.</a:t>
            </a:r>
            <a:endParaRPr sz="1200">
              <a:latin typeface="Times New Roman"/>
              <a:cs typeface="Times New Roman"/>
            </a:endParaRPr>
          </a:p>
          <a:p>
            <a:pPr marL="12700" marR="7620" algn="just">
              <a:lnSpc>
                <a:spcPct val="119900"/>
              </a:lnSpc>
              <a:spcBef>
                <a:spcPts val="1035"/>
              </a:spcBef>
            </a:pPr>
            <a:r>
              <a:rPr sz="1200" dirty="0">
                <a:latin typeface="Times New Roman"/>
                <a:cs typeface="Times New Roman"/>
              </a:rPr>
              <a:t>Boiler</a:t>
            </a:r>
            <a:r>
              <a:rPr sz="1200" spc="75" dirty="0">
                <a:latin typeface="Times New Roman"/>
                <a:cs typeface="Times New Roman"/>
              </a:rPr>
              <a:t> </a:t>
            </a:r>
            <a:r>
              <a:rPr sz="1200" spc="5" dirty="0">
                <a:latin typeface="Times New Roman"/>
                <a:cs typeface="Times New Roman"/>
              </a:rPr>
              <a:t>is</a:t>
            </a:r>
            <a:r>
              <a:rPr sz="1200" spc="70" dirty="0">
                <a:latin typeface="Times New Roman"/>
                <a:cs typeface="Times New Roman"/>
              </a:rPr>
              <a:t> </a:t>
            </a:r>
            <a:r>
              <a:rPr sz="1200" dirty="0">
                <a:latin typeface="Times New Roman"/>
                <a:cs typeface="Times New Roman"/>
              </a:rPr>
              <a:t>mounted</a:t>
            </a:r>
            <a:r>
              <a:rPr sz="1200" spc="55" dirty="0">
                <a:latin typeface="Times New Roman"/>
                <a:cs typeface="Times New Roman"/>
              </a:rPr>
              <a:t> </a:t>
            </a:r>
            <a:r>
              <a:rPr sz="1200" dirty="0">
                <a:latin typeface="Times New Roman"/>
                <a:cs typeface="Times New Roman"/>
              </a:rPr>
              <a:t>on</a:t>
            </a:r>
            <a:r>
              <a:rPr sz="1200" spc="55" dirty="0">
                <a:latin typeface="Times New Roman"/>
                <a:cs typeface="Times New Roman"/>
              </a:rPr>
              <a:t> </a:t>
            </a:r>
            <a:r>
              <a:rPr sz="1200" spc="-5" dirty="0">
                <a:latin typeface="Times New Roman"/>
                <a:cs typeface="Times New Roman"/>
              </a:rPr>
              <a:t>brickwork</a:t>
            </a:r>
            <a:r>
              <a:rPr sz="1200" spc="95" dirty="0">
                <a:latin typeface="Times New Roman"/>
                <a:cs typeface="Times New Roman"/>
              </a:rPr>
              <a:t> </a:t>
            </a:r>
            <a:r>
              <a:rPr sz="1200" i="1" spc="5" dirty="0">
                <a:latin typeface="Times New Roman"/>
                <a:cs typeface="Times New Roman"/>
              </a:rPr>
              <a:t>setting</a:t>
            </a:r>
            <a:r>
              <a:rPr sz="1200" i="1" spc="10" dirty="0">
                <a:latin typeface="Times New Roman"/>
                <a:cs typeface="Times New Roman"/>
              </a:rPr>
              <a:t> </a:t>
            </a:r>
            <a:r>
              <a:rPr sz="1200" dirty="0">
                <a:latin typeface="Times New Roman"/>
                <a:cs typeface="Times New Roman"/>
              </a:rPr>
              <a:t>with</a:t>
            </a:r>
            <a:r>
              <a:rPr sz="1200" spc="114" dirty="0">
                <a:latin typeface="Times New Roman"/>
                <a:cs typeface="Times New Roman"/>
              </a:rPr>
              <a:t> </a:t>
            </a:r>
            <a:r>
              <a:rPr sz="1200" dirty="0">
                <a:latin typeface="Times New Roman"/>
                <a:cs typeface="Times New Roman"/>
              </a:rPr>
              <a:t>front</a:t>
            </a:r>
            <a:r>
              <a:rPr sz="1200" spc="25" dirty="0">
                <a:latin typeface="Times New Roman"/>
                <a:cs typeface="Times New Roman"/>
              </a:rPr>
              <a:t> </a:t>
            </a:r>
            <a:r>
              <a:rPr sz="1200" spc="-5" dirty="0">
                <a:latin typeface="Times New Roman"/>
                <a:cs typeface="Times New Roman"/>
              </a:rPr>
              <a:t>end</a:t>
            </a:r>
            <a:r>
              <a:rPr sz="1200" spc="114" dirty="0">
                <a:latin typeface="Times New Roman"/>
                <a:cs typeface="Times New Roman"/>
              </a:rPr>
              <a:t> </a:t>
            </a:r>
            <a:r>
              <a:rPr sz="1200" spc="-5" dirty="0">
                <a:latin typeface="Times New Roman"/>
                <a:cs typeface="Times New Roman"/>
              </a:rPr>
              <a:t>of</a:t>
            </a:r>
            <a:r>
              <a:rPr sz="1200" spc="75" dirty="0">
                <a:latin typeface="Times New Roman"/>
                <a:cs typeface="Times New Roman"/>
              </a:rPr>
              <a:t> </a:t>
            </a:r>
            <a:r>
              <a:rPr sz="1200" dirty="0">
                <a:latin typeface="Times New Roman"/>
                <a:cs typeface="Times New Roman"/>
              </a:rPr>
              <a:t>shell</a:t>
            </a:r>
            <a:r>
              <a:rPr sz="1200" spc="80" dirty="0">
                <a:latin typeface="Times New Roman"/>
                <a:cs typeface="Times New Roman"/>
              </a:rPr>
              <a:t> </a:t>
            </a:r>
            <a:r>
              <a:rPr sz="1200" spc="5" dirty="0">
                <a:latin typeface="Times New Roman"/>
                <a:cs typeface="Times New Roman"/>
              </a:rPr>
              <a:t>sloping</a:t>
            </a:r>
            <a:r>
              <a:rPr sz="1200" spc="55" dirty="0">
                <a:latin typeface="Times New Roman"/>
                <a:cs typeface="Times New Roman"/>
              </a:rPr>
              <a:t> </a:t>
            </a:r>
            <a:r>
              <a:rPr sz="1200" spc="-5" dirty="0">
                <a:latin typeface="Times New Roman"/>
                <a:cs typeface="Times New Roman"/>
              </a:rPr>
              <a:t>about</a:t>
            </a:r>
            <a:r>
              <a:rPr sz="1200" spc="80" dirty="0">
                <a:latin typeface="Times New Roman"/>
                <a:cs typeface="Times New Roman"/>
              </a:rPr>
              <a:t> </a:t>
            </a:r>
            <a:r>
              <a:rPr sz="1200" spc="-5" dirty="0">
                <a:latin typeface="Times New Roman"/>
                <a:cs typeface="Times New Roman"/>
              </a:rPr>
              <a:t>1:</a:t>
            </a:r>
            <a:r>
              <a:rPr sz="1200" spc="80" dirty="0">
                <a:latin typeface="Times New Roman"/>
                <a:cs typeface="Times New Roman"/>
              </a:rPr>
              <a:t> </a:t>
            </a:r>
            <a:r>
              <a:rPr sz="1200" dirty="0">
                <a:latin typeface="Times New Roman"/>
                <a:cs typeface="Times New Roman"/>
              </a:rPr>
              <a:t>250</a:t>
            </a:r>
            <a:r>
              <a:rPr sz="1200" spc="114" dirty="0">
                <a:latin typeface="Times New Roman"/>
                <a:cs typeface="Times New Roman"/>
              </a:rPr>
              <a:t> </a:t>
            </a:r>
            <a:r>
              <a:rPr sz="1200" dirty="0">
                <a:latin typeface="Times New Roman"/>
                <a:cs typeface="Times New Roman"/>
              </a:rPr>
              <a:t>for</a:t>
            </a:r>
            <a:r>
              <a:rPr sz="1200" spc="-5" dirty="0">
                <a:latin typeface="Times New Roman"/>
                <a:cs typeface="Times New Roman"/>
              </a:rPr>
              <a:t> </a:t>
            </a:r>
            <a:r>
              <a:rPr sz="1200" spc="5" dirty="0">
                <a:latin typeface="Times New Roman"/>
                <a:cs typeface="Times New Roman"/>
              </a:rPr>
              <a:t>emptying</a:t>
            </a:r>
            <a:r>
              <a:rPr sz="1200" spc="-120" dirty="0">
                <a:latin typeface="Times New Roman"/>
                <a:cs typeface="Times New Roman"/>
              </a:rPr>
              <a:t> </a:t>
            </a:r>
            <a:r>
              <a:rPr sz="1200" dirty="0">
                <a:latin typeface="Times New Roman"/>
                <a:cs typeface="Times New Roman"/>
              </a:rPr>
              <a:t>the</a:t>
            </a:r>
            <a:r>
              <a:rPr sz="1200" spc="-114" dirty="0">
                <a:latin typeface="Times New Roman"/>
                <a:cs typeface="Times New Roman"/>
              </a:rPr>
              <a:t> </a:t>
            </a:r>
            <a:r>
              <a:rPr sz="1200" spc="5" dirty="0">
                <a:latin typeface="Times New Roman"/>
                <a:cs typeface="Times New Roman"/>
              </a:rPr>
              <a:t>shell.</a:t>
            </a:r>
            <a:r>
              <a:rPr sz="1200" spc="-120" dirty="0">
                <a:latin typeface="Times New Roman"/>
                <a:cs typeface="Times New Roman"/>
              </a:rPr>
              <a:t> </a:t>
            </a:r>
            <a:r>
              <a:rPr sz="1200" spc="-30" dirty="0">
                <a:latin typeface="Times New Roman"/>
                <a:cs typeface="Times New Roman"/>
              </a:rPr>
              <a:t>It</a:t>
            </a:r>
            <a:r>
              <a:rPr sz="1200" spc="-95" dirty="0">
                <a:latin typeface="Times New Roman"/>
                <a:cs typeface="Times New Roman"/>
              </a:rPr>
              <a:t> </a:t>
            </a:r>
            <a:r>
              <a:rPr sz="1200" spc="-5" dirty="0">
                <a:latin typeface="Times New Roman"/>
                <a:cs typeface="Times New Roman"/>
              </a:rPr>
              <a:t>has</a:t>
            </a:r>
            <a:r>
              <a:rPr sz="1200" spc="-50" dirty="0">
                <a:latin typeface="Times New Roman"/>
                <a:cs typeface="Times New Roman"/>
              </a:rPr>
              <a:t> </a:t>
            </a:r>
            <a:r>
              <a:rPr sz="1200" spc="-10" dirty="0">
                <a:latin typeface="Times New Roman"/>
                <a:cs typeface="Times New Roman"/>
              </a:rPr>
              <a:t>a</a:t>
            </a:r>
            <a:r>
              <a:rPr sz="1200" spc="-114" dirty="0">
                <a:latin typeface="Times New Roman"/>
                <a:cs typeface="Times New Roman"/>
              </a:rPr>
              <a:t> </a:t>
            </a:r>
            <a:r>
              <a:rPr sz="1200" spc="5" dirty="0">
                <a:latin typeface="Times New Roman"/>
                <a:cs typeface="Times New Roman"/>
              </a:rPr>
              <a:t>circular</a:t>
            </a:r>
            <a:r>
              <a:rPr sz="1200" spc="-105" dirty="0">
                <a:latin typeface="Times New Roman"/>
                <a:cs typeface="Times New Roman"/>
              </a:rPr>
              <a:t> </a:t>
            </a:r>
            <a:r>
              <a:rPr sz="1200" dirty="0">
                <a:latin typeface="Times New Roman"/>
                <a:cs typeface="Times New Roman"/>
              </a:rPr>
              <a:t>shell</a:t>
            </a:r>
            <a:r>
              <a:rPr sz="1200" spc="-95" dirty="0">
                <a:latin typeface="Times New Roman"/>
                <a:cs typeface="Times New Roman"/>
              </a:rPr>
              <a:t> </a:t>
            </a:r>
            <a:r>
              <a:rPr sz="1200" spc="-5" dirty="0">
                <a:latin typeface="Times New Roman"/>
                <a:cs typeface="Times New Roman"/>
              </a:rPr>
              <a:t>connected</a:t>
            </a:r>
            <a:r>
              <a:rPr sz="1200" spc="-60" dirty="0">
                <a:latin typeface="Times New Roman"/>
                <a:cs typeface="Times New Roman"/>
              </a:rPr>
              <a:t> </a:t>
            </a:r>
            <a:r>
              <a:rPr sz="1200" i="1" spc="5" dirty="0">
                <a:latin typeface="Times New Roman"/>
                <a:cs typeface="Times New Roman"/>
              </a:rPr>
              <a:t>to</a:t>
            </a:r>
            <a:r>
              <a:rPr sz="1200" i="1" spc="-120" dirty="0">
                <a:latin typeface="Times New Roman"/>
                <a:cs typeface="Times New Roman"/>
              </a:rPr>
              <a:t> </a:t>
            </a:r>
            <a:r>
              <a:rPr sz="1200" i="1" spc="-5" dirty="0">
                <a:latin typeface="Times New Roman"/>
                <a:cs typeface="Times New Roman"/>
              </a:rPr>
              <a:t>end</a:t>
            </a:r>
            <a:r>
              <a:rPr sz="1200" i="1" spc="-120" dirty="0">
                <a:latin typeface="Times New Roman"/>
                <a:cs typeface="Times New Roman"/>
              </a:rPr>
              <a:t> </a:t>
            </a:r>
            <a:r>
              <a:rPr sz="1200" i="1" spc="5" dirty="0">
                <a:latin typeface="Times New Roman"/>
                <a:cs typeface="Times New Roman"/>
              </a:rPr>
              <a:t>plates</a:t>
            </a:r>
            <a:r>
              <a:rPr sz="1200" i="1" spc="-95" dirty="0">
                <a:latin typeface="Times New Roman"/>
                <a:cs typeface="Times New Roman"/>
              </a:rPr>
              <a:t> </a:t>
            </a:r>
            <a:r>
              <a:rPr sz="1200" dirty="0">
                <a:latin typeface="Times New Roman"/>
                <a:cs typeface="Times New Roman"/>
              </a:rPr>
              <a:t>supported</a:t>
            </a:r>
            <a:r>
              <a:rPr sz="1200" spc="-120" dirty="0">
                <a:latin typeface="Times New Roman"/>
                <a:cs typeface="Times New Roman"/>
              </a:rPr>
              <a:t> </a:t>
            </a:r>
            <a:r>
              <a:rPr sz="1200" dirty="0">
                <a:latin typeface="Times New Roman"/>
                <a:cs typeface="Times New Roman"/>
              </a:rPr>
              <a:t>by</a:t>
            </a:r>
            <a:r>
              <a:rPr sz="1200" spc="-120" dirty="0">
                <a:latin typeface="Times New Roman"/>
                <a:cs typeface="Times New Roman"/>
              </a:rPr>
              <a:t> </a:t>
            </a:r>
            <a:r>
              <a:rPr sz="1200" dirty="0">
                <a:latin typeface="Times New Roman"/>
                <a:cs typeface="Times New Roman"/>
              </a:rPr>
              <a:t>gusset</a:t>
            </a:r>
            <a:r>
              <a:rPr sz="1200" spc="-95" dirty="0">
                <a:latin typeface="Times New Roman"/>
                <a:cs typeface="Times New Roman"/>
              </a:rPr>
              <a:t> </a:t>
            </a:r>
            <a:r>
              <a:rPr sz="1200" spc="-5" dirty="0">
                <a:latin typeface="Times New Roman"/>
                <a:cs typeface="Times New Roman"/>
              </a:rPr>
              <a:t>plates.</a:t>
            </a:r>
            <a:r>
              <a:rPr sz="1200" dirty="0">
                <a:latin typeface="Times New Roman"/>
                <a:cs typeface="Times New Roman"/>
              </a:rPr>
              <a:t> </a:t>
            </a:r>
            <a:r>
              <a:rPr sz="1200" spc="-20" dirty="0">
                <a:latin typeface="Times New Roman"/>
                <a:cs typeface="Times New Roman"/>
              </a:rPr>
              <a:t>Two</a:t>
            </a:r>
            <a:r>
              <a:rPr sz="1200" spc="60" dirty="0">
                <a:latin typeface="Times New Roman"/>
                <a:cs typeface="Times New Roman"/>
              </a:rPr>
              <a:t> </a:t>
            </a:r>
            <a:r>
              <a:rPr sz="1200" i="1" spc="10" dirty="0">
                <a:latin typeface="Times New Roman"/>
                <a:cs typeface="Times New Roman"/>
              </a:rPr>
              <a:t>fire</a:t>
            </a:r>
            <a:r>
              <a:rPr sz="1200" i="1" spc="-55" dirty="0">
                <a:latin typeface="Times New Roman"/>
                <a:cs typeface="Times New Roman"/>
              </a:rPr>
              <a:t> </a:t>
            </a:r>
            <a:r>
              <a:rPr sz="1200" i="1" dirty="0">
                <a:latin typeface="Times New Roman"/>
                <a:cs typeface="Times New Roman"/>
              </a:rPr>
              <a:t>tubes</a:t>
            </a:r>
            <a:r>
              <a:rPr sz="1200" i="1" spc="-35" dirty="0">
                <a:latin typeface="Times New Roman"/>
                <a:cs typeface="Times New Roman"/>
              </a:rPr>
              <a:t> </a:t>
            </a:r>
            <a:r>
              <a:rPr sz="1200" dirty="0">
                <a:latin typeface="Times New Roman"/>
                <a:cs typeface="Times New Roman"/>
              </a:rPr>
              <a:t>run </a:t>
            </a:r>
            <a:r>
              <a:rPr sz="1200" spc="-5" dirty="0">
                <a:latin typeface="Times New Roman"/>
                <a:cs typeface="Times New Roman"/>
              </a:rPr>
              <a:t>throughout</a:t>
            </a:r>
            <a:r>
              <a:rPr sz="1200" spc="-3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length</a:t>
            </a:r>
            <a:r>
              <a:rPr sz="1200" spc="-60" dirty="0">
                <a:latin typeface="Times New Roman"/>
                <a:cs typeface="Times New Roman"/>
              </a:rPr>
              <a:t> </a:t>
            </a:r>
            <a:r>
              <a:rPr sz="1200" spc="-5" dirty="0">
                <a:latin typeface="Times New Roman"/>
                <a:cs typeface="Times New Roman"/>
              </a:rPr>
              <a:t>of</a:t>
            </a:r>
            <a:r>
              <a:rPr sz="1200" spc="15" dirty="0">
                <a:latin typeface="Times New Roman"/>
                <a:cs typeface="Times New Roman"/>
              </a:rPr>
              <a:t> </a:t>
            </a:r>
            <a:r>
              <a:rPr sz="1200" dirty="0">
                <a:latin typeface="Times New Roman"/>
                <a:cs typeface="Times New Roman"/>
              </a:rPr>
              <a:t>the</a:t>
            </a:r>
            <a:r>
              <a:rPr sz="1200" spc="5" dirty="0">
                <a:latin typeface="Times New Roman"/>
                <a:cs typeface="Times New Roman"/>
              </a:rPr>
              <a:t> boiler.</a:t>
            </a:r>
            <a:r>
              <a:rPr sz="1200" spc="-60" dirty="0">
                <a:latin typeface="Times New Roman"/>
                <a:cs typeface="Times New Roman"/>
              </a:rPr>
              <a:t> </a:t>
            </a:r>
            <a:r>
              <a:rPr sz="1200" dirty="0">
                <a:latin typeface="Times New Roman"/>
                <a:cs typeface="Times New Roman"/>
              </a:rPr>
              <a:t>Fire</a:t>
            </a:r>
            <a:r>
              <a:rPr sz="1200" spc="-55" dirty="0">
                <a:latin typeface="Times New Roman"/>
                <a:cs typeface="Times New Roman"/>
              </a:rPr>
              <a:t> </a:t>
            </a:r>
            <a:r>
              <a:rPr sz="1200" dirty="0">
                <a:latin typeface="Times New Roman"/>
                <a:cs typeface="Times New Roman"/>
              </a:rPr>
              <a:t>tubes</a:t>
            </a:r>
            <a:r>
              <a:rPr sz="1200" spc="-50" dirty="0">
                <a:latin typeface="Times New Roman"/>
                <a:cs typeface="Times New Roman"/>
              </a:rPr>
              <a:t> </a:t>
            </a:r>
            <a:r>
              <a:rPr sz="1200" dirty="0">
                <a:latin typeface="Times New Roman"/>
                <a:cs typeface="Times New Roman"/>
              </a:rPr>
              <a:t>are</a:t>
            </a:r>
            <a:r>
              <a:rPr sz="1200" spc="5" dirty="0">
                <a:latin typeface="Times New Roman"/>
                <a:cs typeface="Times New Roman"/>
              </a:rPr>
              <a:t> </a:t>
            </a:r>
            <a:r>
              <a:rPr sz="1200" spc="-5" dirty="0">
                <a:latin typeface="Times New Roman"/>
                <a:cs typeface="Times New Roman"/>
              </a:rPr>
              <a:t>of</a:t>
            </a:r>
            <a:r>
              <a:rPr sz="1200" spc="15" dirty="0">
                <a:latin typeface="Times New Roman"/>
                <a:cs typeface="Times New Roman"/>
              </a:rPr>
              <a:t> </a:t>
            </a:r>
            <a:r>
              <a:rPr sz="1200" spc="5" dirty="0">
                <a:latin typeface="Times New Roman"/>
                <a:cs typeface="Times New Roman"/>
              </a:rPr>
              <a:t>diameter</a:t>
            </a:r>
            <a:r>
              <a:rPr sz="1200" spc="-105" dirty="0">
                <a:latin typeface="Times New Roman"/>
                <a:cs typeface="Times New Roman"/>
              </a:rPr>
              <a:t> </a:t>
            </a:r>
            <a:r>
              <a:rPr sz="1200" spc="5" dirty="0">
                <a:latin typeface="Times New Roman"/>
                <a:cs typeface="Times New Roman"/>
              </a:rPr>
              <a:t>less</a:t>
            </a:r>
            <a:r>
              <a:rPr sz="1200" spc="-50" dirty="0">
                <a:latin typeface="Times New Roman"/>
                <a:cs typeface="Times New Roman"/>
              </a:rPr>
              <a:t> </a:t>
            </a:r>
            <a:r>
              <a:rPr sz="1200" dirty="0">
                <a:latin typeface="Times New Roman"/>
                <a:cs typeface="Times New Roman"/>
              </a:rPr>
              <a:t>than half</a:t>
            </a:r>
            <a:r>
              <a:rPr sz="1200" spc="-35" dirty="0">
                <a:latin typeface="Times New Roman"/>
                <a:cs typeface="Times New Roman"/>
              </a:rPr>
              <a:t> </a:t>
            </a:r>
            <a:r>
              <a:rPr sz="1200" dirty="0">
                <a:latin typeface="Times New Roman"/>
                <a:cs typeface="Times New Roman"/>
              </a:rPr>
              <a:t>the</a:t>
            </a:r>
            <a:r>
              <a:rPr sz="1200" spc="5" dirty="0">
                <a:latin typeface="Times New Roman"/>
                <a:cs typeface="Times New Roman"/>
              </a:rPr>
              <a:t> diameter</a:t>
            </a:r>
            <a:r>
              <a:rPr sz="1200" spc="-85" dirty="0">
                <a:latin typeface="Times New Roman"/>
                <a:cs typeface="Times New Roman"/>
              </a:rPr>
              <a:t> </a:t>
            </a:r>
            <a:r>
              <a:rPr sz="1200" spc="-5" dirty="0">
                <a:latin typeface="Times New Roman"/>
                <a:cs typeface="Times New Roman"/>
              </a:rPr>
              <a:t>of</a:t>
            </a:r>
            <a:r>
              <a:rPr sz="1200" spc="20" dirty="0">
                <a:latin typeface="Times New Roman"/>
                <a:cs typeface="Times New Roman"/>
              </a:rPr>
              <a:t> </a:t>
            </a:r>
            <a:r>
              <a:rPr sz="1200" dirty="0">
                <a:latin typeface="Times New Roman"/>
                <a:cs typeface="Times New Roman"/>
              </a:rPr>
              <a:t>shell</a:t>
            </a:r>
            <a:r>
              <a:rPr sz="1200" spc="-30" dirty="0">
                <a:latin typeface="Times New Roman"/>
                <a:cs typeface="Times New Roman"/>
              </a:rPr>
              <a:t> </a:t>
            </a:r>
            <a:r>
              <a:rPr sz="1200" spc="-5" dirty="0">
                <a:latin typeface="Times New Roman"/>
                <a:cs typeface="Times New Roman"/>
              </a:rPr>
              <a:t>and</a:t>
            </a:r>
            <a:r>
              <a:rPr sz="1200" dirty="0">
                <a:latin typeface="Times New Roman"/>
                <a:cs typeface="Times New Roman"/>
              </a:rPr>
              <a:t> </a:t>
            </a:r>
            <a:r>
              <a:rPr sz="1200" spc="5" dirty="0">
                <a:latin typeface="Times New Roman"/>
                <a:cs typeface="Times New Roman"/>
              </a:rPr>
              <a:t>diameter</a:t>
            </a:r>
            <a:r>
              <a:rPr sz="1200" spc="-105" dirty="0">
                <a:latin typeface="Times New Roman"/>
                <a:cs typeface="Times New Roman"/>
              </a:rPr>
              <a:t> </a:t>
            </a:r>
            <a:r>
              <a:rPr sz="1200" spc="-5" dirty="0">
                <a:latin typeface="Times New Roman"/>
                <a:cs typeface="Times New Roman"/>
              </a:rPr>
              <a:t>of</a:t>
            </a:r>
            <a:r>
              <a:rPr sz="1200" spc="15" dirty="0">
                <a:latin typeface="Times New Roman"/>
                <a:cs typeface="Times New Roman"/>
              </a:rPr>
              <a:t> </a:t>
            </a:r>
            <a:r>
              <a:rPr sz="1200" spc="5" dirty="0">
                <a:latin typeface="Times New Roman"/>
                <a:cs typeface="Times New Roman"/>
              </a:rPr>
              <a:t>fire</a:t>
            </a:r>
            <a:r>
              <a:rPr sz="1200" spc="-55" dirty="0">
                <a:latin typeface="Times New Roman"/>
                <a:cs typeface="Times New Roman"/>
              </a:rPr>
              <a:t> </a:t>
            </a:r>
            <a:r>
              <a:rPr sz="1200" dirty="0">
                <a:latin typeface="Times New Roman"/>
                <a:cs typeface="Times New Roman"/>
              </a:rPr>
              <a:t>tubes</a:t>
            </a:r>
            <a:r>
              <a:rPr sz="1200" spc="10" dirty="0">
                <a:latin typeface="Times New Roman"/>
                <a:cs typeface="Times New Roman"/>
              </a:rPr>
              <a:t> </a:t>
            </a:r>
            <a:r>
              <a:rPr sz="1200" spc="5" dirty="0">
                <a:latin typeface="Times New Roman"/>
                <a:cs typeface="Times New Roman"/>
              </a:rPr>
              <a:t>is</a:t>
            </a:r>
            <a:r>
              <a:rPr sz="1200" spc="-50" dirty="0">
                <a:latin typeface="Times New Roman"/>
                <a:cs typeface="Times New Roman"/>
              </a:rPr>
              <a:t> </a:t>
            </a:r>
            <a:r>
              <a:rPr sz="1200" spc="-5" dirty="0">
                <a:latin typeface="Times New Roman"/>
                <a:cs typeface="Times New Roman"/>
              </a:rPr>
              <a:t>reduced</a:t>
            </a:r>
            <a:r>
              <a:rPr sz="1200" dirty="0">
                <a:latin typeface="Times New Roman"/>
                <a:cs typeface="Times New Roman"/>
              </a:rPr>
              <a:t> </a:t>
            </a:r>
            <a:r>
              <a:rPr sz="1200" spc="-5" dirty="0">
                <a:latin typeface="Times New Roman"/>
                <a:cs typeface="Times New Roman"/>
              </a:rPr>
              <a:t>as</a:t>
            </a:r>
            <a:r>
              <a:rPr sz="1200" spc="10" dirty="0">
                <a:latin typeface="Times New Roman"/>
                <a:cs typeface="Times New Roman"/>
              </a:rPr>
              <a:t> s</a:t>
            </a:r>
            <a:r>
              <a:rPr sz="1200" dirty="0">
                <a:latin typeface="Times New Roman"/>
                <a:cs typeface="Times New Roman"/>
              </a:rPr>
              <a:t>ho</a:t>
            </a:r>
            <a:r>
              <a:rPr sz="1200" spc="-30" dirty="0">
                <a:latin typeface="Times New Roman"/>
                <a:cs typeface="Times New Roman"/>
              </a:rPr>
              <a:t>w</a:t>
            </a:r>
            <a:r>
              <a:rPr sz="1200" dirty="0">
                <a:latin typeface="Times New Roman"/>
                <a:cs typeface="Times New Roman"/>
              </a:rPr>
              <a:t>n </a:t>
            </a:r>
            <a:r>
              <a:rPr sz="1200" spc="5" dirty="0">
                <a:latin typeface="Times New Roman"/>
                <a:cs typeface="Times New Roman"/>
              </a:rPr>
              <a:t>to</a:t>
            </a:r>
            <a:r>
              <a:rPr sz="1200" dirty="0">
                <a:latin typeface="Times New Roman"/>
                <a:cs typeface="Times New Roman"/>
              </a:rPr>
              <a:t> </a:t>
            </a:r>
            <a:r>
              <a:rPr sz="1200" spc="-5" dirty="0">
                <a:latin typeface="Times New Roman"/>
                <a:cs typeface="Times New Roman"/>
              </a:rPr>
              <a:t>have</a:t>
            </a:r>
            <a:r>
              <a:rPr sz="1200" spc="5" dirty="0">
                <a:latin typeface="Times New Roman"/>
                <a:cs typeface="Times New Roman"/>
              </a:rPr>
              <a:t> </a:t>
            </a:r>
            <a:r>
              <a:rPr sz="1200" dirty="0">
                <a:latin typeface="Times New Roman"/>
                <a:cs typeface="Times New Roman"/>
              </a:rPr>
              <a:t>access</a:t>
            </a:r>
            <a:r>
              <a:rPr sz="1200" spc="10" dirty="0">
                <a:latin typeface="Times New Roman"/>
                <a:cs typeface="Times New Roman"/>
              </a:rPr>
              <a:t> </a:t>
            </a:r>
            <a:r>
              <a:rPr sz="1200" spc="5" dirty="0">
                <a:latin typeface="Times New Roman"/>
                <a:cs typeface="Times New Roman"/>
              </a:rPr>
              <a:t>to</a:t>
            </a:r>
            <a:r>
              <a:rPr sz="1200" dirty="0">
                <a:latin typeface="Times New Roman"/>
                <a:cs typeface="Times New Roman"/>
              </a:rPr>
              <a:t> </a:t>
            </a:r>
            <a:r>
              <a:rPr sz="1200" spc="-5" dirty="0">
                <a:latin typeface="Times New Roman"/>
                <a:cs typeface="Times New Roman"/>
              </a:rPr>
              <a:t>lower</a:t>
            </a:r>
            <a:r>
              <a:rPr sz="1200" spc="15" dirty="0">
                <a:latin typeface="Times New Roman"/>
                <a:cs typeface="Times New Roman"/>
              </a:rPr>
              <a:t> </a:t>
            </a:r>
            <a:r>
              <a:rPr sz="1200" dirty="0">
                <a:latin typeface="Times New Roman"/>
                <a:cs typeface="Times New Roman"/>
              </a:rPr>
              <a:t>side</a:t>
            </a:r>
            <a:r>
              <a:rPr sz="1200" spc="-55" dirty="0">
                <a:latin typeface="Times New Roman"/>
                <a:cs typeface="Times New Roman"/>
              </a:rPr>
              <a:t> </a:t>
            </a:r>
            <a:r>
              <a:rPr sz="1200" spc="-5" dirty="0">
                <a:latin typeface="Times New Roman"/>
                <a:cs typeface="Times New Roman"/>
              </a:rPr>
              <a:t>of</a:t>
            </a:r>
            <a:r>
              <a:rPr sz="1200" spc="-45" dirty="0">
                <a:latin typeface="Times New Roman"/>
                <a:cs typeface="Times New Roman"/>
              </a:rPr>
              <a:t> </a:t>
            </a:r>
            <a:r>
              <a:rPr sz="1200" spc="5" dirty="0">
                <a:latin typeface="Times New Roman"/>
                <a:cs typeface="Times New Roman"/>
              </a:rPr>
              <a:t>boiler.</a:t>
            </a:r>
            <a:endParaRPr sz="1200">
              <a:latin typeface="Times New Roman"/>
              <a:cs typeface="Times New Roman"/>
            </a:endParaRPr>
          </a:p>
          <a:p>
            <a:pPr marL="12700" marR="5080" algn="just">
              <a:lnSpc>
                <a:spcPct val="119700"/>
              </a:lnSpc>
              <a:spcBef>
                <a:spcPts val="1040"/>
              </a:spcBef>
            </a:pPr>
            <a:r>
              <a:rPr sz="1200" i="1" dirty="0">
                <a:latin typeface="Times New Roman"/>
                <a:cs typeface="Times New Roman"/>
              </a:rPr>
              <a:t>Fire</a:t>
            </a:r>
            <a:r>
              <a:rPr sz="1200" i="1" spc="65" dirty="0">
                <a:latin typeface="Times New Roman"/>
                <a:cs typeface="Times New Roman"/>
              </a:rPr>
              <a:t> </a:t>
            </a:r>
            <a:r>
              <a:rPr sz="1200" i="1" dirty="0">
                <a:latin typeface="Times New Roman"/>
                <a:cs typeface="Times New Roman"/>
              </a:rPr>
              <a:t>Bridge</a:t>
            </a:r>
            <a:r>
              <a:rPr sz="1200" i="1" spc="85"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provided</a:t>
            </a:r>
            <a:r>
              <a:rPr sz="1200" spc="5"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prevent</a:t>
            </a:r>
            <a:r>
              <a:rPr sz="1200" spc="30" dirty="0">
                <a:latin typeface="Times New Roman"/>
                <a:cs typeface="Times New Roman"/>
              </a:rPr>
              <a:t> </a:t>
            </a:r>
            <a:r>
              <a:rPr sz="1200" dirty="0">
                <a:latin typeface="Times New Roman"/>
                <a:cs typeface="Times New Roman"/>
              </a:rPr>
              <a:t>fuel</a:t>
            </a:r>
            <a:r>
              <a:rPr sz="1200" spc="9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falling</a:t>
            </a:r>
            <a:r>
              <a:rPr sz="1200" spc="5" dirty="0">
                <a:latin typeface="Times New Roman"/>
                <a:cs typeface="Times New Roman"/>
              </a:rPr>
              <a:t> </a:t>
            </a:r>
            <a:r>
              <a:rPr sz="1200" dirty="0">
                <a:latin typeface="Times New Roman"/>
                <a:cs typeface="Times New Roman"/>
              </a:rPr>
              <a:t>over</a:t>
            </a:r>
            <a:r>
              <a:rPr sz="1200" spc="8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end</a:t>
            </a:r>
            <a:r>
              <a:rPr sz="1200" spc="6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furnace.</a:t>
            </a:r>
            <a:r>
              <a:rPr sz="1200" spc="5"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spc="-10" dirty="0">
                <a:latin typeface="Times New Roman"/>
                <a:cs typeface="Times New Roman"/>
              </a:rPr>
              <a:t>bridge </a:t>
            </a:r>
            <a:r>
              <a:rPr sz="1200" dirty="0">
                <a:latin typeface="Times New Roman"/>
                <a:cs typeface="Times New Roman"/>
              </a:rPr>
              <a:t>also</a:t>
            </a:r>
            <a:r>
              <a:rPr sz="1200" spc="10" dirty="0">
                <a:latin typeface="Times New Roman"/>
                <a:cs typeface="Times New Roman"/>
              </a:rPr>
              <a:t> </a:t>
            </a:r>
            <a:r>
              <a:rPr sz="1200" dirty="0">
                <a:latin typeface="Times New Roman"/>
                <a:cs typeface="Times New Roman"/>
              </a:rPr>
              <a:t>helps</a:t>
            </a:r>
            <a:r>
              <a:rPr sz="1200" spc="25"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producing</a:t>
            </a:r>
            <a:r>
              <a:rPr sz="1200" spc="1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better</a:t>
            </a:r>
            <a:r>
              <a:rPr sz="1200" spc="30" dirty="0">
                <a:latin typeface="Times New Roman"/>
                <a:cs typeface="Times New Roman"/>
              </a:rPr>
              <a:t> </a:t>
            </a:r>
            <a:r>
              <a:rPr sz="1200" dirty="0">
                <a:latin typeface="Times New Roman"/>
                <a:cs typeface="Times New Roman"/>
              </a:rPr>
              <a:t>mixture</a:t>
            </a:r>
            <a:r>
              <a:rPr sz="1200" spc="-4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air</a:t>
            </a:r>
            <a:r>
              <a:rPr sz="1200" spc="30"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perfect</a:t>
            </a:r>
            <a:r>
              <a:rPr sz="1200" spc="10" dirty="0">
                <a:latin typeface="Times New Roman"/>
                <a:cs typeface="Times New Roman"/>
              </a:rPr>
              <a:t> </a:t>
            </a:r>
            <a:r>
              <a:rPr sz="1200" dirty="0">
                <a:latin typeface="Times New Roman"/>
                <a:cs typeface="Times New Roman"/>
              </a:rPr>
              <a:t>combustion</a:t>
            </a:r>
            <a:r>
              <a:rPr sz="1200" spc="-50" dirty="0">
                <a:latin typeface="Times New Roman"/>
                <a:cs typeface="Times New Roman"/>
              </a:rPr>
              <a:t> </a:t>
            </a:r>
            <a:r>
              <a:rPr sz="1200" dirty="0">
                <a:latin typeface="Times New Roman"/>
                <a:cs typeface="Times New Roman"/>
              </a:rPr>
              <a:t>by</a:t>
            </a:r>
            <a:r>
              <a:rPr sz="1200" spc="85" dirty="0">
                <a:latin typeface="Times New Roman"/>
                <a:cs typeface="Times New Roman"/>
              </a:rPr>
              <a:t> </a:t>
            </a:r>
            <a:r>
              <a:rPr sz="1200" spc="-10" dirty="0">
                <a:latin typeface="Times New Roman"/>
                <a:cs typeface="Times New Roman"/>
              </a:rPr>
              <a:t>partly enveloping</a:t>
            </a:r>
            <a:r>
              <a:rPr sz="1200" spc="-65" dirty="0">
                <a:latin typeface="Times New Roman"/>
                <a:cs typeface="Times New Roman"/>
              </a:rPr>
              <a:t> </a:t>
            </a: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combustion</a:t>
            </a:r>
            <a:r>
              <a:rPr sz="1200" spc="-75" dirty="0">
                <a:latin typeface="Times New Roman"/>
                <a:cs typeface="Times New Roman"/>
              </a:rPr>
              <a:t> </a:t>
            </a:r>
            <a:r>
              <a:rPr sz="1200" dirty="0">
                <a:latin typeface="Times New Roman"/>
                <a:cs typeface="Times New Roman"/>
              </a:rPr>
              <a:t>space.</a:t>
            </a:r>
            <a:r>
              <a:rPr sz="1200" spc="-75" dirty="0">
                <a:latin typeface="Times New Roman"/>
                <a:cs typeface="Times New Roman"/>
              </a:rPr>
              <a:t> </a:t>
            </a:r>
            <a:r>
              <a:rPr sz="1200" dirty="0">
                <a:latin typeface="Times New Roman"/>
                <a:cs typeface="Times New Roman"/>
              </a:rPr>
              <a:t>Hot</a:t>
            </a:r>
            <a:r>
              <a:rPr sz="1200" spc="40" dirty="0">
                <a:latin typeface="Times New Roman"/>
                <a:cs typeface="Times New Roman"/>
              </a:rPr>
              <a:t>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start</a:t>
            </a:r>
            <a:r>
              <a:rPr sz="1200" spc="-70"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grate</a:t>
            </a:r>
            <a:r>
              <a:rPr sz="1200" spc="-25" dirty="0">
                <a:latin typeface="Times New Roman"/>
                <a:cs typeface="Times New Roman"/>
              </a:rPr>
              <a:t> </a:t>
            </a:r>
            <a:r>
              <a:rPr sz="1200" dirty="0">
                <a:latin typeface="Times New Roman"/>
                <a:cs typeface="Times New Roman"/>
              </a:rPr>
              <a:t>area,</a:t>
            </a:r>
            <a:r>
              <a:rPr sz="1200" spc="-35" dirty="0">
                <a:latin typeface="Times New Roman"/>
                <a:cs typeface="Times New Roman"/>
              </a:rPr>
              <a:t> </a:t>
            </a:r>
            <a:r>
              <a:rPr sz="1200" spc="-10" dirty="0">
                <a:latin typeface="Times New Roman"/>
                <a:cs typeface="Times New Roman"/>
              </a:rPr>
              <a:t>enter</a:t>
            </a:r>
            <a:r>
              <a:rPr sz="1200" spc="-65" dirty="0">
                <a:latin typeface="Times New Roman"/>
                <a:cs typeface="Times New Roman"/>
              </a:rPr>
              <a:t> </a:t>
            </a:r>
            <a:r>
              <a:rPr sz="1200" dirty="0">
                <a:latin typeface="Times New Roman"/>
                <a:cs typeface="Times New Roman"/>
              </a:rPr>
              <a:t>into</a:t>
            </a:r>
            <a:r>
              <a:rPr sz="1200" spc="-30" dirty="0">
                <a:latin typeface="Times New Roman"/>
                <a:cs typeface="Times New Roman"/>
              </a:rPr>
              <a:t> </a:t>
            </a:r>
            <a:r>
              <a:rPr sz="1200" spc="-10" dirty="0">
                <a:latin typeface="Times New Roman"/>
                <a:cs typeface="Times New Roman"/>
              </a:rPr>
              <a:t>fire</a:t>
            </a:r>
            <a:r>
              <a:rPr sz="1200" spc="-65" dirty="0">
                <a:latin typeface="Times New Roman"/>
                <a:cs typeface="Times New Roman"/>
              </a:rPr>
              <a:t> </a:t>
            </a:r>
            <a:r>
              <a:rPr sz="1200" dirty="0">
                <a:latin typeface="Times New Roman"/>
                <a:cs typeface="Times New Roman"/>
              </a:rPr>
              <a:t>tubes</a:t>
            </a:r>
            <a:r>
              <a:rPr sz="1200" spc="100" dirty="0">
                <a:latin typeface="Times New Roman"/>
                <a:cs typeface="Times New Roman"/>
              </a:rPr>
              <a:t>  </a:t>
            </a:r>
            <a:r>
              <a:rPr sz="1200" spc="-25" dirty="0">
                <a:latin typeface="Times New Roman"/>
                <a:cs typeface="Times New Roman"/>
              </a:rPr>
              <a:t>and </a:t>
            </a:r>
            <a:r>
              <a:rPr sz="1200" dirty="0">
                <a:latin typeface="Times New Roman"/>
                <a:cs typeface="Times New Roman"/>
              </a:rPr>
              <a:t>come</a:t>
            </a:r>
            <a:r>
              <a:rPr sz="1200" spc="-75" dirty="0">
                <a:latin typeface="Times New Roman"/>
                <a:cs typeface="Times New Roman"/>
              </a:rPr>
              <a:t> </a:t>
            </a:r>
            <a:r>
              <a:rPr sz="1200" dirty="0">
                <a:latin typeface="Times New Roman"/>
                <a:cs typeface="Times New Roman"/>
              </a:rPr>
              <a:t>out</a:t>
            </a:r>
            <a:r>
              <a:rPr sz="1200" spc="-70" dirty="0">
                <a:latin typeface="Times New Roman"/>
                <a:cs typeface="Times New Roman"/>
              </a:rPr>
              <a:t> </a:t>
            </a:r>
            <a:r>
              <a:rPr sz="1200" dirty="0">
                <a:latin typeface="Times New Roman"/>
                <a:cs typeface="Times New Roman"/>
              </a:rPr>
              <a:t>at</a:t>
            </a:r>
            <a:r>
              <a:rPr sz="1200" spc="40" dirty="0">
                <a:latin typeface="Times New Roman"/>
                <a:cs typeface="Times New Roman"/>
              </a:rPr>
              <a:t> </a:t>
            </a:r>
            <a:r>
              <a:rPr sz="1200" dirty="0">
                <a:latin typeface="Times New Roman"/>
                <a:cs typeface="Times New Roman"/>
              </a:rPr>
              <a:t>back</a:t>
            </a:r>
            <a:r>
              <a:rPr sz="1200" spc="-5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where</a:t>
            </a:r>
            <a:r>
              <a:rPr sz="1200" spc="20" dirty="0">
                <a:latin typeface="Times New Roman"/>
                <a:cs typeface="Times New Roman"/>
              </a:rPr>
              <a:t> </a:t>
            </a:r>
            <a:r>
              <a:rPr sz="1200" dirty="0">
                <a:latin typeface="Times New Roman"/>
                <a:cs typeface="Times New Roman"/>
              </a:rPr>
              <a:t>these</a:t>
            </a:r>
            <a:r>
              <a:rPr sz="1200" spc="-45" dirty="0">
                <a:latin typeface="Times New Roman"/>
                <a:cs typeface="Times New Roman"/>
              </a:rPr>
              <a:t> </a:t>
            </a:r>
            <a:r>
              <a:rPr sz="1200" dirty="0">
                <a:latin typeface="Times New Roman"/>
                <a:cs typeface="Times New Roman"/>
              </a:rPr>
              <a:t>gases</a:t>
            </a:r>
            <a:r>
              <a:rPr sz="1200" spc="-40" dirty="0">
                <a:latin typeface="Times New Roman"/>
                <a:cs typeface="Times New Roman"/>
              </a:rPr>
              <a:t> </a:t>
            </a:r>
            <a:r>
              <a:rPr sz="1200" dirty="0">
                <a:latin typeface="Times New Roman"/>
                <a:cs typeface="Times New Roman"/>
              </a:rPr>
              <a:t>flow</a:t>
            </a:r>
            <a:r>
              <a:rPr sz="1200" spc="-75" dirty="0">
                <a:latin typeface="Times New Roman"/>
                <a:cs typeface="Times New Roman"/>
              </a:rPr>
              <a:t> </a:t>
            </a:r>
            <a:r>
              <a:rPr sz="1200" dirty="0">
                <a:latin typeface="Times New Roman"/>
                <a:cs typeface="Times New Roman"/>
              </a:rPr>
              <a:t>towards</a:t>
            </a:r>
            <a:r>
              <a:rPr sz="1200" spc="-3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front</a:t>
            </a:r>
            <a:r>
              <a:rPr sz="1200" spc="-6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boiler</a:t>
            </a:r>
            <a:r>
              <a:rPr sz="1200" spc="-65" dirty="0">
                <a:latin typeface="Times New Roman"/>
                <a:cs typeface="Times New Roman"/>
              </a:rPr>
              <a:t> </a:t>
            </a:r>
            <a:r>
              <a:rPr sz="1200" spc="-10" dirty="0">
                <a:latin typeface="Times New Roman"/>
                <a:cs typeface="Times New Roman"/>
              </a:rPr>
              <a:t>through </a:t>
            </a:r>
            <a:r>
              <a:rPr sz="1200" i="1" dirty="0">
                <a:latin typeface="Times New Roman"/>
                <a:cs typeface="Times New Roman"/>
              </a:rPr>
              <a:t>bottom</a:t>
            </a:r>
            <a:r>
              <a:rPr sz="1200" i="1" spc="-20" dirty="0">
                <a:latin typeface="Times New Roman"/>
                <a:cs typeface="Times New Roman"/>
              </a:rPr>
              <a:t> </a:t>
            </a:r>
            <a:r>
              <a:rPr sz="1200" i="1" dirty="0">
                <a:latin typeface="Times New Roman"/>
                <a:cs typeface="Times New Roman"/>
              </a:rPr>
              <a:t>flue</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Upon</a:t>
            </a:r>
            <a:r>
              <a:rPr sz="1200" spc="70" dirty="0">
                <a:latin typeface="Times New Roman"/>
                <a:cs typeface="Times New Roman"/>
              </a:rPr>
              <a:t> </a:t>
            </a:r>
            <a:r>
              <a:rPr sz="1200" dirty="0">
                <a:latin typeface="Times New Roman"/>
                <a:cs typeface="Times New Roman"/>
              </a:rPr>
              <a:t>reaching</a:t>
            </a:r>
            <a:r>
              <a:rPr sz="1200" spc="1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front</a:t>
            </a:r>
            <a:r>
              <a:rPr sz="1200" spc="-25" dirty="0">
                <a:latin typeface="Times New Roman"/>
                <a:cs typeface="Times New Roman"/>
              </a:rPr>
              <a:t> </a:t>
            </a:r>
            <a:r>
              <a:rPr sz="1200" dirty="0">
                <a:latin typeface="Times New Roman"/>
                <a:cs typeface="Times New Roman"/>
              </a:rPr>
              <a:t>these</a:t>
            </a:r>
            <a:r>
              <a:rPr sz="1200" spc="-45" dirty="0">
                <a:latin typeface="Times New Roman"/>
                <a:cs typeface="Times New Roman"/>
              </a:rPr>
              <a:t> </a:t>
            </a:r>
            <a:r>
              <a:rPr sz="1200" dirty="0">
                <a:latin typeface="Times New Roman"/>
                <a:cs typeface="Times New Roman"/>
              </a:rPr>
              <a:t>hot</a:t>
            </a:r>
            <a:r>
              <a:rPr sz="1200" spc="100" dirty="0">
                <a:latin typeface="Times New Roman"/>
                <a:cs typeface="Times New Roman"/>
              </a:rPr>
              <a:t> </a:t>
            </a:r>
            <a:r>
              <a:rPr sz="1200" dirty="0">
                <a:latin typeface="Times New Roman"/>
                <a:cs typeface="Times New Roman"/>
              </a:rPr>
              <a:t>gases</a:t>
            </a:r>
            <a:r>
              <a:rPr sz="1200" spc="5" dirty="0">
                <a:latin typeface="Times New Roman"/>
                <a:cs typeface="Times New Roman"/>
              </a:rPr>
              <a:t> </a:t>
            </a:r>
            <a:r>
              <a:rPr sz="1200" dirty="0">
                <a:latin typeface="Times New Roman"/>
                <a:cs typeface="Times New Roman"/>
              </a:rPr>
              <a:t>flow</a:t>
            </a:r>
            <a:r>
              <a:rPr sz="1200" spc="-20" dirty="0">
                <a:latin typeface="Times New Roman"/>
                <a:cs typeface="Times New Roman"/>
              </a:rPr>
              <a:t> </a:t>
            </a:r>
            <a:r>
              <a:rPr sz="1200" dirty="0">
                <a:latin typeface="Times New Roman"/>
                <a:cs typeface="Times New Roman"/>
              </a:rPr>
              <a:t>through</a:t>
            </a:r>
            <a:r>
              <a:rPr sz="1200" spc="1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i="1" dirty="0">
                <a:latin typeface="Times New Roman"/>
                <a:cs typeface="Times New Roman"/>
              </a:rPr>
              <a:t>side</a:t>
            </a:r>
            <a:r>
              <a:rPr sz="1200" i="1" spc="15" dirty="0">
                <a:latin typeface="Times New Roman"/>
                <a:cs typeface="Times New Roman"/>
              </a:rPr>
              <a:t> </a:t>
            </a:r>
            <a:r>
              <a:rPr sz="1200" i="1" dirty="0">
                <a:latin typeface="Times New Roman"/>
                <a:cs typeface="Times New Roman"/>
              </a:rPr>
              <a:t>flues</a:t>
            </a:r>
            <a:r>
              <a:rPr sz="1200" i="1" spc="-2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enter </a:t>
            </a:r>
            <a:r>
              <a:rPr sz="1200" dirty="0">
                <a:latin typeface="Times New Roman"/>
                <a:cs typeface="Times New Roman"/>
              </a:rPr>
              <a:t>the</a:t>
            </a:r>
            <a:r>
              <a:rPr sz="1200" spc="140" dirty="0">
                <a:latin typeface="Times New Roman"/>
                <a:cs typeface="Times New Roman"/>
              </a:rPr>
              <a:t> </a:t>
            </a:r>
            <a:r>
              <a:rPr sz="1200" i="1" dirty="0">
                <a:latin typeface="Times New Roman"/>
                <a:cs typeface="Times New Roman"/>
              </a:rPr>
              <a:t>main</a:t>
            </a:r>
            <a:r>
              <a:rPr sz="1200" i="1" spc="120" dirty="0">
                <a:latin typeface="Times New Roman"/>
                <a:cs typeface="Times New Roman"/>
              </a:rPr>
              <a:t> </a:t>
            </a:r>
            <a:r>
              <a:rPr sz="1200" i="1" dirty="0">
                <a:latin typeface="Times New Roman"/>
                <a:cs typeface="Times New Roman"/>
              </a:rPr>
              <a:t>outlet</a:t>
            </a:r>
            <a:r>
              <a:rPr sz="1200" dirty="0">
                <a:latin typeface="Times New Roman"/>
                <a:cs typeface="Times New Roman"/>
              </a:rPr>
              <a:t>.</a:t>
            </a:r>
            <a:r>
              <a:rPr sz="1200" spc="65" dirty="0">
                <a:latin typeface="Times New Roman"/>
                <a:cs typeface="Times New Roman"/>
              </a:rPr>
              <a:t> </a:t>
            </a:r>
            <a:r>
              <a:rPr sz="1200" dirty="0">
                <a:latin typeface="Times New Roman"/>
                <a:cs typeface="Times New Roman"/>
              </a:rPr>
              <a:t>Outlet</a:t>
            </a:r>
            <a:r>
              <a:rPr sz="1200" spc="90" dirty="0">
                <a:latin typeface="Times New Roman"/>
                <a:cs typeface="Times New Roman"/>
              </a:rPr>
              <a:t> </a:t>
            </a:r>
            <a:r>
              <a:rPr sz="1200" dirty="0">
                <a:latin typeface="Times New Roman"/>
                <a:cs typeface="Times New Roman"/>
              </a:rPr>
              <a:t>passage</a:t>
            </a:r>
            <a:r>
              <a:rPr sz="1200" spc="130" dirty="0">
                <a:latin typeface="Times New Roman"/>
                <a:cs typeface="Times New Roman"/>
              </a:rPr>
              <a:t> </a:t>
            </a:r>
            <a:r>
              <a:rPr sz="1200" dirty="0">
                <a:latin typeface="Times New Roman"/>
                <a:cs typeface="Times New Roman"/>
              </a:rPr>
              <a:t>may</a:t>
            </a:r>
            <a:r>
              <a:rPr sz="1200" spc="125" dirty="0">
                <a:latin typeface="Times New Roman"/>
                <a:cs typeface="Times New Roman"/>
              </a:rPr>
              <a:t> </a:t>
            </a:r>
            <a:r>
              <a:rPr sz="1200" dirty="0">
                <a:latin typeface="Times New Roman"/>
                <a:cs typeface="Times New Roman"/>
              </a:rPr>
              <a:t>also</a:t>
            </a:r>
            <a:r>
              <a:rPr sz="1200" spc="65" dirty="0">
                <a:latin typeface="Times New Roman"/>
                <a:cs typeface="Times New Roman"/>
              </a:rPr>
              <a:t> </a:t>
            </a:r>
            <a:r>
              <a:rPr sz="1200" dirty="0">
                <a:latin typeface="Times New Roman"/>
                <a:cs typeface="Times New Roman"/>
              </a:rPr>
              <a:t>be</a:t>
            </a:r>
            <a:r>
              <a:rPr sz="1200" spc="130" dirty="0">
                <a:latin typeface="Times New Roman"/>
                <a:cs typeface="Times New Roman"/>
              </a:rPr>
              <a:t> </a:t>
            </a:r>
            <a:r>
              <a:rPr sz="1200" dirty="0">
                <a:latin typeface="Times New Roman"/>
                <a:cs typeface="Times New Roman"/>
              </a:rPr>
              <a:t>used</a:t>
            </a:r>
            <a:r>
              <a:rPr sz="1200" spc="120" dirty="0">
                <a:latin typeface="Times New Roman"/>
                <a:cs typeface="Times New Roman"/>
              </a:rPr>
              <a:t> </a:t>
            </a:r>
            <a:r>
              <a:rPr sz="1200" dirty="0">
                <a:latin typeface="Times New Roman"/>
                <a:cs typeface="Times New Roman"/>
              </a:rPr>
              <a:t>commonly</a:t>
            </a:r>
            <a:r>
              <a:rPr sz="1200" spc="65" dirty="0">
                <a:latin typeface="Times New Roman"/>
                <a:cs typeface="Times New Roman"/>
              </a:rPr>
              <a:t> </a:t>
            </a:r>
            <a:r>
              <a:rPr sz="1200" dirty="0">
                <a:latin typeface="Times New Roman"/>
                <a:cs typeface="Times New Roman"/>
              </a:rPr>
              <a:t>by</a:t>
            </a:r>
            <a:r>
              <a:rPr sz="1200" spc="125" dirty="0">
                <a:latin typeface="Times New Roman"/>
                <a:cs typeface="Times New Roman"/>
              </a:rPr>
              <a:t> </a:t>
            </a:r>
            <a:r>
              <a:rPr sz="1200" dirty="0">
                <a:latin typeface="Times New Roman"/>
                <a:cs typeface="Times New Roman"/>
              </a:rPr>
              <a:t>more</a:t>
            </a:r>
            <a:r>
              <a:rPr sz="1200" spc="130" dirty="0">
                <a:latin typeface="Times New Roman"/>
                <a:cs typeface="Times New Roman"/>
              </a:rPr>
              <a:t> </a:t>
            </a:r>
            <a:r>
              <a:rPr sz="1200" dirty="0">
                <a:latin typeface="Times New Roman"/>
                <a:cs typeface="Times New Roman"/>
              </a:rPr>
              <a:t>than</a:t>
            </a:r>
            <a:r>
              <a:rPr sz="1200" spc="125" dirty="0">
                <a:latin typeface="Times New Roman"/>
                <a:cs typeface="Times New Roman"/>
              </a:rPr>
              <a:t> </a:t>
            </a:r>
            <a:r>
              <a:rPr sz="1200" dirty="0">
                <a:latin typeface="Times New Roman"/>
                <a:cs typeface="Times New Roman"/>
              </a:rPr>
              <a:t>one</a:t>
            </a:r>
            <a:r>
              <a:rPr sz="1200" spc="130" dirty="0">
                <a:latin typeface="Times New Roman"/>
                <a:cs typeface="Times New Roman"/>
              </a:rPr>
              <a:t> </a:t>
            </a:r>
            <a:r>
              <a:rPr sz="1200" spc="-10" dirty="0">
                <a:latin typeface="Times New Roman"/>
                <a:cs typeface="Times New Roman"/>
              </a:rPr>
              <a:t>boilers. About</a:t>
            </a:r>
            <a:r>
              <a:rPr sz="1200" spc="-65" dirty="0">
                <a:latin typeface="Times New Roman"/>
                <a:cs typeface="Times New Roman"/>
              </a:rPr>
              <a:t> </a:t>
            </a:r>
            <a:r>
              <a:rPr sz="1200" dirty="0">
                <a:latin typeface="Times New Roman"/>
                <a:cs typeface="Times New Roman"/>
              </a:rPr>
              <a:t>85%</a:t>
            </a:r>
            <a:r>
              <a:rPr sz="1200" spc="-5" dirty="0">
                <a:latin typeface="Times New Roman"/>
                <a:cs typeface="Times New Roman"/>
              </a:rPr>
              <a:t> </a:t>
            </a:r>
            <a:r>
              <a:rPr sz="1200" dirty="0">
                <a:latin typeface="Times New Roman"/>
                <a:cs typeface="Times New Roman"/>
              </a:rPr>
              <a:t>of</a:t>
            </a:r>
            <a:r>
              <a:rPr sz="1200" spc="-10" dirty="0">
                <a:latin typeface="Times New Roman"/>
                <a:cs typeface="Times New Roman"/>
              </a:rPr>
              <a:t> actual</a:t>
            </a:r>
            <a:r>
              <a:rPr sz="1200" spc="-65" dirty="0">
                <a:latin typeface="Times New Roman"/>
                <a:cs typeface="Times New Roman"/>
              </a:rPr>
              <a:t> </a:t>
            </a:r>
            <a:r>
              <a:rPr sz="1200" dirty="0">
                <a:latin typeface="Times New Roman"/>
                <a:cs typeface="Times New Roman"/>
              </a:rPr>
              <a:t>heat</a:t>
            </a:r>
            <a:r>
              <a:rPr sz="1200" spc="5" dirty="0">
                <a:latin typeface="Times New Roman"/>
                <a:cs typeface="Times New Roman"/>
              </a:rPr>
              <a:t> </a:t>
            </a:r>
            <a:r>
              <a:rPr sz="1200" dirty="0">
                <a:latin typeface="Times New Roman"/>
                <a:cs typeface="Times New Roman"/>
              </a:rPr>
              <a:t>transferred</a:t>
            </a:r>
            <a:r>
              <a:rPr sz="1200" spc="-7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transferred</a:t>
            </a:r>
            <a:r>
              <a:rPr sz="1200" spc="-75" dirty="0">
                <a:latin typeface="Times New Roman"/>
                <a:cs typeface="Times New Roman"/>
              </a:rPr>
              <a:t> </a:t>
            </a:r>
            <a:r>
              <a:rPr sz="1200" spc="-10" dirty="0">
                <a:latin typeface="Times New Roman"/>
                <a:cs typeface="Times New Roman"/>
              </a:rPr>
              <a:t>through</a:t>
            </a:r>
            <a:r>
              <a:rPr sz="1200" spc="-65" dirty="0">
                <a:latin typeface="Times New Roman"/>
                <a:cs typeface="Times New Roman"/>
              </a:rPr>
              <a:t> </a:t>
            </a:r>
            <a:r>
              <a:rPr sz="1200" spc="-10" dirty="0">
                <a:latin typeface="Times New Roman"/>
                <a:cs typeface="Times New Roman"/>
              </a:rPr>
              <a:t>surface</a:t>
            </a:r>
            <a:r>
              <a:rPr sz="1200" spc="-6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spc="-10" dirty="0">
                <a:latin typeface="Times New Roman"/>
                <a:cs typeface="Times New Roman"/>
              </a:rPr>
              <a:t>fire</a:t>
            </a:r>
            <a:r>
              <a:rPr sz="1200" spc="-65" dirty="0">
                <a:latin typeface="Times New Roman"/>
                <a:cs typeface="Times New Roman"/>
              </a:rPr>
              <a:t> </a:t>
            </a:r>
            <a:r>
              <a:rPr sz="1200" dirty="0">
                <a:latin typeface="Times New Roman"/>
                <a:cs typeface="Times New Roman"/>
              </a:rPr>
              <a:t>tubes</a:t>
            </a:r>
            <a:r>
              <a:rPr sz="1200" spc="-15" dirty="0">
                <a:latin typeface="Times New Roman"/>
                <a:cs typeface="Times New Roman"/>
              </a:rPr>
              <a:t> </a:t>
            </a:r>
            <a:r>
              <a:rPr sz="1200" dirty="0">
                <a:latin typeface="Times New Roman"/>
                <a:cs typeface="Times New Roman"/>
              </a:rPr>
              <a:t>while</a:t>
            </a:r>
            <a:r>
              <a:rPr sz="1200" spc="-15" dirty="0">
                <a:latin typeface="Times New Roman"/>
                <a:cs typeface="Times New Roman"/>
              </a:rPr>
              <a:t> </a:t>
            </a:r>
            <a:r>
              <a:rPr sz="1200" spc="-25" dirty="0">
                <a:latin typeface="Times New Roman"/>
                <a:cs typeface="Times New Roman"/>
              </a:rPr>
              <a:t>15%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transferred</a:t>
            </a:r>
            <a:r>
              <a:rPr sz="1200" spc="-100" dirty="0">
                <a:latin typeface="Times New Roman"/>
                <a:cs typeface="Times New Roman"/>
              </a:rPr>
              <a:t> </a:t>
            </a:r>
            <a:r>
              <a:rPr sz="1200" dirty="0">
                <a:latin typeface="Times New Roman"/>
                <a:cs typeface="Times New Roman"/>
              </a:rPr>
              <a:t>through</a:t>
            </a:r>
            <a:r>
              <a:rPr sz="1200" spc="-40" dirty="0">
                <a:latin typeface="Times New Roman"/>
                <a:cs typeface="Times New Roman"/>
              </a:rPr>
              <a:t> </a:t>
            </a:r>
            <a:r>
              <a:rPr sz="1200" dirty="0">
                <a:latin typeface="Times New Roman"/>
                <a:cs typeface="Times New Roman"/>
              </a:rPr>
              <a:t>bottom</a:t>
            </a:r>
            <a:r>
              <a:rPr sz="1200" spc="-1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side</a:t>
            </a:r>
            <a:r>
              <a:rPr sz="1200" spc="-30" dirty="0">
                <a:latin typeface="Times New Roman"/>
                <a:cs typeface="Times New Roman"/>
              </a:rPr>
              <a:t> </a:t>
            </a:r>
            <a:r>
              <a:rPr sz="1200" spc="-10" dirty="0">
                <a:latin typeface="Times New Roman"/>
                <a:cs typeface="Times New Roman"/>
              </a:rPr>
              <a:t>flues.</a:t>
            </a:r>
            <a:endParaRPr sz="1200">
              <a:latin typeface="Times New Roman"/>
              <a:cs typeface="Times New Roman"/>
            </a:endParaRPr>
          </a:p>
          <a:p>
            <a:pPr marL="12700">
              <a:spcBef>
                <a:spcPts val="1260"/>
              </a:spcBef>
            </a:pPr>
            <a:r>
              <a:rPr sz="1200" dirty="0">
                <a:latin typeface="Times New Roman"/>
                <a:cs typeface="Times New Roman"/>
              </a:rPr>
              <a:t>Plan,</a:t>
            </a:r>
            <a:r>
              <a:rPr sz="1200" spc="65" dirty="0">
                <a:latin typeface="Times New Roman"/>
                <a:cs typeface="Times New Roman"/>
              </a:rPr>
              <a:t> </a:t>
            </a:r>
            <a:r>
              <a:rPr sz="1200" dirty="0">
                <a:latin typeface="Times New Roman"/>
                <a:cs typeface="Times New Roman"/>
              </a:rPr>
              <a:t>elevation</a:t>
            </a:r>
            <a:r>
              <a:rPr sz="1200" spc="-45"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side</a:t>
            </a:r>
            <a:r>
              <a:rPr sz="1200" spc="80" dirty="0">
                <a:latin typeface="Times New Roman"/>
                <a:cs typeface="Times New Roman"/>
              </a:rPr>
              <a:t> </a:t>
            </a:r>
            <a:r>
              <a:rPr sz="1200" dirty="0">
                <a:latin typeface="Times New Roman"/>
                <a:cs typeface="Times New Roman"/>
              </a:rPr>
              <a:t>views</a:t>
            </a:r>
            <a:r>
              <a:rPr sz="1200" spc="25" dirty="0">
                <a:latin typeface="Times New Roman"/>
                <a:cs typeface="Times New Roman"/>
              </a:rPr>
              <a:t> </a:t>
            </a:r>
            <a:r>
              <a:rPr sz="1200" dirty="0">
                <a:latin typeface="Times New Roman"/>
                <a:cs typeface="Times New Roman"/>
              </a:rPr>
              <a:t>of</a:t>
            </a:r>
            <a:r>
              <a:rPr sz="1200" spc="90" dirty="0">
                <a:latin typeface="Times New Roman"/>
                <a:cs typeface="Times New Roman"/>
              </a:rPr>
              <a:t> </a:t>
            </a:r>
            <a:r>
              <a:rPr sz="1200" dirty="0">
                <a:latin typeface="Times New Roman"/>
                <a:cs typeface="Times New Roman"/>
              </a:rPr>
              <a:t>Lancashire</a:t>
            </a:r>
            <a:r>
              <a:rPr sz="1200" spc="30"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shown</a:t>
            </a:r>
            <a:r>
              <a:rPr sz="1200" spc="135"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figure</a:t>
            </a:r>
            <a:r>
              <a:rPr sz="1200" spc="20" dirty="0">
                <a:latin typeface="Times New Roman"/>
                <a:cs typeface="Times New Roman"/>
              </a:rPr>
              <a:t> </a:t>
            </a:r>
            <a:r>
              <a:rPr sz="1200" dirty="0">
                <a:latin typeface="Times New Roman"/>
                <a:cs typeface="Times New Roman"/>
              </a:rPr>
              <a:t>explain</a:t>
            </a:r>
            <a:r>
              <a:rPr sz="1200" spc="-45" dirty="0">
                <a:latin typeface="Times New Roman"/>
                <a:cs typeface="Times New Roman"/>
              </a:rPr>
              <a:t> </a:t>
            </a:r>
            <a:r>
              <a:rPr sz="1200" dirty="0">
                <a:latin typeface="Times New Roman"/>
                <a:cs typeface="Times New Roman"/>
              </a:rPr>
              <a:t>the</a:t>
            </a:r>
            <a:r>
              <a:rPr sz="1200" spc="140" dirty="0">
                <a:latin typeface="Times New Roman"/>
                <a:cs typeface="Times New Roman"/>
              </a:rPr>
              <a:t> </a:t>
            </a:r>
            <a:r>
              <a:rPr sz="1200" spc="-10" dirty="0">
                <a:latin typeface="Times New Roman"/>
                <a:cs typeface="Times New Roman"/>
              </a:rPr>
              <a:t>furnace,</a:t>
            </a:r>
            <a:endParaRPr sz="1200">
              <a:latin typeface="Times New Roman"/>
              <a:cs typeface="Times New Roman"/>
            </a:endParaRPr>
          </a:p>
        </p:txBody>
      </p:sp>
      <p:sp>
        <p:nvSpPr>
          <p:cNvPr id="6" name="object 6"/>
          <p:cNvSpPr txBox="1"/>
          <p:nvPr/>
        </p:nvSpPr>
        <p:spPr>
          <a:xfrm>
            <a:off x="2274252" y="6485890"/>
            <a:ext cx="5501640" cy="663387"/>
          </a:xfrm>
          <a:prstGeom prst="rect">
            <a:avLst/>
          </a:prstGeom>
        </p:spPr>
        <p:txBody>
          <a:bodyPr vert="horz" wrap="square" lIns="0" tIns="12700" rIns="0" bIns="0" rtlCol="0">
            <a:spAutoFit/>
          </a:bodyPr>
          <a:lstStyle/>
          <a:p>
            <a:pPr marL="12700" marR="5080" algn="just">
              <a:lnSpc>
                <a:spcPct val="120900"/>
              </a:lnSpc>
              <a:spcBef>
                <a:spcPts val="100"/>
              </a:spcBef>
            </a:pPr>
            <a:r>
              <a:rPr sz="1200" dirty="0">
                <a:latin typeface="Times New Roman"/>
                <a:cs typeface="Times New Roman"/>
              </a:rPr>
              <a:t>different</a:t>
            </a:r>
            <a:r>
              <a:rPr sz="1200" spc="-25" dirty="0">
                <a:latin typeface="Times New Roman"/>
                <a:cs typeface="Times New Roman"/>
              </a:rPr>
              <a:t> </a:t>
            </a:r>
            <a:r>
              <a:rPr sz="1200" dirty="0">
                <a:latin typeface="Times New Roman"/>
                <a:cs typeface="Times New Roman"/>
              </a:rPr>
              <a:t>firetubes,</a:t>
            </a:r>
            <a:r>
              <a:rPr sz="1200" spc="10" dirty="0">
                <a:latin typeface="Times New Roman"/>
                <a:cs typeface="Times New Roman"/>
              </a:rPr>
              <a:t> </a:t>
            </a:r>
            <a:r>
              <a:rPr sz="1200" dirty="0">
                <a:latin typeface="Times New Roman"/>
                <a:cs typeface="Times New Roman"/>
              </a:rPr>
              <a:t>bottom</a:t>
            </a:r>
            <a:r>
              <a:rPr sz="1200" spc="35" dirty="0">
                <a:latin typeface="Times New Roman"/>
                <a:cs typeface="Times New Roman"/>
              </a:rPr>
              <a:t> </a:t>
            </a:r>
            <a:r>
              <a:rPr sz="1200" dirty="0">
                <a:latin typeface="Times New Roman"/>
                <a:cs typeface="Times New Roman"/>
              </a:rPr>
              <a:t>flues,</a:t>
            </a:r>
            <a:r>
              <a:rPr sz="1200" spc="70" dirty="0">
                <a:latin typeface="Times New Roman"/>
                <a:cs typeface="Times New Roman"/>
              </a:rPr>
              <a:t> </a:t>
            </a:r>
            <a:r>
              <a:rPr sz="1200" dirty="0">
                <a:latin typeface="Times New Roman"/>
                <a:cs typeface="Times New Roman"/>
              </a:rPr>
              <a:t>side</a:t>
            </a:r>
            <a:r>
              <a:rPr sz="1200" spc="20" dirty="0">
                <a:latin typeface="Times New Roman"/>
                <a:cs typeface="Times New Roman"/>
              </a:rPr>
              <a:t> </a:t>
            </a:r>
            <a:r>
              <a:rPr sz="1200" dirty="0">
                <a:latin typeface="Times New Roman"/>
                <a:cs typeface="Times New Roman"/>
              </a:rPr>
              <a:t>flues</a:t>
            </a:r>
            <a:r>
              <a:rPr sz="1200" spc="85" dirty="0">
                <a:latin typeface="Times New Roman"/>
                <a:cs typeface="Times New Roman"/>
              </a:rPr>
              <a:t> </a:t>
            </a:r>
            <a:r>
              <a:rPr sz="1200" dirty="0">
                <a:latin typeface="Times New Roman"/>
                <a:cs typeface="Times New Roman"/>
              </a:rPr>
              <a:t>etc.</a:t>
            </a:r>
            <a:r>
              <a:rPr sz="1200" spc="65" dirty="0">
                <a:latin typeface="Times New Roman"/>
                <a:cs typeface="Times New Roman"/>
              </a:rPr>
              <a:t> </a:t>
            </a:r>
            <a:r>
              <a:rPr sz="1200" dirty="0">
                <a:latin typeface="Times New Roman"/>
                <a:cs typeface="Times New Roman"/>
              </a:rPr>
              <a:t>Dampers</a:t>
            </a:r>
            <a:r>
              <a:rPr sz="1200" spc="25" dirty="0">
                <a:latin typeface="Times New Roman"/>
                <a:cs typeface="Times New Roman"/>
              </a:rPr>
              <a:t> </a:t>
            </a:r>
            <a:r>
              <a:rPr sz="1200" dirty="0">
                <a:latin typeface="Times New Roman"/>
                <a:cs typeface="Times New Roman"/>
              </a:rPr>
              <a:t>are</a:t>
            </a:r>
            <a:r>
              <a:rPr sz="1200" spc="75" dirty="0">
                <a:latin typeface="Times New Roman"/>
                <a:cs typeface="Times New Roman"/>
              </a:rPr>
              <a:t> </a:t>
            </a:r>
            <a:r>
              <a:rPr sz="1200" dirty="0">
                <a:latin typeface="Times New Roman"/>
                <a:cs typeface="Times New Roman"/>
              </a:rPr>
              <a:t>provided</a:t>
            </a:r>
            <a:r>
              <a:rPr sz="1200" spc="65" dirty="0">
                <a:latin typeface="Times New Roman"/>
                <a:cs typeface="Times New Roman"/>
              </a:rPr>
              <a:t> </a:t>
            </a:r>
            <a:r>
              <a:rPr sz="1200" dirty="0">
                <a:latin typeface="Times New Roman"/>
                <a:cs typeface="Times New Roman"/>
              </a:rPr>
              <a:t>at</a:t>
            </a:r>
            <a:r>
              <a:rPr sz="1200" spc="95" dirty="0">
                <a:latin typeface="Times New Roman"/>
                <a:cs typeface="Times New Roman"/>
              </a:rPr>
              <a:t> </a:t>
            </a: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end</a:t>
            </a:r>
            <a:r>
              <a:rPr sz="1200" spc="70" dirty="0">
                <a:latin typeface="Times New Roman"/>
                <a:cs typeface="Times New Roman"/>
              </a:rPr>
              <a:t> </a:t>
            </a:r>
            <a:r>
              <a:rPr sz="1200" dirty="0">
                <a:latin typeface="Times New Roman"/>
                <a:cs typeface="Times New Roman"/>
              </a:rPr>
              <a:t>of</a:t>
            </a:r>
            <a:r>
              <a:rPr sz="1200" spc="150" dirty="0">
                <a:latin typeface="Times New Roman"/>
                <a:cs typeface="Times New Roman"/>
              </a:rPr>
              <a:t> </a:t>
            </a:r>
            <a:r>
              <a:rPr sz="1200" spc="-20" dirty="0">
                <a:latin typeface="Times New Roman"/>
                <a:cs typeface="Times New Roman"/>
              </a:rPr>
              <a:t>side </a:t>
            </a:r>
            <a:r>
              <a:rPr sz="1200" dirty="0">
                <a:latin typeface="Times New Roman"/>
                <a:cs typeface="Times New Roman"/>
              </a:rPr>
              <a:t>flues</a:t>
            </a:r>
            <a:r>
              <a:rPr sz="1200" spc="260" dirty="0">
                <a:latin typeface="Times New Roman"/>
                <a:cs typeface="Times New Roman"/>
              </a:rPr>
              <a:t> </a:t>
            </a:r>
            <a:r>
              <a:rPr sz="1200" dirty="0">
                <a:latin typeface="Times New Roman"/>
                <a:cs typeface="Times New Roman"/>
              </a:rPr>
              <a:t>for</a:t>
            </a:r>
            <a:r>
              <a:rPr sz="1200" spc="330" dirty="0">
                <a:latin typeface="Times New Roman"/>
                <a:cs typeface="Times New Roman"/>
              </a:rPr>
              <a:t> </a:t>
            </a:r>
            <a:r>
              <a:rPr sz="1200" dirty="0">
                <a:latin typeface="Times New Roman"/>
                <a:cs typeface="Times New Roman"/>
              </a:rPr>
              <a:t>regulating</a:t>
            </a:r>
            <a:r>
              <a:rPr sz="1200" spc="190" dirty="0">
                <a:latin typeface="Times New Roman"/>
                <a:cs typeface="Times New Roman"/>
              </a:rPr>
              <a:t> </a:t>
            </a:r>
            <a:r>
              <a:rPr sz="1200" dirty="0">
                <a:latin typeface="Times New Roman"/>
                <a:cs typeface="Times New Roman"/>
              </a:rPr>
              <a:t>the</a:t>
            </a:r>
            <a:r>
              <a:rPr sz="1200" spc="310" dirty="0">
                <a:latin typeface="Times New Roman"/>
                <a:cs typeface="Times New Roman"/>
              </a:rPr>
              <a:t> </a:t>
            </a:r>
            <a:r>
              <a:rPr sz="1200" dirty="0">
                <a:latin typeface="Times New Roman"/>
                <a:cs typeface="Times New Roman"/>
              </a:rPr>
              <a:t>pressure</a:t>
            </a:r>
            <a:r>
              <a:rPr sz="1200" spc="254" dirty="0">
                <a:latin typeface="Times New Roman"/>
                <a:cs typeface="Times New Roman"/>
              </a:rPr>
              <a:t> </a:t>
            </a:r>
            <a:r>
              <a:rPr sz="1200" dirty="0">
                <a:latin typeface="Times New Roman"/>
                <a:cs typeface="Times New Roman"/>
              </a:rPr>
              <a:t>difference</a:t>
            </a:r>
            <a:r>
              <a:rPr sz="1200" spc="190" dirty="0">
                <a:latin typeface="Times New Roman"/>
                <a:cs typeface="Times New Roman"/>
              </a:rPr>
              <a:t> </a:t>
            </a:r>
            <a:r>
              <a:rPr sz="1200" dirty="0">
                <a:latin typeface="Times New Roman"/>
                <a:cs typeface="Times New Roman"/>
              </a:rPr>
              <a:t>(draught)</a:t>
            </a:r>
            <a:r>
              <a:rPr sz="1200" spc="270" dirty="0">
                <a:latin typeface="Times New Roman"/>
                <a:cs typeface="Times New Roman"/>
              </a:rPr>
              <a:t> </a:t>
            </a:r>
            <a:r>
              <a:rPr sz="1200" dirty="0">
                <a:latin typeface="Times New Roman"/>
                <a:cs typeface="Times New Roman"/>
              </a:rPr>
              <a:t>for</a:t>
            </a:r>
            <a:r>
              <a:rPr sz="1200" spc="330" dirty="0">
                <a:latin typeface="Times New Roman"/>
                <a:cs typeface="Times New Roman"/>
              </a:rPr>
              <a:t> </a:t>
            </a:r>
            <a:r>
              <a:rPr sz="1200" dirty="0">
                <a:latin typeface="Times New Roman"/>
                <a:cs typeface="Times New Roman"/>
              </a:rPr>
              <a:t>exit</a:t>
            </a:r>
            <a:r>
              <a:rPr sz="1200" spc="275" dirty="0">
                <a:latin typeface="Times New Roman"/>
                <a:cs typeface="Times New Roman"/>
              </a:rPr>
              <a:t> </a:t>
            </a:r>
            <a:r>
              <a:rPr sz="1200" dirty="0">
                <a:latin typeface="Times New Roman"/>
                <a:cs typeface="Times New Roman"/>
              </a:rPr>
              <a:t>of</a:t>
            </a:r>
            <a:r>
              <a:rPr sz="1200" spc="330" dirty="0">
                <a:latin typeface="Times New Roman"/>
                <a:cs typeface="Times New Roman"/>
              </a:rPr>
              <a:t> </a:t>
            </a:r>
            <a:r>
              <a:rPr sz="1200" dirty="0">
                <a:latin typeface="Times New Roman"/>
                <a:cs typeface="Times New Roman"/>
              </a:rPr>
              <a:t>burnt</a:t>
            </a:r>
            <a:r>
              <a:rPr sz="1200" spc="335" dirty="0">
                <a:latin typeface="Times New Roman"/>
                <a:cs typeface="Times New Roman"/>
              </a:rPr>
              <a:t> </a:t>
            </a:r>
            <a:r>
              <a:rPr sz="1200" dirty="0">
                <a:latin typeface="Times New Roman"/>
                <a:cs typeface="Times New Roman"/>
              </a:rPr>
              <a:t>gases.</a:t>
            </a:r>
            <a:r>
              <a:rPr sz="1200" spc="250" dirty="0">
                <a:latin typeface="Times New Roman"/>
                <a:cs typeface="Times New Roman"/>
              </a:rPr>
              <a:t> </a:t>
            </a:r>
            <a:r>
              <a:rPr sz="1200" spc="-10" dirty="0">
                <a:latin typeface="Times New Roman"/>
                <a:cs typeface="Times New Roman"/>
              </a:rPr>
              <a:t>Other </a:t>
            </a:r>
            <a:r>
              <a:rPr sz="1200" dirty="0">
                <a:latin typeface="Times New Roman"/>
                <a:cs typeface="Times New Roman"/>
              </a:rPr>
              <a:t>mountings</a:t>
            </a:r>
            <a:r>
              <a:rPr sz="1200" spc="-10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accessories</a:t>
            </a:r>
            <a:r>
              <a:rPr sz="1200" spc="-10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shown</a:t>
            </a:r>
            <a:r>
              <a:rPr sz="1200" spc="15"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elevation</a:t>
            </a:r>
            <a:r>
              <a:rPr sz="1200" spc="-11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Lancashire</a:t>
            </a:r>
            <a:r>
              <a:rPr sz="1200" spc="-105"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p:txBody>
      </p:sp>
      <p:grpSp>
        <p:nvGrpSpPr>
          <p:cNvPr id="7" name="object 7"/>
          <p:cNvGrpSpPr/>
          <p:nvPr/>
        </p:nvGrpSpPr>
        <p:grpSpPr>
          <a:xfrm>
            <a:off x="1676401" y="-1295400"/>
            <a:ext cx="7165975" cy="9451340"/>
            <a:chOff x="304800" y="304800"/>
            <a:chExt cx="7165975" cy="9451340"/>
          </a:xfrm>
        </p:grpSpPr>
        <p:pic>
          <p:nvPicPr>
            <p:cNvPr id="8" name="object 8"/>
            <p:cNvPicPr/>
            <p:nvPr/>
          </p:nvPicPr>
          <p:blipFill>
            <a:blip r:embed="rId2" cstate="print"/>
            <a:stretch>
              <a:fillRect/>
            </a:stretch>
          </p:blipFill>
          <p:spPr>
            <a:xfrm>
              <a:off x="1671955" y="4859020"/>
              <a:ext cx="4198620" cy="3291840"/>
            </a:xfrm>
            <a:prstGeom prst="rect">
              <a:avLst/>
            </a:prstGeom>
          </p:spPr>
        </p:pic>
        <p:sp>
          <p:nvSpPr>
            <p:cNvPr id="9" name="object 9"/>
            <p:cNvSpPr/>
            <p:nvPr/>
          </p:nvSpPr>
          <p:spPr>
            <a:xfrm>
              <a:off x="304800" y="304799"/>
              <a:ext cx="7165975" cy="9451340"/>
            </a:xfrm>
            <a:custGeom>
              <a:avLst/>
              <a:gdLst/>
              <a:ahLst/>
              <a:cxnLst/>
              <a:rect l="l" t="t" r="r" b="b"/>
              <a:pathLst>
                <a:path w="7165975" h="9451340">
                  <a:moveTo>
                    <a:pt x="7119874" y="45720"/>
                  </a:moveTo>
                  <a:lnTo>
                    <a:pt x="7110730" y="45720"/>
                  </a:lnTo>
                  <a:lnTo>
                    <a:pt x="45720" y="45720"/>
                  </a:lnTo>
                  <a:lnTo>
                    <a:pt x="45720" y="54610"/>
                  </a:lnTo>
                  <a:lnTo>
                    <a:pt x="45720" y="9396730"/>
                  </a:lnTo>
                  <a:lnTo>
                    <a:pt x="45720" y="9405620"/>
                  </a:lnTo>
                  <a:lnTo>
                    <a:pt x="7119874" y="9405620"/>
                  </a:lnTo>
                  <a:lnTo>
                    <a:pt x="7119874" y="9396730"/>
                  </a:lnTo>
                  <a:lnTo>
                    <a:pt x="54864" y="9396730"/>
                  </a:lnTo>
                  <a:lnTo>
                    <a:pt x="54864" y="54610"/>
                  </a:lnTo>
                  <a:lnTo>
                    <a:pt x="7110730" y="54610"/>
                  </a:lnTo>
                  <a:lnTo>
                    <a:pt x="7110730" y="9396679"/>
                  </a:lnTo>
                  <a:lnTo>
                    <a:pt x="7119874" y="9396679"/>
                  </a:lnTo>
                  <a:lnTo>
                    <a:pt x="7119874" y="45720"/>
                  </a:lnTo>
                  <a:close/>
                </a:path>
                <a:path w="7165975" h="9451340">
                  <a:moveTo>
                    <a:pt x="7165594" y="0"/>
                  </a:moveTo>
                  <a:lnTo>
                    <a:pt x="7129018" y="0"/>
                  </a:lnTo>
                  <a:lnTo>
                    <a:pt x="7129018" y="36830"/>
                  </a:lnTo>
                  <a:lnTo>
                    <a:pt x="7129018" y="9414510"/>
                  </a:lnTo>
                  <a:lnTo>
                    <a:pt x="36576" y="9414510"/>
                  </a:lnTo>
                  <a:lnTo>
                    <a:pt x="36576" y="36830"/>
                  </a:lnTo>
                  <a:lnTo>
                    <a:pt x="7129018" y="36830"/>
                  </a:lnTo>
                  <a:lnTo>
                    <a:pt x="7129018" y="0"/>
                  </a:lnTo>
                  <a:lnTo>
                    <a:pt x="0" y="0"/>
                  </a:lnTo>
                  <a:lnTo>
                    <a:pt x="0" y="36830"/>
                  </a:lnTo>
                  <a:lnTo>
                    <a:pt x="0" y="9414510"/>
                  </a:lnTo>
                  <a:lnTo>
                    <a:pt x="0" y="9451340"/>
                  </a:lnTo>
                  <a:lnTo>
                    <a:pt x="7165594" y="9451340"/>
                  </a:lnTo>
                  <a:lnTo>
                    <a:pt x="7165594" y="9414980"/>
                  </a:lnTo>
                  <a:lnTo>
                    <a:pt x="7165594" y="9414510"/>
                  </a:lnTo>
                  <a:lnTo>
                    <a:pt x="7165594" y="0"/>
                  </a:lnTo>
                  <a:close/>
                </a:path>
              </a:pathLst>
            </a:custGeom>
            <a:solidFill>
              <a:srgbClr val="000000"/>
            </a:solidFill>
          </p:spPr>
          <p:txBody>
            <a:bodyPr wrap="square" lIns="0" tIns="0" rIns="0" bIns="0" rtlCol="0"/>
            <a:lstStyle/>
            <a:p>
              <a:endParaRPr sz="1800"/>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2" y="-796925"/>
            <a:ext cx="5514975" cy="2752035"/>
          </a:xfrm>
          <a:prstGeom prst="rect">
            <a:avLst/>
          </a:prstGeom>
        </p:spPr>
        <p:txBody>
          <a:bodyPr vert="horz" wrap="square" lIns="0" tIns="12700" rIns="0" bIns="0" rtlCol="0">
            <a:spAutoFit/>
          </a:bodyPr>
          <a:lstStyle/>
          <a:p>
            <a:pPr marL="12700" algn="just">
              <a:spcBef>
                <a:spcPts val="100"/>
              </a:spcBef>
            </a:pPr>
            <a:r>
              <a:rPr sz="1200" b="1" spc="-10" dirty="0">
                <a:latin typeface="Times New Roman"/>
                <a:cs typeface="Times New Roman"/>
              </a:rPr>
              <a:t>Cornish Boiler</a:t>
            </a:r>
            <a:endParaRPr sz="1200">
              <a:latin typeface="Times New Roman"/>
              <a:cs typeface="Times New Roman"/>
            </a:endParaRPr>
          </a:p>
          <a:p>
            <a:pPr marL="12700" marR="5080" algn="just">
              <a:lnSpc>
                <a:spcPct val="119500"/>
              </a:lnSpc>
              <a:spcBef>
                <a:spcPts val="980"/>
              </a:spcBef>
            </a:pPr>
            <a:r>
              <a:rPr sz="1200" dirty="0">
                <a:latin typeface="Times New Roman"/>
                <a:cs typeface="Times New Roman"/>
              </a:rPr>
              <a:t>This</a:t>
            </a:r>
            <a:r>
              <a:rPr sz="1200" spc="75" dirty="0">
                <a:latin typeface="Times New Roman"/>
                <a:cs typeface="Times New Roman"/>
              </a:rPr>
              <a:t> </a:t>
            </a:r>
            <a:r>
              <a:rPr sz="1200" dirty="0">
                <a:latin typeface="Times New Roman"/>
                <a:cs typeface="Times New Roman"/>
              </a:rPr>
              <a:t>is</a:t>
            </a:r>
            <a:r>
              <a:rPr sz="1200" spc="140" dirty="0">
                <a:latin typeface="Times New Roman"/>
                <a:cs typeface="Times New Roman"/>
              </a:rPr>
              <a:t> </a:t>
            </a:r>
            <a:r>
              <a:rPr sz="1200" dirty="0">
                <a:latin typeface="Times New Roman"/>
                <a:cs typeface="Times New Roman"/>
              </a:rPr>
              <a:t>a</a:t>
            </a:r>
            <a:r>
              <a:rPr sz="1200" spc="70" dirty="0">
                <a:latin typeface="Times New Roman"/>
                <a:cs typeface="Times New Roman"/>
              </a:rPr>
              <a:t> </a:t>
            </a:r>
            <a:r>
              <a:rPr sz="1200" dirty="0">
                <a:latin typeface="Times New Roman"/>
                <a:cs typeface="Times New Roman"/>
              </a:rPr>
              <a:t>horizontal</a:t>
            </a:r>
            <a:r>
              <a:rPr sz="1200" spc="35"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dirty="0">
                <a:latin typeface="Times New Roman"/>
                <a:cs typeface="Times New Roman"/>
              </a:rPr>
              <a:t>tube</a:t>
            </a:r>
            <a:r>
              <a:rPr sz="1200" spc="65"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having</a:t>
            </a:r>
            <a:r>
              <a:rPr sz="1200" spc="65" dirty="0">
                <a:latin typeface="Times New Roman"/>
                <a:cs typeface="Times New Roman"/>
              </a:rPr>
              <a:t> </a:t>
            </a:r>
            <a:r>
              <a:rPr sz="1200" dirty="0">
                <a:latin typeface="Times New Roman"/>
                <a:cs typeface="Times New Roman"/>
              </a:rPr>
              <a:t>single</a:t>
            </a:r>
            <a:r>
              <a:rPr sz="1200" spc="70" dirty="0">
                <a:latin typeface="Times New Roman"/>
                <a:cs typeface="Times New Roman"/>
              </a:rPr>
              <a:t> </a:t>
            </a:r>
            <a:r>
              <a:rPr sz="1200" dirty="0">
                <a:latin typeface="Times New Roman"/>
                <a:cs typeface="Times New Roman"/>
              </a:rPr>
              <a:t>flue</a:t>
            </a:r>
            <a:r>
              <a:rPr sz="1200" spc="70" dirty="0">
                <a:latin typeface="Times New Roman"/>
                <a:cs typeface="Times New Roman"/>
              </a:rPr>
              <a:t> </a:t>
            </a:r>
            <a:r>
              <a:rPr sz="1200" dirty="0">
                <a:latin typeface="Times New Roman"/>
                <a:cs typeface="Times New Roman"/>
              </a:rPr>
              <a:t>gas</a:t>
            </a:r>
            <a:r>
              <a:rPr sz="1200" spc="75" dirty="0">
                <a:latin typeface="Times New Roman"/>
                <a:cs typeface="Times New Roman"/>
              </a:rPr>
              <a:t> </a:t>
            </a:r>
            <a:r>
              <a:rPr sz="1200" dirty="0">
                <a:latin typeface="Times New Roman"/>
                <a:cs typeface="Times New Roman"/>
              </a:rPr>
              <a:t>tube.</a:t>
            </a:r>
            <a:r>
              <a:rPr sz="1200" spc="65" dirty="0">
                <a:latin typeface="Times New Roman"/>
                <a:cs typeface="Times New Roman"/>
              </a:rPr>
              <a:t> </a:t>
            </a:r>
            <a:r>
              <a:rPr sz="1200" dirty="0">
                <a:latin typeface="Times New Roman"/>
                <a:cs typeface="Times New Roman"/>
              </a:rPr>
              <a:t>General</a:t>
            </a:r>
            <a:r>
              <a:rPr sz="1200" spc="150" dirty="0">
                <a:latin typeface="Times New Roman"/>
                <a:cs typeface="Times New Roman"/>
              </a:rPr>
              <a:t> </a:t>
            </a:r>
            <a:r>
              <a:rPr sz="1200" dirty="0">
                <a:latin typeface="Times New Roman"/>
                <a:cs typeface="Times New Roman"/>
              </a:rPr>
              <a:t>arrangement</a:t>
            </a:r>
            <a:r>
              <a:rPr sz="1200" spc="-25" dirty="0">
                <a:latin typeface="Times New Roman"/>
                <a:cs typeface="Times New Roman"/>
              </a:rPr>
              <a:t> is </a:t>
            </a:r>
            <a:r>
              <a:rPr sz="1200" dirty="0">
                <a:latin typeface="Times New Roman"/>
                <a:cs typeface="Times New Roman"/>
              </a:rPr>
              <a:t>very</a:t>
            </a:r>
            <a:r>
              <a:rPr sz="1200" spc="10" dirty="0">
                <a:latin typeface="Times New Roman"/>
                <a:cs typeface="Times New Roman"/>
              </a:rPr>
              <a:t> </a:t>
            </a:r>
            <a:r>
              <a:rPr sz="1200" dirty="0">
                <a:latin typeface="Times New Roman"/>
                <a:cs typeface="Times New Roman"/>
              </a:rPr>
              <a:t>similar</a:t>
            </a:r>
            <a:r>
              <a:rPr sz="1200" spc="-3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Lancashire</a:t>
            </a:r>
            <a:r>
              <a:rPr sz="1200" spc="-45" dirty="0">
                <a:latin typeface="Times New Roman"/>
                <a:cs typeface="Times New Roman"/>
              </a:rPr>
              <a:t> </a:t>
            </a:r>
            <a:r>
              <a:rPr sz="1200" dirty="0">
                <a:latin typeface="Times New Roman"/>
                <a:cs typeface="Times New Roman"/>
              </a:rPr>
              <a:t>boiler.</a:t>
            </a:r>
            <a:r>
              <a:rPr sz="1200" spc="15"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surrounds</a:t>
            </a:r>
            <a:r>
              <a:rPr sz="1200" spc="9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flue</a:t>
            </a:r>
            <a:r>
              <a:rPr sz="1200" spc="20" dirty="0">
                <a:latin typeface="Times New Roman"/>
                <a:cs typeface="Times New Roman"/>
              </a:rPr>
              <a:t> </a:t>
            </a:r>
            <a:r>
              <a:rPr sz="1200" dirty="0">
                <a:latin typeface="Times New Roman"/>
                <a:cs typeface="Times New Roman"/>
              </a:rPr>
              <a:t>gas</a:t>
            </a:r>
            <a:r>
              <a:rPr sz="1200" spc="25" dirty="0">
                <a:latin typeface="Times New Roman"/>
                <a:cs typeface="Times New Roman"/>
              </a:rPr>
              <a:t> </a:t>
            </a:r>
            <a:r>
              <a:rPr sz="1200" dirty="0">
                <a:latin typeface="Times New Roman"/>
                <a:cs typeface="Times New Roman"/>
              </a:rPr>
              <a:t>tube</a:t>
            </a:r>
            <a:r>
              <a:rPr sz="1200" spc="2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shell.</a:t>
            </a:r>
            <a:r>
              <a:rPr sz="1200" spc="15" dirty="0">
                <a:latin typeface="Times New Roman"/>
                <a:cs typeface="Times New Roman"/>
              </a:rPr>
              <a:t> </a:t>
            </a:r>
            <a:r>
              <a:rPr sz="1200" dirty="0">
                <a:latin typeface="Times New Roman"/>
                <a:cs typeface="Times New Roman"/>
              </a:rPr>
              <a:t>Hot</a:t>
            </a:r>
            <a:r>
              <a:rPr sz="1200" spc="100" dirty="0">
                <a:latin typeface="Times New Roman"/>
                <a:cs typeface="Times New Roman"/>
              </a:rPr>
              <a:t> </a:t>
            </a:r>
            <a:r>
              <a:rPr sz="1200" spc="-20" dirty="0">
                <a:latin typeface="Times New Roman"/>
                <a:cs typeface="Times New Roman"/>
              </a:rPr>
              <a:t>flue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after</a:t>
            </a:r>
            <a:r>
              <a:rPr sz="1200" spc="-35" dirty="0">
                <a:latin typeface="Times New Roman"/>
                <a:cs typeface="Times New Roman"/>
              </a:rPr>
              <a:t> </a:t>
            </a:r>
            <a:r>
              <a:rPr sz="1200" dirty="0">
                <a:latin typeface="Times New Roman"/>
                <a:cs typeface="Times New Roman"/>
              </a:rPr>
              <a:t>passing</a:t>
            </a:r>
            <a:r>
              <a:rPr sz="1200" spc="-50" dirty="0">
                <a:latin typeface="Times New Roman"/>
                <a:cs typeface="Times New Roman"/>
              </a:rPr>
              <a:t> </a:t>
            </a:r>
            <a:r>
              <a:rPr sz="1200" dirty="0">
                <a:latin typeface="Times New Roman"/>
                <a:cs typeface="Times New Roman"/>
              </a:rPr>
              <a:t>through</a:t>
            </a:r>
            <a:r>
              <a:rPr sz="1200" spc="4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tube</a:t>
            </a:r>
            <a:r>
              <a:rPr sz="1200" spc="20" dirty="0">
                <a:latin typeface="Times New Roman"/>
                <a:cs typeface="Times New Roman"/>
              </a:rPr>
              <a:t> </a:t>
            </a:r>
            <a:r>
              <a:rPr sz="1200" dirty="0">
                <a:latin typeface="Times New Roman"/>
                <a:cs typeface="Times New Roman"/>
              </a:rPr>
              <a:t>are</a:t>
            </a:r>
            <a:r>
              <a:rPr sz="1200" spc="15" dirty="0">
                <a:latin typeface="Times New Roman"/>
                <a:cs typeface="Times New Roman"/>
              </a:rPr>
              <a:t> </a:t>
            </a:r>
            <a:r>
              <a:rPr sz="1200" dirty="0">
                <a:latin typeface="Times New Roman"/>
                <a:cs typeface="Times New Roman"/>
              </a:rPr>
              <a:t>divided</a:t>
            </a:r>
            <a:r>
              <a:rPr sz="1200" spc="-50" dirty="0">
                <a:latin typeface="Times New Roman"/>
                <a:cs typeface="Times New Roman"/>
              </a:rPr>
              <a:t> </a:t>
            </a:r>
            <a:r>
              <a:rPr sz="1200" dirty="0">
                <a:latin typeface="Times New Roman"/>
                <a:cs typeface="Times New Roman"/>
              </a:rPr>
              <a:t>into</a:t>
            </a:r>
            <a:r>
              <a:rPr sz="1200" spc="10" dirty="0">
                <a:latin typeface="Times New Roman"/>
                <a:cs typeface="Times New Roman"/>
              </a:rPr>
              <a:t> </a:t>
            </a:r>
            <a:r>
              <a:rPr sz="1200" dirty="0">
                <a:latin typeface="Times New Roman"/>
                <a:cs typeface="Times New Roman"/>
              </a:rPr>
              <a:t>two</a:t>
            </a:r>
            <a:r>
              <a:rPr sz="1200" spc="15" dirty="0">
                <a:latin typeface="Times New Roman"/>
                <a:cs typeface="Times New Roman"/>
              </a:rPr>
              <a:t> </a:t>
            </a:r>
            <a:r>
              <a:rPr sz="1200" dirty="0">
                <a:latin typeface="Times New Roman"/>
                <a:cs typeface="Times New Roman"/>
              </a:rPr>
              <a:t>portions</a:t>
            </a:r>
            <a:r>
              <a:rPr sz="1200" spc="-40"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end</a:t>
            </a:r>
            <a:r>
              <a:rPr sz="1200" spc="7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spc="-25" dirty="0">
                <a:latin typeface="Times New Roman"/>
                <a:cs typeface="Times New Roman"/>
              </a:rPr>
              <a:t>and </a:t>
            </a:r>
            <a:r>
              <a:rPr sz="1200" dirty="0">
                <a:latin typeface="Times New Roman"/>
                <a:cs typeface="Times New Roman"/>
              </a:rPr>
              <a:t>pass</a:t>
            </a:r>
            <a:r>
              <a:rPr sz="1200" spc="-75" dirty="0">
                <a:latin typeface="Times New Roman"/>
                <a:cs typeface="Times New Roman"/>
              </a:rPr>
              <a:t> </a:t>
            </a:r>
            <a:r>
              <a:rPr sz="1200" dirty="0">
                <a:latin typeface="Times New Roman"/>
                <a:cs typeface="Times New Roman"/>
              </a:rPr>
              <a:t>through</a:t>
            </a:r>
            <a:r>
              <a:rPr sz="1200" spc="-60" dirty="0">
                <a:latin typeface="Times New Roman"/>
                <a:cs typeface="Times New Roman"/>
              </a:rPr>
              <a:t> </a:t>
            </a:r>
            <a:r>
              <a:rPr sz="1200" dirty="0">
                <a:latin typeface="Times New Roman"/>
                <a:cs typeface="Times New Roman"/>
              </a:rPr>
              <a:t>side</a:t>
            </a:r>
            <a:r>
              <a:rPr sz="1200" spc="-30" dirty="0">
                <a:latin typeface="Times New Roman"/>
                <a:cs typeface="Times New Roman"/>
              </a:rPr>
              <a:t> </a:t>
            </a:r>
            <a:r>
              <a:rPr sz="1200" dirty="0">
                <a:latin typeface="Times New Roman"/>
                <a:cs typeface="Times New Roman"/>
              </a:rPr>
              <a:t>flue</a:t>
            </a:r>
            <a:r>
              <a:rPr sz="1200" spc="-30" dirty="0">
                <a:latin typeface="Times New Roman"/>
                <a:cs typeface="Times New Roman"/>
              </a:rPr>
              <a:t> </a:t>
            </a:r>
            <a:r>
              <a:rPr sz="1200" spc="-10" dirty="0">
                <a:latin typeface="Times New Roman"/>
                <a:cs typeface="Times New Roman"/>
              </a:rPr>
              <a:t>passages</a:t>
            </a:r>
            <a:r>
              <a:rPr sz="1200" spc="-6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dirty="0">
                <a:latin typeface="Times New Roman"/>
                <a:cs typeface="Times New Roman"/>
              </a:rPr>
              <a:t>reach</a:t>
            </a:r>
            <a:r>
              <a:rPr sz="1200" spc="-35" dirty="0">
                <a:latin typeface="Times New Roman"/>
                <a:cs typeface="Times New Roman"/>
              </a:rPr>
              <a:t> </a:t>
            </a:r>
            <a:r>
              <a:rPr sz="1200" dirty="0">
                <a:latin typeface="Times New Roman"/>
                <a:cs typeface="Times New Roman"/>
              </a:rPr>
              <a:t>upto</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front</a:t>
            </a:r>
            <a:r>
              <a:rPr sz="1200" spc="-6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spc="-10" dirty="0">
                <a:latin typeface="Times New Roman"/>
                <a:cs typeface="Times New Roman"/>
              </a:rPr>
              <a:t>boiler</a:t>
            </a:r>
            <a:r>
              <a:rPr sz="1200" spc="-6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then</a:t>
            </a:r>
            <a:r>
              <a:rPr sz="1200" spc="30" dirty="0">
                <a:latin typeface="Times New Roman"/>
                <a:cs typeface="Times New Roman"/>
              </a:rPr>
              <a:t> </a:t>
            </a:r>
            <a:r>
              <a:rPr sz="1200" spc="-10" dirty="0">
                <a:latin typeface="Times New Roman"/>
                <a:cs typeface="Times New Roman"/>
              </a:rPr>
              <a:t>enter</a:t>
            </a:r>
            <a:r>
              <a:rPr sz="1200" spc="-65" dirty="0">
                <a:latin typeface="Times New Roman"/>
                <a:cs typeface="Times New Roman"/>
              </a:rPr>
              <a:t> </a:t>
            </a:r>
            <a:r>
              <a:rPr sz="1200" dirty="0">
                <a:latin typeface="Times New Roman"/>
                <a:cs typeface="Times New Roman"/>
              </a:rPr>
              <a:t>into</a:t>
            </a:r>
            <a:r>
              <a:rPr sz="1200" spc="260" dirty="0">
                <a:latin typeface="Times New Roman"/>
                <a:cs typeface="Times New Roman"/>
              </a:rPr>
              <a:t> </a:t>
            </a:r>
            <a:r>
              <a:rPr sz="1200" spc="-10" dirty="0">
                <a:latin typeface="Times New Roman"/>
                <a:cs typeface="Times New Roman"/>
              </a:rPr>
              <a:t>bottom </a:t>
            </a:r>
            <a:r>
              <a:rPr sz="1200" dirty="0">
                <a:latin typeface="Times New Roman"/>
                <a:cs typeface="Times New Roman"/>
              </a:rPr>
              <a:t>flue</a:t>
            </a:r>
            <a:r>
              <a:rPr sz="1200" spc="135" dirty="0">
                <a:latin typeface="Times New Roman"/>
                <a:cs typeface="Times New Roman"/>
              </a:rPr>
              <a:t> </a:t>
            </a:r>
            <a:r>
              <a:rPr sz="1200" dirty="0">
                <a:latin typeface="Times New Roman"/>
                <a:cs typeface="Times New Roman"/>
              </a:rPr>
              <a:t>gas</a:t>
            </a:r>
            <a:r>
              <a:rPr sz="1200" spc="150" dirty="0">
                <a:latin typeface="Times New Roman"/>
                <a:cs typeface="Times New Roman"/>
              </a:rPr>
              <a:t> </a:t>
            </a:r>
            <a:r>
              <a:rPr sz="1200" dirty="0">
                <a:latin typeface="Times New Roman"/>
                <a:cs typeface="Times New Roman"/>
              </a:rPr>
              <a:t>passage</a:t>
            </a:r>
            <a:r>
              <a:rPr sz="1200" spc="75" dirty="0">
                <a:latin typeface="Times New Roman"/>
                <a:cs typeface="Times New Roman"/>
              </a:rPr>
              <a:t> </a:t>
            </a:r>
            <a:r>
              <a:rPr sz="1200" dirty="0">
                <a:latin typeface="Times New Roman"/>
                <a:cs typeface="Times New Roman"/>
              </a:rPr>
              <a:t>for</a:t>
            </a:r>
            <a:r>
              <a:rPr sz="1200" spc="155" dirty="0">
                <a:latin typeface="Times New Roman"/>
                <a:cs typeface="Times New Roman"/>
              </a:rPr>
              <a:t> </a:t>
            </a:r>
            <a:r>
              <a:rPr sz="1200" dirty="0">
                <a:latin typeface="Times New Roman"/>
                <a:cs typeface="Times New Roman"/>
              </a:rPr>
              <a:t>escaping</a:t>
            </a:r>
            <a:r>
              <a:rPr sz="1200" spc="70" dirty="0">
                <a:latin typeface="Times New Roman"/>
                <a:cs typeface="Times New Roman"/>
              </a:rPr>
              <a:t> </a:t>
            </a:r>
            <a:r>
              <a:rPr sz="1200" dirty="0">
                <a:latin typeface="Times New Roman"/>
                <a:cs typeface="Times New Roman"/>
              </a:rPr>
              <a:t>out</a:t>
            </a:r>
            <a:r>
              <a:rPr sz="1200" spc="160" dirty="0">
                <a:latin typeface="Times New Roman"/>
                <a:cs typeface="Times New Roman"/>
              </a:rPr>
              <a:t> </a:t>
            </a:r>
            <a:r>
              <a:rPr sz="1200" dirty="0">
                <a:latin typeface="Times New Roman"/>
                <a:cs typeface="Times New Roman"/>
              </a:rPr>
              <a:t>through</a:t>
            </a:r>
            <a:r>
              <a:rPr sz="1200" spc="135" dirty="0">
                <a:latin typeface="Times New Roman"/>
                <a:cs typeface="Times New Roman"/>
              </a:rPr>
              <a:t> </a:t>
            </a:r>
            <a:r>
              <a:rPr sz="1200" dirty="0">
                <a:latin typeface="Times New Roman"/>
                <a:cs typeface="Times New Roman"/>
              </a:rPr>
              <a:t>chimney</a:t>
            </a:r>
            <a:r>
              <a:rPr sz="1200" spc="70" dirty="0">
                <a:latin typeface="Times New Roman"/>
                <a:cs typeface="Times New Roman"/>
              </a:rPr>
              <a:t> </a:t>
            </a:r>
            <a:r>
              <a:rPr sz="1200" dirty="0">
                <a:latin typeface="Times New Roman"/>
                <a:cs typeface="Times New Roman"/>
              </a:rPr>
              <a:t>after</a:t>
            </a:r>
            <a:r>
              <a:rPr sz="1200" spc="155" dirty="0">
                <a:latin typeface="Times New Roman"/>
                <a:cs typeface="Times New Roman"/>
              </a:rPr>
              <a:t> </a:t>
            </a:r>
            <a:r>
              <a:rPr sz="1200" dirty="0">
                <a:latin typeface="Times New Roman"/>
                <a:cs typeface="Times New Roman"/>
              </a:rPr>
              <a:t>traversing</a:t>
            </a:r>
            <a:r>
              <a:rPr sz="1200" spc="15"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entire</a:t>
            </a:r>
            <a:r>
              <a:rPr sz="1200" spc="80" dirty="0">
                <a:latin typeface="Times New Roman"/>
                <a:cs typeface="Times New Roman"/>
              </a:rPr>
              <a:t> </a:t>
            </a:r>
            <a:r>
              <a:rPr sz="1200" dirty="0">
                <a:latin typeface="Times New Roman"/>
                <a:cs typeface="Times New Roman"/>
              </a:rPr>
              <a:t>length</a:t>
            </a:r>
            <a:r>
              <a:rPr sz="1200" spc="190" dirty="0">
                <a:latin typeface="Times New Roman"/>
                <a:cs typeface="Times New Roman"/>
              </a:rPr>
              <a:t> </a:t>
            </a:r>
            <a:r>
              <a:rPr sz="1200" spc="-25" dirty="0">
                <a:latin typeface="Times New Roman"/>
                <a:cs typeface="Times New Roman"/>
              </a:rPr>
              <a:t>of </a:t>
            </a:r>
            <a:r>
              <a:rPr sz="1200" dirty="0">
                <a:latin typeface="Times New Roman"/>
                <a:cs typeface="Times New Roman"/>
              </a:rPr>
              <a:t>bottom</a:t>
            </a:r>
            <a:r>
              <a:rPr sz="1200" spc="35" dirty="0">
                <a:latin typeface="Times New Roman"/>
                <a:cs typeface="Times New Roman"/>
              </a:rPr>
              <a:t> </a:t>
            </a:r>
            <a:r>
              <a:rPr sz="1200" dirty="0">
                <a:latin typeface="Times New Roman"/>
                <a:cs typeface="Times New Roman"/>
              </a:rPr>
              <a:t>passage.</a:t>
            </a:r>
            <a:r>
              <a:rPr sz="1200" spc="65" dirty="0">
                <a:latin typeface="Times New Roman"/>
                <a:cs typeface="Times New Roman"/>
              </a:rPr>
              <a:t> </a:t>
            </a:r>
            <a:r>
              <a:rPr sz="1200" dirty="0">
                <a:latin typeface="Times New Roman"/>
                <a:cs typeface="Times New Roman"/>
              </a:rPr>
              <a:t>Hot</a:t>
            </a:r>
            <a:r>
              <a:rPr sz="1200" spc="150" dirty="0">
                <a:latin typeface="Times New Roman"/>
                <a:cs typeface="Times New Roman"/>
              </a:rPr>
              <a:t> </a:t>
            </a:r>
            <a:r>
              <a:rPr sz="1200" dirty="0">
                <a:latin typeface="Times New Roman"/>
                <a:cs typeface="Times New Roman"/>
              </a:rPr>
              <a:t>gases</a:t>
            </a:r>
            <a:r>
              <a:rPr sz="1200" spc="105" dirty="0">
                <a:latin typeface="Times New Roman"/>
                <a:cs typeface="Times New Roman"/>
              </a:rPr>
              <a:t> </a:t>
            </a:r>
            <a:r>
              <a:rPr sz="1200" dirty="0">
                <a:latin typeface="Times New Roman"/>
                <a:cs typeface="Times New Roman"/>
              </a:rPr>
              <a:t>thus</a:t>
            </a:r>
            <a:r>
              <a:rPr sz="1200" spc="80" dirty="0">
                <a:latin typeface="Times New Roman"/>
                <a:cs typeface="Times New Roman"/>
              </a:rPr>
              <a:t> </a:t>
            </a:r>
            <a:r>
              <a:rPr sz="1200" dirty="0">
                <a:latin typeface="Times New Roman"/>
                <a:cs typeface="Times New Roman"/>
              </a:rPr>
              <a:t>traverse</a:t>
            </a:r>
            <a:r>
              <a:rPr sz="1200" spc="10" dirty="0">
                <a:latin typeface="Times New Roman"/>
                <a:cs typeface="Times New Roman"/>
              </a:rPr>
              <a:t> </a:t>
            </a:r>
            <a:r>
              <a:rPr sz="1200" dirty="0">
                <a:latin typeface="Times New Roman"/>
                <a:cs typeface="Times New Roman"/>
              </a:rPr>
              <a:t>complete</a:t>
            </a:r>
            <a:r>
              <a:rPr sz="1200" spc="70" dirty="0">
                <a:latin typeface="Times New Roman"/>
                <a:cs typeface="Times New Roman"/>
              </a:rPr>
              <a:t> </a:t>
            </a:r>
            <a:r>
              <a:rPr sz="1200" dirty="0">
                <a:latin typeface="Times New Roman"/>
                <a:cs typeface="Times New Roman"/>
              </a:rPr>
              <a:t>length</a:t>
            </a:r>
            <a:r>
              <a:rPr sz="1200" spc="50" dirty="0">
                <a:latin typeface="Times New Roman"/>
                <a:cs typeface="Times New Roman"/>
              </a:rPr>
              <a:t> </a:t>
            </a:r>
            <a:r>
              <a:rPr sz="1200" dirty="0">
                <a:latin typeface="Times New Roman"/>
                <a:cs typeface="Times New Roman"/>
              </a:rPr>
              <a:t>of</a:t>
            </a:r>
            <a:r>
              <a:rPr sz="1200" spc="150" dirty="0">
                <a:latin typeface="Times New Roman"/>
                <a:cs typeface="Times New Roman"/>
              </a:rPr>
              <a:t> </a:t>
            </a:r>
            <a:r>
              <a:rPr sz="1200" dirty="0">
                <a:latin typeface="Times New Roman"/>
                <a:cs typeface="Times New Roman"/>
              </a:rPr>
              <a:t>passage</a:t>
            </a:r>
            <a:r>
              <a:rPr sz="1200" spc="65" dirty="0">
                <a:latin typeface="Times New Roman"/>
                <a:cs typeface="Times New Roman"/>
              </a:rPr>
              <a:t> </a:t>
            </a:r>
            <a:r>
              <a:rPr sz="1200" dirty="0">
                <a:latin typeface="Times New Roman"/>
                <a:cs typeface="Times New Roman"/>
              </a:rPr>
              <a:t>from</a:t>
            </a:r>
            <a:r>
              <a:rPr sz="1200" spc="50" dirty="0">
                <a:latin typeface="Times New Roman"/>
                <a:cs typeface="Times New Roman"/>
              </a:rPr>
              <a:t> </a:t>
            </a:r>
            <a:r>
              <a:rPr sz="1200" dirty="0">
                <a:latin typeface="Times New Roman"/>
                <a:cs typeface="Times New Roman"/>
              </a:rPr>
              <a:t>end</a:t>
            </a:r>
            <a:r>
              <a:rPr sz="1200" spc="12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end</a:t>
            </a:r>
            <a:r>
              <a:rPr sz="1200" spc="125" dirty="0">
                <a:latin typeface="Times New Roman"/>
                <a:cs typeface="Times New Roman"/>
              </a:rPr>
              <a:t> </a:t>
            </a:r>
            <a:r>
              <a:rPr sz="1200" spc="-25" dirty="0">
                <a:latin typeface="Times New Roman"/>
                <a:cs typeface="Times New Roman"/>
              </a:rPr>
              <a:t>of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thrice</a:t>
            </a:r>
            <a:r>
              <a:rPr sz="1200" spc="-45" dirty="0">
                <a:latin typeface="Times New Roman"/>
                <a:cs typeface="Times New Roman"/>
              </a:rPr>
              <a:t> </a:t>
            </a:r>
            <a:r>
              <a:rPr sz="1200" dirty="0">
                <a:latin typeface="Times New Roman"/>
                <a:cs typeface="Times New Roman"/>
              </a:rPr>
              <a:t>i.e.</a:t>
            </a:r>
            <a:r>
              <a:rPr sz="1200" spc="75" dirty="0">
                <a:latin typeface="Times New Roman"/>
                <a:cs typeface="Times New Roman"/>
              </a:rPr>
              <a:t> </a:t>
            </a:r>
            <a:r>
              <a:rPr sz="1200" dirty="0">
                <a:latin typeface="Times New Roman"/>
                <a:cs typeface="Times New Roman"/>
              </a:rPr>
              <a:t>through</a:t>
            </a:r>
            <a:r>
              <a:rPr sz="1200" spc="15" dirty="0">
                <a:latin typeface="Times New Roman"/>
                <a:cs typeface="Times New Roman"/>
              </a:rPr>
              <a:t> </a:t>
            </a:r>
            <a:r>
              <a:rPr sz="1200" dirty="0">
                <a:latin typeface="Times New Roman"/>
                <a:cs typeface="Times New Roman"/>
              </a:rPr>
              <a:t>main</a:t>
            </a:r>
            <a:r>
              <a:rPr sz="1200" spc="15" dirty="0">
                <a:latin typeface="Times New Roman"/>
                <a:cs typeface="Times New Roman"/>
              </a:rPr>
              <a:t> </a:t>
            </a:r>
            <a:r>
              <a:rPr sz="1200" dirty="0">
                <a:latin typeface="Times New Roman"/>
                <a:cs typeface="Times New Roman"/>
              </a:rPr>
              <a:t>flue</a:t>
            </a:r>
            <a:r>
              <a:rPr sz="1200" spc="20" dirty="0">
                <a:latin typeface="Times New Roman"/>
                <a:cs typeface="Times New Roman"/>
              </a:rPr>
              <a:t> </a:t>
            </a:r>
            <a:r>
              <a:rPr sz="1200" dirty="0">
                <a:latin typeface="Times New Roman"/>
                <a:cs typeface="Times New Roman"/>
              </a:rPr>
              <a:t>gas</a:t>
            </a:r>
            <a:r>
              <a:rPr sz="1200" spc="90" dirty="0">
                <a:latin typeface="Times New Roman"/>
                <a:cs typeface="Times New Roman"/>
              </a:rPr>
              <a:t> </a:t>
            </a:r>
            <a:r>
              <a:rPr sz="1200" dirty="0">
                <a:latin typeface="Times New Roman"/>
                <a:cs typeface="Times New Roman"/>
              </a:rPr>
              <a:t>tube,</a:t>
            </a:r>
            <a:r>
              <a:rPr sz="1200" spc="75" dirty="0">
                <a:latin typeface="Times New Roman"/>
                <a:cs typeface="Times New Roman"/>
              </a:rPr>
              <a:t> </a:t>
            </a:r>
            <a:r>
              <a:rPr sz="1200" dirty="0">
                <a:latin typeface="Times New Roman"/>
                <a:cs typeface="Times New Roman"/>
              </a:rPr>
              <a:t>side</a:t>
            </a:r>
            <a:r>
              <a:rPr sz="1200" spc="20" dirty="0">
                <a:latin typeface="Times New Roman"/>
                <a:cs typeface="Times New Roman"/>
              </a:rPr>
              <a:t> </a:t>
            </a:r>
            <a:r>
              <a:rPr sz="1200" dirty="0">
                <a:latin typeface="Times New Roman"/>
                <a:cs typeface="Times New Roman"/>
              </a:rPr>
              <a:t>flues</a:t>
            </a:r>
            <a:r>
              <a:rPr sz="1200" spc="25"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bottom</a:t>
            </a:r>
            <a:r>
              <a:rPr sz="1200" spc="-20" dirty="0">
                <a:latin typeface="Times New Roman"/>
                <a:cs typeface="Times New Roman"/>
              </a:rPr>
              <a:t> </a:t>
            </a:r>
            <a:r>
              <a:rPr sz="1200" dirty="0">
                <a:latin typeface="Times New Roman"/>
                <a:cs typeface="Times New Roman"/>
              </a:rPr>
              <a:t>flues.</a:t>
            </a:r>
            <a:r>
              <a:rPr sz="1200" spc="15" dirty="0">
                <a:latin typeface="Times New Roman"/>
                <a:cs typeface="Times New Roman"/>
              </a:rPr>
              <a:t> </a:t>
            </a:r>
            <a:r>
              <a:rPr sz="1200" dirty="0">
                <a:latin typeface="Times New Roman"/>
                <a:cs typeface="Times New Roman"/>
              </a:rPr>
              <a:t>Heat</a:t>
            </a:r>
            <a:r>
              <a:rPr sz="1200" spc="100" dirty="0">
                <a:latin typeface="Times New Roman"/>
                <a:cs typeface="Times New Roman"/>
              </a:rPr>
              <a:t> </a:t>
            </a:r>
            <a:r>
              <a:rPr sz="1200" dirty="0">
                <a:latin typeface="Times New Roman"/>
                <a:cs typeface="Times New Roman"/>
              </a:rPr>
              <a:t>transfer</a:t>
            </a:r>
            <a:r>
              <a:rPr sz="1200" spc="-30" dirty="0">
                <a:latin typeface="Times New Roman"/>
                <a:cs typeface="Times New Roman"/>
              </a:rPr>
              <a:t> </a:t>
            </a:r>
            <a:r>
              <a:rPr sz="1200" spc="-25" dirty="0">
                <a:latin typeface="Times New Roman"/>
                <a:cs typeface="Times New Roman"/>
              </a:rPr>
              <a:t>is </a:t>
            </a:r>
            <a:r>
              <a:rPr sz="1200" dirty="0">
                <a:latin typeface="Times New Roman"/>
                <a:cs typeface="Times New Roman"/>
              </a:rPr>
              <a:t>more</a:t>
            </a:r>
            <a:r>
              <a:rPr sz="1200" spc="20" dirty="0">
                <a:latin typeface="Times New Roman"/>
                <a:cs typeface="Times New Roman"/>
              </a:rPr>
              <a:t> </a:t>
            </a:r>
            <a:r>
              <a:rPr sz="1200" dirty="0">
                <a:latin typeface="Times New Roman"/>
                <a:cs typeface="Times New Roman"/>
              </a:rPr>
              <a:t>from</a:t>
            </a:r>
            <a:r>
              <a:rPr sz="1200" spc="45" dirty="0">
                <a:latin typeface="Times New Roman"/>
                <a:cs typeface="Times New Roman"/>
              </a:rPr>
              <a:t> </a:t>
            </a:r>
            <a:r>
              <a:rPr sz="1200" dirty="0">
                <a:latin typeface="Times New Roman"/>
                <a:cs typeface="Times New Roman"/>
              </a:rPr>
              <a:t>side</a:t>
            </a:r>
            <a:r>
              <a:rPr sz="1200" spc="85" dirty="0">
                <a:latin typeface="Times New Roman"/>
                <a:cs typeface="Times New Roman"/>
              </a:rPr>
              <a:t> </a:t>
            </a:r>
            <a:r>
              <a:rPr sz="1200" dirty="0">
                <a:latin typeface="Times New Roman"/>
                <a:cs typeface="Times New Roman"/>
              </a:rPr>
              <a:t>flues</a:t>
            </a:r>
            <a:r>
              <a:rPr sz="1200" spc="25" dirty="0">
                <a:latin typeface="Times New Roman"/>
                <a:cs typeface="Times New Roman"/>
              </a:rPr>
              <a:t> </a:t>
            </a:r>
            <a:r>
              <a:rPr sz="1200" dirty="0">
                <a:latin typeface="Times New Roman"/>
                <a:cs typeface="Times New Roman"/>
              </a:rPr>
              <a:t>than</a:t>
            </a:r>
            <a:r>
              <a:rPr sz="1200" spc="20" dirty="0">
                <a:latin typeface="Times New Roman"/>
                <a:cs typeface="Times New Roman"/>
              </a:rPr>
              <a:t> </a:t>
            </a:r>
            <a:r>
              <a:rPr sz="1200" dirty="0">
                <a:latin typeface="Times New Roman"/>
                <a:cs typeface="Times New Roman"/>
              </a:rPr>
              <a:t>bottom</a:t>
            </a:r>
            <a:r>
              <a:rPr sz="1200" spc="45" dirty="0">
                <a:latin typeface="Times New Roman"/>
                <a:cs typeface="Times New Roman"/>
              </a:rPr>
              <a:t> </a:t>
            </a:r>
            <a:r>
              <a:rPr sz="1200" dirty="0">
                <a:latin typeface="Times New Roman"/>
                <a:cs typeface="Times New Roman"/>
              </a:rPr>
              <a:t>flue</a:t>
            </a:r>
            <a:r>
              <a:rPr sz="1200" spc="25" dirty="0">
                <a:latin typeface="Times New Roman"/>
                <a:cs typeface="Times New Roman"/>
              </a:rPr>
              <a:t> </a:t>
            </a:r>
            <a:r>
              <a:rPr sz="1200" dirty="0">
                <a:latin typeface="Times New Roman"/>
                <a:cs typeface="Times New Roman"/>
              </a:rPr>
              <a:t>due</a:t>
            </a:r>
            <a:r>
              <a:rPr sz="1200" spc="80"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sedimentation</a:t>
            </a:r>
            <a:r>
              <a:rPr sz="1200" spc="-4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bottom.</a:t>
            </a:r>
            <a:r>
              <a:rPr sz="1200" spc="20" dirty="0">
                <a:latin typeface="Times New Roman"/>
                <a:cs typeface="Times New Roman"/>
              </a:rPr>
              <a:t> </a:t>
            </a:r>
            <a:r>
              <a:rPr sz="1200" dirty="0">
                <a:latin typeface="Times New Roman"/>
                <a:cs typeface="Times New Roman"/>
              </a:rPr>
              <a:t>These</a:t>
            </a:r>
            <a:r>
              <a:rPr sz="1200" spc="8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spc="-25" dirty="0">
                <a:latin typeface="Times New Roman"/>
                <a:cs typeface="Times New Roman"/>
              </a:rPr>
              <a:t>are </a:t>
            </a:r>
            <a:r>
              <a:rPr sz="1200" dirty="0">
                <a:latin typeface="Times New Roman"/>
                <a:cs typeface="Times New Roman"/>
              </a:rPr>
              <a:t>generally</a:t>
            </a:r>
            <a:r>
              <a:rPr sz="1200" spc="5" dirty="0">
                <a:latin typeface="Times New Roman"/>
                <a:cs typeface="Times New Roman"/>
              </a:rPr>
              <a:t> </a:t>
            </a:r>
            <a:r>
              <a:rPr sz="1200" dirty="0">
                <a:latin typeface="Times New Roman"/>
                <a:cs typeface="Times New Roman"/>
              </a:rPr>
              <a:t>capable</a:t>
            </a:r>
            <a:r>
              <a:rPr sz="1200" spc="7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producing</a:t>
            </a:r>
            <a:r>
              <a:rPr sz="1200" spc="65" dirty="0">
                <a:latin typeface="Times New Roman"/>
                <a:cs typeface="Times New Roman"/>
              </a:rPr>
              <a:t> </a:t>
            </a:r>
            <a:r>
              <a:rPr sz="1200" dirty="0">
                <a:latin typeface="Times New Roman"/>
                <a:cs typeface="Times New Roman"/>
              </a:rPr>
              <a:t>steam</a:t>
            </a:r>
            <a:r>
              <a:rPr sz="1200" spc="90" dirty="0">
                <a:latin typeface="Times New Roman"/>
                <a:cs typeface="Times New Roman"/>
              </a:rPr>
              <a:t> </a:t>
            </a:r>
            <a:r>
              <a:rPr sz="1200" dirty="0">
                <a:latin typeface="Times New Roman"/>
                <a:cs typeface="Times New Roman"/>
              </a:rPr>
              <a:t>up</a:t>
            </a:r>
            <a:r>
              <a:rPr sz="1200" spc="60" dirty="0">
                <a:latin typeface="Times New Roman"/>
                <a:cs typeface="Times New Roman"/>
              </a:rPr>
              <a:t> </a:t>
            </a:r>
            <a:r>
              <a:rPr sz="1200" dirty="0">
                <a:latin typeface="Times New Roman"/>
                <a:cs typeface="Times New Roman"/>
              </a:rPr>
              <a:t>to</a:t>
            </a:r>
            <a:r>
              <a:rPr sz="1200" spc="125"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rate</a:t>
            </a:r>
            <a:r>
              <a:rPr sz="1200" spc="70" dirty="0">
                <a:latin typeface="Times New Roman"/>
                <a:cs typeface="Times New Roman"/>
              </a:rPr>
              <a:t> </a:t>
            </a:r>
            <a:r>
              <a:rPr sz="1200" dirty="0">
                <a:latin typeface="Times New Roman"/>
                <a:cs typeface="Times New Roman"/>
              </a:rPr>
              <a:t>of</a:t>
            </a:r>
            <a:r>
              <a:rPr sz="1200" spc="85" dirty="0">
                <a:latin typeface="Times New Roman"/>
                <a:cs typeface="Times New Roman"/>
              </a:rPr>
              <a:t> </a:t>
            </a:r>
            <a:r>
              <a:rPr sz="1200" dirty="0">
                <a:latin typeface="Times New Roman"/>
                <a:cs typeface="Times New Roman"/>
              </a:rPr>
              <a:t>1350</a:t>
            </a:r>
            <a:r>
              <a:rPr sz="1200" spc="125" dirty="0">
                <a:latin typeface="Times New Roman"/>
                <a:cs typeface="Times New Roman"/>
              </a:rPr>
              <a:t> </a:t>
            </a:r>
            <a:r>
              <a:rPr sz="1200" dirty="0">
                <a:latin typeface="Times New Roman"/>
                <a:cs typeface="Times New Roman"/>
              </a:rPr>
              <a:t>kg/hr</a:t>
            </a:r>
            <a:r>
              <a:rPr sz="1200" spc="8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maximum</a:t>
            </a:r>
            <a:r>
              <a:rPr sz="1200" spc="30" dirty="0">
                <a:latin typeface="Times New Roman"/>
                <a:cs typeface="Times New Roman"/>
              </a:rPr>
              <a:t> </a:t>
            </a:r>
            <a:r>
              <a:rPr sz="1200" spc="-10" dirty="0">
                <a:latin typeface="Times New Roman"/>
                <a:cs typeface="Times New Roman"/>
              </a:rPr>
              <a:t>steam </a:t>
            </a:r>
            <a:r>
              <a:rPr sz="1200" dirty="0">
                <a:latin typeface="Times New Roman"/>
                <a:cs typeface="Times New Roman"/>
              </a:rPr>
              <a:t>pressure</a:t>
            </a:r>
            <a:r>
              <a:rPr sz="1200" spc="-50" dirty="0">
                <a:latin typeface="Times New Roman"/>
                <a:cs typeface="Times New Roman"/>
              </a:rPr>
              <a:t> </a:t>
            </a:r>
            <a:r>
              <a:rPr sz="1200" dirty="0">
                <a:latin typeface="Times New Roman"/>
                <a:cs typeface="Times New Roman"/>
              </a:rPr>
              <a:t>up</a:t>
            </a:r>
            <a:r>
              <a:rPr sz="1200" spc="10"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12</a:t>
            </a:r>
            <a:r>
              <a:rPr sz="1200" spc="10" dirty="0">
                <a:latin typeface="Times New Roman"/>
                <a:cs typeface="Times New Roman"/>
              </a:rPr>
              <a:t> </a:t>
            </a:r>
            <a:r>
              <a:rPr sz="1200" dirty="0">
                <a:latin typeface="Times New Roman"/>
                <a:cs typeface="Times New Roman"/>
              </a:rPr>
              <a:t>bar.</a:t>
            </a:r>
            <a:r>
              <a:rPr sz="1200" spc="10" dirty="0">
                <a:latin typeface="Times New Roman"/>
                <a:cs typeface="Times New Roman"/>
              </a:rPr>
              <a:t> </a:t>
            </a:r>
            <a:r>
              <a:rPr sz="1200" dirty="0">
                <a:latin typeface="Times New Roman"/>
                <a:cs typeface="Times New Roman"/>
              </a:rPr>
              <a:t>Shell</a:t>
            </a:r>
            <a:r>
              <a:rPr sz="1200" spc="-30"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generally</a:t>
            </a:r>
            <a:r>
              <a:rPr sz="1200" spc="-7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length</a:t>
            </a:r>
            <a:r>
              <a:rPr sz="1200" spc="-55" dirty="0">
                <a:latin typeface="Times New Roman"/>
                <a:cs typeface="Times New Roman"/>
              </a:rPr>
              <a:t> </a:t>
            </a:r>
            <a:r>
              <a:rPr sz="1200" dirty="0">
                <a:latin typeface="Times New Roman"/>
                <a:cs typeface="Times New Roman"/>
              </a:rPr>
              <a:t>4</a:t>
            </a:r>
            <a:r>
              <a:rPr sz="1200" spc="10"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7</a:t>
            </a:r>
            <a:r>
              <a:rPr sz="1200" spc="10" dirty="0">
                <a:latin typeface="Times New Roman"/>
                <a:cs typeface="Times New Roman"/>
              </a:rPr>
              <a:t> </a:t>
            </a:r>
            <a:r>
              <a:rPr sz="1200" dirty="0">
                <a:latin typeface="Times New Roman"/>
                <a:cs typeface="Times New Roman"/>
              </a:rPr>
              <a:t>m</a:t>
            </a:r>
            <a:r>
              <a:rPr sz="1200" spc="5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spc="-10" dirty="0">
                <a:latin typeface="Times New Roman"/>
                <a:cs typeface="Times New Roman"/>
              </a:rPr>
              <a:t>diameter</a:t>
            </a:r>
            <a:endParaRPr sz="1200">
              <a:latin typeface="Times New Roman"/>
              <a:cs typeface="Times New Roman"/>
            </a:endParaRPr>
          </a:p>
          <a:p>
            <a:pPr marL="12700" algn="just">
              <a:spcBef>
                <a:spcPts val="240"/>
              </a:spcBef>
            </a:pPr>
            <a:r>
              <a:rPr sz="1200" dirty="0">
                <a:latin typeface="Times New Roman"/>
                <a:cs typeface="Times New Roman"/>
              </a:rPr>
              <a:t>1.2</a:t>
            </a:r>
            <a:r>
              <a:rPr sz="1200" spc="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1.8</a:t>
            </a:r>
            <a:r>
              <a:rPr sz="1200" spc="5" dirty="0">
                <a:latin typeface="Times New Roman"/>
                <a:cs typeface="Times New Roman"/>
              </a:rPr>
              <a:t> </a:t>
            </a:r>
            <a:r>
              <a:rPr sz="1200" spc="-25" dirty="0">
                <a:latin typeface="Times New Roman"/>
                <a:cs typeface="Times New Roman"/>
              </a:rPr>
              <a:t>m.</a:t>
            </a:r>
            <a:endParaRPr sz="1200">
              <a:latin typeface="Times New Roman"/>
              <a:cs typeface="Times New Roman"/>
            </a:endParaRPr>
          </a:p>
        </p:txBody>
      </p:sp>
      <p:sp>
        <p:nvSpPr>
          <p:cNvPr id="10" name="object 10"/>
          <p:cNvSpPr txBox="1"/>
          <p:nvPr/>
        </p:nvSpPr>
        <p:spPr>
          <a:xfrm>
            <a:off x="2274252" y="5624194"/>
            <a:ext cx="5478780" cy="1764714"/>
          </a:xfrm>
          <a:prstGeom prst="rect">
            <a:avLst/>
          </a:prstGeom>
        </p:spPr>
        <p:txBody>
          <a:bodyPr vert="horz" wrap="square" lIns="0" tIns="12700" rIns="0" bIns="0" rtlCol="0">
            <a:spAutoFit/>
          </a:bodyPr>
          <a:lstStyle/>
          <a:p>
            <a:pPr marL="12700">
              <a:spcBef>
                <a:spcPts val="100"/>
              </a:spcBef>
            </a:pPr>
            <a:r>
              <a:rPr sz="1200" b="1" dirty="0">
                <a:latin typeface="Times New Roman"/>
                <a:cs typeface="Times New Roman"/>
              </a:rPr>
              <a:t>Locomotive</a:t>
            </a:r>
            <a:r>
              <a:rPr sz="1200" b="1" spc="-70"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2700" marR="52069">
              <a:lnSpc>
                <a:spcPct val="121000"/>
              </a:lnSpc>
              <a:spcBef>
                <a:spcPts val="955"/>
              </a:spcBef>
            </a:pPr>
            <a:r>
              <a:rPr sz="1200" dirty="0">
                <a:latin typeface="Times New Roman"/>
                <a:cs typeface="Times New Roman"/>
              </a:rPr>
              <a:t>These</a:t>
            </a:r>
            <a:r>
              <a:rPr sz="1200" spc="15" dirty="0">
                <a:latin typeface="Times New Roman"/>
                <a:cs typeface="Times New Roman"/>
              </a:rPr>
              <a:t> </a:t>
            </a:r>
            <a:r>
              <a:rPr sz="1200" dirty="0">
                <a:latin typeface="Times New Roman"/>
                <a:cs typeface="Times New Roman"/>
              </a:rPr>
              <a:t>boilers</a:t>
            </a:r>
            <a:r>
              <a:rPr sz="1200" spc="-85" dirty="0">
                <a:latin typeface="Times New Roman"/>
                <a:cs typeface="Times New Roman"/>
              </a:rPr>
              <a:t> </a:t>
            </a:r>
            <a:r>
              <a:rPr sz="1200" dirty="0">
                <a:latin typeface="Times New Roman"/>
                <a:cs typeface="Times New Roman"/>
              </a:rPr>
              <a:t>were</a:t>
            </a:r>
            <a:r>
              <a:rPr sz="1200" spc="15" dirty="0">
                <a:latin typeface="Times New Roman"/>
                <a:cs typeface="Times New Roman"/>
              </a:rPr>
              <a:t> </a:t>
            </a:r>
            <a:r>
              <a:rPr sz="1200" dirty="0">
                <a:latin typeface="Times New Roman"/>
                <a:cs typeface="Times New Roman"/>
              </a:rPr>
              <a:t>invented</a:t>
            </a:r>
            <a:r>
              <a:rPr sz="1200" spc="-9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getting</a:t>
            </a:r>
            <a:r>
              <a:rPr sz="1200" spc="-45" dirty="0">
                <a:latin typeface="Times New Roman"/>
                <a:cs typeface="Times New Roman"/>
              </a:rPr>
              <a:t> </a:t>
            </a:r>
            <a:r>
              <a:rPr sz="1200" dirty="0">
                <a:latin typeface="Times New Roman"/>
                <a:cs typeface="Times New Roman"/>
              </a:rPr>
              <a:t>steam</a:t>
            </a:r>
            <a:r>
              <a:rPr sz="1200" spc="-75"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run</a:t>
            </a:r>
            <a:r>
              <a:rPr sz="1200" spc="-114"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steam</a:t>
            </a:r>
            <a:r>
              <a:rPr sz="1200" spc="-80" dirty="0">
                <a:latin typeface="Times New Roman"/>
                <a:cs typeface="Times New Roman"/>
              </a:rPr>
              <a:t> </a:t>
            </a:r>
            <a:r>
              <a:rPr sz="1200" dirty="0">
                <a:latin typeface="Times New Roman"/>
                <a:cs typeface="Times New Roman"/>
              </a:rPr>
              <a:t>engine</a:t>
            </a:r>
            <a:r>
              <a:rPr sz="1200" spc="-35" dirty="0">
                <a:latin typeface="Times New Roman"/>
                <a:cs typeface="Times New Roman"/>
              </a:rPr>
              <a:t> </a:t>
            </a:r>
            <a:r>
              <a:rPr sz="1200" dirty="0">
                <a:latin typeface="Times New Roman"/>
                <a:cs typeface="Times New Roman"/>
              </a:rPr>
              <a:t>used</a:t>
            </a:r>
            <a:r>
              <a:rPr sz="1200" spc="-5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spc="-10" dirty="0">
                <a:latin typeface="Times New Roman"/>
                <a:cs typeface="Times New Roman"/>
              </a:rPr>
              <a:t>locomotives. </a:t>
            </a:r>
            <a:r>
              <a:rPr sz="1200" dirty="0">
                <a:latin typeface="Times New Roman"/>
                <a:cs typeface="Times New Roman"/>
              </a:rPr>
              <a:t>These</a:t>
            </a:r>
            <a:r>
              <a:rPr sz="1200" spc="10"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dirty="0">
                <a:latin typeface="Times New Roman"/>
                <a:cs typeface="Times New Roman"/>
              </a:rPr>
              <a:t>fire</a:t>
            </a:r>
            <a:r>
              <a:rPr sz="1200" spc="-45" dirty="0">
                <a:latin typeface="Times New Roman"/>
                <a:cs typeface="Times New Roman"/>
              </a:rPr>
              <a:t> </a:t>
            </a:r>
            <a:r>
              <a:rPr sz="1200" dirty="0">
                <a:latin typeface="Times New Roman"/>
                <a:cs typeface="Times New Roman"/>
              </a:rPr>
              <a:t>tube</a:t>
            </a:r>
            <a:r>
              <a:rPr sz="1200" spc="-50" dirty="0">
                <a:latin typeface="Times New Roman"/>
                <a:cs typeface="Times New Roman"/>
              </a:rPr>
              <a:t> </a:t>
            </a:r>
            <a:r>
              <a:rPr sz="1200" dirty="0">
                <a:latin typeface="Times New Roman"/>
                <a:cs typeface="Times New Roman"/>
              </a:rPr>
              <a:t>type</a:t>
            </a:r>
            <a:r>
              <a:rPr sz="1200" spc="1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boilers.</a:t>
            </a:r>
            <a:r>
              <a:rPr sz="1200" spc="-55" dirty="0">
                <a:latin typeface="Times New Roman"/>
                <a:cs typeface="Times New Roman"/>
              </a:rPr>
              <a:t> </a:t>
            </a:r>
            <a:r>
              <a:rPr sz="1200" dirty="0">
                <a:latin typeface="Times New Roman"/>
                <a:cs typeface="Times New Roman"/>
              </a:rPr>
              <a:t>It</a:t>
            </a:r>
            <a:r>
              <a:rPr sz="1200" spc="35" dirty="0">
                <a:latin typeface="Times New Roman"/>
                <a:cs typeface="Times New Roman"/>
              </a:rPr>
              <a:t> </a:t>
            </a:r>
            <a:r>
              <a:rPr sz="1200" dirty="0">
                <a:latin typeface="Times New Roman"/>
                <a:cs typeface="Times New Roman"/>
              </a:rPr>
              <a:t>has</a:t>
            </a:r>
            <a:r>
              <a:rPr sz="1200" spc="20" dirty="0">
                <a:latin typeface="Times New Roman"/>
                <a:cs typeface="Times New Roman"/>
              </a:rPr>
              <a:t> </a:t>
            </a:r>
            <a:r>
              <a:rPr sz="1200" dirty="0">
                <a:latin typeface="Times New Roman"/>
                <a:cs typeface="Times New Roman"/>
              </a:rPr>
              <a:t>basically</a:t>
            </a:r>
            <a:r>
              <a:rPr sz="1200" spc="-110" dirty="0">
                <a:latin typeface="Times New Roman"/>
                <a:cs typeface="Times New Roman"/>
              </a:rPr>
              <a:t> </a:t>
            </a:r>
            <a:r>
              <a:rPr sz="1200" dirty="0">
                <a:latin typeface="Times New Roman"/>
                <a:cs typeface="Times New Roman"/>
              </a:rPr>
              <a:t>three</a:t>
            </a:r>
            <a:r>
              <a:rPr sz="1200" spc="-50" dirty="0">
                <a:latin typeface="Times New Roman"/>
                <a:cs typeface="Times New Roman"/>
              </a:rPr>
              <a:t> </a:t>
            </a:r>
            <a:r>
              <a:rPr sz="1200" dirty="0">
                <a:latin typeface="Times New Roman"/>
                <a:cs typeface="Times New Roman"/>
              </a:rPr>
              <a:t>parts</a:t>
            </a:r>
            <a:r>
              <a:rPr sz="1200" spc="-105" dirty="0">
                <a:latin typeface="Times New Roman"/>
                <a:cs typeface="Times New Roman"/>
              </a:rPr>
              <a:t> </a:t>
            </a:r>
            <a:r>
              <a:rPr sz="1200" dirty="0">
                <a:latin typeface="Times New Roman"/>
                <a:cs typeface="Times New Roman"/>
              </a:rPr>
              <a:t>i.e.</a:t>
            </a:r>
            <a:r>
              <a:rPr sz="1200" spc="10" dirty="0">
                <a:latin typeface="Times New Roman"/>
                <a:cs typeface="Times New Roman"/>
              </a:rPr>
              <a:t> </a:t>
            </a:r>
            <a:r>
              <a:rPr sz="1200" dirty="0">
                <a:latin typeface="Times New Roman"/>
                <a:cs typeface="Times New Roman"/>
              </a:rPr>
              <a:t>smoke</a:t>
            </a:r>
            <a:r>
              <a:rPr sz="1200" spc="-45" dirty="0">
                <a:latin typeface="Times New Roman"/>
                <a:cs typeface="Times New Roman"/>
              </a:rPr>
              <a:t> </a:t>
            </a:r>
            <a:r>
              <a:rPr sz="1200" dirty="0">
                <a:latin typeface="Times New Roman"/>
                <a:cs typeface="Times New Roman"/>
              </a:rPr>
              <a:t>box,</a:t>
            </a:r>
            <a:r>
              <a:rPr sz="1200" spc="10" dirty="0">
                <a:latin typeface="Times New Roman"/>
                <a:cs typeface="Times New Roman"/>
              </a:rPr>
              <a:t> </a:t>
            </a:r>
            <a:r>
              <a:rPr sz="1200" dirty="0">
                <a:latin typeface="Times New Roman"/>
                <a:cs typeface="Times New Roman"/>
              </a:rPr>
              <a:t>shell</a:t>
            </a:r>
            <a:r>
              <a:rPr sz="1200" spc="-25" dirty="0">
                <a:latin typeface="Times New Roman"/>
                <a:cs typeface="Times New Roman"/>
              </a:rPr>
              <a:t> and </a:t>
            </a:r>
            <a:r>
              <a:rPr sz="1200" dirty="0">
                <a:latin typeface="Times New Roman"/>
                <a:cs typeface="Times New Roman"/>
              </a:rPr>
              <a:t>fire</a:t>
            </a:r>
            <a:r>
              <a:rPr sz="1200" spc="-50" dirty="0">
                <a:latin typeface="Times New Roman"/>
                <a:cs typeface="Times New Roman"/>
              </a:rPr>
              <a:t> </a:t>
            </a:r>
            <a:r>
              <a:rPr sz="1200" dirty="0">
                <a:latin typeface="Times New Roman"/>
                <a:cs typeface="Times New Roman"/>
              </a:rPr>
              <a:t>box.</a:t>
            </a:r>
            <a:r>
              <a:rPr sz="1200" spc="10" dirty="0">
                <a:latin typeface="Times New Roman"/>
                <a:cs typeface="Times New Roman"/>
              </a:rPr>
              <a:t> </a:t>
            </a:r>
            <a:r>
              <a:rPr sz="1200" dirty="0">
                <a:latin typeface="Times New Roman"/>
                <a:cs typeface="Times New Roman"/>
              </a:rPr>
              <a:t>Figure</a:t>
            </a:r>
            <a:r>
              <a:rPr sz="1200" spc="-50" dirty="0">
                <a:latin typeface="Times New Roman"/>
                <a:cs typeface="Times New Roman"/>
              </a:rPr>
              <a:t> </a:t>
            </a:r>
            <a:r>
              <a:rPr sz="1200" dirty="0">
                <a:latin typeface="Times New Roman"/>
                <a:cs typeface="Times New Roman"/>
              </a:rPr>
              <a:t>1.8</a:t>
            </a:r>
            <a:r>
              <a:rPr sz="1200" spc="10" dirty="0">
                <a:latin typeface="Times New Roman"/>
                <a:cs typeface="Times New Roman"/>
              </a:rPr>
              <a:t> </a:t>
            </a:r>
            <a:r>
              <a:rPr sz="1200" dirty="0">
                <a:latin typeface="Times New Roman"/>
                <a:cs typeface="Times New Roman"/>
              </a:rPr>
              <a:t>shows</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general</a:t>
            </a:r>
            <a:r>
              <a:rPr sz="1200" spc="-25" dirty="0">
                <a:latin typeface="Times New Roman"/>
                <a:cs typeface="Times New Roman"/>
              </a:rPr>
              <a:t> </a:t>
            </a:r>
            <a:r>
              <a:rPr sz="1200" dirty="0">
                <a:latin typeface="Times New Roman"/>
                <a:cs typeface="Times New Roman"/>
              </a:rPr>
              <a:t>arrangement</a:t>
            </a:r>
            <a:r>
              <a:rPr sz="1200" spc="-90" dirty="0">
                <a:latin typeface="Times New Roman"/>
                <a:cs typeface="Times New Roman"/>
              </a:rPr>
              <a:t> </a:t>
            </a:r>
            <a:r>
              <a:rPr sz="1200" dirty="0">
                <a:latin typeface="Times New Roman"/>
                <a:cs typeface="Times New Roman"/>
              </a:rPr>
              <a:t>in</a:t>
            </a:r>
            <a:r>
              <a:rPr sz="1200" spc="-55" dirty="0">
                <a:latin typeface="Times New Roman"/>
                <a:cs typeface="Times New Roman"/>
              </a:rPr>
              <a:t> </a:t>
            </a:r>
            <a:r>
              <a:rPr sz="1200" dirty="0">
                <a:latin typeface="Times New Roman"/>
                <a:cs typeface="Times New Roman"/>
              </a:rPr>
              <a:t>locomotive</a:t>
            </a:r>
            <a:r>
              <a:rPr sz="1200" spc="-110"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a:p>
            <a:pPr marL="12700" marR="5080">
              <a:lnSpc>
                <a:spcPct val="118800"/>
              </a:lnSpc>
              <a:spcBef>
                <a:spcPts val="990"/>
              </a:spcBef>
            </a:pPr>
            <a:r>
              <a:rPr sz="1200" dirty="0">
                <a:latin typeface="Times New Roman"/>
                <a:cs typeface="Times New Roman"/>
              </a:rPr>
              <a:t>Inside</a:t>
            </a:r>
            <a:r>
              <a:rPr sz="1200" spc="15" dirty="0">
                <a:latin typeface="Times New Roman"/>
                <a:cs typeface="Times New Roman"/>
              </a:rPr>
              <a:t> </a:t>
            </a:r>
            <a:r>
              <a:rPr sz="1200" i="1" dirty="0">
                <a:latin typeface="Times New Roman"/>
                <a:cs typeface="Times New Roman"/>
              </a:rPr>
              <a:t>fire</a:t>
            </a:r>
            <a:r>
              <a:rPr sz="1200" i="1" spc="-50" dirty="0">
                <a:latin typeface="Times New Roman"/>
                <a:cs typeface="Times New Roman"/>
              </a:rPr>
              <a:t> </a:t>
            </a:r>
            <a:r>
              <a:rPr sz="1200" i="1" dirty="0">
                <a:latin typeface="Times New Roman"/>
                <a:cs typeface="Times New Roman"/>
              </a:rPr>
              <a:t>box</a:t>
            </a:r>
            <a:r>
              <a:rPr sz="1200" i="1" spc="-4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fuel</a:t>
            </a:r>
            <a:r>
              <a:rPr sz="1200" spc="-20" dirty="0">
                <a:latin typeface="Times New Roman"/>
                <a:cs typeface="Times New Roman"/>
              </a:rPr>
              <a:t> </a:t>
            </a:r>
            <a:r>
              <a:rPr sz="1200" dirty="0">
                <a:latin typeface="Times New Roman"/>
                <a:cs typeface="Times New Roman"/>
              </a:rPr>
              <a:t>(coal)</a:t>
            </a:r>
            <a:r>
              <a:rPr sz="1200" spc="-10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burnt</a:t>
            </a:r>
            <a:r>
              <a:rPr sz="1200" spc="-30" dirty="0">
                <a:latin typeface="Times New Roman"/>
                <a:cs typeface="Times New Roman"/>
              </a:rPr>
              <a:t> </a:t>
            </a:r>
            <a:r>
              <a:rPr sz="1200" dirty="0">
                <a:latin typeface="Times New Roman"/>
                <a:cs typeface="Times New Roman"/>
              </a:rPr>
              <a:t>over</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i="1" dirty="0">
                <a:latin typeface="Times New Roman"/>
                <a:cs typeface="Times New Roman"/>
              </a:rPr>
              <a:t>grate</a:t>
            </a:r>
            <a:r>
              <a:rPr sz="1200" dirty="0">
                <a:latin typeface="Times New Roman"/>
                <a:cs typeface="Times New Roman"/>
              </a:rPr>
              <a:t>.</a:t>
            </a:r>
            <a:r>
              <a:rPr sz="1200" spc="-55"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feeding</a:t>
            </a:r>
            <a:r>
              <a:rPr sz="1200" spc="-55" dirty="0">
                <a:latin typeface="Times New Roman"/>
                <a:cs typeface="Times New Roman"/>
              </a:rPr>
              <a:t> </a:t>
            </a:r>
            <a:r>
              <a:rPr sz="1200" dirty="0">
                <a:latin typeface="Times New Roman"/>
                <a:cs typeface="Times New Roman"/>
              </a:rPr>
              <a:t>fuel</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i="1" dirty="0">
                <a:latin typeface="Times New Roman"/>
                <a:cs typeface="Times New Roman"/>
              </a:rPr>
              <a:t>fire</a:t>
            </a:r>
            <a:r>
              <a:rPr sz="1200" i="1" spc="-45" dirty="0">
                <a:latin typeface="Times New Roman"/>
                <a:cs typeface="Times New Roman"/>
              </a:rPr>
              <a:t> </a:t>
            </a:r>
            <a:r>
              <a:rPr sz="1200" dirty="0">
                <a:latin typeface="Times New Roman"/>
                <a:cs typeface="Times New Roman"/>
              </a:rPr>
              <a:t>hole</a:t>
            </a:r>
            <a:r>
              <a:rPr sz="1200" spc="-50" dirty="0">
                <a:latin typeface="Times New Roman"/>
                <a:cs typeface="Times New Roman"/>
              </a:rPr>
              <a:t> </a:t>
            </a:r>
            <a:r>
              <a:rPr sz="1200" spc="-25" dirty="0">
                <a:latin typeface="Times New Roman"/>
                <a:cs typeface="Times New Roman"/>
              </a:rPr>
              <a:t>is</a:t>
            </a:r>
            <a:r>
              <a:rPr sz="1200" spc="500" dirty="0">
                <a:latin typeface="Times New Roman"/>
                <a:cs typeface="Times New Roman"/>
              </a:rPr>
              <a:t> </a:t>
            </a:r>
            <a:r>
              <a:rPr sz="1200" dirty="0">
                <a:latin typeface="Times New Roman"/>
                <a:cs typeface="Times New Roman"/>
              </a:rPr>
              <a:t>used.</a:t>
            </a:r>
            <a:r>
              <a:rPr sz="1200" spc="15" dirty="0">
                <a:latin typeface="Times New Roman"/>
                <a:cs typeface="Times New Roman"/>
              </a:rPr>
              <a:t> </a:t>
            </a:r>
            <a:r>
              <a:rPr sz="1200" dirty="0">
                <a:latin typeface="Times New Roman"/>
                <a:cs typeface="Times New Roman"/>
              </a:rPr>
              <a:t>Hot</a:t>
            </a:r>
            <a:r>
              <a:rPr sz="1200" spc="50" dirty="0">
                <a:latin typeface="Times New Roman"/>
                <a:cs typeface="Times New Roman"/>
              </a:rPr>
              <a:t> </a:t>
            </a:r>
            <a:r>
              <a:rPr sz="1200" dirty="0">
                <a:latin typeface="Times New Roman"/>
                <a:cs typeface="Times New Roman"/>
              </a:rPr>
              <a:t>gases</a:t>
            </a:r>
            <a:r>
              <a:rPr sz="1200" spc="-30" dirty="0">
                <a:latin typeface="Times New Roman"/>
                <a:cs typeface="Times New Roman"/>
              </a:rPr>
              <a:t> </a:t>
            </a:r>
            <a:r>
              <a:rPr sz="1200" spc="-10" dirty="0">
                <a:latin typeface="Times New Roman"/>
                <a:cs typeface="Times New Roman"/>
              </a:rPr>
              <a:t>produced</a:t>
            </a:r>
            <a:r>
              <a:rPr sz="1200" spc="-10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fire</a:t>
            </a:r>
            <a:r>
              <a:rPr sz="1200" spc="-45" dirty="0">
                <a:latin typeface="Times New Roman"/>
                <a:cs typeface="Times New Roman"/>
              </a:rPr>
              <a:t> </a:t>
            </a:r>
            <a:r>
              <a:rPr sz="1200" dirty="0">
                <a:latin typeface="Times New Roman"/>
                <a:cs typeface="Times New Roman"/>
              </a:rPr>
              <a:t>box</a:t>
            </a:r>
            <a:r>
              <a:rPr sz="1200" spc="-3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diverted</a:t>
            </a:r>
            <a:r>
              <a:rPr sz="1200" spc="-40" dirty="0">
                <a:latin typeface="Times New Roman"/>
                <a:cs typeface="Times New Roman"/>
              </a:rPr>
              <a:t> </a:t>
            </a:r>
            <a:r>
              <a:rPr sz="1200" dirty="0">
                <a:latin typeface="Times New Roman"/>
                <a:cs typeface="Times New Roman"/>
              </a:rPr>
              <a:t>by</a:t>
            </a:r>
            <a:r>
              <a:rPr sz="1200" spc="-45" dirty="0">
                <a:latin typeface="Times New Roman"/>
                <a:cs typeface="Times New Roman"/>
              </a:rPr>
              <a:t> </a:t>
            </a:r>
            <a:r>
              <a:rPr sz="1200" i="1" dirty="0">
                <a:latin typeface="Times New Roman"/>
                <a:cs typeface="Times New Roman"/>
              </a:rPr>
              <a:t>fire</a:t>
            </a:r>
            <a:r>
              <a:rPr sz="1200" i="1" spc="-35" dirty="0">
                <a:latin typeface="Times New Roman"/>
                <a:cs typeface="Times New Roman"/>
              </a:rPr>
              <a:t> </a:t>
            </a:r>
            <a:r>
              <a:rPr sz="1200" i="1" dirty="0">
                <a:latin typeface="Times New Roman"/>
                <a:cs typeface="Times New Roman"/>
              </a:rPr>
              <a:t>brick</a:t>
            </a:r>
            <a:r>
              <a:rPr sz="1200" i="1" spc="-35" dirty="0">
                <a:latin typeface="Times New Roman"/>
                <a:cs typeface="Times New Roman"/>
              </a:rPr>
              <a:t> </a:t>
            </a:r>
            <a:r>
              <a:rPr sz="1200" i="1" dirty="0">
                <a:latin typeface="Times New Roman"/>
                <a:cs typeface="Times New Roman"/>
              </a:rPr>
              <a:t>arch</a:t>
            </a:r>
            <a:r>
              <a:rPr sz="1200" i="1" spc="-4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enter</a:t>
            </a:r>
            <a:r>
              <a:rPr sz="1200" spc="-30" dirty="0">
                <a:latin typeface="Times New Roman"/>
                <a:cs typeface="Times New Roman"/>
              </a:rPr>
              <a:t> </a:t>
            </a:r>
            <a:r>
              <a:rPr sz="1200" dirty="0">
                <a:latin typeface="Times New Roman"/>
                <a:cs typeface="Times New Roman"/>
              </a:rPr>
              <a:t>into</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i="1" spc="-20" dirty="0">
                <a:latin typeface="Times New Roman"/>
                <a:cs typeface="Times New Roman"/>
              </a:rPr>
              <a:t>fire </a:t>
            </a:r>
            <a:r>
              <a:rPr sz="1200" i="1" dirty="0">
                <a:latin typeface="Times New Roman"/>
                <a:cs typeface="Times New Roman"/>
              </a:rPr>
              <a:t>tubes</a:t>
            </a:r>
            <a:r>
              <a:rPr sz="1200" i="1" spc="-30" dirty="0">
                <a:latin typeface="Times New Roman"/>
                <a:cs typeface="Times New Roman"/>
              </a:rPr>
              <a:t> </a:t>
            </a:r>
            <a:r>
              <a:rPr sz="1200" dirty="0">
                <a:latin typeface="Times New Roman"/>
                <a:cs typeface="Times New Roman"/>
              </a:rPr>
              <a:t>surrounded</a:t>
            </a:r>
            <a:r>
              <a:rPr sz="1200" spc="-40" dirty="0">
                <a:latin typeface="Times New Roman"/>
                <a:cs typeface="Times New Roman"/>
              </a:rPr>
              <a:t> </a:t>
            </a:r>
            <a:r>
              <a:rPr sz="1200" dirty="0">
                <a:latin typeface="Times New Roman"/>
                <a:cs typeface="Times New Roman"/>
              </a:rPr>
              <a:t>with</a:t>
            </a:r>
            <a:r>
              <a:rPr sz="1200" spc="-40" dirty="0">
                <a:latin typeface="Times New Roman"/>
                <a:cs typeface="Times New Roman"/>
              </a:rPr>
              <a:t> </a:t>
            </a:r>
            <a:r>
              <a:rPr sz="1200" dirty="0">
                <a:latin typeface="Times New Roman"/>
                <a:cs typeface="Times New Roman"/>
              </a:rPr>
              <a:t>water.</a:t>
            </a:r>
            <a:r>
              <a:rPr sz="1200" spc="25" dirty="0">
                <a:latin typeface="Times New Roman"/>
                <a:cs typeface="Times New Roman"/>
              </a:rPr>
              <a:t> </a:t>
            </a:r>
            <a:r>
              <a:rPr sz="1200" spc="-10" dirty="0">
                <a:latin typeface="Times New Roman"/>
                <a:cs typeface="Times New Roman"/>
              </a:rPr>
              <a:t>Steam</a:t>
            </a:r>
            <a:r>
              <a:rPr sz="1200" spc="-70" dirty="0">
                <a:latin typeface="Times New Roman"/>
                <a:cs typeface="Times New Roman"/>
              </a:rPr>
              <a:t> </a:t>
            </a:r>
            <a:r>
              <a:rPr sz="1200" dirty="0">
                <a:latin typeface="Times New Roman"/>
                <a:cs typeface="Times New Roman"/>
              </a:rPr>
              <a:t>produced</a:t>
            </a:r>
            <a:r>
              <a:rPr sz="1200" spc="25" dirty="0">
                <a:latin typeface="Times New Roman"/>
                <a:cs typeface="Times New Roman"/>
              </a:rPr>
              <a:t> </a:t>
            </a:r>
            <a:r>
              <a:rPr sz="1200" dirty="0">
                <a:latin typeface="Times New Roman"/>
                <a:cs typeface="Times New Roman"/>
              </a:rPr>
              <a:t>gets</a:t>
            </a:r>
            <a:r>
              <a:rPr sz="1200" spc="-25" dirty="0">
                <a:latin typeface="Times New Roman"/>
                <a:cs typeface="Times New Roman"/>
              </a:rPr>
              <a:t> </a:t>
            </a:r>
            <a:r>
              <a:rPr sz="1200" dirty="0">
                <a:latin typeface="Times New Roman"/>
                <a:cs typeface="Times New Roman"/>
              </a:rPr>
              <a:t>collected</a:t>
            </a:r>
            <a:r>
              <a:rPr sz="1200" spc="-35"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steam</a:t>
            </a:r>
            <a:r>
              <a:rPr sz="1200" spc="-70" dirty="0">
                <a:latin typeface="Times New Roman"/>
                <a:cs typeface="Times New Roman"/>
              </a:rPr>
              <a:t> </a:t>
            </a:r>
            <a:r>
              <a:rPr sz="1200" spc="-10" dirty="0">
                <a:latin typeface="Times New Roman"/>
                <a:cs typeface="Times New Roman"/>
              </a:rPr>
              <a:t>drum</a:t>
            </a:r>
            <a:r>
              <a:rPr sz="1200" spc="-75" dirty="0">
                <a:latin typeface="Times New Roman"/>
                <a:cs typeface="Times New Roman"/>
              </a:rPr>
              <a:t> </a:t>
            </a:r>
            <a:r>
              <a:rPr sz="1200" dirty="0">
                <a:latin typeface="Times New Roman"/>
                <a:cs typeface="Times New Roman"/>
              </a:rPr>
              <a:t>fitted</a:t>
            </a:r>
            <a:r>
              <a:rPr sz="1200" spc="-100"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spc="-25" dirty="0">
                <a:latin typeface="Times New Roman"/>
                <a:cs typeface="Times New Roman"/>
              </a:rPr>
              <a:t>top</a:t>
            </a:r>
            <a:endParaRPr sz="1200">
              <a:latin typeface="Times New Roman"/>
              <a:cs typeface="Times New Roman"/>
            </a:endParaRPr>
          </a:p>
        </p:txBody>
      </p:sp>
      <p:pic>
        <p:nvPicPr>
          <p:cNvPr id="11" name="object 11"/>
          <p:cNvPicPr/>
          <p:nvPr/>
        </p:nvPicPr>
        <p:blipFill>
          <a:blip r:embed="rId2" cstate="print"/>
          <a:stretch>
            <a:fillRect/>
          </a:stretch>
        </p:blipFill>
        <p:spPr>
          <a:xfrm>
            <a:off x="2297430" y="1937131"/>
            <a:ext cx="4617720" cy="3362325"/>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12</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Boiler</a:t>
            </a:r>
          </a:p>
          <a:p>
            <a:pPr algn="ctr">
              <a:spcBef>
                <a:spcPts val="719"/>
              </a:spcBef>
            </a:pPr>
            <a:r>
              <a:rPr lang="en-US" sz="3600" b="1" spc="-9" dirty="0">
                <a:latin typeface="Times New Roman"/>
                <a:cs typeface="Times New Roman"/>
              </a:rPr>
              <a:t>(142-154)</a:t>
            </a:r>
            <a:endParaRPr sz="3600" dirty="0">
              <a:latin typeface="Times New Roman"/>
              <a:cs typeface="Times New Roman"/>
            </a:endParaRPr>
          </a:p>
        </p:txBody>
      </p:sp>
    </p:spTree>
    <p:extLst>
      <p:ext uri="{BB962C8B-B14F-4D97-AF65-F5344CB8AC3E}">
        <p14:creationId xmlns:p14="http://schemas.microsoft.com/office/powerpoint/2010/main" val="1283358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880999"/>
            <a:ext cx="5409565" cy="1937069"/>
          </a:xfrm>
          <a:prstGeom prst="rect">
            <a:avLst/>
          </a:prstGeom>
        </p:spPr>
        <p:txBody>
          <a:bodyPr vert="horz" wrap="square" lIns="0" tIns="73660" rIns="0" bIns="0" rtlCol="0">
            <a:spAutoFit/>
          </a:bodyPr>
          <a:lstStyle/>
          <a:p>
            <a:pPr marL="12700">
              <a:spcBef>
                <a:spcPts val="580"/>
              </a:spcBef>
            </a:pP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shell.</a:t>
            </a:r>
            <a:r>
              <a:rPr sz="1200" spc="-40" dirty="0">
                <a:latin typeface="Times New Roman"/>
                <a:cs typeface="Times New Roman"/>
              </a:rPr>
              <a:t> </a:t>
            </a:r>
            <a:r>
              <a:rPr sz="1200" spc="-10" dirty="0">
                <a:latin typeface="Times New Roman"/>
                <a:cs typeface="Times New Roman"/>
              </a:rPr>
              <a:t>Arrangement</a:t>
            </a:r>
            <a:r>
              <a:rPr sz="1200" spc="-55" dirty="0">
                <a:latin typeface="Times New Roman"/>
                <a:cs typeface="Times New Roman"/>
              </a:rPr>
              <a:t> </a:t>
            </a:r>
            <a:r>
              <a:rPr sz="1200" dirty="0">
                <a:latin typeface="Times New Roman"/>
                <a:cs typeface="Times New Roman"/>
              </a:rPr>
              <a:t>for</a:t>
            </a:r>
            <a:r>
              <a:rPr sz="1200" spc="45" dirty="0">
                <a:latin typeface="Times New Roman"/>
                <a:cs typeface="Times New Roman"/>
              </a:rPr>
              <a:t> </a:t>
            </a:r>
            <a:r>
              <a:rPr sz="1200" dirty="0">
                <a:latin typeface="Times New Roman"/>
                <a:cs typeface="Times New Roman"/>
              </a:rPr>
              <a:t>super</a:t>
            </a:r>
            <a:r>
              <a:rPr sz="1200" spc="-15" dirty="0">
                <a:latin typeface="Times New Roman"/>
                <a:cs typeface="Times New Roman"/>
              </a:rPr>
              <a:t> </a:t>
            </a:r>
            <a:r>
              <a:rPr sz="1200" dirty="0">
                <a:latin typeface="Times New Roman"/>
                <a:cs typeface="Times New Roman"/>
              </a:rPr>
              <a:t>heating</a:t>
            </a:r>
            <a:r>
              <a:rPr sz="1200" spc="-3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there</a:t>
            </a:r>
            <a:r>
              <a:rPr sz="1200" spc="-95"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these</a:t>
            </a:r>
            <a:r>
              <a:rPr sz="1200" spc="35" dirty="0">
                <a:latin typeface="Times New Roman"/>
                <a:cs typeface="Times New Roman"/>
              </a:rPr>
              <a:t> </a:t>
            </a:r>
            <a:r>
              <a:rPr sz="1200" spc="-10" dirty="0">
                <a:latin typeface="Times New Roman"/>
                <a:cs typeface="Times New Roman"/>
              </a:rPr>
              <a:t>boilers.</a:t>
            </a:r>
            <a:endParaRPr sz="1200">
              <a:latin typeface="Times New Roman"/>
              <a:cs typeface="Times New Roman"/>
            </a:endParaRPr>
          </a:p>
          <a:p>
            <a:pPr marL="12700" marR="5080">
              <a:lnSpc>
                <a:spcPct val="119500"/>
              </a:lnSpc>
              <a:spcBef>
                <a:spcPts val="200"/>
              </a:spcBef>
            </a:pPr>
            <a:r>
              <a:rPr sz="1200" dirty="0">
                <a:latin typeface="Times New Roman"/>
                <a:cs typeface="Times New Roman"/>
              </a:rPr>
              <a:t>As</a:t>
            </a:r>
            <a:r>
              <a:rPr sz="1200" spc="5" dirty="0">
                <a:latin typeface="Times New Roman"/>
                <a:cs typeface="Times New Roman"/>
              </a:rPr>
              <a:t> </a:t>
            </a:r>
            <a:r>
              <a:rPr sz="1200" dirty="0">
                <a:latin typeface="Times New Roman"/>
                <a:cs typeface="Times New Roman"/>
              </a:rPr>
              <a:t>shown the</a:t>
            </a:r>
            <a:r>
              <a:rPr sz="1200" spc="5" dirty="0">
                <a:latin typeface="Times New Roman"/>
                <a:cs typeface="Times New Roman"/>
              </a:rPr>
              <a:t> </a:t>
            </a:r>
            <a:r>
              <a:rPr sz="1200" dirty="0">
                <a:latin typeface="Times New Roman"/>
                <a:cs typeface="Times New Roman"/>
              </a:rPr>
              <a:t>wet</a:t>
            </a:r>
            <a:r>
              <a:rPr sz="1200" spc="25" dirty="0">
                <a:latin typeface="Times New Roman"/>
                <a:cs typeface="Times New Roman"/>
              </a:rPr>
              <a:t> </a:t>
            </a:r>
            <a:r>
              <a:rPr sz="1200" dirty="0">
                <a:latin typeface="Times New Roman"/>
                <a:cs typeface="Times New Roman"/>
              </a:rPr>
              <a:t>steam</a:t>
            </a:r>
            <a:r>
              <a:rPr sz="1200" spc="-95" dirty="0">
                <a:latin typeface="Times New Roman"/>
                <a:cs typeface="Times New Roman"/>
              </a:rPr>
              <a:t> </a:t>
            </a:r>
            <a:r>
              <a:rPr sz="1200" dirty="0">
                <a:latin typeface="Times New Roman"/>
                <a:cs typeface="Times New Roman"/>
              </a:rPr>
              <a:t>goes</a:t>
            </a:r>
            <a:r>
              <a:rPr sz="1200" spc="5" dirty="0">
                <a:latin typeface="Times New Roman"/>
                <a:cs typeface="Times New Roman"/>
              </a:rPr>
              <a:t> </a:t>
            </a:r>
            <a:r>
              <a:rPr sz="1200" dirty="0">
                <a:latin typeface="Times New Roman"/>
                <a:cs typeface="Times New Roman"/>
              </a:rPr>
              <a:t>through</a:t>
            </a:r>
            <a:r>
              <a:rPr sz="1200" spc="-60" dirty="0">
                <a:latin typeface="Times New Roman"/>
                <a:cs typeface="Times New Roman"/>
              </a:rPr>
              <a:t> </a:t>
            </a:r>
            <a:r>
              <a:rPr sz="1200" dirty="0">
                <a:latin typeface="Times New Roman"/>
                <a:cs typeface="Times New Roman"/>
              </a:rPr>
              <a:t>inlet</a:t>
            </a:r>
            <a:r>
              <a:rPr sz="1200" spc="-35" dirty="0">
                <a:latin typeface="Times New Roman"/>
                <a:cs typeface="Times New Roman"/>
              </a:rPr>
              <a:t> </a:t>
            </a:r>
            <a:r>
              <a:rPr sz="1200" dirty="0">
                <a:latin typeface="Times New Roman"/>
                <a:cs typeface="Times New Roman"/>
              </a:rPr>
              <a:t>headers</a:t>
            </a:r>
            <a:r>
              <a:rPr sz="1200" spc="-5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super</a:t>
            </a:r>
            <a:r>
              <a:rPr sz="1200" spc="15" dirty="0">
                <a:latin typeface="Times New Roman"/>
                <a:cs typeface="Times New Roman"/>
              </a:rPr>
              <a:t> </a:t>
            </a:r>
            <a:r>
              <a:rPr sz="1200" dirty="0">
                <a:latin typeface="Times New Roman"/>
                <a:cs typeface="Times New Roman"/>
              </a:rPr>
              <a:t>heater</a:t>
            </a:r>
            <a:r>
              <a:rPr sz="1200" spc="-50" dirty="0">
                <a:latin typeface="Times New Roman"/>
                <a:cs typeface="Times New Roman"/>
              </a:rPr>
              <a:t> </a:t>
            </a:r>
            <a:r>
              <a:rPr sz="1200" dirty="0">
                <a:latin typeface="Times New Roman"/>
                <a:cs typeface="Times New Roman"/>
              </a:rPr>
              <a:t>and</a:t>
            </a:r>
            <a:r>
              <a:rPr sz="1200" spc="-60" dirty="0">
                <a:latin typeface="Times New Roman"/>
                <a:cs typeface="Times New Roman"/>
              </a:rPr>
              <a:t> </a:t>
            </a:r>
            <a:r>
              <a:rPr sz="1200" dirty="0">
                <a:latin typeface="Times New Roman"/>
                <a:cs typeface="Times New Roman"/>
              </a:rPr>
              <a:t>after</a:t>
            </a:r>
            <a:r>
              <a:rPr sz="1200" spc="-45" dirty="0">
                <a:latin typeface="Times New Roman"/>
                <a:cs typeface="Times New Roman"/>
              </a:rPr>
              <a:t> </a:t>
            </a:r>
            <a:r>
              <a:rPr sz="1200" spc="-10" dirty="0">
                <a:latin typeface="Times New Roman"/>
                <a:cs typeface="Times New Roman"/>
              </a:rPr>
              <a:t>passing </a:t>
            </a:r>
            <a:r>
              <a:rPr sz="1200" dirty="0">
                <a:latin typeface="Times New Roman"/>
                <a:cs typeface="Times New Roman"/>
              </a:rPr>
              <a:t>through</a:t>
            </a:r>
            <a:r>
              <a:rPr sz="1200" spc="-50" dirty="0">
                <a:latin typeface="Times New Roman"/>
                <a:cs typeface="Times New Roman"/>
              </a:rPr>
              <a:t> </a:t>
            </a:r>
            <a:r>
              <a:rPr sz="1200" dirty="0">
                <a:latin typeface="Times New Roman"/>
                <a:cs typeface="Times New Roman"/>
              </a:rPr>
              <a:t>tubes,</a:t>
            </a:r>
            <a:r>
              <a:rPr sz="1200" spc="-55"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returns</a:t>
            </a:r>
            <a:r>
              <a:rPr sz="1200" spc="-4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outlet</a:t>
            </a:r>
            <a:r>
              <a:rPr sz="1200" spc="-90" dirty="0">
                <a:latin typeface="Times New Roman"/>
                <a:cs typeface="Times New Roman"/>
              </a:rPr>
              <a:t> </a:t>
            </a:r>
            <a:r>
              <a:rPr sz="1200" dirty="0">
                <a:latin typeface="Times New Roman"/>
                <a:cs typeface="Times New Roman"/>
              </a:rPr>
              <a:t>header</a:t>
            </a:r>
            <a:r>
              <a:rPr sz="1200" spc="2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super</a:t>
            </a:r>
            <a:r>
              <a:rPr sz="1200" spc="25" dirty="0">
                <a:latin typeface="Times New Roman"/>
                <a:cs typeface="Times New Roman"/>
              </a:rPr>
              <a:t> </a:t>
            </a:r>
            <a:r>
              <a:rPr sz="1200" dirty="0">
                <a:latin typeface="Times New Roman"/>
                <a:cs typeface="Times New Roman"/>
              </a:rPr>
              <a:t>heater</a:t>
            </a:r>
            <a:r>
              <a:rPr sz="1200" spc="-10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taken</a:t>
            </a:r>
            <a:r>
              <a:rPr sz="1200" spc="-55" dirty="0">
                <a:latin typeface="Times New Roman"/>
                <a:cs typeface="Times New Roman"/>
              </a:rPr>
              <a:t> </a:t>
            </a:r>
            <a:r>
              <a:rPr sz="1200" dirty="0">
                <a:latin typeface="Times New Roman"/>
                <a:cs typeface="Times New Roman"/>
              </a:rPr>
              <a:t>out</a:t>
            </a:r>
            <a:r>
              <a:rPr sz="1200" spc="-25" dirty="0">
                <a:latin typeface="Times New Roman"/>
                <a:cs typeface="Times New Roman"/>
              </a:rPr>
              <a:t> </a:t>
            </a:r>
            <a:r>
              <a:rPr sz="1200" dirty="0">
                <a:latin typeface="Times New Roman"/>
                <a:cs typeface="Times New Roman"/>
              </a:rPr>
              <a:t>for</a:t>
            </a:r>
            <a:r>
              <a:rPr sz="1200" spc="20" dirty="0">
                <a:latin typeface="Times New Roman"/>
                <a:cs typeface="Times New Roman"/>
              </a:rPr>
              <a:t> </a:t>
            </a:r>
            <a:r>
              <a:rPr sz="1200" spc="-10" dirty="0">
                <a:latin typeface="Times New Roman"/>
                <a:cs typeface="Times New Roman"/>
              </a:rPr>
              <a:t>steam </a:t>
            </a:r>
            <a:r>
              <a:rPr sz="1200" dirty="0">
                <a:latin typeface="Times New Roman"/>
                <a:cs typeface="Times New Roman"/>
              </a:rPr>
              <a:t>engine.</a:t>
            </a:r>
            <a:r>
              <a:rPr sz="1200" spc="-5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very</a:t>
            </a:r>
            <a:r>
              <a:rPr sz="1200" spc="-45" dirty="0">
                <a:latin typeface="Times New Roman"/>
                <a:cs typeface="Times New Roman"/>
              </a:rPr>
              <a:t> </a:t>
            </a:r>
            <a:r>
              <a:rPr sz="1200" dirty="0">
                <a:latin typeface="Times New Roman"/>
                <a:cs typeface="Times New Roman"/>
              </a:rPr>
              <a:t>large</a:t>
            </a:r>
            <a:r>
              <a:rPr sz="1200" spc="-40" dirty="0">
                <a:latin typeface="Times New Roman"/>
                <a:cs typeface="Times New Roman"/>
              </a:rPr>
              <a:t> </a:t>
            </a:r>
            <a:r>
              <a:rPr sz="1200" dirty="0">
                <a:latin typeface="Times New Roman"/>
                <a:cs typeface="Times New Roman"/>
              </a:rPr>
              <a:t>door</a:t>
            </a:r>
            <a:r>
              <a:rPr sz="1200" spc="-35"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provided</a:t>
            </a:r>
            <a:r>
              <a:rPr sz="1200" spc="-45" dirty="0">
                <a:latin typeface="Times New Roman"/>
                <a:cs typeface="Times New Roman"/>
              </a:rPr>
              <a:t> </a:t>
            </a: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end</a:t>
            </a:r>
            <a:r>
              <a:rPr sz="1200" spc="1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smoke</a:t>
            </a:r>
            <a:r>
              <a:rPr sz="1200" spc="-40" dirty="0">
                <a:latin typeface="Times New Roman"/>
                <a:cs typeface="Times New Roman"/>
              </a:rPr>
              <a:t> </a:t>
            </a:r>
            <a:r>
              <a:rPr sz="1200" dirty="0">
                <a:latin typeface="Times New Roman"/>
                <a:cs typeface="Times New Roman"/>
              </a:rPr>
              <a:t>box</a:t>
            </a:r>
            <a:r>
              <a:rPr sz="1200" spc="10" dirty="0">
                <a:latin typeface="Times New Roman"/>
                <a:cs typeface="Times New Roman"/>
              </a:rPr>
              <a:t> </a:t>
            </a:r>
            <a:r>
              <a:rPr sz="1200" dirty="0">
                <a:latin typeface="Times New Roman"/>
                <a:cs typeface="Times New Roman"/>
              </a:rPr>
              <a:t>so</a:t>
            </a:r>
            <a:r>
              <a:rPr sz="1200" spc="-50" dirty="0">
                <a:latin typeface="Times New Roman"/>
                <a:cs typeface="Times New Roman"/>
              </a:rPr>
              <a:t> </a:t>
            </a:r>
            <a:r>
              <a:rPr sz="1200" dirty="0">
                <a:latin typeface="Times New Roman"/>
                <a:cs typeface="Times New Roman"/>
              </a:rPr>
              <a:t>as</a:t>
            </a:r>
            <a:r>
              <a:rPr sz="1200" spc="-4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facilitate</a:t>
            </a:r>
            <a:r>
              <a:rPr sz="1200" spc="-90" dirty="0">
                <a:latin typeface="Times New Roman"/>
                <a:cs typeface="Times New Roman"/>
              </a:rPr>
              <a:t> </a:t>
            </a:r>
            <a:r>
              <a:rPr sz="1200" spc="-10" dirty="0">
                <a:latin typeface="Times New Roman"/>
                <a:cs typeface="Times New Roman"/>
              </a:rPr>
              <a:t>cleaning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maintenance</a:t>
            </a:r>
            <a:r>
              <a:rPr sz="1200" spc="-10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complete</a:t>
            </a:r>
            <a:r>
              <a:rPr sz="1200" spc="-105"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a:p>
            <a:pPr marL="12700" marR="11430">
              <a:lnSpc>
                <a:spcPct val="120900"/>
              </a:lnSpc>
              <a:spcBef>
                <a:spcPts val="905"/>
              </a:spcBef>
            </a:pPr>
            <a:r>
              <a:rPr sz="1200" dirty="0">
                <a:latin typeface="Times New Roman"/>
                <a:cs typeface="Times New Roman"/>
              </a:rPr>
              <a:t>As</a:t>
            </a:r>
            <a:r>
              <a:rPr sz="1200" spc="40" dirty="0">
                <a:latin typeface="Times New Roman"/>
                <a:cs typeface="Times New Roman"/>
              </a:rPr>
              <a:t> </a:t>
            </a:r>
            <a:r>
              <a:rPr sz="1200" dirty="0">
                <a:latin typeface="Times New Roman"/>
                <a:cs typeface="Times New Roman"/>
              </a:rPr>
              <a:t>it</a:t>
            </a:r>
            <a:r>
              <a:rPr sz="1200" spc="-5" dirty="0">
                <a:latin typeface="Times New Roman"/>
                <a:cs typeface="Times New Roman"/>
              </a:rPr>
              <a:t> </a:t>
            </a:r>
            <a:r>
              <a:rPr sz="1200" dirty="0">
                <a:latin typeface="Times New Roman"/>
                <a:cs typeface="Times New Roman"/>
              </a:rPr>
              <a:t>is</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moving</a:t>
            </a:r>
            <a:r>
              <a:rPr sz="1200" spc="-35" dirty="0">
                <a:latin typeface="Times New Roman"/>
                <a:cs typeface="Times New Roman"/>
              </a:rPr>
              <a:t> </a:t>
            </a:r>
            <a:r>
              <a:rPr sz="1200" dirty="0">
                <a:latin typeface="Times New Roman"/>
                <a:cs typeface="Times New Roman"/>
              </a:rPr>
              <a:t>boiler,</a:t>
            </a:r>
            <a:r>
              <a:rPr sz="1200" spc="-100" dirty="0">
                <a:latin typeface="Times New Roman"/>
                <a:cs typeface="Times New Roman"/>
              </a:rPr>
              <a:t> </a:t>
            </a:r>
            <a:r>
              <a:rPr sz="1200" dirty="0">
                <a:latin typeface="Times New Roman"/>
                <a:cs typeface="Times New Roman"/>
              </a:rPr>
              <a:t>therefore,</a:t>
            </a:r>
            <a:r>
              <a:rPr sz="1200" spc="-100" dirty="0">
                <a:latin typeface="Times New Roman"/>
                <a:cs typeface="Times New Roman"/>
              </a:rPr>
              <a:t> </a:t>
            </a:r>
            <a:r>
              <a:rPr sz="1200" dirty="0">
                <a:latin typeface="Times New Roman"/>
                <a:cs typeface="Times New Roman"/>
              </a:rPr>
              <a:t>its</a:t>
            </a:r>
            <a:r>
              <a:rPr sz="1200" spc="-20" dirty="0">
                <a:latin typeface="Times New Roman"/>
                <a:cs typeface="Times New Roman"/>
              </a:rPr>
              <a:t> </a:t>
            </a:r>
            <a:r>
              <a:rPr sz="1200" dirty="0">
                <a:latin typeface="Times New Roman"/>
                <a:cs typeface="Times New Roman"/>
              </a:rPr>
              <a:t>chimney</a:t>
            </a:r>
            <a:r>
              <a:rPr sz="1200" spc="-3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completely</a:t>
            </a:r>
            <a:r>
              <a:rPr sz="1200" spc="-100" dirty="0">
                <a:latin typeface="Times New Roman"/>
                <a:cs typeface="Times New Roman"/>
              </a:rPr>
              <a:t> </a:t>
            </a:r>
            <a:r>
              <a:rPr sz="1200" dirty="0">
                <a:latin typeface="Times New Roman"/>
                <a:cs typeface="Times New Roman"/>
              </a:rPr>
              <a:t>eliminated.</a:t>
            </a:r>
            <a:r>
              <a:rPr sz="1200" spc="-100" dirty="0">
                <a:latin typeface="Times New Roman"/>
                <a:cs typeface="Times New Roman"/>
              </a:rPr>
              <a:t> </a:t>
            </a:r>
            <a:r>
              <a:rPr sz="1200" dirty="0">
                <a:latin typeface="Times New Roman"/>
                <a:cs typeface="Times New Roman"/>
              </a:rPr>
              <a:t>For</a:t>
            </a:r>
            <a:r>
              <a:rPr sz="1200" spc="-15" dirty="0">
                <a:latin typeface="Times New Roman"/>
                <a:cs typeface="Times New Roman"/>
              </a:rPr>
              <a:t> </a:t>
            </a:r>
            <a:r>
              <a:rPr sz="1200" spc="-10" dirty="0">
                <a:latin typeface="Times New Roman"/>
                <a:cs typeface="Times New Roman"/>
              </a:rPr>
              <a:t>expelling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burnt</a:t>
            </a:r>
            <a:r>
              <a:rPr sz="1200" spc="-30" dirty="0">
                <a:latin typeface="Times New Roman"/>
                <a:cs typeface="Times New Roman"/>
              </a:rPr>
              <a:t> </a:t>
            </a:r>
            <a:r>
              <a:rPr sz="1200" dirty="0">
                <a:latin typeface="Times New Roman"/>
                <a:cs typeface="Times New Roman"/>
              </a:rPr>
              <a:t>gases</a:t>
            </a:r>
            <a:r>
              <a:rPr sz="1200" spc="-30" dirty="0">
                <a:latin typeface="Times New Roman"/>
                <a:cs typeface="Times New Roman"/>
              </a:rPr>
              <a:t> </a:t>
            </a:r>
            <a:r>
              <a:rPr sz="1200" dirty="0">
                <a:latin typeface="Times New Roman"/>
                <a:cs typeface="Times New Roman"/>
              </a:rPr>
              <a:t>(draught)</a:t>
            </a:r>
            <a:r>
              <a:rPr sz="1200" spc="-8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exhaust</a:t>
            </a:r>
            <a:r>
              <a:rPr sz="1200" spc="-25" dirty="0">
                <a:latin typeface="Times New Roman"/>
                <a:cs typeface="Times New Roman"/>
              </a:rPr>
              <a:t> </a:t>
            </a:r>
            <a:r>
              <a:rPr sz="1200" dirty="0">
                <a:latin typeface="Times New Roman"/>
                <a:cs typeface="Times New Roman"/>
              </a:rPr>
              <a:t>steam</a:t>
            </a:r>
            <a:r>
              <a:rPr sz="1200" spc="-75" dirty="0">
                <a:latin typeface="Times New Roman"/>
                <a:cs typeface="Times New Roman"/>
              </a:rPr>
              <a:t> </a:t>
            </a:r>
            <a:r>
              <a:rPr sz="1200" dirty="0">
                <a:latin typeface="Times New Roman"/>
                <a:cs typeface="Times New Roman"/>
              </a:rPr>
              <a:t>coming</a:t>
            </a:r>
            <a:r>
              <a:rPr sz="1200" spc="-105" dirty="0">
                <a:latin typeface="Times New Roman"/>
                <a:cs typeface="Times New Roman"/>
              </a:rPr>
              <a:t> </a:t>
            </a:r>
            <a:r>
              <a:rPr sz="1200" dirty="0">
                <a:latin typeface="Times New Roman"/>
                <a:cs typeface="Times New Roman"/>
              </a:rPr>
              <a:t>out</a:t>
            </a:r>
            <a:r>
              <a:rPr sz="1200" spc="35" dirty="0">
                <a:latin typeface="Times New Roman"/>
                <a:cs typeface="Times New Roman"/>
              </a:rPr>
              <a:t> </a:t>
            </a:r>
            <a:r>
              <a:rPr sz="1200" dirty="0">
                <a:latin typeface="Times New Roman"/>
                <a:cs typeface="Times New Roman"/>
              </a:rPr>
              <a:t>from</a:t>
            </a:r>
            <a:r>
              <a:rPr sz="1200" spc="-85" dirty="0">
                <a:latin typeface="Times New Roman"/>
                <a:cs typeface="Times New Roman"/>
              </a:rPr>
              <a:t> </a:t>
            </a:r>
            <a:r>
              <a:rPr sz="1200" dirty="0">
                <a:latin typeface="Times New Roman"/>
                <a:cs typeface="Times New Roman"/>
              </a:rPr>
              <a:t>steam</a:t>
            </a:r>
            <a:r>
              <a:rPr sz="1200" spc="-80" dirty="0">
                <a:latin typeface="Times New Roman"/>
                <a:cs typeface="Times New Roman"/>
              </a:rPr>
              <a:t> </a:t>
            </a:r>
            <a:r>
              <a:rPr sz="1200" dirty="0">
                <a:latin typeface="Times New Roman"/>
                <a:cs typeface="Times New Roman"/>
              </a:rPr>
              <a:t>engine</a:t>
            </a:r>
            <a:r>
              <a:rPr sz="1200" spc="-4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being</a:t>
            </a:r>
            <a:r>
              <a:rPr sz="1200" spc="-45" dirty="0">
                <a:latin typeface="Times New Roman"/>
                <a:cs typeface="Times New Roman"/>
              </a:rPr>
              <a:t> </a:t>
            </a:r>
            <a:r>
              <a:rPr sz="1200" spc="-10" dirty="0">
                <a:latin typeface="Times New Roman"/>
                <a:cs typeface="Times New Roman"/>
              </a:rPr>
              <a:t>used. </a:t>
            </a:r>
            <a:r>
              <a:rPr sz="1200" dirty="0">
                <a:latin typeface="Times New Roman"/>
                <a:cs typeface="Times New Roman"/>
              </a:rPr>
              <a:t>Thus</a:t>
            </a:r>
            <a:r>
              <a:rPr sz="1200" spc="30" dirty="0">
                <a:latin typeface="Times New Roman"/>
                <a:cs typeface="Times New Roman"/>
              </a:rPr>
              <a:t> </a:t>
            </a:r>
            <a:r>
              <a:rPr sz="1200" dirty="0">
                <a:latin typeface="Times New Roman"/>
                <a:cs typeface="Times New Roman"/>
              </a:rPr>
              <a:t>it</a:t>
            </a:r>
            <a:r>
              <a:rPr sz="1200" spc="-1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an</a:t>
            </a:r>
            <a:r>
              <a:rPr sz="1200" spc="20" dirty="0">
                <a:latin typeface="Times New Roman"/>
                <a:cs typeface="Times New Roman"/>
              </a:rPr>
              <a:t> </a:t>
            </a:r>
            <a:r>
              <a:rPr sz="1200" dirty="0">
                <a:latin typeface="Times New Roman"/>
                <a:cs typeface="Times New Roman"/>
              </a:rPr>
              <a:t>artificial</a:t>
            </a:r>
            <a:r>
              <a:rPr sz="1200" spc="-45" dirty="0">
                <a:latin typeface="Times New Roman"/>
                <a:cs typeface="Times New Roman"/>
              </a:rPr>
              <a:t> </a:t>
            </a:r>
            <a:r>
              <a:rPr sz="1200" spc="-10" dirty="0">
                <a:latin typeface="Times New Roman"/>
                <a:cs typeface="Times New Roman"/>
              </a:rPr>
              <a:t>draught</a:t>
            </a:r>
            <a:r>
              <a:rPr sz="1200" spc="-80" dirty="0">
                <a:latin typeface="Times New Roman"/>
                <a:cs typeface="Times New Roman"/>
              </a:rPr>
              <a:t> </a:t>
            </a:r>
            <a:r>
              <a:rPr sz="1200" dirty="0">
                <a:latin typeface="Times New Roman"/>
                <a:cs typeface="Times New Roman"/>
              </a:rPr>
              <a:t>used</a:t>
            </a:r>
            <a:r>
              <a:rPr sz="1200" spc="25"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these</a:t>
            </a:r>
            <a:r>
              <a:rPr sz="1200" spc="-35" dirty="0">
                <a:latin typeface="Times New Roman"/>
                <a:cs typeface="Times New Roman"/>
              </a:rPr>
              <a:t> </a:t>
            </a:r>
            <a:r>
              <a:rPr sz="1200" dirty="0">
                <a:latin typeface="Times New Roman"/>
                <a:cs typeface="Times New Roman"/>
              </a:rPr>
              <a:t>boilers</a:t>
            </a:r>
            <a:r>
              <a:rPr sz="1200" spc="-3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expelling</a:t>
            </a:r>
            <a:r>
              <a:rPr sz="1200" spc="-105" dirty="0">
                <a:latin typeface="Times New Roman"/>
                <a:cs typeface="Times New Roman"/>
              </a:rPr>
              <a:t> </a:t>
            </a:r>
            <a:r>
              <a:rPr sz="1200" dirty="0">
                <a:latin typeface="Times New Roman"/>
                <a:cs typeface="Times New Roman"/>
              </a:rPr>
              <a:t>burnt</a:t>
            </a:r>
            <a:r>
              <a:rPr sz="1200" spc="-15" dirty="0">
                <a:latin typeface="Times New Roman"/>
                <a:cs typeface="Times New Roman"/>
              </a:rPr>
              <a:t> </a:t>
            </a:r>
            <a:r>
              <a:rPr sz="1200" spc="-10" dirty="0">
                <a:latin typeface="Times New Roman"/>
                <a:cs typeface="Times New Roman"/>
              </a:rPr>
              <a:t>gases.</a:t>
            </a:r>
            <a:endParaRPr sz="1200">
              <a:latin typeface="Times New Roman"/>
              <a:cs typeface="Times New Roman"/>
            </a:endParaRPr>
          </a:p>
        </p:txBody>
      </p:sp>
      <p:sp>
        <p:nvSpPr>
          <p:cNvPr id="10" name="object 10"/>
          <p:cNvSpPr txBox="1"/>
          <p:nvPr/>
        </p:nvSpPr>
        <p:spPr>
          <a:xfrm>
            <a:off x="2274253" y="1559559"/>
            <a:ext cx="5516245" cy="966098"/>
          </a:xfrm>
          <a:prstGeom prst="rect">
            <a:avLst/>
          </a:prstGeom>
        </p:spPr>
        <p:txBody>
          <a:bodyPr vert="horz" wrap="square" lIns="0" tIns="12700" rIns="0" bIns="0" rtlCol="0">
            <a:spAutoFit/>
          </a:bodyPr>
          <a:lstStyle/>
          <a:p>
            <a:pPr marL="12700">
              <a:spcBef>
                <a:spcPts val="100"/>
              </a:spcBef>
            </a:pPr>
            <a:r>
              <a:rPr sz="1200" b="1" dirty="0">
                <a:latin typeface="Times New Roman"/>
                <a:cs typeface="Times New Roman"/>
              </a:rPr>
              <a:t>Babcock</a:t>
            </a:r>
            <a:r>
              <a:rPr sz="1200" b="1" spc="-10" dirty="0">
                <a:latin typeface="Times New Roman"/>
                <a:cs typeface="Times New Roman"/>
              </a:rPr>
              <a:t> </a:t>
            </a:r>
            <a:r>
              <a:rPr sz="1200" b="1" dirty="0">
                <a:latin typeface="Times New Roman"/>
                <a:cs typeface="Times New Roman"/>
              </a:rPr>
              <a:t>and</a:t>
            </a:r>
            <a:r>
              <a:rPr sz="1200" b="1" spc="-20" dirty="0">
                <a:latin typeface="Times New Roman"/>
                <a:cs typeface="Times New Roman"/>
              </a:rPr>
              <a:t> </a:t>
            </a:r>
            <a:r>
              <a:rPr sz="1200" b="1" dirty="0">
                <a:latin typeface="Times New Roman"/>
                <a:cs typeface="Times New Roman"/>
              </a:rPr>
              <a:t>Wilcox</a:t>
            </a:r>
            <a:r>
              <a:rPr sz="1200" b="1" spc="-60"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2700" marR="5080">
              <a:lnSpc>
                <a:spcPct val="118800"/>
              </a:lnSpc>
              <a:spcBef>
                <a:spcPts val="990"/>
              </a:spcBef>
            </a:pPr>
            <a:r>
              <a:rPr sz="1200" dirty="0">
                <a:latin typeface="Times New Roman"/>
                <a:cs typeface="Times New Roman"/>
              </a:rPr>
              <a:t>It</a:t>
            </a:r>
            <a:r>
              <a:rPr sz="1200" spc="3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tube</a:t>
            </a:r>
            <a:r>
              <a:rPr sz="1200" spc="-4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suitable</a:t>
            </a:r>
            <a:r>
              <a:rPr sz="1200" spc="-110"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meeting</a:t>
            </a:r>
            <a:r>
              <a:rPr sz="1200" spc="-50" dirty="0">
                <a:latin typeface="Times New Roman"/>
                <a:cs typeface="Times New Roman"/>
              </a:rPr>
              <a:t> </a:t>
            </a:r>
            <a:r>
              <a:rPr sz="1200" dirty="0">
                <a:latin typeface="Times New Roman"/>
                <a:cs typeface="Times New Roman"/>
              </a:rPr>
              <a:t>demand</a:t>
            </a:r>
            <a:r>
              <a:rPr sz="1200" spc="-5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increased</a:t>
            </a:r>
            <a:r>
              <a:rPr sz="1200" spc="-114"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large </a:t>
            </a:r>
            <a:r>
              <a:rPr sz="1200" dirty="0">
                <a:latin typeface="Times New Roman"/>
                <a:cs typeface="Times New Roman"/>
              </a:rPr>
              <a:t>evaporation</a:t>
            </a:r>
            <a:r>
              <a:rPr sz="1200" spc="-100" dirty="0">
                <a:latin typeface="Times New Roman"/>
                <a:cs typeface="Times New Roman"/>
              </a:rPr>
              <a:t> </a:t>
            </a:r>
            <a:r>
              <a:rPr sz="1200" dirty="0">
                <a:latin typeface="Times New Roman"/>
                <a:cs typeface="Times New Roman"/>
              </a:rPr>
              <a:t>capacity</a:t>
            </a:r>
            <a:r>
              <a:rPr sz="1200" spc="-100"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dirty="0">
                <a:latin typeface="Times New Roman"/>
                <a:cs typeface="Times New Roman"/>
              </a:rPr>
              <a:t>large</a:t>
            </a:r>
            <a:r>
              <a:rPr sz="1200" spc="-35" dirty="0">
                <a:latin typeface="Times New Roman"/>
                <a:cs typeface="Times New Roman"/>
              </a:rPr>
              <a:t> </a:t>
            </a:r>
            <a:r>
              <a:rPr sz="1200" dirty="0">
                <a:latin typeface="Times New Roman"/>
                <a:cs typeface="Times New Roman"/>
              </a:rPr>
              <a:t>sized</a:t>
            </a:r>
            <a:r>
              <a:rPr sz="1200" spc="-105" dirty="0">
                <a:latin typeface="Times New Roman"/>
                <a:cs typeface="Times New Roman"/>
              </a:rPr>
              <a:t> </a:t>
            </a:r>
            <a:r>
              <a:rPr sz="1200" dirty="0">
                <a:latin typeface="Times New Roman"/>
                <a:cs typeface="Times New Roman"/>
              </a:rPr>
              <a:t>boiler</a:t>
            </a:r>
            <a:r>
              <a:rPr sz="1200" spc="-20" dirty="0">
                <a:latin typeface="Times New Roman"/>
                <a:cs typeface="Times New Roman"/>
              </a:rPr>
              <a:t> </a:t>
            </a:r>
            <a:r>
              <a:rPr sz="1200" dirty="0">
                <a:latin typeface="Times New Roman"/>
                <a:cs typeface="Times New Roman"/>
              </a:rPr>
              <a:t>units.</a:t>
            </a:r>
            <a:r>
              <a:rPr sz="1200" spc="-40" dirty="0">
                <a:latin typeface="Times New Roman"/>
                <a:cs typeface="Times New Roman"/>
              </a:rPr>
              <a:t> </a:t>
            </a:r>
            <a:r>
              <a:rPr sz="1200" dirty="0">
                <a:latin typeface="Times New Roman"/>
                <a:cs typeface="Times New Roman"/>
              </a:rPr>
              <a:t>Figure</a:t>
            </a:r>
            <a:r>
              <a:rPr sz="1200" spc="-35" dirty="0">
                <a:latin typeface="Times New Roman"/>
                <a:cs typeface="Times New Roman"/>
              </a:rPr>
              <a:t> </a:t>
            </a:r>
            <a:r>
              <a:rPr sz="1200" dirty="0">
                <a:latin typeface="Times New Roman"/>
                <a:cs typeface="Times New Roman"/>
              </a:rPr>
              <a:t>1.9</a:t>
            </a:r>
            <a:r>
              <a:rPr sz="1200" spc="-50" dirty="0">
                <a:latin typeface="Times New Roman"/>
                <a:cs typeface="Times New Roman"/>
              </a:rPr>
              <a:t> </a:t>
            </a:r>
            <a:r>
              <a:rPr sz="1200" dirty="0">
                <a:latin typeface="Times New Roman"/>
                <a:cs typeface="Times New Roman"/>
              </a:rPr>
              <a:t>shows</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10" dirty="0">
                <a:latin typeface="Times New Roman"/>
                <a:cs typeface="Times New Roman"/>
              </a:rPr>
              <a:t>Babcock</a:t>
            </a:r>
            <a:r>
              <a:rPr sz="1200" spc="-4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Wilcox </a:t>
            </a:r>
            <a:r>
              <a:rPr sz="1200" dirty="0">
                <a:latin typeface="Times New Roman"/>
                <a:cs typeface="Times New Roman"/>
              </a:rPr>
              <a:t>boiler.</a:t>
            </a:r>
            <a:r>
              <a:rPr sz="1200" spc="-55" dirty="0">
                <a:latin typeface="Times New Roman"/>
                <a:cs typeface="Times New Roman"/>
              </a:rPr>
              <a:t> </a:t>
            </a:r>
            <a:r>
              <a:rPr sz="1200" dirty="0">
                <a:latin typeface="Times New Roman"/>
                <a:cs typeface="Times New Roman"/>
              </a:rPr>
              <a:t>It</a:t>
            </a:r>
            <a:r>
              <a:rPr sz="1200" spc="30" dirty="0">
                <a:latin typeface="Times New Roman"/>
                <a:cs typeface="Times New Roman"/>
              </a:rPr>
              <a:t> </a:t>
            </a:r>
            <a:r>
              <a:rPr sz="1200" dirty="0">
                <a:latin typeface="Times New Roman"/>
                <a:cs typeface="Times New Roman"/>
              </a:rPr>
              <a:t>has</a:t>
            </a:r>
            <a:r>
              <a:rPr sz="1200" spc="-40" dirty="0">
                <a:latin typeface="Times New Roman"/>
                <a:cs typeface="Times New Roman"/>
              </a:rPr>
              <a:t> </a:t>
            </a:r>
            <a:r>
              <a:rPr sz="1200" dirty="0">
                <a:latin typeface="Times New Roman"/>
                <a:cs typeface="Times New Roman"/>
              </a:rPr>
              <a:t>three</a:t>
            </a:r>
            <a:r>
              <a:rPr sz="1200" spc="-50" dirty="0">
                <a:latin typeface="Times New Roman"/>
                <a:cs typeface="Times New Roman"/>
              </a:rPr>
              <a:t> </a:t>
            </a:r>
            <a:r>
              <a:rPr sz="1200" dirty="0">
                <a:latin typeface="Times New Roman"/>
                <a:cs typeface="Times New Roman"/>
              </a:rPr>
              <a:t>main</a:t>
            </a:r>
            <a:r>
              <a:rPr sz="1200" spc="-55" dirty="0">
                <a:latin typeface="Times New Roman"/>
                <a:cs typeface="Times New Roman"/>
              </a:rPr>
              <a:t> </a:t>
            </a:r>
            <a:r>
              <a:rPr sz="1200" spc="-10" dirty="0">
                <a:latin typeface="Times New Roman"/>
                <a:cs typeface="Times New Roman"/>
              </a:rPr>
              <a:t>parts:</a:t>
            </a:r>
            <a:endParaRPr sz="1200">
              <a:latin typeface="Times New Roman"/>
              <a:cs typeface="Times New Roman"/>
            </a:endParaRPr>
          </a:p>
        </p:txBody>
      </p:sp>
      <p:sp>
        <p:nvSpPr>
          <p:cNvPr id="11" name="object 11"/>
          <p:cNvSpPr txBox="1"/>
          <p:nvPr/>
        </p:nvSpPr>
        <p:spPr>
          <a:xfrm>
            <a:off x="2503169" y="2650110"/>
            <a:ext cx="236220" cy="674544"/>
          </a:xfrm>
          <a:prstGeom prst="rect">
            <a:avLst/>
          </a:prstGeom>
        </p:spPr>
        <p:txBody>
          <a:bodyPr vert="horz" wrap="square" lIns="0" tIns="43180" rIns="0" bIns="0" rtlCol="0">
            <a:spAutoFit/>
          </a:bodyPr>
          <a:lstStyle/>
          <a:p>
            <a:pPr marL="12700">
              <a:spcBef>
                <a:spcPts val="340"/>
              </a:spcBef>
            </a:pPr>
            <a:r>
              <a:rPr sz="1200" spc="-25" dirty="0">
                <a:latin typeface="Times New Roman"/>
                <a:cs typeface="Times New Roman"/>
              </a:rPr>
              <a:t>(i)</a:t>
            </a:r>
            <a:endParaRPr sz="1200">
              <a:latin typeface="Times New Roman"/>
              <a:cs typeface="Times New Roman"/>
            </a:endParaRPr>
          </a:p>
          <a:p>
            <a:pPr marL="12700">
              <a:spcBef>
                <a:spcPts val="240"/>
              </a:spcBef>
            </a:pPr>
            <a:r>
              <a:rPr sz="1200" spc="-20" dirty="0">
                <a:latin typeface="Times New Roman"/>
                <a:cs typeface="Times New Roman"/>
              </a:rPr>
              <a:t>(ii)</a:t>
            </a:r>
            <a:endParaRPr sz="1200">
              <a:latin typeface="Times New Roman"/>
              <a:cs typeface="Times New Roman"/>
            </a:endParaRPr>
          </a:p>
          <a:p>
            <a:pPr marL="12700">
              <a:spcBef>
                <a:spcPts val="360"/>
              </a:spcBef>
            </a:pPr>
            <a:r>
              <a:rPr sz="1200" spc="-30" dirty="0">
                <a:latin typeface="Times New Roman"/>
                <a:cs typeface="Times New Roman"/>
              </a:rPr>
              <a:t>(iii)</a:t>
            </a:r>
            <a:endParaRPr sz="1200">
              <a:latin typeface="Times New Roman"/>
              <a:cs typeface="Times New Roman"/>
            </a:endParaRPr>
          </a:p>
        </p:txBody>
      </p:sp>
      <p:sp>
        <p:nvSpPr>
          <p:cNvPr id="12" name="object 12"/>
          <p:cNvSpPr txBox="1"/>
          <p:nvPr/>
        </p:nvSpPr>
        <p:spPr>
          <a:xfrm>
            <a:off x="2960625" y="2650110"/>
            <a:ext cx="1402715" cy="680956"/>
          </a:xfrm>
          <a:prstGeom prst="rect">
            <a:avLst/>
          </a:prstGeom>
        </p:spPr>
        <p:txBody>
          <a:bodyPr vert="horz" wrap="square" lIns="0" tIns="12700" rIns="0" bIns="0" rtlCol="0">
            <a:spAutoFit/>
          </a:bodyPr>
          <a:lstStyle/>
          <a:p>
            <a:pPr marL="12700" marR="5080">
              <a:lnSpc>
                <a:spcPct val="116700"/>
              </a:lnSpc>
              <a:spcBef>
                <a:spcPts val="100"/>
              </a:spcBef>
            </a:pPr>
            <a:r>
              <a:rPr sz="1200" spc="-10" dirty="0">
                <a:latin typeface="Times New Roman"/>
                <a:cs typeface="Times New Roman"/>
              </a:rPr>
              <a:t>Steam</a:t>
            </a:r>
            <a:r>
              <a:rPr sz="1200" spc="-8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water</a:t>
            </a:r>
            <a:r>
              <a:rPr sz="1200" spc="40" dirty="0">
                <a:latin typeface="Times New Roman"/>
                <a:cs typeface="Times New Roman"/>
              </a:rPr>
              <a:t> </a:t>
            </a:r>
            <a:r>
              <a:rPr sz="1200" spc="-20" dirty="0">
                <a:latin typeface="Times New Roman"/>
                <a:cs typeface="Times New Roman"/>
              </a:rPr>
              <a:t>drum </a:t>
            </a:r>
            <a:r>
              <a:rPr sz="1200" dirty="0">
                <a:latin typeface="Times New Roman"/>
                <a:cs typeface="Times New Roman"/>
              </a:rPr>
              <a:t>Water</a:t>
            </a:r>
            <a:r>
              <a:rPr sz="1200" spc="-90" dirty="0">
                <a:latin typeface="Times New Roman"/>
                <a:cs typeface="Times New Roman"/>
              </a:rPr>
              <a:t> </a:t>
            </a:r>
            <a:r>
              <a:rPr sz="1200" spc="-10" dirty="0">
                <a:latin typeface="Times New Roman"/>
                <a:cs typeface="Times New Roman"/>
              </a:rPr>
              <a:t>tubes</a:t>
            </a:r>
            <a:endParaRPr sz="1200">
              <a:latin typeface="Times New Roman"/>
              <a:cs typeface="Times New Roman"/>
            </a:endParaRPr>
          </a:p>
          <a:p>
            <a:pPr marL="12700">
              <a:spcBef>
                <a:spcPts val="360"/>
              </a:spcBef>
            </a:pPr>
            <a:r>
              <a:rPr sz="1200" spc="-10" dirty="0">
                <a:latin typeface="Times New Roman"/>
                <a:cs typeface="Times New Roman"/>
              </a:rPr>
              <a:t>Furnace.</a:t>
            </a:r>
            <a:endParaRPr sz="1200">
              <a:latin typeface="Times New Roman"/>
              <a:cs typeface="Times New Roman"/>
            </a:endParaRPr>
          </a:p>
        </p:txBody>
      </p:sp>
      <p:sp>
        <p:nvSpPr>
          <p:cNvPr id="13" name="object 13"/>
          <p:cNvSpPr txBox="1"/>
          <p:nvPr/>
        </p:nvSpPr>
        <p:spPr>
          <a:xfrm>
            <a:off x="2274252" y="3313175"/>
            <a:ext cx="5513070" cy="4001480"/>
          </a:xfrm>
          <a:prstGeom prst="rect">
            <a:avLst/>
          </a:prstGeom>
        </p:spPr>
        <p:txBody>
          <a:bodyPr vert="horz" wrap="square" lIns="0" tIns="8255" rIns="0" bIns="0" rtlCol="0">
            <a:spAutoFit/>
          </a:bodyPr>
          <a:lstStyle/>
          <a:p>
            <a:pPr marL="12700" marR="137795">
              <a:lnSpc>
                <a:spcPct val="119300"/>
              </a:lnSpc>
              <a:spcBef>
                <a:spcPts val="65"/>
              </a:spcBef>
            </a:pPr>
            <a:r>
              <a:rPr sz="1200" i="1" dirty="0">
                <a:latin typeface="Times New Roman"/>
                <a:cs typeface="Times New Roman"/>
              </a:rPr>
              <a:t>Steam and</a:t>
            </a:r>
            <a:r>
              <a:rPr sz="1200" i="1" spc="25" dirty="0">
                <a:latin typeface="Times New Roman"/>
                <a:cs typeface="Times New Roman"/>
              </a:rPr>
              <a:t> </a:t>
            </a:r>
            <a:r>
              <a:rPr sz="1200" i="1" dirty="0">
                <a:latin typeface="Times New Roman"/>
                <a:cs typeface="Times New Roman"/>
              </a:rPr>
              <a:t>water</a:t>
            </a:r>
            <a:r>
              <a:rPr sz="1200" i="1" spc="-15" dirty="0">
                <a:latin typeface="Times New Roman"/>
                <a:cs typeface="Times New Roman"/>
              </a:rPr>
              <a:t> </a:t>
            </a:r>
            <a:r>
              <a:rPr sz="1200" i="1" dirty="0">
                <a:latin typeface="Times New Roman"/>
                <a:cs typeface="Times New Roman"/>
              </a:rPr>
              <a:t>drum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long</a:t>
            </a:r>
            <a:r>
              <a:rPr sz="1200" spc="-30" dirty="0">
                <a:latin typeface="Times New Roman"/>
                <a:cs typeface="Times New Roman"/>
              </a:rPr>
              <a:t> </a:t>
            </a:r>
            <a:r>
              <a:rPr sz="1200" spc="-10" dirty="0">
                <a:latin typeface="Times New Roman"/>
                <a:cs typeface="Times New Roman"/>
              </a:rPr>
              <a:t>drum</a:t>
            </a:r>
            <a:r>
              <a:rPr sz="1200" spc="-75" dirty="0">
                <a:latin typeface="Times New Roman"/>
                <a:cs typeface="Times New Roman"/>
              </a:rPr>
              <a:t> </a:t>
            </a:r>
            <a:r>
              <a:rPr sz="1200" dirty="0">
                <a:latin typeface="Times New Roman"/>
                <a:cs typeface="Times New Roman"/>
              </a:rPr>
              <a:t>fabricated</a:t>
            </a:r>
            <a:r>
              <a:rPr sz="1200" spc="-90" dirty="0">
                <a:latin typeface="Times New Roman"/>
                <a:cs typeface="Times New Roman"/>
              </a:rPr>
              <a:t> </a:t>
            </a:r>
            <a:r>
              <a:rPr sz="1200" dirty="0">
                <a:latin typeface="Times New Roman"/>
                <a:cs typeface="Times New Roman"/>
              </a:rPr>
              <a:t>using</a:t>
            </a:r>
            <a:r>
              <a:rPr sz="1200" spc="-35" dirty="0">
                <a:latin typeface="Times New Roman"/>
                <a:cs typeface="Times New Roman"/>
              </a:rPr>
              <a:t> </a:t>
            </a:r>
            <a:r>
              <a:rPr sz="1200" dirty="0">
                <a:latin typeface="Times New Roman"/>
                <a:cs typeface="Times New Roman"/>
              </a:rPr>
              <a:t>small</a:t>
            </a:r>
            <a:r>
              <a:rPr sz="1200" spc="-70" dirty="0">
                <a:latin typeface="Times New Roman"/>
                <a:cs typeface="Times New Roman"/>
              </a:rPr>
              <a:t> </a:t>
            </a:r>
            <a:r>
              <a:rPr sz="1200" dirty="0">
                <a:latin typeface="Times New Roman"/>
                <a:cs typeface="Times New Roman"/>
              </a:rPr>
              <a:t>shells</a:t>
            </a:r>
            <a:r>
              <a:rPr sz="1200" spc="-85" dirty="0">
                <a:latin typeface="Times New Roman"/>
                <a:cs typeface="Times New Roman"/>
              </a:rPr>
              <a:t> </a:t>
            </a:r>
            <a:r>
              <a:rPr sz="1200" dirty="0">
                <a:latin typeface="Times New Roman"/>
                <a:cs typeface="Times New Roman"/>
              </a:rPr>
              <a:t>riveted</a:t>
            </a:r>
            <a:r>
              <a:rPr sz="1200" spc="-90" dirty="0">
                <a:latin typeface="Times New Roman"/>
                <a:cs typeface="Times New Roman"/>
              </a:rPr>
              <a:t> </a:t>
            </a:r>
            <a:r>
              <a:rPr sz="1200" dirty="0">
                <a:latin typeface="Times New Roman"/>
                <a:cs typeface="Times New Roman"/>
              </a:rPr>
              <a:t>together.</a:t>
            </a:r>
            <a:r>
              <a:rPr sz="1200" spc="-95" dirty="0">
                <a:latin typeface="Times New Roman"/>
                <a:cs typeface="Times New Roman"/>
              </a:rPr>
              <a:t> </a:t>
            </a:r>
            <a:r>
              <a:rPr sz="1200" spc="-25" dirty="0">
                <a:latin typeface="Times New Roman"/>
                <a:cs typeface="Times New Roman"/>
              </a:rPr>
              <a:t>End </a:t>
            </a:r>
            <a:r>
              <a:rPr sz="1200" i="1" dirty="0">
                <a:latin typeface="Times New Roman"/>
                <a:cs typeface="Times New Roman"/>
              </a:rPr>
              <a:t>cover</a:t>
            </a:r>
            <a:r>
              <a:rPr sz="1200" i="1" spc="-45" dirty="0">
                <a:latin typeface="Times New Roman"/>
                <a:cs typeface="Times New Roman"/>
              </a:rPr>
              <a:t> </a:t>
            </a:r>
            <a:r>
              <a:rPr sz="1200" i="1" dirty="0">
                <a:latin typeface="Times New Roman"/>
                <a:cs typeface="Times New Roman"/>
              </a:rPr>
              <a:t>plates</a:t>
            </a:r>
            <a:r>
              <a:rPr sz="1200" i="1" spc="-30" dirty="0">
                <a:latin typeface="Times New Roman"/>
                <a:cs typeface="Times New Roman"/>
              </a:rPr>
              <a:t> </a:t>
            </a:r>
            <a:r>
              <a:rPr sz="1200" dirty="0">
                <a:latin typeface="Times New Roman"/>
                <a:cs typeface="Times New Roman"/>
              </a:rPr>
              <a:t>can</a:t>
            </a:r>
            <a:r>
              <a:rPr sz="1200" spc="5" dirty="0">
                <a:latin typeface="Times New Roman"/>
                <a:cs typeface="Times New Roman"/>
              </a:rPr>
              <a:t> </a:t>
            </a:r>
            <a:r>
              <a:rPr sz="1200" dirty="0">
                <a:latin typeface="Times New Roman"/>
                <a:cs typeface="Times New Roman"/>
              </a:rPr>
              <a:t>be</a:t>
            </a:r>
            <a:r>
              <a:rPr sz="1200" spc="15" dirty="0">
                <a:latin typeface="Times New Roman"/>
                <a:cs typeface="Times New Roman"/>
              </a:rPr>
              <a:t> </a:t>
            </a:r>
            <a:r>
              <a:rPr sz="1200" spc="-10" dirty="0">
                <a:latin typeface="Times New Roman"/>
                <a:cs typeface="Times New Roman"/>
              </a:rPr>
              <a:t>opened</a:t>
            </a:r>
            <a:r>
              <a:rPr sz="1200" spc="-55"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when</a:t>
            </a:r>
            <a:r>
              <a:rPr sz="1200" spc="10" dirty="0">
                <a:latin typeface="Times New Roman"/>
                <a:cs typeface="Times New Roman"/>
              </a:rPr>
              <a:t> </a:t>
            </a:r>
            <a:r>
              <a:rPr sz="1200" dirty="0">
                <a:latin typeface="Times New Roman"/>
                <a:cs typeface="Times New Roman"/>
              </a:rPr>
              <a:t>required.</a:t>
            </a:r>
            <a:r>
              <a:rPr sz="1200" spc="-55" dirty="0">
                <a:latin typeface="Times New Roman"/>
                <a:cs typeface="Times New Roman"/>
              </a:rPr>
              <a:t> </a:t>
            </a:r>
            <a:r>
              <a:rPr sz="1200" dirty="0">
                <a:latin typeface="Times New Roman"/>
                <a:cs typeface="Times New Roman"/>
              </a:rPr>
              <a:t>Mountings</a:t>
            </a:r>
            <a:r>
              <a:rPr sz="1200" spc="-45" dirty="0">
                <a:latin typeface="Times New Roman"/>
                <a:cs typeface="Times New Roman"/>
              </a:rPr>
              <a:t> </a:t>
            </a:r>
            <a:r>
              <a:rPr sz="1200" dirty="0">
                <a:latin typeface="Times New Roman"/>
                <a:cs typeface="Times New Roman"/>
              </a:rPr>
              <a:t>are</a:t>
            </a:r>
            <a:r>
              <a:rPr sz="1200" spc="-50" dirty="0">
                <a:latin typeface="Times New Roman"/>
                <a:cs typeface="Times New Roman"/>
              </a:rPr>
              <a:t> </a:t>
            </a:r>
            <a:r>
              <a:rPr sz="1200" dirty="0">
                <a:latin typeface="Times New Roman"/>
                <a:cs typeface="Times New Roman"/>
              </a:rPr>
              <a:t>mounted</a:t>
            </a:r>
            <a:r>
              <a:rPr sz="1200" spc="-55" dirty="0">
                <a:latin typeface="Times New Roman"/>
                <a:cs typeface="Times New Roman"/>
              </a:rPr>
              <a:t> </a:t>
            </a:r>
            <a:r>
              <a:rPr sz="1200" dirty="0">
                <a:latin typeface="Times New Roman"/>
                <a:cs typeface="Times New Roman"/>
              </a:rPr>
              <a:t>on</a:t>
            </a:r>
            <a:r>
              <a:rPr sz="1200" spc="10" dirty="0">
                <a:latin typeface="Times New Roman"/>
                <a:cs typeface="Times New Roman"/>
              </a:rPr>
              <a:t> </a:t>
            </a:r>
            <a:r>
              <a:rPr sz="1200" dirty="0">
                <a:latin typeface="Times New Roman"/>
                <a:cs typeface="Times New Roman"/>
              </a:rPr>
              <a:t>drum</a:t>
            </a:r>
            <a:r>
              <a:rPr sz="1200" spc="-30" dirty="0">
                <a:latin typeface="Times New Roman"/>
                <a:cs typeface="Times New Roman"/>
              </a:rPr>
              <a:t> </a:t>
            </a:r>
            <a:r>
              <a:rPr sz="1200" spc="-25" dirty="0">
                <a:latin typeface="Times New Roman"/>
                <a:cs typeface="Times New Roman"/>
              </a:rPr>
              <a:t>as </a:t>
            </a:r>
            <a:r>
              <a:rPr sz="1200" dirty="0">
                <a:latin typeface="Times New Roman"/>
                <a:cs typeface="Times New Roman"/>
              </a:rPr>
              <a:t>shown. Drum</a:t>
            </a:r>
            <a:r>
              <a:rPr sz="1200" spc="-25"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followed</a:t>
            </a:r>
            <a:r>
              <a:rPr sz="1200" spc="-60" dirty="0">
                <a:latin typeface="Times New Roman"/>
                <a:cs typeface="Times New Roman"/>
              </a:rPr>
              <a:t> </a:t>
            </a:r>
            <a:r>
              <a:rPr sz="1200" dirty="0">
                <a:latin typeface="Times New Roman"/>
                <a:cs typeface="Times New Roman"/>
              </a:rPr>
              <a:t>by</a:t>
            </a:r>
            <a:r>
              <a:rPr sz="1200" spc="-50"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tubes</a:t>
            </a:r>
            <a:r>
              <a:rPr sz="1200" spc="-40" dirty="0">
                <a:latin typeface="Times New Roman"/>
                <a:cs typeface="Times New Roman"/>
              </a:rPr>
              <a:t> </a:t>
            </a:r>
            <a:r>
              <a:rPr sz="1200" dirty="0">
                <a:latin typeface="Times New Roman"/>
                <a:cs typeface="Times New Roman"/>
              </a:rPr>
              <a:t>which</a:t>
            </a:r>
            <a:r>
              <a:rPr sz="1200" spc="5" dirty="0">
                <a:latin typeface="Times New Roman"/>
                <a:cs typeface="Times New Roman"/>
              </a:rPr>
              <a:t> </a:t>
            </a:r>
            <a:r>
              <a:rPr sz="1200" dirty="0">
                <a:latin typeface="Times New Roman"/>
                <a:cs typeface="Times New Roman"/>
              </a:rPr>
              <a:t>are</a:t>
            </a:r>
            <a:r>
              <a:rPr sz="1200" spc="-55" dirty="0">
                <a:latin typeface="Times New Roman"/>
                <a:cs typeface="Times New Roman"/>
              </a:rPr>
              <a:t> </a:t>
            </a:r>
            <a:r>
              <a:rPr sz="1200" dirty="0">
                <a:latin typeface="Times New Roman"/>
                <a:cs typeface="Times New Roman"/>
              </a:rPr>
              <a:t>arranged</a:t>
            </a:r>
            <a:r>
              <a:rPr sz="1200" spc="-60" dirty="0">
                <a:latin typeface="Times New Roman"/>
                <a:cs typeface="Times New Roman"/>
              </a:rPr>
              <a:t> </a:t>
            </a:r>
            <a:r>
              <a:rPr sz="1200" dirty="0">
                <a:latin typeface="Times New Roman"/>
                <a:cs typeface="Times New Roman"/>
              </a:rPr>
              <a:t>below</a:t>
            </a:r>
            <a:r>
              <a:rPr sz="1200" spc="-5" dirty="0">
                <a:latin typeface="Times New Roman"/>
                <a:cs typeface="Times New Roman"/>
              </a:rPr>
              <a:t> </a:t>
            </a:r>
            <a:r>
              <a:rPr sz="1200" spc="-10" dirty="0">
                <a:latin typeface="Times New Roman"/>
                <a:cs typeface="Times New Roman"/>
              </a:rPr>
              <a:t>drum</a:t>
            </a:r>
            <a:r>
              <a:rPr sz="1200" spc="-95" dirty="0">
                <a:latin typeface="Times New Roman"/>
                <a:cs typeface="Times New Roman"/>
              </a:rPr>
              <a:t> </a:t>
            </a:r>
            <a:r>
              <a:rPr sz="1200" dirty="0">
                <a:latin typeface="Times New Roman"/>
                <a:cs typeface="Times New Roman"/>
              </a:rPr>
              <a:t>and </a:t>
            </a:r>
            <a:r>
              <a:rPr sz="1200" spc="-10" dirty="0">
                <a:latin typeface="Times New Roman"/>
                <a:cs typeface="Times New Roman"/>
              </a:rPr>
              <a:t>connected </a:t>
            </a:r>
            <a:r>
              <a:rPr sz="1200" dirty="0">
                <a:latin typeface="Times New Roman"/>
                <a:cs typeface="Times New Roman"/>
              </a:rPr>
              <a:t>to one</a:t>
            </a:r>
            <a:r>
              <a:rPr sz="1200" spc="-55" dirty="0">
                <a:latin typeface="Times New Roman"/>
                <a:cs typeface="Times New Roman"/>
              </a:rPr>
              <a:t> </a:t>
            </a:r>
            <a:r>
              <a:rPr sz="1200" dirty="0">
                <a:latin typeface="Times New Roman"/>
                <a:cs typeface="Times New Roman"/>
              </a:rPr>
              <a:t>another</a:t>
            </a:r>
            <a:r>
              <a:rPr sz="1200" spc="-40" dirty="0">
                <a:latin typeface="Times New Roman"/>
                <a:cs typeface="Times New Roman"/>
              </a:rPr>
              <a:t> </a:t>
            </a:r>
            <a:r>
              <a:rPr sz="1200" dirty="0">
                <a:latin typeface="Times New Roman"/>
                <a:cs typeface="Times New Roman"/>
              </a:rPr>
              <a:t>and drum</a:t>
            </a:r>
            <a:r>
              <a:rPr sz="1200" spc="-30" dirty="0">
                <a:latin typeface="Times New Roman"/>
                <a:cs typeface="Times New Roman"/>
              </a:rPr>
              <a:t> </a:t>
            </a:r>
            <a:r>
              <a:rPr sz="1200" dirty="0">
                <a:latin typeface="Times New Roman"/>
                <a:cs typeface="Times New Roman"/>
              </a:rPr>
              <a:t>through headers.</a:t>
            </a:r>
            <a:r>
              <a:rPr sz="1200" spc="-55" dirty="0">
                <a:latin typeface="Times New Roman"/>
                <a:cs typeface="Times New Roman"/>
              </a:rPr>
              <a:t> </a:t>
            </a:r>
            <a:r>
              <a:rPr sz="1200" spc="-10" dirty="0">
                <a:latin typeface="Times New Roman"/>
                <a:cs typeface="Times New Roman"/>
              </a:rPr>
              <a:t>Header</a:t>
            </a:r>
            <a:r>
              <a:rPr sz="1200" spc="-4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which water</a:t>
            </a:r>
            <a:r>
              <a:rPr sz="1200" spc="-40" dirty="0">
                <a:latin typeface="Times New Roman"/>
                <a:cs typeface="Times New Roman"/>
              </a:rPr>
              <a:t> </a:t>
            </a:r>
            <a:r>
              <a:rPr sz="1200" dirty="0">
                <a:latin typeface="Times New Roman"/>
                <a:cs typeface="Times New Roman"/>
              </a:rPr>
              <a:t>flows</a:t>
            </a:r>
            <a:r>
              <a:rPr sz="1200" spc="10" dirty="0">
                <a:latin typeface="Times New Roman"/>
                <a:cs typeface="Times New Roman"/>
              </a:rPr>
              <a:t> </a:t>
            </a:r>
            <a:r>
              <a:rPr sz="1200" dirty="0">
                <a:latin typeface="Times New Roman"/>
                <a:cs typeface="Times New Roman"/>
              </a:rPr>
              <a:t>from</a:t>
            </a:r>
            <a:r>
              <a:rPr sz="1200" spc="-95" dirty="0">
                <a:latin typeface="Times New Roman"/>
                <a:cs typeface="Times New Roman"/>
              </a:rPr>
              <a:t> </a:t>
            </a:r>
            <a:r>
              <a:rPr sz="1200" dirty="0">
                <a:latin typeface="Times New Roman"/>
                <a:cs typeface="Times New Roman"/>
              </a:rPr>
              <a:t>drum</a:t>
            </a:r>
            <a:r>
              <a:rPr sz="1200" spc="30" dirty="0">
                <a:latin typeface="Times New Roman"/>
                <a:cs typeface="Times New Roman"/>
              </a:rPr>
              <a:t> </a:t>
            </a:r>
            <a:r>
              <a:rPr sz="1200" spc="-25" dirty="0">
                <a:latin typeface="Times New Roman"/>
                <a:cs typeface="Times New Roman"/>
              </a:rPr>
              <a:t>to </a:t>
            </a:r>
            <a:r>
              <a:rPr sz="1200" dirty="0">
                <a:latin typeface="Times New Roman"/>
                <a:cs typeface="Times New Roman"/>
              </a:rPr>
              <a:t>tubes</a:t>
            </a:r>
            <a:r>
              <a:rPr sz="1200" spc="-4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called</a:t>
            </a:r>
            <a:r>
              <a:rPr sz="1200" spc="-95" dirty="0">
                <a:latin typeface="Times New Roman"/>
                <a:cs typeface="Times New Roman"/>
              </a:rPr>
              <a:t> </a:t>
            </a:r>
            <a:r>
              <a:rPr sz="1200" i="1" dirty="0">
                <a:latin typeface="Times New Roman"/>
                <a:cs typeface="Times New Roman"/>
              </a:rPr>
              <a:t>down</a:t>
            </a:r>
            <a:r>
              <a:rPr sz="1200" i="1" spc="60" dirty="0">
                <a:latin typeface="Times New Roman"/>
                <a:cs typeface="Times New Roman"/>
              </a:rPr>
              <a:t> </a:t>
            </a:r>
            <a:r>
              <a:rPr sz="1200" i="1" dirty="0">
                <a:latin typeface="Times New Roman"/>
                <a:cs typeface="Times New Roman"/>
              </a:rPr>
              <a:t>take</a:t>
            </a:r>
            <a:r>
              <a:rPr sz="1200" i="1" spc="-50" dirty="0">
                <a:latin typeface="Times New Roman"/>
                <a:cs typeface="Times New Roman"/>
              </a:rPr>
              <a:t> </a:t>
            </a:r>
            <a:r>
              <a:rPr sz="1200" i="1" dirty="0">
                <a:latin typeface="Times New Roman"/>
                <a:cs typeface="Times New Roman"/>
              </a:rPr>
              <a:t>header</a:t>
            </a:r>
            <a:r>
              <a:rPr sz="1200" i="1" spc="-30" dirty="0">
                <a:latin typeface="Times New Roman"/>
                <a:cs typeface="Times New Roman"/>
              </a:rPr>
              <a:t> </a:t>
            </a:r>
            <a:r>
              <a:rPr sz="1200" dirty="0">
                <a:latin typeface="Times New Roman"/>
                <a:cs typeface="Times New Roman"/>
              </a:rPr>
              <a:t>while</a:t>
            </a:r>
            <a:r>
              <a:rPr sz="1200" spc="10" dirty="0">
                <a:latin typeface="Times New Roman"/>
                <a:cs typeface="Times New Roman"/>
              </a:rPr>
              <a:t> </a:t>
            </a:r>
            <a:r>
              <a:rPr sz="1200" dirty="0">
                <a:latin typeface="Times New Roman"/>
                <a:cs typeface="Times New Roman"/>
              </a:rPr>
              <a:t>headers</a:t>
            </a:r>
            <a:r>
              <a:rPr sz="1200" spc="-40" dirty="0">
                <a:latin typeface="Times New Roman"/>
                <a:cs typeface="Times New Roman"/>
              </a:rPr>
              <a:t> </a:t>
            </a:r>
            <a:r>
              <a:rPr sz="1200" dirty="0">
                <a:latin typeface="Times New Roman"/>
                <a:cs typeface="Times New Roman"/>
              </a:rPr>
              <a:t>in</a:t>
            </a:r>
            <a:r>
              <a:rPr sz="1200" spc="-55" dirty="0">
                <a:latin typeface="Times New Roman"/>
                <a:cs typeface="Times New Roman"/>
              </a:rPr>
              <a:t> </a:t>
            </a:r>
            <a:r>
              <a:rPr sz="1200" dirty="0">
                <a:latin typeface="Times New Roman"/>
                <a:cs typeface="Times New Roman"/>
              </a:rPr>
              <a:t>which</a:t>
            </a:r>
            <a:r>
              <a:rPr sz="1200" spc="5" dirty="0">
                <a:latin typeface="Times New Roman"/>
                <a:cs typeface="Times New Roman"/>
              </a:rPr>
              <a:t> </a:t>
            </a:r>
            <a:r>
              <a:rPr sz="1200" dirty="0">
                <a:latin typeface="Times New Roman"/>
                <a:cs typeface="Times New Roman"/>
              </a:rPr>
              <a:t>flow</a:t>
            </a:r>
            <a:r>
              <a:rPr sz="1200" spc="-25" dirty="0">
                <a:latin typeface="Times New Roman"/>
                <a:cs typeface="Times New Roman"/>
              </a:rPr>
              <a:t> </a:t>
            </a:r>
            <a:r>
              <a:rPr sz="1200" dirty="0">
                <a:latin typeface="Times New Roman"/>
                <a:cs typeface="Times New Roman"/>
              </a:rPr>
              <a:t>is</a:t>
            </a:r>
            <a:r>
              <a:rPr sz="1200" spc="-45" dirty="0">
                <a:latin typeface="Times New Roman"/>
                <a:cs typeface="Times New Roman"/>
              </a:rPr>
              <a:t> </a:t>
            </a:r>
            <a:r>
              <a:rPr sz="1200" dirty="0">
                <a:latin typeface="Times New Roman"/>
                <a:cs typeface="Times New Roman"/>
              </a:rPr>
              <a:t>from</a:t>
            </a:r>
            <a:r>
              <a:rPr sz="1200" spc="10" dirty="0">
                <a:latin typeface="Times New Roman"/>
                <a:cs typeface="Times New Roman"/>
              </a:rPr>
              <a:t> </a:t>
            </a:r>
            <a:r>
              <a:rPr sz="1200" dirty="0">
                <a:latin typeface="Times New Roman"/>
                <a:cs typeface="Times New Roman"/>
              </a:rPr>
              <a:t>tubes</a:t>
            </a:r>
            <a:r>
              <a:rPr sz="1200" spc="-4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drum</a:t>
            </a:r>
            <a:r>
              <a:rPr sz="1200" spc="-25" dirty="0">
                <a:latin typeface="Times New Roman"/>
                <a:cs typeface="Times New Roman"/>
              </a:rPr>
              <a:t> is </a:t>
            </a:r>
            <a:r>
              <a:rPr sz="1200" dirty="0">
                <a:latin typeface="Times New Roman"/>
                <a:cs typeface="Times New Roman"/>
              </a:rPr>
              <a:t>called</a:t>
            </a:r>
            <a:r>
              <a:rPr sz="1200" spc="-40" dirty="0">
                <a:latin typeface="Times New Roman"/>
                <a:cs typeface="Times New Roman"/>
              </a:rPr>
              <a:t> </a:t>
            </a:r>
            <a:r>
              <a:rPr sz="1200" i="1" dirty="0">
                <a:latin typeface="Times New Roman"/>
                <a:cs typeface="Times New Roman"/>
              </a:rPr>
              <a:t>uptake</a:t>
            </a:r>
            <a:r>
              <a:rPr sz="1200" i="1" spc="-40" dirty="0">
                <a:latin typeface="Times New Roman"/>
                <a:cs typeface="Times New Roman"/>
              </a:rPr>
              <a:t> </a:t>
            </a:r>
            <a:r>
              <a:rPr sz="1200" i="1" spc="-10" dirty="0">
                <a:latin typeface="Times New Roman"/>
                <a:cs typeface="Times New Roman"/>
              </a:rPr>
              <a:t>header</a:t>
            </a:r>
            <a:r>
              <a:rPr sz="1200" spc="-10" dirty="0">
                <a:latin typeface="Times New Roman"/>
                <a:cs typeface="Times New Roman"/>
              </a:rPr>
              <a:t>.</a:t>
            </a:r>
            <a:endParaRPr sz="1200">
              <a:latin typeface="Times New Roman"/>
              <a:cs typeface="Times New Roman"/>
            </a:endParaRPr>
          </a:p>
          <a:p>
            <a:pPr marL="12700" marR="5080" algn="just">
              <a:lnSpc>
                <a:spcPct val="119500"/>
              </a:lnSpc>
              <a:spcBef>
                <a:spcPts val="1040"/>
              </a:spcBef>
            </a:pPr>
            <a:r>
              <a:rPr sz="1200" dirty="0">
                <a:latin typeface="Times New Roman"/>
                <a:cs typeface="Times New Roman"/>
              </a:rPr>
              <a:t>Soot</a:t>
            </a:r>
            <a:r>
              <a:rPr sz="1200" spc="-75" dirty="0">
                <a:latin typeface="Times New Roman"/>
                <a:cs typeface="Times New Roman"/>
              </a:rPr>
              <a:t> </a:t>
            </a:r>
            <a:r>
              <a:rPr sz="1200" dirty="0">
                <a:latin typeface="Times New Roman"/>
                <a:cs typeface="Times New Roman"/>
              </a:rPr>
              <a:t>deposition</a:t>
            </a:r>
            <a:r>
              <a:rPr sz="1200" spc="-75" dirty="0">
                <a:latin typeface="Times New Roman"/>
                <a:cs typeface="Times New Roman"/>
              </a:rPr>
              <a:t> </a:t>
            </a:r>
            <a:r>
              <a:rPr sz="1200" spc="-10" dirty="0">
                <a:latin typeface="Times New Roman"/>
                <a:cs typeface="Times New Roman"/>
              </a:rPr>
              <a:t>takes</a:t>
            </a:r>
            <a:r>
              <a:rPr sz="1200" spc="-65" dirty="0">
                <a:latin typeface="Times New Roman"/>
                <a:cs typeface="Times New Roman"/>
              </a:rPr>
              <a:t> </a:t>
            </a:r>
            <a:r>
              <a:rPr sz="1200" dirty="0">
                <a:latin typeface="Times New Roman"/>
                <a:cs typeface="Times New Roman"/>
              </a:rPr>
              <a:t>place</a:t>
            </a:r>
            <a:r>
              <a:rPr sz="1200" spc="-75" dirty="0">
                <a:latin typeface="Times New Roman"/>
                <a:cs typeface="Times New Roman"/>
              </a:rPr>
              <a:t> </a:t>
            </a:r>
            <a:r>
              <a:rPr sz="1200" dirty="0">
                <a:latin typeface="Times New Roman"/>
                <a:cs typeface="Times New Roman"/>
              </a:rPr>
              <a:t>in</a:t>
            </a:r>
            <a:r>
              <a:rPr sz="1200" spc="-75" dirty="0">
                <a:latin typeface="Times New Roman"/>
                <a:cs typeface="Times New Roman"/>
              </a:rPr>
              <a:t> </a:t>
            </a:r>
            <a:r>
              <a:rPr sz="1200" spc="-20" dirty="0">
                <a:latin typeface="Times New Roman"/>
                <a:cs typeface="Times New Roman"/>
              </a:rPr>
              <a:t>mud</a:t>
            </a:r>
            <a:r>
              <a:rPr sz="1200" spc="-55" dirty="0">
                <a:latin typeface="Times New Roman"/>
                <a:cs typeface="Times New Roman"/>
              </a:rPr>
              <a:t> </a:t>
            </a:r>
            <a:r>
              <a:rPr sz="1200" dirty="0">
                <a:latin typeface="Times New Roman"/>
                <a:cs typeface="Times New Roman"/>
              </a:rPr>
              <a:t>box</a:t>
            </a:r>
            <a:r>
              <a:rPr sz="1200" spc="15" dirty="0">
                <a:latin typeface="Times New Roman"/>
                <a:cs typeface="Times New Roman"/>
              </a:rPr>
              <a:t> </a:t>
            </a:r>
            <a:r>
              <a:rPr sz="1200" dirty="0">
                <a:latin typeface="Times New Roman"/>
                <a:cs typeface="Times New Roman"/>
              </a:rPr>
              <a:t>which</a:t>
            </a:r>
            <a:r>
              <a:rPr sz="1200" spc="-3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connected</a:t>
            </a:r>
            <a:r>
              <a:rPr sz="1200" spc="-6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down</a:t>
            </a:r>
            <a:r>
              <a:rPr sz="1200" spc="35" dirty="0">
                <a:latin typeface="Times New Roman"/>
                <a:cs typeface="Times New Roman"/>
              </a:rPr>
              <a:t> </a:t>
            </a:r>
            <a:r>
              <a:rPr sz="1200" dirty="0">
                <a:latin typeface="Times New Roman"/>
                <a:cs typeface="Times New Roman"/>
              </a:rPr>
              <a:t>take</a:t>
            </a:r>
            <a:r>
              <a:rPr sz="1200" spc="-35" dirty="0">
                <a:latin typeface="Times New Roman"/>
                <a:cs typeface="Times New Roman"/>
              </a:rPr>
              <a:t> </a:t>
            </a:r>
            <a:r>
              <a:rPr sz="1200" dirty="0">
                <a:latin typeface="Times New Roman"/>
                <a:cs typeface="Times New Roman"/>
              </a:rPr>
              <a:t>header.</a:t>
            </a:r>
            <a:r>
              <a:rPr sz="1200" spc="-75" dirty="0">
                <a:latin typeface="Times New Roman"/>
                <a:cs typeface="Times New Roman"/>
              </a:rPr>
              <a:t> </a:t>
            </a:r>
            <a:r>
              <a:rPr sz="1200" dirty="0">
                <a:latin typeface="Times New Roman"/>
                <a:cs typeface="Times New Roman"/>
              </a:rPr>
              <a:t>“Blow </a:t>
            </a:r>
            <a:r>
              <a:rPr sz="1200" spc="-25" dirty="0">
                <a:latin typeface="Times New Roman"/>
                <a:cs typeface="Times New Roman"/>
              </a:rPr>
              <a:t>off </a:t>
            </a:r>
            <a:r>
              <a:rPr sz="1200" dirty="0">
                <a:latin typeface="Times New Roman"/>
                <a:cs typeface="Times New Roman"/>
              </a:rPr>
              <a:t>cock”</a:t>
            </a:r>
            <a:r>
              <a:rPr sz="1200" spc="70" dirty="0">
                <a:latin typeface="Times New Roman"/>
                <a:cs typeface="Times New Roman"/>
              </a:rPr>
              <a:t> </a:t>
            </a:r>
            <a:r>
              <a:rPr sz="1200" dirty="0">
                <a:latin typeface="Times New Roman"/>
                <a:cs typeface="Times New Roman"/>
              </a:rPr>
              <a:t>for</a:t>
            </a:r>
            <a:r>
              <a:rPr sz="1200" spc="80" dirty="0">
                <a:latin typeface="Times New Roman"/>
                <a:cs typeface="Times New Roman"/>
              </a:rPr>
              <a:t> </a:t>
            </a:r>
            <a:r>
              <a:rPr sz="1200" dirty="0">
                <a:latin typeface="Times New Roman"/>
                <a:cs typeface="Times New Roman"/>
              </a:rPr>
              <a:t>blowing</a:t>
            </a:r>
            <a:r>
              <a:rPr sz="1200" spc="5" dirty="0">
                <a:latin typeface="Times New Roman"/>
                <a:cs typeface="Times New Roman"/>
              </a:rPr>
              <a:t> </a:t>
            </a:r>
            <a:r>
              <a:rPr sz="1200" dirty="0">
                <a:latin typeface="Times New Roman"/>
                <a:cs typeface="Times New Roman"/>
              </a:rPr>
              <a:t>out</a:t>
            </a:r>
            <a:r>
              <a:rPr sz="1200" spc="8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sediments</a:t>
            </a:r>
            <a:r>
              <a:rPr sz="1200" spc="-45" dirty="0">
                <a:latin typeface="Times New Roman"/>
                <a:cs typeface="Times New Roman"/>
              </a:rPr>
              <a:t> </a:t>
            </a:r>
            <a:r>
              <a:rPr sz="1200" dirty="0">
                <a:latin typeface="Times New Roman"/>
                <a:cs typeface="Times New Roman"/>
              </a:rPr>
              <a:t>settled</a:t>
            </a:r>
            <a:r>
              <a:rPr sz="1200" spc="5" dirty="0">
                <a:latin typeface="Times New Roman"/>
                <a:cs typeface="Times New Roman"/>
              </a:rPr>
              <a:t> </a:t>
            </a:r>
            <a:r>
              <a:rPr sz="1200" dirty="0">
                <a:latin typeface="Times New Roman"/>
                <a:cs typeface="Times New Roman"/>
              </a:rPr>
              <a:t>in</a:t>
            </a:r>
            <a:r>
              <a:rPr sz="1200" spc="55" dirty="0">
                <a:latin typeface="Times New Roman"/>
                <a:cs typeface="Times New Roman"/>
              </a:rPr>
              <a:t> </a:t>
            </a:r>
            <a:r>
              <a:rPr sz="1200" i="1" dirty="0">
                <a:latin typeface="Times New Roman"/>
                <a:cs typeface="Times New Roman"/>
              </a:rPr>
              <a:t>mud</a:t>
            </a:r>
            <a:r>
              <a:rPr sz="1200" i="1" spc="120" dirty="0">
                <a:latin typeface="Times New Roman"/>
                <a:cs typeface="Times New Roman"/>
              </a:rPr>
              <a:t> </a:t>
            </a:r>
            <a:r>
              <a:rPr sz="1200" i="1" dirty="0">
                <a:latin typeface="Times New Roman"/>
                <a:cs typeface="Times New Roman"/>
              </a:rPr>
              <a:t>box</a:t>
            </a:r>
            <a:r>
              <a:rPr sz="1200" i="1" spc="75"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shown</a:t>
            </a:r>
            <a:r>
              <a:rPr sz="1200" spc="60" dirty="0">
                <a:latin typeface="Times New Roman"/>
                <a:cs typeface="Times New Roman"/>
              </a:rPr>
              <a:t> </a:t>
            </a:r>
            <a:r>
              <a:rPr sz="1200" dirty="0">
                <a:latin typeface="Times New Roman"/>
                <a:cs typeface="Times New Roman"/>
              </a:rPr>
              <a:t>in</a:t>
            </a:r>
            <a:r>
              <a:rPr sz="1200" spc="60" dirty="0">
                <a:latin typeface="Times New Roman"/>
                <a:cs typeface="Times New Roman"/>
              </a:rPr>
              <a:t> </a:t>
            </a:r>
            <a:r>
              <a:rPr sz="1200" dirty="0">
                <a:latin typeface="Times New Roman"/>
                <a:cs typeface="Times New Roman"/>
              </a:rPr>
              <a:t>figure.</a:t>
            </a:r>
            <a:r>
              <a:rPr sz="1200" spc="5" dirty="0">
                <a:latin typeface="Times New Roman"/>
                <a:cs typeface="Times New Roman"/>
              </a:rPr>
              <a:t> </a:t>
            </a:r>
            <a:r>
              <a:rPr sz="1200" dirty="0">
                <a:latin typeface="Times New Roman"/>
                <a:cs typeface="Times New Roman"/>
              </a:rPr>
              <a:t>Super</a:t>
            </a:r>
            <a:r>
              <a:rPr sz="1200" spc="80" dirty="0">
                <a:latin typeface="Times New Roman"/>
                <a:cs typeface="Times New Roman"/>
              </a:rPr>
              <a:t> </a:t>
            </a:r>
            <a:r>
              <a:rPr sz="1200" spc="-10" dirty="0">
                <a:latin typeface="Times New Roman"/>
                <a:cs typeface="Times New Roman"/>
              </a:rPr>
              <a:t>heater </a:t>
            </a:r>
            <a:r>
              <a:rPr sz="1200" dirty="0">
                <a:latin typeface="Times New Roman"/>
                <a:cs typeface="Times New Roman"/>
              </a:rPr>
              <a:t>tubes</a:t>
            </a:r>
            <a:r>
              <a:rPr sz="1200" spc="140" dirty="0">
                <a:latin typeface="Times New Roman"/>
                <a:cs typeface="Times New Roman"/>
              </a:rPr>
              <a:t> </a:t>
            </a:r>
            <a:r>
              <a:rPr sz="1200" dirty="0">
                <a:latin typeface="Times New Roman"/>
                <a:cs typeface="Times New Roman"/>
              </a:rPr>
              <a:t>are</a:t>
            </a:r>
            <a:r>
              <a:rPr sz="1200" spc="130" dirty="0">
                <a:latin typeface="Times New Roman"/>
                <a:cs typeface="Times New Roman"/>
              </a:rPr>
              <a:t> </a:t>
            </a:r>
            <a:r>
              <a:rPr sz="1200" dirty="0">
                <a:latin typeface="Times New Roman"/>
                <a:cs typeface="Times New Roman"/>
              </a:rPr>
              <a:t>also</a:t>
            </a:r>
            <a:r>
              <a:rPr sz="1200" spc="130" dirty="0">
                <a:latin typeface="Times New Roman"/>
                <a:cs typeface="Times New Roman"/>
              </a:rPr>
              <a:t> </a:t>
            </a:r>
            <a:r>
              <a:rPr sz="1200" dirty="0">
                <a:latin typeface="Times New Roman"/>
                <a:cs typeface="Times New Roman"/>
              </a:rPr>
              <a:t>shown</a:t>
            </a:r>
            <a:r>
              <a:rPr sz="1200" spc="185" dirty="0">
                <a:latin typeface="Times New Roman"/>
                <a:cs typeface="Times New Roman"/>
              </a:rPr>
              <a:t> </a:t>
            </a:r>
            <a:r>
              <a:rPr sz="1200" dirty="0">
                <a:latin typeface="Times New Roman"/>
                <a:cs typeface="Times New Roman"/>
              </a:rPr>
              <a:t>in</a:t>
            </a:r>
            <a:r>
              <a:rPr sz="1200" spc="130" dirty="0">
                <a:latin typeface="Times New Roman"/>
                <a:cs typeface="Times New Roman"/>
              </a:rPr>
              <a:t> </a:t>
            </a:r>
            <a:r>
              <a:rPr sz="1200" dirty="0">
                <a:latin typeface="Times New Roman"/>
                <a:cs typeface="Times New Roman"/>
              </a:rPr>
              <a:t>the</a:t>
            </a:r>
            <a:r>
              <a:rPr sz="1200" spc="190" dirty="0">
                <a:latin typeface="Times New Roman"/>
                <a:cs typeface="Times New Roman"/>
              </a:rPr>
              <a:t> </a:t>
            </a:r>
            <a:r>
              <a:rPr sz="1200" dirty="0">
                <a:latin typeface="Times New Roman"/>
                <a:cs typeface="Times New Roman"/>
              </a:rPr>
              <a:t>arrangement,</a:t>
            </a:r>
            <a:r>
              <a:rPr sz="1200" spc="10" dirty="0">
                <a:latin typeface="Times New Roman"/>
                <a:cs typeface="Times New Roman"/>
              </a:rPr>
              <a:t> </a:t>
            </a:r>
            <a:r>
              <a:rPr sz="1200" dirty="0">
                <a:latin typeface="Times New Roman"/>
                <a:cs typeface="Times New Roman"/>
              </a:rPr>
              <a:t>which</a:t>
            </a:r>
            <a:r>
              <a:rPr sz="1200" spc="190" dirty="0">
                <a:latin typeface="Times New Roman"/>
                <a:cs typeface="Times New Roman"/>
              </a:rPr>
              <a:t> </a:t>
            </a:r>
            <a:r>
              <a:rPr sz="1200" dirty="0">
                <a:latin typeface="Times New Roman"/>
                <a:cs typeface="Times New Roman"/>
              </a:rPr>
              <a:t>are</a:t>
            </a:r>
            <a:r>
              <a:rPr sz="1200" spc="130" dirty="0">
                <a:latin typeface="Times New Roman"/>
                <a:cs typeface="Times New Roman"/>
              </a:rPr>
              <a:t> </a:t>
            </a:r>
            <a:r>
              <a:rPr sz="1200" dirty="0">
                <a:latin typeface="Times New Roman"/>
                <a:cs typeface="Times New Roman"/>
              </a:rPr>
              <a:t>U-shape</a:t>
            </a:r>
            <a:r>
              <a:rPr sz="1200" spc="195" dirty="0">
                <a:latin typeface="Times New Roman"/>
                <a:cs typeface="Times New Roman"/>
              </a:rPr>
              <a:t> </a:t>
            </a:r>
            <a:r>
              <a:rPr sz="1200" dirty="0">
                <a:latin typeface="Times New Roman"/>
                <a:cs typeface="Times New Roman"/>
              </a:rPr>
              <a:t>tubes</a:t>
            </a:r>
            <a:r>
              <a:rPr sz="1200" spc="140" dirty="0">
                <a:latin typeface="Times New Roman"/>
                <a:cs typeface="Times New Roman"/>
              </a:rPr>
              <a:t> </a:t>
            </a:r>
            <a:r>
              <a:rPr sz="1200" dirty="0">
                <a:latin typeface="Times New Roman"/>
                <a:cs typeface="Times New Roman"/>
              </a:rPr>
              <a:t>placed</a:t>
            </a:r>
            <a:r>
              <a:rPr sz="1200" spc="65" dirty="0">
                <a:latin typeface="Times New Roman"/>
                <a:cs typeface="Times New Roman"/>
              </a:rPr>
              <a:t> </a:t>
            </a:r>
            <a:r>
              <a:rPr sz="1200" spc="-10" dirty="0">
                <a:latin typeface="Times New Roman"/>
                <a:cs typeface="Times New Roman"/>
              </a:rPr>
              <a:t>horizontally </a:t>
            </a:r>
            <a:r>
              <a:rPr sz="1200" dirty="0">
                <a:latin typeface="Times New Roman"/>
                <a:cs typeface="Times New Roman"/>
              </a:rPr>
              <a:t>between</a:t>
            </a:r>
            <a:r>
              <a:rPr sz="1200" spc="10" dirty="0">
                <a:latin typeface="Times New Roman"/>
                <a:cs typeface="Times New Roman"/>
              </a:rPr>
              <a:t> </a:t>
            </a:r>
            <a:r>
              <a:rPr sz="1200" dirty="0">
                <a:latin typeface="Times New Roman"/>
                <a:cs typeface="Times New Roman"/>
              </a:rPr>
              <a:t>drum</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tubes.</a:t>
            </a:r>
            <a:r>
              <a:rPr sz="1200" spc="-50" dirty="0">
                <a:latin typeface="Times New Roman"/>
                <a:cs typeface="Times New Roman"/>
              </a:rPr>
              <a:t> </a:t>
            </a:r>
            <a:r>
              <a:rPr sz="1200" dirty="0">
                <a:latin typeface="Times New Roman"/>
                <a:cs typeface="Times New Roman"/>
              </a:rPr>
              <a:t>Superheating</a:t>
            </a:r>
            <a:r>
              <a:rPr sz="1200" spc="-5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realized</a:t>
            </a:r>
            <a:r>
              <a:rPr sz="1200" spc="-5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super</a:t>
            </a:r>
            <a:r>
              <a:rPr sz="1200" spc="-35" dirty="0">
                <a:latin typeface="Times New Roman"/>
                <a:cs typeface="Times New Roman"/>
              </a:rPr>
              <a:t> </a:t>
            </a:r>
            <a:r>
              <a:rPr sz="1200" dirty="0">
                <a:latin typeface="Times New Roman"/>
                <a:cs typeface="Times New Roman"/>
              </a:rPr>
              <a:t>heater</a:t>
            </a:r>
            <a:r>
              <a:rPr sz="1200" spc="-30" dirty="0">
                <a:latin typeface="Times New Roman"/>
                <a:cs typeface="Times New Roman"/>
              </a:rPr>
              <a:t> </a:t>
            </a:r>
            <a:r>
              <a:rPr sz="1200" spc="-10" dirty="0">
                <a:latin typeface="Times New Roman"/>
                <a:cs typeface="Times New Roman"/>
              </a:rPr>
              <a:t>tubes.</a:t>
            </a:r>
            <a:endParaRPr sz="1200">
              <a:latin typeface="Times New Roman"/>
              <a:cs typeface="Times New Roman"/>
            </a:endParaRPr>
          </a:p>
          <a:p>
            <a:pPr marL="12700" marR="88264">
              <a:lnSpc>
                <a:spcPct val="119500"/>
              </a:lnSpc>
              <a:spcBef>
                <a:spcPts val="1040"/>
              </a:spcBef>
            </a:pPr>
            <a:r>
              <a:rPr sz="1200" dirty="0">
                <a:latin typeface="Times New Roman"/>
                <a:cs typeface="Times New Roman"/>
              </a:rPr>
              <a:t>Below</a:t>
            </a:r>
            <a:r>
              <a:rPr sz="1200" spc="-30"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super</a:t>
            </a:r>
            <a:r>
              <a:rPr sz="1200" spc="-45" dirty="0">
                <a:latin typeface="Times New Roman"/>
                <a:cs typeface="Times New Roman"/>
              </a:rPr>
              <a:t> </a:t>
            </a:r>
            <a:r>
              <a:rPr sz="1200" dirty="0">
                <a:latin typeface="Times New Roman"/>
                <a:cs typeface="Times New Roman"/>
              </a:rPr>
              <a:t>heater</a:t>
            </a:r>
            <a:r>
              <a:rPr sz="1200" spc="-40" dirty="0">
                <a:latin typeface="Times New Roman"/>
                <a:cs typeface="Times New Roman"/>
              </a:rPr>
              <a:t> </a:t>
            </a:r>
            <a:r>
              <a:rPr sz="1200" dirty="0">
                <a:latin typeface="Times New Roman"/>
                <a:cs typeface="Times New Roman"/>
              </a:rPr>
              <a:t>and water</a:t>
            </a:r>
            <a:r>
              <a:rPr sz="1200" spc="-45" dirty="0">
                <a:latin typeface="Times New Roman"/>
                <a:cs typeface="Times New Roman"/>
              </a:rPr>
              <a:t> </a:t>
            </a:r>
            <a:r>
              <a:rPr sz="1200" dirty="0">
                <a:latin typeface="Times New Roman"/>
                <a:cs typeface="Times New Roman"/>
              </a:rPr>
              <a:t>tubes</a:t>
            </a:r>
            <a:r>
              <a:rPr sz="1200" spc="-5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i="1" dirty="0">
                <a:latin typeface="Times New Roman"/>
                <a:cs typeface="Times New Roman"/>
              </a:rPr>
              <a:t>furnace</a:t>
            </a:r>
            <a:r>
              <a:rPr sz="1200" dirty="0">
                <a:latin typeface="Times New Roman"/>
                <a:cs typeface="Times New Roman"/>
              </a:rPr>
              <a:t>,</a:t>
            </a:r>
            <a:r>
              <a:rPr sz="1200" spc="-60"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front</a:t>
            </a:r>
            <a:r>
              <a:rPr sz="1200" spc="-3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which</a:t>
            </a:r>
            <a:r>
              <a:rPr sz="1200" spc="25" dirty="0">
                <a:latin typeface="Times New Roman"/>
                <a:cs typeface="Times New Roman"/>
              </a:rPr>
              <a:t> </a:t>
            </a:r>
            <a:r>
              <a:rPr sz="1200" i="1" dirty="0">
                <a:latin typeface="Times New Roman"/>
                <a:cs typeface="Times New Roman"/>
              </a:rPr>
              <a:t>fuel</a:t>
            </a:r>
            <a:r>
              <a:rPr sz="1200" i="1" spc="-35" dirty="0">
                <a:latin typeface="Times New Roman"/>
                <a:cs typeface="Times New Roman"/>
              </a:rPr>
              <a:t> </a:t>
            </a:r>
            <a:r>
              <a:rPr sz="1200" i="1" spc="-20" dirty="0">
                <a:latin typeface="Times New Roman"/>
                <a:cs typeface="Times New Roman"/>
              </a:rPr>
              <a:t>feed </a:t>
            </a:r>
            <a:r>
              <a:rPr sz="1200" i="1" dirty="0">
                <a:latin typeface="Times New Roman"/>
                <a:cs typeface="Times New Roman"/>
              </a:rPr>
              <a:t>hopper</a:t>
            </a:r>
            <a:r>
              <a:rPr sz="1200" i="1" spc="3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attached.</a:t>
            </a:r>
            <a:r>
              <a:rPr sz="1200" spc="-30" dirty="0">
                <a:latin typeface="Times New Roman"/>
                <a:cs typeface="Times New Roman"/>
              </a:rPr>
              <a:t> </a:t>
            </a:r>
            <a:r>
              <a:rPr sz="1200" i="1" spc="-10" dirty="0">
                <a:latin typeface="Times New Roman"/>
                <a:cs typeface="Times New Roman"/>
              </a:rPr>
              <a:t>Mechanical</a:t>
            </a:r>
            <a:r>
              <a:rPr sz="1200" i="1" spc="-80" dirty="0">
                <a:latin typeface="Times New Roman"/>
                <a:cs typeface="Times New Roman"/>
              </a:rPr>
              <a:t> </a:t>
            </a:r>
            <a:r>
              <a:rPr sz="1200" i="1" dirty="0">
                <a:latin typeface="Times New Roman"/>
                <a:cs typeface="Times New Roman"/>
              </a:rPr>
              <a:t>stoker</a:t>
            </a:r>
            <a:r>
              <a:rPr sz="1200" i="1" spc="-1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arranged</a:t>
            </a:r>
            <a:r>
              <a:rPr sz="1200" spc="-45" dirty="0">
                <a:latin typeface="Times New Roman"/>
                <a:cs typeface="Times New Roman"/>
              </a:rPr>
              <a:t> </a:t>
            </a:r>
            <a:r>
              <a:rPr sz="1200" dirty="0">
                <a:latin typeface="Times New Roman"/>
                <a:cs typeface="Times New Roman"/>
              </a:rPr>
              <a:t>below</a:t>
            </a:r>
            <a:r>
              <a:rPr sz="1200" spc="-1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hopper</a:t>
            </a:r>
            <a:r>
              <a:rPr sz="1200" spc="3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feeding</a:t>
            </a:r>
            <a:r>
              <a:rPr sz="1200" spc="-45" dirty="0">
                <a:latin typeface="Times New Roman"/>
                <a:cs typeface="Times New Roman"/>
              </a:rPr>
              <a:t> </a:t>
            </a:r>
            <a:r>
              <a:rPr sz="1200" spc="-10" dirty="0">
                <a:latin typeface="Times New Roman"/>
                <a:cs typeface="Times New Roman"/>
              </a:rPr>
              <a:t>fuel. </a:t>
            </a:r>
            <a:r>
              <a:rPr sz="1200" dirty="0">
                <a:latin typeface="Times New Roman"/>
                <a:cs typeface="Times New Roman"/>
              </a:rPr>
              <a:t>Bridge</a:t>
            </a:r>
            <a:r>
              <a:rPr sz="1200" spc="-35" dirty="0">
                <a:latin typeface="Times New Roman"/>
                <a:cs typeface="Times New Roman"/>
              </a:rPr>
              <a:t> </a:t>
            </a:r>
            <a:r>
              <a:rPr sz="1200" dirty="0">
                <a:latin typeface="Times New Roman"/>
                <a:cs typeface="Times New Roman"/>
              </a:rPr>
              <a:t>wall</a:t>
            </a:r>
            <a:r>
              <a:rPr sz="1200" spc="-5" dirty="0">
                <a:latin typeface="Times New Roman"/>
                <a:cs typeface="Times New Roman"/>
              </a:rPr>
              <a:t> </a:t>
            </a:r>
            <a:r>
              <a:rPr sz="1200" dirty="0">
                <a:latin typeface="Times New Roman"/>
                <a:cs typeface="Times New Roman"/>
              </a:rPr>
              <a:t>and</a:t>
            </a:r>
            <a:r>
              <a:rPr sz="1200" spc="-40" dirty="0">
                <a:latin typeface="Times New Roman"/>
                <a:cs typeface="Times New Roman"/>
              </a:rPr>
              <a:t> </a:t>
            </a:r>
            <a:r>
              <a:rPr sz="1200" dirty="0">
                <a:latin typeface="Times New Roman"/>
                <a:cs typeface="Times New Roman"/>
              </a:rPr>
              <a:t>baffles</a:t>
            </a:r>
            <a:r>
              <a:rPr sz="1200" spc="-20" dirty="0">
                <a:latin typeface="Times New Roman"/>
                <a:cs typeface="Times New Roman"/>
              </a:rPr>
              <a:t> </a:t>
            </a:r>
            <a:r>
              <a:rPr sz="1200" dirty="0">
                <a:latin typeface="Times New Roman"/>
                <a:cs typeface="Times New Roman"/>
              </a:rPr>
              <a:t>made</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fire</a:t>
            </a:r>
            <a:r>
              <a:rPr sz="1200" spc="-95" dirty="0">
                <a:latin typeface="Times New Roman"/>
                <a:cs typeface="Times New Roman"/>
              </a:rPr>
              <a:t> </a:t>
            </a:r>
            <a:r>
              <a:rPr sz="1200" dirty="0">
                <a:latin typeface="Times New Roman"/>
                <a:cs typeface="Times New Roman"/>
              </a:rPr>
              <a:t>resistant</a:t>
            </a:r>
            <a:r>
              <a:rPr sz="1200" spc="-80" dirty="0">
                <a:latin typeface="Times New Roman"/>
                <a:cs typeface="Times New Roman"/>
              </a:rPr>
              <a:t> </a:t>
            </a:r>
            <a:r>
              <a:rPr sz="1200" dirty="0">
                <a:latin typeface="Times New Roman"/>
                <a:cs typeface="Times New Roman"/>
              </a:rPr>
              <a:t>bricks</a:t>
            </a:r>
            <a:r>
              <a:rPr sz="1200" spc="-6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constructed</a:t>
            </a:r>
            <a:r>
              <a:rPr sz="1200" spc="-85" dirty="0">
                <a:latin typeface="Times New Roman"/>
                <a:cs typeface="Times New Roman"/>
              </a:rPr>
              <a:t> </a:t>
            </a:r>
            <a:r>
              <a:rPr sz="1200" dirty="0">
                <a:latin typeface="Times New Roman"/>
                <a:cs typeface="Times New Roman"/>
              </a:rPr>
              <a:t>so</a:t>
            </a:r>
            <a:r>
              <a:rPr sz="1200" spc="-50" dirty="0">
                <a:latin typeface="Times New Roman"/>
                <a:cs typeface="Times New Roman"/>
              </a:rPr>
              <a:t> </a:t>
            </a:r>
            <a:r>
              <a:rPr sz="1200" dirty="0">
                <a:latin typeface="Times New Roman"/>
                <a:cs typeface="Times New Roman"/>
              </a:rPr>
              <a:t>as</a:t>
            </a:r>
            <a:r>
              <a:rPr sz="1200" spc="-2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facilitate</a:t>
            </a:r>
            <a:r>
              <a:rPr sz="1200" spc="-80" dirty="0">
                <a:latin typeface="Times New Roman"/>
                <a:cs typeface="Times New Roman"/>
              </a:rPr>
              <a:t> </a:t>
            </a:r>
            <a:r>
              <a:rPr sz="1200" spc="-25" dirty="0">
                <a:latin typeface="Times New Roman"/>
                <a:cs typeface="Times New Roman"/>
              </a:rPr>
              <a:t>hot </a:t>
            </a:r>
            <a:r>
              <a:rPr sz="1200" dirty="0">
                <a:latin typeface="Times New Roman"/>
                <a:cs typeface="Times New Roman"/>
              </a:rPr>
              <a:t>gases</a:t>
            </a:r>
            <a:r>
              <a:rPr sz="1200" spc="-50" dirty="0">
                <a:latin typeface="Times New Roman"/>
                <a:cs typeface="Times New Roman"/>
              </a:rPr>
              <a:t> </a:t>
            </a:r>
            <a:r>
              <a:rPr sz="1200" dirty="0">
                <a:latin typeface="Times New Roman"/>
                <a:cs typeface="Times New Roman"/>
              </a:rPr>
              <a:t>moving</a:t>
            </a:r>
            <a:r>
              <a:rPr sz="1200" spc="-60" dirty="0">
                <a:latin typeface="Times New Roman"/>
                <a:cs typeface="Times New Roman"/>
              </a:rPr>
              <a:t> </a:t>
            </a:r>
            <a:r>
              <a:rPr sz="1200" dirty="0">
                <a:latin typeface="Times New Roman"/>
                <a:cs typeface="Times New Roman"/>
              </a:rPr>
              <a:t>upward from</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i="1" dirty="0">
                <a:latin typeface="Times New Roman"/>
                <a:cs typeface="Times New Roman"/>
              </a:rPr>
              <a:t>grate</a:t>
            </a:r>
            <a:r>
              <a:rPr sz="1200" i="1" spc="-50" dirty="0">
                <a:latin typeface="Times New Roman"/>
                <a:cs typeface="Times New Roman"/>
              </a:rPr>
              <a:t> </a:t>
            </a:r>
            <a:r>
              <a:rPr sz="1200" dirty="0">
                <a:latin typeface="Times New Roman"/>
                <a:cs typeface="Times New Roman"/>
              </a:rPr>
              <a:t>area,</a:t>
            </a:r>
            <a:r>
              <a:rPr sz="1200" spc="-60" dirty="0">
                <a:latin typeface="Times New Roman"/>
                <a:cs typeface="Times New Roman"/>
              </a:rPr>
              <a:t> </a:t>
            </a:r>
            <a:r>
              <a:rPr sz="1200" dirty="0">
                <a:latin typeface="Times New Roman"/>
                <a:cs typeface="Times New Roman"/>
              </a:rPr>
              <a:t>then downwards</a:t>
            </a:r>
            <a:r>
              <a:rPr sz="1200" spc="15" dirty="0">
                <a:latin typeface="Times New Roman"/>
                <a:cs typeface="Times New Roman"/>
              </a:rPr>
              <a:t> </a:t>
            </a:r>
            <a:r>
              <a:rPr sz="1200" dirty="0">
                <a:latin typeface="Times New Roman"/>
                <a:cs typeface="Times New Roman"/>
              </a:rPr>
              <a:t>and again</a:t>
            </a:r>
            <a:r>
              <a:rPr sz="1200" spc="-60" dirty="0">
                <a:latin typeface="Times New Roman"/>
                <a:cs typeface="Times New Roman"/>
              </a:rPr>
              <a:t> </a:t>
            </a:r>
            <a:r>
              <a:rPr sz="1200" dirty="0">
                <a:latin typeface="Times New Roman"/>
                <a:cs typeface="Times New Roman"/>
              </a:rPr>
              <a:t>upwards</a:t>
            </a:r>
            <a:r>
              <a:rPr sz="1200" spc="10" dirty="0">
                <a:latin typeface="Times New Roman"/>
                <a:cs typeface="Times New Roman"/>
              </a:rPr>
              <a:t> </a:t>
            </a:r>
            <a:r>
              <a:rPr sz="1200" spc="-10" dirty="0">
                <a:latin typeface="Times New Roman"/>
                <a:cs typeface="Times New Roman"/>
              </a:rPr>
              <a:t>before </a:t>
            </a:r>
            <a:r>
              <a:rPr sz="1200" dirty="0">
                <a:latin typeface="Times New Roman"/>
                <a:cs typeface="Times New Roman"/>
              </a:rPr>
              <a:t>escaping</a:t>
            </a:r>
            <a:r>
              <a:rPr sz="1200" spc="-50"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chimney.</a:t>
            </a:r>
            <a:r>
              <a:rPr sz="1200" spc="-5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i="1" dirty="0">
                <a:latin typeface="Times New Roman"/>
                <a:cs typeface="Times New Roman"/>
              </a:rPr>
              <a:t>smoke</a:t>
            </a:r>
            <a:r>
              <a:rPr sz="1200" i="1" spc="10" dirty="0">
                <a:latin typeface="Times New Roman"/>
                <a:cs typeface="Times New Roman"/>
              </a:rPr>
              <a:t> </a:t>
            </a:r>
            <a:r>
              <a:rPr sz="1200" i="1" dirty="0">
                <a:latin typeface="Times New Roman"/>
                <a:cs typeface="Times New Roman"/>
              </a:rPr>
              <a:t>box</a:t>
            </a:r>
            <a:r>
              <a:rPr sz="1200" i="1" spc="5"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put</a:t>
            </a:r>
            <a:r>
              <a:rPr sz="1200" spc="-35"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back</a:t>
            </a:r>
            <a:r>
              <a:rPr sz="1200" spc="-5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furnace</a:t>
            </a:r>
            <a:r>
              <a:rPr sz="1200" spc="-105" dirty="0">
                <a:latin typeface="Times New Roman"/>
                <a:cs typeface="Times New Roman"/>
              </a:rPr>
              <a:t> </a:t>
            </a:r>
            <a:r>
              <a:rPr sz="1200" dirty="0">
                <a:latin typeface="Times New Roman"/>
                <a:cs typeface="Times New Roman"/>
              </a:rPr>
              <a:t>through</a:t>
            </a:r>
            <a:r>
              <a:rPr sz="1200" spc="-50" dirty="0">
                <a:latin typeface="Times New Roman"/>
                <a:cs typeface="Times New Roman"/>
              </a:rPr>
              <a:t> </a:t>
            </a:r>
            <a:r>
              <a:rPr sz="1200" dirty="0">
                <a:latin typeface="Times New Roman"/>
                <a:cs typeface="Times New Roman"/>
              </a:rPr>
              <a:t>which</a:t>
            </a:r>
            <a:r>
              <a:rPr sz="1200" spc="-60" dirty="0">
                <a:latin typeface="Times New Roman"/>
                <a:cs typeface="Times New Roman"/>
              </a:rPr>
              <a:t> </a:t>
            </a:r>
            <a:r>
              <a:rPr sz="1200" spc="-10" dirty="0">
                <a:latin typeface="Times New Roman"/>
                <a:cs typeface="Times New Roman"/>
              </a:rPr>
              <a:t>smoke </a:t>
            </a:r>
            <a:r>
              <a:rPr sz="1200" dirty="0">
                <a:latin typeface="Times New Roman"/>
                <a:cs typeface="Times New Roman"/>
              </a:rPr>
              <a:t>goes</a:t>
            </a:r>
            <a:r>
              <a:rPr sz="1200" spc="-45" dirty="0">
                <a:latin typeface="Times New Roman"/>
                <a:cs typeface="Times New Roman"/>
              </a:rPr>
              <a:t> </a:t>
            </a:r>
            <a:r>
              <a:rPr sz="1200" dirty="0">
                <a:latin typeface="Times New Roman"/>
                <a:cs typeface="Times New Roman"/>
              </a:rPr>
              <a:t>out</a:t>
            </a:r>
            <a:r>
              <a:rPr sz="1200" spc="25" dirty="0">
                <a:latin typeface="Times New Roman"/>
                <a:cs typeface="Times New Roman"/>
              </a:rPr>
              <a:t> </a:t>
            </a:r>
            <a:r>
              <a:rPr sz="1200" dirty="0">
                <a:latin typeface="Times New Roman"/>
                <a:cs typeface="Times New Roman"/>
              </a:rPr>
              <a:t>via</a:t>
            </a:r>
            <a:r>
              <a:rPr sz="1200" spc="-50" dirty="0">
                <a:latin typeface="Times New Roman"/>
                <a:cs typeface="Times New Roman"/>
              </a:rPr>
              <a:t> </a:t>
            </a:r>
            <a:r>
              <a:rPr sz="1200" i="1" dirty="0">
                <a:latin typeface="Times New Roman"/>
                <a:cs typeface="Times New Roman"/>
              </a:rPr>
              <a:t>chimney</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put</a:t>
            </a:r>
            <a:r>
              <a:rPr sz="1200" spc="-35" dirty="0">
                <a:latin typeface="Times New Roman"/>
                <a:cs typeface="Times New Roman"/>
              </a:rPr>
              <a:t> </a:t>
            </a: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top</a:t>
            </a:r>
            <a:r>
              <a:rPr sz="1200" spc="-5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smoke</a:t>
            </a:r>
            <a:r>
              <a:rPr sz="1200" spc="-55" dirty="0">
                <a:latin typeface="Times New Roman"/>
                <a:cs typeface="Times New Roman"/>
              </a:rPr>
              <a:t> </a:t>
            </a:r>
            <a:r>
              <a:rPr sz="1200" dirty="0">
                <a:latin typeface="Times New Roman"/>
                <a:cs typeface="Times New Roman"/>
              </a:rPr>
              <a:t>box.</a:t>
            </a:r>
            <a:r>
              <a:rPr sz="1200" spc="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i="1" dirty="0">
                <a:latin typeface="Times New Roman"/>
                <a:cs typeface="Times New Roman"/>
              </a:rPr>
              <a:t>damper</a:t>
            </a:r>
            <a:r>
              <a:rPr sz="1200" i="1" spc="15"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used</a:t>
            </a:r>
            <a:r>
              <a:rPr sz="1200" spc="-55" dirty="0">
                <a:latin typeface="Times New Roman"/>
                <a:cs typeface="Times New Roman"/>
              </a:rPr>
              <a:t> </a:t>
            </a:r>
            <a:r>
              <a:rPr sz="1200" dirty="0">
                <a:latin typeface="Times New Roman"/>
                <a:cs typeface="Times New Roman"/>
              </a:rPr>
              <a:t>for</a:t>
            </a:r>
            <a:r>
              <a:rPr sz="1200" spc="15" dirty="0">
                <a:latin typeface="Times New Roman"/>
                <a:cs typeface="Times New Roman"/>
              </a:rPr>
              <a:t> </a:t>
            </a:r>
            <a:r>
              <a:rPr sz="1200" dirty="0">
                <a:latin typeface="Times New Roman"/>
                <a:cs typeface="Times New Roman"/>
              </a:rPr>
              <a:t>regulating</a:t>
            </a:r>
            <a:r>
              <a:rPr sz="1200" spc="-120" dirty="0">
                <a:latin typeface="Times New Roman"/>
                <a:cs typeface="Times New Roman"/>
              </a:rPr>
              <a:t> </a:t>
            </a:r>
            <a:r>
              <a:rPr sz="1200" spc="-10" dirty="0">
                <a:latin typeface="Times New Roman"/>
                <a:cs typeface="Times New Roman"/>
              </a:rPr>
              <a:t>pressure </a:t>
            </a:r>
            <a:r>
              <a:rPr sz="1200" dirty="0">
                <a:latin typeface="Times New Roman"/>
                <a:cs typeface="Times New Roman"/>
              </a:rPr>
              <a:t>difference</a:t>
            </a:r>
            <a:r>
              <a:rPr sz="1200" spc="-105" dirty="0">
                <a:latin typeface="Times New Roman"/>
                <a:cs typeface="Times New Roman"/>
              </a:rPr>
              <a:t> </a:t>
            </a:r>
            <a:r>
              <a:rPr sz="1200" dirty="0">
                <a:latin typeface="Times New Roman"/>
                <a:cs typeface="Times New Roman"/>
              </a:rPr>
              <a:t>(draught)</a:t>
            </a:r>
            <a:r>
              <a:rPr sz="1200" spc="-95" dirty="0">
                <a:latin typeface="Times New Roman"/>
                <a:cs typeface="Times New Roman"/>
              </a:rPr>
              <a:t> </a:t>
            </a:r>
            <a:r>
              <a:rPr sz="1200" dirty="0">
                <a:latin typeface="Times New Roman"/>
                <a:cs typeface="Times New Roman"/>
              </a:rPr>
              <a:t>causing</a:t>
            </a:r>
            <a:r>
              <a:rPr sz="1200" spc="-45" dirty="0">
                <a:latin typeface="Times New Roman"/>
                <a:cs typeface="Times New Roman"/>
              </a:rPr>
              <a:t> </a:t>
            </a:r>
            <a:r>
              <a:rPr sz="1200" dirty="0">
                <a:latin typeface="Times New Roman"/>
                <a:cs typeface="Times New Roman"/>
              </a:rPr>
              <a:t>expulsion</a:t>
            </a:r>
            <a:r>
              <a:rPr sz="1200" spc="-4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hot</a:t>
            </a:r>
            <a:r>
              <a:rPr sz="1200" spc="-15" dirty="0">
                <a:latin typeface="Times New Roman"/>
                <a:cs typeface="Times New Roman"/>
              </a:rPr>
              <a:t> </a:t>
            </a:r>
            <a:r>
              <a:rPr sz="1200" spc="-10" dirty="0">
                <a:latin typeface="Times New Roman"/>
                <a:cs typeface="Times New Roman"/>
              </a:rPr>
              <a:t>gases.</a:t>
            </a:r>
            <a:endParaRPr sz="1200">
              <a:latin typeface="Times New Roman"/>
              <a:cs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pic>
          <p:nvPicPr>
            <p:cNvPr id="9" name="object 9"/>
            <p:cNvPicPr/>
            <p:nvPr/>
          </p:nvPicPr>
          <p:blipFill>
            <a:blip r:embed="rId2" cstate="print"/>
            <a:stretch>
              <a:fillRect/>
            </a:stretch>
          </p:blipFill>
          <p:spPr>
            <a:xfrm>
              <a:off x="1032509" y="1771396"/>
              <a:ext cx="4639183" cy="4391025"/>
            </a:xfrm>
            <a:prstGeom prst="rect">
              <a:avLst/>
            </a:prstGeom>
          </p:spPr>
        </p:pic>
      </p:grpSp>
      <p:sp>
        <p:nvSpPr>
          <p:cNvPr id="10" name="object 10"/>
          <p:cNvSpPr txBox="1"/>
          <p:nvPr/>
        </p:nvSpPr>
        <p:spPr>
          <a:xfrm>
            <a:off x="2274253" y="-827786"/>
            <a:ext cx="5509895" cy="643125"/>
          </a:xfrm>
          <a:prstGeom prst="rect">
            <a:avLst/>
          </a:prstGeom>
        </p:spPr>
        <p:txBody>
          <a:bodyPr vert="horz" wrap="square" lIns="0" tIns="12700" rIns="0" bIns="0" rtlCol="0">
            <a:spAutoFit/>
          </a:bodyPr>
          <a:lstStyle/>
          <a:p>
            <a:pPr marL="12700" marR="5080" algn="just">
              <a:lnSpc>
                <a:spcPct val="116700"/>
              </a:lnSpc>
              <a:spcBef>
                <a:spcPts val="100"/>
              </a:spcBef>
            </a:pP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unit</a:t>
            </a:r>
            <a:r>
              <a:rPr sz="1200" spc="40"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dirty="0">
                <a:latin typeface="Times New Roman"/>
                <a:cs typeface="Times New Roman"/>
              </a:rPr>
              <a:t>all</a:t>
            </a:r>
            <a:r>
              <a:rPr sz="1200" spc="40" dirty="0">
                <a:latin typeface="Times New Roman"/>
                <a:cs typeface="Times New Roman"/>
              </a:rPr>
              <a:t> </a:t>
            </a:r>
            <a:r>
              <a:rPr sz="1200" dirty="0">
                <a:latin typeface="Times New Roman"/>
                <a:cs typeface="Times New Roman"/>
              </a:rPr>
              <a:t>mountings</a:t>
            </a:r>
            <a:r>
              <a:rPr sz="1200" spc="-40"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accessories</a:t>
            </a:r>
            <a:r>
              <a:rPr sz="1200" spc="-40" dirty="0">
                <a:latin typeface="Times New Roman"/>
                <a:cs typeface="Times New Roman"/>
              </a:rPr>
              <a:t> </a:t>
            </a:r>
            <a:r>
              <a:rPr sz="1200" dirty="0">
                <a:latin typeface="Times New Roman"/>
                <a:cs typeface="Times New Roman"/>
              </a:rPr>
              <a:t>is</a:t>
            </a:r>
            <a:r>
              <a:rPr sz="1200" spc="85" dirty="0">
                <a:latin typeface="Times New Roman"/>
                <a:cs typeface="Times New Roman"/>
              </a:rPr>
              <a:t> </a:t>
            </a:r>
            <a:r>
              <a:rPr sz="1200" dirty="0">
                <a:latin typeface="Times New Roman"/>
                <a:cs typeface="Times New Roman"/>
              </a:rPr>
              <a:t>suspended</a:t>
            </a:r>
            <a:r>
              <a:rPr sz="1200" spc="10" dirty="0">
                <a:latin typeface="Times New Roman"/>
                <a:cs typeface="Times New Roman"/>
              </a:rPr>
              <a:t> </a:t>
            </a:r>
            <a:r>
              <a:rPr sz="1200" dirty="0">
                <a:latin typeface="Times New Roman"/>
                <a:cs typeface="Times New Roman"/>
              </a:rPr>
              <a:t>by</a:t>
            </a:r>
            <a:r>
              <a:rPr sz="1200" spc="70" dirty="0">
                <a:latin typeface="Times New Roman"/>
                <a:cs typeface="Times New Roman"/>
              </a:rPr>
              <a:t> </a:t>
            </a:r>
            <a:r>
              <a:rPr sz="1200" dirty="0">
                <a:latin typeface="Times New Roman"/>
                <a:cs typeface="Times New Roman"/>
              </a:rPr>
              <a:t>steel</a:t>
            </a:r>
            <a:r>
              <a:rPr sz="1200" spc="40" dirty="0">
                <a:latin typeface="Times New Roman"/>
                <a:cs typeface="Times New Roman"/>
              </a:rPr>
              <a:t> </a:t>
            </a:r>
            <a:r>
              <a:rPr sz="1200" spc="-10" dirty="0">
                <a:latin typeface="Times New Roman"/>
                <a:cs typeface="Times New Roman"/>
              </a:rPr>
              <a:t>slings </a:t>
            </a:r>
            <a:r>
              <a:rPr sz="1200" dirty="0">
                <a:latin typeface="Times New Roman"/>
                <a:cs typeface="Times New Roman"/>
              </a:rPr>
              <a:t>from</a:t>
            </a:r>
            <a:r>
              <a:rPr sz="1200" spc="210" dirty="0">
                <a:latin typeface="Times New Roman"/>
                <a:cs typeface="Times New Roman"/>
              </a:rPr>
              <a:t> </a:t>
            </a:r>
            <a:r>
              <a:rPr sz="1200" dirty="0">
                <a:latin typeface="Times New Roman"/>
                <a:cs typeface="Times New Roman"/>
              </a:rPr>
              <a:t>girders</a:t>
            </a:r>
            <a:r>
              <a:rPr sz="1200" spc="140" dirty="0">
                <a:latin typeface="Times New Roman"/>
                <a:cs typeface="Times New Roman"/>
              </a:rPr>
              <a:t> </a:t>
            </a:r>
            <a:r>
              <a:rPr sz="1200" dirty="0">
                <a:latin typeface="Times New Roman"/>
                <a:cs typeface="Times New Roman"/>
              </a:rPr>
              <a:t>resting</a:t>
            </a:r>
            <a:r>
              <a:rPr sz="1200" spc="190" dirty="0">
                <a:latin typeface="Times New Roman"/>
                <a:cs typeface="Times New Roman"/>
              </a:rPr>
              <a:t> </a:t>
            </a:r>
            <a:r>
              <a:rPr sz="1200" dirty="0">
                <a:latin typeface="Times New Roman"/>
                <a:cs typeface="Times New Roman"/>
              </a:rPr>
              <a:t>on</a:t>
            </a:r>
            <a:r>
              <a:rPr sz="1200" spc="185" dirty="0">
                <a:latin typeface="Times New Roman"/>
                <a:cs typeface="Times New Roman"/>
              </a:rPr>
              <a:t> </a:t>
            </a:r>
            <a:r>
              <a:rPr sz="1200" dirty="0">
                <a:latin typeface="Times New Roman"/>
                <a:cs typeface="Times New Roman"/>
              </a:rPr>
              <a:t>steel</a:t>
            </a:r>
            <a:r>
              <a:rPr sz="1200" spc="210" dirty="0">
                <a:latin typeface="Times New Roman"/>
                <a:cs typeface="Times New Roman"/>
              </a:rPr>
              <a:t> </a:t>
            </a:r>
            <a:r>
              <a:rPr sz="1200" dirty="0">
                <a:latin typeface="Times New Roman"/>
                <a:cs typeface="Times New Roman"/>
              </a:rPr>
              <a:t>columns.</a:t>
            </a:r>
            <a:r>
              <a:rPr sz="1200" spc="190" dirty="0">
                <a:latin typeface="Times New Roman"/>
                <a:cs typeface="Times New Roman"/>
              </a:rPr>
              <a:t> </a:t>
            </a:r>
            <a:r>
              <a:rPr sz="1200" dirty="0">
                <a:latin typeface="Times New Roman"/>
                <a:cs typeface="Times New Roman"/>
              </a:rPr>
              <a:t>It</a:t>
            </a:r>
            <a:r>
              <a:rPr sz="1200" spc="335" dirty="0">
                <a:latin typeface="Times New Roman"/>
                <a:cs typeface="Times New Roman"/>
              </a:rPr>
              <a:t> </a:t>
            </a:r>
            <a:r>
              <a:rPr sz="1200" dirty="0">
                <a:latin typeface="Times New Roman"/>
                <a:cs typeface="Times New Roman"/>
              </a:rPr>
              <a:t>is</a:t>
            </a:r>
            <a:r>
              <a:rPr sz="1200" spc="200" dirty="0">
                <a:latin typeface="Times New Roman"/>
                <a:cs typeface="Times New Roman"/>
              </a:rPr>
              <a:t> </a:t>
            </a:r>
            <a:r>
              <a:rPr sz="1200" dirty="0">
                <a:latin typeface="Times New Roman"/>
                <a:cs typeface="Times New Roman"/>
              </a:rPr>
              <a:t>done</a:t>
            </a:r>
            <a:r>
              <a:rPr sz="1200" spc="254" dirty="0">
                <a:latin typeface="Times New Roman"/>
                <a:cs typeface="Times New Roman"/>
              </a:rPr>
              <a:t> </a:t>
            </a:r>
            <a:r>
              <a:rPr sz="1200" dirty="0">
                <a:latin typeface="Times New Roman"/>
                <a:cs typeface="Times New Roman"/>
              </a:rPr>
              <a:t>so</a:t>
            </a:r>
            <a:r>
              <a:rPr sz="1200" spc="185" dirty="0">
                <a:latin typeface="Times New Roman"/>
                <a:cs typeface="Times New Roman"/>
              </a:rPr>
              <a:t> </a:t>
            </a:r>
            <a:r>
              <a:rPr sz="1200" dirty="0">
                <a:latin typeface="Times New Roman"/>
                <a:cs typeface="Times New Roman"/>
              </a:rPr>
              <a:t>as</a:t>
            </a:r>
            <a:r>
              <a:rPr sz="1200" spc="265" dirty="0">
                <a:latin typeface="Times New Roman"/>
                <a:cs typeface="Times New Roman"/>
              </a:rPr>
              <a:t> </a:t>
            </a:r>
            <a:r>
              <a:rPr sz="1200" dirty="0">
                <a:latin typeface="Times New Roman"/>
                <a:cs typeface="Times New Roman"/>
              </a:rPr>
              <a:t>to</a:t>
            </a:r>
            <a:r>
              <a:rPr sz="1200" spc="185" dirty="0">
                <a:latin typeface="Times New Roman"/>
                <a:cs typeface="Times New Roman"/>
              </a:rPr>
              <a:t> </a:t>
            </a:r>
            <a:r>
              <a:rPr sz="1200" dirty="0">
                <a:latin typeface="Times New Roman"/>
                <a:cs typeface="Times New Roman"/>
              </a:rPr>
              <a:t>permit</a:t>
            </a:r>
            <a:r>
              <a:rPr sz="1200" spc="215" dirty="0">
                <a:latin typeface="Times New Roman"/>
                <a:cs typeface="Times New Roman"/>
              </a:rPr>
              <a:t> </a:t>
            </a:r>
            <a:r>
              <a:rPr sz="1200" dirty="0">
                <a:latin typeface="Times New Roman"/>
                <a:cs typeface="Times New Roman"/>
              </a:rPr>
              <a:t>free</a:t>
            </a:r>
            <a:r>
              <a:rPr sz="1200" spc="130" dirty="0">
                <a:latin typeface="Times New Roman"/>
                <a:cs typeface="Times New Roman"/>
              </a:rPr>
              <a:t> </a:t>
            </a:r>
            <a:r>
              <a:rPr sz="1200" dirty="0">
                <a:latin typeface="Times New Roman"/>
                <a:cs typeface="Times New Roman"/>
              </a:rPr>
              <a:t>expansion</a:t>
            </a:r>
            <a:r>
              <a:rPr sz="1200" spc="250" dirty="0">
                <a:latin typeface="Times New Roman"/>
                <a:cs typeface="Times New Roman"/>
              </a:rPr>
              <a:t> </a:t>
            </a:r>
            <a:r>
              <a:rPr sz="1200" spc="-25" dirty="0">
                <a:latin typeface="Times New Roman"/>
                <a:cs typeface="Times New Roman"/>
              </a:rPr>
              <a:t>and </a:t>
            </a:r>
            <a:r>
              <a:rPr sz="1200" dirty="0">
                <a:latin typeface="Times New Roman"/>
                <a:cs typeface="Times New Roman"/>
              </a:rPr>
              <a:t>contraction</a:t>
            </a:r>
            <a:r>
              <a:rPr sz="1200" spc="-11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parts</a:t>
            </a:r>
            <a:r>
              <a:rPr sz="1200" spc="-30" dirty="0">
                <a:latin typeface="Times New Roman"/>
                <a:cs typeface="Times New Roman"/>
              </a:rPr>
              <a:t> </a:t>
            </a:r>
            <a:r>
              <a:rPr sz="1200" dirty="0">
                <a:latin typeface="Times New Roman"/>
                <a:cs typeface="Times New Roman"/>
              </a:rPr>
              <a:t>with</a:t>
            </a:r>
            <a:r>
              <a:rPr sz="1200" spc="20" dirty="0">
                <a:latin typeface="Times New Roman"/>
                <a:cs typeface="Times New Roman"/>
              </a:rPr>
              <a:t> </a:t>
            </a:r>
            <a:r>
              <a:rPr sz="1200" spc="-10" dirty="0">
                <a:latin typeface="Times New Roman"/>
                <a:cs typeface="Times New Roman"/>
              </a:rPr>
              <a:t>temperature.</a:t>
            </a:r>
            <a:endParaRPr sz="1200">
              <a:latin typeface="Times New Roman"/>
              <a:cs typeface="Times New Roman"/>
            </a:endParaRPr>
          </a:p>
        </p:txBody>
      </p:sp>
      <p:sp>
        <p:nvSpPr>
          <p:cNvPr id="11" name="object 11"/>
          <p:cNvSpPr txBox="1"/>
          <p:nvPr/>
        </p:nvSpPr>
        <p:spPr>
          <a:xfrm>
            <a:off x="2274253" y="4808220"/>
            <a:ext cx="5516245" cy="2743956"/>
          </a:xfrm>
          <a:prstGeom prst="rect">
            <a:avLst/>
          </a:prstGeom>
        </p:spPr>
        <p:txBody>
          <a:bodyPr vert="horz" wrap="square" lIns="0" tIns="12700" rIns="0" bIns="0" rtlCol="0">
            <a:spAutoFit/>
          </a:bodyPr>
          <a:lstStyle/>
          <a:p>
            <a:pPr marL="12700" algn="just">
              <a:spcBef>
                <a:spcPts val="100"/>
              </a:spcBef>
            </a:pPr>
            <a:r>
              <a:rPr sz="1200" b="1" dirty="0">
                <a:latin typeface="Times New Roman"/>
                <a:cs typeface="Times New Roman"/>
              </a:rPr>
              <a:t>High</a:t>
            </a:r>
            <a:r>
              <a:rPr sz="1200" b="1" spc="-60" dirty="0">
                <a:latin typeface="Times New Roman"/>
                <a:cs typeface="Times New Roman"/>
              </a:rPr>
              <a:t> </a:t>
            </a:r>
            <a:r>
              <a:rPr sz="1200" b="1" dirty="0">
                <a:latin typeface="Times New Roman"/>
                <a:cs typeface="Times New Roman"/>
              </a:rPr>
              <a:t>Pressure</a:t>
            </a:r>
            <a:r>
              <a:rPr sz="1200" b="1" spc="-35"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2700" marR="5080" algn="just">
              <a:lnSpc>
                <a:spcPct val="119700"/>
              </a:lnSpc>
              <a:spcBef>
                <a:spcPts val="975"/>
              </a:spcBef>
            </a:pPr>
            <a:r>
              <a:rPr sz="1200" dirty="0">
                <a:latin typeface="Times New Roman"/>
                <a:cs typeface="Times New Roman"/>
              </a:rPr>
              <a:t>High</a:t>
            </a:r>
            <a:r>
              <a:rPr sz="1200" spc="70" dirty="0">
                <a:latin typeface="Times New Roman"/>
                <a:cs typeface="Times New Roman"/>
              </a:rPr>
              <a:t> </a:t>
            </a:r>
            <a:r>
              <a:rPr sz="1200" dirty="0">
                <a:latin typeface="Times New Roman"/>
                <a:cs typeface="Times New Roman"/>
              </a:rPr>
              <a:t>pressure</a:t>
            </a:r>
            <a:r>
              <a:rPr sz="1200" spc="-40"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generally</a:t>
            </a:r>
            <a:r>
              <a:rPr sz="1200" spc="-45" dirty="0">
                <a:latin typeface="Times New Roman"/>
                <a:cs typeface="Times New Roman"/>
              </a:rPr>
              <a:t> </a:t>
            </a:r>
            <a:r>
              <a:rPr sz="1200" dirty="0">
                <a:latin typeface="Times New Roman"/>
                <a:cs typeface="Times New Roman"/>
              </a:rPr>
              <a:t>operate</a:t>
            </a:r>
            <a:r>
              <a:rPr sz="1200" spc="-4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supercritical</a:t>
            </a:r>
            <a:r>
              <a:rPr sz="1200" spc="-25" dirty="0">
                <a:latin typeface="Times New Roman"/>
                <a:cs typeface="Times New Roman"/>
              </a:rPr>
              <a:t> </a:t>
            </a:r>
            <a:r>
              <a:rPr sz="1200" dirty="0">
                <a:latin typeface="Times New Roman"/>
                <a:cs typeface="Times New Roman"/>
              </a:rPr>
              <a:t>range.</a:t>
            </a:r>
            <a:r>
              <a:rPr sz="1200" spc="-45" dirty="0">
                <a:latin typeface="Times New Roman"/>
                <a:cs typeface="Times New Roman"/>
              </a:rPr>
              <a:t> </a:t>
            </a:r>
            <a:r>
              <a:rPr sz="1200" dirty="0">
                <a:latin typeface="Times New Roman"/>
                <a:cs typeface="Times New Roman"/>
              </a:rPr>
              <a:t>Need</a:t>
            </a:r>
            <a:r>
              <a:rPr sz="1200" spc="1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such</a:t>
            </a:r>
            <a:r>
              <a:rPr sz="1200" spc="75"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spc="-20" dirty="0">
                <a:latin typeface="Times New Roman"/>
                <a:cs typeface="Times New Roman"/>
              </a:rPr>
              <a:t>felt </a:t>
            </a:r>
            <a:r>
              <a:rPr sz="1200" dirty="0">
                <a:latin typeface="Times New Roman"/>
                <a:cs typeface="Times New Roman"/>
              </a:rPr>
              <a:t>because</a:t>
            </a:r>
            <a:r>
              <a:rPr sz="1200" spc="315" dirty="0">
                <a:latin typeface="Times New Roman"/>
                <a:cs typeface="Times New Roman"/>
              </a:rPr>
              <a:t> </a:t>
            </a:r>
            <a:r>
              <a:rPr sz="1200" dirty="0">
                <a:latin typeface="Times New Roman"/>
                <a:cs typeface="Times New Roman"/>
              </a:rPr>
              <a:t>high</a:t>
            </a:r>
            <a:r>
              <a:rPr sz="1200" spc="250" dirty="0">
                <a:latin typeface="Times New Roman"/>
                <a:cs typeface="Times New Roman"/>
              </a:rPr>
              <a:t> </a:t>
            </a:r>
            <a:r>
              <a:rPr sz="1200" dirty="0">
                <a:latin typeface="Times New Roman"/>
                <a:cs typeface="Times New Roman"/>
              </a:rPr>
              <a:t>pressure</a:t>
            </a:r>
            <a:r>
              <a:rPr sz="1200" spc="260" dirty="0">
                <a:latin typeface="Times New Roman"/>
                <a:cs typeface="Times New Roman"/>
              </a:rPr>
              <a:t> </a:t>
            </a:r>
            <a:r>
              <a:rPr sz="1200" dirty="0">
                <a:latin typeface="Times New Roman"/>
                <a:cs typeface="Times New Roman"/>
              </a:rPr>
              <a:t>and</a:t>
            </a:r>
            <a:r>
              <a:rPr sz="1200" spc="310" dirty="0">
                <a:latin typeface="Times New Roman"/>
                <a:cs typeface="Times New Roman"/>
              </a:rPr>
              <a:t> </a:t>
            </a:r>
            <a:r>
              <a:rPr sz="1200" dirty="0">
                <a:latin typeface="Times New Roman"/>
                <a:cs typeface="Times New Roman"/>
              </a:rPr>
              <a:t>temperature</a:t>
            </a:r>
            <a:r>
              <a:rPr sz="1200" spc="195" dirty="0">
                <a:latin typeface="Times New Roman"/>
                <a:cs typeface="Times New Roman"/>
              </a:rPr>
              <a:t> </a:t>
            </a:r>
            <a:r>
              <a:rPr sz="1200" dirty="0">
                <a:latin typeface="Times New Roman"/>
                <a:cs typeface="Times New Roman"/>
              </a:rPr>
              <a:t>of</a:t>
            </a:r>
            <a:r>
              <a:rPr sz="1200" spc="335" dirty="0">
                <a:latin typeface="Times New Roman"/>
                <a:cs typeface="Times New Roman"/>
              </a:rPr>
              <a:t> </a:t>
            </a:r>
            <a:r>
              <a:rPr sz="1200" dirty="0">
                <a:latin typeface="Times New Roman"/>
                <a:cs typeface="Times New Roman"/>
              </a:rPr>
              <a:t>steam</a:t>
            </a:r>
            <a:r>
              <a:rPr sz="1200" spc="275" dirty="0">
                <a:latin typeface="Times New Roman"/>
                <a:cs typeface="Times New Roman"/>
              </a:rPr>
              <a:t> </a:t>
            </a:r>
            <a:r>
              <a:rPr sz="1200" dirty="0">
                <a:latin typeface="Times New Roman"/>
                <a:cs typeface="Times New Roman"/>
              </a:rPr>
              <a:t>generated</a:t>
            </a:r>
            <a:r>
              <a:rPr sz="1200" spc="254" dirty="0">
                <a:latin typeface="Times New Roman"/>
                <a:cs typeface="Times New Roman"/>
              </a:rPr>
              <a:t> </a:t>
            </a:r>
            <a:r>
              <a:rPr sz="1200" dirty="0">
                <a:latin typeface="Times New Roman"/>
                <a:cs typeface="Times New Roman"/>
              </a:rPr>
              <a:t>in</a:t>
            </a:r>
            <a:r>
              <a:rPr sz="1200" spc="310" dirty="0">
                <a:latin typeface="Times New Roman"/>
                <a:cs typeface="Times New Roman"/>
              </a:rPr>
              <a:t> </a:t>
            </a:r>
            <a:r>
              <a:rPr sz="1200" dirty="0">
                <a:latin typeface="Times New Roman"/>
                <a:cs typeface="Times New Roman"/>
              </a:rPr>
              <a:t>boiler</a:t>
            </a:r>
            <a:r>
              <a:rPr sz="1200" spc="210" dirty="0">
                <a:latin typeface="Times New Roman"/>
                <a:cs typeface="Times New Roman"/>
              </a:rPr>
              <a:t> </a:t>
            </a:r>
            <a:r>
              <a:rPr sz="1200" dirty="0">
                <a:latin typeface="Times New Roman"/>
                <a:cs typeface="Times New Roman"/>
              </a:rPr>
              <a:t>improves</a:t>
            </a:r>
            <a:r>
              <a:rPr sz="1200" spc="265" dirty="0">
                <a:latin typeface="Times New Roman"/>
                <a:cs typeface="Times New Roman"/>
              </a:rPr>
              <a:t> </a:t>
            </a:r>
            <a:r>
              <a:rPr sz="1200" spc="-10" dirty="0">
                <a:latin typeface="Times New Roman"/>
                <a:cs typeface="Times New Roman"/>
              </a:rPr>
              <a:t>plant </a:t>
            </a:r>
            <a:r>
              <a:rPr sz="1200" dirty="0">
                <a:latin typeface="Times New Roman"/>
                <a:cs typeface="Times New Roman"/>
              </a:rPr>
              <a:t>efficiency.</a:t>
            </a:r>
            <a:r>
              <a:rPr sz="1200" spc="-45" dirty="0">
                <a:latin typeface="Times New Roman"/>
                <a:cs typeface="Times New Roman"/>
              </a:rPr>
              <a:t> </a:t>
            </a:r>
            <a:r>
              <a:rPr sz="1200" dirty="0">
                <a:latin typeface="Times New Roman"/>
                <a:cs typeface="Times New Roman"/>
              </a:rPr>
              <a:t>These</a:t>
            </a:r>
            <a:r>
              <a:rPr sz="1200" spc="30" dirty="0">
                <a:latin typeface="Times New Roman"/>
                <a:cs typeface="Times New Roman"/>
              </a:rPr>
              <a:t> </a:t>
            </a:r>
            <a:r>
              <a:rPr sz="1200" dirty="0">
                <a:latin typeface="Times New Roman"/>
                <a:cs typeface="Times New Roman"/>
              </a:rPr>
              <a:t>boilers</a:t>
            </a:r>
            <a:r>
              <a:rPr sz="1200" spc="-30"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forced</a:t>
            </a:r>
            <a:r>
              <a:rPr sz="1200" spc="25" dirty="0">
                <a:latin typeface="Times New Roman"/>
                <a:cs typeface="Times New Roman"/>
              </a:rPr>
              <a:t> </a:t>
            </a:r>
            <a:r>
              <a:rPr sz="1200" dirty="0">
                <a:latin typeface="Times New Roman"/>
                <a:cs typeface="Times New Roman"/>
              </a:rPr>
              <a:t>circulation</a:t>
            </a:r>
            <a:r>
              <a:rPr sz="1200" spc="-40"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water/steam</a:t>
            </a:r>
            <a:r>
              <a:rPr sz="1200" spc="-1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spc="-10" dirty="0">
                <a:latin typeface="Times New Roman"/>
                <a:cs typeface="Times New Roman"/>
              </a:rPr>
              <a:t>forced </a:t>
            </a:r>
            <a:r>
              <a:rPr sz="1200" dirty="0">
                <a:latin typeface="Times New Roman"/>
                <a:cs typeface="Times New Roman"/>
              </a:rPr>
              <a:t>circulation</a:t>
            </a:r>
            <a:r>
              <a:rPr sz="1200" spc="-50"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maintained</a:t>
            </a:r>
            <a:r>
              <a:rPr sz="1200" spc="-45" dirty="0">
                <a:latin typeface="Times New Roman"/>
                <a:cs typeface="Times New Roman"/>
              </a:rPr>
              <a:t> </a:t>
            </a:r>
            <a:r>
              <a:rPr sz="1200" dirty="0">
                <a:latin typeface="Times New Roman"/>
                <a:cs typeface="Times New Roman"/>
              </a:rPr>
              <a:t>by</a:t>
            </a:r>
            <a:r>
              <a:rPr sz="1200" spc="135" dirty="0">
                <a:latin typeface="Times New Roman"/>
                <a:cs typeface="Times New Roman"/>
              </a:rPr>
              <a:t> </a:t>
            </a:r>
            <a:r>
              <a:rPr sz="1200" dirty="0">
                <a:latin typeface="Times New Roman"/>
                <a:cs typeface="Times New Roman"/>
              </a:rPr>
              <a:t>employing</a:t>
            </a:r>
            <a:r>
              <a:rPr sz="1200" spc="20" dirty="0">
                <a:latin typeface="Times New Roman"/>
                <a:cs typeface="Times New Roman"/>
              </a:rPr>
              <a:t> </a:t>
            </a:r>
            <a:r>
              <a:rPr sz="1200" dirty="0">
                <a:latin typeface="Times New Roman"/>
                <a:cs typeface="Times New Roman"/>
              </a:rPr>
              <a:t>suitable</a:t>
            </a:r>
            <a:r>
              <a:rPr sz="1200" spc="20" dirty="0">
                <a:latin typeface="Times New Roman"/>
                <a:cs typeface="Times New Roman"/>
              </a:rPr>
              <a:t> </a:t>
            </a:r>
            <a:r>
              <a:rPr sz="1200" dirty="0">
                <a:latin typeface="Times New Roman"/>
                <a:cs typeface="Times New Roman"/>
              </a:rPr>
              <a:t>pump.</a:t>
            </a:r>
            <a:r>
              <a:rPr sz="1200" spc="75" dirty="0">
                <a:latin typeface="Times New Roman"/>
                <a:cs typeface="Times New Roman"/>
              </a:rPr>
              <a:t> </a:t>
            </a:r>
            <a:r>
              <a:rPr sz="1200" dirty="0">
                <a:latin typeface="Times New Roman"/>
                <a:cs typeface="Times New Roman"/>
              </a:rPr>
              <a:t>The</a:t>
            </a:r>
            <a:r>
              <a:rPr sz="1200" spc="145" dirty="0">
                <a:latin typeface="Times New Roman"/>
                <a:cs typeface="Times New Roman"/>
              </a:rPr>
              <a:t> </a:t>
            </a:r>
            <a:r>
              <a:rPr sz="1200" dirty="0">
                <a:latin typeface="Times New Roman"/>
                <a:cs typeface="Times New Roman"/>
              </a:rPr>
              <a:t>steam</a:t>
            </a:r>
            <a:r>
              <a:rPr sz="1200" spc="40" dirty="0">
                <a:latin typeface="Times New Roman"/>
                <a:cs typeface="Times New Roman"/>
              </a:rPr>
              <a:t> </a:t>
            </a:r>
            <a:r>
              <a:rPr sz="1200" dirty="0">
                <a:latin typeface="Times New Roman"/>
                <a:cs typeface="Times New Roman"/>
              </a:rPr>
              <a:t>drum</a:t>
            </a:r>
            <a:r>
              <a:rPr sz="1200" spc="10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of</a:t>
            </a:r>
            <a:r>
              <a:rPr sz="1200" spc="155" dirty="0">
                <a:latin typeface="Times New Roman"/>
                <a:cs typeface="Times New Roman"/>
              </a:rPr>
              <a:t> </a:t>
            </a:r>
            <a:r>
              <a:rPr sz="1200" dirty="0">
                <a:latin typeface="Times New Roman"/>
                <a:cs typeface="Times New Roman"/>
              </a:rPr>
              <a:t>very</a:t>
            </a:r>
            <a:r>
              <a:rPr sz="1200" spc="75" dirty="0">
                <a:latin typeface="Times New Roman"/>
                <a:cs typeface="Times New Roman"/>
              </a:rPr>
              <a:t> </a:t>
            </a:r>
            <a:r>
              <a:rPr sz="1200" spc="-10" dirty="0">
                <a:latin typeface="Times New Roman"/>
                <a:cs typeface="Times New Roman"/>
              </a:rPr>
              <a:t>small </a:t>
            </a:r>
            <a:r>
              <a:rPr sz="1200" dirty="0">
                <a:latin typeface="Times New Roman"/>
                <a:cs typeface="Times New Roman"/>
              </a:rPr>
              <a:t>size</a:t>
            </a:r>
            <a:r>
              <a:rPr sz="1200" spc="245" dirty="0">
                <a:latin typeface="Times New Roman"/>
                <a:cs typeface="Times New Roman"/>
              </a:rPr>
              <a:t> </a:t>
            </a:r>
            <a:r>
              <a:rPr sz="1200" dirty="0">
                <a:latin typeface="Times New Roman"/>
                <a:cs typeface="Times New Roman"/>
              </a:rPr>
              <a:t>and</a:t>
            </a:r>
            <a:r>
              <a:rPr sz="1200" spc="240" dirty="0">
                <a:latin typeface="Times New Roman"/>
                <a:cs typeface="Times New Roman"/>
              </a:rPr>
              <a:t> </a:t>
            </a:r>
            <a:r>
              <a:rPr sz="1200" dirty="0">
                <a:latin typeface="Times New Roman"/>
                <a:cs typeface="Times New Roman"/>
              </a:rPr>
              <a:t>in</a:t>
            </a:r>
            <a:r>
              <a:rPr sz="1200" spc="245" dirty="0">
                <a:latin typeface="Times New Roman"/>
                <a:cs typeface="Times New Roman"/>
              </a:rPr>
              <a:t> </a:t>
            </a:r>
            <a:r>
              <a:rPr sz="1200" dirty="0">
                <a:latin typeface="Times New Roman"/>
                <a:cs typeface="Times New Roman"/>
              </a:rPr>
              <a:t>some</a:t>
            </a:r>
            <a:r>
              <a:rPr sz="1200" spc="245" dirty="0">
                <a:latin typeface="Times New Roman"/>
                <a:cs typeface="Times New Roman"/>
              </a:rPr>
              <a:t> </a:t>
            </a:r>
            <a:r>
              <a:rPr sz="1200" dirty="0">
                <a:latin typeface="Times New Roman"/>
                <a:cs typeface="Times New Roman"/>
              </a:rPr>
              <a:t>cases</a:t>
            </a:r>
            <a:r>
              <a:rPr sz="1200" spc="260" dirty="0">
                <a:latin typeface="Times New Roman"/>
                <a:cs typeface="Times New Roman"/>
              </a:rPr>
              <a:t> </a:t>
            </a:r>
            <a:r>
              <a:rPr sz="1200" dirty="0">
                <a:latin typeface="Times New Roman"/>
                <a:cs typeface="Times New Roman"/>
              </a:rPr>
              <a:t>it</a:t>
            </a:r>
            <a:r>
              <a:rPr sz="1200" spc="204" dirty="0">
                <a:latin typeface="Times New Roman"/>
                <a:cs typeface="Times New Roman"/>
              </a:rPr>
              <a:t> </a:t>
            </a:r>
            <a:r>
              <a:rPr sz="1200" dirty="0">
                <a:latin typeface="Times New Roman"/>
                <a:cs typeface="Times New Roman"/>
              </a:rPr>
              <a:t>may</a:t>
            </a:r>
            <a:r>
              <a:rPr sz="1200" spc="245" dirty="0">
                <a:latin typeface="Times New Roman"/>
                <a:cs typeface="Times New Roman"/>
              </a:rPr>
              <a:t> </a:t>
            </a:r>
            <a:r>
              <a:rPr sz="1200" dirty="0">
                <a:latin typeface="Times New Roman"/>
                <a:cs typeface="Times New Roman"/>
              </a:rPr>
              <a:t>be</a:t>
            </a:r>
            <a:r>
              <a:rPr sz="1200" spc="305" dirty="0">
                <a:latin typeface="Times New Roman"/>
                <a:cs typeface="Times New Roman"/>
              </a:rPr>
              <a:t> </a:t>
            </a:r>
            <a:r>
              <a:rPr sz="1200" dirty="0">
                <a:latin typeface="Times New Roman"/>
                <a:cs typeface="Times New Roman"/>
              </a:rPr>
              <a:t>even</a:t>
            </a:r>
            <a:r>
              <a:rPr sz="1200" spc="245" dirty="0">
                <a:latin typeface="Times New Roman"/>
                <a:cs typeface="Times New Roman"/>
              </a:rPr>
              <a:t> </a:t>
            </a:r>
            <a:r>
              <a:rPr sz="1200" dirty="0">
                <a:latin typeface="Times New Roman"/>
                <a:cs typeface="Times New Roman"/>
              </a:rPr>
              <a:t>absent</a:t>
            </a:r>
            <a:r>
              <a:rPr sz="1200" spc="265" dirty="0">
                <a:latin typeface="Times New Roman"/>
                <a:cs typeface="Times New Roman"/>
              </a:rPr>
              <a:t> </a:t>
            </a:r>
            <a:r>
              <a:rPr sz="1200" dirty="0">
                <a:latin typeface="Times New Roman"/>
                <a:cs typeface="Times New Roman"/>
              </a:rPr>
              <a:t>too.</a:t>
            </a:r>
            <a:r>
              <a:rPr sz="1200" spc="245" dirty="0">
                <a:latin typeface="Times New Roman"/>
                <a:cs typeface="Times New Roman"/>
              </a:rPr>
              <a:t> </a:t>
            </a:r>
            <a:r>
              <a:rPr sz="1200" dirty="0">
                <a:latin typeface="Times New Roman"/>
                <a:cs typeface="Times New Roman"/>
              </a:rPr>
              <a:t>This</a:t>
            </a:r>
            <a:r>
              <a:rPr sz="1200" spc="254" dirty="0">
                <a:latin typeface="Times New Roman"/>
                <a:cs typeface="Times New Roman"/>
              </a:rPr>
              <a:t> </a:t>
            </a:r>
            <a:r>
              <a:rPr sz="1200" dirty="0">
                <a:latin typeface="Times New Roman"/>
                <a:cs typeface="Times New Roman"/>
              </a:rPr>
              <a:t>is</a:t>
            </a:r>
            <a:r>
              <a:rPr sz="1200" spc="260" dirty="0">
                <a:latin typeface="Times New Roman"/>
                <a:cs typeface="Times New Roman"/>
              </a:rPr>
              <a:t> </a:t>
            </a:r>
            <a:r>
              <a:rPr sz="1200" dirty="0">
                <a:latin typeface="Times New Roman"/>
                <a:cs typeface="Times New Roman"/>
              </a:rPr>
              <a:t>because</a:t>
            </a:r>
            <a:r>
              <a:rPr sz="1200" spc="245" dirty="0">
                <a:latin typeface="Times New Roman"/>
                <a:cs typeface="Times New Roman"/>
              </a:rPr>
              <a:t> </a:t>
            </a:r>
            <a:r>
              <a:rPr sz="1200" dirty="0">
                <a:latin typeface="Times New Roman"/>
                <a:cs typeface="Times New Roman"/>
              </a:rPr>
              <a:t>of</a:t>
            </a:r>
            <a:r>
              <a:rPr sz="1200" spc="265" dirty="0">
                <a:latin typeface="Times New Roman"/>
                <a:cs typeface="Times New Roman"/>
              </a:rPr>
              <a:t> </a:t>
            </a:r>
            <a:r>
              <a:rPr sz="1200" dirty="0">
                <a:latin typeface="Times New Roman"/>
                <a:cs typeface="Times New Roman"/>
              </a:rPr>
              <a:t>using</a:t>
            </a:r>
            <a:r>
              <a:rPr sz="1200" spc="240" dirty="0">
                <a:latin typeface="Times New Roman"/>
                <a:cs typeface="Times New Roman"/>
              </a:rPr>
              <a:t> </a:t>
            </a:r>
            <a:r>
              <a:rPr sz="1200" spc="-10" dirty="0">
                <a:latin typeface="Times New Roman"/>
                <a:cs typeface="Times New Roman"/>
              </a:rPr>
              <a:t>forced </a:t>
            </a:r>
            <a:r>
              <a:rPr sz="1200" dirty="0">
                <a:latin typeface="Times New Roman"/>
                <a:cs typeface="Times New Roman"/>
              </a:rPr>
              <a:t>circulation.</a:t>
            </a:r>
            <a:r>
              <a:rPr sz="1200" spc="10" dirty="0">
                <a:latin typeface="Times New Roman"/>
                <a:cs typeface="Times New Roman"/>
              </a:rPr>
              <a:t> </a:t>
            </a:r>
            <a:r>
              <a:rPr sz="1200" dirty="0">
                <a:latin typeface="Times New Roman"/>
                <a:cs typeface="Times New Roman"/>
              </a:rPr>
              <a:t>In</a:t>
            </a:r>
            <a:r>
              <a:rPr sz="1200" spc="200" dirty="0">
                <a:latin typeface="Times New Roman"/>
                <a:cs typeface="Times New Roman"/>
              </a:rPr>
              <a:t> </a:t>
            </a:r>
            <a:r>
              <a:rPr sz="1200" dirty="0">
                <a:latin typeface="Times New Roman"/>
                <a:cs typeface="Times New Roman"/>
              </a:rPr>
              <a:t>case</a:t>
            </a:r>
            <a:r>
              <a:rPr sz="1200" spc="140" dirty="0">
                <a:latin typeface="Times New Roman"/>
                <a:cs typeface="Times New Roman"/>
              </a:rPr>
              <a:t> </a:t>
            </a:r>
            <a:r>
              <a:rPr sz="1200" dirty="0">
                <a:latin typeface="Times New Roman"/>
                <a:cs typeface="Times New Roman"/>
              </a:rPr>
              <a:t>of</a:t>
            </a:r>
            <a:r>
              <a:rPr sz="1200" spc="220" dirty="0">
                <a:latin typeface="Times New Roman"/>
                <a:cs typeface="Times New Roman"/>
              </a:rPr>
              <a:t> </a:t>
            </a:r>
            <a:r>
              <a:rPr sz="1200" dirty="0">
                <a:latin typeface="Times New Roman"/>
                <a:cs typeface="Times New Roman"/>
              </a:rPr>
              <a:t>natural</a:t>
            </a:r>
            <a:r>
              <a:rPr sz="1200" spc="100" dirty="0">
                <a:latin typeface="Times New Roman"/>
                <a:cs typeface="Times New Roman"/>
              </a:rPr>
              <a:t> </a:t>
            </a:r>
            <a:r>
              <a:rPr sz="1200" dirty="0">
                <a:latin typeface="Times New Roman"/>
                <a:cs typeface="Times New Roman"/>
              </a:rPr>
              <a:t>circulation</a:t>
            </a:r>
            <a:r>
              <a:rPr sz="1200" spc="15" dirty="0">
                <a:latin typeface="Times New Roman"/>
                <a:cs typeface="Times New Roman"/>
              </a:rPr>
              <a:t> </a:t>
            </a:r>
            <a:r>
              <a:rPr sz="1200" dirty="0">
                <a:latin typeface="Times New Roman"/>
                <a:cs typeface="Times New Roman"/>
              </a:rPr>
              <a:t>drum</a:t>
            </a:r>
            <a:r>
              <a:rPr sz="1200" spc="95" dirty="0">
                <a:latin typeface="Times New Roman"/>
                <a:cs typeface="Times New Roman"/>
              </a:rPr>
              <a:t> </a:t>
            </a:r>
            <a:r>
              <a:rPr sz="1200" dirty="0">
                <a:latin typeface="Times New Roman"/>
                <a:cs typeface="Times New Roman"/>
              </a:rPr>
              <a:t>size</a:t>
            </a:r>
            <a:r>
              <a:rPr sz="1200" spc="145" dirty="0">
                <a:latin typeface="Times New Roman"/>
                <a:cs typeface="Times New Roman"/>
              </a:rPr>
              <a:t> </a:t>
            </a:r>
            <a:r>
              <a:rPr sz="1200" dirty="0">
                <a:latin typeface="Times New Roman"/>
                <a:cs typeface="Times New Roman"/>
              </a:rPr>
              <a:t>has</a:t>
            </a:r>
            <a:r>
              <a:rPr sz="1200" spc="150" dirty="0">
                <a:latin typeface="Times New Roman"/>
                <a:cs typeface="Times New Roman"/>
              </a:rPr>
              <a:t> </a:t>
            </a:r>
            <a:r>
              <a:rPr sz="1200" dirty="0">
                <a:latin typeface="Times New Roman"/>
                <a:cs typeface="Times New Roman"/>
              </a:rPr>
              <a:t>to</a:t>
            </a:r>
            <a:r>
              <a:rPr sz="1200" spc="195" dirty="0">
                <a:latin typeface="Times New Roman"/>
                <a:cs typeface="Times New Roman"/>
              </a:rPr>
              <a:t> </a:t>
            </a:r>
            <a:r>
              <a:rPr sz="1200" dirty="0">
                <a:latin typeface="Times New Roman"/>
                <a:cs typeface="Times New Roman"/>
              </a:rPr>
              <a:t>be</a:t>
            </a:r>
            <a:r>
              <a:rPr sz="1200" spc="145" dirty="0">
                <a:latin typeface="Times New Roman"/>
                <a:cs typeface="Times New Roman"/>
              </a:rPr>
              <a:t> </a:t>
            </a:r>
            <a:r>
              <a:rPr sz="1200" dirty="0">
                <a:latin typeface="Times New Roman"/>
                <a:cs typeface="Times New Roman"/>
              </a:rPr>
              <a:t>large.</a:t>
            </a:r>
            <a:r>
              <a:rPr sz="1200" spc="135" dirty="0">
                <a:latin typeface="Times New Roman"/>
                <a:cs typeface="Times New Roman"/>
              </a:rPr>
              <a:t> </a:t>
            </a:r>
            <a:r>
              <a:rPr sz="1200" dirty="0">
                <a:latin typeface="Times New Roman"/>
                <a:cs typeface="Times New Roman"/>
              </a:rPr>
              <a:t>Schematic</a:t>
            </a:r>
            <a:r>
              <a:rPr sz="1200" spc="20" dirty="0">
                <a:latin typeface="Times New Roman"/>
                <a:cs typeface="Times New Roman"/>
              </a:rPr>
              <a:t> </a:t>
            </a:r>
            <a:r>
              <a:rPr sz="1200" dirty="0">
                <a:latin typeface="Times New Roman"/>
                <a:cs typeface="Times New Roman"/>
              </a:rPr>
              <a:t>of</a:t>
            </a:r>
            <a:r>
              <a:rPr sz="1200" spc="215" dirty="0">
                <a:latin typeface="Times New Roman"/>
                <a:cs typeface="Times New Roman"/>
              </a:rPr>
              <a:t> </a:t>
            </a:r>
            <a:r>
              <a:rPr sz="1200" spc="-20" dirty="0">
                <a:latin typeface="Times New Roman"/>
                <a:cs typeface="Times New Roman"/>
              </a:rPr>
              <a:t>high </a:t>
            </a:r>
            <a:r>
              <a:rPr sz="1200" spc="-10" dirty="0">
                <a:latin typeface="Times New Roman"/>
                <a:cs typeface="Times New Roman"/>
              </a:rPr>
              <a:t>pressure</a:t>
            </a:r>
            <a:r>
              <a:rPr sz="1200" spc="-65" dirty="0">
                <a:latin typeface="Times New Roman"/>
                <a:cs typeface="Times New Roman"/>
              </a:rPr>
              <a:t> </a:t>
            </a:r>
            <a:r>
              <a:rPr sz="1200" dirty="0">
                <a:latin typeface="Times New Roman"/>
                <a:cs typeface="Times New Roman"/>
              </a:rPr>
              <a:t>boiler</a:t>
            </a:r>
            <a:r>
              <a:rPr sz="1200" spc="-7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shown</a:t>
            </a:r>
            <a:r>
              <a:rPr sz="1200" spc="-50"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figure</a:t>
            </a:r>
            <a:r>
              <a:rPr sz="1200" spc="-35" dirty="0">
                <a:latin typeface="Times New Roman"/>
                <a:cs typeface="Times New Roman"/>
              </a:rPr>
              <a:t> </a:t>
            </a:r>
            <a:r>
              <a:rPr sz="1200" dirty="0">
                <a:latin typeface="Times New Roman"/>
                <a:cs typeface="Times New Roman"/>
              </a:rPr>
              <a:t>1.10.</a:t>
            </a:r>
            <a:r>
              <a:rPr sz="1200" spc="-35" dirty="0">
                <a:latin typeface="Times New Roman"/>
                <a:cs typeface="Times New Roman"/>
              </a:rPr>
              <a:t> </a:t>
            </a:r>
            <a:r>
              <a:rPr sz="1200" dirty="0">
                <a:latin typeface="Times New Roman"/>
                <a:cs typeface="Times New Roman"/>
              </a:rPr>
              <a:t>In</a:t>
            </a:r>
            <a:r>
              <a:rPr sz="1200" spc="85" dirty="0">
                <a:latin typeface="Times New Roman"/>
                <a:cs typeface="Times New Roman"/>
              </a:rPr>
              <a:t> </a:t>
            </a:r>
            <a:r>
              <a:rPr sz="1200" spc="-10" dirty="0">
                <a:latin typeface="Times New Roman"/>
                <a:cs typeface="Times New Roman"/>
              </a:rPr>
              <a:t>fact</a:t>
            </a:r>
            <a:r>
              <a:rPr sz="1200" spc="-6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high</a:t>
            </a:r>
            <a:r>
              <a:rPr sz="1200" spc="30" dirty="0">
                <a:latin typeface="Times New Roman"/>
                <a:cs typeface="Times New Roman"/>
              </a:rPr>
              <a:t> </a:t>
            </a:r>
            <a:r>
              <a:rPr sz="1200" spc="-10" dirty="0">
                <a:latin typeface="Times New Roman"/>
                <a:cs typeface="Times New Roman"/>
              </a:rPr>
              <a:t>pressure</a:t>
            </a:r>
            <a:r>
              <a:rPr sz="1200" spc="-65"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have</a:t>
            </a:r>
            <a:r>
              <a:rPr sz="1200" spc="-35" dirty="0">
                <a:latin typeface="Times New Roman"/>
                <a:cs typeface="Times New Roman"/>
              </a:rPr>
              <a:t> </a:t>
            </a:r>
            <a:r>
              <a:rPr sz="1200" dirty="0">
                <a:latin typeface="Times New Roman"/>
                <a:cs typeface="Times New Roman"/>
              </a:rPr>
              <a:t>been</a:t>
            </a:r>
            <a:r>
              <a:rPr sz="1200" spc="30" dirty="0">
                <a:latin typeface="Times New Roman"/>
                <a:cs typeface="Times New Roman"/>
              </a:rPr>
              <a:t> </a:t>
            </a:r>
            <a:r>
              <a:rPr sz="1200" spc="-10" dirty="0">
                <a:latin typeface="Times New Roman"/>
                <a:cs typeface="Times New Roman"/>
              </a:rPr>
              <a:t>possible </a:t>
            </a:r>
            <a:r>
              <a:rPr sz="1200" dirty="0">
                <a:latin typeface="Times New Roman"/>
                <a:cs typeface="Times New Roman"/>
              </a:rPr>
              <a:t>because</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availability</a:t>
            </a:r>
            <a:r>
              <a:rPr sz="1200" spc="-70" dirty="0">
                <a:latin typeface="Times New Roman"/>
                <a:cs typeface="Times New Roman"/>
              </a:rPr>
              <a:t> </a:t>
            </a:r>
            <a:r>
              <a:rPr sz="1200" spc="-40" dirty="0">
                <a:latin typeface="Times New Roman"/>
                <a:cs typeface="Times New Roman"/>
              </a:rPr>
              <a:t>of</a:t>
            </a:r>
            <a:r>
              <a:rPr sz="1200" spc="-35" dirty="0">
                <a:latin typeface="Times New Roman"/>
                <a:cs typeface="Times New Roman"/>
              </a:rPr>
              <a:t> </a:t>
            </a:r>
            <a:r>
              <a:rPr sz="1200" spc="-10" dirty="0">
                <a:latin typeface="Times New Roman"/>
                <a:cs typeface="Times New Roman"/>
              </a:rPr>
              <a:t>high</a:t>
            </a:r>
            <a:r>
              <a:rPr sz="1200" spc="-65" dirty="0">
                <a:latin typeface="Times New Roman"/>
                <a:cs typeface="Times New Roman"/>
              </a:rPr>
              <a:t> </a:t>
            </a:r>
            <a:r>
              <a:rPr sz="1200" dirty="0">
                <a:latin typeface="Times New Roman"/>
                <a:cs typeface="Times New Roman"/>
              </a:rPr>
              <a:t>temperature</a:t>
            </a:r>
            <a:r>
              <a:rPr sz="1200" spc="-60" dirty="0">
                <a:latin typeface="Times New Roman"/>
                <a:cs typeface="Times New Roman"/>
              </a:rPr>
              <a:t> </a:t>
            </a:r>
            <a:r>
              <a:rPr sz="1200" dirty="0">
                <a:latin typeface="Times New Roman"/>
                <a:cs typeface="Times New Roman"/>
              </a:rPr>
              <a:t>resistant</a:t>
            </a:r>
            <a:r>
              <a:rPr sz="1200" spc="-40" dirty="0">
                <a:latin typeface="Times New Roman"/>
                <a:cs typeface="Times New Roman"/>
              </a:rPr>
              <a:t> </a:t>
            </a:r>
            <a:r>
              <a:rPr sz="1200" spc="-10" dirty="0">
                <a:latin typeface="Times New Roman"/>
                <a:cs typeface="Times New Roman"/>
              </a:rPr>
              <a:t>materials.</a:t>
            </a:r>
            <a:r>
              <a:rPr sz="1200" spc="-65" dirty="0">
                <a:latin typeface="Times New Roman"/>
                <a:cs typeface="Times New Roman"/>
              </a:rPr>
              <a:t> </a:t>
            </a:r>
            <a:r>
              <a:rPr sz="1200" spc="-25" dirty="0">
                <a:latin typeface="Times New Roman"/>
                <a:cs typeface="Times New Roman"/>
              </a:rPr>
              <a:t>Here</a:t>
            </a:r>
            <a:r>
              <a:rPr sz="1200" spc="-50" dirty="0">
                <a:latin typeface="Times New Roman"/>
                <a:cs typeface="Times New Roman"/>
              </a:rPr>
              <a:t> </a:t>
            </a:r>
            <a:r>
              <a:rPr sz="1200" spc="-10" dirty="0">
                <a:latin typeface="Times New Roman"/>
                <a:cs typeface="Times New Roman"/>
              </a:rPr>
              <a:t>direct</a:t>
            </a:r>
            <a:r>
              <a:rPr sz="1200" spc="-35" dirty="0">
                <a:latin typeface="Times New Roman"/>
                <a:cs typeface="Times New Roman"/>
              </a:rPr>
              <a:t> </a:t>
            </a:r>
            <a:r>
              <a:rPr sz="1200" spc="-10" dirty="0">
                <a:latin typeface="Times New Roman"/>
                <a:cs typeface="Times New Roman"/>
              </a:rPr>
              <a:t>heating</a:t>
            </a:r>
            <a:r>
              <a:rPr sz="1200" spc="-6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water tubes</a:t>
            </a:r>
            <a:r>
              <a:rPr sz="1200" spc="-65" dirty="0">
                <a:latin typeface="Times New Roman"/>
                <a:cs typeface="Times New Roman"/>
              </a:rPr>
              <a:t> </a:t>
            </a:r>
            <a:r>
              <a:rPr sz="1200" dirty="0">
                <a:latin typeface="Times New Roman"/>
                <a:cs typeface="Times New Roman"/>
              </a:rPr>
              <a:t>is</a:t>
            </a:r>
            <a:r>
              <a:rPr sz="1200" spc="-75" dirty="0">
                <a:latin typeface="Times New Roman"/>
                <a:cs typeface="Times New Roman"/>
              </a:rPr>
              <a:t> </a:t>
            </a:r>
            <a:r>
              <a:rPr sz="1200" spc="-10" dirty="0">
                <a:latin typeface="Times New Roman"/>
                <a:cs typeface="Times New Roman"/>
              </a:rPr>
              <a:t>done</a:t>
            </a:r>
            <a:r>
              <a:rPr sz="1200" spc="-5" dirty="0">
                <a:latin typeface="Times New Roman"/>
                <a:cs typeface="Times New Roman"/>
              </a:rPr>
              <a:t> </a:t>
            </a:r>
            <a:r>
              <a:rPr sz="1200" dirty="0">
                <a:latin typeface="Times New Roman"/>
                <a:cs typeface="Times New Roman"/>
              </a:rPr>
              <a:t>by</a:t>
            </a:r>
            <a:r>
              <a:rPr sz="1200" spc="-5" dirty="0">
                <a:latin typeface="Times New Roman"/>
                <a:cs typeface="Times New Roman"/>
              </a:rPr>
              <a:t> </a:t>
            </a:r>
            <a:r>
              <a:rPr sz="1200" spc="-20" dirty="0">
                <a:latin typeface="Times New Roman"/>
                <a:cs typeface="Times New Roman"/>
              </a:rPr>
              <a:t>the</a:t>
            </a:r>
            <a:r>
              <a:rPr sz="1200" spc="-55" dirty="0">
                <a:latin typeface="Times New Roman"/>
                <a:cs typeface="Times New Roman"/>
              </a:rPr>
              <a:t> </a:t>
            </a:r>
            <a:r>
              <a:rPr sz="1200" spc="-10" dirty="0">
                <a:latin typeface="Times New Roman"/>
                <a:cs typeface="Times New Roman"/>
              </a:rPr>
              <a:t>excessively</a:t>
            </a:r>
            <a:r>
              <a:rPr sz="1200" spc="-65" dirty="0">
                <a:latin typeface="Times New Roman"/>
                <a:cs typeface="Times New Roman"/>
              </a:rPr>
              <a:t> </a:t>
            </a:r>
            <a:r>
              <a:rPr sz="1200" spc="-20" dirty="0">
                <a:latin typeface="Times New Roman"/>
                <a:cs typeface="Times New Roman"/>
              </a:rPr>
              <a:t>hot</a:t>
            </a:r>
            <a:r>
              <a:rPr sz="1200" spc="-45" dirty="0">
                <a:latin typeface="Times New Roman"/>
                <a:cs typeface="Times New Roman"/>
              </a:rPr>
              <a:t> </a:t>
            </a:r>
            <a:r>
              <a:rPr sz="1200" spc="-10" dirty="0">
                <a:latin typeface="Times New Roman"/>
                <a:cs typeface="Times New Roman"/>
              </a:rPr>
              <a:t>gases</a:t>
            </a:r>
            <a:r>
              <a:rPr sz="1200" spc="-65" dirty="0">
                <a:latin typeface="Times New Roman"/>
                <a:cs typeface="Times New Roman"/>
              </a:rPr>
              <a:t> </a:t>
            </a:r>
            <a:r>
              <a:rPr sz="1200" spc="-10" dirty="0">
                <a:latin typeface="Times New Roman"/>
                <a:cs typeface="Times New Roman"/>
              </a:rPr>
              <a:t>present</a:t>
            </a:r>
            <a:r>
              <a:rPr sz="1200" spc="-4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fire</a:t>
            </a:r>
            <a:r>
              <a:rPr sz="1200" spc="-70" dirty="0">
                <a:latin typeface="Times New Roman"/>
                <a:cs typeface="Times New Roman"/>
              </a:rPr>
              <a:t> </a:t>
            </a:r>
            <a:r>
              <a:rPr sz="1200" spc="-20" dirty="0">
                <a:latin typeface="Times New Roman"/>
                <a:cs typeface="Times New Roman"/>
              </a:rPr>
              <a:t>box.</a:t>
            </a:r>
            <a:r>
              <a:rPr sz="1200" spc="-55" dirty="0">
                <a:latin typeface="Times New Roman"/>
                <a:cs typeface="Times New Roman"/>
              </a:rPr>
              <a:t> </a:t>
            </a:r>
            <a:r>
              <a:rPr sz="1200" dirty="0">
                <a:latin typeface="Times New Roman"/>
                <a:cs typeface="Times New Roman"/>
              </a:rPr>
              <a:t>The</a:t>
            </a:r>
            <a:r>
              <a:rPr sz="1200" spc="75" dirty="0">
                <a:latin typeface="Times New Roman"/>
                <a:cs typeface="Times New Roman"/>
              </a:rPr>
              <a:t> </a:t>
            </a:r>
            <a:r>
              <a:rPr sz="1200" spc="-10" dirty="0">
                <a:latin typeface="Times New Roman"/>
                <a:cs typeface="Times New Roman"/>
              </a:rPr>
              <a:t>fire</a:t>
            </a:r>
            <a:r>
              <a:rPr sz="1200" spc="-65" dirty="0">
                <a:latin typeface="Times New Roman"/>
                <a:cs typeface="Times New Roman"/>
              </a:rPr>
              <a:t> </a:t>
            </a:r>
            <a:r>
              <a:rPr sz="1200" spc="-25" dirty="0">
                <a:latin typeface="Times New Roman"/>
                <a:cs typeface="Times New Roman"/>
              </a:rPr>
              <a:t>box</a:t>
            </a:r>
            <a:r>
              <a:rPr sz="1200" spc="-50" dirty="0">
                <a:latin typeface="Times New Roman"/>
                <a:cs typeface="Times New Roman"/>
              </a:rPr>
              <a:t> </a:t>
            </a:r>
            <a:r>
              <a:rPr sz="1200" dirty="0">
                <a:latin typeface="Times New Roman"/>
                <a:cs typeface="Times New Roman"/>
              </a:rPr>
              <a:t>has</a:t>
            </a:r>
            <a:r>
              <a:rPr sz="1200" spc="10" dirty="0">
                <a:latin typeface="Times New Roman"/>
                <a:cs typeface="Times New Roman"/>
              </a:rPr>
              <a:t> </a:t>
            </a:r>
            <a:r>
              <a:rPr sz="1200" spc="-10" dirty="0">
                <a:latin typeface="Times New Roman"/>
                <a:cs typeface="Times New Roman"/>
              </a:rPr>
              <a:t>large</a:t>
            </a:r>
            <a:r>
              <a:rPr sz="1200" spc="-65" dirty="0">
                <a:latin typeface="Times New Roman"/>
                <a:cs typeface="Times New Roman"/>
              </a:rPr>
              <a:t> </a:t>
            </a:r>
            <a:r>
              <a:rPr sz="1200" spc="-10" dirty="0">
                <a:latin typeface="Times New Roman"/>
                <a:cs typeface="Times New Roman"/>
              </a:rPr>
              <a:t>volume </a:t>
            </a:r>
            <a:r>
              <a:rPr sz="1200" dirty="0">
                <a:latin typeface="Times New Roman"/>
                <a:cs typeface="Times New Roman"/>
              </a:rPr>
              <a:t>as</a:t>
            </a:r>
            <a:r>
              <a:rPr sz="1200" spc="75" dirty="0">
                <a:latin typeface="Times New Roman"/>
                <a:cs typeface="Times New Roman"/>
              </a:rPr>
              <a:t> </a:t>
            </a:r>
            <a:r>
              <a:rPr sz="1200" dirty="0">
                <a:latin typeface="Times New Roman"/>
                <a:cs typeface="Times New Roman"/>
              </a:rPr>
              <a:t>otherwise</a:t>
            </a:r>
            <a:r>
              <a:rPr sz="1200" spc="10" dirty="0">
                <a:latin typeface="Times New Roman"/>
                <a:cs typeface="Times New Roman"/>
              </a:rPr>
              <a:t> </a:t>
            </a:r>
            <a:r>
              <a:rPr sz="1200" dirty="0">
                <a:latin typeface="Times New Roman"/>
                <a:cs typeface="Times New Roman"/>
              </a:rPr>
              <a:t>exposed</a:t>
            </a:r>
            <a:r>
              <a:rPr sz="1200" spc="5" dirty="0">
                <a:latin typeface="Times New Roman"/>
                <a:cs typeface="Times New Roman"/>
              </a:rPr>
              <a:t> </a:t>
            </a:r>
            <a:r>
              <a:rPr sz="1200" dirty="0">
                <a:latin typeface="Times New Roman"/>
                <a:cs typeface="Times New Roman"/>
              </a:rPr>
              <a:t>water</a:t>
            </a:r>
            <a:r>
              <a:rPr sz="1200" spc="80" dirty="0">
                <a:latin typeface="Times New Roman"/>
                <a:cs typeface="Times New Roman"/>
              </a:rPr>
              <a:t> </a:t>
            </a:r>
            <a:r>
              <a:rPr sz="1200" dirty="0">
                <a:latin typeface="Times New Roman"/>
                <a:cs typeface="Times New Roman"/>
              </a:rPr>
              <a:t>tubes</a:t>
            </a:r>
            <a:r>
              <a:rPr sz="1200" spc="15" dirty="0">
                <a:latin typeface="Times New Roman"/>
                <a:cs typeface="Times New Roman"/>
              </a:rPr>
              <a:t> </a:t>
            </a:r>
            <a:r>
              <a:rPr sz="1200" dirty="0">
                <a:latin typeface="Times New Roman"/>
                <a:cs typeface="Times New Roman"/>
              </a:rPr>
              <a:t>shall</a:t>
            </a:r>
            <a:r>
              <a:rPr sz="1200" spc="30" dirty="0">
                <a:latin typeface="Times New Roman"/>
                <a:cs typeface="Times New Roman"/>
              </a:rPr>
              <a:t> </a:t>
            </a:r>
            <a:r>
              <a:rPr sz="1200" dirty="0">
                <a:latin typeface="Times New Roman"/>
                <a:cs typeface="Times New Roman"/>
              </a:rPr>
              <a:t>melt.</a:t>
            </a:r>
            <a:r>
              <a:rPr sz="1200" spc="-55" dirty="0">
                <a:latin typeface="Times New Roman"/>
                <a:cs typeface="Times New Roman"/>
              </a:rPr>
              <a:t> </a:t>
            </a:r>
            <a:r>
              <a:rPr sz="1200" dirty="0">
                <a:latin typeface="Times New Roman"/>
                <a:cs typeface="Times New Roman"/>
              </a:rPr>
              <a:t>Heat</a:t>
            </a:r>
            <a:r>
              <a:rPr sz="1200" spc="8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picked</a:t>
            </a:r>
            <a:r>
              <a:rPr sz="1200" spc="60" dirty="0">
                <a:latin typeface="Times New Roman"/>
                <a:cs typeface="Times New Roman"/>
              </a:rPr>
              <a:t> </a:t>
            </a:r>
            <a:r>
              <a:rPr sz="1200" dirty="0">
                <a:latin typeface="Times New Roman"/>
                <a:cs typeface="Times New Roman"/>
              </a:rPr>
              <a:t>by</a:t>
            </a:r>
            <a:r>
              <a:rPr sz="1200" spc="65" dirty="0">
                <a:latin typeface="Times New Roman"/>
                <a:cs typeface="Times New Roman"/>
              </a:rPr>
              <a:t> </a:t>
            </a:r>
            <a:r>
              <a:rPr sz="1200" dirty="0">
                <a:latin typeface="Times New Roman"/>
                <a:cs typeface="Times New Roman"/>
              </a:rPr>
              <a:t>number</a:t>
            </a:r>
            <a:r>
              <a:rPr sz="1200" spc="229" dirty="0">
                <a:latin typeface="Times New Roman"/>
                <a:cs typeface="Times New Roman"/>
              </a:rPr>
              <a:t> </a:t>
            </a:r>
            <a:r>
              <a:rPr sz="1200" dirty="0">
                <a:latin typeface="Times New Roman"/>
                <a:cs typeface="Times New Roman"/>
              </a:rPr>
              <a:t>of</a:t>
            </a:r>
            <a:r>
              <a:rPr sz="1200" spc="210" dirty="0">
                <a:latin typeface="Times New Roman"/>
                <a:cs typeface="Times New Roman"/>
              </a:rPr>
              <a:t> </a:t>
            </a:r>
            <a:r>
              <a:rPr sz="1200" dirty="0">
                <a:latin typeface="Times New Roman"/>
                <a:cs typeface="Times New Roman"/>
              </a:rPr>
              <a:t>parallel</a:t>
            </a:r>
            <a:r>
              <a:rPr sz="1200" spc="100" dirty="0">
                <a:latin typeface="Times New Roman"/>
                <a:cs typeface="Times New Roman"/>
              </a:rPr>
              <a:t> </a:t>
            </a:r>
            <a:r>
              <a:rPr sz="1200" spc="-10" dirty="0">
                <a:latin typeface="Times New Roman"/>
                <a:cs typeface="Times New Roman"/>
              </a:rPr>
              <a:t>tubes </a:t>
            </a:r>
            <a:r>
              <a:rPr sz="1200" dirty="0">
                <a:latin typeface="Times New Roman"/>
                <a:cs typeface="Times New Roman"/>
              </a:rPr>
              <a:t>containing</a:t>
            </a:r>
            <a:r>
              <a:rPr sz="1200" spc="15" dirty="0">
                <a:latin typeface="Times New Roman"/>
                <a:cs typeface="Times New Roman"/>
              </a:rPr>
              <a:t> </a:t>
            </a:r>
            <a:r>
              <a:rPr sz="1200" dirty="0">
                <a:latin typeface="Times New Roman"/>
                <a:cs typeface="Times New Roman"/>
              </a:rPr>
              <a:t>water.</a:t>
            </a:r>
            <a:r>
              <a:rPr sz="1200" spc="130" dirty="0">
                <a:latin typeface="Times New Roman"/>
                <a:cs typeface="Times New Roman"/>
              </a:rPr>
              <a:t> </a:t>
            </a:r>
            <a:r>
              <a:rPr sz="1200" dirty="0">
                <a:latin typeface="Times New Roman"/>
                <a:cs typeface="Times New Roman"/>
              </a:rPr>
              <a:t>These</a:t>
            </a:r>
            <a:r>
              <a:rPr sz="1200" spc="145" dirty="0">
                <a:latin typeface="Times New Roman"/>
                <a:cs typeface="Times New Roman"/>
              </a:rPr>
              <a:t> </a:t>
            </a:r>
            <a:r>
              <a:rPr sz="1200" dirty="0">
                <a:latin typeface="Times New Roman"/>
                <a:cs typeface="Times New Roman"/>
              </a:rPr>
              <a:t>parallel</a:t>
            </a:r>
            <a:r>
              <a:rPr sz="1200" spc="-20" dirty="0">
                <a:latin typeface="Times New Roman"/>
                <a:cs typeface="Times New Roman"/>
              </a:rPr>
              <a:t> </a:t>
            </a:r>
            <a:r>
              <a:rPr sz="1200" dirty="0">
                <a:latin typeface="Times New Roman"/>
                <a:cs typeface="Times New Roman"/>
              </a:rPr>
              <a:t>tubes</a:t>
            </a:r>
            <a:r>
              <a:rPr sz="1200" spc="85" dirty="0">
                <a:latin typeface="Times New Roman"/>
                <a:cs typeface="Times New Roman"/>
              </a:rPr>
              <a:t> </a:t>
            </a:r>
            <a:r>
              <a:rPr sz="1200" dirty="0">
                <a:latin typeface="Times New Roman"/>
                <a:cs typeface="Times New Roman"/>
              </a:rPr>
              <a:t>appear</a:t>
            </a:r>
            <a:r>
              <a:rPr sz="1200" spc="90" dirty="0">
                <a:latin typeface="Times New Roman"/>
                <a:cs typeface="Times New Roman"/>
              </a:rPr>
              <a:t> </a:t>
            </a:r>
            <a:r>
              <a:rPr sz="1200" dirty="0">
                <a:latin typeface="Times New Roman"/>
                <a:cs typeface="Times New Roman"/>
              </a:rPr>
              <a:t>as</a:t>
            </a:r>
            <a:r>
              <a:rPr sz="1200" spc="140" dirty="0">
                <a:latin typeface="Times New Roman"/>
                <a:cs typeface="Times New Roman"/>
              </a:rPr>
              <a:t> </a:t>
            </a:r>
            <a:r>
              <a:rPr sz="1200" dirty="0">
                <a:latin typeface="Times New Roman"/>
                <a:cs typeface="Times New Roman"/>
              </a:rPr>
              <a:t>if</a:t>
            </a:r>
            <a:r>
              <a:rPr sz="1200" spc="85" dirty="0">
                <a:latin typeface="Times New Roman"/>
                <a:cs typeface="Times New Roman"/>
              </a:rPr>
              <a:t> </a:t>
            </a:r>
            <a:r>
              <a:rPr sz="1200" dirty="0">
                <a:latin typeface="Times New Roman"/>
                <a:cs typeface="Times New Roman"/>
              </a:rPr>
              <a:t>it</a:t>
            </a:r>
            <a:r>
              <a:rPr sz="1200" spc="155"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a</a:t>
            </a:r>
            <a:r>
              <a:rPr sz="1200" spc="135" dirty="0">
                <a:latin typeface="Times New Roman"/>
                <a:cs typeface="Times New Roman"/>
              </a:rPr>
              <a:t> </a:t>
            </a:r>
            <a:r>
              <a:rPr sz="1200" spc="-20" dirty="0">
                <a:latin typeface="Times New Roman"/>
                <a:cs typeface="Times New Roman"/>
              </a:rPr>
              <a:t>wall</a:t>
            </a:r>
            <a:endParaRPr sz="12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00200"/>
            <a:ext cx="11887200" cy="84582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2265681" y="-706119"/>
            <a:ext cx="9309979" cy="505267"/>
          </a:xfrm>
          <a:prstGeom prst="rect">
            <a:avLst/>
          </a:prstGeom>
        </p:spPr>
        <p:txBody>
          <a:bodyPr vert="horz" wrap="square" lIns="0" tIns="12700" rIns="0" bIns="0" rtlCol="0" anchor="t">
            <a:spAutoFit/>
          </a:bodyPr>
          <a:lstStyle/>
          <a:p>
            <a:pPr marL="15240">
              <a:spcBef>
                <a:spcPts val="100"/>
              </a:spcBef>
            </a:pPr>
            <a:r>
              <a:rPr sz="3200" dirty="0">
                <a:solidFill>
                  <a:srgbClr val="FF0000"/>
                </a:solidFill>
              </a:rPr>
              <a:t>Application</a:t>
            </a:r>
            <a:r>
              <a:rPr sz="3200" spc="-114" dirty="0">
                <a:solidFill>
                  <a:srgbClr val="FF0000"/>
                </a:solidFill>
              </a:rPr>
              <a:t> </a:t>
            </a:r>
            <a:r>
              <a:rPr sz="3200" dirty="0">
                <a:solidFill>
                  <a:srgbClr val="FF0000"/>
                </a:solidFill>
              </a:rPr>
              <a:t>Areas</a:t>
            </a:r>
            <a:r>
              <a:rPr sz="3200" spc="-45" dirty="0">
                <a:solidFill>
                  <a:srgbClr val="FF0000"/>
                </a:solidFill>
              </a:rPr>
              <a:t> </a:t>
            </a:r>
            <a:r>
              <a:rPr sz="3200" dirty="0">
                <a:solidFill>
                  <a:srgbClr val="FF0000"/>
                </a:solidFill>
              </a:rPr>
              <a:t>of</a:t>
            </a:r>
            <a:r>
              <a:rPr sz="3200" spc="-60" dirty="0">
                <a:solidFill>
                  <a:srgbClr val="FF0000"/>
                </a:solidFill>
              </a:rPr>
              <a:t> </a:t>
            </a:r>
            <a:r>
              <a:rPr sz="3200" spc="-10" dirty="0">
                <a:solidFill>
                  <a:srgbClr val="FF0000"/>
                </a:solidFill>
              </a:rPr>
              <a:t>Thermodynamics</a:t>
            </a:r>
            <a:endParaRPr sz="3200"/>
          </a:p>
        </p:txBody>
      </p:sp>
      <p:sp>
        <p:nvSpPr>
          <p:cNvPr id="4" name="object 4"/>
          <p:cNvSpPr txBox="1"/>
          <p:nvPr/>
        </p:nvSpPr>
        <p:spPr>
          <a:xfrm>
            <a:off x="1524000" y="4724399"/>
            <a:ext cx="9524999" cy="565539"/>
          </a:xfrm>
          <a:prstGeom prst="rect">
            <a:avLst/>
          </a:prstGeom>
        </p:spPr>
        <p:txBody>
          <a:bodyPr vert="horz" wrap="square" lIns="0" tIns="11430" rIns="0" bIns="0" rtlCol="0">
            <a:spAutoFit/>
          </a:bodyPr>
          <a:lstStyle/>
          <a:p>
            <a:pPr marL="12700" marR="5080">
              <a:lnSpc>
                <a:spcPct val="100299"/>
              </a:lnSpc>
              <a:spcBef>
                <a:spcPts val="90"/>
              </a:spcBef>
            </a:pPr>
            <a:r>
              <a:rPr sz="1800" dirty="0">
                <a:solidFill>
                  <a:srgbClr val="0000FF"/>
                </a:solidFill>
                <a:latin typeface="Arial MT"/>
                <a:cs typeface="Arial MT"/>
              </a:rPr>
              <a:t>All</a:t>
            </a:r>
            <a:r>
              <a:rPr sz="1800" spc="-75" dirty="0">
                <a:solidFill>
                  <a:srgbClr val="0000FF"/>
                </a:solidFill>
                <a:latin typeface="Arial MT"/>
                <a:cs typeface="Arial MT"/>
              </a:rPr>
              <a:t> </a:t>
            </a:r>
            <a:r>
              <a:rPr sz="1800" dirty="0">
                <a:solidFill>
                  <a:srgbClr val="0000FF"/>
                </a:solidFill>
                <a:latin typeface="Arial MT"/>
                <a:cs typeface="Arial MT"/>
              </a:rPr>
              <a:t>activities</a:t>
            </a:r>
            <a:r>
              <a:rPr sz="1800" spc="-55" dirty="0">
                <a:solidFill>
                  <a:srgbClr val="0000FF"/>
                </a:solidFill>
                <a:latin typeface="Arial MT"/>
                <a:cs typeface="Arial MT"/>
              </a:rPr>
              <a:t> </a:t>
            </a:r>
            <a:r>
              <a:rPr sz="1800" dirty="0">
                <a:solidFill>
                  <a:srgbClr val="0000FF"/>
                </a:solidFill>
                <a:latin typeface="Arial MT"/>
                <a:cs typeface="Arial MT"/>
              </a:rPr>
              <a:t>in</a:t>
            </a:r>
            <a:r>
              <a:rPr sz="1800" spc="-60" dirty="0">
                <a:solidFill>
                  <a:srgbClr val="0000FF"/>
                </a:solidFill>
                <a:latin typeface="Arial MT"/>
                <a:cs typeface="Arial MT"/>
              </a:rPr>
              <a:t> </a:t>
            </a:r>
            <a:r>
              <a:rPr sz="1800" dirty="0">
                <a:solidFill>
                  <a:srgbClr val="0000FF"/>
                </a:solidFill>
                <a:latin typeface="Arial MT"/>
                <a:cs typeface="Arial MT"/>
              </a:rPr>
              <a:t>nature</a:t>
            </a:r>
            <a:r>
              <a:rPr sz="1800" spc="-55" dirty="0">
                <a:solidFill>
                  <a:srgbClr val="0000FF"/>
                </a:solidFill>
                <a:latin typeface="Arial MT"/>
                <a:cs typeface="Arial MT"/>
              </a:rPr>
              <a:t> </a:t>
            </a:r>
            <a:r>
              <a:rPr sz="1800" dirty="0">
                <a:solidFill>
                  <a:srgbClr val="0000FF"/>
                </a:solidFill>
                <a:latin typeface="Arial MT"/>
                <a:cs typeface="Arial MT"/>
              </a:rPr>
              <a:t>involve</a:t>
            </a:r>
            <a:r>
              <a:rPr sz="1800" spc="-40" dirty="0">
                <a:solidFill>
                  <a:srgbClr val="0000FF"/>
                </a:solidFill>
                <a:latin typeface="Arial MT"/>
                <a:cs typeface="Arial MT"/>
              </a:rPr>
              <a:t> </a:t>
            </a:r>
            <a:r>
              <a:rPr sz="1800" dirty="0">
                <a:solidFill>
                  <a:srgbClr val="0000FF"/>
                </a:solidFill>
                <a:latin typeface="Arial MT"/>
                <a:cs typeface="Arial MT"/>
              </a:rPr>
              <a:t>some</a:t>
            </a:r>
            <a:r>
              <a:rPr sz="1800" spc="-65" dirty="0">
                <a:solidFill>
                  <a:srgbClr val="0000FF"/>
                </a:solidFill>
                <a:latin typeface="Arial MT"/>
                <a:cs typeface="Arial MT"/>
              </a:rPr>
              <a:t> </a:t>
            </a:r>
            <a:r>
              <a:rPr sz="1800" dirty="0">
                <a:solidFill>
                  <a:srgbClr val="0000FF"/>
                </a:solidFill>
                <a:latin typeface="Arial MT"/>
                <a:cs typeface="Arial MT"/>
              </a:rPr>
              <a:t>interaction</a:t>
            </a:r>
            <a:r>
              <a:rPr sz="1800" spc="-50" dirty="0">
                <a:solidFill>
                  <a:srgbClr val="0000FF"/>
                </a:solidFill>
                <a:latin typeface="Arial MT"/>
                <a:cs typeface="Arial MT"/>
              </a:rPr>
              <a:t> </a:t>
            </a:r>
            <a:r>
              <a:rPr sz="1800" spc="-10" dirty="0">
                <a:solidFill>
                  <a:srgbClr val="0000FF"/>
                </a:solidFill>
                <a:latin typeface="Arial MT"/>
                <a:cs typeface="Arial MT"/>
              </a:rPr>
              <a:t>between </a:t>
            </a:r>
            <a:r>
              <a:rPr sz="1800" dirty="0">
                <a:solidFill>
                  <a:srgbClr val="0000FF"/>
                </a:solidFill>
                <a:latin typeface="Arial MT"/>
                <a:cs typeface="Arial MT"/>
              </a:rPr>
              <a:t>energy</a:t>
            </a:r>
            <a:r>
              <a:rPr sz="1800" spc="-15" dirty="0">
                <a:solidFill>
                  <a:srgbClr val="0000FF"/>
                </a:solidFill>
                <a:latin typeface="Arial MT"/>
                <a:cs typeface="Arial MT"/>
              </a:rPr>
              <a:t> </a:t>
            </a:r>
            <a:r>
              <a:rPr sz="1800" dirty="0">
                <a:solidFill>
                  <a:srgbClr val="0000FF"/>
                </a:solidFill>
                <a:latin typeface="Arial MT"/>
                <a:cs typeface="Arial MT"/>
              </a:rPr>
              <a:t>and</a:t>
            </a:r>
            <a:r>
              <a:rPr sz="1800" spc="-25" dirty="0">
                <a:solidFill>
                  <a:srgbClr val="0000FF"/>
                </a:solidFill>
                <a:latin typeface="Arial MT"/>
                <a:cs typeface="Arial MT"/>
              </a:rPr>
              <a:t> </a:t>
            </a:r>
            <a:r>
              <a:rPr sz="1800" dirty="0">
                <a:solidFill>
                  <a:srgbClr val="0000FF"/>
                </a:solidFill>
                <a:latin typeface="Arial MT"/>
                <a:cs typeface="Arial MT"/>
              </a:rPr>
              <a:t>matter;</a:t>
            </a:r>
            <a:r>
              <a:rPr sz="1800" spc="-30" dirty="0">
                <a:solidFill>
                  <a:srgbClr val="0000FF"/>
                </a:solidFill>
                <a:latin typeface="Arial MT"/>
                <a:cs typeface="Arial MT"/>
              </a:rPr>
              <a:t> </a:t>
            </a:r>
            <a:r>
              <a:rPr sz="1800" dirty="0">
                <a:solidFill>
                  <a:srgbClr val="0000FF"/>
                </a:solidFill>
                <a:latin typeface="Arial MT"/>
                <a:cs typeface="Arial MT"/>
              </a:rPr>
              <a:t>thus,</a:t>
            </a:r>
            <a:r>
              <a:rPr sz="1800" spc="-15" dirty="0">
                <a:solidFill>
                  <a:srgbClr val="0000FF"/>
                </a:solidFill>
                <a:latin typeface="Arial MT"/>
                <a:cs typeface="Arial MT"/>
              </a:rPr>
              <a:t> </a:t>
            </a:r>
            <a:r>
              <a:rPr sz="1800" dirty="0">
                <a:solidFill>
                  <a:srgbClr val="0000FF"/>
                </a:solidFill>
                <a:latin typeface="Arial MT"/>
                <a:cs typeface="Arial MT"/>
              </a:rPr>
              <a:t>it</a:t>
            </a:r>
            <a:r>
              <a:rPr sz="1800" spc="-30" dirty="0">
                <a:solidFill>
                  <a:srgbClr val="0000FF"/>
                </a:solidFill>
                <a:latin typeface="Arial MT"/>
                <a:cs typeface="Arial MT"/>
              </a:rPr>
              <a:t> </a:t>
            </a:r>
            <a:r>
              <a:rPr sz="1800" dirty="0">
                <a:solidFill>
                  <a:srgbClr val="0000FF"/>
                </a:solidFill>
                <a:latin typeface="Arial MT"/>
                <a:cs typeface="Arial MT"/>
              </a:rPr>
              <a:t>is</a:t>
            </a:r>
            <a:r>
              <a:rPr sz="1800" spc="-25" dirty="0">
                <a:solidFill>
                  <a:srgbClr val="0000FF"/>
                </a:solidFill>
                <a:latin typeface="Arial MT"/>
                <a:cs typeface="Arial MT"/>
              </a:rPr>
              <a:t> </a:t>
            </a:r>
            <a:r>
              <a:rPr sz="1800" dirty="0">
                <a:solidFill>
                  <a:srgbClr val="0000FF"/>
                </a:solidFill>
                <a:latin typeface="Arial MT"/>
                <a:cs typeface="Arial MT"/>
              </a:rPr>
              <a:t>hard</a:t>
            </a:r>
            <a:r>
              <a:rPr sz="1800" spc="-25" dirty="0">
                <a:solidFill>
                  <a:srgbClr val="0000FF"/>
                </a:solidFill>
                <a:latin typeface="Arial MT"/>
                <a:cs typeface="Arial MT"/>
              </a:rPr>
              <a:t> </a:t>
            </a:r>
            <a:r>
              <a:rPr sz="1800" dirty="0">
                <a:solidFill>
                  <a:srgbClr val="0000FF"/>
                </a:solidFill>
                <a:latin typeface="Arial MT"/>
                <a:cs typeface="Arial MT"/>
              </a:rPr>
              <a:t>to</a:t>
            </a:r>
            <a:r>
              <a:rPr sz="1800" spc="-25" dirty="0">
                <a:solidFill>
                  <a:srgbClr val="0000FF"/>
                </a:solidFill>
                <a:latin typeface="Arial MT"/>
                <a:cs typeface="Arial MT"/>
              </a:rPr>
              <a:t> </a:t>
            </a:r>
            <a:r>
              <a:rPr sz="1800" dirty="0">
                <a:solidFill>
                  <a:srgbClr val="0000FF"/>
                </a:solidFill>
                <a:latin typeface="Arial MT"/>
                <a:cs typeface="Arial MT"/>
              </a:rPr>
              <a:t>imagine</a:t>
            </a:r>
            <a:r>
              <a:rPr sz="1800" spc="-20" dirty="0">
                <a:solidFill>
                  <a:srgbClr val="0000FF"/>
                </a:solidFill>
                <a:latin typeface="Arial MT"/>
                <a:cs typeface="Arial MT"/>
              </a:rPr>
              <a:t> </a:t>
            </a:r>
            <a:r>
              <a:rPr sz="1800" dirty="0">
                <a:solidFill>
                  <a:srgbClr val="0000FF"/>
                </a:solidFill>
                <a:latin typeface="Arial MT"/>
                <a:cs typeface="Arial MT"/>
              </a:rPr>
              <a:t>an</a:t>
            </a:r>
            <a:r>
              <a:rPr sz="1800" spc="-15" dirty="0">
                <a:solidFill>
                  <a:srgbClr val="0000FF"/>
                </a:solidFill>
                <a:latin typeface="Arial MT"/>
                <a:cs typeface="Arial MT"/>
              </a:rPr>
              <a:t> </a:t>
            </a:r>
            <a:r>
              <a:rPr sz="1800" spc="-20" dirty="0">
                <a:solidFill>
                  <a:srgbClr val="0000FF"/>
                </a:solidFill>
                <a:latin typeface="Arial MT"/>
                <a:cs typeface="Arial MT"/>
              </a:rPr>
              <a:t>area </a:t>
            </a:r>
            <a:r>
              <a:rPr sz="1800" dirty="0">
                <a:solidFill>
                  <a:srgbClr val="0000FF"/>
                </a:solidFill>
                <a:latin typeface="Arial MT"/>
                <a:cs typeface="Arial MT"/>
              </a:rPr>
              <a:t>that</a:t>
            </a:r>
            <a:r>
              <a:rPr sz="1800" spc="-50" dirty="0">
                <a:solidFill>
                  <a:srgbClr val="0000FF"/>
                </a:solidFill>
                <a:latin typeface="Arial MT"/>
                <a:cs typeface="Arial MT"/>
              </a:rPr>
              <a:t> </a:t>
            </a:r>
            <a:r>
              <a:rPr sz="1800" dirty="0">
                <a:solidFill>
                  <a:srgbClr val="0000FF"/>
                </a:solidFill>
                <a:latin typeface="Arial MT"/>
                <a:cs typeface="Arial MT"/>
              </a:rPr>
              <a:t>does</a:t>
            </a:r>
            <a:r>
              <a:rPr sz="1800" spc="-45" dirty="0">
                <a:solidFill>
                  <a:srgbClr val="0000FF"/>
                </a:solidFill>
                <a:latin typeface="Arial MT"/>
                <a:cs typeface="Arial MT"/>
              </a:rPr>
              <a:t> </a:t>
            </a:r>
            <a:r>
              <a:rPr sz="1800" dirty="0">
                <a:solidFill>
                  <a:srgbClr val="0000FF"/>
                </a:solidFill>
                <a:latin typeface="Arial MT"/>
                <a:cs typeface="Arial MT"/>
              </a:rPr>
              <a:t>not</a:t>
            </a:r>
            <a:r>
              <a:rPr sz="1800" spc="-35" dirty="0">
                <a:solidFill>
                  <a:srgbClr val="0000FF"/>
                </a:solidFill>
                <a:latin typeface="Arial MT"/>
                <a:cs typeface="Arial MT"/>
              </a:rPr>
              <a:t> </a:t>
            </a:r>
            <a:r>
              <a:rPr sz="1800" dirty="0">
                <a:solidFill>
                  <a:srgbClr val="0000FF"/>
                </a:solidFill>
                <a:latin typeface="Arial MT"/>
                <a:cs typeface="Arial MT"/>
              </a:rPr>
              <a:t>relate</a:t>
            </a:r>
            <a:r>
              <a:rPr sz="1800" spc="-35" dirty="0">
                <a:solidFill>
                  <a:srgbClr val="0000FF"/>
                </a:solidFill>
                <a:latin typeface="Arial MT"/>
                <a:cs typeface="Arial MT"/>
              </a:rPr>
              <a:t> </a:t>
            </a:r>
            <a:r>
              <a:rPr sz="1800" dirty="0">
                <a:solidFill>
                  <a:srgbClr val="0000FF"/>
                </a:solidFill>
                <a:latin typeface="Arial MT"/>
                <a:cs typeface="Arial MT"/>
              </a:rPr>
              <a:t>to</a:t>
            </a:r>
            <a:r>
              <a:rPr sz="1800" spc="-45" dirty="0">
                <a:solidFill>
                  <a:srgbClr val="0000FF"/>
                </a:solidFill>
                <a:latin typeface="Arial MT"/>
                <a:cs typeface="Arial MT"/>
              </a:rPr>
              <a:t> </a:t>
            </a:r>
            <a:r>
              <a:rPr sz="1800" dirty="0">
                <a:solidFill>
                  <a:srgbClr val="0000FF"/>
                </a:solidFill>
                <a:latin typeface="Arial MT"/>
                <a:cs typeface="Arial MT"/>
              </a:rPr>
              <a:t>thermodynamics in</a:t>
            </a:r>
            <a:r>
              <a:rPr sz="1800" spc="-35" dirty="0">
                <a:solidFill>
                  <a:srgbClr val="0000FF"/>
                </a:solidFill>
                <a:latin typeface="Arial MT"/>
                <a:cs typeface="Arial MT"/>
              </a:rPr>
              <a:t> </a:t>
            </a:r>
            <a:r>
              <a:rPr sz="1800" dirty="0">
                <a:solidFill>
                  <a:srgbClr val="0000FF"/>
                </a:solidFill>
                <a:latin typeface="Arial MT"/>
                <a:cs typeface="Arial MT"/>
              </a:rPr>
              <a:t>some</a:t>
            </a:r>
            <a:r>
              <a:rPr sz="1800" spc="-50" dirty="0">
                <a:solidFill>
                  <a:srgbClr val="0000FF"/>
                </a:solidFill>
                <a:latin typeface="Arial MT"/>
                <a:cs typeface="Arial MT"/>
              </a:rPr>
              <a:t> </a:t>
            </a:r>
            <a:r>
              <a:rPr sz="1800" spc="-10" dirty="0">
                <a:solidFill>
                  <a:srgbClr val="0000FF"/>
                </a:solidFill>
                <a:latin typeface="Arial MT"/>
                <a:cs typeface="Arial MT"/>
              </a:rPr>
              <a:t>manner.</a:t>
            </a:r>
            <a:endParaRPr sz="1800" dirty="0">
              <a:latin typeface="Arial MT"/>
              <a:cs typeface="Arial MT"/>
            </a:endParaRPr>
          </a:p>
        </p:txBody>
      </p:sp>
      <p:pic>
        <p:nvPicPr>
          <p:cNvPr id="5" name="object 5"/>
          <p:cNvPicPr/>
          <p:nvPr/>
        </p:nvPicPr>
        <p:blipFill>
          <a:blip r:embed="rId2" cstate="print"/>
          <a:stretch>
            <a:fillRect/>
          </a:stretch>
        </p:blipFill>
        <p:spPr>
          <a:xfrm>
            <a:off x="1579244" y="-123824"/>
            <a:ext cx="2895600" cy="4514850"/>
          </a:xfrm>
          <a:prstGeom prst="rect">
            <a:avLst/>
          </a:prstGeom>
        </p:spPr>
      </p:pic>
      <p:pic>
        <p:nvPicPr>
          <p:cNvPr id="6" name="object 6"/>
          <p:cNvPicPr/>
          <p:nvPr/>
        </p:nvPicPr>
        <p:blipFill>
          <a:blip r:embed="rId3" cstate="print"/>
          <a:stretch>
            <a:fillRect/>
          </a:stretch>
        </p:blipFill>
        <p:spPr>
          <a:xfrm>
            <a:off x="4691744" y="2448470"/>
            <a:ext cx="2667000" cy="1962150"/>
          </a:xfrm>
          <a:prstGeom prst="rect">
            <a:avLst/>
          </a:prstGeom>
        </p:spPr>
      </p:pic>
      <p:pic>
        <p:nvPicPr>
          <p:cNvPr id="7" name="object 7"/>
          <p:cNvPicPr/>
          <p:nvPr/>
        </p:nvPicPr>
        <p:blipFill>
          <a:blip r:embed="rId4" cstate="print"/>
          <a:stretch>
            <a:fillRect/>
          </a:stretch>
        </p:blipFill>
        <p:spPr>
          <a:xfrm>
            <a:off x="7875950" y="2180811"/>
            <a:ext cx="2581275" cy="2295525"/>
          </a:xfrm>
          <a:prstGeom prst="rect">
            <a:avLst/>
          </a:prstGeom>
        </p:spPr>
      </p:pic>
      <p:pic>
        <p:nvPicPr>
          <p:cNvPr id="8" name="object 8"/>
          <p:cNvPicPr/>
          <p:nvPr/>
        </p:nvPicPr>
        <p:blipFill>
          <a:blip r:embed="rId5" cstate="print"/>
          <a:stretch>
            <a:fillRect/>
          </a:stretch>
        </p:blipFill>
        <p:spPr>
          <a:xfrm>
            <a:off x="4765222" y="107953"/>
            <a:ext cx="5534025" cy="19812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819785"/>
            <a:ext cx="4913630" cy="197490"/>
          </a:xfrm>
          <a:prstGeom prst="rect">
            <a:avLst/>
          </a:prstGeom>
        </p:spPr>
        <p:txBody>
          <a:bodyPr vert="horz" wrap="square" lIns="0" tIns="12700" rIns="0" bIns="0" rtlCol="0">
            <a:spAutoFit/>
          </a:bodyPr>
          <a:lstStyle/>
          <a:p>
            <a:pPr marL="12700">
              <a:spcBef>
                <a:spcPts val="100"/>
              </a:spcBef>
            </a:pPr>
            <a:r>
              <a:rPr sz="1200" dirty="0">
                <a:latin typeface="Times New Roman"/>
                <a:cs typeface="Times New Roman"/>
              </a:rPr>
              <a:t>due</a:t>
            </a:r>
            <a:r>
              <a:rPr sz="1200" spc="-4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close</a:t>
            </a:r>
            <a:r>
              <a:rPr sz="1200" spc="-35" dirty="0">
                <a:latin typeface="Times New Roman"/>
                <a:cs typeface="Times New Roman"/>
              </a:rPr>
              <a:t> </a:t>
            </a:r>
            <a:r>
              <a:rPr sz="1200" dirty="0">
                <a:latin typeface="Times New Roman"/>
                <a:cs typeface="Times New Roman"/>
              </a:rPr>
              <a:t>spacing</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tubes.</a:t>
            </a:r>
            <a:r>
              <a:rPr sz="1200" spc="-40" dirty="0">
                <a:latin typeface="Times New Roman"/>
                <a:cs typeface="Times New Roman"/>
              </a:rPr>
              <a:t> </a:t>
            </a:r>
            <a:r>
              <a:rPr sz="1200" dirty="0">
                <a:latin typeface="Times New Roman"/>
                <a:cs typeface="Times New Roman"/>
              </a:rPr>
              <a:t>Water</a:t>
            </a:r>
            <a:r>
              <a:rPr sz="1200" spc="-10" dirty="0">
                <a:latin typeface="Times New Roman"/>
                <a:cs typeface="Times New Roman"/>
              </a:rPr>
              <a:t> </a:t>
            </a:r>
            <a:r>
              <a:rPr sz="1200" dirty="0">
                <a:latin typeface="Times New Roman"/>
                <a:cs typeface="Times New Roman"/>
              </a:rPr>
              <a:t>circulation</a:t>
            </a:r>
            <a:r>
              <a:rPr sz="1200" spc="-90" dirty="0">
                <a:latin typeface="Times New Roman"/>
                <a:cs typeface="Times New Roman"/>
              </a:rPr>
              <a:t> </a:t>
            </a:r>
            <a:r>
              <a:rPr sz="1200" dirty="0">
                <a:latin typeface="Times New Roman"/>
                <a:cs typeface="Times New Roman"/>
              </a:rPr>
              <a:t>circuit</a:t>
            </a:r>
            <a:r>
              <a:rPr sz="1200" spc="-70"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shown</a:t>
            </a:r>
            <a:r>
              <a:rPr sz="1200" spc="2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line</a:t>
            </a:r>
            <a:r>
              <a:rPr sz="1200" spc="-35" dirty="0">
                <a:latin typeface="Times New Roman"/>
                <a:cs typeface="Times New Roman"/>
              </a:rPr>
              <a:t> </a:t>
            </a:r>
            <a:r>
              <a:rPr sz="1200" spc="-10" dirty="0">
                <a:latin typeface="Times New Roman"/>
                <a:cs typeface="Times New Roman"/>
              </a:rPr>
              <a:t>diagram.</a:t>
            </a:r>
            <a:endParaRPr sz="1200">
              <a:latin typeface="Times New Roman"/>
              <a:cs typeface="Times New Roman"/>
            </a:endParaRPr>
          </a:p>
        </p:txBody>
      </p:sp>
      <p:sp>
        <p:nvSpPr>
          <p:cNvPr id="10" name="object 10"/>
          <p:cNvSpPr txBox="1"/>
          <p:nvPr/>
        </p:nvSpPr>
        <p:spPr>
          <a:xfrm>
            <a:off x="2274253" y="3755518"/>
            <a:ext cx="5520055" cy="1238544"/>
          </a:xfrm>
          <a:prstGeom prst="rect">
            <a:avLst/>
          </a:prstGeom>
        </p:spPr>
        <p:txBody>
          <a:bodyPr vert="horz" wrap="square" lIns="0" tIns="12700" rIns="0" bIns="0" rtlCol="0">
            <a:spAutoFit/>
          </a:bodyPr>
          <a:lstStyle/>
          <a:p>
            <a:pPr marL="12700" marR="5080" algn="just">
              <a:lnSpc>
                <a:spcPct val="120900"/>
              </a:lnSpc>
              <a:spcBef>
                <a:spcPts val="100"/>
              </a:spcBef>
            </a:pPr>
            <a:r>
              <a:rPr sz="1200" dirty="0">
                <a:latin typeface="Times New Roman"/>
                <a:cs typeface="Times New Roman"/>
              </a:rPr>
              <a:t>High</a:t>
            </a:r>
            <a:r>
              <a:rPr sz="1200" spc="75" dirty="0">
                <a:latin typeface="Times New Roman"/>
                <a:cs typeface="Times New Roman"/>
              </a:rPr>
              <a:t> </a:t>
            </a:r>
            <a:r>
              <a:rPr sz="1200" dirty="0">
                <a:latin typeface="Times New Roman"/>
                <a:cs typeface="Times New Roman"/>
              </a:rPr>
              <a:t>pressure</a:t>
            </a:r>
            <a:r>
              <a:rPr sz="1200" spc="-40" dirty="0">
                <a:latin typeface="Times New Roman"/>
                <a:cs typeface="Times New Roman"/>
              </a:rPr>
              <a:t> </a:t>
            </a:r>
            <a:r>
              <a:rPr sz="1200" dirty="0">
                <a:latin typeface="Times New Roman"/>
                <a:cs typeface="Times New Roman"/>
              </a:rPr>
              <a:t>boilers</a:t>
            </a:r>
            <a:r>
              <a:rPr sz="1200" spc="-30" dirty="0">
                <a:latin typeface="Times New Roman"/>
                <a:cs typeface="Times New Roman"/>
              </a:rPr>
              <a:t> </a:t>
            </a:r>
            <a:r>
              <a:rPr sz="1200" dirty="0">
                <a:latin typeface="Times New Roman"/>
                <a:cs typeface="Times New Roman"/>
              </a:rPr>
              <a:t>may</a:t>
            </a:r>
            <a:r>
              <a:rPr sz="1200" spc="20"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natural</a:t>
            </a:r>
            <a:r>
              <a:rPr sz="1200" spc="30" dirty="0">
                <a:latin typeface="Times New Roman"/>
                <a:cs typeface="Times New Roman"/>
              </a:rPr>
              <a:t> </a:t>
            </a:r>
            <a:r>
              <a:rPr sz="1200" dirty="0">
                <a:latin typeface="Times New Roman"/>
                <a:cs typeface="Times New Roman"/>
              </a:rPr>
              <a:t>circulation</a:t>
            </a:r>
            <a:r>
              <a:rPr sz="1200" spc="-4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case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pressure</a:t>
            </a:r>
            <a:r>
              <a:rPr sz="1200" spc="-40" dirty="0">
                <a:latin typeface="Times New Roman"/>
                <a:cs typeface="Times New Roman"/>
              </a:rPr>
              <a:t> </a:t>
            </a:r>
            <a:r>
              <a:rPr sz="1200" dirty="0">
                <a:latin typeface="Times New Roman"/>
                <a:cs typeface="Times New Roman"/>
              </a:rPr>
              <a:t>desired</a:t>
            </a:r>
            <a:r>
              <a:rPr sz="1200" spc="-45" dirty="0">
                <a:latin typeface="Times New Roman"/>
                <a:cs typeface="Times New Roman"/>
              </a:rPr>
              <a:t> </a:t>
            </a:r>
            <a:r>
              <a:rPr sz="1200" spc="-20" dirty="0">
                <a:latin typeface="Times New Roman"/>
                <a:cs typeface="Times New Roman"/>
              </a:rPr>
              <a:t>lies </a:t>
            </a:r>
            <a:r>
              <a:rPr sz="1200" dirty="0">
                <a:latin typeface="Times New Roman"/>
                <a:cs typeface="Times New Roman"/>
              </a:rPr>
              <a:t>between</a:t>
            </a:r>
            <a:r>
              <a:rPr sz="1200" spc="5" dirty="0">
                <a:latin typeface="Times New Roman"/>
                <a:cs typeface="Times New Roman"/>
              </a:rPr>
              <a:t> </a:t>
            </a:r>
            <a:r>
              <a:rPr sz="1200" dirty="0">
                <a:latin typeface="Times New Roman"/>
                <a:cs typeface="Times New Roman"/>
              </a:rPr>
              <a:t>100</a:t>
            </a:r>
            <a:r>
              <a:rPr sz="1200" spc="65"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170</a:t>
            </a:r>
            <a:r>
              <a:rPr sz="1200" spc="65" dirty="0">
                <a:latin typeface="Times New Roman"/>
                <a:cs typeface="Times New Roman"/>
              </a:rPr>
              <a:t> </a:t>
            </a:r>
            <a:r>
              <a:rPr sz="1200" dirty="0">
                <a:latin typeface="Times New Roman"/>
                <a:cs typeface="Times New Roman"/>
              </a:rPr>
              <a:t>bar</a:t>
            </a:r>
            <a:r>
              <a:rPr sz="1200" spc="2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size</a:t>
            </a:r>
            <a:r>
              <a:rPr sz="1200" spc="-5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not</a:t>
            </a:r>
            <a:r>
              <a:rPr sz="1200" spc="85" dirty="0">
                <a:latin typeface="Times New Roman"/>
                <a:cs typeface="Times New Roman"/>
              </a:rPr>
              <a:t> </a:t>
            </a:r>
            <a:r>
              <a:rPr sz="1200" dirty="0">
                <a:latin typeface="Times New Roman"/>
                <a:cs typeface="Times New Roman"/>
              </a:rPr>
              <a:t>constraint.</a:t>
            </a:r>
            <a:r>
              <a:rPr sz="1200" spc="-55" dirty="0">
                <a:latin typeface="Times New Roman"/>
                <a:cs typeface="Times New Roman"/>
              </a:rPr>
              <a:t> </a:t>
            </a:r>
            <a:r>
              <a:rPr sz="1200" dirty="0">
                <a:latin typeface="Times New Roman"/>
                <a:cs typeface="Times New Roman"/>
              </a:rPr>
              <a:t>High</a:t>
            </a:r>
            <a:r>
              <a:rPr sz="1200" spc="10" dirty="0">
                <a:latin typeface="Times New Roman"/>
                <a:cs typeface="Times New Roman"/>
              </a:rPr>
              <a:t> </a:t>
            </a:r>
            <a:r>
              <a:rPr sz="1200" dirty="0">
                <a:latin typeface="Times New Roman"/>
                <a:cs typeface="Times New Roman"/>
              </a:rPr>
              <a:t>pressure</a:t>
            </a:r>
            <a:r>
              <a:rPr sz="1200" spc="-50" dirty="0">
                <a:latin typeface="Times New Roman"/>
                <a:cs typeface="Times New Roman"/>
              </a:rPr>
              <a:t> </a:t>
            </a:r>
            <a:r>
              <a:rPr sz="1200" dirty="0">
                <a:latin typeface="Times New Roman"/>
                <a:cs typeface="Times New Roman"/>
              </a:rPr>
              <a:t>boilers</a:t>
            </a:r>
            <a:r>
              <a:rPr sz="1200" spc="-45" dirty="0">
                <a:latin typeface="Times New Roman"/>
                <a:cs typeface="Times New Roman"/>
              </a:rPr>
              <a:t> </a:t>
            </a:r>
            <a:r>
              <a:rPr sz="1200" dirty="0">
                <a:latin typeface="Times New Roman"/>
                <a:cs typeface="Times New Roman"/>
              </a:rPr>
              <a:t>have</a:t>
            </a:r>
            <a:r>
              <a:rPr sz="1200" spc="15" dirty="0">
                <a:latin typeface="Times New Roman"/>
                <a:cs typeface="Times New Roman"/>
              </a:rPr>
              <a:t> </a:t>
            </a:r>
            <a:r>
              <a:rPr sz="1200" spc="-10" dirty="0">
                <a:latin typeface="Times New Roman"/>
                <a:cs typeface="Times New Roman"/>
              </a:rPr>
              <a:t>capability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generating</a:t>
            </a:r>
            <a:r>
              <a:rPr sz="1200" spc="-114" dirty="0">
                <a:latin typeface="Times New Roman"/>
                <a:cs typeface="Times New Roman"/>
              </a:rPr>
              <a:t> </a:t>
            </a:r>
            <a:r>
              <a:rPr sz="1200" dirty="0">
                <a:latin typeface="Times New Roman"/>
                <a:cs typeface="Times New Roman"/>
              </a:rPr>
              <a:t>larger</a:t>
            </a:r>
            <a:r>
              <a:rPr sz="1200" spc="-35" dirty="0">
                <a:latin typeface="Times New Roman"/>
                <a:cs typeface="Times New Roman"/>
              </a:rPr>
              <a:t> </a:t>
            </a:r>
            <a:r>
              <a:rPr sz="1200" dirty="0">
                <a:latin typeface="Times New Roman"/>
                <a:cs typeface="Times New Roman"/>
              </a:rPr>
              <a:t>quantity</a:t>
            </a:r>
            <a:r>
              <a:rPr sz="1200" spc="-114"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steam</a:t>
            </a:r>
            <a:r>
              <a:rPr sz="1200" spc="-90" dirty="0">
                <a:latin typeface="Times New Roman"/>
                <a:cs typeface="Times New Roman"/>
              </a:rPr>
              <a:t> </a:t>
            </a:r>
            <a:r>
              <a:rPr sz="1200" dirty="0">
                <a:latin typeface="Times New Roman"/>
                <a:cs typeface="Times New Roman"/>
              </a:rPr>
              <a:t>per</a:t>
            </a:r>
            <a:r>
              <a:rPr sz="1200" spc="25" dirty="0">
                <a:latin typeface="Times New Roman"/>
                <a:cs typeface="Times New Roman"/>
              </a:rPr>
              <a:t> </a:t>
            </a:r>
            <a:r>
              <a:rPr sz="1200" dirty="0">
                <a:latin typeface="Times New Roman"/>
                <a:cs typeface="Times New Roman"/>
              </a:rPr>
              <a:t>unit</a:t>
            </a:r>
            <a:r>
              <a:rPr sz="1200" spc="-2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furnace</a:t>
            </a:r>
            <a:r>
              <a:rPr sz="1200" spc="-45" dirty="0">
                <a:latin typeface="Times New Roman"/>
                <a:cs typeface="Times New Roman"/>
              </a:rPr>
              <a:t> </a:t>
            </a:r>
            <a:r>
              <a:rPr sz="1200" spc="-10" dirty="0">
                <a:latin typeface="Times New Roman"/>
                <a:cs typeface="Times New Roman"/>
              </a:rPr>
              <a:t>volume.</a:t>
            </a:r>
            <a:endParaRPr sz="1200">
              <a:latin typeface="Times New Roman"/>
              <a:cs typeface="Times New Roman"/>
            </a:endParaRPr>
          </a:p>
          <a:p>
            <a:pPr marL="12700" marR="15240" algn="just">
              <a:lnSpc>
                <a:spcPct val="121000"/>
              </a:lnSpc>
              <a:spcBef>
                <a:spcPts val="960"/>
              </a:spcBef>
            </a:pPr>
            <a:r>
              <a:rPr sz="1200" dirty="0">
                <a:latin typeface="Times New Roman"/>
                <a:cs typeface="Times New Roman"/>
              </a:rPr>
              <a:t>High</a:t>
            </a:r>
            <a:r>
              <a:rPr sz="1200" spc="305" dirty="0">
                <a:latin typeface="Times New Roman"/>
                <a:cs typeface="Times New Roman"/>
              </a:rPr>
              <a:t> </a:t>
            </a:r>
            <a:r>
              <a:rPr sz="1200" dirty="0">
                <a:latin typeface="Times New Roman"/>
                <a:cs typeface="Times New Roman"/>
              </a:rPr>
              <a:t>pressure</a:t>
            </a:r>
            <a:r>
              <a:rPr sz="1200" spc="250" dirty="0">
                <a:latin typeface="Times New Roman"/>
                <a:cs typeface="Times New Roman"/>
              </a:rPr>
              <a:t> </a:t>
            </a:r>
            <a:r>
              <a:rPr sz="1200" dirty="0">
                <a:latin typeface="Times New Roman"/>
                <a:cs typeface="Times New Roman"/>
              </a:rPr>
              <a:t>boilers</a:t>
            </a:r>
            <a:r>
              <a:rPr sz="1200" spc="260" dirty="0">
                <a:latin typeface="Times New Roman"/>
                <a:cs typeface="Times New Roman"/>
              </a:rPr>
              <a:t> </a:t>
            </a:r>
            <a:r>
              <a:rPr sz="1200" dirty="0">
                <a:latin typeface="Times New Roman"/>
                <a:cs typeface="Times New Roman"/>
              </a:rPr>
              <a:t>are</a:t>
            </a:r>
            <a:r>
              <a:rPr sz="1200" spc="254" dirty="0">
                <a:latin typeface="Times New Roman"/>
                <a:cs typeface="Times New Roman"/>
              </a:rPr>
              <a:t> </a:t>
            </a:r>
            <a:r>
              <a:rPr sz="1200" dirty="0">
                <a:latin typeface="Times New Roman"/>
                <a:cs typeface="Times New Roman"/>
              </a:rPr>
              <a:t>disadvantageous</a:t>
            </a:r>
            <a:r>
              <a:rPr sz="1200" spc="260" dirty="0">
                <a:latin typeface="Times New Roman"/>
                <a:cs typeface="Times New Roman"/>
              </a:rPr>
              <a:t> </a:t>
            </a:r>
            <a:r>
              <a:rPr sz="1200" dirty="0">
                <a:latin typeface="Times New Roman"/>
                <a:cs typeface="Times New Roman"/>
              </a:rPr>
              <a:t>from</a:t>
            </a:r>
            <a:r>
              <a:rPr sz="1200" spc="270" dirty="0">
                <a:latin typeface="Times New Roman"/>
                <a:cs typeface="Times New Roman"/>
              </a:rPr>
              <a:t> </a:t>
            </a:r>
            <a:r>
              <a:rPr sz="1200" dirty="0">
                <a:latin typeface="Times New Roman"/>
                <a:cs typeface="Times New Roman"/>
              </a:rPr>
              <a:t>safety</a:t>
            </a:r>
            <a:r>
              <a:rPr sz="1200" spc="245" dirty="0">
                <a:latin typeface="Times New Roman"/>
                <a:cs typeface="Times New Roman"/>
              </a:rPr>
              <a:t> </a:t>
            </a:r>
            <a:r>
              <a:rPr sz="1200" dirty="0">
                <a:latin typeface="Times New Roman"/>
                <a:cs typeface="Times New Roman"/>
              </a:rPr>
              <a:t>point</a:t>
            </a:r>
            <a:r>
              <a:rPr sz="1200" spc="275" dirty="0">
                <a:latin typeface="Times New Roman"/>
                <a:cs typeface="Times New Roman"/>
              </a:rPr>
              <a:t> </a:t>
            </a:r>
            <a:r>
              <a:rPr sz="1200" dirty="0">
                <a:latin typeface="Times New Roman"/>
                <a:cs typeface="Times New Roman"/>
              </a:rPr>
              <a:t>of</a:t>
            </a:r>
            <a:r>
              <a:rPr sz="1200" spc="325" dirty="0">
                <a:latin typeface="Times New Roman"/>
                <a:cs typeface="Times New Roman"/>
              </a:rPr>
              <a:t> </a:t>
            </a:r>
            <a:r>
              <a:rPr sz="1200" dirty="0">
                <a:latin typeface="Times New Roman"/>
                <a:cs typeface="Times New Roman"/>
              </a:rPr>
              <a:t>view</a:t>
            </a:r>
            <a:r>
              <a:rPr sz="1200" spc="285" dirty="0">
                <a:latin typeface="Times New Roman"/>
                <a:cs typeface="Times New Roman"/>
              </a:rPr>
              <a:t> </a:t>
            </a:r>
            <a:r>
              <a:rPr sz="1200" dirty="0">
                <a:latin typeface="Times New Roman"/>
                <a:cs typeface="Times New Roman"/>
              </a:rPr>
              <a:t>and</a:t>
            </a:r>
            <a:r>
              <a:rPr sz="1200" spc="305" dirty="0">
                <a:latin typeface="Times New Roman"/>
                <a:cs typeface="Times New Roman"/>
              </a:rPr>
              <a:t> </a:t>
            </a:r>
            <a:r>
              <a:rPr sz="1200" spc="-10" dirty="0">
                <a:latin typeface="Times New Roman"/>
                <a:cs typeface="Times New Roman"/>
              </a:rPr>
              <a:t>therefore, </a:t>
            </a:r>
            <a:r>
              <a:rPr sz="1200" dirty="0">
                <a:latin typeface="Times New Roman"/>
                <a:cs typeface="Times New Roman"/>
              </a:rPr>
              <a:t>stringent</a:t>
            </a:r>
            <a:r>
              <a:rPr sz="1200" spc="-65" dirty="0">
                <a:latin typeface="Times New Roman"/>
                <a:cs typeface="Times New Roman"/>
              </a:rPr>
              <a:t> </a:t>
            </a:r>
            <a:r>
              <a:rPr sz="1200" dirty="0">
                <a:latin typeface="Times New Roman"/>
                <a:cs typeface="Times New Roman"/>
              </a:rPr>
              <a:t>reliability</a:t>
            </a:r>
            <a:r>
              <a:rPr sz="1200" spc="-90" dirty="0">
                <a:latin typeface="Times New Roman"/>
                <a:cs typeface="Times New Roman"/>
              </a:rPr>
              <a:t> </a:t>
            </a:r>
            <a:r>
              <a:rPr sz="1200" dirty="0">
                <a:latin typeface="Times New Roman"/>
                <a:cs typeface="Times New Roman"/>
              </a:rPr>
              <a:t>requirements</a:t>
            </a:r>
            <a:r>
              <a:rPr sz="1200" spc="-80"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mountings</a:t>
            </a:r>
            <a:r>
              <a:rPr sz="1200" spc="-80" dirty="0">
                <a:latin typeface="Times New Roman"/>
                <a:cs typeface="Times New Roman"/>
              </a:rPr>
              <a:t> </a:t>
            </a:r>
            <a:r>
              <a:rPr sz="1200" dirty="0">
                <a:latin typeface="Times New Roman"/>
                <a:cs typeface="Times New Roman"/>
              </a:rPr>
              <a:t>is</a:t>
            </a:r>
            <a:r>
              <a:rPr sz="1200" spc="-10" dirty="0">
                <a:latin typeface="Times New Roman"/>
                <a:cs typeface="Times New Roman"/>
              </a:rPr>
              <a:t> there.</a:t>
            </a:r>
            <a:endParaRPr sz="1200">
              <a:latin typeface="Times New Roman"/>
              <a:cs typeface="Times New Roman"/>
            </a:endParaRPr>
          </a:p>
        </p:txBody>
      </p:sp>
      <p:sp>
        <p:nvSpPr>
          <p:cNvPr id="11" name="object 11"/>
          <p:cNvSpPr txBox="1"/>
          <p:nvPr/>
        </p:nvSpPr>
        <p:spPr>
          <a:xfrm>
            <a:off x="2274253" y="5501893"/>
            <a:ext cx="5523865" cy="2079159"/>
          </a:xfrm>
          <a:prstGeom prst="rect">
            <a:avLst/>
          </a:prstGeom>
        </p:spPr>
        <p:txBody>
          <a:bodyPr vert="horz" wrap="square" lIns="0" tIns="12700" rIns="0" bIns="0" rtlCol="0">
            <a:spAutoFit/>
          </a:bodyPr>
          <a:lstStyle/>
          <a:p>
            <a:pPr marL="12700">
              <a:spcBef>
                <a:spcPts val="100"/>
              </a:spcBef>
            </a:pPr>
            <a:r>
              <a:rPr sz="1200" b="1" dirty="0">
                <a:latin typeface="Times New Roman"/>
                <a:cs typeface="Times New Roman"/>
              </a:rPr>
              <a:t>Benson</a:t>
            </a:r>
            <a:r>
              <a:rPr sz="1200" b="1" spc="-35" dirty="0">
                <a:latin typeface="Times New Roman"/>
                <a:cs typeface="Times New Roman"/>
              </a:rPr>
              <a:t> </a:t>
            </a:r>
            <a:r>
              <a:rPr sz="1200" b="1" spc="-10" dirty="0">
                <a:latin typeface="Times New Roman"/>
                <a:cs typeface="Times New Roman"/>
              </a:rPr>
              <a:t>Boiler</a:t>
            </a:r>
            <a:endParaRPr sz="1200">
              <a:latin typeface="Times New Roman"/>
              <a:cs typeface="Times New Roman"/>
            </a:endParaRPr>
          </a:p>
          <a:p>
            <a:pPr marL="165099" marR="5080" indent="-152399" algn="r">
              <a:lnSpc>
                <a:spcPct val="119700"/>
              </a:lnSpc>
              <a:spcBef>
                <a:spcPts val="980"/>
              </a:spcBef>
            </a:pPr>
            <a:r>
              <a:rPr sz="1200" dirty="0">
                <a:latin typeface="Times New Roman"/>
                <a:cs typeface="Times New Roman"/>
              </a:rPr>
              <a:t>It</a:t>
            </a:r>
            <a:r>
              <a:rPr sz="1200" spc="8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a</a:t>
            </a:r>
            <a:r>
              <a:rPr sz="1200" spc="70" dirty="0">
                <a:latin typeface="Times New Roman"/>
                <a:cs typeface="Times New Roman"/>
              </a:rPr>
              <a:t> </a:t>
            </a:r>
            <a:r>
              <a:rPr sz="1200" dirty="0">
                <a:latin typeface="Times New Roman"/>
                <a:cs typeface="Times New Roman"/>
              </a:rPr>
              <a:t>water</a:t>
            </a:r>
            <a:r>
              <a:rPr sz="1200" spc="20" dirty="0">
                <a:latin typeface="Times New Roman"/>
                <a:cs typeface="Times New Roman"/>
              </a:rPr>
              <a:t> </a:t>
            </a:r>
            <a:r>
              <a:rPr sz="1200" dirty="0">
                <a:latin typeface="Times New Roman"/>
                <a:cs typeface="Times New Roman"/>
              </a:rPr>
              <a:t>tube</a:t>
            </a:r>
            <a:r>
              <a:rPr sz="1200" spc="15"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dirty="0">
                <a:latin typeface="Times New Roman"/>
                <a:cs typeface="Times New Roman"/>
              </a:rPr>
              <a:t>capable</a:t>
            </a:r>
            <a:r>
              <a:rPr sz="1200" spc="1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dirty="0">
                <a:latin typeface="Times New Roman"/>
                <a:cs typeface="Times New Roman"/>
              </a:rPr>
              <a:t>generating</a:t>
            </a:r>
            <a:r>
              <a:rPr sz="1200" spc="-55" dirty="0">
                <a:latin typeface="Times New Roman"/>
                <a:cs typeface="Times New Roman"/>
              </a:rPr>
              <a:t> </a:t>
            </a:r>
            <a:r>
              <a:rPr sz="1200" dirty="0">
                <a:latin typeface="Times New Roman"/>
                <a:cs typeface="Times New Roman"/>
              </a:rPr>
              <a:t>steam</a:t>
            </a:r>
            <a:r>
              <a:rPr sz="1200" spc="30"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dirty="0">
                <a:latin typeface="Times New Roman"/>
                <a:cs typeface="Times New Roman"/>
              </a:rPr>
              <a:t>supercritical</a:t>
            </a:r>
            <a:r>
              <a:rPr sz="1200" spc="-30" dirty="0">
                <a:latin typeface="Times New Roman"/>
                <a:cs typeface="Times New Roman"/>
              </a:rPr>
              <a:t> </a:t>
            </a:r>
            <a:r>
              <a:rPr sz="1200" dirty="0">
                <a:latin typeface="Times New Roman"/>
                <a:cs typeface="Times New Roman"/>
              </a:rPr>
              <a:t>pressure.</a:t>
            </a:r>
            <a:r>
              <a:rPr sz="1200" spc="-50" dirty="0">
                <a:latin typeface="Times New Roman"/>
                <a:cs typeface="Times New Roman"/>
              </a:rPr>
              <a:t> </a:t>
            </a:r>
            <a:r>
              <a:rPr sz="1200" dirty="0">
                <a:latin typeface="Times New Roman"/>
                <a:cs typeface="Times New Roman"/>
              </a:rPr>
              <a:t>Figure</a:t>
            </a:r>
            <a:r>
              <a:rPr sz="1200" spc="-50" dirty="0">
                <a:latin typeface="Times New Roman"/>
                <a:cs typeface="Times New Roman"/>
              </a:rPr>
              <a:t> </a:t>
            </a:r>
            <a:r>
              <a:rPr sz="1200" spc="-20" dirty="0">
                <a:latin typeface="Times New Roman"/>
                <a:cs typeface="Times New Roman"/>
              </a:rPr>
              <a:t>1.11 </a:t>
            </a:r>
            <a:r>
              <a:rPr sz="1200" dirty="0">
                <a:latin typeface="Times New Roman"/>
                <a:cs typeface="Times New Roman"/>
              </a:rPr>
              <a:t>Shows</a:t>
            </a:r>
            <a:r>
              <a:rPr sz="1200" spc="8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schematic</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Benson</a:t>
            </a:r>
            <a:r>
              <a:rPr sz="1200" spc="70" dirty="0">
                <a:latin typeface="Times New Roman"/>
                <a:cs typeface="Times New Roman"/>
              </a:rPr>
              <a:t> </a:t>
            </a:r>
            <a:r>
              <a:rPr sz="1200" dirty="0">
                <a:latin typeface="Times New Roman"/>
                <a:cs typeface="Times New Roman"/>
              </a:rPr>
              <a:t>boiler.</a:t>
            </a:r>
            <a:r>
              <a:rPr sz="1200" spc="75" dirty="0">
                <a:latin typeface="Times New Roman"/>
                <a:cs typeface="Times New Roman"/>
              </a:rPr>
              <a:t> </a:t>
            </a:r>
            <a:r>
              <a:rPr sz="1200" dirty="0">
                <a:latin typeface="Times New Roman"/>
                <a:cs typeface="Times New Roman"/>
              </a:rPr>
              <a:t>Mark</a:t>
            </a:r>
            <a:r>
              <a:rPr sz="1200" spc="10" dirty="0">
                <a:latin typeface="Times New Roman"/>
                <a:cs typeface="Times New Roman"/>
              </a:rPr>
              <a:t> </a:t>
            </a:r>
            <a:r>
              <a:rPr sz="1200" dirty="0">
                <a:latin typeface="Times New Roman"/>
                <a:cs typeface="Times New Roman"/>
              </a:rPr>
              <a:t>benson,</a:t>
            </a:r>
            <a:r>
              <a:rPr sz="1200" spc="130" dirty="0">
                <a:latin typeface="Times New Roman"/>
                <a:cs typeface="Times New Roman"/>
              </a:rPr>
              <a:t> </a:t>
            </a:r>
            <a:r>
              <a:rPr sz="1200" dirty="0">
                <a:latin typeface="Times New Roman"/>
                <a:cs typeface="Times New Roman"/>
              </a:rPr>
              <a:t>1992</a:t>
            </a:r>
            <a:r>
              <a:rPr sz="1200" spc="65" dirty="0">
                <a:latin typeface="Times New Roman"/>
                <a:cs typeface="Times New Roman"/>
              </a:rPr>
              <a:t> </a:t>
            </a:r>
            <a:r>
              <a:rPr sz="1200" dirty="0">
                <a:latin typeface="Times New Roman"/>
                <a:cs typeface="Times New Roman"/>
              </a:rPr>
              <a:t>conceived</a:t>
            </a:r>
            <a:r>
              <a:rPr sz="1200" spc="15"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idea</a:t>
            </a:r>
            <a:r>
              <a:rPr sz="1200" spc="75" dirty="0">
                <a:latin typeface="Times New Roman"/>
                <a:cs typeface="Times New Roman"/>
              </a:rPr>
              <a:t> </a:t>
            </a:r>
            <a:r>
              <a:rPr sz="1200" spc="-25" dirty="0">
                <a:latin typeface="Times New Roman"/>
                <a:cs typeface="Times New Roman"/>
              </a:rPr>
              <a:t>of </a:t>
            </a:r>
            <a:r>
              <a:rPr sz="1200" dirty="0">
                <a:latin typeface="Times New Roman"/>
                <a:cs typeface="Times New Roman"/>
              </a:rPr>
              <a:t>generating</a:t>
            </a:r>
            <a:r>
              <a:rPr sz="1200" spc="-95" dirty="0">
                <a:latin typeface="Times New Roman"/>
                <a:cs typeface="Times New Roman"/>
              </a:rPr>
              <a:t> </a:t>
            </a:r>
            <a:r>
              <a:rPr sz="1200" dirty="0">
                <a:latin typeface="Times New Roman"/>
                <a:cs typeface="Times New Roman"/>
              </a:rPr>
              <a:t>steam</a:t>
            </a:r>
            <a:r>
              <a:rPr sz="1200" spc="-60" dirty="0">
                <a:latin typeface="Times New Roman"/>
                <a:cs typeface="Times New Roman"/>
              </a:rPr>
              <a:t> </a:t>
            </a:r>
            <a:r>
              <a:rPr sz="1200" spc="-10" dirty="0">
                <a:latin typeface="Times New Roman"/>
                <a:cs typeface="Times New Roman"/>
              </a:rPr>
              <a:t>at</a:t>
            </a:r>
            <a:r>
              <a:rPr sz="1200" spc="-65" dirty="0">
                <a:latin typeface="Times New Roman"/>
                <a:cs typeface="Times New Roman"/>
              </a:rPr>
              <a:t> </a:t>
            </a:r>
            <a:r>
              <a:rPr sz="1200" dirty="0">
                <a:latin typeface="Times New Roman"/>
                <a:cs typeface="Times New Roman"/>
              </a:rPr>
              <a:t>supercritical</a:t>
            </a:r>
            <a:r>
              <a:rPr sz="1200" spc="-65" dirty="0">
                <a:latin typeface="Times New Roman"/>
                <a:cs typeface="Times New Roman"/>
              </a:rPr>
              <a:t> </a:t>
            </a:r>
            <a:r>
              <a:rPr sz="1200" spc="-10" dirty="0">
                <a:latin typeface="Times New Roman"/>
                <a:cs typeface="Times New Roman"/>
              </a:rPr>
              <a:t>pressure</a:t>
            </a:r>
            <a:r>
              <a:rPr sz="1200" spc="-85" dirty="0">
                <a:latin typeface="Times New Roman"/>
                <a:cs typeface="Times New Roman"/>
              </a:rPr>
              <a:t> </a:t>
            </a:r>
            <a:r>
              <a:rPr sz="1200" dirty="0">
                <a:latin typeface="Times New Roman"/>
                <a:cs typeface="Times New Roman"/>
              </a:rPr>
              <a:t>in</a:t>
            </a:r>
            <a:r>
              <a:rPr sz="1200" spc="-90" dirty="0">
                <a:latin typeface="Times New Roman"/>
                <a:cs typeface="Times New Roman"/>
              </a:rPr>
              <a:t> </a:t>
            </a:r>
            <a:r>
              <a:rPr sz="1200" spc="-10" dirty="0">
                <a:latin typeface="Times New Roman"/>
                <a:cs typeface="Times New Roman"/>
              </a:rPr>
              <a:t>which</a:t>
            </a:r>
            <a:r>
              <a:rPr sz="1200" spc="-90" dirty="0">
                <a:latin typeface="Times New Roman"/>
                <a:cs typeface="Times New Roman"/>
              </a:rPr>
              <a:t> </a:t>
            </a:r>
            <a:r>
              <a:rPr sz="1200" spc="-10" dirty="0">
                <a:latin typeface="Times New Roman"/>
                <a:cs typeface="Times New Roman"/>
              </a:rPr>
              <a:t>water</a:t>
            </a:r>
            <a:r>
              <a:rPr sz="1200" spc="-75" dirty="0">
                <a:latin typeface="Times New Roman"/>
                <a:cs typeface="Times New Roman"/>
              </a:rPr>
              <a:t> </a:t>
            </a:r>
            <a:r>
              <a:rPr sz="1200" dirty="0">
                <a:latin typeface="Times New Roman"/>
                <a:cs typeface="Times New Roman"/>
              </a:rPr>
              <a:t>flashes</a:t>
            </a:r>
            <a:r>
              <a:rPr sz="1200" spc="-80" dirty="0">
                <a:latin typeface="Times New Roman"/>
                <a:cs typeface="Times New Roman"/>
              </a:rPr>
              <a:t> </a:t>
            </a:r>
            <a:r>
              <a:rPr sz="1200" dirty="0">
                <a:latin typeface="Times New Roman"/>
                <a:cs typeface="Times New Roman"/>
              </a:rPr>
              <a:t>into</a:t>
            </a:r>
            <a:r>
              <a:rPr sz="1200" spc="-95" dirty="0">
                <a:latin typeface="Times New Roman"/>
                <a:cs typeface="Times New Roman"/>
              </a:rPr>
              <a:t> </a:t>
            </a:r>
            <a:r>
              <a:rPr sz="1200" dirty="0">
                <a:latin typeface="Times New Roman"/>
                <a:cs typeface="Times New Roman"/>
              </a:rPr>
              <a:t>vapour</a:t>
            </a:r>
            <a:r>
              <a:rPr sz="1200" spc="-5" dirty="0">
                <a:latin typeface="Times New Roman"/>
                <a:cs typeface="Times New Roman"/>
              </a:rPr>
              <a:t> </a:t>
            </a:r>
            <a:r>
              <a:rPr sz="1200" spc="-10" dirty="0">
                <a:latin typeface="Times New Roman"/>
                <a:cs typeface="Times New Roman"/>
              </a:rPr>
              <a:t>without</a:t>
            </a:r>
            <a:r>
              <a:rPr sz="1200" spc="-60" dirty="0">
                <a:latin typeface="Times New Roman"/>
                <a:cs typeface="Times New Roman"/>
              </a:rPr>
              <a:t> </a:t>
            </a:r>
            <a:r>
              <a:rPr sz="1200" spc="-25" dirty="0">
                <a:latin typeface="Times New Roman"/>
                <a:cs typeface="Times New Roman"/>
              </a:rPr>
              <a:t>any </a:t>
            </a:r>
            <a:r>
              <a:rPr sz="1200" dirty="0">
                <a:latin typeface="Times New Roman"/>
                <a:cs typeface="Times New Roman"/>
              </a:rPr>
              <a:t>latent</a:t>
            </a:r>
            <a:r>
              <a:rPr sz="1200" spc="155" dirty="0">
                <a:latin typeface="Times New Roman"/>
                <a:cs typeface="Times New Roman"/>
              </a:rPr>
              <a:t> </a:t>
            </a:r>
            <a:r>
              <a:rPr sz="1200" dirty="0">
                <a:latin typeface="Times New Roman"/>
                <a:cs typeface="Times New Roman"/>
              </a:rPr>
              <a:t>heat</a:t>
            </a:r>
            <a:r>
              <a:rPr sz="1200" spc="220" dirty="0">
                <a:latin typeface="Times New Roman"/>
                <a:cs typeface="Times New Roman"/>
              </a:rPr>
              <a:t> </a:t>
            </a:r>
            <a:r>
              <a:rPr sz="1200" dirty="0">
                <a:latin typeface="Times New Roman"/>
                <a:cs typeface="Times New Roman"/>
              </a:rPr>
              <a:t>requirement.</a:t>
            </a:r>
            <a:r>
              <a:rPr sz="1200" spc="70" dirty="0">
                <a:latin typeface="Times New Roman"/>
                <a:cs typeface="Times New Roman"/>
              </a:rPr>
              <a:t> </a:t>
            </a:r>
            <a:r>
              <a:rPr sz="1200" dirty="0">
                <a:latin typeface="Times New Roman"/>
                <a:cs typeface="Times New Roman"/>
              </a:rPr>
              <a:t>Above</a:t>
            </a:r>
            <a:r>
              <a:rPr sz="1200" spc="195" dirty="0">
                <a:latin typeface="Times New Roman"/>
                <a:cs typeface="Times New Roman"/>
              </a:rPr>
              <a:t> </a:t>
            </a:r>
            <a:r>
              <a:rPr sz="1200" dirty="0">
                <a:latin typeface="Times New Roman"/>
                <a:cs typeface="Times New Roman"/>
              </a:rPr>
              <a:t>critical</a:t>
            </a:r>
            <a:r>
              <a:rPr sz="1200" spc="95" dirty="0">
                <a:latin typeface="Times New Roman"/>
                <a:cs typeface="Times New Roman"/>
              </a:rPr>
              <a:t> </a:t>
            </a:r>
            <a:r>
              <a:rPr sz="1200" dirty="0">
                <a:latin typeface="Times New Roman"/>
                <a:cs typeface="Times New Roman"/>
              </a:rPr>
              <a:t>point</a:t>
            </a:r>
            <a:r>
              <a:rPr sz="1200" spc="220" dirty="0">
                <a:latin typeface="Times New Roman"/>
                <a:cs typeface="Times New Roman"/>
              </a:rPr>
              <a:t> </a:t>
            </a:r>
            <a:r>
              <a:rPr sz="1200" dirty="0">
                <a:latin typeface="Times New Roman"/>
                <a:cs typeface="Times New Roman"/>
              </a:rPr>
              <a:t>the</a:t>
            </a:r>
            <a:r>
              <a:rPr sz="1200" spc="200" dirty="0">
                <a:latin typeface="Times New Roman"/>
                <a:cs typeface="Times New Roman"/>
              </a:rPr>
              <a:t> </a:t>
            </a:r>
            <a:r>
              <a:rPr sz="1200" dirty="0">
                <a:latin typeface="Times New Roman"/>
                <a:cs typeface="Times New Roman"/>
              </a:rPr>
              <a:t>water</a:t>
            </a:r>
            <a:r>
              <a:rPr sz="1200" spc="240" dirty="0">
                <a:latin typeface="Times New Roman"/>
                <a:cs typeface="Times New Roman"/>
              </a:rPr>
              <a:t> </a:t>
            </a:r>
            <a:r>
              <a:rPr sz="1200" dirty="0">
                <a:latin typeface="Times New Roman"/>
                <a:cs typeface="Times New Roman"/>
              </a:rPr>
              <a:t>transforms</a:t>
            </a:r>
            <a:r>
              <a:rPr sz="1200" spc="20" dirty="0">
                <a:latin typeface="Times New Roman"/>
                <a:cs typeface="Times New Roman"/>
              </a:rPr>
              <a:t> </a:t>
            </a:r>
            <a:r>
              <a:rPr sz="1200" dirty="0">
                <a:latin typeface="Times New Roman"/>
                <a:cs typeface="Times New Roman"/>
              </a:rPr>
              <a:t>into</a:t>
            </a:r>
            <a:r>
              <a:rPr sz="1200" spc="195" dirty="0">
                <a:latin typeface="Times New Roman"/>
                <a:cs typeface="Times New Roman"/>
              </a:rPr>
              <a:t> </a:t>
            </a:r>
            <a:r>
              <a:rPr sz="1200" dirty="0">
                <a:latin typeface="Times New Roman"/>
                <a:cs typeface="Times New Roman"/>
              </a:rPr>
              <a:t>steam</a:t>
            </a:r>
            <a:r>
              <a:rPr sz="1200" spc="195" dirty="0">
                <a:latin typeface="Times New Roman"/>
                <a:cs typeface="Times New Roman"/>
              </a:rPr>
              <a:t> </a:t>
            </a:r>
            <a:r>
              <a:rPr sz="1200" dirty="0">
                <a:latin typeface="Times New Roman"/>
                <a:cs typeface="Times New Roman"/>
              </a:rPr>
              <a:t>in</a:t>
            </a:r>
            <a:r>
              <a:rPr sz="1200" spc="135" dirty="0">
                <a:latin typeface="Times New Roman"/>
                <a:cs typeface="Times New Roman"/>
              </a:rPr>
              <a:t> </a:t>
            </a:r>
            <a:r>
              <a:rPr sz="1200" spc="-25" dirty="0">
                <a:latin typeface="Times New Roman"/>
                <a:cs typeface="Times New Roman"/>
              </a:rPr>
              <a:t>the </a:t>
            </a:r>
            <a:r>
              <a:rPr sz="1200" dirty="0">
                <a:latin typeface="Times New Roman"/>
                <a:cs typeface="Times New Roman"/>
              </a:rPr>
              <a:t>absence</a:t>
            </a:r>
            <a:r>
              <a:rPr sz="1200" spc="1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boiling</a:t>
            </a:r>
            <a:r>
              <a:rPr sz="1200" spc="-5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without</a:t>
            </a:r>
            <a:r>
              <a:rPr sz="1200" spc="-3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change</a:t>
            </a:r>
            <a:r>
              <a:rPr sz="1200" spc="1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volume</a:t>
            </a:r>
            <a:r>
              <a:rPr sz="1200" spc="-45" dirty="0">
                <a:latin typeface="Times New Roman"/>
                <a:cs typeface="Times New Roman"/>
              </a:rPr>
              <a:t> </a:t>
            </a:r>
            <a:r>
              <a:rPr sz="1200" dirty="0">
                <a:latin typeface="Times New Roman"/>
                <a:cs typeface="Times New Roman"/>
              </a:rPr>
              <a:t>i.e.</a:t>
            </a:r>
            <a:r>
              <a:rPr sz="1200" spc="5" dirty="0">
                <a:latin typeface="Times New Roman"/>
                <a:cs typeface="Times New Roman"/>
              </a:rPr>
              <a:t> </a:t>
            </a:r>
            <a:r>
              <a:rPr sz="1200" dirty="0">
                <a:latin typeface="Times New Roman"/>
                <a:cs typeface="Times New Roman"/>
              </a:rPr>
              <a:t>same</a:t>
            </a:r>
            <a:r>
              <a:rPr sz="1200" spc="15" dirty="0">
                <a:latin typeface="Times New Roman"/>
                <a:cs typeface="Times New Roman"/>
              </a:rPr>
              <a:t> </a:t>
            </a:r>
            <a:r>
              <a:rPr sz="1200" dirty="0">
                <a:latin typeface="Times New Roman"/>
                <a:cs typeface="Times New Roman"/>
              </a:rPr>
              <a:t>density.</a:t>
            </a:r>
            <a:r>
              <a:rPr sz="1200" spc="-50" dirty="0">
                <a:latin typeface="Times New Roman"/>
                <a:cs typeface="Times New Roman"/>
              </a:rPr>
              <a:t> </a:t>
            </a:r>
            <a:r>
              <a:rPr sz="1200" dirty="0">
                <a:latin typeface="Times New Roman"/>
                <a:cs typeface="Times New Roman"/>
              </a:rPr>
              <a:t>Contrary</a:t>
            </a:r>
            <a:r>
              <a:rPr sz="1200" spc="-10"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spc="-25" dirty="0">
                <a:latin typeface="Times New Roman"/>
                <a:cs typeface="Times New Roman"/>
              </a:rPr>
              <a:t>the </a:t>
            </a:r>
            <a:r>
              <a:rPr sz="1200" dirty="0">
                <a:latin typeface="Times New Roman"/>
                <a:cs typeface="Times New Roman"/>
              </a:rPr>
              <a:t>bubble</a:t>
            </a:r>
            <a:r>
              <a:rPr sz="1200" spc="30" dirty="0">
                <a:latin typeface="Times New Roman"/>
                <a:cs typeface="Times New Roman"/>
              </a:rPr>
              <a:t> </a:t>
            </a:r>
            <a:r>
              <a:rPr sz="1200" dirty="0">
                <a:latin typeface="Times New Roman"/>
                <a:cs typeface="Times New Roman"/>
              </a:rPr>
              <a:t>formation</a:t>
            </a:r>
            <a:r>
              <a:rPr sz="1200" spc="-85" dirty="0">
                <a:latin typeface="Times New Roman"/>
                <a:cs typeface="Times New Roman"/>
              </a:rPr>
              <a:t> </a:t>
            </a:r>
            <a:r>
              <a:rPr sz="1200" dirty="0">
                <a:latin typeface="Times New Roman"/>
                <a:cs typeface="Times New Roman"/>
              </a:rPr>
              <a:t>on</a:t>
            </a:r>
            <a:r>
              <a:rPr sz="1200" spc="-40" dirty="0">
                <a:latin typeface="Times New Roman"/>
                <a:cs typeface="Times New Roman"/>
              </a:rPr>
              <a:t> </a:t>
            </a:r>
            <a:r>
              <a:rPr sz="1200" dirty="0">
                <a:latin typeface="Times New Roman"/>
                <a:cs typeface="Times New Roman"/>
              </a:rPr>
              <a:t>tube</a:t>
            </a:r>
            <a:r>
              <a:rPr sz="1200" spc="-30" dirty="0">
                <a:latin typeface="Times New Roman"/>
                <a:cs typeface="Times New Roman"/>
              </a:rPr>
              <a:t> </a:t>
            </a:r>
            <a:r>
              <a:rPr sz="1200" dirty="0">
                <a:latin typeface="Times New Roman"/>
                <a:cs typeface="Times New Roman"/>
              </a:rPr>
              <a:t>surface</a:t>
            </a:r>
            <a:r>
              <a:rPr sz="1200" spc="-35" dirty="0">
                <a:latin typeface="Times New Roman"/>
                <a:cs typeface="Times New Roman"/>
              </a:rPr>
              <a:t> </a:t>
            </a:r>
            <a:r>
              <a:rPr sz="1200" dirty="0">
                <a:latin typeface="Times New Roman"/>
                <a:cs typeface="Times New Roman"/>
              </a:rPr>
              <a:t>impairing</a:t>
            </a:r>
            <a:r>
              <a:rPr sz="1200" spc="-105" dirty="0">
                <a:latin typeface="Times New Roman"/>
                <a:cs typeface="Times New Roman"/>
              </a:rPr>
              <a:t> </a:t>
            </a:r>
            <a:r>
              <a:rPr sz="1200" dirty="0">
                <a:latin typeface="Times New Roman"/>
                <a:cs typeface="Times New Roman"/>
              </a:rPr>
              <a:t>heat</a:t>
            </a:r>
            <a:r>
              <a:rPr sz="1200" spc="50" dirty="0">
                <a:latin typeface="Times New Roman"/>
                <a:cs typeface="Times New Roman"/>
              </a:rPr>
              <a:t> </a:t>
            </a:r>
            <a:r>
              <a:rPr sz="1200" dirty="0">
                <a:latin typeface="Times New Roman"/>
                <a:cs typeface="Times New Roman"/>
              </a:rPr>
              <a:t>transfer</a:t>
            </a:r>
            <a:r>
              <a:rPr sz="1200" spc="-25"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normal</a:t>
            </a:r>
            <a:r>
              <a:rPr sz="1200" spc="-70" dirty="0">
                <a:latin typeface="Times New Roman"/>
                <a:cs typeface="Times New Roman"/>
              </a:rPr>
              <a:t> </a:t>
            </a:r>
            <a:r>
              <a:rPr sz="1200" dirty="0">
                <a:latin typeface="Times New Roman"/>
                <a:cs typeface="Times New Roman"/>
              </a:rPr>
              <a:t>pressure</a:t>
            </a:r>
            <a:r>
              <a:rPr sz="1200" spc="-100" dirty="0">
                <a:latin typeface="Times New Roman"/>
                <a:cs typeface="Times New Roman"/>
              </a:rPr>
              <a:t> </a:t>
            </a:r>
            <a:r>
              <a:rPr sz="1200" spc="-10" dirty="0">
                <a:latin typeface="Times New Roman"/>
                <a:cs typeface="Times New Roman"/>
              </a:rPr>
              <a:t>boilers, </a:t>
            </a: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supercritical</a:t>
            </a:r>
            <a:r>
              <a:rPr sz="1200" spc="-20" dirty="0">
                <a:latin typeface="Times New Roman"/>
                <a:cs typeface="Times New Roman"/>
              </a:rPr>
              <a:t> </a:t>
            </a:r>
            <a:r>
              <a:rPr sz="1200" dirty="0">
                <a:latin typeface="Times New Roman"/>
                <a:cs typeface="Times New Roman"/>
              </a:rPr>
              <a:t>steam</a:t>
            </a:r>
            <a:r>
              <a:rPr sz="1200" spc="40" dirty="0">
                <a:latin typeface="Times New Roman"/>
                <a:cs typeface="Times New Roman"/>
              </a:rPr>
              <a:t> </a:t>
            </a:r>
            <a:r>
              <a:rPr sz="1200" dirty="0">
                <a:latin typeface="Times New Roman"/>
                <a:cs typeface="Times New Roman"/>
              </a:rPr>
              <a:t>generation</a:t>
            </a:r>
            <a:r>
              <a:rPr sz="1200" spc="75" dirty="0">
                <a:latin typeface="Times New Roman"/>
                <a:cs typeface="Times New Roman"/>
              </a:rPr>
              <a:t> </a:t>
            </a:r>
            <a:r>
              <a:rPr sz="1200" dirty="0">
                <a:latin typeface="Times New Roman"/>
                <a:cs typeface="Times New Roman"/>
              </a:rPr>
              <a:t>does</a:t>
            </a:r>
            <a:r>
              <a:rPr sz="1200" spc="85" dirty="0">
                <a:latin typeface="Times New Roman"/>
                <a:cs typeface="Times New Roman"/>
              </a:rPr>
              <a:t> </a:t>
            </a:r>
            <a:r>
              <a:rPr sz="1200" dirty="0">
                <a:latin typeface="Times New Roman"/>
                <a:cs typeface="Times New Roman"/>
              </a:rPr>
              <a:t>not</a:t>
            </a:r>
            <a:r>
              <a:rPr sz="1200" spc="100" dirty="0">
                <a:latin typeface="Times New Roman"/>
                <a:cs typeface="Times New Roman"/>
              </a:rPr>
              <a:t> </a:t>
            </a:r>
            <a:r>
              <a:rPr sz="1200" dirty="0">
                <a:latin typeface="Times New Roman"/>
                <a:cs typeface="Times New Roman"/>
              </a:rPr>
              <a:t>have</a:t>
            </a:r>
            <a:r>
              <a:rPr sz="1200" spc="145" dirty="0">
                <a:latin typeface="Times New Roman"/>
                <a:cs typeface="Times New Roman"/>
              </a:rPr>
              <a:t> </a:t>
            </a:r>
            <a:r>
              <a:rPr sz="1200" dirty="0">
                <a:latin typeface="Times New Roman"/>
                <a:cs typeface="Times New Roman"/>
              </a:rPr>
              <a:t>bubble</a:t>
            </a:r>
            <a:r>
              <a:rPr sz="1200" spc="75" dirty="0">
                <a:latin typeface="Times New Roman"/>
                <a:cs typeface="Times New Roman"/>
              </a:rPr>
              <a:t> </a:t>
            </a:r>
            <a:r>
              <a:rPr sz="1200" dirty="0">
                <a:latin typeface="Times New Roman"/>
                <a:cs typeface="Times New Roman"/>
              </a:rPr>
              <a:t>formation</a:t>
            </a:r>
            <a:r>
              <a:rPr sz="1200" spc="15" dirty="0">
                <a:latin typeface="Times New Roman"/>
                <a:cs typeface="Times New Roman"/>
              </a:rPr>
              <a:t> </a:t>
            </a:r>
            <a:r>
              <a:rPr sz="1200" dirty="0">
                <a:latin typeface="Times New Roman"/>
                <a:cs typeface="Times New Roman"/>
              </a:rPr>
              <a:t>and</a:t>
            </a:r>
            <a:r>
              <a:rPr sz="1200" spc="140" dirty="0">
                <a:latin typeface="Times New Roman"/>
                <a:cs typeface="Times New Roman"/>
              </a:rPr>
              <a:t> </a:t>
            </a:r>
            <a:r>
              <a:rPr sz="1200" dirty="0">
                <a:latin typeface="Times New Roman"/>
                <a:cs typeface="Times New Roman"/>
              </a:rPr>
              <a:t>pulsations</a:t>
            </a:r>
            <a:r>
              <a:rPr sz="1200" spc="25" dirty="0">
                <a:latin typeface="Times New Roman"/>
                <a:cs typeface="Times New Roman"/>
              </a:rPr>
              <a:t> </a:t>
            </a:r>
            <a:r>
              <a:rPr sz="1200" spc="-20" dirty="0">
                <a:latin typeface="Times New Roman"/>
                <a:cs typeface="Times New Roman"/>
              </a:rPr>
              <a:t>etc. </a:t>
            </a:r>
            <a:r>
              <a:rPr sz="1200" dirty="0">
                <a:latin typeface="Times New Roman"/>
                <a:cs typeface="Times New Roman"/>
              </a:rPr>
              <a:t>due</a:t>
            </a:r>
            <a:r>
              <a:rPr sz="1200" spc="75" dirty="0">
                <a:latin typeface="Times New Roman"/>
                <a:cs typeface="Times New Roman"/>
              </a:rPr>
              <a:t> </a:t>
            </a:r>
            <a:r>
              <a:rPr sz="1200" dirty="0">
                <a:latin typeface="Times New Roman"/>
                <a:cs typeface="Times New Roman"/>
              </a:rPr>
              <a:t>to</a:t>
            </a:r>
            <a:r>
              <a:rPr sz="1200" spc="135" dirty="0">
                <a:latin typeface="Times New Roman"/>
                <a:cs typeface="Times New Roman"/>
              </a:rPr>
              <a:t> </a:t>
            </a:r>
            <a:r>
              <a:rPr sz="1200" dirty="0">
                <a:latin typeface="Times New Roman"/>
                <a:cs typeface="Times New Roman"/>
              </a:rPr>
              <a:t>it.</a:t>
            </a:r>
            <a:r>
              <a:rPr sz="1200" spc="70" dirty="0">
                <a:latin typeface="Times New Roman"/>
                <a:cs typeface="Times New Roman"/>
              </a:rPr>
              <a:t> </a:t>
            </a:r>
            <a:r>
              <a:rPr sz="1200" dirty="0">
                <a:latin typeface="Times New Roman"/>
                <a:cs typeface="Times New Roman"/>
              </a:rPr>
              <a:t>Steam</a:t>
            </a:r>
            <a:r>
              <a:rPr sz="1200" spc="45" dirty="0">
                <a:latin typeface="Times New Roman"/>
                <a:cs typeface="Times New Roman"/>
              </a:rPr>
              <a:t> </a:t>
            </a:r>
            <a:r>
              <a:rPr sz="1200" dirty="0">
                <a:latin typeface="Times New Roman"/>
                <a:cs typeface="Times New Roman"/>
              </a:rPr>
              <a:t>generation</a:t>
            </a:r>
            <a:r>
              <a:rPr sz="1200" spc="20" dirty="0">
                <a:latin typeface="Times New Roman"/>
                <a:cs typeface="Times New Roman"/>
              </a:rPr>
              <a:t> </a:t>
            </a:r>
            <a:r>
              <a:rPr sz="1200" dirty="0">
                <a:latin typeface="Times New Roman"/>
                <a:cs typeface="Times New Roman"/>
              </a:rPr>
              <a:t>also</a:t>
            </a:r>
            <a:r>
              <a:rPr sz="1200" spc="140" dirty="0">
                <a:latin typeface="Times New Roman"/>
                <a:cs typeface="Times New Roman"/>
              </a:rPr>
              <a:t> </a:t>
            </a:r>
            <a:r>
              <a:rPr sz="1200" dirty="0">
                <a:latin typeface="Times New Roman"/>
                <a:cs typeface="Times New Roman"/>
              </a:rPr>
              <a:t>occurs</a:t>
            </a:r>
            <a:r>
              <a:rPr sz="1200" spc="35" dirty="0">
                <a:latin typeface="Times New Roman"/>
                <a:cs typeface="Times New Roman"/>
              </a:rPr>
              <a:t> </a:t>
            </a:r>
            <a:r>
              <a:rPr sz="1200" dirty="0">
                <a:latin typeface="Times New Roman"/>
                <a:cs typeface="Times New Roman"/>
              </a:rPr>
              <a:t>very</a:t>
            </a:r>
            <a:r>
              <a:rPr sz="1200" spc="70" dirty="0">
                <a:latin typeface="Times New Roman"/>
                <a:cs typeface="Times New Roman"/>
              </a:rPr>
              <a:t> </a:t>
            </a:r>
            <a:r>
              <a:rPr sz="1200" dirty="0">
                <a:latin typeface="Times New Roman"/>
                <a:cs typeface="Times New Roman"/>
              </a:rPr>
              <a:t>quickly</a:t>
            </a:r>
            <a:r>
              <a:rPr sz="1200" spc="80"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these</a:t>
            </a:r>
            <a:r>
              <a:rPr sz="1200" spc="85" dirty="0">
                <a:latin typeface="Times New Roman"/>
                <a:cs typeface="Times New Roman"/>
              </a:rPr>
              <a:t> </a:t>
            </a:r>
            <a:r>
              <a:rPr sz="1200" dirty="0">
                <a:latin typeface="Times New Roman"/>
                <a:cs typeface="Times New Roman"/>
              </a:rPr>
              <a:t>boilers.</a:t>
            </a:r>
            <a:r>
              <a:rPr sz="1200" spc="20" dirty="0">
                <a:latin typeface="Times New Roman"/>
                <a:cs typeface="Times New Roman"/>
              </a:rPr>
              <a:t> </a:t>
            </a:r>
            <a:r>
              <a:rPr sz="1200" dirty="0">
                <a:latin typeface="Times New Roman"/>
                <a:cs typeface="Times New Roman"/>
              </a:rPr>
              <a:t>As</a:t>
            </a:r>
            <a:r>
              <a:rPr sz="1200" spc="145" dirty="0">
                <a:latin typeface="Times New Roman"/>
                <a:cs typeface="Times New Roman"/>
              </a:rPr>
              <a:t> </a:t>
            </a:r>
            <a:r>
              <a:rPr sz="1200" dirty="0">
                <a:latin typeface="Times New Roman"/>
                <a:cs typeface="Times New Roman"/>
              </a:rPr>
              <a:t>the</a:t>
            </a:r>
            <a:r>
              <a:rPr sz="1200" spc="140" dirty="0">
                <a:latin typeface="Times New Roman"/>
                <a:cs typeface="Times New Roman"/>
              </a:rPr>
              <a:t> </a:t>
            </a:r>
            <a:r>
              <a:rPr sz="1200" spc="-10" dirty="0">
                <a:latin typeface="Times New Roman"/>
                <a:cs typeface="Times New Roman"/>
              </a:rPr>
              <a:t>pressure</a:t>
            </a:r>
            <a:endParaRPr sz="1200">
              <a:latin typeface="Times New Roman"/>
              <a:cs typeface="Times New Roman"/>
            </a:endParaRPr>
          </a:p>
        </p:txBody>
      </p:sp>
      <p:pic>
        <p:nvPicPr>
          <p:cNvPr id="12" name="object 12"/>
          <p:cNvPicPr/>
          <p:nvPr/>
        </p:nvPicPr>
        <p:blipFill>
          <a:blip r:embed="rId2" cstate="print"/>
          <a:stretch>
            <a:fillRect/>
          </a:stretch>
        </p:blipFill>
        <p:spPr>
          <a:xfrm>
            <a:off x="3531870" y="-581152"/>
            <a:ext cx="3695700" cy="4152265"/>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426652" y="-850647"/>
            <a:ext cx="5370195" cy="1307922"/>
          </a:xfrm>
          <a:prstGeom prst="rect">
            <a:avLst/>
          </a:prstGeom>
        </p:spPr>
        <p:txBody>
          <a:bodyPr vert="horz" wrap="square" lIns="0" tIns="8255" rIns="0" bIns="0" rtlCol="0">
            <a:spAutoFit/>
          </a:bodyPr>
          <a:lstStyle/>
          <a:p>
            <a:pPr marL="12700" marR="5080" algn="just">
              <a:lnSpc>
                <a:spcPct val="119300"/>
              </a:lnSpc>
              <a:spcBef>
                <a:spcPts val="65"/>
              </a:spcBef>
            </a:pP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temperatures</a:t>
            </a:r>
            <a:r>
              <a:rPr sz="1200" spc="-65"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more</a:t>
            </a:r>
            <a:r>
              <a:rPr sz="1200" spc="-15" dirty="0">
                <a:latin typeface="Times New Roman"/>
                <a:cs typeface="Times New Roman"/>
              </a:rPr>
              <a:t> </a:t>
            </a:r>
            <a:r>
              <a:rPr sz="1200" dirty="0">
                <a:latin typeface="Times New Roman"/>
                <a:cs typeface="Times New Roman"/>
              </a:rPr>
              <a:t>than</a:t>
            </a:r>
            <a:r>
              <a:rPr sz="1200" spc="30" dirty="0">
                <a:latin typeface="Times New Roman"/>
                <a:cs typeface="Times New Roman"/>
              </a:rPr>
              <a:t> </a:t>
            </a:r>
            <a:r>
              <a:rPr sz="1200" dirty="0">
                <a:latin typeface="Times New Roman"/>
                <a:cs typeface="Times New Roman"/>
              </a:rPr>
              <a:t>critical</a:t>
            </a:r>
            <a:r>
              <a:rPr sz="1200" spc="-70" dirty="0">
                <a:latin typeface="Times New Roman"/>
                <a:cs typeface="Times New Roman"/>
              </a:rPr>
              <a:t> </a:t>
            </a:r>
            <a:r>
              <a:rPr sz="1200" dirty="0">
                <a:latin typeface="Times New Roman"/>
                <a:cs typeface="Times New Roman"/>
              </a:rPr>
              <a:t>point,</a:t>
            </a:r>
            <a:r>
              <a:rPr sz="1200" spc="-40" dirty="0">
                <a:latin typeface="Times New Roman"/>
                <a:cs typeface="Times New Roman"/>
              </a:rPr>
              <a:t> </a:t>
            </a:r>
            <a:r>
              <a:rPr sz="1200" dirty="0">
                <a:latin typeface="Times New Roman"/>
                <a:cs typeface="Times New Roman"/>
              </a:rPr>
              <a:t>so</a:t>
            </a:r>
            <a:r>
              <a:rPr sz="1200" spc="25" dirty="0">
                <a:latin typeface="Times New Roman"/>
                <a:cs typeface="Times New Roman"/>
              </a:rPr>
              <a:t> </a:t>
            </a:r>
            <a:r>
              <a:rPr sz="1200" dirty="0">
                <a:latin typeface="Times New Roman"/>
                <a:cs typeface="Times New Roman"/>
              </a:rPr>
              <a:t>material</a:t>
            </a:r>
            <a:r>
              <a:rPr sz="1200" spc="-5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construction</a:t>
            </a:r>
            <a:r>
              <a:rPr sz="1200" spc="-75" dirty="0">
                <a:latin typeface="Times New Roman"/>
                <a:cs typeface="Times New Roman"/>
              </a:rPr>
              <a:t> </a:t>
            </a:r>
            <a:r>
              <a:rPr sz="1200" spc="-10" dirty="0">
                <a:latin typeface="Times New Roman"/>
                <a:cs typeface="Times New Roman"/>
              </a:rPr>
              <a:t>should </a:t>
            </a:r>
            <a:r>
              <a:rPr sz="1200" dirty="0">
                <a:latin typeface="Times New Roman"/>
                <a:cs typeface="Times New Roman"/>
              </a:rPr>
              <a:t>be</a:t>
            </a:r>
            <a:r>
              <a:rPr sz="1200" spc="-75" dirty="0">
                <a:latin typeface="Times New Roman"/>
                <a:cs typeface="Times New Roman"/>
              </a:rPr>
              <a:t> </a:t>
            </a:r>
            <a:r>
              <a:rPr sz="1200" dirty="0">
                <a:latin typeface="Times New Roman"/>
                <a:cs typeface="Times New Roman"/>
              </a:rPr>
              <a:t>strong</a:t>
            </a:r>
            <a:r>
              <a:rPr sz="1200" spc="-75" dirty="0">
                <a:latin typeface="Times New Roman"/>
                <a:cs typeface="Times New Roman"/>
              </a:rPr>
              <a:t> </a:t>
            </a:r>
            <a:r>
              <a:rPr sz="1200" dirty="0">
                <a:latin typeface="Times New Roman"/>
                <a:cs typeface="Times New Roman"/>
              </a:rPr>
              <a:t>enough</a:t>
            </a:r>
            <a:r>
              <a:rPr sz="1200" spc="-6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withstand</a:t>
            </a:r>
            <a:r>
              <a:rPr sz="1200" spc="-30" dirty="0">
                <a:latin typeface="Times New Roman"/>
                <a:cs typeface="Times New Roman"/>
              </a:rPr>
              <a:t> </a:t>
            </a:r>
            <a:r>
              <a:rPr sz="1200" dirty="0">
                <a:latin typeface="Times New Roman"/>
                <a:cs typeface="Times New Roman"/>
              </a:rPr>
              <a:t>thermal</a:t>
            </a:r>
            <a:r>
              <a:rPr sz="1200" spc="-70" dirty="0">
                <a:latin typeface="Times New Roman"/>
                <a:cs typeface="Times New Roman"/>
              </a:rPr>
              <a:t> </a:t>
            </a:r>
            <a:r>
              <a:rPr sz="1200" dirty="0">
                <a:latin typeface="Times New Roman"/>
                <a:cs typeface="Times New Roman"/>
              </a:rPr>
              <a:t>stresses.</a:t>
            </a:r>
            <a:r>
              <a:rPr sz="1200" spc="-75" dirty="0">
                <a:latin typeface="Times New Roman"/>
                <a:cs typeface="Times New Roman"/>
              </a:rPr>
              <a:t> </a:t>
            </a:r>
            <a:r>
              <a:rPr sz="1200" spc="-20" dirty="0">
                <a:latin typeface="Times New Roman"/>
                <a:cs typeface="Times New Roman"/>
              </a:rPr>
              <a:t>Feed</a:t>
            </a:r>
            <a:r>
              <a:rPr sz="1200" spc="-55" dirty="0">
                <a:latin typeface="Times New Roman"/>
                <a:cs typeface="Times New Roman"/>
              </a:rPr>
              <a:t> </a:t>
            </a:r>
            <a:r>
              <a:rPr sz="1200" dirty="0">
                <a:latin typeface="Times New Roman"/>
                <a:cs typeface="Times New Roman"/>
              </a:rPr>
              <a:t>pump</a:t>
            </a:r>
            <a:r>
              <a:rPr sz="1200" spc="-30" dirty="0">
                <a:latin typeface="Times New Roman"/>
                <a:cs typeface="Times New Roman"/>
              </a:rPr>
              <a:t> </a:t>
            </a:r>
            <a:r>
              <a:rPr sz="1200" dirty="0">
                <a:latin typeface="Times New Roman"/>
                <a:cs typeface="Times New Roman"/>
              </a:rPr>
              <a:t>has</a:t>
            </a:r>
            <a:r>
              <a:rPr sz="1200" spc="-2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spc="-10" dirty="0">
                <a:latin typeface="Times New Roman"/>
                <a:cs typeface="Times New Roman"/>
              </a:rPr>
              <a:t>large</a:t>
            </a:r>
            <a:r>
              <a:rPr sz="1200" spc="-65" dirty="0">
                <a:latin typeface="Times New Roman"/>
                <a:cs typeface="Times New Roman"/>
              </a:rPr>
              <a:t> </a:t>
            </a:r>
            <a:r>
              <a:rPr sz="1200" spc="-10" dirty="0">
                <a:latin typeface="Times New Roman"/>
                <a:cs typeface="Times New Roman"/>
              </a:rPr>
              <a:t>capacity</a:t>
            </a:r>
            <a:r>
              <a:rPr sz="1200" spc="-65" dirty="0">
                <a:latin typeface="Times New Roman"/>
                <a:cs typeface="Times New Roman"/>
              </a:rPr>
              <a:t> </a:t>
            </a:r>
            <a:r>
              <a:rPr sz="1200" spc="-25" dirty="0">
                <a:latin typeface="Times New Roman"/>
                <a:cs typeface="Times New Roman"/>
              </a:rPr>
              <a:t>as </a:t>
            </a:r>
            <a:r>
              <a:rPr sz="1200" spc="-10" dirty="0">
                <a:latin typeface="Times New Roman"/>
                <a:cs typeface="Times New Roman"/>
              </a:rPr>
              <a:t>pressure</a:t>
            </a:r>
            <a:r>
              <a:rPr sz="1200" spc="-65" dirty="0">
                <a:latin typeface="Times New Roman"/>
                <a:cs typeface="Times New Roman"/>
              </a:rPr>
              <a:t> </a:t>
            </a:r>
            <a:r>
              <a:rPr sz="1200" spc="-10" dirty="0">
                <a:latin typeface="Times New Roman"/>
                <a:cs typeface="Times New Roman"/>
              </a:rPr>
              <a:t>inside</a:t>
            </a:r>
            <a:r>
              <a:rPr sz="1200" spc="-65" dirty="0">
                <a:latin typeface="Times New Roman"/>
                <a:cs typeface="Times New Roman"/>
              </a:rPr>
              <a:t> </a:t>
            </a:r>
            <a:r>
              <a:rPr sz="1200" dirty="0">
                <a:latin typeface="Times New Roman"/>
                <a:cs typeface="Times New Roman"/>
              </a:rPr>
              <a:t>is</a:t>
            </a:r>
            <a:r>
              <a:rPr sz="1200" spc="-75" dirty="0">
                <a:latin typeface="Times New Roman"/>
                <a:cs typeface="Times New Roman"/>
              </a:rPr>
              <a:t> </a:t>
            </a:r>
            <a:r>
              <a:rPr sz="1200" spc="-10" dirty="0">
                <a:latin typeface="Times New Roman"/>
                <a:cs typeface="Times New Roman"/>
              </a:rPr>
              <a:t>quite</a:t>
            </a:r>
            <a:r>
              <a:rPr sz="1200" spc="-65" dirty="0">
                <a:latin typeface="Times New Roman"/>
                <a:cs typeface="Times New Roman"/>
              </a:rPr>
              <a:t> </a:t>
            </a:r>
            <a:r>
              <a:rPr sz="1200" dirty="0">
                <a:latin typeface="Times New Roman"/>
                <a:cs typeface="Times New Roman"/>
              </a:rPr>
              <a:t>high,</a:t>
            </a:r>
            <a:r>
              <a:rPr sz="1200" spc="-60" dirty="0">
                <a:latin typeface="Times New Roman"/>
                <a:cs typeface="Times New Roman"/>
              </a:rPr>
              <a:t> </a:t>
            </a:r>
            <a:r>
              <a:rPr sz="1200" dirty="0">
                <a:latin typeface="Times New Roman"/>
                <a:cs typeface="Times New Roman"/>
              </a:rPr>
              <a:t>which</a:t>
            </a:r>
            <a:r>
              <a:rPr sz="1200" spc="55" dirty="0">
                <a:latin typeface="Times New Roman"/>
                <a:cs typeface="Times New Roman"/>
              </a:rPr>
              <a:t> </a:t>
            </a:r>
            <a:r>
              <a:rPr sz="1200" spc="-10" dirty="0">
                <a:latin typeface="Times New Roman"/>
                <a:cs typeface="Times New Roman"/>
              </a:rPr>
              <a:t>also</a:t>
            </a:r>
            <a:r>
              <a:rPr sz="1200" spc="-65" dirty="0">
                <a:latin typeface="Times New Roman"/>
                <a:cs typeface="Times New Roman"/>
              </a:rPr>
              <a:t> </a:t>
            </a:r>
            <a:r>
              <a:rPr sz="1200" dirty="0">
                <a:latin typeface="Times New Roman"/>
                <a:cs typeface="Times New Roman"/>
              </a:rPr>
              <a:t>lowers</a:t>
            </a:r>
            <a:r>
              <a:rPr sz="1200" spc="-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plant</a:t>
            </a:r>
            <a:r>
              <a:rPr sz="1200" spc="-60" dirty="0">
                <a:latin typeface="Times New Roman"/>
                <a:cs typeface="Times New Roman"/>
              </a:rPr>
              <a:t> </a:t>
            </a:r>
            <a:r>
              <a:rPr sz="1200" dirty="0">
                <a:latin typeface="Times New Roman"/>
                <a:cs typeface="Times New Roman"/>
              </a:rPr>
              <a:t>efficiency</a:t>
            </a:r>
            <a:r>
              <a:rPr sz="1200" spc="-75" dirty="0">
                <a:latin typeface="Times New Roman"/>
                <a:cs typeface="Times New Roman"/>
              </a:rPr>
              <a:t> </a:t>
            </a:r>
            <a:r>
              <a:rPr sz="1200" dirty="0">
                <a:latin typeface="Times New Roman"/>
                <a:cs typeface="Times New Roman"/>
              </a:rPr>
              <a:t>due</a:t>
            </a:r>
            <a:r>
              <a:rPr sz="1200" spc="-1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10" dirty="0">
                <a:latin typeface="Times New Roman"/>
                <a:cs typeface="Times New Roman"/>
              </a:rPr>
              <a:t>large</a:t>
            </a:r>
            <a:r>
              <a:rPr sz="1200" spc="-65" dirty="0">
                <a:latin typeface="Times New Roman"/>
                <a:cs typeface="Times New Roman"/>
              </a:rPr>
              <a:t> </a:t>
            </a:r>
            <a:r>
              <a:rPr sz="1200" spc="-10" dirty="0">
                <a:latin typeface="Times New Roman"/>
                <a:cs typeface="Times New Roman"/>
              </a:rPr>
              <a:t>negative </a:t>
            </a:r>
            <a:r>
              <a:rPr sz="1200" dirty="0">
                <a:latin typeface="Times New Roman"/>
                <a:cs typeface="Times New Roman"/>
              </a:rPr>
              <a:t>work</a:t>
            </a:r>
            <a:r>
              <a:rPr sz="1200" spc="80" dirty="0">
                <a:latin typeface="Times New Roman"/>
                <a:cs typeface="Times New Roman"/>
              </a:rPr>
              <a:t> </a:t>
            </a:r>
            <a:r>
              <a:rPr sz="1200" dirty="0">
                <a:latin typeface="Times New Roman"/>
                <a:cs typeface="Times New Roman"/>
              </a:rPr>
              <a:t>requirement.</a:t>
            </a:r>
            <a:r>
              <a:rPr sz="1200" spc="-40" dirty="0">
                <a:latin typeface="Times New Roman"/>
                <a:cs typeface="Times New Roman"/>
              </a:rPr>
              <a:t> </a:t>
            </a:r>
            <a:r>
              <a:rPr sz="1200" dirty="0">
                <a:latin typeface="Times New Roman"/>
                <a:cs typeface="Times New Roman"/>
              </a:rPr>
              <a:t>Benson</a:t>
            </a:r>
            <a:r>
              <a:rPr sz="1200" spc="25" dirty="0">
                <a:latin typeface="Times New Roman"/>
                <a:cs typeface="Times New Roman"/>
              </a:rPr>
              <a:t> </a:t>
            </a:r>
            <a:r>
              <a:rPr sz="1200" dirty="0">
                <a:latin typeface="Times New Roman"/>
                <a:cs typeface="Times New Roman"/>
              </a:rPr>
              <a:t>boilers</a:t>
            </a:r>
            <a:r>
              <a:rPr sz="1200" spc="35" dirty="0">
                <a:latin typeface="Times New Roman"/>
                <a:cs typeface="Times New Roman"/>
              </a:rPr>
              <a:t> </a:t>
            </a:r>
            <a:r>
              <a:rPr sz="1200" dirty="0">
                <a:latin typeface="Times New Roman"/>
                <a:cs typeface="Times New Roman"/>
              </a:rPr>
              <a:t>generally</a:t>
            </a:r>
            <a:r>
              <a:rPr sz="1200" spc="-40"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steam</a:t>
            </a:r>
            <a:r>
              <a:rPr sz="1200" spc="50" dirty="0">
                <a:latin typeface="Times New Roman"/>
                <a:cs typeface="Times New Roman"/>
              </a:rPr>
              <a:t> </a:t>
            </a:r>
            <a:r>
              <a:rPr sz="1200" dirty="0">
                <a:latin typeface="Times New Roman"/>
                <a:cs typeface="Times New Roman"/>
              </a:rPr>
              <a:t>generation</a:t>
            </a:r>
            <a:r>
              <a:rPr sz="1200" spc="-40" dirty="0">
                <a:latin typeface="Times New Roman"/>
                <a:cs typeface="Times New Roman"/>
              </a:rPr>
              <a:t> </a:t>
            </a:r>
            <a:r>
              <a:rPr sz="1200" dirty="0">
                <a:latin typeface="Times New Roman"/>
                <a:cs typeface="Times New Roman"/>
              </a:rPr>
              <a:t>pressure</a:t>
            </a:r>
            <a:r>
              <a:rPr sz="1200" spc="30" dirty="0">
                <a:latin typeface="Times New Roman"/>
                <a:cs typeface="Times New Roman"/>
              </a:rPr>
              <a:t> </a:t>
            </a:r>
            <a:r>
              <a:rPr sz="1200" dirty="0">
                <a:latin typeface="Times New Roman"/>
                <a:cs typeface="Times New Roman"/>
              </a:rPr>
              <a:t>more</a:t>
            </a:r>
            <a:r>
              <a:rPr sz="1200" spc="30" dirty="0">
                <a:latin typeface="Times New Roman"/>
                <a:cs typeface="Times New Roman"/>
              </a:rPr>
              <a:t> </a:t>
            </a:r>
            <a:r>
              <a:rPr sz="1200" spc="-20" dirty="0">
                <a:latin typeface="Times New Roman"/>
                <a:cs typeface="Times New Roman"/>
              </a:rPr>
              <a:t>than </a:t>
            </a:r>
            <a:r>
              <a:rPr sz="1200" dirty="0">
                <a:latin typeface="Times New Roman"/>
                <a:cs typeface="Times New Roman"/>
              </a:rPr>
              <a:t>critical</a:t>
            </a:r>
            <a:r>
              <a:rPr sz="1200" spc="-75" dirty="0">
                <a:latin typeface="Times New Roman"/>
                <a:cs typeface="Times New Roman"/>
              </a:rPr>
              <a:t> </a:t>
            </a:r>
            <a:r>
              <a:rPr sz="1200" spc="-10" dirty="0">
                <a:latin typeface="Times New Roman"/>
                <a:cs typeface="Times New Roman"/>
              </a:rPr>
              <a:t>pressure</a:t>
            </a:r>
            <a:r>
              <a:rPr sz="1200" spc="-65" dirty="0">
                <a:latin typeface="Times New Roman"/>
                <a:cs typeface="Times New Roman"/>
              </a:rPr>
              <a:t> </a:t>
            </a:r>
            <a:r>
              <a:rPr sz="1200" spc="-25" dirty="0">
                <a:latin typeface="Times New Roman"/>
                <a:cs typeface="Times New Roman"/>
              </a:rPr>
              <a:t>and</a:t>
            </a:r>
            <a:r>
              <a:rPr sz="1200" spc="-50" dirty="0">
                <a:latin typeface="Times New Roman"/>
                <a:cs typeface="Times New Roman"/>
              </a:rPr>
              <a:t> </a:t>
            </a:r>
            <a:r>
              <a:rPr sz="1200" dirty="0">
                <a:latin typeface="Times New Roman"/>
                <a:cs typeface="Times New Roman"/>
              </a:rPr>
              <a:t>steaming</a:t>
            </a:r>
            <a:r>
              <a:rPr sz="1200" spc="-70" dirty="0">
                <a:latin typeface="Times New Roman"/>
                <a:cs typeface="Times New Roman"/>
              </a:rPr>
              <a:t> </a:t>
            </a:r>
            <a:r>
              <a:rPr sz="1200" spc="-10" dirty="0">
                <a:latin typeface="Times New Roman"/>
                <a:cs typeface="Times New Roman"/>
              </a:rPr>
              <a:t>rate</a:t>
            </a:r>
            <a:r>
              <a:rPr sz="1200" spc="-60" dirty="0">
                <a:latin typeface="Times New Roman"/>
                <a:cs typeface="Times New Roman"/>
              </a:rPr>
              <a:t> </a:t>
            </a:r>
            <a:r>
              <a:rPr sz="1200" spc="-40" dirty="0">
                <a:latin typeface="Times New Roman"/>
                <a:cs typeface="Times New Roman"/>
              </a:rPr>
              <a:t>of</a:t>
            </a:r>
            <a:r>
              <a:rPr sz="1200" spc="-35" dirty="0">
                <a:latin typeface="Times New Roman"/>
                <a:cs typeface="Times New Roman"/>
              </a:rPr>
              <a:t> </a:t>
            </a:r>
            <a:r>
              <a:rPr sz="1200" dirty="0">
                <a:latin typeface="Times New Roman"/>
                <a:cs typeface="Times New Roman"/>
              </a:rPr>
              <a:t>about</a:t>
            </a:r>
            <a:r>
              <a:rPr sz="1200" spc="40" dirty="0">
                <a:latin typeface="Times New Roman"/>
                <a:cs typeface="Times New Roman"/>
              </a:rPr>
              <a:t> </a:t>
            </a:r>
            <a:r>
              <a:rPr sz="1200" dirty="0">
                <a:latin typeface="Times New Roman"/>
                <a:cs typeface="Times New Roman"/>
              </a:rPr>
              <a:t>130–135</a:t>
            </a:r>
            <a:r>
              <a:rPr sz="1200" spc="10" dirty="0">
                <a:latin typeface="Times New Roman"/>
                <a:cs typeface="Times New Roman"/>
              </a:rPr>
              <a:t> </a:t>
            </a:r>
            <a:r>
              <a:rPr sz="1200" dirty="0">
                <a:latin typeface="Times New Roman"/>
                <a:cs typeface="Times New Roman"/>
              </a:rPr>
              <a:t>tons/hr.</a:t>
            </a:r>
            <a:r>
              <a:rPr sz="1200" spc="-65" dirty="0">
                <a:latin typeface="Times New Roman"/>
                <a:cs typeface="Times New Roman"/>
              </a:rPr>
              <a:t> </a:t>
            </a:r>
            <a:r>
              <a:rPr sz="1200" spc="-10" dirty="0">
                <a:latin typeface="Times New Roman"/>
                <a:cs typeface="Times New Roman"/>
              </a:rPr>
              <a:t>Thermal</a:t>
            </a:r>
            <a:r>
              <a:rPr sz="1200" spc="-35" dirty="0">
                <a:latin typeface="Times New Roman"/>
                <a:cs typeface="Times New Roman"/>
              </a:rPr>
              <a:t> </a:t>
            </a:r>
            <a:r>
              <a:rPr sz="1200" dirty="0">
                <a:latin typeface="Times New Roman"/>
                <a:cs typeface="Times New Roman"/>
              </a:rPr>
              <a:t>efficiency</a:t>
            </a:r>
            <a:r>
              <a:rPr sz="1200" spc="-70" dirty="0">
                <a:latin typeface="Times New Roman"/>
                <a:cs typeface="Times New Roman"/>
              </a:rPr>
              <a:t> </a:t>
            </a:r>
            <a:r>
              <a:rPr sz="1200" spc="-40" dirty="0">
                <a:latin typeface="Times New Roman"/>
                <a:cs typeface="Times New Roman"/>
              </a:rPr>
              <a:t>of</a:t>
            </a:r>
            <a:r>
              <a:rPr sz="1200" spc="-35" dirty="0">
                <a:latin typeface="Times New Roman"/>
                <a:cs typeface="Times New Roman"/>
              </a:rPr>
              <a:t> </a:t>
            </a:r>
            <a:r>
              <a:rPr sz="1200" spc="-10" dirty="0">
                <a:latin typeface="Times New Roman"/>
                <a:cs typeface="Times New Roman"/>
              </a:rPr>
              <a:t>these </a:t>
            </a:r>
            <a:r>
              <a:rPr sz="1200" dirty="0">
                <a:latin typeface="Times New Roman"/>
                <a:cs typeface="Times New Roman"/>
              </a:rPr>
              <a:t>boilers</a:t>
            </a:r>
            <a:r>
              <a:rPr sz="1200" spc="-11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order</a:t>
            </a:r>
            <a:r>
              <a:rPr sz="1200" spc="-3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20" dirty="0">
                <a:latin typeface="Times New Roman"/>
                <a:cs typeface="Times New Roman"/>
              </a:rPr>
              <a:t>90%.</a:t>
            </a:r>
            <a:endParaRPr sz="1200">
              <a:latin typeface="Times New Roman"/>
              <a:cs typeface="Times New Roman"/>
            </a:endParaRPr>
          </a:p>
        </p:txBody>
      </p:sp>
      <p:sp>
        <p:nvSpPr>
          <p:cNvPr id="10" name="object 10"/>
          <p:cNvSpPr txBox="1"/>
          <p:nvPr/>
        </p:nvSpPr>
        <p:spPr>
          <a:xfrm>
            <a:off x="2274252" y="4480178"/>
            <a:ext cx="5516880" cy="2639953"/>
          </a:xfrm>
          <a:prstGeom prst="rect">
            <a:avLst/>
          </a:prstGeom>
        </p:spPr>
        <p:txBody>
          <a:bodyPr vert="horz" wrap="square" lIns="0" tIns="12700" rIns="0" bIns="0" rtlCol="0">
            <a:spAutoFit/>
          </a:bodyPr>
          <a:lstStyle/>
          <a:p>
            <a:pPr marL="12700" algn="just">
              <a:spcBef>
                <a:spcPts val="100"/>
              </a:spcBef>
            </a:pPr>
            <a:r>
              <a:rPr sz="1200" b="1" dirty="0">
                <a:latin typeface="Times New Roman"/>
                <a:cs typeface="Times New Roman"/>
              </a:rPr>
              <a:t>La</a:t>
            </a:r>
            <a:r>
              <a:rPr sz="1200" b="1" spc="-25" dirty="0">
                <a:latin typeface="Times New Roman"/>
                <a:cs typeface="Times New Roman"/>
              </a:rPr>
              <a:t> </a:t>
            </a:r>
            <a:r>
              <a:rPr sz="1200" b="1" dirty="0">
                <a:latin typeface="Times New Roman"/>
                <a:cs typeface="Times New Roman"/>
              </a:rPr>
              <a:t>Mont </a:t>
            </a:r>
            <a:r>
              <a:rPr sz="1200" b="1" spc="-10" dirty="0">
                <a:latin typeface="Times New Roman"/>
                <a:cs typeface="Times New Roman"/>
              </a:rPr>
              <a:t>Boiler</a:t>
            </a:r>
            <a:endParaRPr sz="1200">
              <a:latin typeface="Times New Roman"/>
              <a:cs typeface="Times New Roman"/>
            </a:endParaRPr>
          </a:p>
          <a:p>
            <a:pPr marL="12700" marR="7620" algn="just">
              <a:lnSpc>
                <a:spcPct val="119500"/>
              </a:lnSpc>
              <a:spcBef>
                <a:spcPts val="980"/>
              </a:spcBef>
            </a:pPr>
            <a:r>
              <a:rPr sz="1200" dirty="0">
                <a:latin typeface="Times New Roman"/>
                <a:cs typeface="Times New Roman"/>
              </a:rPr>
              <a:t>This</a:t>
            </a:r>
            <a:r>
              <a:rPr sz="1200" spc="-1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water</a:t>
            </a:r>
            <a:r>
              <a:rPr sz="1200" spc="45" dirty="0">
                <a:latin typeface="Times New Roman"/>
                <a:cs typeface="Times New Roman"/>
              </a:rPr>
              <a:t> </a:t>
            </a:r>
            <a:r>
              <a:rPr sz="1200" dirty="0">
                <a:latin typeface="Times New Roman"/>
                <a:cs typeface="Times New Roman"/>
              </a:rPr>
              <a:t>tube</a:t>
            </a:r>
            <a:r>
              <a:rPr sz="1200" spc="15"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having</a:t>
            </a:r>
            <a:r>
              <a:rPr sz="1200" spc="10" dirty="0">
                <a:latin typeface="Times New Roman"/>
                <a:cs typeface="Times New Roman"/>
              </a:rPr>
              <a:t> </a:t>
            </a:r>
            <a:r>
              <a:rPr sz="1200" dirty="0">
                <a:latin typeface="Times New Roman"/>
                <a:cs typeface="Times New Roman"/>
              </a:rPr>
              <a:t>forced</a:t>
            </a:r>
            <a:r>
              <a:rPr sz="1200" spc="-45" dirty="0">
                <a:latin typeface="Times New Roman"/>
                <a:cs typeface="Times New Roman"/>
              </a:rPr>
              <a:t> </a:t>
            </a:r>
            <a:r>
              <a:rPr sz="1200" dirty="0">
                <a:latin typeface="Times New Roman"/>
                <a:cs typeface="Times New Roman"/>
              </a:rPr>
              <a:t>circulation.</a:t>
            </a:r>
            <a:r>
              <a:rPr sz="1200" spc="-75" dirty="0">
                <a:latin typeface="Times New Roman"/>
                <a:cs typeface="Times New Roman"/>
              </a:rPr>
              <a:t> </a:t>
            </a:r>
            <a:r>
              <a:rPr sz="1200" dirty="0">
                <a:latin typeface="Times New Roman"/>
                <a:cs typeface="Times New Roman"/>
              </a:rPr>
              <a:t>Schematic</a:t>
            </a:r>
            <a:r>
              <a:rPr sz="1200" spc="-45" dirty="0">
                <a:latin typeface="Times New Roman"/>
                <a:cs typeface="Times New Roman"/>
              </a:rPr>
              <a:t> </a:t>
            </a:r>
            <a:r>
              <a:rPr sz="1200" dirty="0">
                <a:latin typeface="Times New Roman"/>
                <a:cs typeface="Times New Roman"/>
              </a:rPr>
              <a:t>showing</a:t>
            </a:r>
            <a:r>
              <a:rPr sz="1200" spc="1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10" dirty="0">
                <a:latin typeface="Times New Roman"/>
                <a:cs typeface="Times New Roman"/>
              </a:rPr>
              <a:t>arrangement </a:t>
            </a:r>
            <a:r>
              <a:rPr sz="1200" dirty="0">
                <a:latin typeface="Times New Roman"/>
                <a:cs typeface="Times New Roman"/>
              </a:rPr>
              <a:t>inside</a:t>
            </a:r>
            <a:r>
              <a:rPr sz="1200" spc="70" dirty="0">
                <a:latin typeface="Times New Roman"/>
                <a:cs typeface="Times New Roman"/>
              </a:rPr>
              <a:t> </a:t>
            </a:r>
            <a:r>
              <a:rPr sz="1200" dirty="0">
                <a:latin typeface="Times New Roman"/>
                <a:cs typeface="Times New Roman"/>
              </a:rPr>
              <a:t>boiler</a:t>
            </a:r>
            <a:r>
              <a:rPr sz="1200" spc="155" dirty="0">
                <a:latin typeface="Times New Roman"/>
                <a:cs typeface="Times New Roman"/>
              </a:rPr>
              <a:t> </a:t>
            </a:r>
            <a:r>
              <a:rPr sz="1200" dirty="0">
                <a:latin typeface="Times New Roman"/>
                <a:cs typeface="Times New Roman"/>
              </a:rPr>
              <a:t>is</a:t>
            </a:r>
            <a:r>
              <a:rPr sz="1200" spc="150" dirty="0">
                <a:latin typeface="Times New Roman"/>
                <a:cs typeface="Times New Roman"/>
              </a:rPr>
              <a:t> </a:t>
            </a:r>
            <a:r>
              <a:rPr sz="1200" dirty="0">
                <a:latin typeface="Times New Roman"/>
                <a:cs typeface="Times New Roman"/>
              </a:rPr>
              <a:t>given</a:t>
            </a:r>
            <a:r>
              <a:rPr sz="1200" spc="130" dirty="0">
                <a:latin typeface="Times New Roman"/>
                <a:cs typeface="Times New Roman"/>
              </a:rPr>
              <a:t> </a:t>
            </a:r>
            <a:r>
              <a:rPr sz="1200" dirty="0">
                <a:latin typeface="Times New Roman"/>
                <a:cs typeface="Times New Roman"/>
              </a:rPr>
              <a:t>in</a:t>
            </a:r>
            <a:r>
              <a:rPr sz="1200" spc="130" dirty="0">
                <a:latin typeface="Times New Roman"/>
                <a:cs typeface="Times New Roman"/>
              </a:rPr>
              <a:t> </a:t>
            </a:r>
            <a:r>
              <a:rPr sz="1200" dirty="0">
                <a:latin typeface="Times New Roman"/>
                <a:cs typeface="Times New Roman"/>
              </a:rPr>
              <a:t>Fig.</a:t>
            </a:r>
            <a:r>
              <a:rPr sz="1200" spc="135" dirty="0">
                <a:latin typeface="Times New Roman"/>
                <a:cs typeface="Times New Roman"/>
              </a:rPr>
              <a:t> </a:t>
            </a:r>
            <a:r>
              <a:rPr sz="1200" dirty="0">
                <a:latin typeface="Times New Roman"/>
                <a:cs typeface="Times New Roman"/>
              </a:rPr>
              <a:t>1.12.</a:t>
            </a:r>
            <a:r>
              <a:rPr sz="1200" spc="195" dirty="0">
                <a:latin typeface="Times New Roman"/>
                <a:cs typeface="Times New Roman"/>
              </a:rPr>
              <a:t> </a:t>
            </a:r>
            <a:r>
              <a:rPr sz="1200" dirty="0">
                <a:latin typeface="Times New Roman"/>
                <a:cs typeface="Times New Roman"/>
              </a:rPr>
              <a:t>Boiler</a:t>
            </a:r>
            <a:r>
              <a:rPr sz="1200" spc="150" dirty="0">
                <a:latin typeface="Times New Roman"/>
                <a:cs typeface="Times New Roman"/>
              </a:rPr>
              <a:t> </a:t>
            </a:r>
            <a:r>
              <a:rPr sz="1200" dirty="0">
                <a:latin typeface="Times New Roman"/>
                <a:cs typeface="Times New Roman"/>
              </a:rPr>
              <a:t>has</a:t>
            </a:r>
            <a:r>
              <a:rPr sz="1200" spc="150" dirty="0">
                <a:latin typeface="Times New Roman"/>
                <a:cs typeface="Times New Roman"/>
              </a:rPr>
              <a:t> </a:t>
            </a:r>
            <a:r>
              <a:rPr sz="1200" dirty="0">
                <a:latin typeface="Times New Roman"/>
                <a:cs typeface="Times New Roman"/>
              </a:rPr>
              <a:t>vertical</a:t>
            </a:r>
            <a:r>
              <a:rPr sz="1200" spc="95" dirty="0">
                <a:latin typeface="Times New Roman"/>
                <a:cs typeface="Times New Roman"/>
              </a:rPr>
              <a:t> </a:t>
            </a:r>
            <a:r>
              <a:rPr sz="1200" dirty="0">
                <a:latin typeface="Times New Roman"/>
                <a:cs typeface="Times New Roman"/>
              </a:rPr>
              <a:t>shell</a:t>
            </a:r>
            <a:r>
              <a:rPr sz="1200" spc="95" dirty="0">
                <a:latin typeface="Times New Roman"/>
                <a:cs typeface="Times New Roman"/>
              </a:rPr>
              <a:t> </a:t>
            </a:r>
            <a:r>
              <a:rPr sz="1200" dirty="0">
                <a:latin typeface="Times New Roman"/>
                <a:cs typeface="Times New Roman"/>
              </a:rPr>
              <a:t>having</a:t>
            </a:r>
            <a:r>
              <a:rPr sz="1200" spc="130" dirty="0">
                <a:latin typeface="Times New Roman"/>
                <a:cs typeface="Times New Roman"/>
              </a:rPr>
              <a:t> </a:t>
            </a:r>
            <a:r>
              <a:rPr sz="1200" dirty="0">
                <a:latin typeface="Times New Roman"/>
                <a:cs typeface="Times New Roman"/>
              </a:rPr>
              <a:t>three</a:t>
            </a:r>
            <a:r>
              <a:rPr sz="1200" spc="140" dirty="0">
                <a:latin typeface="Times New Roman"/>
                <a:cs typeface="Times New Roman"/>
              </a:rPr>
              <a:t> </a:t>
            </a:r>
            <a:r>
              <a:rPr sz="1200" dirty="0">
                <a:latin typeface="Times New Roman"/>
                <a:cs typeface="Times New Roman"/>
              </a:rPr>
              <a:t>distinct</a:t>
            </a:r>
            <a:r>
              <a:rPr sz="1200" spc="40" dirty="0">
                <a:latin typeface="Times New Roman"/>
                <a:cs typeface="Times New Roman"/>
              </a:rPr>
              <a:t> </a:t>
            </a:r>
            <a:r>
              <a:rPr sz="1200" spc="-10" dirty="0">
                <a:latin typeface="Times New Roman"/>
                <a:cs typeface="Times New Roman"/>
              </a:rPr>
              <a:t>zones having</a:t>
            </a:r>
            <a:r>
              <a:rPr sz="1200" spc="-65" dirty="0">
                <a:latin typeface="Times New Roman"/>
                <a:cs typeface="Times New Roman"/>
              </a:rPr>
              <a:t> </a:t>
            </a:r>
            <a:r>
              <a:rPr sz="1200" spc="-20" dirty="0">
                <a:latin typeface="Times New Roman"/>
                <a:cs typeface="Times New Roman"/>
              </a:rPr>
              <a:t>water</a:t>
            </a:r>
            <a:r>
              <a:rPr sz="1200" spc="-40" dirty="0">
                <a:latin typeface="Times New Roman"/>
                <a:cs typeface="Times New Roman"/>
              </a:rPr>
              <a:t> </a:t>
            </a:r>
            <a:r>
              <a:rPr sz="1200" spc="-10" dirty="0">
                <a:latin typeface="Times New Roman"/>
                <a:cs typeface="Times New Roman"/>
              </a:rPr>
              <a:t>tubes</a:t>
            </a:r>
            <a:r>
              <a:rPr sz="1200" spc="-4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10" dirty="0">
                <a:latin typeface="Times New Roman"/>
                <a:cs typeface="Times New Roman"/>
              </a:rPr>
              <a:t>them,</a:t>
            </a:r>
            <a:r>
              <a:rPr sz="1200" spc="-55" dirty="0">
                <a:latin typeface="Times New Roman"/>
                <a:cs typeface="Times New Roman"/>
              </a:rPr>
              <a:t> </a:t>
            </a:r>
            <a:r>
              <a:rPr sz="1200" spc="-10" dirty="0">
                <a:latin typeface="Times New Roman"/>
                <a:cs typeface="Times New Roman"/>
              </a:rPr>
              <a:t>namely</a:t>
            </a:r>
            <a:r>
              <a:rPr sz="1200" spc="-55" dirty="0">
                <a:latin typeface="Times New Roman"/>
                <a:cs typeface="Times New Roman"/>
              </a:rPr>
              <a:t> </a:t>
            </a:r>
            <a:r>
              <a:rPr sz="1200" spc="-10" dirty="0">
                <a:latin typeface="Times New Roman"/>
                <a:cs typeface="Times New Roman"/>
              </a:rPr>
              <a:t>evaporator</a:t>
            </a:r>
            <a:r>
              <a:rPr sz="1200" spc="-40" dirty="0">
                <a:latin typeface="Times New Roman"/>
                <a:cs typeface="Times New Roman"/>
              </a:rPr>
              <a:t> </a:t>
            </a:r>
            <a:r>
              <a:rPr sz="1200" dirty="0">
                <a:latin typeface="Times New Roman"/>
                <a:cs typeface="Times New Roman"/>
              </a:rPr>
              <a:t>section,</a:t>
            </a:r>
            <a:r>
              <a:rPr sz="1200" spc="-55" dirty="0">
                <a:latin typeface="Times New Roman"/>
                <a:cs typeface="Times New Roman"/>
              </a:rPr>
              <a:t> </a:t>
            </a:r>
            <a:r>
              <a:rPr sz="1200" spc="-10" dirty="0">
                <a:latin typeface="Times New Roman"/>
                <a:cs typeface="Times New Roman"/>
              </a:rPr>
              <a:t>superheater</a:t>
            </a:r>
            <a:r>
              <a:rPr sz="1200" spc="-35" dirty="0">
                <a:latin typeface="Times New Roman"/>
                <a:cs typeface="Times New Roman"/>
              </a:rPr>
              <a:t> </a:t>
            </a:r>
            <a:r>
              <a:rPr sz="1200" spc="-10" dirty="0">
                <a:latin typeface="Times New Roman"/>
                <a:cs typeface="Times New Roman"/>
              </a:rPr>
              <a:t>section</a:t>
            </a:r>
            <a:r>
              <a:rPr sz="1200" spc="-60" dirty="0">
                <a:latin typeface="Times New Roman"/>
                <a:cs typeface="Times New Roman"/>
              </a:rPr>
              <a:t> </a:t>
            </a:r>
            <a:r>
              <a:rPr sz="1200" spc="-25" dirty="0">
                <a:latin typeface="Times New Roman"/>
                <a:cs typeface="Times New Roman"/>
              </a:rPr>
              <a:t>and</a:t>
            </a:r>
            <a:r>
              <a:rPr sz="1200" spc="-50" dirty="0">
                <a:latin typeface="Times New Roman"/>
                <a:cs typeface="Times New Roman"/>
              </a:rPr>
              <a:t> </a:t>
            </a:r>
            <a:r>
              <a:rPr sz="1200" spc="-10" dirty="0">
                <a:latin typeface="Times New Roman"/>
                <a:cs typeface="Times New Roman"/>
              </a:rPr>
              <a:t>economizer section.</a:t>
            </a:r>
            <a:endParaRPr sz="1200">
              <a:latin typeface="Times New Roman"/>
              <a:cs typeface="Times New Roman"/>
            </a:endParaRPr>
          </a:p>
          <a:p>
            <a:pPr marL="12700" marR="5080" algn="just">
              <a:lnSpc>
                <a:spcPct val="119300"/>
              </a:lnSpc>
              <a:spcBef>
                <a:spcPts val="1045"/>
              </a:spcBef>
            </a:pPr>
            <a:r>
              <a:rPr sz="1200" dirty="0">
                <a:latin typeface="Times New Roman"/>
                <a:cs typeface="Times New Roman"/>
              </a:rPr>
              <a:t>Feed</a:t>
            </a:r>
            <a:r>
              <a:rPr sz="1200" spc="180" dirty="0">
                <a:latin typeface="Times New Roman"/>
                <a:cs typeface="Times New Roman"/>
              </a:rPr>
              <a:t> </a:t>
            </a:r>
            <a:r>
              <a:rPr sz="1200" dirty="0">
                <a:latin typeface="Times New Roman"/>
                <a:cs typeface="Times New Roman"/>
              </a:rPr>
              <a:t>water</a:t>
            </a:r>
            <a:r>
              <a:rPr sz="1200" spc="145" dirty="0">
                <a:latin typeface="Times New Roman"/>
                <a:cs typeface="Times New Roman"/>
              </a:rPr>
              <a:t> </a:t>
            </a:r>
            <a:r>
              <a:rPr sz="1200" dirty="0">
                <a:latin typeface="Times New Roman"/>
                <a:cs typeface="Times New Roman"/>
              </a:rPr>
              <a:t>is</a:t>
            </a:r>
            <a:r>
              <a:rPr sz="1200" spc="200" dirty="0">
                <a:latin typeface="Times New Roman"/>
                <a:cs typeface="Times New Roman"/>
              </a:rPr>
              <a:t> </a:t>
            </a:r>
            <a:r>
              <a:rPr sz="1200" dirty="0">
                <a:latin typeface="Times New Roman"/>
                <a:cs typeface="Times New Roman"/>
              </a:rPr>
              <a:t>fed</a:t>
            </a:r>
            <a:r>
              <a:rPr sz="1200" spc="125" dirty="0">
                <a:latin typeface="Times New Roman"/>
                <a:cs typeface="Times New Roman"/>
              </a:rPr>
              <a:t> </a:t>
            </a:r>
            <a:r>
              <a:rPr sz="1200" dirty="0">
                <a:latin typeface="Times New Roman"/>
                <a:cs typeface="Times New Roman"/>
              </a:rPr>
              <a:t>from</a:t>
            </a:r>
            <a:r>
              <a:rPr sz="1200" spc="145" dirty="0">
                <a:latin typeface="Times New Roman"/>
                <a:cs typeface="Times New Roman"/>
              </a:rPr>
              <a:t> </a:t>
            </a:r>
            <a:r>
              <a:rPr sz="1200" dirty="0">
                <a:latin typeface="Times New Roman"/>
                <a:cs typeface="Times New Roman"/>
              </a:rPr>
              <a:t>feed</a:t>
            </a:r>
            <a:r>
              <a:rPr sz="1200" spc="185" dirty="0">
                <a:latin typeface="Times New Roman"/>
                <a:cs typeface="Times New Roman"/>
              </a:rPr>
              <a:t> </a:t>
            </a:r>
            <a:r>
              <a:rPr sz="1200" dirty="0">
                <a:latin typeface="Times New Roman"/>
                <a:cs typeface="Times New Roman"/>
              </a:rPr>
              <a:t>pump</a:t>
            </a:r>
            <a:r>
              <a:rPr sz="1200" spc="125" dirty="0">
                <a:latin typeface="Times New Roman"/>
                <a:cs typeface="Times New Roman"/>
              </a:rPr>
              <a:t> </a:t>
            </a:r>
            <a:r>
              <a:rPr sz="1200" dirty="0">
                <a:latin typeface="Times New Roman"/>
                <a:cs typeface="Times New Roman"/>
              </a:rPr>
              <a:t>to</a:t>
            </a:r>
            <a:r>
              <a:rPr sz="1200" spc="185" dirty="0">
                <a:latin typeface="Times New Roman"/>
                <a:cs typeface="Times New Roman"/>
              </a:rPr>
              <a:t> </a:t>
            </a:r>
            <a:r>
              <a:rPr sz="1200" dirty="0">
                <a:latin typeface="Times New Roman"/>
                <a:cs typeface="Times New Roman"/>
              </a:rPr>
              <a:t>pass</a:t>
            </a:r>
            <a:r>
              <a:rPr sz="1200" spc="195" dirty="0">
                <a:latin typeface="Times New Roman"/>
                <a:cs typeface="Times New Roman"/>
              </a:rPr>
              <a:t> </a:t>
            </a:r>
            <a:r>
              <a:rPr sz="1200" dirty="0">
                <a:latin typeface="Times New Roman"/>
                <a:cs typeface="Times New Roman"/>
              </a:rPr>
              <a:t>through</a:t>
            </a:r>
            <a:r>
              <a:rPr sz="1200" spc="125" dirty="0">
                <a:latin typeface="Times New Roman"/>
                <a:cs typeface="Times New Roman"/>
              </a:rPr>
              <a:t> </a:t>
            </a:r>
            <a:r>
              <a:rPr sz="1200" dirty="0">
                <a:latin typeface="Times New Roman"/>
                <a:cs typeface="Times New Roman"/>
              </a:rPr>
              <a:t>economizer</a:t>
            </a:r>
            <a:r>
              <a:rPr sz="1200" spc="85" dirty="0">
                <a:latin typeface="Times New Roman"/>
                <a:cs typeface="Times New Roman"/>
              </a:rPr>
              <a:t> </a:t>
            </a:r>
            <a:r>
              <a:rPr sz="1200" dirty="0">
                <a:latin typeface="Times New Roman"/>
                <a:cs typeface="Times New Roman"/>
              </a:rPr>
              <a:t>tubes.</a:t>
            </a:r>
            <a:r>
              <a:rPr sz="1200" spc="120" dirty="0">
                <a:latin typeface="Times New Roman"/>
                <a:cs typeface="Times New Roman"/>
              </a:rPr>
              <a:t> </a:t>
            </a:r>
            <a:r>
              <a:rPr sz="1200" dirty="0">
                <a:latin typeface="Times New Roman"/>
                <a:cs typeface="Times New Roman"/>
              </a:rPr>
              <a:t>Hot</a:t>
            </a:r>
            <a:r>
              <a:rPr sz="1200" spc="210" dirty="0">
                <a:latin typeface="Times New Roman"/>
                <a:cs typeface="Times New Roman"/>
              </a:rPr>
              <a:t> </a:t>
            </a:r>
            <a:r>
              <a:rPr sz="1200" dirty="0">
                <a:latin typeface="Times New Roman"/>
                <a:cs typeface="Times New Roman"/>
              </a:rPr>
              <a:t>water</a:t>
            </a:r>
            <a:r>
              <a:rPr sz="1200" spc="204" dirty="0">
                <a:latin typeface="Times New Roman"/>
                <a:cs typeface="Times New Roman"/>
              </a:rPr>
              <a:t> </a:t>
            </a:r>
            <a:r>
              <a:rPr sz="1200" spc="-20" dirty="0">
                <a:latin typeface="Times New Roman"/>
                <a:cs typeface="Times New Roman"/>
              </a:rPr>
              <a:t>from </a:t>
            </a:r>
            <a:r>
              <a:rPr sz="1200" spc="-10" dirty="0">
                <a:latin typeface="Times New Roman"/>
                <a:cs typeface="Times New Roman"/>
              </a:rPr>
              <a:t>economizer</a:t>
            </a:r>
            <a:r>
              <a:rPr sz="1200" spc="-65" dirty="0">
                <a:latin typeface="Times New Roman"/>
                <a:cs typeface="Times New Roman"/>
              </a:rPr>
              <a:t> </a:t>
            </a:r>
            <a:r>
              <a:rPr sz="1200" dirty="0">
                <a:latin typeface="Times New Roman"/>
                <a:cs typeface="Times New Roman"/>
              </a:rPr>
              <a:t>goes</a:t>
            </a:r>
            <a:r>
              <a:rPr sz="1200" spc="-75" dirty="0">
                <a:latin typeface="Times New Roman"/>
                <a:cs typeface="Times New Roman"/>
              </a:rPr>
              <a:t> </a:t>
            </a:r>
            <a:r>
              <a:rPr sz="1200" dirty="0">
                <a:latin typeface="Times New Roman"/>
                <a:cs typeface="Times New Roman"/>
              </a:rPr>
              <a:t>into</a:t>
            </a:r>
            <a:r>
              <a:rPr sz="1200" spc="-60" dirty="0">
                <a:latin typeface="Times New Roman"/>
                <a:cs typeface="Times New Roman"/>
              </a:rPr>
              <a:t> </a:t>
            </a:r>
            <a:r>
              <a:rPr sz="1200" dirty="0">
                <a:latin typeface="Times New Roman"/>
                <a:cs typeface="Times New Roman"/>
              </a:rPr>
              <a:t>drum</a:t>
            </a:r>
            <a:r>
              <a:rPr sz="1200" spc="-20"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where</a:t>
            </a:r>
            <a:r>
              <a:rPr sz="1200" spc="25" dirty="0">
                <a:latin typeface="Times New Roman"/>
                <a:cs typeface="Times New Roman"/>
              </a:rPr>
              <a:t> </a:t>
            </a:r>
            <a:r>
              <a:rPr sz="1200" dirty="0">
                <a:latin typeface="Times New Roman"/>
                <a:cs typeface="Times New Roman"/>
              </a:rPr>
              <a:t>hot</a:t>
            </a:r>
            <a:r>
              <a:rPr sz="1200" spc="-20" dirty="0">
                <a:latin typeface="Times New Roman"/>
                <a:cs typeface="Times New Roman"/>
              </a:rPr>
              <a:t> </a:t>
            </a:r>
            <a:r>
              <a:rPr sz="1200" dirty="0">
                <a:latin typeface="Times New Roman"/>
                <a:cs typeface="Times New Roman"/>
              </a:rPr>
              <a:t>feed</a:t>
            </a:r>
            <a:r>
              <a:rPr sz="1200" spc="-50"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picked</a:t>
            </a:r>
            <a:r>
              <a:rPr sz="1200" spc="-50" dirty="0">
                <a:latin typeface="Times New Roman"/>
                <a:cs typeface="Times New Roman"/>
              </a:rPr>
              <a:t> </a:t>
            </a:r>
            <a:r>
              <a:rPr sz="1200" dirty="0">
                <a:latin typeface="Times New Roman"/>
                <a:cs typeface="Times New Roman"/>
              </a:rPr>
              <a:t>up</a:t>
            </a:r>
            <a:r>
              <a:rPr sz="1200" spc="20" dirty="0">
                <a:latin typeface="Times New Roman"/>
                <a:cs typeface="Times New Roman"/>
              </a:rPr>
              <a:t> </a:t>
            </a:r>
            <a:r>
              <a:rPr sz="1200" dirty="0">
                <a:latin typeface="Times New Roman"/>
                <a:cs typeface="Times New Roman"/>
              </a:rPr>
              <a:t>by</a:t>
            </a:r>
            <a:r>
              <a:rPr sz="1200" spc="-5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circulating</a:t>
            </a:r>
            <a:r>
              <a:rPr sz="1200" spc="110" dirty="0">
                <a:latin typeface="Times New Roman"/>
                <a:cs typeface="Times New Roman"/>
              </a:rPr>
              <a:t> </a:t>
            </a:r>
            <a:r>
              <a:rPr sz="1200" spc="-10" dirty="0">
                <a:latin typeface="Times New Roman"/>
                <a:cs typeface="Times New Roman"/>
              </a:rPr>
              <a:t>pump. Centrifugal</a:t>
            </a:r>
            <a:r>
              <a:rPr sz="1200" spc="-65" dirty="0">
                <a:latin typeface="Times New Roman"/>
                <a:cs typeface="Times New Roman"/>
              </a:rPr>
              <a:t> </a:t>
            </a:r>
            <a:r>
              <a:rPr sz="1200" dirty="0">
                <a:latin typeface="Times New Roman"/>
                <a:cs typeface="Times New Roman"/>
              </a:rPr>
              <a:t>pump</a:t>
            </a:r>
            <a:r>
              <a:rPr sz="1200" spc="-75" dirty="0">
                <a:latin typeface="Times New Roman"/>
                <a:cs typeface="Times New Roman"/>
              </a:rPr>
              <a:t> </a:t>
            </a:r>
            <a:r>
              <a:rPr sz="1200" dirty="0">
                <a:latin typeface="Times New Roman"/>
                <a:cs typeface="Times New Roman"/>
              </a:rPr>
              <a:t>may</a:t>
            </a:r>
            <a:r>
              <a:rPr sz="1200" spc="10"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steam driven</a:t>
            </a:r>
            <a:r>
              <a:rPr sz="1200" spc="-30" dirty="0">
                <a:latin typeface="Times New Roman"/>
                <a:cs typeface="Times New Roman"/>
              </a:rPr>
              <a:t> </a:t>
            </a:r>
            <a:r>
              <a:rPr sz="1200" dirty="0">
                <a:latin typeface="Times New Roman"/>
                <a:cs typeface="Times New Roman"/>
              </a:rPr>
              <a:t>or</a:t>
            </a:r>
            <a:r>
              <a:rPr sz="1200" spc="-1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electric</a:t>
            </a:r>
            <a:r>
              <a:rPr sz="1200" spc="-75" dirty="0">
                <a:latin typeface="Times New Roman"/>
                <a:cs typeface="Times New Roman"/>
              </a:rPr>
              <a:t> </a:t>
            </a:r>
            <a:r>
              <a:rPr sz="1200" spc="-10" dirty="0">
                <a:latin typeface="Times New Roman"/>
                <a:cs typeface="Times New Roman"/>
              </a:rPr>
              <a:t>driven</a:t>
            </a:r>
            <a:r>
              <a:rPr sz="1200" spc="-65" dirty="0">
                <a:latin typeface="Times New Roman"/>
                <a:cs typeface="Times New Roman"/>
              </a:rPr>
              <a:t> </a:t>
            </a:r>
            <a:r>
              <a:rPr sz="1200" dirty="0">
                <a:latin typeface="Times New Roman"/>
                <a:cs typeface="Times New Roman"/>
              </a:rPr>
              <a:t>type.</a:t>
            </a:r>
            <a:r>
              <a:rPr sz="1200" spc="40" dirty="0">
                <a:latin typeface="Times New Roman"/>
                <a:cs typeface="Times New Roman"/>
              </a:rPr>
              <a:t> </a:t>
            </a:r>
            <a:r>
              <a:rPr sz="1200" dirty="0">
                <a:latin typeface="Times New Roman"/>
                <a:cs typeface="Times New Roman"/>
              </a:rPr>
              <a:t>Pump</a:t>
            </a:r>
            <a:r>
              <a:rPr sz="1200" spc="-30" dirty="0">
                <a:latin typeface="Times New Roman"/>
                <a:cs typeface="Times New Roman"/>
              </a:rPr>
              <a:t> </a:t>
            </a:r>
            <a:r>
              <a:rPr sz="1200" spc="-10" dirty="0">
                <a:latin typeface="Times New Roman"/>
                <a:cs typeface="Times New Roman"/>
              </a:rPr>
              <a:t>increases</a:t>
            </a:r>
            <a:r>
              <a:rPr sz="1200" spc="-65" dirty="0">
                <a:latin typeface="Times New Roman"/>
                <a:cs typeface="Times New Roman"/>
              </a:rPr>
              <a:t> </a:t>
            </a:r>
            <a:r>
              <a:rPr sz="1200" spc="-10" dirty="0">
                <a:latin typeface="Times New Roman"/>
                <a:cs typeface="Times New Roman"/>
              </a:rPr>
              <a:t>pressure </a:t>
            </a:r>
            <a:r>
              <a:rPr sz="1200" dirty="0">
                <a:latin typeface="Times New Roman"/>
                <a:cs typeface="Times New Roman"/>
              </a:rPr>
              <a:t>and</a:t>
            </a:r>
            <a:r>
              <a:rPr sz="1200" spc="130" dirty="0">
                <a:latin typeface="Times New Roman"/>
                <a:cs typeface="Times New Roman"/>
              </a:rPr>
              <a:t> </a:t>
            </a:r>
            <a:r>
              <a:rPr sz="1200" dirty="0">
                <a:latin typeface="Times New Roman"/>
                <a:cs typeface="Times New Roman"/>
              </a:rPr>
              <a:t>water</a:t>
            </a:r>
            <a:r>
              <a:rPr sz="1200" spc="155" dirty="0">
                <a:latin typeface="Times New Roman"/>
                <a:cs typeface="Times New Roman"/>
              </a:rPr>
              <a:t> </a:t>
            </a:r>
            <a:r>
              <a:rPr sz="1200" dirty="0">
                <a:latin typeface="Times New Roman"/>
                <a:cs typeface="Times New Roman"/>
              </a:rPr>
              <a:t>circulates</a:t>
            </a:r>
            <a:r>
              <a:rPr sz="1200" spc="20" dirty="0">
                <a:latin typeface="Times New Roman"/>
                <a:cs typeface="Times New Roman"/>
              </a:rPr>
              <a:t> </a:t>
            </a:r>
            <a:r>
              <a:rPr sz="1200" dirty="0">
                <a:latin typeface="Times New Roman"/>
                <a:cs typeface="Times New Roman"/>
              </a:rPr>
              <a:t>through</a:t>
            </a:r>
            <a:r>
              <a:rPr sz="1200" spc="135" dirty="0">
                <a:latin typeface="Times New Roman"/>
                <a:cs typeface="Times New Roman"/>
              </a:rPr>
              <a:t> </a:t>
            </a:r>
            <a:r>
              <a:rPr sz="1200" dirty="0">
                <a:latin typeface="Times New Roman"/>
                <a:cs typeface="Times New Roman"/>
              </a:rPr>
              <a:t>evaporation</a:t>
            </a:r>
            <a:r>
              <a:rPr sz="1200" spc="70" dirty="0">
                <a:latin typeface="Times New Roman"/>
                <a:cs typeface="Times New Roman"/>
              </a:rPr>
              <a:t> </a:t>
            </a:r>
            <a:r>
              <a:rPr sz="1200" dirty="0">
                <a:latin typeface="Times New Roman"/>
                <a:cs typeface="Times New Roman"/>
              </a:rPr>
              <a:t>section</a:t>
            </a:r>
            <a:r>
              <a:rPr sz="1200" spc="70" dirty="0">
                <a:latin typeface="Times New Roman"/>
                <a:cs typeface="Times New Roman"/>
              </a:rPr>
              <a:t> </a:t>
            </a:r>
            <a:r>
              <a:rPr sz="1200" dirty="0">
                <a:latin typeface="Times New Roman"/>
                <a:cs typeface="Times New Roman"/>
              </a:rPr>
              <a:t>so</a:t>
            </a:r>
            <a:r>
              <a:rPr sz="1200" spc="130" dirty="0">
                <a:latin typeface="Times New Roman"/>
                <a:cs typeface="Times New Roman"/>
              </a:rPr>
              <a:t> </a:t>
            </a:r>
            <a:r>
              <a:rPr sz="1200" dirty="0">
                <a:latin typeface="Times New Roman"/>
                <a:cs typeface="Times New Roman"/>
              </a:rPr>
              <a:t>as</a:t>
            </a:r>
            <a:r>
              <a:rPr sz="1200" spc="210" dirty="0">
                <a:latin typeface="Times New Roman"/>
                <a:cs typeface="Times New Roman"/>
              </a:rPr>
              <a:t> </a:t>
            </a:r>
            <a:r>
              <a:rPr sz="1200" dirty="0">
                <a:latin typeface="Times New Roman"/>
                <a:cs typeface="Times New Roman"/>
              </a:rPr>
              <a:t>to</a:t>
            </a:r>
            <a:r>
              <a:rPr sz="1200" spc="135" dirty="0">
                <a:latin typeface="Times New Roman"/>
                <a:cs typeface="Times New Roman"/>
              </a:rPr>
              <a:t> </a:t>
            </a:r>
            <a:r>
              <a:rPr sz="1200" dirty="0">
                <a:latin typeface="Times New Roman"/>
                <a:cs typeface="Times New Roman"/>
              </a:rPr>
              <a:t>get</a:t>
            </a:r>
            <a:r>
              <a:rPr sz="1200" spc="245" dirty="0">
                <a:latin typeface="Times New Roman"/>
                <a:cs typeface="Times New Roman"/>
              </a:rPr>
              <a:t> </a:t>
            </a:r>
            <a:r>
              <a:rPr sz="1200" dirty="0">
                <a:latin typeface="Times New Roman"/>
                <a:cs typeface="Times New Roman"/>
              </a:rPr>
              <a:t>converted</a:t>
            </a:r>
            <a:r>
              <a:rPr sz="1200" spc="70" dirty="0">
                <a:latin typeface="Times New Roman"/>
                <a:cs typeface="Times New Roman"/>
              </a:rPr>
              <a:t> </a:t>
            </a:r>
            <a:r>
              <a:rPr sz="1200" dirty="0">
                <a:latin typeface="Times New Roman"/>
                <a:cs typeface="Times New Roman"/>
              </a:rPr>
              <a:t>into</a:t>
            </a:r>
            <a:r>
              <a:rPr sz="1200" spc="130" dirty="0">
                <a:latin typeface="Times New Roman"/>
                <a:cs typeface="Times New Roman"/>
              </a:rPr>
              <a:t> </a:t>
            </a:r>
            <a:r>
              <a:rPr sz="1200" dirty="0">
                <a:latin typeface="Times New Roman"/>
                <a:cs typeface="Times New Roman"/>
              </a:rPr>
              <a:t>steam</a:t>
            </a:r>
            <a:r>
              <a:rPr sz="1200" spc="65" dirty="0">
                <a:latin typeface="Times New Roman"/>
                <a:cs typeface="Times New Roman"/>
              </a:rPr>
              <a:t> </a:t>
            </a:r>
            <a:r>
              <a:rPr sz="1200" spc="-25" dirty="0">
                <a:latin typeface="Times New Roman"/>
                <a:cs typeface="Times New Roman"/>
              </a:rPr>
              <a:t>and </a:t>
            </a:r>
            <a:r>
              <a:rPr sz="1200" spc="-10" dirty="0">
                <a:latin typeface="Times New Roman"/>
                <a:cs typeface="Times New Roman"/>
              </a:rPr>
              <a:t>enters</a:t>
            </a:r>
            <a:r>
              <a:rPr sz="1200" spc="-65" dirty="0">
                <a:latin typeface="Times New Roman"/>
                <a:cs typeface="Times New Roman"/>
              </a:rPr>
              <a:t> </a:t>
            </a:r>
            <a:r>
              <a:rPr sz="1200" dirty="0">
                <a:latin typeface="Times New Roman"/>
                <a:cs typeface="Times New Roman"/>
              </a:rPr>
              <a:t>back</a:t>
            </a:r>
            <a:r>
              <a:rPr sz="1200" spc="-4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spc="-10" dirty="0">
                <a:latin typeface="Times New Roman"/>
                <a:cs typeface="Times New Roman"/>
              </a:rPr>
              <a:t>drum.</a:t>
            </a:r>
            <a:r>
              <a:rPr sz="1200" spc="-65" dirty="0">
                <a:latin typeface="Times New Roman"/>
                <a:cs typeface="Times New Roman"/>
              </a:rPr>
              <a:t> </a:t>
            </a:r>
            <a:r>
              <a:rPr sz="1200" dirty="0">
                <a:latin typeface="Times New Roman"/>
                <a:cs typeface="Times New Roman"/>
              </a:rPr>
              <a:t>Steam </a:t>
            </a:r>
            <a:r>
              <a:rPr sz="1200" spc="-10" dirty="0">
                <a:latin typeface="Times New Roman"/>
                <a:cs typeface="Times New Roman"/>
              </a:rPr>
              <a:t>available</a:t>
            </a:r>
            <a:r>
              <a:rPr sz="1200" spc="-65" dirty="0">
                <a:latin typeface="Times New Roman"/>
                <a:cs typeface="Times New Roman"/>
              </a:rPr>
              <a:t> </a:t>
            </a:r>
            <a:r>
              <a:rPr sz="1200" spc="-30" dirty="0">
                <a:latin typeface="Times New Roman"/>
                <a:cs typeface="Times New Roman"/>
              </a:rPr>
              <a:t>in</a:t>
            </a:r>
            <a:r>
              <a:rPr sz="1200" spc="-45" dirty="0">
                <a:latin typeface="Times New Roman"/>
                <a:cs typeface="Times New Roman"/>
              </a:rPr>
              <a:t> </a:t>
            </a:r>
            <a:r>
              <a:rPr sz="1200" spc="-10" dirty="0">
                <a:latin typeface="Times New Roman"/>
                <a:cs typeface="Times New Roman"/>
              </a:rPr>
              <a:t>drum</a:t>
            </a:r>
            <a:r>
              <a:rPr sz="1200" spc="-15" dirty="0">
                <a:latin typeface="Times New Roman"/>
                <a:cs typeface="Times New Roman"/>
              </a:rPr>
              <a:t> </a:t>
            </a:r>
            <a:r>
              <a:rPr sz="1200" spc="-10" dirty="0">
                <a:latin typeface="Times New Roman"/>
                <a:cs typeface="Times New Roman"/>
              </a:rPr>
              <a:t>enters</a:t>
            </a:r>
            <a:r>
              <a:rPr sz="1200" spc="-60" dirty="0">
                <a:latin typeface="Times New Roman"/>
                <a:cs typeface="Times New Roman"/>
              </a:rPr>
              <a:t> </a:t>
            </a:r>
            <a:r>
              <a:rPr sz="1200" spc="-10" dirty="0">
                <a:latin typeface="Times New Roman"/>
                <a:cs typeface="Times New Roman"/>
              </a:rPr>
              <a:t>into</a:t>
            </a:r>
            <a:r>
              <a:rPr sz="1200" spc="-65" dirty="0">
                <a:latin typeface="Times New Roman"/>
                <a:cs typeface="Times New Roman"/>
              </a:rPr>
              <a:t> </a:t>
            </a:r>
            <a:r>
              <a:rPr sz="1200" dirty="0">
                <a:latin typeface="Times New Roman"/>
                <a:cs typeface="Times New Roman"/>
              </a:rPr>
              <a:t>superheater</a:t>
            </a:r>
            <a:r>
              <a:rPr sz="1200" spc="-5" dirty="0">
                <a:latin typeface="Times New Roman"/>
                <a:cs typeface="Times New Roman"/>
              </a:rPr>
              <a:t> </a:t>
            </a:r>
            <a:r>
              <a:rPr sz="1200" spc="-10" dirty="0">
                <a:latin typeface="Times New Roman"/>
                <a:cs typeface="Times New Roman"/>
              </a:rPr>
              <a:t>tubes</a:t>
            </a:r>
            <a:r>
              <a:rPr sz="1200" spc="-60" dirty="0">
                <a:latin typeface="Times New Roman"/>
                <a:cs typeface="Times New Roman"/>
              </a:rPr>
              <a:t> </a:t>
            </a:r>
            <a:r>
              <a:rPr sz="1200" spc="-25" dirty="0">
                <a:latin typeface="Times New Roman"/>
                <a:cs typeface="Times New Roman"/>
              </a:rPr>
              <a:t>and</a:t>
            </a:r>
            <a:r>
              <a:rPr sz="1200" spc="-50" dirty="0">
                <a:latin typeface="Times New Roman"/>
                <a:cs typeface="Times New Roman"/>
              </a:rPr>
              <a:t> </a:t>
            </a:r>
            <a:r>
              <a:rPr sz="1200" spc="-10" dirty="0">
                <a:latin typeface="Times New Roman"/>
                <a:cs typeface="Times New Roman"/>
              </a:rPr>
              <a:t>after</a:t>
            </a:r>
            <a:r>
              <a:rPr sz="1200" spc="-50" dirty="0">
                <a:latin typeface="Times New Roman"/>
                <a:cs typeface="Times New Roman"/>
              </a:rPr>
              <a:t> </a:t>
            </a:r>
            <a:r>
              <a:rPr sz="1200" spc="-10" dirty="0">
                <a:latin typeface="Times New Roman"/>
                <a:cs typeface="Times New Roman"/>
              </a:rPr>
              <a:t>getting </a:t>
            </a:r>
            <a:r>
              <a:rPr sz="1200" dirty="0">
                <a:latin typeface="Times New Roman"/>
                <a:cs typeface="Times New Roman"/>
              </a:rPr>
              <a:t>superheated</a:t>
            </a:r>
            <a:r>
              <a:rPr sz="1200" spc="-110" dirty="0">
                <a:latin typeface="Times New Roman"/>
                <a:cs typeface="Times New Roman"/>
              </a:rPr>
              <a:t> </a:t>
            </a:r>
            <a:r>
              <a:rPr sz="1200" dirty="0">
                <a:latin typeface="Times New Roman"/>
                <a:cs typeface="Times New Roman"/>
              </a:rPr>
              <a:t>steam</a:t>
            </a:r>
            <a:r>
              <a:rPr sz="1200" spc="-15" dirty="0">
                <a:latin typeface="Times New Roman"/>
                <a:cs typeface="Times New Roman"/>
              </a:rPr>
              <a:t> </a:t>
            </a:r>
            <a:r>
              <a:rPr sz="1200" dirty="0">
                <a:latin typeface="Times New Roman"/>
                <a:cs typeface="Times New Roman"/>
              </a:rPr>
              <a:t>leaves</a:t>
            </a:r>
            <a:r>
              <a:rPr sz="1200" spc="-30" dirty="0">
                <a:latin typeface="Times New Roman"/>
                <a:cs typeface="Times New Roman"/>
              </a:rPr>
              <a:t> </a:t>
            </a:r>
            <a:r>
              <a:rPr sz="1200" dirty="0">
                <a:latin typeface="Times New Roman"/>
                <a:cs typeface="Times New Roman"/>
              </a:rPr>
              <a:t>through</a:t>
            </a:r>
            <a:r>
              <a:rPr sz="1200" spc="-40" dirty="0">
                <a:latin typeface="Times New Roman"/>
                <a:cs typeface="Times New Roman"/>
              </a:rPr>
              <a:t> </a:t>
            </a:r>
            <a:r>
              <a:rPr sz="1200" dirty="0">
                <a:latin typeface="Times New Roman"/>
                <a:cs typeface="Times New Roman"/>
              </a:rPr>
              <a:t>steam</a:t>
            </a:r>
            <a:r>
              <a:rPr sz="1200" spc="-15" dirty="0">
                <a:latin typeface="Times New Roman"/>
                <a:cs typeface="Times New Roman"/>
              </a:rPr>
              <a:t> </a:t>
            </a:r>
            <a:r>
              <a:rPr sz="1200" spc="-20" dirty="0">
                <a:latin typeface="Times New Roman"/>
                <a:cs typeface="Times New Roman"/>
              </a:rPr>
              <a:t>main.</a:t>
            </a:r>
            <a:endParaRPr sz="1200">
              <a:latin typeface="Times New Roman"/>
              <a:cs typeface="Times New Roman"/>
            </a:endParaRPr>
          </a:p>
        </p:txBody>
      </p:sp>
      <p:pic>
        <p:nvPicPr>
          <p:cNvPr id="11" name="object 11"/>
          <p:cNvPicPr/>
          <p:nvPr/>
        </p:nvPicPr>
        <p:blipFill>
          <a:blip r:embed="rId2" cstate="print"/>
          <a:stretch>
            <a:fillRect/>
          </a:stretch>
        </p:blipFill>
        <p:spPr>
          <a:xfrm>
            <a:off x="3862071" y="514223"/>
            <a:ext cx="2856230" cy="3742943"/>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pic>
          <p:nvPicPr>
            <p:cNvPr id="9" name="object 9"/>
            <p:cNvPicPr/>
            <p:nvPr/>
          </p:nvPicPr>
          <p:blipFill>
            <a:blip r:embed="rId2" cstate="print"/>
            <a:stretch>
              <a:fillRect/>
            </a:stretch>
          </p:blipFill>
          <p:spPr>
            <a:xfrm>
              <a:off x="2438399" y="800100"/>
              <a:ext cx="3592829" cy="5181473"/>
            </a:xfrm>
            <a:prstGeom prst="rect">
              <a:avLst/>
            </a:prstGeom>
          </p:spPr>
        </p:pic>
      </p:grpSp>
      <p:sp>
        <p:nvSpPr>
          <p:cNvPr id="10" name="object 10"/>
          <p:cNvSpPr txBox="1"/>
          <p:nvPr/>
        </p:nvSpPr>
        <p:spPr>
          <a:xfrm>
            <a:off x="2274253" y="4617466"/>
            <a:ext cx="5291455" cy="740011"/>
          </a:xfrm>
          <a:prstGeom prst="rect">
            <a:avLst/>
          </a:prstGeom>
        </p:spPr>
        <p:txBody>
          <a:bodyPr vert="horz" wrap="square" lIns="0" tIns="12700" rIns="0" bIns="0" rtlCol="0">
            <a:spAutoFit/>
          </a:bodyPr>
          <a:lstStyle/>
          <a:p>
            <a:pPr marL="12700">
              <a:spcBef>
                <a:spcPts val="100"/>
              </a:spcBef>
            </a:pPr>
            <a:r>
              <a:rPr sz="1200" b="1" dirty="0">
                <a:latin typeface="Times New Roman"/>
                <a:cs typeface="Times New Roman"/>
              </a:rPr>
              <a:t>Boiler</a:t>
            </a:r>
            <a:r>
              <a:rPr sz="1200" b="1" spc="-55" dirty="0">
                <a:latin typeface="Times New Roman"/>
                <a:cs typeface="Times New Roman"/>
              </a:rPr>
              <a:t> </a:t>
            </a:r>
            <a:r>
              <a:rPr sz="1200" b="1" dirty="0">
                <a:latin typeface="Times New Roman"/>
                <a:cs typeface="Times New Roman"/>
              </a:rPr>
              <a:t>Mountings</a:t>
            </a:r>
            <a:r>
              <a:rPr sz="1200" b="1" spc="-45" dirty="0">
                <a:latin typeface="Times New Roman"/>
                <a:cs typeface="Times New Roman"/>
              </a:rPr>
              <a:t> </a:t>
            </a:r>
            <a:r>
              <a:rPr sz="1200" b="1" dirty="0">
                <a:latin typeface="Times New Roman"/>
                <a:cs typeface="Times New Roman"/>
              </a:rPr>
              <a:t>and</a:t>
            </a:r>
            <a:r>
              <a:rPr sz="1200" b="1" spc="-15" dirty="0">
                <a:latin typeface="Times New Roman"/>
                <a:cs typeface="Times New Roman"/>
              </a:rPr>
              <a:t> </a:t>
            </a:r>
            <a:r>
              <a:rPr sz="1200" b="1" spc="-10" dirty="0">
                <a:latin typeface="Times New Roman"/>
                <a:cs typeface="Times New Roman"/>
              </a:rPr>
              <a:t>Accessories</a:t>
            </a:r>
            <a:endParaRPr sz="1200">
              <a:latin typeface="Times New Roman"/>
              <a:cs typeface="Times New Roman"/>
            </a:endParaRPr>
          </a:p>
          <a:p>
            <a:pPr marL="12700" marR="5080">
              <a:lnSpc>
                <a:spcPct val="121000"/>
              </a:lnSpc>
              <a:spcBef>
                <a:spcPts val="900"/>
              </a:spcBef>
            </a:pP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mountings</a:t>
            </a:r>
            <a:r>
              <a:rPr sz="1200" spc="-80" dirty="0">
                <a:latin typeface="Times New Roman"/>
                <a:cs typeface="Times New Roman"/>
              </a:rPr>
              <a:t> </a:t>
            </a:r>
            <a:r>
              <a:rPr sz="1200" dirty="0">
                <a:latin typeface="Times New Roman"/>
                <a:cs typeface="Times New Roman"/>
              </a:rPr>
              <a:t>and</a:t>
            </a:r>
            <a:r>
              <a:rPr sz="1200" spc="-45" dirty="0">
                <a:latin typeface="Times New Roman"/>
                <a:cs typeface="Times New Roman"/>
              </a:rPr>
              <a:t> </a:t>
            </a:r>
            <a:r>
              <a:rPr sz="1200" dirty="0">
                <a:latin typeface="Times New Roman"/>
                <a:cs typeface="Times New Roman"/>
              </a:rPr>
              <a:t>accessories</a:t>
            </a:r>
            <a:r>
              <a:rPr sz="1200" spc="-85"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been</a:t>
            </a:r>
            <a:r>
              <a:rPr sz="1200" spc="-35" dirty="0">
                <a:latin typeface="Times New Roman"/>
                <a:cs typeface="Times New Roman"/>
              </a:rPr>
              <a:t> </a:t>
            </a:r>
            <a:r>
              <a:rPr sz="1200" dirty="0">
                <a:latin typeface="Times New Roman"/>
                <a:cs typeface="Times New Roman"/>
              </a:rPr>
              <a:t>defined</a:t>
            </a:r>
            <a:r>
              <a:rPr sz="1200" spc="-100" dirty="0">
                <a:latin typeface="Times New Roman"/>
                <a:cs typeface="Times New Roman"/>
              </a:rPr>
              <a:t> </a:t>
            </a:r>
            <a:r>
              <a:rPr sz="1200" dirty="0">
                <a:latin typeface="Times New Roman"/>
                <a:cs typeface="Times New Roman"/>
              </a:rPr>
              <a:t>earlier</a:t>
            </a:r>
            <a:r>
              <a:rPr sz="1200" spc="-8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spc="-10" dirty="0">
                <a:latin typeface="Times New Roman"/>
                <a:cs typeface="Times New Roman"/>
              </a:rPr>
              <a:t>shown</a:t>
            </a:r>
            <a:r>
              <a:rPr sz="1200" spc="-50" dirty="0">
                <a:latin typeface="Times New Roman"/>
                <a:cs typeface="Times New Roman"/>
              </a:rPr>
              <a:t> </a:t>
            </a:r>
            <a:r>
              <a:rPr sz="1200" dirty="0">
                <a:latin typeface="Times New Roman"/>
                <a:cs typeface="Times New Roman"/>
              </a:rPr>
              <a:t>on</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10" dirty="0">
                <a:latin typeface="Times New Roman"/>
                <a:cs typeface="Times New Roman"/>
              </a:rPr>
              <a:t>different </a:t>
            </a:r>
            <a:r>
              <a:rPr sz="1200" dirty="0">
                <a:latin typeface="Times New Roman"/>
                <a:cs typeface="Times New Roman"/>
              </a:rPr>
              <a:t>boilers.</a:t>
            </a:r>
            <a:r>
              <a:rPr sz="1200" spc="-95" dirty="0">
                <a:latin typeface="Times New Roman"/>
                <a:cs typeface="Times New Roman"/>
              </a:rPr>
              <a:t> </a:t>
            </a:r>
            <a:r>
              <a:rPr sz="1200" dirty="0">
                <a:latin typeface="Times New Roman"/>
                <a:cs typeface="Times New Roman"/>
              </a:rPr>
              <a:t>Different</a:t>
            </a:r>
            <a:r>
              <a:rPr sz="1200" spc="5" dirty="0">
                <a:latin typeface="Times New Roman"/>
                <a:cs typeface="Times New Roman"/>
              </a:rPr>
              <a:t> </a:t>
            </a:r>
            <a:r>
              <a:rPr sz="1200" dirty="0">
                <a:latin typeface="Times New Roman"/>
                <a:cs typeface="Times New Roman"/>
              </a:rPr>
              <a:t>mountings</a:t>
            </a:r>
            <a:r>
              <a:rPr sz="1200" spc="-80" dirty="0">
                <a:latin typeface="Times New Roman"/>
                <a:cs typeface="Times New Roman"/>
              </a:rPr>
              <a:t> </a:t>
            </a:r>
            <a:r>
              <a:rPr sz="1200" spc="-25" dirty="0">
                <a:latin typeface="Times New Roman"/>
                <a:cs typeface="Times New Roman"/>
              </a:rPr>
              <a:t>are</a:t>
            </a:r>
            <a:endParaRPr sz="1200">
              <a:latin typeface="Times New Roman"/>
              <a:cs typeface="Times New Roman"/>
            </a:endParaRPr>
          </a:p>
        </p:txBody>
      </p:sp>
      <p:sp>
        <p:nvSpPr>
          <p:cNvPr id="11" name="object 11"/>
          <p:cNvSpPr txBox="1"/>
          <p:nvPr/>
        </p:nvSpPr>
        <p:spPr>
          <a:xfrm>
            <a:off x="2503169" y="5494147"/>
            <a:ext cx="304800" cy="1987724"/>
          </a:xfrm>
          <a:prstGeom prst="rect">
            <a:avLst/>
          </a:prstGeom>
        </p:spPr>
        <p:txBody>
          <a:bodyPr vert="horz" wrap="square" lIns="0" tIns="43180" rIns="0" bIns="0" rtlCol="0">
            <a:spAutoFit/>
          </a:bodyPr>
          <a:lstStyle/>
          <a:p>
            <a:pPr marL="12700">
              <a:spcBef>
                <a:spcPts val="340"/>
              </a:spcBef>
            </a:pPr>
            <a:r>
              <a:rPr sz="1200" spc="-25" dirty="0">
                <a:latin typeface="Times New Roman"/>
                <a:cs typeface="Times New Roman"/>
              </a:rPr>
              <a:t>(i)</a:t>
            </a:r>
            <a:endParaRPr sz="1200">
              <a:latin typeface="Times New Roman"/>
              <a:cs typeface="Times New Roman"/>
            </a:endParaRPr>
          </a:p>
          <a:p>
            <a:pPr marL="12700">
              <a:spcBef>
                <a:spcPts val="244"/>
              </a:spcBef>
            </a:pPr>
            <a:r>
              <a:rPr sz="1200" spc="-20" dirty="0">
                <a:latin typeface="Times New Roman"/>
                <a:cs typeface="Times New Roman"/>
              </a:rPr>
              <a:t>(ii)</a:t>
            </a:r>
            <a:endParaRPr sz="1200">
              <a:latin typeface="Times New Roman"/>
              <a:cs typeface="Times New Roman"/>
            </a:endParaRPr>
          </a:p>
          <a:p>
            <a:pPr marL="12700">
              <a:spcBef>
                <a:spcPts val="240"/>
              </a:spcBef>
            </a:pPr>
            <a:r>
              <a:rPr sz="1200" spc="-10" dirty="0">
                <a:latin typeface="Times New Roman"/>
                <a:cs typeface="Times New Roman"/>
              </a:rPr>
              <a:t>(iii)</a:t>
            </a:r>
            <a:endParaRPr sz="1200">
              <a:latin typeface="Times New Roman"/>
              <a:cs typeface="Times New Roman"/>
            </a:endParaRPr>
          </a:p>
          <a:p>
            <a:pPr marL="12700">
              <a:spcBef>
                <a:spcPts val="360"/>
              </a:spcBef>
            </a:pPr>
            <a:r>
              <a:rPr sz="1200" spc="-20" dirty="0">
                <a:latin typeface="Times New Roman"/>
                <a:cs typeface="Times New Roman"/>
              </a:rPr>
              <a:t>(iv)</a:t>
            </a:r>
            <a:endParaRPr sz="1200">
              <a:latin typeface="Times New Roman"/>
              <a:cs typeface="Times New Roman"/>
            </a:endParaRPr>
          </a:p>
          <a:p>
            <a:pPr marL="12700">
              <a:spcBef>
                <a:spcPts val="240"/>
              </a:spcBef>
            </a:pPr>
            <a:r>
              <a:rPr sz="1200" spc="-25" dirty="0">
                <a:latin typeface="Times New Roman"/>
                <a:cs typeface="Times New Roman"/>
              </a:rPr>
              <a:t>(v)</a:t>
            </a:r>
            <a:endParaRPr sz="1200">
              <a:latin typeface="Times New Roman"/>
              <a:cs typeface="Times New Roman"/>
            </a:endParaRPr>
          </a:p>
          <a:p>
            <a:pPr marL="12700">
              <a:spcBef>
                <a:spcPts val="305"/>
              </a:spcBef>
            </a:pPr>
            <a:r>
              <a:rPr sz="1200" spc="-20" dirty="0">
                <a:latin typeface="Times New Roman"/>
                <a:cs typeface="Times New Roman"/>
              </a:rPr>
              <a:t>(vi)</a:t>
            </a:r>
            <a:endParaRPr sz="1200">
              <a:latin typeface="Times New Roman"/>
              <a:cs typeface="Times New Roman"/>
            </a:endParaRPr>
          </a:p>
          <a:p>
            <a:pPr marL="12700">
              <a:spcBef>
                <a:spcPts val="240"/>
              </a:spcBef>
            </a:pPr>
            <a:r>
              <a:rPr sz="1200" spc="-10" dirty="0">
                <a:latin typeface="Times New Roman"/>
                <a:cs typeface="Times New Roman"/>
              </a:rPr>
              <a:t>(vii)</a:t>
            </a:r>
            <a:endParaRPr sz="1200">
              <a:latin typeface="Times New Roman"/>
              <a:cs typeface="Times New Roman"/>
            </a:endParaRPr>
          </a:p>
          <a:p>
            <a:pPr marL="12700">
              <a:spcBef>
                <a:spcPts val="360"/>
              </a:spcBef>
            </a:pPr>
            <a:r>
              <a:rPr sz="1200" spc="-35" dirty="0">
                <a:latin typeface="Times New Roman"/>
                <a:cs typeface="Times New Roman"/>
              </a:rPr>
              <a:t>(viii)</a:t>
            </a:r>
            <a:endParaRPr sz="1200">
              <a:latin typeface="Times New Roman"/>
              <a:cs typeface="Times New Roman"/>
            </a:endParaRPr>
          </a:p>
          <a:p>
            <a:pPr marL="12700">
              <a:spcBef>
                <a:spcPts val="305"/>
              </a:spcBef>
            </a:pPr>
            <a:r>
              <a:rPr sz="1200" spc="-20" dirty="0">
                <a:latin typeface="Times New Roman"/>
                <a:cs typeface="Times New Roman"/>
              </a:rPr>
              <a:t>(ix)</a:t>
            </a:r>
            <a:endParaRPr sz="1200">
              <a:latin typeface="Times New Roman"/>
              <a:cs typeface="Times New Roman"/>
            </a:endParaRPr>
          </a:p>
        </p:txBody>
      </p:sp>
      <p:sp>
        <p:nvSpPr>
          <p:cNvPr id="12" name="object 12"/>
          <p:cNvSpPr txBox="1"/>
          <p:nvPr/>
        </p:nvSpPr>
        <p:spPr>
          <a:xfrm>
            <a:off x="2960625" y="5494146"/>
            <a:ext cx="2448560" cy="1977529"/>
          </a:xfrm>
          <a:prstGeom prst="rect">
            <a:avLst/>
          </a:prstGeom>
        </p:spPr>
        <p:txBody>
          <a:bodyPr vert="horz" wrap="square" lIns="0" tIns="12700" rIns="0" bIns="0" rtlCol="0">
            <a:spAutoFit/>
          </a:bodyPr>
          <a:lstStyle/>
          <a:p>
            <a:pPr marL="50800" marR="1135376" indent="-38735">
              <a:lnSpc>
                <a:spcPct val="116799"/>
              </a:lnSpc>
              <a:spcBef>
                <a:spcPts val="100"/>
              </a:spcBef>
            </a:pP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level</a:t>
            </a:r>
            <a:r>
              <a:rPr sz="1200" spc="-85" dirty="0">
                <a:latin typeface="Times New Roman"/>
                <a:cs typeface="Times New Roman"/>
              </a:rPr>
              <a:t> </a:t>
            </a:r>
            <a:r>
              <a:rPr sz="1200" spc="-10" dirty="0">
                <a:latin typeface="Times New Roman"/>
                <a:cs typeface="Times New Roman"/>
              </a:rPr>
              <a:t>indicator </a:t>
            </a:r>
            <a:r>
              <a:rPr sz="1200" dirty="0">
                <a:latin typeface="Times New Roman"/>
                <a:cs typeface="Times New Roman"/>
              </a:rPr>
              <a:t>Safety</a:t>
            </a:r>
            <a:r>
              <a:rPr sz="1200" spc="-100" dirty="0">
                <a:latin typeface="Times New Roman"/>
                <a:cs typeface="Times New Roman"/>
              </a:rPr>
              <a:t> </a:t>
            </a:r>
            <a:r>
              <a:rPr sz="1200" spc="-10" dirty="0">
                <a:latin typeface="Times New Roman"/>
                <a:cs typeface="Times New Roman"/>
              </a:rPr>
              <a:t>valves</a:t>
            </a:r>
            <a:endParaRPr sz="1200">
              <a:latin typeface="Times New Roman"/>
              <a:cs typeface="Times New Roman"/>
            </a:endParaRPr>
          </a:p>
          <a:p>
            <a:pPr marL="12700" marR="5080">
              <a:lnSpc>
                <a:spcPts val="1800"/>
              </a:lnSpc>
            </a:pPr>
            <a:r>
              <a:rPr sz="1200" dirty="0">
                <a:latin typeface="Times New Roman"/>
                <a:cs typeface="Times New Roman"/>
              </a:rPr>
              <a:t>High</a:t>
            </a:r>
            <a:r>
              <a:rPr sz="1200" spc="5" dirty="0">
                <a:latin typeface="Times New Roman"/>
                <a:cs typeface="Times New Roman"/>
              </a:rPr>
              <a:t> </a:t>
            </a:r>
            <a:r>
              <a:rPr sz="1200" dirty="0">
                <a:latin typeface="Times New Roman"/>
                <a:cs typeface="Times New Roman"/>
              </a:rPr>
              <a:t>steam</a:t>
            </a:r>
            <a:r>
              <a:rPr sz="1200" spc="-8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low</a:t>
            </a:r>
            <a:r>
              <a:rPr sz="1200" spc="-15" dirty="0">
                <a:latin typeface="Times New Roman"/>
                <a:cs typeface="Times New Roman"/>
              </a:rPr>
              <a:t> </a:t>
            </a: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safety</a:t>
            </a:r>
            <a:r>
              <a:rPr sz="1200" spc="-110" dirty="0">
                <a:latin typeface="Times New Roman"/>
                <a:cs typeface="Times New Roman"/>
              </a:rPr>
              <a:t> </a:t>
            </a:r>
            <a:r>
              <a:rPr sz="1200" spc="-10" dirty="0">
                <a:latin typeface="Times New Roman"/>
                <a:cs typeface="Times New Roman"/>
              </a:rPr>
              <a:t>valves </a:t>
            </a:r>
            <a:r>
              <a:rPr sz="1200" dirty="0">
                <a:latin typeface="Times New Roman"/>
                <a:cs typeface="Times New Roman"/>
              </a:rPr>
              <a:t>Fusible</a:t>
            </a:r>
            <a:r>
              <a:rPr sz="1200" spc="-85" dirty="0">
                <a:latin typeface="Times New Roman"/>
                <a:cs typeface="Times New Roman"/>
              </a:rPr>
              <a:t> </a:t>
            </a:r>
            <a:r>
              <a:rPr sz="1200" spc="-20" dirty="0">
                <a:latin typeface="Times New Roman"/>
                <a:cs typeface="Times New Roman"/>
              </a:rPr>
              <a:t>plug</a:t>
            </a:r>
            <a:endParaRPr sz="1200">
              <a:latin typeface="Times New Roman"/>
              <a:cs typeface="Times New Roman"/>
            </a:endParaRPr>
          </a:p>
          <a:p>
            <a:pPr marL="12700">
              <a:spcBef>
                <a:spcPts val="120"/>
              </a:spcBef>
            </a:pPr>
            <a:r>
              <a:rPr sz="1200" dirty="0">
                <a:latin typeface="Times New Roman"/>
                <a:cs typeface="Times New Roman"/>
              </a:rPr>
              <a:t>Pressure</a:t>
            </a:r>
            <a:r>
              <a:rPr sz="1200" spc="-85" dirty="0">
                <a:latin typeface="Times New Roman"/>
                <a:cs typeface="Times New Roman"/>
              </a:rPr>
              <a:t> </a:t>
            </a:r>
            <a:r>
              <a:rPr sz="1200" spc="-10" dirty="0">
                <a:latin typeface="Times New Roman"/>
                <a:cs typeface="Times New Roman"/>
              </a:rPr>
              <a:t>gauge</a:t>
            </a:r>
            <a:endParaRPr sz="1200">
              <a:latin typeface="Times New Roman"/>
              <a:cs typeface="Times New Roman"/>
            </a:endParaRPr>
          </a:p>
          <a:p>
            <a:pPr marL="12700">
              <a:spcBef>
                <a:spcPts val="305"/>
              </a:spcBef>
            </a:pPr>
            <a:r>
              <a:rPr sz="1200" dirty="0">
                <a:latin typeface="Times New Roman"/>
                <a:cs typeface="Times New Roman"/>
              </a:rPr>
              <a:t>Stop</a:t>
            </a:r>
            <a:r>
              <a:rPr sz="1200" spc="5" dirty="0">
                <a:latin typeface="Times New Roman"/>
                <a:cs typeface="Times New Roman"/>
              </a:rPr>
              <a:t> </a:t>
            </a:r>
            <a:r>
              <a:rPr sz="1200" spc="-10" dirty="0">
                <a:latin typeface="Times New Roman"/>
                <a:cs typeface="Times New Roman"/>
              </a:rPr>
              <a:t>valve</a:t>
            </a:r>
            <a:endParaRPr sz="1200">
              <a:latin typeface="Times New Roman"/>
              <a:cs typeface="Times New Roman"/>
            </a:endParaRPr>
          </a:p>
          <a:p>
            <a:pPr marL="12700">
              <a:spcBef>
                <a:spcPts val="240"/>
              </a:spcBef>
            </a:pPr>
            <a:r>
              <a:rPr sz="1200" dirty="0">
                <a:latin typeface="Times New Roman"/>
                <a:cs typeface="Times New Roman"/>
              </a:rPr>
              <a:t>Feed</a:t>
            </a:r>
            <a:r>
              <a:rPr sz="1200" spc="-5" dirty="0">
                <a:latin typeface="Times New Roman"/>
                <a:cs typeface="Times New Roman"/>
              </a:rPr>
              <a:t> </a:t>
            </a:r>
            <a:r>
              <a:rPr sz="1200" dirty="0">
                <a:latin typeface="Times New Roman"/>
                <a:cs typeface="Times New Roman"/>
              </a:rPr>
              <a:t>check</a:t>
            </a:r>
            <a:r>
              <a:rPr sz="1200" spc="-65" dirty="0">
                <a:latin typeface="Times New Roman"/>
                <a:cs typeface="Times New Roman"/>
              </a:rPr>
              <a:t> </a:t>
            </a:r>
            <a:r>
              <a:rPr sz="1200" spc="-10" dirty="0">
                <a:latin typeface="Times New Roman"/>
                <a:cs typeface="Times New Roman"/>
              </a:rPr>
              <a:t>valve</a:t>
            </a:r>
            <a:endParaRPr sz="1200">
              <a:latin typeface="Times New Roman"/>
              <a:cs typeface="Times New Roman"/>
            </a:endParaRPr>
          </a:p>
          <a:p>
            <a:pPr marL="12700" marR="1054731">
              <a:lnSpc>
                <a:spcPct val="121000"/>
              </a:lnSpc>
              <a:spcBef>
                <a:spcPts val="60"/>
              </a:spcBef>
            </a:pPr>
            <a:r>
              <a:rPr sz="1200" dirty="0">
                <a:latin typeface="Times New Roman"/>
                <a:cs typeface="Times New Roman"/>
              </a:rPr>
              <a:t>Blow</a:t>
            </a:r>
            <a:r>
              <a:rPr sz="1200" spc="-30" dirty="0">
                <a:latin typeface="Times New Roman"/>
                <a:cs typeface="Times New Roman"/>
              </a:rPr>
              <a:t> </a:t>
            </a:r>
            <a:r>
              <a:rPr sz="1200" dirty="0">
                <a:latin typeface="Times New Roman"/>
                <a:cs typeface="Times New Roman"/>
              </a:rPr>
              <a:t>off</a:t>
            </a:r>
            <a:r>
              <a:rPr sz="1200" spc="-45" dirty="0">
                <a:latin typeface="Times New Roman"/>
                <a:cs typeface="Times New Roman"/>
              </a:rPr>
              <a:t> </a:t>
            </a:r>
            <a:r>
              <a:rPr sz="1200" spc="-20" dirty="0">
                <a:latin typeface="Times New Roman"/>
                <a:cs typeface="Times New Roman"/>
              </a:rPr>
              <a:t>cock </a:t>
            </a:r>
            <a:r>
              <a:rPr sz="1200" dirty="0">
                <a:latin typeface="Times New Roman"/>
                <a:cs typeface="Times New Roman"/>
              </a:rPr>
              <a:t>Manhole</a:t>
            </a:r>
            <a:r>
              <a:rPr sz="1200" spc="-4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mud</a:t>
            </a:r>
            <a:r>
              <a:rPr sz="1200" spc="-50" dirty="0">
                <a:latin typeface="Times New Roman"/>
                <a:cs typeface="Times New Roman"/>
              </a:rPr>
              <a:t> </a:t>
            </a:r>
            <a:r>
              <a:rPr sz="1200" spc="-25" dirty="0">
                <a:latin typeface="Times New Roman"/>
                <a:cs typeface="Times New Roman"/>
              </a:rPr>
              <a:t>box</a:t>
            </a:r>
            <a:endParaRPr sz="1200">
              <a:latin typeface="Times New Roman"/>
              <a:cs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pic>
          <p:nvPicPr>
            <p:cNvPr id="9" name="object 9"/>
            <p:cNvPicPr/>
            <p:nvPr/>
          </p:nvPicPr>
          <p:blipFill>
            <a:blip r:embed="rId2" cstate="print"/>
            <a:stretch>
              <a:fillRect/>
            </a:stretch>
          </p:blipFill>
          <p:spPr>
            <a:xfrm>
              <a:off x="1035684" y="3645789"/>
              <a:ext cx="2847340" cy="4028566"/>
            </a:xfrm>
            <a:prstGeom prst="rect">
              <a:avLst/>
            </a:prstGeom>
          </p:spPr>
        </p:pic>
      </p:grpSp>
      <p:sp>
        <p:nvSpPr>
          <p:cNvPr id="10" name="object 10"/>
          <p:cNvSpPr txBox="1"/>
          <p:nvPr/>
        </p:nvSpPr>
        <p:spPr>
          <a:xfrm>
            <a:off x="2274253" y="-827406"/>
            <a:ext cx="1890395" cy="197490"/>
          </a:xfrm>
          <a:prstGeom prst="rect">
            <a:avLst/>
          </a:prstGeom>
        </p:spPr>
        <p:txBody>
          <a:bodyPr vert="horz" wrap="square" lIns="0" tIns="12700" rIns="0" bIns="0" rtlCol="0">
            <a:spAutoFit/>
          </a:bodyPr>
          <a:lstStyle/>
          <a:p>
            <a:pPr marL="12700">
              <a:spcBef>
                <a:spcPts val="100"/>
              </a:spcBef>
            </a:pPr>
            <a:r>
              <a:rPr sz="1200" dirty="0">
                <a:latin typeface="Times New Roman"/>
                <a:cs typeface="Times New Roman"/>
              </a:rPr>
              <a:t>Various</a:t>
            </a:r>
            <a:r>
              <a:rPr sz="1200" spc="-25" dirty="0">
                <a:latin typeface="Times New Roman"/>
                <a:cs typeface="Times New Roman"/>
              </a:rPr>
              <a:t> </a:t>
            </a:r>
            <a:r>
              <a:rPr sz="1200" dirty="0">
                <a:latin typeface="Times New Roman"/>
                <a:cs typeface="Times New Roman"/>
              </a:rPr>
              <a:t>boiler</a:t>
            </a:r>
            <a:r>
              <a:rPr sz="1200" spc="-75" dirty="0">
                <a:latin typeface="Times New Roman"/>
                <a:cs typeface="Times New Roman"/>
              </a:rPr>
              <a:t> </a:t>
            </a:r>
            <a:r>
              <a:rPr sz="1200" dirty="0">
                <a:latin typeface="Times New Roman"/>
                <a:cs typeface="Times New Roman"/>
              </a:rPr>
              <a:t>accessories</a:t>
            </a:r>
            <a:r>
              <a:rPr sz="1200" spc="-75" dirty="0">
                <a:latin typeface="Times New Roman"/>
                <a:cs typeface="Times New Roman"/>
              </a:rPr>
              <a:t> </a:t>
            </a:r>
            <a:r>
              <a:rPr sz="1200" spc="-20" dirty="0">
                <a:latin typeface="Times New Roman"/>
                <a:cs typeface="Times New Roman"/>
              </a:rPr>
              <a:t>are:</a:t>
            </a:r>
            <a:endParaRPr sz="1200">
              <a:latin typeface="Times New Roman"/>
              <a:cs typeface="Times New Roman"/>
            </a:endParaRPr>
          </a:p>
        </p:txBody>
      </p:sp>
      <p:sp>
        <p:nvSpPr>
          <p:cNvPr id="11" name="object 11"/>
          <p:cNvSpPr txBox="1"/>
          <p:nvPr/>
        </p:nvSpPr>
        <p:spPr>
          <a:xfrm>
            <a:off x="2503169" y="-522732"/>
            <a:ext cx="236220" cy="905376"/>
          </a:xfrm>
          <a:prstGeom prst="rect">
            <a:avLst/>
          </a:prstGeom>
        </p:spPr>
        <p:txBody>
          <a:bodyPr vert="horz" wrap="square" lIns="0" tIns="50800" rIns="0" bIns="0" rtlCol="0">
            <a:spAutoFit/>
          </a:bodyPr>
          <a:lstStyle/>
          <a:p>
            <a:pPr marL="12700">
              <a:spcBef>
                <a:spcPts val="400"/>
              </a:spcBef>
            </a:pPr>
            <a:r>
              <a:rPr sz="1200" spc="-25" dirty="0">
                <a:latin typeface="Times New Roman"/>
                <a:cs typeface="Times New Roman"/>
              </a:rPr>
              <a:t>(i)</a:t>
            </a:r>
            <a:endParaRPr sz="1200">
              <a:latin typeface="Times New Roman"/>
              <a:cs typeface="Times New Roman"/>
            </a:endParaRPr>
          </a:p>
          <a:p>
            <a:pPr marL="12700">
              <a:spcBef>
                <a:spcPts val="305"/>
              </a:spcBef>
            </a:pPr>
            <a:r>
              <a:rPr sz="1200" spc="-20" dirty="0">
                <a:latin typeface="Times New Roman"/>
                <a:cs typeface="Times New Roman"/>
              </a:rPr>
              <a:t>(ii)</a:t>
            </a:r>
            <a:endParaRPr sz="1200">
              <a:latin typeface="Times New Roman"/>
              <a:cs typeface="Times New Roman"/>
            </a:endParaRPr>
          </a:p>
          <a:p>
            <a:pPr marL="12700">
              <a:spcBef>
                <a:spcPts val="300"/>
              </a:spcBef>
            </a:pPr>
            <a:r>
              <a:rPr sz="1200" spc="-30" dirty="0">
                <a:latin typeface="Times New Roman"/>
                <a:cs typeface="Times New Roman"/>
              </a:rPr>
              <a:t>(iii)</a:t>
            </a:r>
            <a:endParaRPr sz="1200">
              <a:latin typeface="Times New Roman"/>
              <a:cs typeface="Times New Roman"/>
            </a:endParaRPr>
          </a:p>
          <a:p>
            <a:pPr marL="12700">
              <a:spcBef>
                <a:spcPts val="300"/>
              </a:spcBef>
            </a:pPr>
            <a:r>
              <a:rPr sz="1200" spc="-20" dirty="0">
                <a:latin typeface="Times New Roman"/>
                <a:cs typeface="Times New Roman"/>
              </a:rPr>
              <a:t>(iv)</a:t>
            </a:r>
            <a:endParaRPr sz="1200">
              <a:latin typeface="Times New Roman"/>
              <a:cs typeface="Times New Roman"/>
            </a:endParaRPr>
          </a:p>
        </p:txBody>
      </p:sp>
      <p:sp>
        <p:nvSpPr>
          <p:cNvPr id="12" name="object 12"/>
          <p:cNvSpPr txBox="1"/>
          <p:nvPr/>
        </p:nvSpPr>
        <p:spPr>
          <a:xfrm>
            <a:off x="2960625" y="-522732"/>
            <a:ext cx="837565" cy="886846"/>
          </a:xfrm>
          <a:prstGeom prst="rect">
            <a:avLst/>
          </a:prstGeom>
        </p:spPr>
        <p:txBody>
          <a:bodyPr vert="horz" wrap="square" lIns="0" tIns="12700" rIns="0" bIns="0" rtlCol="0">
            <a:spAutoFit/>
          </a:bodyPr>
          <a:lstStyle/>
          <a:p>
            <a:pPr marL="12700" marR="5080">
              <a:lnSpc>
                <a:spcPct val="120900"/>
              </a:lnSpc>
              <a:spcBef>
                <a:spcPts val="100"/>
              </a:spcBef>
            </a:pPr>
            <a:r>
              <a:rPr sz="1200" spc="-10" dirty="0">
                <a:latin typeface="Times New Roman"/>
                <a:cs typeface="Times New Roman"/>
              </a:rPr>
              <a:t>Superheater Economiser </a:t>
            </a:r>
            <a:r>
              <a:rPr sz="1200" dirty="0">
                <a:latin typeface="Times New Roman"/>
                <a:cs typeface="Times New Roman"/>
              </a:rPr>
              <a:t>Air</a:t>
            </a:r>
            <a:r>
              <a:rPr sz="1200" spc="-60" dirty="0">
                <a:latin typeface="Times New Roman"/>
                <a:cs typeface="Times New Roman"/>
              </a:rPr>
              <a:t> </a:t>
            </a:r>
            <a:r>
              <a:rPr sz="1200" spc="-10" dirty="0">
                <a:latin typeface="Times New Roman"/>
                <a:cs typeface="Times New Roman"/>
              </a:rPr>
              <a:t>preheater </a:t>
            </a:r>
            <a:r>
              <a:rPr sz="1200" dirty="0">
                <a:latin typeface="Times New Roman"/>
                <a:cs typeface="Times New Roman"/>
              </a:rPr>
              <a:t>Feed</a:t>
            </a:r>
            <a:r>
              <a:rPr sz="1200" spc="-10" dirty="0">
                <a:latin typeface="Times New Roman"/>
                <a:cs typeface="Times New Roman"/>
              </a:rPr>
              <a:t> </a:t>
            </a:r>
            <a:r>
              <a:rPr sz="1200" spc="-20" dirty="0">
                <a:latin typeface="Times New Roman"/>
                <a:cs typeface="Times New Roman"/>
              </a:rPr>
              <a:t>pump</a:t>
            </a:r>
            <a:endParaRPr sz="1200">
              <a:latin typeface="Times New Roman"/>
              <a:cs typeface="Times New Roman"/>
            </a:endParaRPr>
          </a:p>
        </p:txBody>
      </p:sp>
      <p:sp>
        <p:nvSpPr>
          <p:cNvPr id="13" name="object 13"/>
          <p:cNvSpPr txBox="1"/>
          <p:nvPr/>
        </p:nvSpPr>
        <p:spPr>
          <a:xfrm>
            <a:off x="2274252" y="369697"/>
            <a:ext cx="5501640" cy="1351332"/>
          </a:xfrm>
          <a:prstGeom prst="rect">
            <a:avLst/>
          </a:prstGeom>
        </p:spPr>
        <p:txBody>
          <a:bodyPr vert="horz" wrap="square" lIns="0" tIns="12700" rIns="0" bIns="0" rtlCol="0">
            <a:spAutoFit/>
          </a:bodyPr>
          <a:lstStyle/>
          <a:p>
            <a:pPr marL="12700" marR="43180">
              <a:lnSpc>
                <a:spcPct val="116799"/>
              </a:lnSpc>
              <a:spcBef>
                <a:spcPts val="100"/>
              </a:spcBef>
            </a:pPr>
            <a:r>
              <a:rPr sz="1200" b="1" dirty="0">
                <a:latin typeface="Times New Roman"/>
                <a:cs typeface="Times New Roman"/>
              </a:rPr>
              <a:t>Water</a:t>
            </a:r>
            <a:r>
              <a:rPr sz="1200" b="1" spc="-60" dirty="0">
                <a:latin typeface="Times New Roman"/>
                <a:cs typeface="Times New Roman"/>
              </a:rPr>
              <a:t> </a:t>
            </a:r>
            <a:r>
              <a:rPr sz="1200" b="1" dirty="0">
                <a:latin typeface="Times New Roman"/>
                <a:cs typeface="Times New Roman"/>
              </a:rPr>
              <a:t>level</a:t>
            </a:r>
            <a:r>
              <a:rPr sz="1200" b="1" spc="-35" dirty="0">
                <a:latin typeface="Times New Roman"/>
                <a:cs typeface="Times New Roman"/>
              </a:rPr>
              <a:t> </a:t>
            </a:r>
            <a:r>
              <a:rPr sz="1200" b="1" dirty="0">
                <a:latin typeface="Times New Roman"/>
                <a:cs typeface="Times New Roman"/>
              </a:rPr>
              <a:t>indicator:</a:t>
            </a:r>
            <a:r>
              <a:rPr sz="1200" b="1" spc="-15"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dirty="0">
                <a:latin typeface="Times New Roman"/>
                <a:cs typeface="Times New Roman"/>
              </a:rPr>
              <a:t>is</a:t>
            </a:r>
            <a:r>
              <a:rPr sz="1200" spc="-50" dirty="0">
                <a:latin typeface="Times New Roman"/>
                <a:cs typeface="Times New Roman"/>
              </a:rPr>
              <a:t> </a:t>
            </a:r>
            <a:r>
              <a:rPr sz="1200" dirty="0">
                <a:latin typeface="Times New Roman"/>
                <a:cs typeface="Times New Roman"/>
              </a:rPr>
              <a:t>used for</a:t>
            </a:r>
            <a:r>
              <a:rPr sz="1200" spc="-45" dirty="0">
                <a:latin typeface="Times New Roman"/>
                <a:cs typeface="Times New Roman"/>
              </a:rPr>
              <a:t> </a:t>
            </a:r>
            <a:r>
              <a:rPr sz="1200" dirty="0">
                <a:latin typeface="Times New Roman"/>
                <a:cs typeface="Times New Roman"/>
              </a:rPr>
              <a:t>knowing</a:t>
            </a:r>
            <a:r>
              <a:rPr sz="1200" spc="-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level</a:t>
            </a:r>
            <a:r>
              <a:rPr sz="1200" spc="-95"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water</a:t>
            </a:r>
            <a:r>
              <a:rPr sz="1200" spc="-50" dirty="0">
                <a:latin typeface="Times New Roman"/>
                <a:cs typeface="Times New Roman"/>
              </a:rPr>
              <a:t> </a:t>
            </a:r>
            <a:r>
              <a:rPr sz="1200" dirty="0">
                <a:latin typeface="Times New Roman"/>
                <a:cs typeface="Times New Roman"/>
              </a:rPr>
              <a:t>in boiler</a:t>
            </a:r>
            <a:r>
              <a:rPr sz="1200" spc="-45" dirty="0">
                <a:latin typeface="Times New Roman"/>
                <a:cs typeface="Times New Roman"/>
              </a:rPr>
              <a:t> </a:t>
            </a:r>
            <a:r>
              <a:rPr sz="1200" dirty="0">
                <a:latin typeface="Times New Roman"/>
                <a:cs typeface="Times New Roman"/>
              </a:rPr>
              <a:t>as</a:t>
            </a:r>
            <a:r>
              <a:rPr sz="1200" spc="-50" dirty="0">
                <a:latin typeface="Times New Roman"/>
                <a:cs typeface="Times New Roman"/>
              </a:rPr>
              <a:t> </a:t>
            </a:r>
            <a:r>
              <a:rPr sz="1200" dirty="0">
                <a:latin typeface="Times New Roman"/>
                <a:cs typeface="Times New Roman"/>
              </a:rPr>
              <a:t>water</a:t>
            </a:r>
            <a:r>
              <a:rPr sz="1200" spc="10" dirty="0">
                <a:latin typeface="Times New Roman"/>
                <a:cs typeface="Times New Roman"/>
              </a:rPr>
              <a:t> </a:t>
            </a:r>
            <a:r>
              <a:rPr sz="1200" spc="-10" dirty="0">
                <a:latin typeface="Times New Roman"/>
                <a:cs typeface="Times New Roman"/>
              </a:rPr>
              <a:t>level </a:t>
            </a:r>
            <a:r>
              <a:rPr sz="1200" dirty="0">
                <a:latin typeface="Times New Roman"/>
                <a:cs typeface="Times New Roman"/>
              </a:rPr>
              <a:t>inside</a:t>
            </a:r>
            <a:r>
              <a:rPr sz="1200" spc="20" dirty="0">
                <a:latin typeface="Times New Roman"/>
                <a:cs typeface="Times New Roman"/>
              </a:rPr>
              <a:t> </a:t>
            </a:r>
            <a:r>
              <a:rPr sz="1200" dirty="0">
                <a:latin typeface="Times New Roman"/>
                <a:cs typeface="Times New Roman"/>
              </a:rPr>
              <a:t>boiler</a:t>
            </a:r>
            <a:r>
              <a:rPr sz="1200" spc="40" dirty="0">
                <a:latin typeface="Times New Roman"/>
                <a:cs typeface="Times New Roman"/>
              </a:rPr>
              <a:t> </a:t>
            </a:r>
            <a:r>
              <a:rPr sz="1200" dirty="0">
                <a:latin typeface="Times New Roman"/>
                <a:cs typeface="Times New Roman"/>
              </a:rPr>
              <a:t>should</a:t>
            </a:r>
            <a:r>
              <a:rPr sz="1200" spc="80" dirty="0">
                <a:latin typeface="Times New Roman"/>
                <a:cs typeface="Times New Roman"/>
              </a:rPr>
              <a:t> </a:t>
            </a:r>
            <a:r>
              <a:rPr sz="1200" dirty="0">
                <a:latin typeface="Times New Roman"/>
                <a:cs typeface="Times New Roman"/>
              </a:rPr>
              <a:t>not</a:t>
            </a:r>
            <a:r>
              <a:rPr sz="1200" spc="105" dirty="0">
                <a:latin typeface="Times New Roman"/>
                <a:cs typeface="Times New Roman"/>
              </a:rPr>
              <a:t> </a:t>
            </a:r>
            <a:r>
              <a:rPr sz="1200" dirty="0">
                <a:latin typeface="Times New Roman"/>
                <a:cs typeface="Times New Roman"/>
              </a:rPr>
              <a:t>go</a:t>
            </a:r>
            <a:r>
              <a:rPr sz="1200" spc="140" dirty="0">
                <a:latin typeface="Times New Roman"/>
                <a:cs typeface="Times New Roman"/>
              </a:rPr>
              <a:t> </a:t>
            </a:r>
            <a:r>
              <a:rPr sz="1200" dirty="0">
                <a:latin typeface="Times New Roman"/>
                <a:cs typeface="Times New Roman"/>
              </a:rPr>
              <a:t>below</a:t>
            </a:r>
            <a:r>
              <a:rPr sz="1200" spc="50" dirty="0">
                <a:latin typeface="Times New Roman"/>
                <a:cs typeface="Times New Roman"/>
              </a:rPr>
              <a:t> </a:t>
            </a:r>
            <a:r>
              <a:rPr sz="1200" dirty="0">
                <a:latin typeface="Times New Roman"/>
                <a:cs typeface="Times New Roman"/>
              </a:rPr>
              <a:t>a</a:t>
            </a:r>
            <a:r>
              <a:rPr sz="1200" spc="80" dirty="0">
                <a:latin typeface="Times New Roman"/>
                <a:cs typeface="Times New Roman"/>
              </a:rPr>
              <a:t> </a:t>
            </a:r>
            <a:r>
              <a:rPr sz="1200" dirty="0">
                <a:latin typeface="Times New Roman"/>
                <a:cs typeface="Times New Roman"/>
              </a:rPr>
              <a:t>certain</a:t>
            </a:r>
            <a:r>
              <a:rPr sz="1200" spc="25" dirty="0">
                <a:latin typeface="Times New Roman"/>
                <a:cs typeface="Times New Roman"/>
              </a:rPr>
              <a:t> </a:t>
            </a:r>
            <a:r>
              <a:rPr sz="1200" dirty="0">
                <a:latin typeface="Times New Roman"/>
                <a:cs typeface="Times New Roman"/>
              </a:rPr>
              <a:t>limit.</a:t>
            </a:r>
            <a:r>
              <a:rPr sz="1200" spc="-50" dirty="0">
                <a:latin typeface="Times New Roman"/>
                <a:cs typeface="Times New Roman"/>
              </a:rPr>
              <a:t> </a:t>
            </a:r>
            <a:r>
              <a:rPr sz="1200" dirty="0">
                <a:latin typeface="Times New Roman"/>
                <a:cs typeface="Times New Roman"/>
              </a:rPr>
              <a:t>General</a:t>
            </a:r>
            <a:r>
              <a:rPr sz="1200" spc="-25" dirty="0">
                <a:latin typeface="Times New Roman"/>
                <a:cs typeface="Times New Roman"/>
              </a:rPr>
              <a:t> </a:t>
            </a:r>
            <a:r>
              <a:rPr sz="1200" dirty="0">
                <a:latin typeface="Times New Roman"/>
                <a:cs typeface="Times New Roman"/>
              </a:rPr>
              <a:t>arrangement</a:t>
            </a:r>
            <a:r>
              <a:rPr sz="1200" spc="65" dirty="0">
                <a:latin typeface="Times New Roman"/>
                <a:cs typeface="Times New Roman"/>
              </a:rPr>
              <a:t> </a:t>
            </a:r>
            <a:r>
              <a:rPr sz="1200" dirty="0">
                <a:latin typeface="Times New Roman"/>
                <a:cs typeface="Times New Roman"/>
              </a:rPr>
              <a:t>is</a:t>
            </a:r>
            <a:r>
              <a:rPr sz="1200" spc="85" dirty="0">
                <a:latin typeface="Times New Roman"/>
                <a:cs typeface="Times New Roman"/>
              </a:rPr>
              <a:t> </a:t>
            </a:r>
            <a:r>
              <a:rPr sz="1200" dirty="0">
                <a:latin typeface="Times New Roman"/>
                <a:cs typeface="Times New Roman"/>
              </a:rPr>
              <a:t>shown</a:t>
            </a:r>
            <a:r>
              <a:rPr sz="1200" spc="80" dirty="0">
                <a:latin typeface="Times New Roman"/>
                <a:cs typeface="Times New Roman"/>
              </a:rPr>
              <a:t> </a:t>
            </a:r>
            <a:r>
              <a:rPr sz="1200" dirty="0">
                <a:latin typeface="Times New Roman"/>
                <a:cs typeface="Times New Roman"/>
              </a:rPr>
              <a:t>in</a:t>
            </a:r>
            <a:r>
              <a:rPr sz="1200" spc="75" dirty="0">
                <a:latin typeface="Times New Roman"/>
                <a:cs typeface="Times New Roman"/>
              </a:rPr>
              <a:t> </a:t>
            </a:r>
            <a:r>
              <a:rPr sz="1200" spc="-20" dirty="0">
                <a:latin typeface="Times New Roman"/>
                <a:cs typeface="Times New Roman"/>
              </a:rPr>
              <a:t>Fig.</a:t>
            </a:r>
            <a:endParaRPr sz="1200">
              <a:latin typeface="Times New Roman"/>
              <a:cs typeface="Times New Roman"/>
            </a:endParaRPr>
          </a:p>
          <a:p>
            <a:pPr marL="12700" marR="5080">
              <a:lnSpc>
                <a:spcPct val="120900"/>
              </a:lnSpc>
              <a:tabLst>
                <a:tab pos="5373984" algn="l"/>
              </a:tabLst>
            </a:pPr>
            <a:r>
              <a:rPr sz="1200" dirty="0">
                <a:latin typeface="Times New Roman"/>
                <a:cs typeface="Times New Roman"/>
              </a:rPr>
              <a:t>1.13</a:t>
            </a:r>
            <a:r>
              <a:rPr sz="1200" spc="5" dirty="0">
                <a:latin typeface="Times New Roman"/>
                <a:cs typeface="Times New Roman"/>
              </a:rPr>
              <a:t> </a:t>
            </a:r>
            <a:r>
              <a:rPr sz="1200" dirty="0">
                <a:latin typeface="Times New Roman"/>
                <a:cs typeface="Times New Roman"/>
              </a:rPr>
              <a:t>with</a:t>
            </a:r>
            <a:r>
              <a:rPr sz="1200" spc="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different</a:t>
            </a:r>
            <a:r>
              <a:rPr sz="1200" spc="-90" dirty="0">
                <a:latin typeface="Times New Roman"/>
                <a:cs typeface="Times New Roman"/>
              </a:rPr>
              <a:t> </a:t>
            </a:r>
            <a:r>
              <a:rPr sz="1200" dirty="0">
                <a:latin typeface="Times New Roman"/>
                <a:cs typeface="Times New Roman"/>
              </a:rPr>
              <a:t>parts</a:t>
            </a:r>
            <a:r>
              <a:rPr sz="1200" spc="-45" dirty="0">
                <a:latin typeface="Times New Roman"/>
                <a:cs typeface="Times New Roman"/>
              </a:rPr>
              <a:t> </a:t>
            </a:r>
            <a:r>
              <a:rPr sz="1200" dirty="0">
                <a:latin typeface="Times New Roman"/>
                <a:cs typeface="Times New Roman"/>
              </a:rPr>
              <a:t>in</a:t>
            </a:r>
            <a:r>
              <a:rPr sz="1200" spc="-55" dirty="0">
                <a:latin typeface="Times New Roman"/>
                <a:cs typeface="Times New Roman"/>
              </a:rPr>
              <a:t> </a:t>
            </a:r>
            <a:r>
              <a:rPr sz="1200" dirty="0">
                <a:latin typeface="Times New Roman"/>
                <a:cs typeface="Times New Roman"/>
              </a:rPr>
              <a:t>it.</a:t>
            </a:r>
            <a:r>
              <a:rPr sz="1200" spc="-55" dirty="0">
                <a:latin typeface="Times New Roman"/>
                <a:cs typeface="Times New Roman"/>
              </a:rPr>
              <a:t> </a:t>
            </a:r>
            <a:r>
              <a:rPr sz="1200" dirty="0">
                <a:latin typeface="Times New Roman"/>
                <a:cs typeface="Times New Roman"/>
              </a:rPr>
              <a:t>It</a:t>
            </a:r>
            <a:r>
              <a:rPr sz="1200" spc="90" dirty="0">
                <a:latin typeface="Times New Roman"/>
                <a:cs typeface="Times New Roman"/>
              </a:rPr>
              <a:t> </a:t>
            </a:r>
            <a:r>
              <a:rPr sz="1200" dirty="0">
                <a:latin typeface="Times New Roman"/>
                <a:cs typeface="Times New Roman"/>
              </a:rPr>
              <a:t>has</a:t>
            </a:r>
            <a:r>
              <a:rPr sz="1200" spc="-45" dirty="0">
                <a:latin typeface="Times New Roman"/>
                <a:cs typeface="Times New Roman"/>
              </a:rPr>
              <a:t> </a:t>
            </a:r>
            <a:r>
              <a:rPr sz="1200" dirty="0">
                <a:latin typeface="Times New Roman"/>
                <a:cs typeface="Times New Roman"/>
              </a:rPr>
              <a:t>two</a:t>
            </a:r>
            <a:r>
              <a:rPr sz="1200" spc="5" dirty="0">
                <a:latin typeface="Times New Roman"/>
                <a:cs typeface="Times New Roman"/>
              </a:rPr>
              <a:t> </a:t>
            </a:r>
            <a:r>
              <a:rPr sz="1200" dirty="0">
                <a:latin typeface="Times New Roman"/>
                <a:cs typeface="Times New Roman"/>
              </a:rPr>
              <a:t>tubes</a:t>
            </a:r>
            <a:r>
              <a:rPr sz="1200" spc="-45" dirty="0">
                <a:latin typeface="Times New Roman"/>
                <a:cs typeface="Times New Roman"/>
              </a:rPr>
              <a:t> </a:t>
            </a:r>
            <a:r>
              <a:rPr sz="1200" dirty="0">
                <a:latin typeface="Times New Roman"/>
                <a:cs typeface="Times New Roman"/>
              </a:rPr>
              <a:t>one</a:t>
            </a:r>
            <a:r>
              <a:rPr sz="1200" spc="1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front</a:t>
            </a:r>
            <a:r>
              <a:rPr sz="1200" spc="-90" dirty="0">
                <a:latin typeface="Times New Roman"/>
                <a:cs typeface="Times New Roman"/>
              </a:rPr>
              <a:t> </a:t>
            </a:r>
            <a:r>
              <a:rPr sz="1200" dirty="0">
                <a:latin typeface="Times New Roman"/>
                <a:cs typeface="Times New Roman"/>
              </a:rPr>
              <a:t>glass</a:t>
            </a:r>
            <a:r>
              <a:rPr sz="1200" spc="-45" dirty="0">
                <a:latin typeface="Times New Roman"/>
                <a:cs typeface="Times New Roman"/>
              </a:rPr>
              <a:t> </a:t>
            </a:r>
            <a:r>
              <a:rPr sz="1200" dirty="0">
                <a:latin typeface="Times New Roman"/>
                <a:cs typeface="Times New Roman"/>
              </a:rPr>
              <a:t>tube</a:t>
            </a:r>
            <a:r>
              <a:rPr sz="1200" spc="10" dirty="0">
                <a:latin typeface="Times New Roman"/>
                <a:cs typeface="Times New Roman"/>
              </a:rPr>
              <a:t> </a:t>
            </a:r>
            <a:r>
              <a:rPr sz="1200" dirty="0">
                <a:latin typeface="Times New Roman"/>
                <a:cs typeface="Times New Roman"/>
              </a:rPr>
              <a:t>while</a:t>
            </a:r>
            <a:r>
              <a:rPr sz="1200" spc="-50" dirty="0">
                <a:latin typeface="Times New Roman"/>
                <a:cs typeface="Times New Roman"/>
              </a:rPr>
              <a:t> </a:t>
            </a:r>
            <a:r>
              <a:rPr sz="1200" dirty="0">
                <a:latin typeface="Times New Roman"/>
                <a:cs typeface="Times New Roman"/>
              </a:rPr>
              <a:t>other</a:t>
            </a:r>
            <a:r>
              <a:rPr sz="1200" spc="-40" dirty="0">
                <a:latin typeface="Times New Roman"/>
                <a:cs typeface="Times New Roman"/>
              </a:rPr>
              <a:t> </a:t>
            </a:r>
            <a:r>
              <a:rPr sz="1200" spc="-25" dirty="0">
                <a:latin typeface="Times New Roman"/>
                <a:cs typeface="Times New Roman"/>
              </a:rPr>
              <a:t>is </a:t>
            </a:r>
            <a:r>
              <a:rPr sz="1200" dirty="0">
                <a:latin typeface="Times New Roman"/>
                <a:cs typeface="Times New Roman"/>
              </a:rPr>
              <a:t>metal</a:t>
            </a:r>
            <a:r>
              <a:rPr sz="1200" spc="165" dirty="0">
                <a:latin typeface="Times New Roman"/>
                <a:cs typeface="Times New Roman"/>
              </a:rPr>
              <a:t> </a:t>
            </a:r>
            <a:r>
              <a:rPr sz="1200" dirty="0">
                <a:latin typeface="Times New Roman"/>
                <a:cs typeface="Times New Roman"/>
              </a:rPr>
              <a:t>tube.</a:t>
            </a:r>
            <a:r>
              <a:rPr sz="1200" spc="135"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level</a:t>
            </a:r>
            <a:r>
              <a:rPr sz="1200" spc="175" dirty="0">
                <a:latin typeface="Times New Roman"/>
                <a:cs typeface="Times New Roman"/>
              </a:rPr>
              <a:t> </a:t>
            </a:r>
            <a:r>
              <a:rPr sz="1200" dirty="0">
                <a:latin typeface="Times New Roman"/>
                <a:cs typeface="Times New Roman"/>
              </a:rPr>
              <a:t>is</a:t>
            </a:r>
            <a:r>
              <a:rPr sz="1200" spc="204" dirty="0">
                <a:latin typeface="Times New Roman"/>
                <a:cs typeface="Times New Roman"/>
              </a:rPr>
              <a:t> </a:t>
            </a:r>
            <a:r>
              <a:rPr sz="1200" dirty="0">
                <a:latin typeface="Times New Roman"/>
                <a:cs typeface="Times New Roman"/>
              </a:rPr>
              <a:t>seen</a:t>
            </a:r>
            <a:r>
              <a:rPr sz="1200" spc="204" dirty="0">
                <a:latin typeface="Times New Roman"/>
                <a:cs typeface="Times New Roman"/>
              </a:rPr>
              <a:t> </a:t>
            </a:r>
            <a:r>
              <a:rPr sz="1200" dirty="0">
                <a:latin typeface="Times New Roman"/>
                <a:cs typeface="Times New Roman"/>
              </a:rPr>
              <a:t>through</a:t>
            </a:r>
            <a:r>
              <a:rPr sz="1200" spc="200" dirty="0">
                <a:latin typeface="Times New Roman"/>
                <a:cs typeface="Times New Roman"/>
              </a:rPr>
              <a:t> </a:t>
            </a:r>
            <a:r>
              <a:rPr sz="1200" dirty="0">
                <a:latin typeface="Times New Roman"/>
                <a:cs typeface="Times New Roman"/>
              </a:rPr>
              <a:t>glass</a:t>
            </a:r>
            <a:r>
              <a:rPr sz="1200" spc="150" dirty="0">
                <a:latin typeface="Times New Roman"/>
                <a:cs typeface="Times New Roman"/>
              </a:rPr>
              <a:t> </a:t>
            </a:r>
            <a:r>
              <a:rPr sz="1200" dirty="0">
                <a:latin typeface="Times New Roman"/>
                <a:cs typeface="Times New Roman"/>
              </a:rPr>
              <a:t>tube</a:t>
            </a:r>
            <a:r>
              <a:rPr sz="1200" spc="-50" dirty="0">
                <a:latin typeface="Times New Roman"/>
                <a:cs typeface="Times New Roman"/>
              </a:rPr>
              <a:t> </a:t>
            </a:r>
            <a:r>
              <a:rPr sz="1200" dirty="0">
                <a:latin typeface="Times New Roman"/>
                <a:cs typeface="Times New Roman"/>
              </a:rPr>
              <a:t>which</a:t>
            </a:r>
            <a:r>
              <a:rPr sz="1200" spc="210" dirty="0">
                <a:latin typeface="Times New Roman"/>
                <a:cs typeface="Times New Roman"/>
              </a:rPr>
              <a:t> </a:t>
            </a:r>
            <a:r>
              <a:rPr sz="1200" dirty="0">
                <a:latin typeface="Times New Roman"/>
                <a:cs typeface="Times New Roman"/>
              </a:rPr>
              <a:t>is</a:t>
            </a:r>
            <a:r>
              <a:rPr sz="1200" spc="210" dirty="0">
                <a:latin typeface="Times New Roman"/>
                <a:cs typeface="Times New Roman"/>
              </a:rPr>
              <a:t> </a:t>
            </a:r>
            <a:r>
              <a:rPr sz="1200" dirty="0">
                <a:latin typeface="Times New Roman"/>
                <a:cs typeface="Times New Roman"/>
              </a:rPr>
              <a:t>made</a:t>
            </a:r>
            <a:r>
              <a:rPr sz="1200" spc="-50" dirty="0">
                <a:latin typeface="Times New Roman"/>
                <a:cs typeface="Times New Roman"/>
              </a:rPr>
              <a:t> </a:t>
            </a:r>
            <a:r>
              <a:rPr sz="1200" dirty="0">
                <a:latin typeface="Times New Roman"/>
                <a:cs typeface="Times New Roman"/>
              </a:rPr>
              <a:t>strong</a:t>
            </a:r>
            <a:r>
              <a:rPr sz="1200" spc="210" dirty="0">
                <a:latin typeface="Times New Roman"/>
                <a:cs typeface="Times New Roman"/>
              </a:rPr>
              <a:t> </a:t>
            </a:r>
            <a:r>
              <a:rPr sz="1200" spc="-10" dirty="0">
                <a:latin typeface="Times New Roman"/>
                <a:cs typeface="Times New Roman"/>
              </a:rPr>
              <a:t>enough</a:t>
            </a:r>
            <a:r>
              <a:rPr sz="1200" dirty="0">
                <a:latin typeface="Times New Roman"/>
                <a:cs typeface="Times New Roman"/>
              </a:rPr>
              <a:t>	</a:t>
            </a:r>
            <a:r>
              <a:rPr sz="1200" spc="-45" dirty="0">
                <a:latin typeface="Times New Roman"/>
                <a:cs typeface="Times New Roman"/>
              </a:rPr>
              <a:t>to </a:t>
            </a:r>
            <a:r>
              <a:rPr sz="1200" dirty="0">
                <a:latin typeface="Times New Roman"/>
                <a:cs typeface="Times New Roman"/>
              </a:rPr>
              <a:t>withstand</a:t>
            </a:r>
            <a:r>
              <a:rPr sz="1200" spc="140" dirty="0">
                <a:latin typeface="Times New Roman"/>
                <a:cs typeface="Times New Roman"/>
              </a:rPr>
              <a:t> </a:t>
            </a:r>
            <a:r>
              <a:rPr sz="1200" dirty="0">
                <a:latin typeface="Times New Roman"/>
                <a:cs typeface="Times New Roman"/>
              </a:rPr>
              <a:t>high</a:t>
            </a:r>
            <a:r>
              <a:rPr sz="1200" spc="190" dirty="0">
                <a:latin typeface="Times New Roman"/>
                <a:cs typeface="Times New Roman"/>
              </a:rPr>
              <a:t> </a:t>
            </a:r>
            <a:r>
              <a:rPr sz="1200" dirty="0">
                <a:latin typeface="Times New Roman"/>
                <a:cs typeface="Times New Roman"/>
              </a:rPr>
              <a:t>steam</a:t>
            </a:r>
            <a:r>
              <a:rPr sz="1200" spc="160" dirty="0">
                <a:latin typeface="Times New Roman"/>
                <a:cs typeface="Times New Roman"/>
              </a:rPr>
              <a:t> </a:t>
            </a:r>
            <a:r>
              <a:rPr sz="1200" dirty="0">
                <a:latin typeface="Times New Roman"/>
                <a:cs typeface="Times New Roman"/>
              </a:rPr>
              <a:t>pressure</a:t>
            </a:r>
            <a:r>
              <a:rPr sz="1200" spc="145" dirty="0">
                <a:latin typeface="Times New Roman"/>
                <a:cs typeface="Times New Roman"/>
              </a:rPr>
              <a:t> </a:t>
            </a:r>
            <a:r>
              <a:rPr sz="1200" dirty="0">
                <a:latin typeface="Times New Roman"/>
                <a:cs typeface="Times New Roman"/>
              </a:rPr>
              <a:t>and</a:t>
            </a:r>
            <a:r>
              <a:rPr sz="1200" spc="190" dirty="0">
                <a:latin typeface="Times New Roman"/>
                <a:cs typeface="Times New Roman"/>
              </a:rPr>
              <a:t> </a:t>
            </a:r>
            <a:r>
              <a:rPr sz="1200" dirty="0">
                <a:latin typeface="Times New Roman"/>
                <a:cs typeface="Times New Roman"/>
              </a:rPr>
              <a:t>temperature.</a:t>
            </a:r>
            <a:r>
              <a:rPr sz="1200" spc="85" dirty="0">
                <a:latin typeface="Times New Roman"/>
                <a:cs typeface="Times New Roman"/>
              </a:rPr>
              <a:t> </a:t>
            </a:r>
            <a:r>
              <a:rPr sz="1200" dirty="0">
                <a:latin typeface="Times New Roman"/>
                <a:cs typeface="Times New Roman"/>
              </a:rPr>
              <a:t>Two</a:t>
            </a:r>
            <a:r>
              <a:rPr sz="1200" spc="254" dirty="0">
                <a:latin typeface="Times New Roman"/>
                <a:cs typeface="Times New Roman"/>
              </a:rPr>
              <a:t> </a:t>
            </a:r>
            <a:r>
              <a:rPr sz="1200" dirty="0">
                <a:latin typeface="Times New Roman"/>
                <a:cs typeface="Times New Roman"/>
              </a:rPr>
              <a:t>control</a:t>
            </a:r>
            <a:r>
              <a:rPr sz="1200" spc="165" dirty="0">
                <a:latin typeface="Times New Roman"/>
                <a:cs typeface="Times New Roman"/>
              </a:rPr>
              <a:t> </a:t>
            </a:r>
            <a:r>
              <a:rPr sz="1200" dirty="0">
                <a:latin typeface="Times New Roman"/>
                <a:cs typeface="Times New Roman"/>
              </a:rPr>
              <a:t>cocks</a:t>
            </a:r>
            <a:r>
              <a:rPr sz="1200" spc="204" dirty="0">
                <a:latin typeface="Times New Roman"/>
                <a:cs typeface="Times New Roman"/>
              </a:rPr>
              <a:t> </a:t>
            </a:r>
            <a:r>
              <a:rPr sz="1200" dirty="0">
                <a:latin typeface="Times New Roman"/>
                <a:cs typeface="Times New Roman"/>
              </a:rPr>
              <a:t>are</a:t>
            </a:r>
            <a:r>
              <a:rPr sz="1200" spc="140" dirty="0">
                <a:latin typeface="Times New Roman"/>
                <a:cs typeface="Times New Roman"/>
              </a:rPr>
              <a:t> </a:t>
            </a:r>
            <a:r>
              <a:rPr sz="1200" dirty="0">
                <a:latin typeface="Times New Roman"/>
                <a:cs typeface="Times New Roman"/>
              </a:rPr>
              <a:t>provided</a:t>
            </a:r>
            <a:r>
              <a:rPr sz="1200" spc="195" dirty="0">
                <a:latin typeface="Times New Roman"/>
                <a:cs typeface="Times New Roman"/>
              </a:rPr>
              <a:t> </a:t>
            </a:r>
            <a:r>
              <a:rPr sz="1200" spc="-25" dirty="0">
                <a:latin typeface="Times New Roman"/>
                <a:cs typeface="Times New Roman"/>
              </a:rPr>
              <a:t>for</a:t>
            </a:r>
            <a:endParaRPr sz="1200">
              <a:latin typeface="Times New Roman"/>
              <a:cs typeface="Times New Roman"/>
            </a:endParaRPr>
          </a:p>
          <a:p>
            <a:pPr marL="12700">
              <a:spcBef>
                <a:spcPts val="360"/>
              </a:spcBef>
            </a:pPr>
            <a:r>
              <a:rPr sz="1200" dirty="0">
                <a:latin typeface="Times New Roman"/>
                <a:cs typeface="Times New Roman"/>
              </a:rPr>
              <a:t>regulating</a:t>
            </a:r>
            <a:r>
              <a:rPr sz="1200" spc="-110" dirty="0">
                <a:latin typeface="Times New Roman"/>
                <a:cs typeface="Times New Roman"/>
              </a:rPr>
              <a:t> </a:t>
            </a:r>
            <a:r>
              <a:rPr sz="1200" dirty="0">
                <a:latin typeface="Times New Roman"/>
                <a:cs typeface="Times New Roman"/>
              </a:rPr>
              <a:t>steam</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passage</a:t>
            </a:r>
            <a:r>
              <a:rPr sz="1200" spc="-4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boiler</a:t>
            </a:r>
            <a:r>
              <a:rPr sz="1200" spc="-30"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glass</a:t>
            </a:r>
            <a:r>
              <a:rPr sz="1200" spc="-35" dirty="0">
                <a:latin typeface="Times New Roman"/>
                <a:cs typeface="Times New Roman"/>
              </a:rPr>
              <a:t> </a:t>
            </a:r>
            <a:r>
              <a:rPr sz="1200" spc="-10" dirty="0">
                <a:latin typeface="Times New Roman"/>
                <a:cs typeface="Times New Roman"/>
              </a:rPr>
              <a:t>tube.</a:t>
            </a:r>
            <a:endParaRPr sz="1200">
              <a:latin typeface="Times New Roman"/>
              <a:cs typeface="Times New Roman"/>
            </a:endParaRPr>
          </a:p>
        </p:txBody>
      </p:sp>
      <p:sp>
        <p:nvSpPr>
          <p:cNvPr id="14" name="object 14"/>
          <p:cNvSpPr txBox="1"/>
          <p:nvPr/>
        </p:nvSpPr>
        <p:spPr>
          <a:xfrm>
            <a:off x="2274252" y="6417309"/>
            <a:ext cx="5514340" cy="1102738"/>
          </a:xfrm>
          <a:prstGeom prst="rect">
            <a:avLst/>
          </a:prstGeom>
        </p:spPr>
        <p:txBody>
          <a:bodyPr vert="horz" wrap="square" lIns="0" tIns="13970" rIns="0" bIns="0" rtlCol="0">
            <a:spAutoFit/>
          </a:bodyPr>
          <a:lstStyle/>
          <a:p>
            <a:pPr marL="12700" marR="5080" algn="just">
              <a:lnSpc>
                <a:spcPct val="119900"/>
              </a:lnSpc>
              <a:spcBef>
                <a:spcPts val="110"/>
              </a:spcBef>
            </a:pPr>
            <a:r>
              <a:rPr sz="1200" dirty="0">
                <a:latin typeface="Times New Roman"/>
                <a:cs typeface="Times New Roman"/>
              </a:rPr>
              <a:t>For</a:t>
            </a:r>
            <a:r>
              <a:rPr sz="1200" spc="70" dirty="0">
                <a:latin typeface="Times New Roman"/>
                <a:cs typeface="Times New Roman"/>
              </a:rPr>
              <a:t> </a:t>
            </a:r>
            <a:r>
              <a:rPr sz="1200" dirty="0">
                <a:latin typeface="Times New Roman"/>
                <a:cs typeface="Times New Roman"/>
              </a:rPr>
              <a:t>blow</a:t>
            </a:r>
            <a:r>
              <a:rPr sz="1200" spc="90" dirty="0">
                <a:latin typeface="Times New Roman"/>
                <a:cs typeface="Times New Roman"/>
              </a:rPr>
              <a:t> </a:t>
            </a:r>
            <a:r>
              <a:rPr sz="1200" dirty="0">
                <a:latin typeface="Times New Roman"/>
                <a:cs typeface="Times New Roman"/>
              </a:rPr>
              <a:t>off</a:t>
            </a:r>
            <a:r>
              <a:rPr sz="1200" spc="70" dirty="0">
                <a:latin typeface="Times New Roman"/>
                <a:cs typeface="Times New Roman"/>
              </a:rPr>
              <a:t> </a:t>
            </a:r>
            <a:r>
              <a:rPr sz="1200" dirty="0">
                <a:latin typeface="Times New Roman"/>
                <a:cs typeface="Times New Roman"/>
              </a:rPr>
              <a:t>purpose</a:t>
            </a:r>
            <a:r>
              <a:rPr sz="1200" spc="6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dirty="0">
                <a:latin typeface="Times New Roman"/>
                <a:cs typeface="Times New Roman"/>
              </a:rPr>
              <a:t>blowing</a:t>
            </a:r>
            <a:r>
              <a:rPr sz="1200" spc="114" dirty="0">
                <a:latin typeface="Times New Roman"/>
                <a:cs typeface="Times New Roman"/>
              </a:rPr>
              <a:t> </a:t>
            </a:r>
            <a:r>
              <a:rPr sz="1200" dirty="0">
                <a:latin typeface="Times New Roman"/>
                <a:cs typeface="Times New Roman"/>
              </a:rPr>
              <a:t>cock</a:t>
            </a:r>
            <a:r>
              <a:rPr sz="1200" spc="50" dirty="0">
                <a:latin typeface="Times New Roman"/>
                <a:cs typeface="Times New Roman"/>
              </a:rPr>
              <a:t> </a:t>
            </a:r>
            <a:r>
              <a:rPr sz="1200" dirty="0">
                <a:latin typeface="Times New Roman"/>
                <a:cs typeface="Times New Roman"/>
              </a:rPr>
              <a:t>is</a:t>
            </a:r>
            <a:r>
              <a:rPr sz="1200" spc="70" dirty="0">
                <a:latin typeface="Times New Roman"/>
                <a:cs typeface="Times New Roman"/>
              </a:rPr>
              <a:t> </a:t>
            </a:r>
            <a:r>
              <a:rPr sz="1200" dirty="0">
                <a:latin typeface="Times New Roman"/>
                <a:cs typeface="Times New Roman"/>
              </a:rPr>
              <a:t>also</a:t>
            </a:r>
            <a:r>
              <a:rPr sz="1200" spc="50" dirty="0">
                <a:latin typeface="Times New Roman"/>
                <a:cs typeface="Times New Roman"/>
              </a:rPr>
              <a:t> </a:t>
            </a:r>
            <a:r>
              <a:rPr sz="1200" dirty="0">
                <a:latin typeface="Times New Roman"/>
                <a:cs typeface="Times New Roman"/>
              </a:rPr>
              <a:t>provided as</a:t>
            </a:r>
            <a:r>
              <a:rPr sz="1200" spc="125" dirty="0">
                <a:latin typeface="Times New Roman"/>
                <a:cs typeface="Times New Roman"/>
              </a:rPr>
              <a:t> </a:t>
            </a:r>
            <a:r>
              <a:rPr sz="1200" dirty="0">
                <a:latin typeface="Times New Roman"/>
                <a:cs typeface="Times New Roman"/>
              </a:rPr>
              <a:t>shown.</a:t>
            </a:r>
            <a:r>
              <a:rPr sz="1200" spc="55" dirty="0">
                <a:latin typeface="Times New Roman"/>
                <a:cs typeface="Times New Roman"/>
              </a:rPr>
              <a:t> </a:t>
            </a:r>
            <a:r>
              <a:rPr sz="1200" dirty="0">
                <a:latin typeface="Times New Roman"/>
                <a:cs typeface="Times New Roman"/>
              </a:rPr>
              <a:t>In</a:t>
            </a:r>
            <a:r>
              <a:rPr sz="1200" spc="170" dirty="0">
                <a:latin typeface="Times New Roman"/>
                <a:cs typeface="Times New Roman"/>
              </a:rPr>
              <a:t> </a:t>
            </a:r>
            <a:r>
              <a:rPr sz="1200" dirty="0">
                <a:latin typeface="Times New Roman"/>
                <a:cs typeface="Times New Roman"/>
              </a:rPr>
              <a:t>case</a:t>
            </a:r>
            <a:r>
              <a:rPr sz="1200" spc="60"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dirty="0">
                <a:latin typeface="Times New Roman"/>
                <a:cs typeface="Times New Roman"/>
              </a:rPr>
              <a:t>breakage</a:t>
            </a:r>
            <a:r>
              <a:rPr sz="1200" spc="60" dirty="0">
                <a:latin typeface="Times New Roman"/>
                <a:cs typeface="Times New Roman"/>
              </a:rPr>
              <a:t> </a:t>
            </a:r>
            <a:r>
              <a:rPr sz="1200" spc="-25" dirty="0">
                <a:latin typeface="Times New Roman"/>
                <a:cs typeface="Times New Roman"/>
              </a:rPr>
              <a:t>of </a:t>
            </a:r>
            <a:r>
              <a:rPr sz="1200" dirty="0">
                <a:latin typeface="Times New Roman"/>
                <a:cs typeface="Times New Roman"/>
              </a:rPr>
              <a:t>glass</a:t>
            </a:r>
            <a:r>
              <a:rPr sz="1200" spc="90" dirty="0">
                <a:latin typeface="Times New Roman"/>
                <a:cs typeface="Times New Roman"/>
              </a:rPr>
              <a:t> </a:t>
            </a:r>
            <a:r>
              <a:rPr sz="1200" dirty="0">
                <a:latin typeface="Times New Roman"/>
                <a:cs typeface="Times New Roman"/>
              </a:rPr>
              <a:t>tube</a:t>
            </a:r>
            <a:r>
              <a:rPr sz="1200" spc="80"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possibility</a:t>
            </a:r>
            <a:r>
              <a:rPr sz="1200" spc="-45" dirty="0">
                <a:latin typeface="Times New Roman"/>
                <a:cs typeface="Times New Roman"/>
              </a:rPr>
              <a:t> </a:t>
            </a:r>
            <a:r>
              <a:rPr sz="1200" dirty="0">
                <a:latin typeface="Times New Roman"/>
                <a:cs typeface="Times New Roman"/>
              </a:rPr>
              <a:t>of</a:t>
            </a:r>
            <a:r>
              <a:rPr sz="1200" spc="160" dirty="0">
                <a:latin typeface="Times New Roman"/>
                <a:cs typeface="Times New Roman"/>
              </a:rPr>
              <a:t> </a:t>
            </a:r>
            <a:r>
              <a:rPr sz="1200" dirty="0">
                <a:latin typeface="Times New Roman"/>
                <a:cs typeface="Times New Roman"/>
              </a:rPr>
              <a:t>accident</a:t>
            </a:r>
            <a:r>
              <a:rPr sz="1200" spc="45"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prevented</a:t>
            </a:r>
            <a:r>
              <a:rPr sz="1200" spc="75" dirty="0">
                <a:latin typeface="Times New Roman"/>
                <a:cs typeface="Times New Roman"/>
              </a:rPr>
              <a:t> </a:t>
            </a:r>
            <a:r>
              <a:rPr sz="1200" dirty="0">
                <a:latin typeface="Times New Roman"/>
                <a:cs typeface="Times New Roman"/>
              </a:rPr>
              <a:t>by</a:t>
            </a:r>
            <a:r>
              <a:rPr sz="1200" spc="80" dirty="0">
                <a:latin typeface="Times New Roman"/>
                <a:cs typeface="Times New Roman"/>
              </a:rPr>
              <a:t> </a:t>
            </a:r>
            <a:r>
              <a:rPr sz="1200" dirty="0">
                <a:latin typeface="Times New Roman"/>
                <a:cs typeface="Times New Roman"/>
              </a:rPr>
              <a:t>providing</a:t>
            </a:r>
            <a:r>
              <a:rPr sz="1200" spc="75" dirty="0">
                <a:latin typeface="Times New Roman"/>
                <a:cs typeface="Times New Roman"/>
              </a:rPr>
              <a:t> </a:t>
            </a:r>
            <a:r>
              <a:rPr sz="1200" dirty="0">
                <a:latin typeface="Times New Roman"/>
                <a:cs typeface="Times New Roman"/>
              </a:rPr>
              <a:t>two</a:t>
            </a:r>
            <a:r>
              <a:rPr sz="1200" spc="140" dirty="0">
                <a:latin typeface="Times New Roman"/>
                <a:cs typeface="Times New Roman"/>
              </a:rPr>
              <a:t> </a:t>
            </a:r>
            <a:r>
              <a:rPr sz="1200" dirty="0">
                <a:latin typeface="Times New Roman"/>
                <a:cs typeface="Times New Roman"/>
              </a:rPr>
              <a:t>balls.</a:t>
            </a:r>
            <a:r>
              <a:rPr sz="1200" spc="15" dirty="0">
                <a:latin typeface="Times New Roman"/>
                <a:cs typeface="Times New Roman"/>
              </a:rPr>
              <a:t> </a:t>
            </a:r>
            <a:r>
              <a:rPr sz="1200" dirty="0">
                <a:latin typeface="Times New Roman"/>
                <a:cs typeface="Times New Roman"/>
              </a:rPr>
              <a:t>As</a:t>
            </a:r>
            <a:r>
              <a:rPr sz="1200" spc="155" dirty="0">
                <a:latin typeface="Times New Roman"/>
                <a:cs typeface="Times New Roman"/>
              </a:rPr>
              <a:t> </a:t>
            </a:r>
            <a:r>
              <a:rPr sz="1200" dirty="0">
                <a:latin typeface="Times New Roman"/>
                <a:cs typeface="Times New Roman"/>
              </a:rPr>
              <a:t>glass</a:t>
            </a:r>
            <a:r>
              <a:rPr sz="1200" spc="90" dirty="0">
                <a:latin typeface="Times New Roman"/>
                <a:cs typeface="Times New Roman"/>
              </a:rPr>
              <a:t> </a:t>
            </a:r>
            <a:r>
              <a:rPr sz="1200" spc="-20" dirty="0">
                <a:latin typeface="Times New Roman"/>
                <a:cs typeface="Times New Roman"/>
              </a:rPr>
              <a:t>tube </a:t>
            </a:r>
            <a:r>
              <a:rPr sz="1200" dirty="0">
                <a:latin typeface="Times New Roman"/>
                <a:cs typeface="Times New Roman"/>
              </a:rPr>
              <a:t>breaks</a:t>
            </a:r>
            <a:r>
              <a:rPr sz="1200" spc="-75" dirty="0">
                <a:latin typeface="Times New Roman"/>
                <a:cs typeface="Times New Roman"/>
              </a:rPr>
              <a:t> </a:t>
            </a: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rush</a:t>
            </a:r>
            <a:r>
              <a:rPr sz="1200" spc="-7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spc="-10" dirty="0">
                <a:latin typeface="Times New Roman"/>
                <a:cs typeface="Times New Roman"/>
              </a:rPr>
              <a:t>steam</a:t>
            </a:r>
            <a:r>
              <a:rPr sz="1200" spc="-65" dirty="0">
                <a:latin typeface="Times New Roman"/>
                <a:cs typeface="Times New Roman"/>
              </a:rPr>
              <a:t> </a:t>
            </a:r>
            <a:r>
              <a:rPr sz="1200" dirty="0">
                <a:latin typeface="Times New Roman"/>
                <a:cs typeface="Times New Roman"/>
              </a:rPr>
              <a:t>carries</a:t>
            </a:r>
            <a:r>
              <a:rPr sz="1200" spc="-7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two</a:t>
            </a:r>
            <a:r>
              <a:rPr sz="1200" spc="25" dirty="0">
                <a:latin typeface="Times New Roman"/>
                <a:cs typeface="Times New Roman"/>
              </a:rPr>
              <a:t> </a:t>
            </a:r>
            <a:r>
              <a:rPr sz="1200" spc="-10" dirty="0">
                <a:latin typeface="Times New Roman"/>
                <a:cs typeface="Times New Roman"/>
              </a:rPr>
              <a:t>balls</a:t>
            </a:r>
            <a:r>
              <a:rPr sz="1200" spc="-65" dirty="0">
                <a:latin typeface="Times New Roman"/>
                <a:cs typeface="Times New Roman"/>
              </a:rPr>
              <a:t> </a:t>
            </a:r>
            <a:r>
              <a:rPr sz="1200" dirty="0">
                <a:latin typeface="Times New Roman"/>
                <a:cs typeface="Times New Roman"/>
              </a:rPr>
              <a:t>with</a:t>
            </a:r>
            <a:r>
              <a:rPr sz="1200" spc="-45"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spc="-10" dirty="0">
                <a:latin typeface="Times New Roman"/>
                <a:cs typeface="Times New Roman"/>
              </a:rPr>
              <a:t>closes</a:t>
            </a:r>
            <a:r>
              <a:rPr sz="1200" spc="-6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openings</a:t>
            </a:r>
            <a:r>
              <a:rPr sz="1200" spc="265" dirty="0">
                <a:latin typeface="Times New Roman"/>
                <a:cs typeface="Times New Roman"/>
              </a:rPr>
              <a:t> </a:t>
            </a:r>
            <a:r>
              <a:rPr sz="1200" spc="-25" dirty="0">
                <a:latin typeface="Times New Roman"/>
                <a:cs typeface="Times New Roman"/>
              </a:rPr>
              <a:t>for </a:t>
            </a:r>
            <a:r>
              <a:rPr sz="1200" dirty="0">
                <a:latin typeface="Times New Roman"/>
                <a:cs typeface="Times New Roman"/>
              </a:rPr>
              <a:t>glass</a:t>
            </a:r>
            <a:r>
              <a:rPr sz="1200" spc="-50" dirty="0">
                <a:latin typeface="Times New Roman"/>
                <a:cs typeface="Times New Roman"/>
              </a:rPr>
              <a:t> </a:t>
            </a:r>
            <a:r>
              <a:rPr sz="1200" dirty="0">
                <a:latin typeface="Times New Roman"/>
                <a:cs typeface="Times New Roman"/>
              </a:rPr>
              <a:t>tube,</a:t>
            </a:r>
            <a:r>
              <a:rPr sz="1200" spc="-60" dirty="0">
                <a:latin typeface="Times New Roman"/>
                <a:cs typeface="Times New Roman"/>
              </a:rPr>
              <a:t> </a:t>
            </a:r>
            <a:r>
              <a:rPr sz="1200" dirty="0">
                <a:latin typeface="Times New Roman"/>
                <a:cs typeface="Times New Roman"/>
              </a:rPr>
              <a:t>thus</a:t>
            </a:r>
            <a:r>
              <a:rPr sz="1200" spc="15" dirty="0">
                <a:latin typeface="Times New Roman"/>
                <a:cs typeface="Times New Roman"/>
              </a:rPr>
              <a:t> </a:t>
            </a:r>
            <a:r>
              <a:rPr sz="1200" dirty="0">
                <a:latin typeface="Times New Roman"/>
                <a:cs typeface="Times New Roman"/>
              </a:rPr>
              <a:t>water</a:t>
            </a:r>
            <a:r>
              <a:rPr sz="1200" spc="-45"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steam</a:t>
            </a:r>
            <a:r>
              <a:rPr sz="1200" spc="-35" dirty="0">
                <a:latin typeface="Times New Roman"/>
                <a:cs typeface="Times New Roman"/>
              </a:rPr>
              <a:t> </a:t>
            </a:r>
            <a:r>
              <a:rPr sz="1200" dirty="0">
                <a:latin typeface="Times New Roman"/>
                <a:cs typeface="Times New Roman"/>
              </a:rPr>
              <a:t>flowing</a:t>
            </a:r>
            <a:r>
              <a:rPr sz="1200" spc="-55" dirty="0">
                <a:latin typeface="Times New Roman"/>
                <a:cs typeface="Times New Roman"/>
              </a:rPr>
              <a:t> </a:t>
            </a:r>
            <a:r>
              <a:rPr sz="1200" dirty="0">
                <a:latin typeface="Times New Roman"/>
                <a:cs typeface="Times New Roman"/>
              </a:rPr>
              <a:t>out</a:t>
            </a:r>
            <a:r>
              <a:rPr sz="1200" spc="25" dirty="0">
                <a:latin typeface="Times New Roman"/>
                <a:cs typeface="Times New Roman"/>
              </a:rPr>
              <a:t> </a:t>
            </a:r>
            <a:r>
              <a:rPr sz="1200" dirty="0">
                <a:latin typeface="Times New Roman"/>
                <a:cs typeface="Times New Roman"/>
              </a:rPr>
              <a:t>can</a:t>
            </a:r>
            <a:r>
              <a:rPr sz="1200" spc="-55" dirty="0">
                <a:latin typeface="Times New Roman"/>
                <a:cs typeface="Times New Roman"/>
              </a:rPr>
              <a:t> </a:t>
            </a:r>
            <a:r>
              <a:rPr sz="1200" dirty="0">
                <a:latin typeface="Times New Roman"/>
                <a:cs typeface="Times New Roman"/>
              </a:rPr>
              <a:t>be</a:t>
            </a:r>
            <a:r>
              <a:rPr sz="1200" spc="5" dirty="0">
                <a:latin typeface="Times New Roman"/>
                <a:cs typeface="Times New Roman"/>
              </a:rPr>
              <a:t> </a:t>
            </a:r>
            <a:r>
              <a:rPr sz="1200" dirty="0">
                <a:latin typeface="Times New Roman"/>
                <a:cs typeface="Times New Roman"/>
              </a:rPr>
              <a:t>prevented.</a:t>
            </a:r>
            <a:r>
              <a:rPr sz="1200" spc="-55" dirty="0">
                <a:latin typeface="Times New Roman"/>
                <a:cs typeface="Times New Roman"/>
              </a:rPr>
              <a:t> </a:t>
            </a:r>
            <a:r>
              <a:rPr sz="1200" dirty="0">
                <a:latin typeface="Times New Roman"/>
                <a:cs typeface="Times New Roman"/>
              </a:rPr>
              <a:t>Numbers</a:t>
            </a:r>
            <a:r>
              <a:rPr sz="1200" spc="-5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other</a:t>
            </a:r>
            <a:r>
              <a:rPr sz="1200" spc="290" dirty="0">
                <a:latin typeface="Times New Roman"/>
                <a:cs typeface="Times New Roman"/>
              </a:rPr>
              <a:t> </a:t>
            </a:r>
            <a:r>
              <a:rPr sz="1200" dirty="0">
                <a:latin typeface="Times New Roman"/>
                <a:cs typeface="Times New Roman"/>
              </a:rPr>
              <a:t>types</a:t>
            </a:r>
            <a:r>
              <a:rPr sz="1200" spc="-50" dirty="0">
                <a:latin typeface="Times New Roman"/>
                <a:cs typeface="Times New Roman"/>
              </a:rPr>
              <a:t> </a:t>
            </a:r>
            <a:r>
              <a:rPr sz="1200" spc="-25" dirty="0">
                <a:latin typeface="Times New Roman"/>
                <a:cs typeface="Times New Roman"/>
              </a:rPr>
              <a:t>of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level</a:t>
            </a:r>
            <a:r>
              <a:rPr sz="1200" spc="-20" dirty="0">
                <a:latin typeface="Times New Roman"/>
                <a:cs typeface="Times New Roman"/>
              </a:rPr>
              <a:t> </a:t>
            </a:r>
            <a:r>
              <a:rPr sz="1200" dirty="0">
                <a:latin typeface="Times New Roman"/>
                <a:cs typeface="Times New Roman"/>
              </a:rPr>
              <a:t>indicators</a:t>
            </a:r>
            <a:r>
              <a:rPr sz="1200" spc="-95"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dirty="0">
                <a:latin typeface="Times New Roman"/>
                <a:cs typeface="Times New Roman"/>
              </a:rPr>
              <a:t>also</a:t>
            </a:r>
            <a:r>
              <a:rPr sz="1200" spc="20" dirty="0">
                <a:latin typeface="Times New Roman"/>
                <a:cs typeface="Times New Roman"/>
              </a:rPr>
              <a:t> </a:t>
            </a:r>
            <a:r>
              <a:rPr sz="1200" spc="-10" dirty="0">
                <a:latin typeface="Times New Roman"/>
                <a:cs typeface="Times New Roman"/>
              </a:rPr>
              <a:t>available.</a:t>
            </a:r>
            <a:endParaRPr sz="1200">
              <a:latin typeface="Times New Roman"/>
              <a:cs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2" y="-850646"/>
            <a:ext cx="5522595" cy="2496774"/>
          </a:xfrm>
          <a:prstGeom prst="rect">
            <a:avLst/>
          </a:prstGeom>
        </p:spPr>
        <p:txBody>
          <a:bodyPr vert="horz" wrap="square" lIns="0" tIns="7620" rIns="0" bIns="0" rtlCol="0">
            <a:spAutoFit/>
          </a:bodyPr>
          <a:lstStyle/>
          <a:p>
            <a:pPr marL="12700" marR="6350" algn="just">
              <a:lnSpc>
                <a:spcPct val="119600"/>
              </a:lnSpc>
              <a:spcBef>
                <a:spcPts val="60"/>
              </a:spcBef>
            </a:pPr>
            <a:r>
              <a:rPr sz="1200" b="1" i="1" dirty="0">
                <a:latin typeface="Times New Roman"/>
                <a:cs typeface="Times New Roman"/>
              </a:rPr>
              <a:t>Safety</a:t>
            </a:r>
            <a:r>
              <a:rPr sz="1200" b="1" i="1" spc="185" dirty="0">
                <a:latin typeface="Times New Roman"/>
                <a:cs typeface="Times New Roman"/>
              </a:rPr>
              <a:t> </a:t>
            </a:r>
            <a:r>
              <a:rPr sz="1200" b="1" i="1" dirty="0">
                <a:latin typeface="Times New Roman"/>
                <a:cs typeface="Times New Roman"/>
              </a:rPr>
              <a:t>valve:</a:t>
            </a:r>
            <a:r>
              <a:rPr sz="1200" b="1" i="1" spc="225" dirty="0">
                <a:latin typeface="Times New Roman"/>
                <a:cs typeface="Times New Roman"/>
              </a:rPr>
              <a:t> </a:t>
            </a:r>
            <a:r>
              <a:rPr sz="1200" dirty="0">
                <a:latin typeface="Times New Roman"/>
                <a:cs typeface="Times New Roman"/>
              </a:rPr>
              <a:t>Its</a:t>
            </a:r>
            <a:r>
              <a:rPr sz="1200" spc="200" dirty="0">
                <a:latin typeface="Times New Roman"/>
                <a:cs typeface="Times New Roman"/>
              </a:rPr>
              <a:t> </a:t>
            </a:r>
            <a:r>
              <a:rPr sz="1200" dirty="0">
                <a:latin typeface="Times New Roman"/>
                <a:cs typeface="Times New Roman"/>
              </a:rPr>
              <a:t>function</a:t>
            </a:r>
            <a:r>
              <a:rPr sz="1200" spc="180" dirty="0">
                <a:latin typeface="Times New Roman"/>
                <a:cs typeface="Times New Roman"/>
              </a:rPr>
              <a:t> </a:t>
            </a:r>
            <a:r>
              <a:rPr sz="1200" dirty="0">
                <a:latin typeface="Times New Roman"/>
                <a:cs typeface="Times New Roman"/>
              </a:rPr>
              <a:t>is</a:t>
            </a:r>
            <a:r>
              <a:rPr sz="1200" spc="200" dirty="0">
                <a:latin typeface="Times New Roman"/>
                <a:cs typeface="Times New Roman"/>
              </a:rPr>
              <a:t> </a:t>
            </a:r>
            <a:r>
              <a:rPr sz="1200" dirty="0">
                <a:latin typeface="Times New Roman"/>
                <a:cs typeface="Times New Roman"/>
              </a:rPr>
              <a:t>to</a:t>
            </a:r>
            <a:r>
              <a:rPr sz="1200" spc="245" dirty="0">
                <a:latin typeface="Times New Roman"/>
                <a:cs typeface="Times New Roman"/>
              </a:rPr>
              <a:t> </a:t>
            </a:r>
            <a:r>
              <a:rPr sz="1200" dirty="0">
                <a:latin typeface="Times New Roman"/>
                <a:cs typeface="Times New Roman"/>
              </a:rPr>
              <a:t>prevent</a:t>
            </a:r>
            <a:r>
              <a:rPr sz="1200" spc="150" dirty="0">
                <a:latin typeface="Times New Roman"/>
                <a:cs typeface="Times New Roman"/>
              </a:rPr>
              <a:t> </a:t>
            </a:r>
            <a:r>
              <a:rPr sz="1200" dirty="0">
                <a:latin typeface="Times New Roman"/>
                <a:cs typeface="Times New Roman"/>
              </a:rPr>
              <a:t>the</a:t>
            </a:r>
            <a:r>
              <a:rPr sz="1200" spc="245" dirty="0">
                <a:latin typeface="Times New Roman"/>
                <a:cs typeface="Times New Roman"/>
              </a:rPr>
              <a:t> </a:t>
            </a:r>
            <a:r>
              <a:rPr sz="1200" dirty="0">
                <a:latin typeface="Times New Roman"/>
                <a:cs typeface="Times New Roman"/>
              </a:rPr>
              <a:t>steam</a:t>
            </a:r>
            <a:r>
              <a:rPr sz="1200" spc="150" dirty="0">
                <a:latin typeface="Times New Roman"/>
                <a:cs typeface="Times New Roman"/>
              </a:rPr>
              <a:t> </a:t>
            </a:r>
            <a:r>
              <a:rPr sz="1200" dirty="0">
                <a:latin typeface="Times New Roman"/>
                <a:cs typeface="Times New Roman"/>
              </a:rPr>
              <a:t>pressure</a:t>
            </a:r>
            <a:r>
              <a:rPr sz="1200" spc="190" dirty="0">
                <a:latin typeface="Times New Roman"/>
                <a:cs typeface="Times New Roman"/>
              </a:rPr>
              <a:t> </a:t>
            </a:r>
            <a:r>
              <a:rPr sz="1200" dirty="0">
                <a:latin typeface="Times New Roman"/>
                <a:cs typeface="Times New Roman"/>
              </a:rPr>
              <a:t>from</a:t>
            </a:r>
            <a:r>
              <a:rPr sz="1200" spc="145" dirty="0">
                <a:latin typeface="Times New Roman"/>
                <a:cs typeface="Times New Roman"/>
              </a:rPr>
              <a:t> </a:t>
            </a:r>
            <a:r>
              <a:rPr sz="1200" dirty="0">
                <a:latin typeface="Times New Roman"/>
                <a:cs typeface="Times New Roman"/>
              </a:rPr>
              <a:t>exceeding</a:t>
            </a:r>
            <a:r>
              <a:rPr sz="1200" spc="185" dirty="0">
                <a:latin typeface="Times New Roman"/>
                <a:cs typeface="Times New Roman"/>
              </a:rPr>
              <a:t> </a:t>
            </a:r>
            <a:r>
              <a:rPr sz="1200" dirty="0">
                <a:latin typeface="Times New Roman"/>
                <a:cs typeface="Times New Roman"/>
              </a:rPr>
              <a:t>a</a:t>
            </a:r>
            <a:r>
              <a:rPr sz="1200" spc="250" dirty="0">
                <a:latin typeface="Times New Roman"/>
                <a:cs typeface="Times New Roman"/>
              </a:rPr>
              <a:t> </a:t>
            </a:r>
            <a:r>
              <a:rPr sz="1200" spc="-10" dirty="0">
                <a:latin typeface="Times New Roman"/>
                <a:cs typeface="Times New Roman"/>
              </a:rPr>
              <a:t>limiting </a:t>
            </a:r>
            <a:r>
              <a:rPr sz="1200" dirty="0">
                <a:latin typeface="Times New Roman"/>
                <a:cs typeface="Times New Roman"/>
              </a:rPr>
              <a:t>maximum</a:t>
            </a:r>
            <a:r>
              <a:rPr sz="1200" spc="50" dirty="0">
                <a:latin typeface="Times New Roman"/>
                <a:cs typeface="Times New Roman"/>
              </a:rPr>
              <a:t> </a:t>
            </a:r>
            <a:r>
              <a:rPr sz="1200" dirty="0">
                <a:latin typeface="Times New Roman"/>
                <a:cs typeface="Times New Roman"/>
              </a:rPr>
              <a:t>pressure</a:t>
            </a:r>
            <a:r>
              <a:rPr sz="1200" spc="30" dirty="0">
                <a:latin typeface="Times New Roman"/>
                <a:cs typeface="Times New Roman"/>
              </a:rPr>
              <a:t> </a:t>
            </a:r>
            <a:r>
              <a:rPr sz="1200" dirty="0">
                <a:latin typeface="Times New Roman"/>
                <a:cs typeface="Times New Roman"/>
              </a:rPr>
              <a:t>value.</a:t>
            </a:r>
            <a:r>
              <a:rPr sz="1200" spc="25" dirty="0">
                <a:latin typeface="Times New Roman"/>
                <a:cs typeface="Times New Roman"/>
              </a:rPr>
              <a:t> </a:t>
            </a:r>
            <a:r>
              <a:rPr sz="1200" dirty="0">
                <a:latin typeface="Times New Roman"/>
                <a:cs typeface="Times New Roman"/>
              </a:rPr>
              <a:t>Safety</a:t>
            </a:r>
            <a:r>
              <a:rPr sz="1200" spc="85" dirty="0">
                <a:latin typeface="Times New Roman"/>
                <a:cs typeface="Times New Roman"/>
              </a:rPr>
              <a:t> </a:t>
            </a:r>
            <a:r>
              <a:rPr sz="1200" dirty="0">
                <a:latin typeface="Times New Roman"/>
                <a:cs typeface="Times New Roman"/>
              </a:rPr>
              <a:t>valve</a:t>
            </a:r>
            <a:r>
              <a:rPr sz="1200" spc="85" dirty="0">
                <a:latin typeface="Times New Roman"/>
                <a:cs typeface="Times New Roman"/>
              </a:rPr>
              <a:t> </a:t>
            </a:r>
            <a:r>
              <a:rPr sz="1200" dirty="0">
                <a:latin typeface="Times New Roman"/>
                <a:cs typeface="Times New Roman"/>
              </a:rPr>
              <a:t>should</a:t>
            </a:r>
            <a:r>
              <a:rPr sz="1200" spc="25" dirty="0">
                <a:latin typeface="Times New Roman"/>
                <a:cs typeface="Times New Roman"/>
              </a:rPr>
              <a:t> </a:t>
            </a:r>
            <a:r>
              <a:rPr sz="1200" dirty="0">
                <a:latin typeface="Times New Roman"/>
                <a:cs typeface="Times New Roman"/>
              </a:rPr>
              <a:t>operate</a:t>
            </a:r>
            <a:r>
              <a:rPr sz="1200" spc="90" dirty="0">
                <a:latin typeface="Times New Roman"/>
                <a:cs typeface="Times New Roman"/>
              </a:rPr>
              <a:t> </a:t>
            </a:r>
            <a:r>
              <a:rPr sz="1200" dirty="0">
                <a:latin typeface="Times New Roman"/>
                <a:cs typeface="Times New Roman"/>
              </a:rPr>
              <a:t>automatically</a:t>
            </a:r>
            <a:r>
              <a:rPr sz="1200" spc="-40"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releasing</a:t>
            </a:r>
            <a:r>
              <a:rPr sz="1200" spc="25" dirty="0">
                <a:latin typeface="Times New Roman"/>
                <a:cs typeface="Times New Roman"/>
              </a:rPr>
              <a:t> </a:t>
            </a:r>
            <a:r>
              <a:rPr sz="1200" spc="-10" dirty="0">
                <a:latin typeface="Times New Roman"/>
                <a:cs typeface="Times New Roman"/>
              </a:rPr>
              <a:t>excess steam</a:t>
            </a:r>
            <a:r>
              <a:rPr sz="1200" spc="-6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bring</a:t>
            </a:r>
            <a:r>
              <a:rPr sz="1200" spc="-60" dirty="0">
                <a:latin typeface="Times New Roman"/>
                <a:cs typeface="Times New Roman"/>
              </a:rPr>
              <a:t> </a:t>
            </a:r>
            <a:r>
              <a:rPr sz="1200" spc="-10" dirty="0">
                <a:latin typeface="Times New Roman"/>
                <a:cs typeface="Times New Roman"/>
              </a:rPr>
              <a:t>pressure</a:t>
            </a:r>
            <a:r>
              <a:rPr sz="1200" spc="-55" dirty="0">
                <a:latin typeface="Times New Roman"/>
                <a:cs typeface="Times New Roman"/>
              </a:rPr>
              <a:t> </a:t>
            </a:r>
            <a:r>
              <a:rPr sz="1200" spc="-10" dirty="0">
                <a:latin typeface="Times New Roman"/>
                <a:cs typeface="Times New Roman"/>
              </a:rPr>
              <a:t>down</a:t>
            </a:r>
            <a:r>
              <a:rPr sz="1200" spc="15" dirty="0">
                <a:latin typeface="Times New Roman"/>
                <a:cs typeface="Times New Roman"/>
              </a:rPr>
              <a:t> </a:t>
            </a:r>
            <a:r>
              <a:rPr sz="1200" spc="-10" dirty="0">
                <a:latin typeface="Times New Roman"/>
                <a:cs typeface="Times New Roman"/>
              </a:rPr>
              <a:t>within</a:t>
            </a:r>
            <a:r>
              <a:rPr sz="1200" spc="-60" dirty="0">
                <a:latin typeface="Times New Roman"/>
                <a:cs typeface="Times New Roman"/>
              </a:rPr>
              <a:t> </a:t>
            </a:r>
            <a:r>
              <a:rPr sz="1200" spc="-10" dirty="0">
                <a:latin typeface="Times New Roman"/>
                <a:cs typeface="Times New Roman"/>
              </a:rPr>
              <a:t>safe</a:t>
            </a:r>
            <a:r>
              <a:rPr sz="1200" spc="-55" dirty="0">
                <a:latin typeface="Times New Roman"/>
                <a:cs typeface="Times New Roman"/>
              </a:rPr>
              <a:t> </a:t>
            </a:r>
            <a:r>
              <a:rPr sz="1200" dirty="0">
                <a:latin typeface="Times New Roman"/>
                <a:cs typeface="Times New Roman"/>
              </a:rPr>
              <a:t>limits.</a:t>
            </a:r>
            <a:r>
              <a:rPr sz="1200" spc="-65" dirty="0">
                <a:latin typeface="Times New Roman"/>
                <a:cs typeface="Times New Roman"/>
              </a:rPr>
              <a:t> </a:t>
            </a:r>
            <a:r>
              <a:rPr sz="1200" spc="-20" dirty="0">
                <a:latin typeface="Times New Roman"/>
                <a:cs typeface="Times New Roman"/>
              </a:rPr>
              <a:t>These</a:t>
            </a:r>
            <a:r>
              <a:rPr sz="1200" spc="-55" dirty="0">
                <a:latin typeface="Times New Roman"/>
                <a:cs typeface="Times New Roman"/>
              </a:rPr>
              <a:t> </a:t>
            </a:r>
            <a:r>
              <a:rPr sz="1200" spc="-20" dirty="0">
                <a:latin typeface="Times New Roman"/>
                <a:cs typeface="Times New Roman"/>
              </a:rPr>
              <a:t>are</a:t>
            </a:r>
            <a:r>
              <a:rPr sz="1200" spc="-5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different</a:t>
            </a:r>
            <a:r>
              <a:rPr sz="1200" spc="-30" dirty="0">
                <a:latin typeface="Times New Roman"/>
                <a:cs typeface="Times New Roman"/>
              </a:rPr>
              <a:t> </a:t>
            </a:r>
            <a:r>
              <a:rPr sz="1200" spc="-10" dirty="0">
                <a:latin typeface="Times New Roman"/>
                <a:cs typeface="Times New Roman"/>
              </a:rPr>
              <a:t>types</a:t>
            </a:r>
            <a:r>
              <a:rPr sz="1200" spc="-45" dirty="0">
                <a:latin typeface="Times New Roman"/>
                <a:cs typeface="Times New Roman"/>
              </a:rPr>
              <a:t> </a:t>
            </a:r>
            <a:r>
              <a:rPr sz="1200" spc="-20" dirty="0">
                <a:latin typeface="Times New Roman"/>
                <a:cs typeface="Times New Roman"/>
              </a:rPr>
              <a:t>such</a:t>
            </a:r>
            <a:r>
              <a:rPr sz="1200" spc="-55" dirty="0">
                <a:latin typeface="Times New Roman"/>
                <a:cs typeface="Times New Roman"/>
              </a:rPr>
              <a:t> </a:t>
            </a:r>
            <a:r>
              <a:rPr sz="1200" spc="-45" dirty="0">
                <a:latin typeface="Times New Roman"/>
                <a:cs typeface="Times New Roman"/>
              </a:rPr>
              <a:t>as</a:t>
            </a:r>
            <a:r>
              <a:rPr sz="1200" spc="-30" dirty="0">
                <a:latin typeface="Times New Roman"/>
                <a:cs typeface="Times New Roman"/>
              </a:rPr>
              <a:t> </a:t>
            </a:r>
            <a:r>
              <a:rPr sz="1200" spc="-10" dirty="0">
                <a:latin typeface="Times New Roman"/>
                <a:cs typeface="Times New Roman"/>
              </a:rPr>
              <a:t>‘dead </a:t>
            </a:r>
            <a:r>
              <a:rPr sz="1200" dirty="0">
                <a:latin typeface="Times New Roman"/>
                <a:cs typeface="Times New Roman"/>
              </a:rPr>
              <a:t>weight</a:t>
            </a:r>
            <a:r>
              <a:rPr sz="1200" spc="170" dirty="0">
                <a:latin typeface="Times New Roman"/>
                <a:cs typeface="Times New Roman"/>
              </a:rPr>
              <a:t> </a:t>
            </a:r>
            <a:r>
              <a:rPr sz="1200" dirty="0">
                <a:latin typeface="Times New Roman"/>
                <a:cs typeface="Times New Roman"/>
              </a:rPr>
              <a:t>safety</a:t>
            </a:r>
            <a:r>
              <a:rPr sz="1200" spc="-40" dirty="0">
                <a:latin typeface="Times New Roman"/>
                <a:cs typeface="Times New Roman"/>
              </a:rPr>
              <a:t> </a:t>
            </a:r>
            <a:r>
              <a:rPr sz="1200" dirty="0">
                <a:latin typeface="Times New Roman"/>
                <a:cs typeface="Times New Roman"/>
              </a:rPr>
              <a:t>valve’,</a:t>
            </a:r>
            <a:r>
              <a:rPr sz="1200" spc="85" dirty="0">
                <a:latin typeface="Times New Roman"/>
                <a:cs typeface="Times New Roman"/>
              </a:rPr>
              <a:t> </a:t>
            </a:r>
            <a:r>
              <a:rPr sz="1200" dirty="0">
                <a:latin typeface="Times New Roman"/>
                <a:cs typeface="Times New Roman"/>
              </a:rPr>
              <a:t>‘lever</a:t>
            </a:r>
            <a:r>
              <a:rPr sz="1200" spc="100" dirty="0">
                <a:latin typeface="Times New Roman"/>
                <a:cs typeface="Times New Roman"/>
              </a:rPr>
              <a:t> </a:t>
            </a:r>
            <a:r>
              <a:rPr sz="1200" dirty="0">
                <a:latin typeface="Times New Roman"/>
                <a:cs typeface="Times New Roman"/>
              </a:rPr>
              <a:t>safety</a:t>
            </a:r>
            <a:r>
              <a:rPr sz="1200" spc="25" dirty="0">
                <a:latin typeface="Times New Roman"/>
                <a:cs typeface="Times New Roman"/>
              </a:rPr>
              <a:t> </a:t>
            </a:r>
            <a:r>
              <a:rPr sz="1200" dirty="0">
                <a:latin typeface="Times New Roman"/>
                <a:cs typeface="Times New Roman"/>
              </a:rPr>
              <a:t>valve’</a:t>
            </a:r>
            <a:r>
              <a:rPr sz="1200" spc="40" dirty="0">
                <a:latin typeface="Times New Roman"/>
                <a:cs typeface="Times New Roman"/>
              </a:rPr>
              <a:t> </a:t>
            </a:r>
            <a:r>
              <a:rPr sz="1200" dirty="0">
                <a:latin typeface="Times New Roman"/>
                <a:cs typeface="Times New Roman"/>
              </a:rPr>
              <a:t>‘spring</a:t>
            </a:r>
            <a:r>
              <a:rPr sz="1200" spc="85" dirty="0">
                <a:latin typeface="Times New Roman"/>
                <a:cs typeface="Times New Roman"/>
              </a:rPr>
              <a:t> </a:t>
            </a:r>
            <a:r>
              <a:rPr sz="1200" dirty="0">
                <a:latin typeface="Times New Roman"/>
                <a:cs typeface="Times New Roman"/>
              </a:rPr>
              <a:t>loaded</a:t>
            </a:r>
            <a:r>
              <a:rPr sz="1200" spc="80" dirty="0">
                <a:latin typeface="Times New Roman"/>
                <a:cs typeface="Times New Roman"/>
              </a:rPr>
              <a:t> </a:t>
            </a:r>
            <a:r>
              <a:rPr sz="1200" dirty="0">
                <a:latin typeface="Times New Roman"/>
                <a:cs typeface="Times New Roman"/>
              </a:rPr>
              <a:t>safety</a:t>
            </a:r>
            <a:r>
              <a:rPr sz="1200" spc="-45" dirty="0">
                <a:latin typeface="Times New Roman"/>
                <a:cs typeface="Times New Roman"/>
              </a:rPr>
              <a:t> </a:t>
            </a:r>
            <a:r>
              <a:rPr sz="1200" dirty="0">
                <a:latin typeface="Times New Roman"/>
                <a:cs typeface="Times New Roman"/>
              </a:rPr>
              <a:t>valve’</a:t>
            </a:r>
            <a:r>
              <a:rPr sz="1200" spc="105" dirty="0">
                <a:latin typeface="Times New Roman"/>
                <a:cs typeface="Times New Roman"/>
              </a:rPr>
              <a:t> </a:t>
            </a:r>
            <a:r>
              <a:rPr sz="1200" dirty="0">
                <a:latin typeface="Times New Roman"/>
                <a:cs typeface="Times New Roman"/>
              </a:rPr>
              <a:t>etc.</a:t>
            </a:r>
            <a:r>
              <a:rPr sz="1200" spc="395" dirty="0">
                <a:latin typeface="Times New Roman"/>
                <a:cs typeface="Times New Roman"/>
              </a:rPr>
              <a:t> </a:t>
            </a:r>
            <a:r>
              <a:rPr sz="1200" spc="-10" dirty="0">
                <a:latin typeface="Times New Roman"/>
                <a:cs typeface="Times New Roman"/>
              </a:rPr>
              <a:t>Figure</a:t>
            </a:r>
            <a:endParaRPr sz="1200">
              <a:latin typeface="Times New Roman"/>
              <a:cs typeface="Times New Roman"/>
            </a:endParaRPr>
          </a:p>
          <a:p>
            <a:pPr marL="12700" algn="just">
              <a:spcBef>
                <a:spcPts val="240"/>
              </a:spcBef>
            </a:pPr>
            <a:r>
              <a:rPr sz="1200" dirty="0">
                <a:latin typeface="Times New Roman"/>
                <a:cs typeface="Times New Roman"/>
              </a:rPr>
              <a:t>1.14</a:t>
            </a:r>
            <a:r>
              <a:rPr sz="1200" spc="20" dirty="0">
                <a:latin typeface="Times New Roman"/>
                <a:cs typeface="Times New Roman"/>
              </a:rPr>
              <a:t> </a:t>
            </a:r>
            <a:r>
              <a:rPr sz="1200" dirty="0">
                <a:latin typeface="Times New Roman"/>
                <a:cs typeface="Times New Roman"/>
              </a:rPr>
              <a:t>gives</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10" dirty="0">
                <a:latin typeface="Times New Roman"/>
                <a:cs typeface="Times New Roman"/>
              </a:rPr>
              <a:t>general</a:t>
            </a:r>
            <a:r>
              <a:rPr sz="1200" spc="-75" dirty="0">
                <a:latin typeface="Times New Roman"/>
                <a:cs typeface="Times New Roman"/>
              </a:rPr>
              <a:t> </a:t>
            </a:r>
            <a:r>
              <a:rPr sz="1200" dirty="0">
                <a:latin typeface="Times New Roman"/>
                <a:cs typeface="Times New Roman"/>
              </a:rPr>
              <a:t>description</a:t>
            </a:r>
            <a:r>
              <a:rPr sz="1200" spc="-9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‘dead</a:t>
            </a:r>
            <a:r>
              <a:rPr sz="1200" spc="-45" dirty="0">
                <a:latin typeface="Times New Roman"/>
                <a:cs typeface="Times New Roman"/>
              </a:rPr>
              <a:t> </a:t>
            </a:r>
            <a:r>
              <a:rPr sz="1200" dirty="0">
                <a:latin typeface="Times New Roman"/>
                <a:cs typeface="Times New Roman"/>
              </a:rPr>
              <a:t>weight</a:t>
            </a:r>
            <a:r>
              <a:rPr sz="1200" spc="60" dirty="0">
                <a:latin typeface="Times New Roman"/>
                <a:cs typeface="Times New Roman"/>
              </a:rPr>
              <a:t> </a:t>
            </a:r>
            <a:r>
              <a:rPr sz="1200" dirty="0">
                <a:latin typeface="Times New Roman"/>
                <a:cs typeface="Times New Roman"/>
              </a:rPr>
              <a:t>safety</a:t>
            </a:r>
            <a:r>
              <a:rPr sz="1200" spc="-100" dirty="0">
                <a:latin typeface="Times New Roman"/>
                <a:cs typeface="Times New Roman"/>
              </a:rPr>
              <a:t> </a:t>
            </a:r>
            <a:r>
              <a:rPr sz="1200" spc="-10" dirty="0">
                <a:latin typeface="Times New Roman"/>
                <a:cs typeface="Times New Roman"/>
              </a:rPr>
              <a:t>valve’.</a:t>
            </a:r>
            <a:endParaRPr sz="1200">
              <a:latin typeface="Times New Roman"/>
              <a:cs typeface="Times New Roman"/>
            </a:endParaRPr>
          </a:p>
          <a:p>
            <a:pPr marL="12700" marR="5080" algn="just">
              <a:lnSpc>
                <a:spcPct val="120900"/>
              </a:lnSpc>
              <a:spcBef>
                <a:spcPts val="1320"/>
              </a:spcBef>
            </a:pPr>
            <a:r>
              <a:rPr sz="1200" dirty="0">
                <a:latin typeface="Times New Roman"/>
                <a:cs typeface="Times New Roman"/>
              </a:rPr>
              <a:t>It</a:t>
            </a:r>
            <a:r>
              <a:rPr sz="1200" spc="80" dirty="0">
                <a:latin typeface="Times New Roman"/>
                <a:cs typeface="Times New Roman"/>
              </a:rPr>
              <a:t> </a:t>
            </a:r>
            <a:r>
              <a:rPr sz="1200" dirty="0">
                <a:latin typeface="Times New Roman"/>
                <a:cs typeface="Times New Roman"/>
              </a:rPr>
              <a:t>has</a:t>
            </a:r>
            <a:r>
              <a:rPr sz="1200" spc="15"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large</a:t>
            </a:r>
            <a:r>
              <a:rPr sz="1200" spc="-50" dirty="0">
                <a:latin typeface="Times New Roman"/>
                <a:cs typeface="Times New Roman"/>
              </a:rPr>
              <a:t> </a:t>
            </a:r>
            <a:r>
              <a:rPr sz="1200" dirty="0">
                <a:latin typeface="Times New Roman"/>
                <a:cs typeface="Times New Roman"/>
              </a:rPr>
              <a:t>vertical</a:t>
            </a:r>
            <a:r>
              <a:rPr sz="1200" spc="-5" dirty="0">
                <a:latin typeface="Times New Roman"/>
                <a:cs typeface="Times New Roman"/>
              </a:rPr>
              <a:t> </a:t>
            </a:r>
            <a:r>
              <a:rPr sz="1200" dirty="0">
                <a:latin typeface="Times New Roman"/>
                <a:cs typeface="Times New Roman"/>
              </a:rPr>
              <a:t>pipe</a:t>
            </a:r>
            <a:r>
              <a:rPr sz="1200" spc="10" dirty="0">
                <a:latin typeface="Times New Roman"/>
                <a:cs typeface="Times New Roman"/>
              </a:rPr>
              <a:t> </a:t>
            </a:r>
            <a:r>
              <a:rPr sz="1200" dirty="0">
                <a:latin typeface="Times New Roman"/>
                <a:cs typeface="Times New Roman"/>
              </a:rPr>
              <a:t>on</a:t>
            </a:r>
            <a:r>
              <a:rPr sz="1200" spc="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top</a:t>
            </a:r>
            <a:r>
              <a:rPr sz="1200" spc="7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which a</a:t>
            </a:r>
            <a:r>
              <a:rPr sz="1200" spc="65" dirty="0">
                <a:latin typeface="Times New Roman"/>
                <a:cs typeface="Times New Roman"/>
              </a:rPr>
              <a:t> </a:t>
            </a:r>
            <a:r>
              <a:rPr sz="1200" dirty="0">
                <a:latin typeface="Times New Roman"/>
                <a:cs typeface="Times New Roman"/>
              </a:rPr>
              <a:t>valve</a:t>
            </a:r>
            <a:r>
              <a:rPr sz="1200" spc="5" dirty="0">
                <a:latin typeface="Times New Roman"/>
                <a:cs typeface="Times New Roman"/>
              </a:rPr>
              <a:t> </a:t>
            </a:r>
            <a:r>
              <a:rPr sz="1200" dirty="0">
                <a:latin typeface="Times New Roman"/>
                <a:cs typeface="Times New Roman"/>
              </a:rPr>
              <a:t>seat</a:t>
            </a:r>
            <a:r>
              <a:rPr sz="1200" spc="30" dirty="0">
                <a:latin typeface="Times New Roman"/>
                <a:cs typeface="Times New Roman"/>
              </a:rPr>
              <a:t> </a:t>
            </a:r>
            <a:r>
              <a:rPr sz="1200" dirty="0">
                <a:latin typeface="Times New Roman"/>
                <a:cs typeface="Times New Roman"/>
              </a:rPr>
              <a:t>is</a:t>
            </a:r>
            <a:r>
              <a:rPr sz="1200" spc="-50" dirty="0">
                <a:latin typeface="Times New Roman"/>
                <a:cs typeface="Times New Roman"/>
              </a:rPr>
              <a:t> </a:t>
            </a:r>
            <a:r>
              <a:rPr sz="1200" dirty="0">
                <a:latin typeface="Times New Roman"/>
                <a:cs typeface="Times New Roman"/>
              </a:rPr>
              <a:t>fixed. Valve</a:t>
            </a:r>
            <a:r>
              <a:rPr sz="1200" spc="65" dirty="0">
                <a:latin typeface="Times New Roman"/>
                <a:cs typeface="Times New Roman"/>
              </a:rPr>
              <a:t> </a:t>
            </a:r>
            <a:r>
              <a:rPr sz="1200" dirty="0">
                <a:latin typeface="Times New Roman"/>
                <a:cs typeface="Times New Roman"/>
              </a:rPr>
              <a:t>rests</a:t>
            </a:r>
            <a:r>
              <a:rPr sz="1200" spc="-50" dirty="0">
                <a:latin typeface="Times New Roman"/>
                <a:cs typeface="Times New Roman"/>
              </a:rPr>
              <a:t> </a:t>
            </a:r>
            <a:r>
              <a:rPr sz="1200" dirty="0">
                <a:latin typeface="Times New Roman"/>
                <a:cs typeface="Times New Roman"/>
              </a:rPr>
              <a:t>upon</a:t>
            </a:r>
            <a:r>
              <a:rPr sz="1200" spc="60" dirty="0">
                <a:latin typeface="Times New Roman"/>
                <a:cs typeface="Times New Roman"/>
              </a:rPr>
              <a:t> </a:t>
            </a:r>
            <a:r>
              <a:rPr sz="1200" spc="-20" dirty="0">
                <a:latin typeface="Times New Roman"/>
                <a:cs typeface="Times New Roman"/>
              </a:rPr>
              <a:t>this </a:t>
            </a:r>
            <a:r>
              <a:rPr sz="1200" dirty="0">
                <a:latin typeface="Times New Roman"/>
                <a:cs typeface="Times New Roman"/>
              </a:rPr>
              <a:t>valve</a:t>
            </a:r>
            <a:r>
              <a:rPr sz="1200" spc="-75" dirty="0">
                <a:latin typeface="Times New Roman"/>
                <a:cs typeface="Times New Roman"/>
              </a:rPr>
              <a:t> </a:t>
            </a:r>
            <a:r>
              <a:rPr sz="1200" spc="-10" dirty="0">
                <a:latin typeface="Times New Roman"/>
                <a:cs typeface="Times New Roman"/>
              </a:rPr>
              <a:t>seat.</a:t>
            </a:r>
            <a:r>
              <a:rPr sz="1200" spc="-6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weight</a:t>
            </a:r>
            <a:r>
              <a:rPr sz="1200" spc="-70" dirty="0">
                <a:latin typeface="Times New Roman"/>
                <a:cs typeface="Times New Roman"/>
              </a:rPr>
              <a:t> </a:t>
            </a:r>
            <a:r>
              <a:rPr sz="1200" dirty="0">
                <a:latin typeface="Times New Roman"/>
                <a:cs typeface="Times New Roman"/>
              </a:rPr>
              <a:t>carrier</a:t>
            </a:r>
            <a:r>
              <a:rPr sz="1200" spc="-7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hung</a:t>
            </a:r>
            <a:r>
              <a:rPr sz="1200" spc="-40"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top</a:t>
            </a:r>
            <a:r>
              <a:rPr sz="1200" spc="-4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10" dirty="0">
                <a:latin typeface="Times New Roman"/>
                <a:cs typeface="Times New Roman"/>
              </a:rPr>
              <a:t>valve</a:t>
            </a:r>
            <a:r>
              <a:rPr sz="1200" spc="-65" dirty="0">
                <a:latin typeface="Times New Roman"/>
                <a:cs typeface="Times New Roman"/>
              </a:rPr>
              <a:t> </a:t>
            </a:r>
            <a:r>
              <a:rPr sz="1200" dirty="0">
                <a:latin typeface="Times New Roman"/>
                <a:cs typeface="Times New Roman"/>
              </a:rPr>
              <a:t>upon</a:t>
            </a:r>
            <a:r>
              <a:rPr sz="1200" spc="25" dirty="0">
                <a:latin typeface="Times New Roman"/>
                <a:cs typeface="Times New Roman"/>
              </a:rPr>
              <a:t> </a:t>
            </a:r>
            <a:r>
              <a:rPr sz="1200" dirty="0">
                <a:latin typeface="Times New Roman"/>
                <a:cs typeface="Times New Roman"/>
              </a:rPr>
              <a:t>which</a:t>
            </a:r>
            <a:r>
              <a:rPr sz="1200" spc="-40" dirty="0">
                <a:latin typeface="Times New Roman"/>
                <a:cs typeface="Times New Roman"/>
              </a:rPr>
              <a:t> </a:t>
            </a:r>
            <a:r>
              <a:rPr sz="1200" spc="-10" dirty="0">
                <a:latin typeface="Times New Roman"/>
                <a:cs typeface="Times New Roman"/>
              </a:rPr>
              <a:t>cast</a:t>
            </a:r>
            <a:r>
              <a:rPr sz="1200" spc="-65" dirty="0">
                <a:latin typeface="Times New Roman"/>
                <a:cs typeface="Times New Roman"/>
              </a:rPr>
              <a:t> </a:t>
            </a:r>
            <a:r>
              <a:rPr sz="1200" dirty="0">
                <a:latin typeface="Times New Roman"/>
                <a:cs typeface="Times New Roman"/>
              </a:rPr>
              <a:t>iron</a:t>
            </a:r>
            <a:r>
              <a:rPr sz="1200" spc="-35" dirty="0">
                <a:latin typeface="Times New Roman"/>
                <a:cs typeface="Times New Roman"/>
              </a:rPr>
              <a:t> </a:t>
            </a:r>
            <a:r>
              <a:rPr sz="1200" spc="-10" dirty="0">
                <a:latin typeface="Times New Roman"/>
                <a:cs typeface="Times New Roman"/>
              </a:rPr>
              <a:t>rings</a:t>
            </a:r>
            <a:r>
              <a:rPr sz="1200" spc="-65" dirty="0">
                <a:latin typeface="Times New Roman"/>
                <a:cs typeface="Times New Roman"/>
              </a:rPr>
              <a:t> </a:t>
            </a:r>
            <a:r>
              <a:rPr sz="1200" spc="-10" dirty="0">
                <a:latin typeface="Times New Roman"/>
                <a:cs typeface="Times New Roman"/>
              </a:rPr>
              <a:t>enclosed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cast</a:t>
            </a:r>
            <a:r>
              <a:rPr sz="1200" spc="-30" dirty="0">
                <a:latin typeface="Times New Roman"/>
                <a:cs typeface="Times New Roman"/>
              </a:rPr>
              <a:t> </a:t>
            </a:r>
            <a:r>
              <a:rPr sz="1200" dirty="0">
                <a:latin typeface="Times New Roman"/>
                <a:cs typeface="Times New Roman"/>
              </a:rPr>
              <a:t>iron</a:t>
            </a:r>
            <a:r>
              <a:rPr sz="1200" spc="-55" dirty="0">
                <a:latin typeface="Times New Roman"/>
                <a:cs typeface="Times New Roman"/>
              </a:rPr>
              <a:t> </a:t>
            </a:r>
            <a:r>
              <a:rPr sz="1200" dirty="0">
                <a:latin typeface="Times New Roman"/>
                <a:cs typeface="Times New Roman"/>
              </a:rPr>
              <a:t>cover</a:t>
            </a:r>
            <a:r>
              <a:rPr sz="1200" spc="-35"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placed</a:t>
            </a:r>
            <a:r>
              <a:rPr sz="1200" spc="-55"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weight</a:t>
            </a:r>
            <a:r>
              <a:rPr sz="1200" spc="30" dirty="0">
                <a:latin typeface="Times New Roman"/>
                <a:cs typeface="Times New Roman"/>
              </a:rPr>
              <a:t> </a:t>
            </a:r>
            <a:r>
              <a:rPr sz="1200" dirty="0">
                <a:latin typeface="Times New Roman"/>
                <a:cs typeface="Times New Roman"/>
              </a:rPr>
              <a:t>carrier</a:t>
            </a:r>
            <a:r>
              <a:rPr sz="1200" spc="-10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dead</a:t>
            </a:r>
            <a:r>
              <a:rPr sz="1200" spc="-55" dirty="0">
                <a:latin typeface="Times New Roman"/>
                <a:cs typeface="Times New Roman"/>
              </a:rPr>
              <a:t> </a:t>
            </a:r>
            <a:r>
              <a:rPr sz="1200" spc="-10" dirty="0">
                <a:latin typeface="Times New Roman"/>
                <a:cs typeface="Times New Roman"/>
              </a:rPr>
              <a:t>weight.</a:t>
            </a:r>
            <a:endParaRPr sz="1200">
              <a:latin typeface="Times New Roman"/>
              <a:cs typeface="Times New Roman"/>
            </a:endParaRPr>
          </a:p>
          <a:p>
            <a:pPr marL="12700" marR="17780" algn="just">
              <a:lnSpc>
                <a:spcPct val="116900"/>
              </a:lnSpc>
              <a:spcBef>
                <a:spcPts val="1080"/>
              </a:spcBef>
            </a:pPr>
            <a:r>
              <a:rPr sz="1200" dirty="0">
                <a:latin typeface="Times New Roman"/>
                <a:cs typeface="Times New Roman"/>
              </a:rPr>
              <a:t>When</a:t>
            </a:r>
            <a:r>
              <a:rPr sz="1200" spc="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pressure</a:t>
            </a:r>
            <a:r>
              <a:rPr sz="1200" spc="-5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steam</a:t>
            </a:r>
            <a:r>
              <a:rPr sz="1200" spc="-75" dirty="0">
                <a:latin typeface="Times New Roman"/>
                <a:cs typeface="Times New Roman"/>
              </a:rPr>
              <a:t> </a:t>
            </a:r>
            <a:r>
              <a:rPr sz="1200" dirty="0">
                <a:latin typeface="Times New Roman"/>
                <a:cs typeface="Times New Roman"/>
              </a:rPr>
              <a:t>exceeds</a:t>
            </a:r>
            <a:r>
              <a:rPr sz="1200" spc="2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total</a:t>
            </a:r>
            <a:r>
              <a:rPr sz="1200" spc="-60" dirty="0">
                <a:latin typeface="Times New Roman"/>
                <a:cs typeface="Times New Roman"/>
              </a:rPr>
              <a:t> </a:t>
            </a:r>
            <a:r>
              <a:rPr sz="1200" dirty="0">
                <a:latin typeface="Times New Roman"/>
                <a:cs typeface="Times New Roman"/>
              </a:rPr>
              <a:t>weight</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valve,</a:t>
            </a:r>
            <a:r>
              <a:rPr sz="1200" spc="10"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lifted</a:t>
            </a:r>
            <a:r>
              <a:rPr sz="1200" spc="-5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falls</a:t>
            </a:r>
            <a:r>
              <a:rPr sz="1200" spc="-40" dirty="0">
                <a:latin typeface="Times New Roman"/>
                <a:cs typeface="Times New Roman"/>
              </a:rPr>
              <a:t> </a:t>
            </a:r>
            <a:r>
              <a:rPr sz="1200" dirty="0">
                <a:latin typeface="Times New Roman"/>
                <a:cs typeface="Times New Roman"/>
              </a:rPr>
              <a:t>back</a:t>
            </a:r>
            <a:r>
              <a:rPr sz="1200" spc="10" dirty="0">
                <a:latin typeface="Times New Roman"/>
                <a:cs typeface="Times New Roman"/>
              </a:rPr>
              <a:t> </a:t>
            </a:r>
            <a:r>
              <a:rPr sz="1200" spc="-25" dirty="0">
                <a:latin typeface="Times New Roman"/>
                <a:cs typeface="Times New Roman"/>
              </a:rPr>
              <a:t>as </a:t>
            </a:r>
            <a:r>
              <a:rPr sz="1200" dirty="0">
                <a:latin typeface="Times New Roman"/>
                <a:cs typeface="Times New Roman"/>
              </a:rPr>
              <a:t>steam</a:t>
            </a:r>
            <a:r>
              <a:rPr sz="1200" spc="-15" dirty="0">
                <a:latin typeface="Times New Roman"/>
                <a:cs typeface="Times New Roman"/>
              </a:rPr>
              <a:t> </a:t>
            </a:r>
            <a:r>
              <a:rPr sz="1200" dirty="0">
                <a:latin typeface="Times New Roman"/>
                <a:cs typeface="Times New Roman"/>
              </a:rPr>
              <a:t>pressure</a:t>
            </a:r>
            <a:r>
              <a:rPr sz="1200" spc="-105" dirty="0">
                <a:latin typeface="Times New Roman"/>
                <a:cs typeface="Times New Roman"/>
              </a:rPr>
              <a:t> </a:t>
            </a:r>
            <a:r>
              <a:rPr sz="1200" dirty="0">
                <a:latin typeface="Times New Roman"/>
                <a:cs typeface="Times New Roman"/>
              </a:rPr>
              <a:t>gets</a:t>
            </a:r>
            <a:r>
              <a:rPr sz="1200" spc="-30" dirty="0">
                <a:latin typeface="Times New Roman"/>
                <a:cs typeface="Times New Roman"/>
              </a:rPr>
              <a:t> </a:t>
            </a:r>
            <a:r>
              <a:rPr sz="1200" spc="-10" dirty="0">
                <a:latin typeface="Times New Roman"/>
                <a:cs typeface="Times New Roman"/>
              </a:rPr>
              <a:t>reduced.</a:t>
            </a:r>
            <a:endParaRPr sz="1200">
              <a:latin typeface="Times New Roman"/>
              <a:cs typeface="Times New Roman"/>
            </a:endParaRPr>
          </a:p>
        </p:txBody>
      </p:sp>
      <p:sp>
        <p:nvSpPr>
          <p:cNvPr id="10" name="object 10"/>
          <p:cNvSpPr txBox="1"/>
          <p:nvPr/>
        </p:nvSpPr>
        <p:spPr>
          <a:xfrm>
            <a:off x="2274253" y="5837173"/>
            <a:ext cx="5516245" cy="1607812"/>
          </a:xfrm>
          <a:prstGeom prst="rect">
            <a:avLst/>
          </a:prstGeom>
        </p:spPr>
        <p:txBody>
          <a:bodyPr vert="horz" wrap="square" lIns="0" tIns="12700" rIns="0" bIns="0" rtlCol="0">
            <a:spAutoFit/>
          </a:bodyPr>
          <a:lstStyle/>
          <a:p>
            <a:pPr marL="12700" marR="5080" algn="just">
              <a:lnSpc>
                <a:spcPct val="120900"/>
              </a:lnSpc>
              <a:spcBef>
                <a:spcPts val="100"/>
              </a:spcBef>
            </a:pPr>
            <a:r>
              <a:rPr sz="1200" dirty="0">
                <a:latin typeface="Times New Roman"/>
                <a:cs typeface="Times New Roman"/>
              </a:rPr>
              <a:t>It</a:t>
            </a:r>
            <a:r>
              <a:rPr sz="1200" spc="80" dirty="0">
                <a:latin typeface="Times New Roman"/>
                <a:cs typeface="Times New Roman"/>
              </a:rPr>
              <a:t> </a:t>
            </a:r>
            <a:r>
              <a:rPr sz="1200" dirty="0">
                <a:latin typeface="Times New Roman"/>
                <a:cs typeface="Times New Roman"/>
              </a:rPr>
              <a:t>has</a:t>
            </a:r>
            <a:r>
              <a:rPr sz="1200" spc="15"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large</a:t>
            </a:r>
            <a:r>
              <a:rPr sz="1200" spc="-50" dirty="0">
                <a:latin typeface="Times New Roman"/>
                <a:cs typeface="Times New Roman"/>
              </a:rPr>
              <a:t> </a:t>
            </a:r>
            <a:r>
              <a:rPr sz="1200" dirty="0">
                <a:latin typeface="Times New Roman"/>
                <a:cs typeface="Times New Roman"/>
              </a:rPr>
              <a:t>vertical</a:t>
            </a:r>
            <a:r>
              <a:rPr sz="1200" spc="-5" dirty="0">
                <a:latin typeface="Times New Roman"/>
                <a:cs typeface="Times New Roman"/>
              </a:rPr>
              <a:t> </a:t>
            </a:r>
            <a:r>
              <a:rPr sz="1200" dirty="0">
                <a:latin typeface="Times New Roman"/>
                <a:cs typeface="Times New Roman"/>
              </a:rPr>
              <a:t>pipe</a:t>
            </a:r>
            <a:r>
              <a:rPr sz="1200" spc="10" dirty="0">
                <a:latin typeface="Times New Roman"/>
                <a:cs typeface="Times New Roman"/>
              </a:rPr>
              <a:t> </a:t>
            </a:r>
            <a:r>
              <a:rPr sz="1200" dirty="0">
                <a:latin typeface="Times New Roman"/>
                <a:cs typeface="Times New Roman"/>
              </a:rPr>
              <a:t>on</a:t>
            </a:r>
            <a:r>
              <a:rPr sz="1200" spc="5" dirty="0">
                <a:latin typeface="Times New Roman"/>
                <a:cs typeface="Times New Roman"/>
              </a:rPr>
              <a: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top</a:t>
            </a:r>
            <a:r>
              <a:rPr sz="1200" spc="10"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dirty="0">
                <a:latin typeface="Times New Roman"/>
                <a:cs typeface="Times New Roman"/>
              </a:rPr>
              <a:t>which</a:t>
            </a:r>
            <a:r>
              <a:rPr sz="1200" spc="60"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dirty="0">
                <a:latin typeface="Times New Roman"/>
                <a:cs typeface="Times New Roman"/>
              </a:rPr>
              <a:t>valve</a:t>
            </a:r>
            <a:r>
              <a:rPr sz="1200" spc="10" dirty="0">
                <a:latin typeface="Times New Roman"/>
                <a:cs typeface="Times New Roman"/>
              </a:rPr>
              <a:t> </a:t>
            </a:r>
            <a:r>
              <a:rPr sz="1200" dirty="0">
                <a:latin typeface="Times New Roman"/>
                <a:cs typeface="Times New Roman"/>
              </a:rPr>
              <a:t>seat</a:t>
            </a:r>
            <a:r>
              <a:rPr sz="1200" spc="2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fixed.</a:t>
            </a:r>
            <a:r>
              <a:rPr sz="1200" spc="-60" dirty="0">
                <a:latin typeface="Times New Roman"/>
                <a:cs typeface="Times New Roman"/>
              </a:rPr>
              <a:t> </a:t>
            </a:r>
            <a:r>
              <a:rPr sz="1200" dirty="0">
                <a:latin typeface="Times New Roman"/>
                <a:cs typeface="Times New Roman"/>
              </a:rPr>
              <a:t>Valve</a:t>
            </a:r>
            <a:r>
              <a:rPr sz="1200" spc="65" dirty="0">
                <a:latin typeface="Times New Roman"/>
                <a:cs typeface="Times New Roman"/>
              </a:rPr>
              <a:t> </a:t>
            </a:r>
            <a:r>
              <a:rPr sz="1200" dirty="0">
                <a:latin typeface="Times New Roman"/>
                <a:cs typeface="Times New Roman"/>
              </a:rPr>
              <a:t>rests</a:t>
            </a:r>
            <a:r>
              <a:rPr sz="1200" spc="-50" dirty="0">
                <a:latin typeface="Times New Roman"/>
                <a:cs typeface="Times New Roman"/>
              </a:rPr>
              <a:t> </a:t>
            </a:r>
            <a:r>
              <a:rPr sz="1200" dirty="0">
                <a:latin typeface="Times New Roman"/>
                <a:cs typeface="Times New Roman"/>
              </a:rPr>
              <a:t>upon</a:t>
            </a:r>
            <a:r>
              <a:rPr sz="1200" spc="120" dirty="0">
                <a:latin typeface="Times New Roman"/>
                <a:cs typeface="Times New Roman"/>
              </a:rPr>
              <a:t> </a:t>
            </a:r>
            <a:r>
              <a:rPr sz="1200" spc="-20" dirty="0">
                <a:latin typeface="Times New Roman"/>
                <a:cs typeface="Times New Roman"/>
              </a:rPr>
              <a:t>this </a:t>
            </a:r>
            <a:r>
              <a:rPr sz="1200" dirty="0">
                <a:latin typeface="Times New Roman"/>
                <a:cs typeface="Times New Roman"/>
              </a:rPr>
              <a:t>valve</a:t>
            </a:r>
            <a:r>
              <a:rPr sz="1200" spc="-75" dirty="0">
                <a:latin typeface="Times New Roman"/>
                <a:cs typeface="Times New Roman"/>
              </a:rPr>
              <a:t> </a:t>
            </a:r>
            <a:r>
              <a:rPr sz="1200" spc="-10" dirty="0">
                <a:latin typeface="Times New Roman"/>
                <a:cs typeface="Times New Roman"/>
              </a:rPr>
              <a:t>seat.</a:t>
            </a:r>
            <a:r>
              <a:rPr sz="1200" spc="-6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weight</a:t>
            </a:r>
            <a:r>
              <a:rPr sz="1200" spc="-75" dirty="0">
                <a:latin typeface="Times New Roman"/>
                <a:cs typeface="Times New Roman"/>
              </a:rPr>
              <a:t> </a:t>
            </a:r>
            <a:r>
              <a:rPr sz="1200" dirty="0">
                <a:latin typeface="Times New Roman"/>
                <a:cs typeface="Times New Roman"/>
              </a:rPr>
              <a:t>carrier</a:t>
            </a:r>
            <a:r>
              <a:rPr sz="1200" spc="-7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hung</a:t>
            </a:r>
            <a:r>
              <a:rPr sz="1200" spc="-45" dirty="0">
                <a:latin typeface="Times New Roman"/>
                <a:cs typeface="Times New Roman"/>
              </a:rPr>
              <a:t> </a:t>
            </a:r>
            <a:r>
              <a:rPr sz="1200" dirty="0">
                <a:latin typeface="Times New Roman"/>
                <a:cs typeface="Times New Roman"/>
              </a:rPr>
              <a:t>on</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top</a:t>
            </a:r>
            <a:r>
              <a:rPr sz="1200" spc="-4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valve</a:t>
            </a:r>
            <a:r>
              <a:rPr sz="1200" spc="-40" dirty="0">
                <a:latin typeface="Times New Roman"/>
                <a:cs typeface="Times New Roman"/>
              </a:rPr>
              <a:t> </a:t>
            </a:r>
            <a:r>
              <a:rPr sz="1200" dirty="0">
                <a:latin typeface="Times New Roman"/>
                <a:cs typeface="Times New Roman"/>
              </a:rPr>
              <a:t>upon</a:t>
            </a:r>
            <a:r>
              <a:rPr sz="1200" spc="-45" dirty="0">
                <a:latin typeface="Times New Roman"/>
                <a:cs typeface="Times New Roman"/>
              </a:rPr>
              <a:t> </a:t>
            </a:r>
            <a:r>
              <a:rPr sz="1200" dirty="0">
                <a:latin typeface="Times New Roman"/>
                <a:cs typeface="Times New Roman"/>
              </a:rPr>
              <a:t>which</a:t>
            </a:r>
            <a:r>
              <a:rPr sz="1200" spc="-45" dirty="0">
                <a:latin typeface="Times New Roman"/>
                <a:cs typeface="Times New Roman"/>
              </a:rPr>
              <a:t> </a:t>
            </a:r>
            <a:r>
              <a:rPr sz="1200" dirty="0">
                <a:latin typeface="Times New Roman"/>
                <a:cs typeface="Times New Roman"/>
              </a:rPr>
              <a:t>cast</a:t>
            </a:r>
            <a:r>
              <a:rPr sz="1200" spc="-20" dirty="0">
                <a:latin typeface="Times New Roman"/>
                <a:cs typeface="Times New Roman"/>
              </a:rPr>
              <a:t> </a:t>
            </a:r>
            <a:r>
              <a:rPr sz="1200" spc="-10" dirty="0">
                <a:latin typeface="Times New Roman"/>
                <a:cs typeface="Times New Roman"/>
              </a:rPr>
              <a:t>iron</a:t>
            </a:r>
            <a:r>
              <a:rPr sz="1200" spc="-65" dirty="0">
                <a:latin typeface="Times New Roman"/>
                <a:cs typeface="Times New Roman"/>
              </a:rPr>
              <a:t> </a:t>
            </a:r>
            <a:r>
              <a:rPr sz="1200" dirty="0">
                <a:latin typeface="Times New Roman"/>
                <a:cs typeface="Times New Roman"/>
              </a:rPr>
              <a:t>rings</a:t>
            </a:r>
            <a:r>
              <a:rPr sz="1200" spc="-5" dirty="0">
                <a:latin typeface="Times New Roman"/>
                <a:cs typeface="Times New Roman"/>
              </a:rPr>
              <a:t> </a:t>
            </a:r>
            <a:r>
              <a:rPr sz="1200" spc="-10" dirty="0">
                <a:latin typeface="Times New Roman"/>
                <a:cs typeface="Times New Roman"/>
              </a:rPr>
              <a:t>enclosed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cast</a:t>
            </a:r>
            <a:r>
              <a:rPr sz="1200" spc="-30" dirty="0">
                <a:latin typeface="Times New Roman"/>
                <a:cs typeface="Times New Roman"/>
              </a:rPr>
              <a:t> </a:t>
            </a:r>
            <a:r>
              <a:rPr sz="1200" dirty="0">
                <a:latin typeface="Times New Roman"/>
                <a:cs typeface="Times New Roman"/>
              </a:rPr>
              <a:t>iron</a:t>
            </a:r>
            <a:r>
              <a:rPr sz="1200" spc="-55" dirty="0">
                <a:latin typeface="Times New Roman"/>
                <a:cs typeface="Times New Roman"/>
              </a:rPr>
              <a:t> </a:t>
            </a:r>
            <a:r>
              <a:rPr sz="1200" dirty="0">
                <a:latin typeface="Times New Roman"/>
                <a:cs typeface="Times New Roman"/>
              </a:rPr>
              <a:t>cover</a:t>
            </a:r>
            <a:r>
              <a:rPr sz="1200" spc="-35" dirty="0">
                <a:latin typeface="Times New Roman"/>
                <a:cs typeface="Times New Roman"/>
              </a:rPr>
              <a:t> </a:t>
            </a:r>
            <a:r>
              <a:rPr sz="1200" dirty="0">
                <a:latin typeface="Times New Roman"/>
                <a:cs typeface="Times New Roman"/>
              </a:rPr>
              <a:t>are</a:t>
            </a:r>
            <a:r>
              <a:rPr sz="1200" spc="10" dirty="0">
                <a:latin typeface="Times New Roman"/>
                <a:cs typeface="Times New Roman"/>
              </a:rPr>
              <a:t> </a:t>
            </a:r>
            <a:r>
              <a:rPr sz="1200" dirty="0">
                <a:latin typeface="Times New Roman"/>
                <a:cs typeface="Times New Roman"/>
              </a:rPr>
              <a:t>placed</a:t>
            </a:r>
            <a:r>
              <a:rPr sz="1200" spc="-55"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weight</a:t>
            </a:r>
            <a:r>
              <a:rPr sz="1200" spc="30" dirty="0">
                <a:latin typeface="Times New Roman"/>
                <a:cs typeface="Times New Roman"/>
              </a:rPr>
              <a:t> </a:t>
            </a:r>
            <a:r>
              <a:rPr sz="1200" dirty="0">
                <a:latin typeface="Times New Roman"/>
                <a:cs typeface="Times New Roman"/>
              </a:rPr>
              <a:t>carrier</a:t>
            </a:r>
            <a:r>
              <a:rPr sz="1200" spc="-10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dead</a:t>
            </a:r>
            <a:r>
              <a:rPr sz="1200" spc="-55" dirty="0">
                <a:latin typeface="Times New Roman"/>
                <a:cs typeface="Times New Roman"/>
              </a:rPr>
              <a:t> </a:t>
            </a:r>
            <a:r>
              <a:rPr sz="1200" spc="-10" dirty="0">
                <a:latin typeface="Times New Roman"/>
                <a:cs typeface="Times New Roman"/>
              </a:rPr>
              <a:t>weight.</a:t>
            </a:r>
            <a:endParaRPr sz="1200">
              <a:latin typeface="Times New Roman"/>
              <a:cs typeface="Times New Roman"/>
            </a:endParaRPr>
          </a:p>
          <a:p>
            <a:pPr marL="12700" marR="10795" algn="just">
              <a:lnSpc>
                <a:spcPct val="116799"/>
              </a:lnSpc>
              <a:spcBef>
                <a:spcPts val="1080"/>
              </a:spcBef>
            </a:pPr>
            <a:r>
              <a:rPr sz="1200" dirty="0">
                <a:latin typeface="Times New Roman"/>
                <a:cs typeface="Times New Roman"/>
              </a:rPr>
              <a:t>When</a:t>
            </a:r>
            <a:r>
              <a:rPr sz="1200" spc="-6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steam</a:t>
            </a:r>
            <a:r>
              <a:rPr sz="1200" spc="-75" dirty="0">
                <a:latin typeface="Times New Roman"/>
                <a:cs typeface="Times New Roman"/>
              </a:rPr>
              <a:t> </a:t>
            </a:r>
            <a:r>
              <a:rPr sz="1200" dirty="0">
                <a:latin typeface="Times New Roman"/>
                <a:cs typeface="Times New Roman"/>
              </a:rPr>
              <a:t>exceeds</a:t>
            </a:r>
            <a:r>
              <a:rPr sz="1200" spc="2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total</a:t>
            </a:r>
            <a:r>
              <a:rPr sz="1200" spc="-65" dirty="0">
                <a:latin typeface="Times New Roman"/>
                <a:cs typeface="Times New Roman"/>
              </a:rPr>
              <a:t> </a:t>
            </a:r>
            <a:r>
              <a:rPr sz="1200" dirty="0">
                <a:latin typeface="Times New Roman"/>
                <a:cs typeface="Times New Roman"/>
              </a:rPr>
              <a:t>weight</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valve,</a:t>
            </a:r>
            <a:r>
              <a:rPr sz="1200" spc="-50" dirty="0">
                <a:latin typeface="Times New Roman"/>
                <a:cs typeface="Times New Roman"/>
              </a:rPr>
              <a:t> </a:t>
            </a:r>
            <a:r>
              <a:rPr sz="1200" dirty="0">
                <a:latin typeface="Times New Roman"/>
                <a:cs typeface="Times New Roman"/>
              </a:rPr>
              <a:t>it</a:t>
            </a:r>
            <a:r>
              <a:rPr sz="1200" spc="3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lifted</a:t>
            </a:r>
            <a:r>
              <a:rPr sz="1200" spc="-75"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falls</a:t>
            </a:r>
            <a:r>
              <a:rPr sz="1200" spc="-75" dirty="0">
                <a:latin typeface="Times New Roman"/>
                <a:cs typeface="Times New Roman"/>
              </a:rPr>
              <a:t> </a:t>
            </a:r>
            <a:r>
              <a:rPr sz="1200" dirty="0">
                <a:latin typeface="Times New Roman"/>
                <a:cs typeface="Times New Roman"/>
              </a:rPr>
              <a:t>back</a:t>
            </a:r>
            <a:r>
              <a:rPr sz="1200" spc="70" dirty="0">
                <a:latin typeface="Times New Roman"/>
                <a:cs typeface="Times New Roman"/>
              </a:rPr>
              <a:t> </a:t>
            </a:r>
            <a:r>
              <a:rPr sz="1200" spc="-25" dirty="0">
                <a:latin typeface="Times New Roman"/>
                <a:cs typeface="Times New Roman"/>
              </a:rPr>
              <a:t>as </a:t>
            </a:r>
            <a:r>
              <a:rPr sz="1200" dirty="0">
                <a:latin typeface="Times New Roman"/>
                <a:cs typeface="Times New Roman"/>
              </a:rPr>
              <a:t>steam</a:t>
            </a:r>
            <a:r>
              <a:rPr sz="1200" spc="-15" dirty="0">
                <a:latin typeface="Times New Roman"/>
                <a:cs typeface="Times New Roman"/>
              </a:rPr>
              <a:t> </a:t>
            </a:r>
            <a:r>
              <a:rPr sz="1200" dirty="0">
                <a:latin typeface="Times New Roman"/>
                <a:cs typeface="Times New Roman"/>
              </a:rPr>
              <a:t>pressure</a:t>
            </a:r>
            <a:r>
              <a:rPr sz="1200" spc="-105" dirty="0">
                <a:latin typeface="Times New Roman"/>
                <a:cs typeface="Times New Roman"/>
              </a:rPr>
              <a:t> </a:t>
            </a:r>
            <a:r>
              <a:rPr sz="1200" dirty="0">
                <a:latin typeface="Times New Roman"/>
                <a:cs typeface="Times New Roman"/>
              </a:rPr>
              <a:t>gets</a:t>
            </a:r>
            <a:r>
              <a:rPr sz="1200" spc="-30" dirty="0">
                <a:latin typeface="Times New Roman"/>
                <a:cs typeface="Times New Roman"/>
              </a:rPr>
              <a:t> </a:t>
            </a:r>
            <a:r>
              <a:rPr sz="1200" spc="-10" dirty="0">
                <a:latin typeface="Times New Roman"/>
                <a:cs typeface="Times New Roman"/>
              </a:rPr>
              <a:t>reduced.</a:t>
            </a:r>
            <a:endParaRPr sz="1200">
              <a:latin typeface="Times New Roman"/>
              <a:cs typeface="Times New Roman"/>
            </a:endParaRPr>
          </a:p>
          <a:p>
            <a:pPr marL="12700" algn="just">
              <a:spcBef>
                <a:spcPts val="1260"/>
              </a:spcBef>
            </a:pPr>
            <a:r>
              <a:rPr sz="1200" b="1" dirty="0">
                <a:latin typeface="Times New Roman"/>
                <a:cs typeface="Times New Roman"/>
              </a:rPr>
              <a:t>Fusible</a:t>
            </a:r>
            <a:r>
              <a:rPr sz="1200" b="1" spc="-50" dirty="0">
                <a:latin typeface="Times New Roman"/>
                <a:cs typeface="Times New Roman"/>
              </a:rPr>
              <a:t> </a:t>
            </a:r>
            <a:r>
              <a:rPr sz="1200" b="1" dirty="0">
                <a:latin typeface="Times New Roman"/>
                <a:cs typeface="Times New Roman"/>
              </a:rPr>
              <a:t>plug:</a:t>
            </a:r>
            <a:r>
              <a:rPr sz="1200" b="1" spc="-35" dirty="0">
                <a:latin typeface="Times New Roman"/>
                <a:cs typeface="Times New Roman"/>
              </a:rPr>
              <a:t> </a:t>
            </a:r>
            <a:r>
              <a:rPr sz="1200" dirty="0">
                <a:latin typeface="Times New Roman"/>
                <a:cs typeface="Times New Roman"/>
              </a:rPr>
              <a:t>It</a:t>
            </a:r>
            <a:r>
              <a:rPr sz="1200" spc="90" dirty="0">
                <a:latin typeface="Times New Roman"/>
                <a:cs typeface="Times New Roman"/>
              </a:rPr>
              <a:t> </a:t>
            </a:r>
            <a:r>
              <a:rPr sz="1200" dirty="0">
                <a:latin typeface="Times New Roman"/>
                <a:cs typeface="Times New Roman"/>
              </a:rPr>
              <a:t>is</a:t>
            </a:r>
            <a:r>
              <a:rPr sz="1200" spc="-45" dirty="0">
                <a:latin typeface="Times New Roman"/>
                <a:cs typeface="Times New Roman"/>
              </a:rPr>
              <a:t> </a:t>
            </a:r>
            <a:r>
              <a:rPr sz="1200" dirty="0">
                <a:latin typeface="Times New Roman"/>
                <a:cs typeface="Times New Roman"/>
              </a:rPr>
              <a:t>a</a:t>
            </a:r>
            <a:r>
              <a:rPr sz="1200" spc="5" dirty="0">
                <a:latin typeface="Times New Roman"/>
                <a:cs typeface="Times New Roman"/>
              </a:rPr>
              <a:t> </a:t>
            </a:r>
            <a:r>
              <a:rPr sz="1200" dirty="0">
                <a:latin typeface="Times New Roman"/>
                <a:cs typeface="Times New Roman"/>
              </a:rPr>
              <a:t>safety</a:t>
            </a:r>
            <a:r>
              <a:rPr sz="1200" spc="-110" dirty="0">
                <a:latin typeface="Times New Roman"/>
                <a:cs typeface="Times New Roman"/>
              </a:rPr>
              <a:t> </a:t>
            </a:r>
            <a:r>
              <a:rPr sz="1200" dirty="0">
                <a:latin typeface="Times New Roman"/>
                <a:cs typeface="Times New Roman"/>
              </a:rPr>
              <a:t>device</a:t>
            </a:r>
            <a:r>
              <a:rPr sz="1200" spc="-110" dirty="0">
                <a:latin typeface="Times New Roman"/>
                <a:cs typeface="Times New Roman"/>
              </a:rPr>
              <a:t> </a:t>
            </a:r>
            <a:r>
              <a:rPr sz="1200" dirty="0">
                <a:latin typeface="Times New Roman"/>
                <a:cs typeface="Times New Roman"/>
              </a:rPr>
              <a:t>used for</a:t>
            </a:r>
            <a:r>
              <a:rPr sz="1200" spc="25" dirty="0">
                <a:latin typeface="Times New Roman"/>
                <a:cs typeface="Times New Roman"/>
              </a:rPr>
              <a:t> </a:t>
            </a:r>
            <a:r>
              <a:rPr sz="1200" dirty="0">
                <a:latin typeface="Times New Roman"/>
                <a:cs typeface="Times New Roman"/>
              </a:rPr>
              <a:t>preventing</a:t>
            </a:r>
            <a:r>
              <a:rPr sz="1200" spc="-1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level</a:t>
            </a:r>
            <a:r>
              <a:rPr sz="1200" spc="-9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from</a:t>
            </a:r>
            <a:r>
              <a:rPr sz="1200" spc="-85" dirty="0">
                <a:latin typeface="Times New Roman"/>
                <a:cs typeface="Times New Roman"/>
              </a:rPr>
              <a:t> </a:t>
            </a:r>
            <a:r>
              <a:rPr sz="1200" spc="-10" dirty="0">
                <a:latin typeface="Times New Roman"/>
                <a:cs typeface="Times New Roman"/>
              </a:rPr>
              <a:t>going</a:t>
            </a:r>
            <a:endParaRPr sz="1200">
              <a:latin typeface="Times New Roman"/>
              <a:cs typeface="Times New Roman"/>
            </a:endParaRPr>
          </a:p>
        </p:txBody>
      </p:sp>
      <p:pic>
        <p:nvPicPr>
          <p:cNvPr id="11" name="object 11"/>
          <p:cNvPicPr/>
          <p:nvPr/>
        </p:nvPicPr>
        <p:blipFill>
          <a:blip r:embed="rId2" cstate="print"/>
          <a:stretch>
            <a:fillRect/>
          </a:stretch>
        </p:blipFill>
        <p:spPr>
          <a:xfrm>
            <a:off x="3429001" y="1686941"/>
            <a:ext cx="4189729" cy="3961891"/>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33220" y="-1295400"/>
            <a:ext cx="7482840" cy="9451340"/>
            <a:chOff x="261620" y="304800"/>
            <a:chExt cx="7482840" cy="9451340"/>
          </a:xfrm>
        </p:grpSpPr>
        <p:sp>
          <p:nvSpPr>
            <p:cNvPr id="3" name="object 3"/>
            <p:cNvSpPr/>
            <p:nvPr/>
          </p:nvSpPr>
          <p:spPr>
            <a:xfrm>
              <a:off x="261620" y="9210547"/>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sp>
          <p:nvSpPr>
            <p:cNvPr id="4" name="object 4"/>
            <p:cNvSpPr/>
            <p:nvPr/>
          </p:nvSpPr>
          <p:spPr>
            <a:xfrm>
              <a:off x="340868" y="359409"/>
              <a:ext cx="7092950" cy="9342120"/>
            </a:xfrm>
            <a:custGeom>
              <a:avLst/>
              <a:gdLst/>
              <a:ahLst/>
              <a:cxnLst/>
              <a:rect l="l" t="t" r="r" b="b"/>
              <a:pathLst>
                <a:path w="7092950" h="9342120">
                  <a:moveTo>
                    <a:pt x="9118" y="0"/>
                  </a:moveTo>
                  <a:lnTo>
                    <a:pt x="0" y="0"/>
                  </a:lnTo>
                  <a:lnTo>
                    <a:pt x="0" y="9341866"/>
                  </a:lnTo>
                  <a:lnTo>
                    <a:pt x="9118" y="9341866"/>
                  </a:lnTo>
                  <a:lnTo>
                    <a:pt x="9118" y="0"/>
                  </a:lnTo>
                  <a:close/>
                </a:path>
                <a:path w="7092950" h="9342120">
                  <a:moveTo>
                    <a:pt x="7092416" y="0"/>
                  </a:moveTo>
                  <a:lnTo>
                    <a:pt x="7083298" y="0"/>
                  </a:lnTo>
                  <a:lnTo>
                    <a:pt x="7083298" y="9341866"/>
                  </a:lnTo>
                  <a:lnTo>
                    <a:pt x="7092416" y="9341866"/>
                  </a:lnTo>
                  <a:lnTo>
                    <a:pt x="7092416" y="0"/>
                  </a:lnTo>
                  <a:close/>
                </a:path>
              </a:pathLst>
            </a:custGeom>
            <a:solidFill>
              <a:srgbClr val="FFFFFF"/>
            </a:solidFill>
          </p:spPr>
          <p:txBody>
            <a:bodyPr wrap="square" lIns="0" tIns="0" rIns="0" bIns="0" rtlCol="0"/>
            <a:lstStyle/>
            <a:p>
              <a:endParaRPr sz="1800"/>
            </a:p>
          </p:txBody>
        </p:sp>
        <p:pic>
          <p:nvPicPr>
            <p:cNvPr id="5" name="object 5"/>
            <p:cNvPicPr/>
            <p:nvPr/>
          </p:nvPicPr>
          <p:blipFill>
            <a:blip r:embed="rId2" cstate="print"/>
            <a:stretch>
              <a:fillRect/>
            </a:stretch>
          </p:blipFill>
          <p:spPr>
            <a:xfrm>
              <a:off x="1195070" y="5666104"/>
              <a:ext cx="2477770" cy="3219450"/>
            </a:xfrm>
            <a:prstGeom prst="rect">
              <a:avLst/>
            </a:prstGeom>
          </p:spPr>
        </p:pic>
        <p:sp>
          <p:nvSpPr>
            <p:cNvPr id="6" name="object 6"/>
            <p:cNvSpPr/>
            <p:nvPr/>
          </p:nvSpPr>
          <p:spPr>
            <a:xfrm>
              <a:off x="304800" y="304799"/>
              <a:ext cx="7165975" cy="9451340"/>
            </a:xfrm>
            <a:custGeom>
              <a:avLst/>
              <a:gdLst/>
              <a:ahLst/>
              <a:cxnLst/>
              <a:rect l="l" t="t" r="r" b="b"/>
              <a:pathLst>
                <a:path w="7165975" h="9451340">
                  <a:moveTo>
                    <a:pt x="7119874" y="45720"/>
                  </a:moveTo>
                  <a:lnTo>
                    <a:pt x="7110730" y="45720"/>
                  </a:lnTo>
                  <a:lnTo>
                    <a:pt x="45720" y="45720"/>
                  </a:lnTo>
                  <a:lnTo>
                    <a:pt x="45720" y="54610"/>
                  </a:lnTo>
                  <a:lnTo>
                    <a:pt x="45720" y="9396730"/>
                  </a:lnTo>
                  <a:lnTo>
                    <a:pt x="45720" y="9405620"/>
                  </a:lnTo>
                  <a:lnTo>
                    <a:pt x="7119874" y="9405620"/>
                  </a:lnTo>
                  <a:lnTo>
                    <a:pt x="7119874" y="9396730"/>
                  </a:lnTo>
                  <a:lnTo>
                    <a:pt x="54864" y="9396730"/>
                  </a:lnTo>
                  <a:lnTo>
                    <a:pt x="54864" y="54610"/>
                  </a:lnTo>
                  <a:lnTo>
                    <a:pt x="7110730" y="54610"/>
                  </a:lnTo>
                  <a:lnTo>
                    <a:pt x="7110730" y="9396679"/>
                  </a:lnTo>
                  <a:lnTo>
                    <a:pt x="7119874" y="9396679"/>
                  </a:lnTo>
                  <a:lnTo>
                    <a:pt x="7119874" y="45720"/>
                  </a:lnTo>
                  <a:close/>
                </a:path>
                <a:path w="7165975" h="9451340">
                  <a:moveTo>
                    <a:pt x="7165594" y="0"/>
                  </a:moveTo>
                  <a:lnTo>
                    <a:pt x="7129018" y="0"/>
                  </a:lnTo>
                  <a:lnTo>
                    <a:pt x="7129018" y="36830"/>
                  </a:lnTo>
                  <a:lnTo>
                    <a:pt x="7129018" y="9414510"/>
                  </a:lnTo>
                  <a:lnTo>
                    <a:pt x="36576" y="9414510"/>
                  </a:lnTo>
                  <a:lnTo>
                    <a:pt x="36576" y="36830"/>
                  </a:lnTo>
                  <a:lnTo>
                    <a:pt x="7129018" y="36830"/>
                  </a:lnTo>
                  <a:lnTo>
                    <a:pt x="7129018" y="0"/>
                  </a:lnTo>
                  <a:lnTo>
                    <a:pt x="0" y="0"/>
                  </a:lnTo>
                  <a:lnTo>
                    <a:pt x="0" y="36830"/>
                  </a:lnTo>
                  <a:lnTo>
                    <a:pt x="0" y="9414510"/>
                  </a:lnTo>
                  <a:lnTo>
                    <a:pt x="0" y="9451340"/>
                  </a:lnTo>
                  <a:lnTo>
                    <a:pt x="7165594" y="9451340"/>
                  </a:lnTo>
                  <a:lnTo>
                    <a:pt x="7165594" y="9414980"/>
                  </a:lnTo>
                  <a:lnTo>
                    <a:pt x="7165594" y="9414510"/>
                  </a:lnTo>
                  <a:lnTo>
                    <a:pt x="7165594" y="0"/>
                  </a:lnTo>
                  <a:close/>
                </a:path>
              </a:pathLst>
            </a:custGeom>
            <a:solidFill>
              <a:srgbClr val="000000"/>
            </a:solidFill>
          </p:spPr>
          <p:txBody>
            <a:bodyPr wrap="square" lIns="0" tIns="0" rIns="0" bIns="0" rtlCol="0"/>
            <a:lstStyle/>
            <a:p>
              <a:endParaRPr sz="1800"/>
            </a:p>
          </p:txBody>
        </p:sp>
      </p:grpSp>
      <p:sp>
        <p:nvSpPr>
          <p:cNvPr id="7" name="object 7"/>
          <p:cNvSpPr txBox="1"/>
          <p:nvPr/>
        </p:nvSpPr>
        <p:spPr>
          <a:xfrm>
            <a:off x="2274252" y="-850647"/>
            <a:ext cx="5463540" cy="1447256"/>
          </a:xfrm>
          <a:prstGeom prst="rect">
            <a:avLst/>
          </a:prstGeom>
        </p:spPr>
        <p:txBody>
          <a:bodyPr vert="horz" wrap="square" lIns="0" tIns="12700" rIns="0" bIns="0" rtlCol="0">
            <a:spAutoFit/>
          </a:bodyPr>
          <a:lstStyle/>
          <a:p>
            <a:pPr marL="12700" marR="5080">
              <a:lnSpc>
                <a:spcPct val="116900"/>
              </a:lnSpc>
              <a:spcBef>
                <a:spcPts val="100"/>
              </a:spcBef>
            </a:pPr>
            <a:r>
              <a:rPr sz="1200" dirty="0">
                <a:latin typeface="Times New Roman"/>
                <a:cs typeface="Times New Roman"/>
              </a:rPr>
              <a:t>down</a:t>
            </a:r>
            <a:r>
              <a:rPr sz="1200" spc="10" dirty="0">
                <a:latin typeface="Times New Roman"/>
                <a:cs typeface="Times New Roman"/>
              </a:rPr>
              <a:t> </a:t>
            </a:r>
            <a:r>
              <a:rPr sz="1200" dirty="0">
                <a:latin typeface="Times New Roman"/>
                <a:cs typeface="Times New Roman"/>
              </a:rPr>
              <a:t>below</a:t>
            </a:r>
            <a:r>
              <a:rPr sz="1200" spc="-7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critical</a:t>
            </a:r>
            <a:r>
              <a:rPr sz="1200" spc="-75" dirty="0">
                <a:latin typeface="Times New Roman"/>
                <a:cs typeface="Times New Roman"/>
              </a:rPr>
              <a:t> </a:t>
            </a:r>
            <a:r>
              <a:rPr sz="1200" dirty="0">
                <a:latin typeface="Times New Roman"/>
                <a:cs typeface="Times New Roman"/>
              </a:rPr>
              <a:t>point</a:t>
            </a:r>
            <a:r>
              <a:rPr sz="1200" spc="-85" dirty="0">
                <a:latin typeface="Times New Roman"/>
                <a:cs typeface="Times New Roman"/>
              </a:rPr>
              <a:t> </a:t>
            </a:r>
            <a:r>
              <a:rPr sz="1200" dirty="0">
                <a:latin typeface="Times New Roman"/>
                <a:cs typeface="Times New Roman"/>
              </a:rPr>
              <a:t>and</a:t>
            </a:r>
            <a:r>
              <a:rPr sz="1200" spc="-45" dirty="0">
                <a:latin typeface="Times New Roman"/>
                <a:cs typeface="Times New Roman"/>
              </a:rPr>
              <a:t> </a:t>
            </a:r>
            <a:r>
              <a:rPr sz="1200" dirty="0">
                <a:latin typeface="Times New Roman"/>
                <a:cs typeface="Times New Roman"/>
              </a:rPr>
              <a:t>thus</a:t>
            </a:r>
            <a:r>
              <a:rPr sz="1200" spc="-30" dirty="0">
                <a:latin typeface="Times New Roman"/>
                <a:cs typeface="Times New Roman"/>
              </a:rPr>
              <a:t> </a:t>
            </a:r>
            <a:r>
              <a:rPr sz="1200" dirty="0">
                <a:latin typeface="Times New Roman"/>
                <a:cs typeface="Times New Roman"/>
              </a:rPr>
              <a:t>avoid</a:t>
            </a:r>
            <a:r>
              <a:rPr sz="1200" spc="-45" dirty="0">
                <a:latin typeface="Times New Roman"/>
                <a:cs typeface="Times New Roman"/>
              </a:rPr>
              <a:t> </a:t>
            </a:r>
            <a:r>
              <a:rPr sz="1200" dirty="0">
                <a:latin typeface="Times New Roman"/>
                <a:cs typeface="Times New Roman"/>
              </a:rPr>
              <a:t>overheating.</a:t>
            </a:r>
            <a:r>
              <a:rPr sz="1200" spc="-100" dirty="0">
                <a:latin typeface="Times New Roman"/>
                <a:cs typeface="Times New Roman"/>
              </a:rPr>
              <a:t> </a:t>
            </a:r>
            <a:r>
              <a:rPr sz="1200" dirty="0">
                <a:latin typeface="Times New Roman"/>
                <a:cs typeface="Times New Roman"/>
              </a:rPr>
              <a:t>Fusible</a:t>
            </a:r>
            <a:r>
              <a:rPr sz="1200" spc="-35" dirty="0">
                <a:latin typeface="Times New Roman"/>
                <a:cs typeface="Times New Roman"/>
              </a:rPr>
              <a:t> </a:t>
            </a:r>
            <a:r>
              <a:rPr sz="1200" dirty="0">
                <a:latin typeface="Times New Roman"/>
                <a:cs typeface="Times New Roman"/>
              </a:rPr>
              <a:t>plug</a:t>
            </a:r>
            <a:r>
              <a:rPr sz="1200" spc="-4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mounted</a:t>
            </a:r>
            <a:r>
              <a:rPr sz="1200" spc="-110" dirty="0">
                <a:latin typeface="Times New Roman"/>
                <a:cs typeface="Times New Roman"/>
              </a:rPr>
              <a:t> </a:t>
            </a:r>
            <a:r>
              <a:rPr sz="1200" dirty="0">
                <a:latin typeface="Times New Roman"/>
                <a:cs typeface="Times New Roman"/>
              </a:rPr>
              <a:t>at</a:t>
            </a:r>
            <a:r>
              <a:rPr sz="1200" spc="40" dirty="0">
                <a:latin typeface="Times New Roman"/>
                <a:cs typeface="Times New Roman"/>
              </a:rPr>
              <a:t> </a:t>
            </a:r>
            <a:r>
              <a:rPr sz="1200" spc="-10" dirty="0">
                <a:latin typeface="Times New Roman"/>
                <a:cs typeface="Times New Roman"/>
              </a:rPr>
              <a:t>crown </a:t>
            </a:r>
            <a:r>
              <a:rPr sz="1200" dirty="0">
                <a:latin typeface="Times New Roman"/>
                <a:cs typeface="Times New Roman"/>
              </a:rPr>
              <a:t>plate</a:t>
            </a:r>
            <a:r>
              <a:rPr sz="1200" spc="-3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combustion</a:t>
            </a:r>
            <a:r>
              <a:rPr sz="1200" spc="-105" dirty="0">
                <a:latin typeface="Times New Roman"/>
                <a:cs typeface="Times New Roman"/>
              </a:rPr>
              <a:t> </a:t>
            </a:r>
            <a:r>
              <a:rPr sz="1200" spc="-10" dirty="0">
                <a:latin typeface="Times New Roman"/>
                <a:cs typeface="Times New Roman"/>
              </a:rPr>
              <a:t>chamber.</a:t>
            </a:r>
            <a:endParaRPr sz="1200">
              <a:latin typeface="Times New Roman"/>
              <a:cs typeface="Times New Roman"/>
            </a:endParaRPr>
          </a:p>
          <a:p>
            <a:pPr marL="12700" marR="52705">
              <a:lnSpc>
                <a:spcPct val="120900"/>
              </a:lnSpc>
              <a:spcBef>
                <a:spcPts val="960"/>
              </a:spcBef>
            </a:pPr>
            <a:r>
              <a:rPr sz="1200" dirty="0">
                <a:latin typeface="Times New Roman"/>
                <a:cs typeface="Times New Roman"/>
              </a:rPr>
              <a:t>Fusible</a:t>
            </a:r>
            <a:r>
              <a:rPr sz="1200" spc="-50" dirty="0">
                <a:latin typeface="Times New Roman"/>
                <a:cs typeface="Times New Roman"/>
              </a:rPr>
              <a:t> </a:t>
            </a:r>
            <a:r>
              <a:rPr sz="1200" dirty="0">
                <a:latin typeface="Times New Roman"/>
                <a:cs typeface="Times New Roman"/>
              </a:rPr>
              <a:t>plug</a:t>
            </a:r>
            <a:r>
              <a:rPr sz="1200" spc="-50" dirty="0">
                <a:latin typeface="Times New Roman"/>
                <a:cs typeface="Times New Roman"/>
              </a:rPr>
              <a:t> </a:t>
            </a:r>
            <a:r>
              <a:rPr sz="1200" dirty="0">
                <a:latin typeface="Times New Roman"/>
                <a:cs typeface="Times New Roman"/>
              </a:rPr>
              <a:t>has</a:t>
            </a:r>
            <a:r>
              <a:rPr sz="1200" spc="25" dirty="0">
                <a:latin typeface="Times New Roman"/>
                <a:cs typeface="Times New Roman"/>
              </a:rPr>
              <a:t> </a:t>
            </a:r>
            <a:r>
              <a:rPr sz="1200" dirty="0">
                <a:latin typeface="Times New Roman"/>
                <a:cs typeface="Times New Roman"/>
              </a:rPr>
              <a:t>gun</a:t>
            </a:r>
            <a:r>
              <a:rPr sz="1200" spc="10" dirty="0">
                <a:latin typeface="Times New Roman"/>
                <a:cs typeface="Times New Roman"/>
              </a:rPr>
              <a:t> </a:t>
            </a:r>
            <a:r>
              <a:rPr sz="1200" dirty="0">
                <a:latin typeface="Times New Roman"/>
                <a:cs typeface="Times New Roman"/>
              </a:rPr>
              <a:t>metal</a:t>
            </a:r>
            <a:r>
              <a:rPr sz="1200" spc="-60" dirty="0">
                <a:latin typeface="Times New Roman"/>
                <a:cs typeface="Times New Roman"/>
              </a:rPr>
              <a:t> </a:t>
            </a:r>
            <a:r>
              <a:rPr sz="1200" dirty="0">
                <a:latin typeface="Times New Roman"/>
                <a:cs typeface="Times New Roman"/>
              </a:rPr>
              <a:t>body</a:t>
            </a:r>
            <a:r>
              <a:rPr sz="1200" spc="-5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copper</a:t>
            </a:r>
            <a:r>
              <a:rPr sz="1200" spc="-35" dirty="0">
                <a:latin typeface="Times New Roman"/>
                <a:cs typeface="Times New Roman"/>
              </a:rPr>
              <a:t> </a:t>
            </a:r>
            <a:r>
              <a:rPr sz="1200" dirty="0">
                <a:latin typeface="Times New Roman"/>
                <a:cs typeface="Times New Roman"/>
              </a:rPr>
              <a:t>plug</a:t>
            </a:r>
            <a:r>
              <a:rPr sz="1200" spc="10" dirty="0">
                <a:latin typeface="Times New Roman"/>
                <a:cs typeface="Times New Roman"/>
              </a:rPr>
              <a:t> </a:t>
            </a:r>
            <a:r>
              <a:rPr sz="1200" dirty="0">
                <a:latin typeface="Times New Roman"/>
                <a:cs typeface="Times New Roman"/>
              </a:rPr>
              <a:t>put</a:t>
            </a:r>
            <a:r>
              <a:rPr sz="1200" spc="40" dirty="0">
                <a:latin typeface="Times New Roman"/>
                <a:cs typeface="Times New Roman"/>
              </a:rPr>
              <a:t> </a:t>
            </a:r>
            <a:r>
              <a:rPr sz="1200" dirty="0">
                <a:latin typeface="Times New Roman"/>
                <a:cs typeface="Times New Roman"/>
              </a:rPr>
              <a:t>with</a:t>
            </a:r>
            <a:r>
              <a:rPr sz="1200" spc="-55" dirty="0">
                <a:latin typeface="Times New Roman"/>
                <a:cs typeface="Times New Roman"/>
              </a:rPr>
              <a:t> </a:t>
            </a:r>
            <a:r>
              <a:rPr sz="1200" dirty="0">
                <a:latin typeface="Times New Roman"/>
                <a:cs typeface="Times New Roman"/>
              </a:rPr>
              <a:t>fusible</a:t>
            </a:r>
            <a:r>
              <a:rPr sz="1200" spc="-45" dirty="0">
                <a:latin typeface="Times New Roman"/>
                <a:cs typeface="Times New Roman"/>
              </a:rPr>
              <a:t> </a:t>
            </a:r>
            <a:r>
              <a:rPr sz="1200" dirty="0">
                <a:latin typeface="Times New Roman"/>
                <a:cs typeface="Times New Roman"/>
              </a:rPr>
              <a:t>metal</a:t>
            </a:r>
            <a:r>
              <a:rPr sz="1200" spc="-40" dirty="0">
                <a:latin typeface="Times New Roman"/>
                <a:cs typeface="Times New Roman"/>
              </a:rPr>
              <a:t> </a:t>
            </a: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interface</a:t>
            </a:r>
            <a:r>
              <a:rPr sz="1200" spc="-105" dirty="0">
                <a:latin typeface="Times New Roman"/>
                <a:cs typeface="Times New Roman"/>
              </a:rPr>
              <a:t> </a:t>
            </a:r>
            <a:r>
              <a:rPr sz="1200" spc="-25" dirty="0">
                <a:latin typeface="Times New Roman"/>
                <a:cs typeface="Times New Roman"/>
              </a:rPr>
              <a:t>of </a:t>
            </a:r>
            <a:r>
              <a:rPr sz="1200" dirty="0">
                <a:latin typeface="Times New Roman"/>
                <a:cs typeface="Times New Roman"/>
              </a:rPr>
              <a:t>copper</a:t>
            </a:r>
            <a:r>
              <a:rPr sz="1200" spc="-50" dirty="0">
                <a:latin typeface="Times New Roman"/>
                <a:cs typeface="Times New Roman"/>
              </a:rPr>
              <a:t> </a:t>
            </a:r>
            <a:r>
              <a:rPr sz="1200" dirty="0">
                <a:latin typeface="Times New Roman"/>
                <a:cs typeface="Times New Roman"/>
              </a:rPr>
              <a:t>plug</a:t>
            </a:r>
            <a:r>
              <a:rPr sz="1200" spc="-5" dirty="0">
                <a:latin typeface="Times New Roman"/>
                <a:cs typeface="Times New Roman"/>
              </a:rPr>
              <a:t> </a:t>
            </a:r>
            <a:r>
              <a:rPr sz="1200" dirty="0">
                <a:latin typeface="Times New Roman"/>
                <a:cs typeface="Times New Roman"/>
              </a:rPr>
              <a:t>and gun</a:t>
            </a:r>
            <a:r>
              <a:rPr sz="1200" spc="-5" dirty="0">
                <a:latin typeface="Times New Roman"/>
                <a:cs typeface="Times New Roman"/>
              </a:rPr>
              <a:t> </a:t>
            </a:r>
            <a:r>
              <a:rPr sz="1200" dirty="0">
                <a:latin typeface="Times New Roman"/>
                <a:cs typeface="Times New Roman"/>
              </a:rPr>
              <a:t>metal</a:t>
            </a:r>
            <a:r>
              <a:rPr sz="1200" spc="-95" dirty="0">
                <a:latin typeface="Times New Roman"/>
                <a:cs typeface="Times New Roman"/>
              </a:rPr>
              <a:t> </a:t>
            </a:r>
            <a:r>
              <a:rPr sz="1200" dirty="0">
                <a:latin typeface="Times New Roman"/>
                <a:cs typeface="Times New Roman"/>
              </a:rPr>
              <a:t>body. As</a:t>
            </a:r>
            <a:r>
              <a:rPr sz="1200" spc="5" dirty="0">
                <a:latin typeface="Times New Roman"/>
                <a:cs typeface="Times New Roman"/>
              </a:rPr>
              <a:t> </a:t>
            </a:r>
            <a:r>
              <a:rPr sz="1200" dirty="0">
                <a:latin typeface="Times New Roman"/>
                <a:cs typeface="Times New Roman"/>
              </a:rPr>
              <a:t>water</a:t>
            </a:r>
            <a:r>
              <a:rPr sz="1200" spc="15" dirty="0">
                <a:latin typeface="Times New Roman"/>
                <a:cs typeface="Times New Roman"/>
              </a:rPr>
              <a:t> </a:t>
            </a:r>
            <a:r>
              <a:rPr sz="1200" dirty="0">
                <a:latin typeface="Times New Roman"/>
                <a:cs typeface="Times New Roman"/>
              </a:rPr>
              <a:t>level</a:t>
            </a:r>
            <a:r>
              <a:rPr sz="1200" spc="-40" dirty="0">
                <a:latin typeface="Times New Roman"/>
                <a:cs typeface="Times New Roman"/>
              </a:rPr>
              <a:t> </a:t>
            </a:r>
            <a:r>
              <a:rPr sz="1200" dirty="0">
                <a:latin typeface="Times New Roman"/>
                <a:cs typeface="Times New Roman"/>
              </a:rPr>
              <a:t>goes</a:t>
            </a:r>
            <a:r>
              <a:rPr sz="1200" spc="-50" dirty="0">
                <a:latin typeface="Times New Roman"/>
                <a:cs typeface="Times New Roman"/>
              </a:rPr>
              <a:t> </a:t>
            </a:r>
            <a:r>
              <a:rPr sz="1200" dirty="0">
                <a:latin typeface="Times New Roman"/>
                <a:cs typeface="Times New Roman"/>
              </a:rPr>
              <a:t>down</a:t>
            </a:r>
            <a:r>
              <a:rPr sz="1200" spc="5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heat</a:t>
            </a:r>
            <a:r>
              <a:rPr sz="1200" spc="-40" dirty="0">
                <a:latin typeface="Times New Roman"/>
                <a:cs typeface="Times New Roman"/>
              </a:rPr>
              <a:t> </a:t>
            </a:r>
            <a:r>
              <a:rPr sz="1200" dirty="0">
                <a:latin typeface="Times New Roman"/>
                <a:cs typeface="Times New Roman"/>
              </a:rPr>
              <a:t>available</a:t>
            </a:r>
            <a:r>
              <a:rPr sz="1200" spc="-55" dirty="0">
                <a:latin typeface="Times New Roman"/>
                <a:cs typeface="Times New Roman"/>
              </a:rPr>
              <a:t> </a:t>
            </a:r>
            <a:r>
              <a:rPr sz="1200" spc="-20" dirty="0">
                <a:latin typeface="Times New Roman"/>
                <a:cs typeface="Times New Roman"/>
              </a:rPr>
              <a:t>from </a:t>
            </a:r>
            <a:r>
              <a:rPr sz="1200" dirty="0">
                <a:latin typeface="Times New Roman"/>
                <a:cs typeface="Times New Roman"/>
              </a:rPr>
              <a:t>furnace</a:t>
            </a:r>
            <a:r>
              <a:rPr sz="1200" spc="-25" dirty="0">
                <a:latin typeface="Times New Roman"/>
                <a:cs typeface="Times New Roman"/>
              </a:rPr>
              <a:t> </a:t>
            </a:r>
            <a:r>
              <a:rPr sz="1200" dirty="0">
                <a:latin typeface="Times New Roman"/>
                <a:cs typeface="Times New Roman"/>
              </a:rPr>
              <a:t>could</a:t>
            </a:r>
            <a:r>
              <a:rPr sz="1200" spc="-35" dirty="0">
                <a:latin typeface="Times New Roman"/>
                <a:cs typeface="Times New Roman"/>
              </a:rPr>
              <a:t> </a:t>
            </a:r>
            <a:r>
              <a:rPr sz="1200" dirty="0">
                <a:latin typeface="Times New Roman"/>
                <a:cs typeface="Times New Roman"/>
              </a:rPr>
              <a:t>not</a:t>
            </a:r>
            <a:r>
              <a:rPr sz="1200" spc="-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dirty="0">
                <a:latin typeface="Times New Roman"/>
                <a:cs typeface="Times New Roman"/>
              </a:rPr>
              <a:t>completely</a:t>
            </a:r>
            <a:r>
              <a:rPr sz="1200" spc="-95" dirty="0">
                <a:latin typeface="Times New Roman"/>
                <a:cs typeface="Times New Roman"/>
              </a:rPr>
              <a:t> </a:t>
            </a:r>
            <a:r>
              <a:rPr sz="1200" dirty="0">
                <a:latin typeface="Times New Roman"/>
                <a:cs typeface="Times New Roman"/>
              </a:rPr>
              <a:t>utilized</a:t>
            </a:r>
            <a:r>
              <a:rPr sz="1200" spc="-100" dirty="0">
                <a:latin typeface="Times New Roman"/>
                <a:cs typeface="Times New Roman"/>
              </a:rPr>
              <a:t> </a:t>
            </a:r>
            <a:r>
              <a:rPr sz="1200" dirty="0">
                <a:latin typeface="Times New Roman"/>
                <a:cs typeface="Times New Roman"/>
              </a:rPr>
              <a:t>for</a:t>
            </a:r>
            <a:r>
              <a:rPr sz="1200" spc="-65" dirty="0">
                <a:latin typeface="Times New Roman"/>
                <a:cs typeface="Times New Roman"/>
              </a:rPr>
              <a:t> </a:t>
            </a:r>
            <a:r>
              <a:rPr sz="1200" dirty="0">
                <a:latin typeface="Times New Roman"/>
                <a:cs typeface="Times New Roman"/>
              </a:rPr>
              <a:t>steam</a:t>
            </a:r>
            <a:r>
              <a:rPr sz="1200" spc="-70" dirty="0">
                <a:latin typeface="Times New Roman"/>
                <a:cs typeface="Times New Roman"/>
              </a:rPr>
              <a:t> </a:t>
            </a:r>
            <a:r>
              <a:rPr sz="1200" dirty="0">
                <a:latin typeface="Times New Roman"/>
                <a:cs typeface="Times New Roman"/>
              </a:rPr>
              <a:t>formation</a:t>
            </a:r>
            <a:r>
              <a:rPr sz="1200" spc="-95" dirty="0">
                <a:latin typeface="Times New Roman"/>
                <a:cs typeface="Times New Roman"/>
              </a:rPr>
              <a:t> </a:t>
            </a:r>
            <a:r>
              <a:rPr sz="1200" spc="-10" dirty="0">
                <a:latin typeface="Times New Roman"/>
                <a:cs typeface="Times New Roman"/>
              </a:rPr>
              <a:t>and</a:t>
            </a:r>
            <a:r>
              <a:rPr sz="1200" spc="-100" dirty="0">
                <a:latin typeface="Times New Roman"/>
                <a:cs typeface="Times New Roman"/>
              </a:rPr>
              <a:t> </a:t>
            </a:r>
            <a:r>
              <a:rPr sz="1200" dirty="0">
                <a:latin typeface="Times New Roman"/>
                <a:cs typeface="Times New Roman"/>
              </a:rPr>
              <a:t>so</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overheating</a:t>
            </a:r>
            <a:r>
              <a:rPr sz="1200" spc="-105" dirty="0">
                <a:latin typeface="Times New Roman"/>
                <a:cs typeface="Times New Roman"/>
              </a:rPr>
              <a:t> </a:t>
            </a:r>
            <a:r>
              <a:rPr sz="1200" spc="-25" dirty="0">
                <a:latin typeface="Times New Roman"/>
                <a:cs typeface="Times New Roman"/>
              </a:rPr>
              <a:t>may </a:t>
            </a:r>
            <a:r>
              <a:rPr sz="1200" dirty="0">
                <a:latin typeface="Times New Roman"/>
                <a:cs typeface="Times New Roman"/>
              </a:rPr>
              <a:t>cause</a:t>
            </a:r>
            <a:r>
              <a:rPr sz="1200" spc="-30" dirty="0">
                <a:latin typeface="Times New Roman"/>
                <a:cs typeface="Times New Roman"/>
              </a:rPr>
              <a:t> </a:t>
            </a:r>
            <a:r>
              <a:rPr sz="1200" dirty="0">
                <a:latin typeface="Times New Roman"/>
                <a:cs typeface="Times New Roman"/>
              </a:rPr>
              <a:t>melting</a:t>
            </a:r>
            <a:r>
              <a:rPr sz="1200" spc="-10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fusible</a:t>
            </a:r>
            <a:r>
              <a:rPr sz="1200" spc="-30" dirty="0">
                <a:latin typeface="Times New Roman"/>
                <a:cs typeface="Times New Roman"/>
              </a:rPr>
              <a:t> </a:t>
            </a:r>
            <a:r>
              <a:rPr sz="1200" spc="-10" dirty="0">
                <a:latin typeface="Times New Roman"/>
                <a:cs typeface="Times New Roman"/>
              </a:rPr>
              <a:t>metal.</a:t>
            </a:r>
            <a:endParaRPr sz="1200">
              <a:latin typeface="Times New Roman"/>
              <a:cs typeface="Times New Roman"/>
            </a:endParaRPr>
          </a:p>
        </p:txBody>
      </p:sp>
      <p:sp>
        <p:nvSpPr>
          <p:cNvPr id="8" name="object 8"/>
          <p:cNvSpPr txBox="1"/>
          <p:nvPr/>
        </p:nvSpPr>
        <p:spPr>
          <a:xfrm>
            <a:off x="2274253" y="1048511"/>
            <a:ext cx="5523865" cy="2764283"/>
          </a:xfrm>
          <a:prstGeom prst="rect">
            <a:avLst/>
          </a:prstGeom>
        </p:spPr>
        <p:txBody>
          <a:bodyPr vert="horz" wrap="square" lIns="0" tIns="12700" rIns="0" bIns="0" rtlCol="0">
            <a:spAutoFit/>
          </a:bodyPr>
          <a:lstStyle/>
          <a:p>
            <a:pPr marL="12700" marR="194944" algn="just">
              <a:lnSpc>
                <a:spcPct val="112599"/>
              </a:lnSpc>
              <a:spcBef>
                <a:spcPts val="100"/>
              </a:spcBef>
            </a:pPr>
            <a:r>
              <a:rPr sz="1200" dirty="0">
                <a:latin typeface="Times New Roman"/>
                <a:cs typeface="Times New Roman"/>
              </a:rPr>
              <a:t>Fusible</a:t>
            </a:r>
            <a:r>
              <a:rPr sz="1200" spc="-75" dirty="0">
                <a:latin typeface="Times New Roman"/>
                <a:cs typeface="Times New Roman"/>
              </a:rPr>
              <a:t> </a:t>
            </a:r>
            <a:r>
              <a:rPr sz="1200" dirty="0">
                <a:latin typeface="Times New Roman"/>
                <a:cs typeface="Times New Roman"/>
              </a:rPr>
              <a:t>metal</a:t>
            </a:r>
            <a:r>
              <a:rPr sz="1200" spc="-75" dirty="0">
                <a:latin typeface="Times New Roman"/>
                <a:cs typeface="Times New Roman"/>
              </a:rPr>
              <a:t> </a:t>
            </a:r>
            <a:r>
              <a:rPr sz="1200" spc="-10" dirty="0">
                <a:latin typeface="Times New Roman"/>
                <a:cs typeface="Times New Roman"/>
              </a:rPr>
              <a:t>is</a:t>
            </a:r>
            <a:r>
              <a:rPr sz="1200" spc="-6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low</a:t>
            </a:r>
            <a:r>
              <a:rPr sz="1200" spc="5" dirty="0">
                <a:latin typeface="Times New Roman"/>
                <a:cs typeface="Times New Roman"/>
              </a:rPr>
              <a:t> </a:t>
            </a:r>
            <a:r>
              <a:rPr sz="1200" dirty="0">
                <a:latin typeface="Times New Roman"/>
                <a:cs typeface="Times New Roman"/>
              </a:rPr>
              <a:t>melting</a:t>
            </a:r>
            <a:r>
              <a:rPr sz="1200" spc="-75" dirty="0">
                <a:latin typeface="Times New Roman"/>
                <a:cs typeface="Times New Roman"/>
              </a:rPr>
              <a:t> </a:t>
            </a:r>
            <a:r>
              <a:rPr sz="1200" dirty="0">
                <a:latin typeface="Times New Roman"/>
                <a:cs typeface="Times New Roman"/>
              </a:rPr>
              <a:t>point</a:t>
            </a:r>
            <a:r>
              <a:rPr sz="1200" spc="-10" dirty="0">
                <a:latin typeface="Times New Roman"/>
                <a:cs typeface="Times New Roman"/>
              </a:rPr>
              <a:t> </a:t>
            </a:r>
            <a:r>
              <a:rPr sz="1200" dirty="0">
                <a:latin typeface="Times New Roman"/>
                <a:cs typeface="Times New Roman"/>
              </a:rPr>
              <a:t>metal.</a:t>
            </a:r>
            <a:r>
              <a:rPr sz="1200" spc="-75" dirty="0">
                <a:latin typeface="Times New Roman"/>
                <a:cs typeface="Times New Roman"/>
              </a:rPr>
              <a:t> </a:t>
            </a:r>
            <a:r>
              <a:rPr sz="1200" dirty="0">
                <a:latin typeface="Times New Roman"/>
                <a:cs typeface="Times New Roman"/>
              </a:rPr>
              <a:t>Thus</a:t>
            </a:r>
            <a:r>
              <a:rPr sz="1200" spc="-15" dirty="0">
                <a:latin typeface="Times New Roman"/>
                <a:cs typeface="Times New Roman"/>
              </a:rPr>
              <a:t> </a:t>
            </a:r>
            <a:r>
              <a:rPr sz="1200" dirty="0">
                <a:latin typeface="Times New Roman"/>
                <a:cs typeface="Times New Roman"/>
              </a:rPr>
              <a:t>upon</a:t>
            </a:r>
            <a:r>
              <a:rPr sz="1200" spc="30" dirty="0">
                <a:latin typeface="Times New Roman"/>
                <a:cs typeface="Times New Roman"/>
              </a:rPr>
              <a:t> </a:t>
            </a:r>
            <a:r>
              <a:rPr sz="1200" dirty="0">
                <a:latin typeface="Times New Roman"/>
                <a:cs typeface="Times New Roman"/>
              </a:rPr>
              <a:t>melting</a:t>
            </a:r>
            <a:r>
              <a:rPr sz="1200" spc="-75" dirty="0">
                <a:latin typeface="Times New Roman"/>
                <a:cs typeface="Times New Roman"/>
              </a:rPr>
              <a:t> </a:t>
            </a:r>
            <a:r>
              <a:rPr sz="1200" spc="-35" dirty="0">
                <a:latin typeface="Times New Roman"/>
                <a:cs typeface="Times New Roman"/>
              </a:rPr>
              <a:t>of</a:t>
            </a:r>
            <a:r>
              <a:rPr sz="1200" spc="-40" dirty="0">
                <a:latin typeface="Times New Roman"/>
                <a:cs typeface="Times New Roman"/>
              </a:rPr>
              <a:t> </a:t>
            </a:r>
            <a:r>
              <a:rPr sz="1200" dirty="0">
                <a:latin typeface="Times New Roman"/>
                <a:cs typeface="Times New Roman"/>
              </a:rPr>
              <a:t>lining</a:t>
            </a:r>
            <a:r>
              <a:rPr sz="1200" spc="-3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copper</a:t>
            </a:r>
            <a:r>
              <a:rPr sz="1200" spc="-10" dirty="0">
                <a:latin typeface="Times New Roman"/>
                <a:cs typeface="Times New Roman"/>
              </a:rPr>
              <a:t> </a:t>
            </a:r>
            <a:r>
              <a:rPr sz="1200" spc="-20" dirty="0">
                <a:latin typeface="Times New Roman"/>
                <a:cs typeface="Times New Roman"/>
              </a:rPr>
              <a:t>plug </a:t>
            </a:r>
            <a:r>
              <a:rPr sz="1200" dirty="0">
                <a:latin typeface="Times New Roman"/>
                <a:cs typeface="Times New Roman"/>
              </a:rPr>
              <a:t>falls</a:t>
            </a:r>
            <a:r>
              <a:rPr sz="1200" spc="-105" dirty="0">
                <a:latin typeface="Times New Roman"/>
                <a:cs typeface="Times New Roman"/>
              </a:rPr>
              <a:t> </a:t>
            </a:r>
            <a:r>
              <a:rPr sz="1200" dirty="0">
                <a:latin typeface="Times New Roman"/>
                <a:cs typeface="Times New Roman"/>
              </a:rPr>
              <a:t>down</a:t>
            </a:r>
            <a:r>
              <a:rPr sz="1200" spc="65"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falls</a:t>
            </a:r>
            <a:r>
              <a:rPr sz="1200" spc="-45" dirty="0">
                <a:latin typeface="Times New Roman"/>
                <a:cs typeface="Times New Roman"/>
              </a:rPr>
              <a:t> </a:t>
            </a:r>
            <a:r>
              <a:rPr sz="1200" dirty="0">
                <a:latin typeface="Times New Roman"/>
                <a:cs typeface="Times New Roman"/>
              </a:rPr>
              <a:t>from</a:t>
            </a:r>
            <a:r>
              <a:rPr sz="1200" spc="-90" dirty="0">
                <a:latin typeface="Times New Roman"/>
                <a:cs typeface="Times New Roman"/>
              </a:rPr>
              <a:t> </a:t>
            </a:r>
            <a:r>
              <a:rPr sz="1200" dirty="0">
                <a:latin typeface="Times New Roman"/>
                <a:cs typeface="Times New Roman"/>
              </a:rPr>
              <a:t>this</a:t>
            </a:r>
            <a:r>
              <a:rPr sz="1200" spc="-40" dirty="0">
                <a:latin typeface="Times New Roman"/>
                <a:cs typeface="Times New Roman"/>
              </a:rPr>
              <a:t> </a:t>
            </a:r>
            <a:r>
              <a:rPr sz="1200" dirty="0">
                <a:latin typeface="Times New Roman"/>
                <a:cs typeface="Times New Roman"/>
              </a:rPr>
              <a:t>opening</a:t>
            </a:r>
            <a:r>
              <a:rPr sz="1200" spc="5" dirty="0">
                <a:latin typeface="Times New Roman"/>
                <a:cs typeface="Times New Roman"/>
              </a:rPr>
              <a:t> </a:t>
            </a:r>
            <a:r>
              <a:rPr sz="1200" dirty="0">
                <a:latin typeface="Times New Roman"/>
                <a:cs typeface="Times New Roman"/>
              </a:rPr>
              <a:t>onto</a:t>
            </a:r>
            <a:r>
              <a:rPr sz="1200" spc="-50" dirty="0">
                <a:latin typeface="Times New Roman"/>
                <a:cs typeface="Times New Roman"/>
              </a:rPr>
              <a:t> </a:t>
            </a:r>
            <a:r>
              <a:rPr sz="1200" dirty="0">
                <a:latin typeface="Times New Roman"/>
                <a:cs typeface="Times New Roman"/>
              </a:rPr>
              <a:t>furnace</a:t>
            </a:r>
            <a:r>
              <a:rPr sz="1200" spc="-5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thus</a:t>
            </a:r>
            <a:r>
              <a:rPr sz="1200" spc="-45" dirty="0">
                <a:latin typeface="Times New Roman"/>
                <a:cs typeface="Times New Roman"/>
              </a:rPr>
              <a:t> </a:t>
            </a:r>
            <a:r>
              <a:rPr sz="1200" dirty="0">
                <a:latin typeface="Times New Roman"/>
                <a:cs typeface="Times New Roman"/>
              </a:rPr>
              <a:t>quenches</a:t>
            </a:r>
            <a:r>
              <a:rPr sz="1200" spc="20" dirty="0">
                <a:latin typeface="Times New Roman"/>
                <a:cs typeface="Times New Roman"/>
              </a:rPr>
              <a:t> </a:t>
            </a:r>
            <a:r>
              <a:rPr sz="1200" spc="-10" dirty="0">
                <a:latin typeface="Times New Roman"/>
                <a:cs typeface="Times New Roman"/>
              </a:rPr>
              <a:t>fire.</a:t>
            </a:r>
            <a:endParaRPr sz="1200">
              <a:latin typeface="Times New Roman"/>
              <a:cs typeface="Times New Roman"/>
            </a:endParaRPr>
          </a:p>
          <a:p>
            <a:pPr marL="12700" marR="19685" algn="just">
              <a:lnSpc>
                <a:spcPct val="120900"/>
              </a:lnSpc>
              <a:spcBef>
                <a:spcPts val="780"/>
              </a:spcBef>
            </a:pPr>
            <a:r>
              <a:rPr sz="1200" b="1" i="1" dirty="0">
                <a:latin typeface="Times New Roman"/>
                <a:cs typeface="Times New Roman"/>
              </a:rPr>
              <a:t>Pressure</a:t>
            </a:r>
            <a:r>
              <a:rPr sz="1200" b="1" i="1" spc="60" dirty="0">
                <a:latin typeface="Times New Roman"/>
                <a:cs typeface="Times New Roman"/>
              </a:rPr>
              <a:t> </a:t>
            </a:r>
            <a:r>
              <a:rPr sz="1200" b="1" i="1" dirty="0">
                <a:latin typeface="Times New Roman"/>
                <a:cs typeface="Times New Roman"/>
              </a:rPr>
              <a:t>gauge:</a:t>
            </a:r>
            <a:r>
              <a:rPr sz="1200" b="1" i="1" spc="155" dirty="0">
                <a:latin typeface="Times New Roman"/>
                <a:cs typeface="Times New Roman"/>
              </a:rPr>
              <a:t> </a:t>
            </a:r>
            <a:r>
              <a:rPr sz="1200" dirty="0">
                <a:latin typeface="Times New Roman"/>
                <a:cs typeface="Times New Roman"/>
              </a:rPr>
              <a:t>It</a:t>
            </a:r>
            <a:r>
              <a:rPr sz="1200" spc="140" dirty="0">
                <a:latin typeface="Times New Roman"/>
                <a:cs typeface="Times New Roman"/>
              </a:rPr>
              <a:t> </a:t>
            </a:r>
            <a:r>
              <a:rPr sz="1200" dirty="0">
                <a:latin typeface="Times New Roman"/>
                <a:cs typeface="Times New Roman"/>
              </a:rPr>
              <a:t>is</a:t>
            </a:r>
            <a:r>
              <a:rPr sz="1200" spc="70" dirty="0">
                <a:latin typeface="Times New Roman"/>
                <a:cs typeface="Times New Roman"/>
              </a:rPr>
              <a:t> </a:t>
            </a:r>
            <a:r>
              <a:rPr sz="1200" dirty="0">
                <a:latin typeface="Times New Roman"/>
                <a:cs typeface="Times New Roman"/>
              </a:rPr>
              <a:t>mounted</a:t>
            </a:r>
            <a:r>
              <a:rPr sz="1200" spc="55" dirty="0">
                <a:latin typeface="Times New Roman"/>
                <a:cs typeface="Times New Roman"/>
              </a:rPr>
              <a:t> </a:t>
            </a:r>
            <a:r>
              <a:rPr sz="1200" dirty="0">
                <a:latin typeface="Times New Roman"/>
                <a:cs typeface="Times New Roman"/>
              </a:rPr>
              <a:t>at</a:t>
            </a:r>
            <a:r>
              <a:rPr sz="1200" spc="80" dirty="0">
                <a:latin typeface="Times New Roman"/>
                <a:cs typeface="Times New Roman"/>
              </a:rPr>
              <a:t> </a:t>
            </a:r>
            <a:r>
              <a:rPr sz="1200" dirty="0">
                <a:latin typeface="Times New Roman"/>
                <a:cs typeface="Times New Roman"/>
              </a:rPr>
              <a:t>front</a:t>
            </a:r>
            <a:r>
              <a:rPr sz="1200" spc="80" dirty="0">
                <a:latin typeface="Times New Roman"/>
                <a:cs typeface="Times New Roman"/>
              </a:rPr>
              <a:t> </a:t>
            </a:r>
            <a:r>
              <a:rPr sz="1200" dirty="0">
                <a:latin typeface="Times New Roman"/>
                <a:cs typeface="Times New Roman"/>
              </a:rPr>
              <a:t>top.</a:t>
            </a:r>
            <a:r>
              <a:rPr sz="1200" spc="55" dirty="0">
                <a:latin typeface="Times New Roman"/>
                <a:cs typeface="Times New Roman"/>
              </a:rPr>
              <a:t> </a:t>
            </a:r>
            <a:r>
              <a:rPr sz="1200" dirty="0">
                <a:latin typeface="Times New Roman"/>
                <a:cs typeface="Times New Roman"/>
              </a:rPr>
              <a:t>Generally</a:t>
            </a:r>
            <a:r>
              <a:rPr sz="1200" spc="55" dirty="0">
                <a:latin typeface="Times New Roman"/>
                <a:cs typeface="Times New Roman"/>
              </a:rPr>
              <a:t> </a:t>
            </a:r>
            <a:r>
              <a:rPr sz="1200" dirty="0">
                <a:latin typeface="Times New Roman"/>
                <a:cs typeface="Times New Roman"/>
              </a:rPr>
              <a:t>Bourdon</a:t>
            </a:r>
            <a:r>
              <a:rPr sz="1200" spc="114" dirty="0">
                <a:latin typeface="Times New Roman"/>
                <a:cs typeface="Times New Roman"/>
              </a:rPr>
              <a:t> </a:t>
            </a:r>
            <a:r>
              <a:rPr sz="1200" dirty="0">
                <a:latin typeface="Times New Roman"/>
                <a:cs typeface="Times New Roman"/>
              </a:rPr>
              <a:t>type</a:t>
            </a:r>
            <a:r>
              <a:rPr sz="1200" spc="60" dirty="0">
                <a:latin typeface="Times New Roman"/>
                <a:cs typeface="Times New Roman"/>
              </a:rPr>
              <a:t> </a:t>
            </a:r>
            <a:r>
              <a:rPr sz="1200" dirty="0">
                <a:latin typeface="Times New Roman"/>
                <a:cs typeface="Times New Roman"/>
              </a:rPr>
              <a:t>pressure</a:t>
            </a:r>
            <a:r>
              <a:rPr sz="1200" spc="5" dirty="0">
                <a:latin typeface="Times New Roman"/>
                <a:cs typeface="Times New Roman"/>
              </a:rPr>
              <a:t> </a:t>
            </a:r>
            <a:r>
              <a:rPr sz="1200" dirty="0">
                <a:latin typeface="Times New Roman"/>
                <a:cs typeface="Times New Roman"/>
              </a:rPr>
              <a:t>gauge</a:t>
            </a:r>
            <a:r>
              <a:rPr sz="1200" spc="120" dirty="0">
                <a:latin typeface="Times New Roman"/>
                <a:cs typeface="Times New Roman"/>
              </a:rPr>
              <a:t> </a:t>
            </a:r>
            <a:r>
              <a:rPr sz="1200" spc="-25" dirty="0">
                <a:latin typeface="Times New Roman"/>
                <a:cs typeface="Times New Roman"/>
              </a:rPr>
              <a:t>are </a:t>
            </a:r>
            <a:r>
              <a:rPr sz="1200" dirty="0">
                <a:latin typeface="Times New Roman"/>
                <a:cs typeface="Times New Roman"/>
              </a:rPr>
              <a:t>being</a:t>
            </a:r>
            <a:r>
              <a:rPr sz="1200" spc="80" dirty="0">
                <a:latin typeface="Times New Roman"/>
                <a:cs typeface="Times New Roman"/>
              </a:rPr>
              <a:t> </a:t>
            </a:r>
            <a:r>
              <a:rPr sz="1200" dirty="0">
                <a:latin typeface="Times New Roman"/>
                <a:cs typeface="Times New Roman"/>
              </a:rPr>
              <a:t>used</a:t>
            </a:r>
            <a:r>
              <a:rPr sz="1200" spc="80"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pressure</a:t>
            </a:r>
            <a:r>
              <a:rPr sz="1200" spc="30" dirty="0">
                <a:latin typeface="Times New Roman"/>
                <a:cs typeface="Times New Roman"/>
              </a:rPr>
              <a:t> </a:t>
            </a:r>
            <a:r>
              <a:rPr sz="1200" dirty="0">
                <a:latin typeface="Times New Roman"/>
                <a:cs typeface="Times New Roman"/>
              </a:rPr>
              <a:t>measurement.</a:t>
            </a:r>
            <a:r>
              <a:rPr sz="1200" spc="-45" dirty="0">
                <a:latin typeface="Times New Roman"/>
                <a:cs typeface="Times New Roman"/>
              </a:rPr>
              <a:t> </a:t>
            </a:r>
            <a:r>
              <a:rPr sz="1200" dirty="0">
                <a:latin typeface="Times New Roman"/>
                <a:cs typeface="Times New Roman"/>
              </a:rPr>
              <a:t>Pressure</a:t>
            </a:r>
            <a:r>
              <a:rPr sz="1200" spc="25" dirty="0">
                <a:latin typeface="Times New Roman"/>
                <a:cs typeface="Times New Roman"/>
              </a:rPr>
              <a:t> </a:t>
            </a:r>
            <a:r>
              <a:rPr sz="1200" dirty="0">
                <a:latin typeface="Times New Roman"/>
                <a:cs typeface="Times New Roman"/>
              </a:rPr>
              <a:t>is</a:t>
            </a:r>
            <a:r>
              <a:rPr sz="1200" spc="100" dirty="0">
                <a:latin typeface="Times New Roman"/>
                <a:cs typeface="Times New Roman"/>
              </a:rPr>
              <a:t> </a:t>
            </a:r>
            <a:r>
              <a:rPr sz="1200" dirty="0">
                <a:latin typeface="Times New Roman"/>
                <a:cs typeface="Times New Roman"/>
              </a:rPr>
              <a:t>continuously</a:t>
            </a:r>
            <a:r>
              <a:rPr sz="1200" spc="20" dirty="0">
                <a:latin typeface="Times New Roman"/>
                <a:cs typeface="Times New Roman"/>
              </a:rPr>
              <a:t> </a:t>
            </a:r>
            <a:r>
              <a:rPr sz="1200" dirty="0">
                <a:latin typeface="Times New Roman"/>
                <a:cs typeface="Times New Roman"/>
              </a:rPr>
              <a:t>monitored</a:t>
            </a:r>
            <a:r>
              <a:rPr sz="1200" spc="-45" dirty="0">
                <a:latin typeface="Times New Roman"/>
                <a:cs typeface="Times New Roman"/>
              </a:rPr>
              <a:t> </a:t>
            </a:r>
            <a:r>
              <a:rPr sz="1200" dirty="0">
                <a:latin typeface="Times New Roman"/>
                <a:cs typeface="Times New Roman"/>
              </a:rPr>
              <a:t>so</a:t>
            </a:r>
            <a:r>
              <a:rPr sz="1200" spc="85" dirty="0">
                <a:latin typeface="Times New Roman"/>
                <a:cs typeface="Times New Roman"/>
              </a:rPr>
              <a:t> </a:t>
            </a:r>
            <a:r>
              <a:rPr sz="1200" dirty="0">
                <a:latin typeface="Times New Roman"/>
                <a:cs typeface="Times New Roman"/>
              </a:rPr>
              <a:t>as</a:t>
            </a:r>
            <a:r>
              <a:rPr sz="1200" spc="95" dirty="0">
                <a:latin typeface="Times New Roman"/>
                <a:cs typeface="Times New Roman"/>
              </a:rPr>
              <a:t> </a:t>
            </a:r>
            <a:r>
              <a:rPr sz="1200" dirty="0">
                <a:latin typeface="Times New Roman"/>
                <a:cs typeface="Times New Roman"/>
              </a:rPr>
              <a:t>to</a:t>
            </a:r>
            <a:r>
              <a:rPr sz="1200" spc="80" dirty="0">
                <a:latin typeface="Times New Roman"/>
                <a:cs typeface="Times New Roman"/>
              </a:rPr>
              <a:t> </a:t>
            </a:r>
            <a:r>
              <a:rPr sz="1200" spc="-10" dirty="0">
                <a:latin typeface="Times New Roman"/>
                <a:cs typeface="Times New Roman"/>
              </a:rPr>
              <a:t>avoid </a:t>
            </a:r>
            <a:r>
              <a:rPr sz="1200" dirty="0">
                <a:latin typeface="Times New Roman"/>
                <a:cs typeface="Times New Roman"/>
              </a:rPr>
              <a:t>occurrence</a:t>
            </a:r>
            <a:r>
              <a:rPr sz="1200" spc="15" dirty="0">
                <a:latin typeface="Times New Roman"/>
                <a:cs typeface="Times New Roman"/>
              </a:rPr>
              <a:t> </a:t>
            </a:r>
            <a:r>
              <a:rPr sz="1200" dirty="0">
                <a:latin typeface="Times New Roman"/>
                <a:cs typeface="Times New Roman"/>
              </a:rPr>
              <a:t>of</a:t>
            </a:r>
            <a:r>
              <a:rPr sz="1200" spc="85" dirty="0">
                <a:latin typeface="Times New Roman"/>
                <a:cs typeface="Times New Roman"/>
              </a:rPr>
              <a:t> </a:t>
            </a:r>
            <a:r>
              <a:rPr sz="1200" dirty="0">
                <a:latin typeface="Times New Roman"/>
                <a:cs typeface="Times New Roman"/>
              </a:rPr>
              <a:t>over</a:t>
            </a:r>
            <a:r>
              <a:rPr sz="1200" spc="90" dirty="0">
                <a:latin typeface="Times New Roman"/>
                <a:cs typeface="Times New Roman"/>
              </a:rPr>
              <a:t> </a:t>
            </a:r>
            <a:r>
              <a:rPr sz="1200" dirty="0">
                <a:latin typeface="Times New Roman"/>
                <a:cs typeface="Times New Roman"/>
              </a:rPr>
              <a:t>shooting</a:t>
            </a:r>
            <a:r>
              <a:rPr sz="1200" spc="5" dirty="0">
                <a:latin typeface="Times New Roman"/>
                <a:cs typeface="Times New Roman"/>
              </a:rPr>
              <a:t> </a:t>
            </a:r>
            <a:r>
              <a:rPr sz="1200" dirty="0">
                <a:latin typeface="Times New Roman"/>
                <a:cs typeface="Times New Roman"/>
              </a:rPr>
              <a:t>of</a:t>
            </a:r>
            <a:r>
              <a:rPr sz="1200" spc="9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pressure.</a:t>
            </a:r>
            <a:r>
              <a:rPr sz="1200" spc="10" dirty="0">
                <a:latin typeface="Times New Roman"/>
                <a:cs typeface="Times New Roman"/>
              </a:rPr>
              <a:t> </a:t>
            </a:r>
            <a:r>
              <a:rPr sz="1200" dirty="0">
                <a:latin typeface="Times New Roman"/>
                <a:cs typeface="Times New Roman"/>
              </a:rPr>
              <a:t>Although</a:t>
            </a:r>
            <a:r>
              <a:rPr sz="1200" spc="65" dirty="0">
                <a:latin typeface="Times New Roman"/>
                <a:cs typeface="Times New Roman"/>
              </a:rPr>
              <a:t> </a:t>
            </a:r>
            <a:r>
              <a:rPr sz="1200" dirty="0">
                <a:latin typeface="Times New Roman"/>
                <a:cs typeface="Times New Roman"/>
              </a:rPr>
              <a:t>safety</a:t>
            </a:r>
            <a:r>
              <a:rPr sz="1200" spc="10" dirty="0">
                <a:latin typeface="Times New Roman"/>
                <a:cs typeface="Times New Roman"/>
              </a:rPr>
              <a:t> </a:t>
            </a:r>
            <a:r>
              <a:rPr sz="1200" dirty="0">
                <a:latin typeface="Times New Roman"/>
                <a:cs typeface="Times New Roman"/>
              </a:rPr>
              <a:t>devices</a:t>
            </a:r>
            <a:r>
              <a:rPr sz="1200" spc="2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protect</a:t>
            </a:r>
            <a:r>
              <a:rPr sz="1200" spc="40" dirty="0">
                <a:latin typeface="Times New Roman"/>
                <a:cs typeface="Times New Roman"/>
              </a:rPr>
              <a:t> </a:t>
            </a:r>
            <a:r>
              <a:rPr sz="1200" spc="-10" dirty="0">
                <a:latin typeface="Times New Roman"/>
                <a:cs typeface="Times New Roman"/>
              </a:rPr>
              <a:t>boiler </a:t>
            </a:r>
            <a:r>
              <a:rPr sz="1200" dirty="0">
                <a:latin typeface="Times New Roman"/>
                <a:cs typeface="Times New Roman"/>
              </a:rPr>
              <a:t>against</a:t>
            </a:r>
            <a:r>
              <a:rPr sz="1200" spc="40"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rising</a:t>
            </a:r>
            <a:r>
              <a:rPr sz="1200" spc="15" dirty="0">
                <a:latin typeface="Times New Roman"/>
                <a:cs typeface="Times New Roman"/>
              </a:rPr>
              <a:t> </a:t>
            </a:r>
            <a:r>
              <a:rPr sz="1200" dirty="0">
                <a:latin typeface="Times New Roman"/>
                <a:cs typeface="Times New Roman"/>
              </a:rPr>
              <a:t>beyond</a:t>
            </a:r>
            <a:r>
              <a:rPr sz="1200" spc="7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limit</a:t>
            </a:r>
            <a:r>
              <a:rPr sz="1200" spc="-2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dirty="0">
                <a:latin typeface="Times New Roman"/>
                <a:cs typeface="Times New Roman"/>
              </a:rPr>
              <a:t>provided</a:t>
            </a:r>
            <a:r>
              <a:rPr sz="1200" spc="75" dirty="0">
                <a:latin typeface="Times New Roman"/>
                <a:cs typeface="Times New Roman"/>
              </a:rPr>
              <a:t> </a:t>
            </a:r>
            <a:r>
              <a:rPr sz="1200" dirty="0">
                <a:latin typeface="Times New Roman"/>
                <a:cs typeface="Times New Roman"/>
              </a:rPr>
              <a:t>but</a:t>
            </a:r>
            <a:r>
              <a:rPr sz="1200" spc="40" dirty="0">
                <a:latin typeface="Times New Roman"/>
                <a:cs typeface="Times New Roman"/>
              </a:rPr>
              <a:t> </a:t>
            </a:r>
            <a:r>
              <a:rPr sz="1200" dirty="0">
                <a:latin typeface="Times New Roman"/>
                <a:cs typeface="Times New Roman"/>
              </a:rPr>
              <a:t>pressure</a:t>
            </a:r>
            <a:r>
              <a:rPr sz="1200" spc="20" dirty="0">
                <a:latin typeface="Times New Roman"/>
                <a:cs typeface="Times New Roman"/>
              </a:rPr>
              <a:t> </a:t>
            </a:r>
            <a:r>
              <a:rPr sz="1200" dirty="0">
                <a:latin typeface="Times New Roman"/>
                <a:cs typeface="Times New Roman"/>
              </a:rPr>
              <a:t>gauges</a:t>
            </a:r>
            <a:r>
              <a:rPr sz="1200" spc="9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dirty="0">
                <a:latin typeface="Times New Roman"/>
                <a:cs typeface="Times New Roman"/>
              </a:rPr>
              <a:t>also</a:t>
            </a:r>
            <a:r>
              <a:rPr sz="1200" spc="15" dirty="0">
                <a:latin typeface="Times New Roman"/>
                <a:cs typeface="Times New Roman"/>
              </a:rPr>
              <a:t> </a:t>
            </a:r>
            <a:r>
              <a:rPr sz="1200" dirty="0">
                <a:latin typeface="Times New Roman"/>
                <a:cs typeface="Times New Roman"/>
              </a:rPr>
              <a:t>used</a:t>
            </a:r>
            <a:r>
              <a:rPr sz="1200" spc="70" dirty="0">
                <a:latin typeface="Times New Roman"/>
                <a:cs typeface="Times New Roman"/>
              </a:rPr>
              <a:t> </a:t>
            </a:r>
            <a:r>
              <a:rPr sz="1200" spc="-25" dirty="0">
                <a:latin typeface="Times New Roman"/>
                <a:cs typeface="Times New Roman"/>
              </a:rPr>
              <a:t>for </a:t>
            </a:r>
            <a:r>
              <a:rPr sz="1200" dirty="0">
                <a:latin typeface="Times New Roman"/>
                <a:cs typeface="Times New Roman"/>
              </a:rPr>
              <a:t>monitoring</a:t>
            </a:r>
            <a:r>
              <a:rPr sz="1200" spc="-55" dirty="0">
                <a:latin typeface="Times New Roman"/>
                <a:cs typeface="Times New Roman"/>
              </a:rPr>
              <a:t> </a:t>
            </a:r>
            <a:r>
              <a:rPr sz="1200" spc="-10" dirty="0">
                <a:latin typeface="Times New Roman"/>
                <a:cs typeface="Times New Roman"/>
              </a:rPr>
              <a:t>pressure.</a:t>
            </a:r>
            <a:endParaRPr sz="1200">
              <a:latin typeface="Times New Roman"/>
              <a:cs typeface="Times New Roman"/>
            </a:endParaRPr>
          </a:p>
          <a:p>
            <a:pPr marL="12700" marR="5080" algn="just">
              <a:lnSpc>
                <a:spcPct val="119900"/>
              </a:lnSpc>
              <a:spcBef>
                <a:spcPts val="195"/>
              </a:spcBef>
            </a:pPr>
            <a:r>
              <a:rPr sz="1200" b="1" dirty="0">
                <a:latin typeface="Times New Roman"/>
                <a:cs typeface="Times New Roman"/>
              </a:rPr>
              <a:t>Stop</a:t>
            </a:r>
            <a:r>
              <a:rPr sz="1200" b="1" spc="50" dirty="0">
                <a:latin typeface="Times New Roman"/>
                <a:cs typeface="Times New Roman"/>
              </a:rPr>
              <a:t> </a:t>
            </a:r>
            <a:r>
              <a:rPr sz="1200" b="1" dirty="0">
                <a:latin typeface="Times New Roman"/>
                <a:cs typeface="Times New Roman"/>
              </a:rPr>
              <a:t>valve:</a:t>
            </a:r>
            <a:r>
              <a:rPr sz="1200" b="1" spc="95" dirty="0">
                <a:latin typeface="Times New Roman"/>
                <a:cs typeface="Times New Roman"/>
              </a:rPr>
              <a:t> </a:t>
            </a:r>
            <a:r>
              <a:rPr sz="1200" dirty="0">
                <a:latin typeface="Times New Roman"/>
                <a:cs typeface="Times New Roman"/>
              </a:rPr>
              <a:t>It</a:t>
            </a:r>
            <a:r>
              <a:rPr sz="1200" spc="145" dirty="0">
                <a:latin typeface="Times New Roman"/>
                <a:cs typeface="Times New Roman"/>
              </a:rPr>
              <a:t> </a:t>
            </a:r>
            <a:r>
              <a:rPr sz="1200" dirty="0">
                <a:latin typeface="Times New Roman"/>
                <a:cs typeface="Times New Roman"/>
              </a:rPr>
              <a:t>regulates</a:t>
            </a:r>
            <a:r>
              <a:rPr sz="1200" spc="1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flow</a:t>
            </a:r>
            <a:r>
              <a:rPr sz="1200" spc="3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steam</a:t>
            </a:r>
            <a:r>
              <a:rPr sz="1200" spc="30" dirty="0">
                <a:latin typeface="Times New Roman"/>
                <a:cs typeface="Times New Roman"/>
              </a:rPr>
              <a:t> </a:t>
            </a:r>
            <a:r>
              <a:rPr sz="1200" dirty="0">
                <a:latin typeface="Times New Roman"/>
                <a:cs typeface="Times New Roman"/>
              </a:rPr>
              <a:t>from</a:t>
            </a:r>
            <a:r>
              <a:rPr sz="1200" spc="85"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boiler</a:t>
            </a:r>
            <a:r>
              <a:rPr sz="1200" spc="20" dirty="0">
                <a:latin typeface="Times New Roman"/>
                <a:cs typeface="Times New Roman"/>
              </a:rPr>
              <a:t> </a:t>
            </a:r>
            <a:r>
              <a:rPr sz="1200" dirty="0">
                <a:latin typeface="Times New Roman"/>
                <a:cs typeface="Times New Roman"/>
              </a:rPr>
              <a:t>as</a:t>
            </a:r>
            <a:r>
              <a:rPr sz="1200" spc="75" dirty="0">
                <a:latin typeface="Times New Roman"/>
                <a:cs typeface="Times New Roman"/>
              </a:rPr>
              <a:t> </a:t>
            </a:r>
            <a:r>
              <a:rPr sz="1200" dirty="0">
                <a:latin typeface="Times New Roman"/>
                <a:cs typeface="Times New Roman"/>
              </a:rPr>
              <a:t>shown</a:t>
            </a:r>
            <a:r>
              <a:rPr sz="1200" spc="120" dirty="0">
                <a:latin typeface="Times New Roman"/>
                <a:cs typeface="Times New Roman"/>
              </a:rPr>
              <a:t> </a:t>
            </a:r>
            <a:r>
              <a:rPr sz="1200" dirty="0">
                <a:latin typeface="Times New Roman"/>
                <a:cs typeface="Times New Roman"/>
              </a:rPr>
              <a:t>in</a:t>
            </a:r>
            <a:r>
              <a:rPr sz="1200" spc="60" dirty="0">
                <a:latin typeface="Times New Roman"/>
                <a:cs typeface="Times New Roman"/>
              </a:rPr>
              <a:t> </a:t>
            </a:r>
            <a:r>
              <a:rPr sz="1200" dirty="0">
                <a:latin typeface="Times New Roman"/>
                <a:cs typeface="Times New Roman"/>
              </a:rPr>
              <a:t>Fig</a:t>
            </a:r>
            <a:r>
              <a:rPr sz="1200" spc="55" dirty="0">
                <a:latin typeface="Times New Roman"/>
                <a:cs typeface="Times New Roman"/>
              </a:rPr>
              <a:t> </a:t>
            </a:r>
            <a:r>
              <a:rPr sz="1200" dirty="0">
                <a:latin typeface="Times New Roman"/>
                <a:cs typeface="Times New Roman"/>
              </a:rPr>
              <a:t>1.15.</a:t>
            </a:r>
            <a:r>
              <a:rPr sz="1200" spc="120" dirty="0">
                <a:latin typeface="Times New Roman"/>
                <a:cs typeface="Times New Roman"/>
              </a:rPr>
              <a:t> </a:t>
            </a:r>
            <a:r>
              <a:rPr sz="1200" dirty="0">
                <a:latin typeface="Times New Roman"/>
                <a:cs typeface="Times New Roman"/>
              </a:rPr>
              <a:t>This</a:t>
            </a:r>
            <a:r>
              <a:rPr sz="1200" spc="75" dirty="0">
                <a:latin typeface="Times New Roman"/>
                <a:cs typeface="Times New Roman"/>
              </a:rPr>
              <a:t> </a:t>
            </a:r>
            <a:r>
              <a:rPr sz="1200" spc="-25" dirty="0">
                <a:latin typeface="Times New Roman"/>
                <a:cs typeface="Times New Roman"/>
              </a:rPr>
              <a:t>is </a:t>
            </a:r>
            <a:r>
              <a:rPr sz="1200" dirty="0">
                <a:latin typeface="Times New Roman"/>
                <a:cs typeface="Times New Roman"/>
              </a:rPr>
              <a:t>generally</a:t>
            </a:r>
            <a:r>
              <a:rPr sz="1200" spc="-50" dirty="0">
                <a:latin typeface="Times New Roman"/>
                <a:cs typeface="Times New Roman"/>
              </a:rPr>
              <a:t> </a:t>
            </a:r>
            <a:r>
              <a:rPr sz="1200" dirty="0">
                <a:latin typeface="Times New Roman"/>
                <a:cs typeface="Times New Roman"/>
              </a:rPr>
              <a:t>mounted</a:t>
            </a:r>
            <a:r>
              <a:rPr sz="1200" spc="15" dirty="0">
                <a:latin typeface="Times New Roman"/>
                <a:cs typeface="Times New Roman"/>
              </a:rPr>
              <a:t> </a:t>
            </a:r>
            <a:r>
              <a:rPr sz="1200" dirty="0">
                <a:latin typeface="Times New Roman"/>
                <a:cs typeface="Times New Roman"/>
              </a:rPr>
              <a:t>on</a:t>
            </a:r>
            <a:r>
              <a:rPr sz="1200" spc="75" dirty="0">
                <a:latin typeface="Times New Roman"/>
                <a:cs typeface="Times New Roman"/>
              </a:rPr>
              <a:t> </a:t>
            </a:r>
            <a:r>
              <a:rPr sz="1200" dirty="0">
                <a:latin typeface="Times New Roman"/>
                <a:cs typeface="Times New Roman"/>
              </a:rPr>
              <a:t>highest</a:t>
            </a:r>
            <a:r>
              <a:rPr sz="1200" spc="40" dirty="0">
                <a:latin typeface="Times New Roman"/>
                <a:cs typeface="Times New Roman"/>
              </a:rPr>
              <a:t> </a:t>
            </a:r>
            <a:r>
              <a:rPr sz="1200" dirty="0">
                <a:latin typeface="Times New Roman"/>
                <a:cs typeface="Times New Roman"/>
              </a:rPr>
              <a:t>part</a:t>
            </a:r>
            <a:r>
              <a:rPr sz="1200" spc="4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shell</a:t>
            </a:r>
            <a:r>
              <a:rPr sz="1200" spc="-25"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performs</a:t>
            </a:r>
            <a:r>
              <a:rPr sz="1200" spc="-35" dirty="0">
                <a:latin typeface="Times New Roman"/>
                <a:cs typeface="Times New Roman"/>
              </a:rPr>
              <a:t> </a:t>
            </a:r>
            <a:r>
              <a:rPr sz="1200" dirty="0">
                <a:latin typeface="Times New Roman"/>
                <a:cs typeface="Times New Roman"/>
              </a:rPr>
              <a:t>function</a:t>
            </a:r>
            <a:r>
              <a:rPr sz="1200" spc="-50"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dirty="0">
                <a:latin typeface="Times New Roman"/>
                <a:cs typeface="Times New Roman"/>
              </a:rPr>
              <a:t>regulating</a:t>
            </a:r>
            <a:r>
              <a:rPr sz="1200" spc="55" dirty="0">
                <a:latin typeface="Times New Roman"/>
                <a:cs typeface="Times New Roman"/>
              </a:rPr>
              <a:t> </a:t>
            </a:r>
            <a:r>
              <a:rPr sz="1200" spc="-25" dirty="0">
                <a:latin typeface="Times New Roman"/>
                <a:cs typeface="Times New Roman"/>
              </a:rPr>
              <a:t>the </a:t>
            </a:r>
            <a:r>
              <a:rPr sz="1200" dirty="0">
                <a:latin typeface="Times New Roman"/>
                <a:cs typeface="Times New Roman"/>
              </a:rPr>
              <a:t>flow</a:t>
            </a:r>
            <a:r>
              <a:rPr sz="1200" spc="4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steam</a:t>
            </a:r>
            <a:r>
              <a:rPr sz="1200" spc="40"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boiler.</a:t>
            </a:r>
            <a:r>
              <a:rPr sz="1200" spc="10" dirty="0">
                <a:latin typeface="Times New Roman"/>
                <a:cs typeface="Times New Roman"/>
              </a:rPr>
              <a:t> </a:t>
            </a:r>
            <a:r>
              <a:rPr sz="1200" dirty="0">
                <a:latin typeface="Times New Roman"/>
                <a:cs typeface="Times New Roman"/>
              </a:rPr>
              <a:t>Stop</a:t>
            </a:r>
            <a:r>
              <a:rPr sz="1200" spc="15" dirty="0">
                <a:latin typeface="Times New Roman"/>
                <a:cs typeface="Times New Roman"/>
              </a:rPr>
              <a:t> </a:t>
            </a:r>
            <a:r>
              <a:rPr sz="1200" dirty="0">
                <a:latin typeface="Times New Roman"/>
                <a:cs typeface="Times New Roman"/>
              </a:rPr>
              <a:t>valve</a:t>
            </a:r>
            <a:r>
              <a:rPr sz="1200" spc="20" dirty="0">
                <a:latin typeface="Times New Roman"/>
                <a:cs typeface="Times New Roman"/>
              </a:rPr>
              <a:t> </a:t>
            </a:r>
            <a:r>
              <a:rPr sz="1200" dirty="0">
                <a:latin typeface="Times New Roman"/>
                <a:cs typeface="Times New Roman"/>
              </a:rPr>
              <a:t>generally</a:t>
            </a:r>
            <a:r>
              <a:rPr sz="1200" spc="10" dirty="0">
                <a:latin typeface="Times New Roman"/>
                <a:cs typeface="Times New Roman"/>
              </a:rPr>
              <a:t> </a:t>
            </a:r>
            <a:r>
              <a:rPr sz="1200" dirty="0">
                <a:latin typeface="Times New Roman"/>
                <a:cs typeface="Times New Roman"/>
              </a:rPr>
              <a:t>has</a:t>
            </a:r>
            <a:r>
              <a:rPr sz="1200" spc="25" dirty="0">
                <a:latin typeface="Times New Roman"/>
                <a:cs typeface="Times New Roman"/>
              </a:rPr>
              <a:t> </a:t>
            </a:r>
            <a:r>
              <a:rPr sz="1200" dirty="0">
                <a:latin typeface="Times New Roman"/>
                <a:cs typeface="Times New Roman"/>
              </a:rPr>
              <a:t>main</a:t>
            </a:r>
            <a:r>
              <a:rPr sz="1200" spc="10" dirty="0">
                <a:latin typeface="Times New Roman"/>
                <a:cs typeface="Times New Roman"/>
              </a:rPr>
              <a:t> </a:t>
            </a:r>
            <a:r>
              <a:rPr sz="1200" dirty="0">
                <a:latin typeface="Times New Roman"/>
                <a:cs typeface="Times New Roman"/>
              </a:rPr>
              <a:t>body</a:t>
            </a:r>
            <a:r>
              <a:rPr sz="1200" spc="7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cast</a:t>
            </a:r>
            <a:r>
              <a:rPr sz="1200" spc="40" dirty="0">
                <a:latin typeface="Times New Roman"/>
                <a:cs typeface="Times New Roman"/>
              </a:rPr>
              <a:t> </a:t>
            </a:r>
            <a:r>
              <a:rPr sz="1200" dirty="0">
                <a:latin typeface="Times New Roman"/>
                <a:cs typeface="Times New Roman"/>
              </a:rPr>
              <a:t>steel,</a:t>
            </a:r>
            <a:r>
              <a:rPr sz="1200" spc="10" dirty="0">
                <a:latin typeface="Times New Roman"/>
                <a:cs typeface="Times New Roman"/>
              </a:rPr>
              <a:t> </a:t>
            </a:r>
            <a:r>
              <a:rPr sz="1200" dirty="0">
                <a:latin typeface="Times New Roman"/>
                <a:cs typeface="Times New Roman"/>
              </a:rPr>
              <a:t>valve,</a:t>
            </a:r>
            <a:r>
              <a:rPr sz="1200" spc="15" dirty="0">
                <a:latin typeface="Times New Roman"/>
                <a:cs typeface="Times New Roman"/>
              </a:rPr>
              <a:t> </a:t>
            </a:r>
            <a:r>
              <a:rPr sz="1200" spc="-10" dirty="0">
                <a:latin typeface="Times New Roman"/>
                <a:cs typeface="Times New Roman"/>
              </a:rPr>
              <a:t>valve </a:t>
            </a:r>
            <a:r>
              <a:rPr sz="1200" dirty="0">
                <a:latin typeface="Times New Roman"/>
                <a:cs typeface="Times New Roman"/>
              </a:rPr>
              <a:t>seat</a:t>
            </a:r>
            <a:r>
              <a:rPr sz="1200" spc="-75"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dirty="0">
                <a:latin typeface="Times New Roman"/>
                <a:cs typeface="Times New Roman"/>
              </a:rPr>
              <a:t>nut</a:t>
            </a:r>
            <a:r>
              <a:rPr sz="1200" spc="25" dirty="0">
                <a:latin typeface="Times New Roman"/>
                <a:cs typeface="Times New Roman"/>
              </a:rPr>
              <a:t> </a:t>
            </a:r>
            <a:r>
              <a:rPr sz="1200" dirty="0">
                <a:latin typeface="Times New Roman"/>
                <a:cs typeface="Times New Roman"/>
              </a:rPr>
              <a:t>etc.</a:t>
            </a:r>
            <a:r>
              <a:rPr sz="1200" spc="-50" dirty="0">
                <a:latin typeface="Times New Roman"/>
                <a:cs typeface="Times New Roman"/>
              </a:rPr>
              <a:t> </a:t>
            </a:r>
            <a:r>
              <a:rPr sz="1200" dirty="0">
                <a:latin typeface="Times New Roman"/>
                <a:cs typeface="Times New Roman"/>
              </a:rPr>
              <a:t>are</a:t>
            </a:r>
            <a:r>
              <a:rPr sz="1200" spc="-5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brass.</a:t>
            </a:r>
            <a:r>
              <a:rPr sz="1200" spc="-55" dirty="0">
                <a:latin typeface="Times New Roman"/>
                <a:cs typeface="Times New Roman"/>
              </a:rPr>
              <a:t> </a:t>
            </a:r>
            <a:r>
              <a:rPr sz="1200" dirty="0">
                <a:latin typeface="Times New Roman"/>
                <a:cs typeface="Times New Roman"/>
              </a:rPr>
              <a:t>Stop</a:t>
            </a:r>
            <a:r>
              <a:rPr sz="1200" spc="10" dirty="0">
                <a:latin typeface="Times New Roman"/>
                <a:cs typeface="Times New Roman"/>
              </a:rPr>
              <a:t> </a:t>
            </a:r>
            <a:r>
              <a:rPr sz="1200" dirty="0">
                <a:latin typeface="Times New Roman"/>
                <a:cs typeface="Times New Roman"/>
              </a:rPr>
              <a:t>valve</a:t>
            </a:r>
            <a:r>
              <a:rPr sz="1200" spc="-45" dirty="0">
                <a:latin typeface="Times New Roman"/>
                <a:cs typeface="Times New Roman"/>
              </a:rPr>
              <a:t> </a:t>
            </a:r>
            <a:r>
              <a:rPr sz="1200" dirty="0">
                <a:latin typeface="Times New Roman"/>
                <a:cs typeface="Times New Roman"/>
              </a:rPr>
              <a:t>can</a:t>
            </a:r>
            <a:r>
              <a:rPr sz="1200" spc="-55" dirty="0">
                <a:latin typeface="Times New Roman"/>
                <a:cs typeface="Times New Roman"/>
              </a:rPr>
              <a:t> </a:t>
            </a:r>
            <a:r>
              <a:rPr sz="1200" dirty="0">
                <a:latin typeface="Times New Roman"/>
                <a:cs typeface="Times New Roman"/>
              </a:rPr>
              <a:t>be</a:t>
            </a:r>
            <a:r>
              <a:rPr sz="1200" spc="15" dirty="0">
                <a:latin typeface="Times New Roman"/>
                <a:cs typeface="Times New Roman"/>
              </a:rPr>
              <a:t> </a:t>
            </a:r>
            <a:r>
              <a:rPr sz="1200" dirty="0">
                <a:latin typeface="Times New Roman"/>
                <a:cs typeface="Times New Roman"/>
              </a:rPr>
              <a:t>easily</a:t>
            </a:r>
            <a:r>
              <a:rPr sz="1200" spc="-75" dirty="0">
                <a:latin typeface="Times New Roman"/>
                <a:cs typeface="Times New Roman"/>
              </a:rPr>
              <a:t> </a:t>
            </a:r>
            <a:r>
              <a:rPr sz="1200" dirty="0">
                <a:latin typeface="Times New Roman"/>
                <a:cs typeface="Times New Roman"/>
              </a:rPr>
              <a:t>operated</a:t>
            </a:r>
            <a:r>
              <a:rPr sz="1200" spc="-50" dirty="0">
                <a:latin typeface="Times New Roman"/>
                <a:cs typeface="Times New Roman"/>
              </a:rPr>
              <a:t> </a:t>
            </a:r>
            <a:r>
              <a:rPr sz="1200" dirty="0">
                <a:latin typeface="Times New Roman"/>
                <a:cs typeface="Times New Roman"/>
              </a:rPr>
              <a:t>by</a:t>
            </a:r>
            <a:r>
              <a:rPr sz="1200" spc="10" dirty="0">
                <a:latin typeface="Times New Roman"/>
                <a:cs typeface="Times New Roman"/>
              </a:rPr>
              <a:t> </a:t>
            </a:r>
            <a:r>
              <a:rPr sz="1200" dirty="0">
                <a:latin typeface="Times New Roman"/>
                <a:cs typeface="Times New Roman"/>
              </a:rPr>
              <a:t>rotating</a:t>
            </a:r>
            <a:r>
              <a:rPr sz="1200" spc="-7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hand</a:t>
            </a:r>
            <a:r>
              <a:rPr sz="1200" spc="295" dirty="0">
                <a:latin typeface="Times New Roman"/>
                <a:cs typeface="Times New Roman"/>
              </a:rPr>
              <a:t> </a:t>
            </a:r>
            <a:r>
              <a:rPr sz="1200" spc="-10" dirty="0">
                <a:latin typeface="Times New Roman"/>
                <a:cs typeface="Times New Roman"/>
              </a:rPr>
              <a:t>wheel </a:t>
            </a:r>
            <a:r>
              <a:rPr sz="1200" dirty="0">
                <a:latin typeface="Times New Roman"/>
                <a:cs typeface="Times New Roman"/>
              </a:rPr>
              <a:t>which</a:t>
            </a:r>
            <a:r>
              <a:rPr sz="1200" spc="15" dirty="0">
                <a:latin typeface="Times New Roman"/>
                <a:cs typeface="Times New Roman"/>
              </a:rPr>
              <a:t> </a:t>
            </a:r>
            <a:r>
              <a:rPr sz="1200" dirty="0">
                <a:latin typeface="Times New Roman"/>
                <a:cs typeface="Times New Roman"/>
              </a:rPr>
              <a:t>causes</a:t>
            </a:r>
            <a:r>
              <a:rPr sz="1200" spc="-40" dirty="0">
                <a:latin typeface="Times New Roman"/>
                <a:cs typeface="Times New Roman"/>
              </a:rPr>
              <a:t> </a:t>
            </a:r>
            <a:r>
              <a:rPr sz="1200" dirty="0">
                <a:latin typeface="Times New Roman"/>
                <a:cs typeface="Times New Roman"/>
              </a:rPr>
              <a:t>lifting</a:t>
            </a:r>
            <a:r>
              <a:rPr sz="1200" spc="-110"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dirty="0">
                <a:latin typeface="Times New Roman"/>
                <a:cs typeface="Times New Roman"/>
              </a:rPr>
              <a:t>lowering</a:t>
            </a:r>
            <a:r>
              <a:rPr sz="1200" spc="-5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spindle,</a:t>
            </a:r>
            <a:r>
              <a:rPr sz="1200" spc="-45" dirty="0">
                <a:latin typeface="Times New Roman"/>
                <a:cs typeface="Times New Roman"/>
              </a:rPr>
              <a:t> </a:t>
            </a:r>
            <a:r>
              <a:rPr sz="1200" dirty="0">
                <a:latin typeface="Times New Roman"/>
                <a:cs typeface="Times New Roman"/>
              </a:rPr>
              <a:t>thus</a:t>
            </a:r>
            <a:r>
              <a:rPr sz="1200" spc="-40" dirty="0">
                <a:latin typeface="Times New Roman"/>
                <a:cs typeface="Times New Roman"/>
              </a:rPr>
              <a:t> </a:t>
            </a:r>
            <a:r>
              <a:rPr sz="1200" dirty="0">
                <a:latin typeface="Times New Roman"/>
                <a:cs typeface="Times New Roman"/>
              </a:rPr>
              <a:t>causing</a:t>
            </a:r>
            <a:r>
              <a:rPr sz="1200" spc="-45" dirty="0">
                <a:latin typeface="Times New Roman"/>
                <a:cs typeface="Times New Roman"/>
              </a:rPr>
              <a:t> </a:t>
            </a:r>
            <a:r>
              <a:rPr sz="1200" dirty="0">
                <a:latin typeface="Times New Roman"/>
                <a:cs typeface="Times New Roman"/>
              </a:rPr>
              <a:t>opening</a:t>
            </a:r>
            <a:r>
              <a:rPr sz="1200" spc="15" dirty="0">
                <a:latin typeface="Times New Roman"/>
                <a:cs typeface="Times New Roman"/>
              </a:rPr>
              <a:t> </a:t>
            </a:r>
            <a:r>
              <a:rPr sz="1200" dirty="0">
                <a:latin typeface="Times New Roman"/>
                <a:cs typeface="Times New Roman"/>
              </a:rPr>
              <a:t>or</a:t>
            </a:r>
            <a:r>
              <a:rPr sz="1200" spc="45" dirty="0">
                <a:latin typeface="Times New Roman"/>
                <a:cs typeface="Times New Roman"/>
              </a:rPr>
              <a:t> </a:t>
            </a:r>
            <a:r>
              <a:rPr sz="1200" dirty="0">
                <a:latin typeface="Times New Roman"/>
                <a:cs typeface="Times New Roman"/>
              </a:rPr>
              <a:t>closing</a:t>
            </a:r>
            <a:r>
              <a:rPr sz="1200" spc="-4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spc="-10" dirty="0">
                <a:latin typeface="Times New Roman"/>
                <a:cs typeface="Times New Roman"/>
              </a:rPr>
              <a:t>valve.</a:t>
            </a:r>
            <a:endParaRPr sz="1200">
              <a:latin typeface="Times New Roman"/>
              <a:cs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545338"/>
            <a:ext cx="5523865" cy="1989774"/>
          </a:xfrm>
          <a:prstGeom prst="rect">
            <a:avLst/>
          </a:prstGeom>
        </p:spPr>
        <p:txBody>
          <a:bodyPr vert="horz" wrap="square" lIns="0" tIns="14604" rIns="0" bIns="0" rtlCol="0">
            <a:spAutoFit/>
          </a:bodyPr>
          <a:lstStyle/>
          <a:p>
            <a:pPr marL="12700" marR="5080" algn="just">
              <a:lnSpc>
                <a:spcPct val="119900"/>
              </a:lnSpc>
              <a:spcBef>
                <a:spcPts val="114"/>
              </a:spcBef>
            </a:pPr>
            <a:r>
              <a:rPr sz="1200" b="1" i="1" dirty="0">
                <a:latin typeface="Times New Roman"/>
                <a:cs typeface="Times New Roman"/>
              </a:rPr>
              <a:t>Feed</a:t>
            </a:r>
            <a:r>
              <a:rPr sz="1200" b="1" i="1" spc="-75" dirty="0">
                <a:latin typeface="Times New Roman"/>
                <a:cs typeface="Times New Roman"/>
              </a:rPr>
              <a:t> </a:t>
            </a:r>
            <a:r>
              <a:rPr sz="1200" b="1" i="1" dirty="0">
                <a:latin typeface="Times New Roman"/>
                <a:cs typeface="Times New Roman"/>
              </a:rPr>
              <a:t>check</a:t>
            </a:r>
            <a:r>
              <a:rPr sz="1200" b="1" i="1" spc="-75" dirty="0">
                <a:latin typeface="Times New Roman"/>
                <a:cs typeface="Times New Roman"/>
              </a:rPr>
              <a:t> </a:t>
            </a:r>
            <a:r>
              <a:rPr sz="1200" b="1" i="1" dirty="0">
                <a:latin typeface="Times New Roman"/>
                <a:cs typeface="Times New Roman"/>
              </a:rPr>
              <a:t>valve:</a:t>
            </a:r>
            <a:r>
              <a:rPr sz="1200" b="1" i="1" spc="-75" dirty="0">
                <a:latin typeface="Times New Roman"/>
                <a:cs typeface="Times New Roman"/>
              </a:rPr>
              <a:t> </a:t>
            </a:r>
            <a:r>
              <a:rPr sz="1200" dirty="0">
                <a:latin typeface="Times New Roman"/>
                <a:cs typeface="Times New Roman"/>
              </a:rPr>
              <a:t>It</a:t>
            </a:r>
            <a:r>
              <a:rPr sz="1200" spc="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non</a:t>
            </a:r>
            <a:r>
              <a:rPr sz="1200" spc="-50" dirty="0">
                <a:latin typeface="Times New Roman"/>
                <a:cs typeface="Times New Roman"/>
              </a:rPr>
              <a:t> </a:t>
            </a:r>
            <a:r>
              <a:rPr sz="1200" spc="-10" dirty="0">
                <a:latin typeface="Times New Roman"/>
                <a:cs typeface="Times New Roman"/>
              </a:rPr>
              <a:t>return</a:t>
            </a:r>
            <a:r>
              <a:rPr sz="1200" spc="-65" dirty="0">
                <a:latin typeface="Times New Roman"/>
                <a:cs typeface="Times New Roman"/>
              </a:rPr>
              <a:t> </a:t>
            </a:r>
            <a:r>
              <a:rPr sz="1200" dirty="0">
                <a:latin typeface="Times New Roman"/>
                <a:cs typeface="Times New Roman"/>
              </a:rPr>
              <a:t>valve</a:t>
            </a:r>
            <a:r>
              <a:rPr sz="1200" spc="-40" dirty="0">
                <a:latin typeface="Times New Roman"/>
                <a:cs typeface="Times New Roman"/>
              </a:rPr>
              <a:t> </a:t>
            </a: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end</a:t>
            </a:r>
            <a:r>
              <a:rPr sz="1200" spc="-5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delivery</a:t>
            </a:r>
            <a:r>
              <a:rPr sz="1200" spc="-65" dirty="0">
                <a:latin typeface="Times New Roman"/>
                <a:cs typeface="Times New Roman"/>
              </a:rPr>
              <a:t> </a:t>
            </a:r>
            <a:r>
              <a:rPr sz="1200" dirty="0">
                <a:latin typeface="Times New Roman"/>
                <a:cs typeface="Times New Roman"/>
              </a:rPr>
              <a:t>pipe</a:t>
            </a:r>
            <a:r>
              <a:rPr sz="1200" spc="-45" dirty="0">
                <a:latin typeface="Times New Roman"/>
                <a:cs typeface="Times New Roman"/>
              </a:rPr>
              <a:t> </a:t>
            </a:r>
            <a:r>
              <a:rPr sz="1200" spc="-10" dirty="0">
                <a:latin typeface="Times New Roman"/>
                <a:cs typeface="Times New Roman"/>
              </a:rPr>
              <a:t>from</a:t>
            </a:r>
            <a:r>
              <a:rPr sz="1200" spc="-65" dirty="0">
                <a:latin typeface="Times New Roman"/>
                <a:cs typeface="Times New Roman"/>
              </a:rPr>
              <a:t> </a:t>
            </a:r>
            <a:r>
              <a:rPr sz="1200" dirty="0">
                <a:latin typeface="Times New Roman"/>
                <a:cs typeface="Times New Roman"/>
              </a:rPr>
              <a:t>feed</a:t>
            </a:r>
            <a:r>
              <a:rPr sz="1200" spc="-45"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spc="-20" dirty="0">
                <a:latin typeface="Times New Roman"/>
                <a:cs typeface="Times New Roman"/>
              </a:rPr>
              <a:t>pump </a:t>
            </a:r>
            <a:r>
              <a:rPr sz="1200" dirty="0">
                <a:latin typeface="Times New Roman"/>
                <a:cs typeface="Times New Roman"/>
              </a:rPr>
              <a:t>and</a:t>
            </a:r>
            <a:r>
              <a:rPr sz="1200" spc="125" dirty="0">
                <a:latin typeface="Times New Roman"/>
                <a:cs typeface="Times New Roman"/>
              </a:rPr>
              <a:t> </a:t>
            </a:r>
            <a:r>
              <a:rPr sz="1200" dirty="0">
                <a:latin typeface="Times New Roman"/>
                <a:cs typeface="Times New Roman"/>
              </a:rPr>
              <a:t>is</a:t>
            </a:r>
            <a:r>
              <a:rPr sz="1200" spc="140" dirty="0">
                <a:latin typeface="Times New Roman"/>
                <a:cs typeface="Times New Roman"/>
              </a:rPr>
              <a:t> </a:t>
            </a:r>
            <a:r>
              <a:rPr sz="1200" dirty="0">
                <a:latin typeface="Times New Roman"/>
                <a:cs typeface="Times New Roman"/>
              </a:rPr>
              <a:t>placed</a:t>
            </a:r>
            <a:r>
              <a:rPr sz="1200" spc="125" dirty="0">
                <a:latin typeface="Times New Roman"/>
                <a:cs typeface="Times New Roman"/>
              </a:rPr>
              <a:t> </a:t>
            </a:r>
            <a:r>
              <a:rPr sz="1200" dirty="0">
                <a:latin typeface="Times New Roman"/>
                <a:cs typeface="Times New Roman"/>
              </a:rPr>
              <a:t>on</a:t>
            </a:r>
            <a:r>
              <a:rPr sz="1200" spc="190"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dirty="0">
                <a:latin typeface="Times New Roman"/>
                <a:cs typeface="Times New Roman"/>
              </a:rPr>
              <a:t>shell</a:t>
            </a:r>
            <a:r>
              <a:rPr sz="1200" spc="90" dirty="0">
                <a:latin typeface="Times New Roman"/>
                <a:cs typeface="Times New Roman"/>
              </a:rPr>
              <a:t> </a:t>
            </a:r>
            <a:r>
              <a:rPr sz="1200" dirty="0">
                <a:latin typeface="Times New Roman"/>
                <a:cs typeface="Times New Roman"/>
              </a:rPr>
              <a:t>slightly</a:t>
            </a:r>
            <a:r>
              <a:rPr sz="1200" spc="65" dirty="0">
                <a:latin typeface="Times New Roman"/>
                <a:cs typeface="Times New Roman"/>
              </a:rPr>
              <a:t> </a:t>
            </a:r>
            <a:r>
              <a:rPr sz="1200" dirty="0">
                <a:latin typeface="Times New Roman"/>
                <a:cs typeface="Times New Roman"/>
              </a:rPr>
              <a:t>below</a:t>
            </a:r>
            <a:r>
              <a:rPr sz="1200" spc="100" dirty="0">
                <a:latin typeface="Times New Roman"/>
                <a:cs typeface="Times New Roman"/>
              </a:rPr>
              <a:t> </a:t>
            </a:r>
            <a:r>
              <a:rPr sz="1200" dirty="0">
                <a:latin typeface="Times New Roman"/>
                <a:cs typeface="Times New Roman"/>
              </a:rPr>
              <a:t>normal</a:t>
            </a:r>
            <a:r>
              <a:rPr sz="1200" spc="155" dirty="0">
                <a:latin typeface="Times New Roman"/>
                <a:cs typeface="Times New Roman"/>
              </a:rPr>
              <a:t> </a:t>
            </a:r>
            <a:r>
              <a:rPr sz="1200" dirty="0">
                <a:latin typeface="Times New Roman"/>
                <a:cs typeface="Times New Roman"/>
              </a:rPr>
              <a:t>water</a:t>
            </a:r>
            <a:r>
              <a:rPr sz="1200" spc="145" dirty="0">
                <a:latin typeface="Times New Roman"/>
                <a:cs typeface="Times New Roman"/>
              </a:rPr>
              <a:t> </a:t>
            </a:r>
            <a:r>
              <a:rPr sz="1200" dirty="0">
                <a:latin typeface="Times New Roman"/>
                <a:cs typeface="Times New Roman"/>
              </a:rPr>
              <a:t>level.</a:t>
            </a:r>
            <a:r>
              <a:rPr sz="1200" spc="65" dirty="0">
                <a:latin typeface="Times New Roman"/>
                <a:cs typeface="Times New Roman"/>
              </a:rPr>
              <a:t> </a:t>
            </a:r>
            <a:r>
              <a:rPr sz="1200" dirty="0">
                <a:latin typeface="Times New Roman"/>
                <a:cs typeface="Times New Roman"/>
              </a:rPr>
              <a:t>Figure</a:t>
            </a:r>
            <a:r>
              <a:rPr sz="1200" spc="130" dirty="0">
                <a:latin typeface="Times New Roman"/>
                <a:cs typeface="Times New Roman"/>
              </a:rPr>
              <a:t> </a:t>
            </a:r>
            <a:r>
              <a:rPr sz="1200" dirty="0">
                <a:latin typeface="Times New Roman"/>
                <a:cs typeface="Times New Roman"/>
              </a:rPr>
              <a:t>1.16</a:t>
            </a:r>
            <a:r>
              <a:rPr sz="1200" spc="130" dirty="0">
                <a:latin typeface="Times New Roman"/>
                <a:cs typeface="Times New Roman"/>
              </a:rPr>
              <a:t> </a:t>
            </a:r>
            <a:r>
              <a:rPr sz="1200" dirty="0">
                <a:latin typeface="Times New Roman"/>
                <a:cs typeface="Times New Roman"/>
              </a:rPr>
              <a:t>shows</a:t>
            </a:r>
            <a:r>
              <a:rPr sz="1200" spc="200" dirty="0">
                <a:latin typeface="Times New Roman"/>
                <a:cs typeface="Times New Roman"/>
              </a:rPr>
              <a:t> </a:t>
            </a:r>
            <a:r>
              <a:rPr sz="1200" spc="-25" dirty="0">
                <a:latin typeface="Times New Roman"/>
                <a:cs typeface="Times New Roman"/>
              </a:rPr>
              <a:t>the </a:t>
            </a:r>
            <a:r>
              <a:rPr sz="1200" dirty="0">
                <a:latin typeface="Times New Roman"/>
                <a:cs typeface="Times New Roman"/>
              </a:rPr>
              <a:t>arrangement</a:t>
            </a:r>
            <a:r>
              <a:rPr sz="1200" spc="-40" dirty="0">
                <a:latin typeface="Times New Roman"/>
                <a:cs typeface="Times New Roman"/>
              </a:rPr>
              <a:t> </a:t>
            </a:r>
            <a:r>
              <a:rPr sz="1200" dirty="0">
                <a:latin typeface="Times New Roman"/>
                <a:cs typeface="Times New Roman"/>
              </a:rPr>
              <a:t>in</a:t>
            </a:r>
            <a:r>
              <a:rPr sz="1200" spc="114"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feed</a:t>
            </a:r>
            <a:r>
              <a:rPr sz="1200" spc="55" dirty="0">
                <a:latin typeface="Times New Roman"/>
                <a:cs typeface="Times New Roman"/>
              </a:rPr>
              <a:t> </a:t>
            </a:r>
            <a:r>
              <a:rPr sz="1200" dirty="0">
                <a:latin typeface="Times New Roman"/>
                <a:cs typeface="Times New Roman"/>
              </a:rPr>
              <a:t>check</a:t>
            </a:r>
            <a:r>
              <a:rPr sz="1200" spc="55" dirty="0">
                <a:latin typeface="Times New Roman"/>
                <a:cs typeface="Times New Roman"/>
              </a:rPr>
              <a:t> </a:t>
            </a:r>
            <a:r>
              <a:rPr sz="1200" dirty="0">
                <a:latin typeface="Times New Roman"/>
                <a:cs typeface="Times New Roman"/>
              </a:rPr>
              <a:t>valve.</a:t>
            </a:r>
            <a:r>
              <a:rPr sz="1200" spc="55" dirty="0">
                <a:latin typeface="Times New Roman"/>
                <a:cs typeface="Times New Roman"/>
              </a:rPr>
              <a:t> </a:t>
            </a:r>
            <a:r>
              <a:rPr sz="1200" dirty="0">
                <a:latin typeface="Times New Roman"/>
                <a:cs typeface="Times New Roman"/>
              </a:rPr>
              <a:t>It</a:t>
            </a:r>
            <a:r>
              <a:rPr sz="1200" spc="140" dirty="0">
                <a:latin typeface="Times New Roman"/>
                <a:cs typeface="Times New Roman"/>
              </a:rPr>
              <a:t> </a:t>
            </a:r>
            <a:r>
              <a:rPr sz="1200" dirty="0">
                <a:latin typeface="Times New Roman"/>
                <a:cs typeface="Times New Roman"/>
              </a:rPr>
              <a:t>has</a:t>
            </a:r>
            <a:r>
              <a:rPr sz="1200" spc="125"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dirty="0">
                <a:latin typeface="Times New Roman"/>
                <a:cs typeface="Times New Roman"/>
              </a:rPr>
              <a:t>check</a:t>
            </a:r>
            <a:r>
              <a:rPr sz="1200" spc="55" dirty="0">
                <a:latin typeface="Times New Roman"/>
                <a:cs typeface="Times New Roman"/>
              </a:rPr>
              <a:t> </a:t>
            </a:r>
            <a:r>
              <a:rPr sz="1200" dirty="0">
                <a:latin typeface="Times New Roman"/>
                <a:cs typeface="Times New Roman"/>
              </a:rPr>
              <a:t>valve</a:t>
            </a:r>
            <a:r>
              <a:rPr sz="1200" spc="60" dirty="0">
                <a:latin typeface="Times New Roman"/>
                <a:cs typeface="Times New Roman"/>
              </a:rPr>
              <a:t> </a:t>
            </a:r>
            <a:r>
              <a:rPr sz="1200" dirty="0">
                <a:latin typeface="Times New Roman"/>
                <a:cs typeface="Times New Roman"/>
              </a:rPr>
              <a:t>whose</a:t>
            </a:r>
            <a:r>
              <a:rPr sz="1200" spc="120" dirty="0">
                <a:latin typeface="Times New Roman"/>
                <a:cs typeface="Times New Roman"/>
              </a:rPr>
              <a:t> </a:t>
            </a:r>
            <a:r>
              <a:rPr sz="1200" dirty="0">
                <a:latin typeface="Times New Roman"/>
                <a:cs typeface="Times New Roman"/>
              </a:rPr>
              <a:t>opening</a:t>
            </a:r>
            <a:r>
              <a:rPr sz="1200" spc="55" dirty="0">
                <a:latin typeface="Times New Roman"/>
                <a:cs typeface="Times New Roman"/>
              </a:rPr>
              <a:t> </a:t>
            </a:r>
            <a:r>
              <a:rPr sz="1200" dirty="0">
                <a:latin typeface="Times New Roman"/>
                <a:cs typeface="Times New Roman"/>
              </a:rPr>
              <a:t>and</a:t>
            </a:r>
            <a:r>
              <a:rPr sz="1200" spc="55" dirty="0">
                <a:latin typeface="Times New Roman"/>
                <a:cs typeface="Times New Roman"/>
              </a:rPr>
              <a:t> </a:t>
            </a:r>
            <a:r>
              <a:rPr sz="1200" dirty="0">
                <a:latin typeface="Times New Roman"/>
                <a:cs typeface="Times New Roman"/>
              </a:rPr>
              <a:t>closing</a:t>
            </a:r>
            <a:r>
              <a:rPr sz="1200" spc="345" dirty="0">
                <a:latin typeface="Times New Roman"/>
                <a:cs typeface="Times New Roman"/>
              </a:rPr>
              <a:t> </a:t>
            </a:r>
            <a:r>
              <a:rPr sz="1200" spc="-25" dirty="0">
                <a:latin typeface="Times New Roman"/>
                <a:cs typeface="Times New Roman"/>
              </a:rPr>
              <a:t>are </a:t>
            </a:r>
            <a:r>
              <a:rPr sz="1200" spc="-10" dirty="0">
                <a:latin typeface="Times New Roman"/>
                <a:cs typeface="Times New Roman"/>
              </a:rPr>
              <a:t>regulated</a:t>
            </a:r>
            <a:r>
              <a:rPr sz="1200" spc="-65" dirty="0">
                <a:latin typeface="Times New Roman"/>
                <a:cs typeface="Times New Roman"/>
              </a:rPr>
              <a:t> </a:t>
            </a:r>
            <a:r>
              <a:rPr sz="1200" dirty="0">
                <a:latin typeface="Times New Roman"/>
                <a:cs typeface="Times New Roman"/>
              </a:rPr>
              <a:t>by</a:t>
            </a:r>
            <a:r>
              <a:rPr sz="1200" spc="-7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position</a:t>
            </a:r>
            <a:r>
              <a:rPr sz="1200" spc="-7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spindle.</a:t>
            </a:r>
            <a:r>
              <a:rPr sz="1200" spc="-4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hand</a:t>
            </a:r>
            <a:r>
              <a:rPr sz="1200" spc="20" dirty="0">
                <a:latin typeface="Times New Roman"/>
                <a:cs typeface="Times New Roman"/>
              </a:rPr>
              <a:t> </a:t>
            </a:r>
            <a:r>
              <a:rPr sz="1200" dirty="0">
                <a:latin typeface="Times New Roman"/>
                <a:cs typeface="Times New Roman"/>
              </a:rPr>
              <a:t>wheel</a:t>
            </a:r>
            <a:r>
              <a:rPr sz="1200" spc="50" dirty="0">
                <a:latin typeface="Times New Roman"/>
                <a:cs typeface="Times New Roman"/>
              </a:rPr>
              <a:t> </a:t>
            </a:r>
            <a:r>
              <a:rPr sz="1200" dirty="0">
                <a:latin typeface="Times New Roman"/>
                <a:cs typeface="Times New Roman"/>
              </a:rPr>
              <a:t>rotation</a:t>
            </a:r>
            <a:r>
              <a:rPr sz="1200" spc="-7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position</a:t>
            </a:r>
            <a:r>
              <a:rPr sz="1200" spc="-7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spindle</a:t>
            </a:r>
            <a:r>
              <a:rPr sz="1200" spc="-35" dirty="0">
                <a:latin typeface="Times New Roman"/>
                <a:cs typeface="Times New Roman"/>
              </a:rPr>
              <a:t> </a:t>
            </a:r>
            <a:r>
              <a:rPr sz="1200" dirty="0">
                <a:latin typeface="Times New Roman"/>
                <a:cs typeface="Times New Roman"/>
              </a:rPr>
              <a:t>can</a:t>
            </a:r>
            <a:r>
              <a:rPr sz="1200" spc="20" dirty="0">
                <a:latin typeface="Times New Roman"/>
                <a:cs typeface="Times New Roman"/>
              </a:rPr>
              <a:t> </a:t>
            </a:r>
            <a:r>
              <a:rPr sz="1200" spc="-25" dirty="0">
                <a:latin typeface="Times New Roman"/>
                <a:cs typeface="Times New Roman"/>
              </a:rPr>
              <a:t>be </a:t>
            </a:r>
            <a:r>
              <a:rPr sz="1200" dirty="0">
                <a:latin typeface="Times New Roman"/>
                <a:cs typeface="Times New Roman"/>
              </a:rPr>
              <a:t>altered</a:t>
            </a:r>
            <a:r>
              <a:rPr sz="1200" spc="-75" dirty="0">
                <a:latin typeface="Times New Roman"/>
                <a:cs typeface="Times New Roman"/>
              </a:rPr>
              <a:t> </a:t>
            </a:r>
            <a:r>
              <a:rPr sz="1200" dirty="0">
                <a:latin typeface="Times New Roman"/>
                <a:cs typeface="Times New Roman"/>
              </a:rPr>
              <a:t>suitably.</a:t>
            </a:r>
            <a:r>
              <a:rPr sz="1200" spc="-75" dirty="0">
                <a:latin typeface="Times New Roman"/>
                <a:cs typeface="Times New Roman"/>
              </a:rPr>
              <a:t> </a:t>
            </a:r>
            <a:r>
              <a:rPr sz="1200" dirty="0">
                <a:latin typeface="Times New Roman"/>
                <a:cs typeface="Times New Roman"/>
              </a:rPr>
              <a:t>Feed</a:t>
            </a:r>
            <a:r>
              <a:rPr sz="1200" spc="-10" dirty="0">
                <a:latin typeface="Times New Roman"/>
                <a:cs typeface="Times New Roman"/>
              </a:rPr>
              <a:t> </a:t>
            </a:r>
            <a:r>
              <a:rPr sz="1200" dirty="0">
                <a:latin typeface="Times New Roman"/>
                <a:cs typeface="Times New Roman"/>
              </a:rPr>
              <a:t>check</a:t>
            </a:r>
            <a:r>
              <a:rPr sz="1200" spc="-45" dirty="0">
                <a:latin typeface="Times New Roman"/>
                <a:cs typeface="Times New Roman"/>
              </a:rPr>
              <a:t> </a:t>
            </a:r>
            <a:r>
              <a:rPr sz="1200" dirty="0">
                <a:latin typeface="Times New Roman"/>
                <a:cs typeface="Times New Roman"/>
              </a:rPr>
              <a:t>valve</a:t>
            </a:r>
            <a:r>
              <a:rPr sz="1200" spc="25" dirty="0">
                <a:latin typeface="Times New Roman"/>
                <a:cs typeface="Times New Roman"/>
              </a:rPr>
              <a:t> </a:t>
            </a:r>
            <a:r>
              <a:rPr sz="1200" dirty="0">
                <a:latin typeface="Times New Roman"/>
                <a:cs typeface="Times New Roman"/>
              </a:rPr>
              <a:t>permits</a:t>
            </a:r>
            <a:r>
              <a:rPr sz="1200" spc="-75" dirty="0">
                <a:latin typeface="Times New Roman"/>
                <a:cs typeface="Times New Roman"/>
              </a:rPr>
              <a:t> </a:t>
            </a:r>
            <a:r>
              <a:rPr sz="1200" dirty="0">
                <a:latin typeface="Times New Roman"/>
                <a:cs typeface="Times New Roman"/>
              </a:rPr>
              <a:t>unidirectional</a:t>
            </a:r>
            <a:r>
              <a:rPr sz="1200" spc="-75" dirty="0">
                <a:latin typeface="Times New Roman"/>
                <a:cs typeface="Times New Roman"/>
              </a:rPr>
              <a:t> </a:t>
            </a:r>
            <a:r>
              <a:rPr sz="1200" dirty="0">
                <a:latin typeface="Times New Roman"/>
                <a:cs typeface="Times New Roman"/>
              </a:rPr>
              <a:t>flow</a:t>
            </a:r>
            <a:r>
              <a:rPr sz="1200" spc="-7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water</a:t>
            </a:r>
            <a:r>
              <a:rPr sz="1200" spc="4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feed</a:t>
            </a:r>
            <a:r>
              <a:rPr sz="1200" spc="-40" dirty="0">
                <a:latin typeface="Times New Roman"/>
                <a:cs typeface="Times New Roman"/>
              </a:rPr>
              <a:t> </a:t>
            </a:r>
            <a:r>
              <a:rPr sz="1200" dirty="0">
                <a:latin typeface="Times New Roman"/>
                <a:cs typeface="Times New Roman"/>
              </a:rPr>
              <a:t>pump</a:t>
            </a:r>
            <a:r>
              <a:rPr sz="1200" spc="20" dirty="0">
                <a:latin typeface="Times New Roman"/>
                <a:cs typeface="Times New Roman"/>
              </a:rPr>
              <a:t> </a:t>
            </a:r>
            <a:r>
              <a:rPr sz="1200" spc="-25" dirty="0">
                <a:latin typeface="Times New Roman"/>
                <a:cs typeface="Times New Roman"/>
              </a:rPr>
              <a:t>to </a:t>
            </a:r>
            <a:r>
              <a:rPr sz="1200" dirty="0">
                <a:latin typeface="Times New Roman"/>
                <a:cs typeface="Times New Roman"/>
              </a:rPr>
              <a:t>be</a:t>
            </a:r>
            <a:r>
              <a:rPr sz="1200" spc="125" dirty="0">
                <a:latin typeface="Times New Roman"/>
                <a:cs typeface="Times New Roman"/>
              </a:rPr>
              <a:t> </a:t>
            </a:r>
            <a:r>
              <a:rPr sz="1200" dirty="0">
                <a:latin typeface="Times New Roman"/>
                <a:cs typeface="Times New Roman"/>
              </a:rPr>
              <a:t>boiler</a:t>
            </a:r>
            <a:r>
              <a:rPr sz="1200" spc="80" dirty="0">
                <a:latin typeface="Times New Roman"/>
                <a:cs typeface="Times New Roman"/>
              </a:rPr>
              <a:t> </a:t>
            </a:r>
            <a:r>
              <a:rPr sz="1200" dirty="0">
                <a:latin typeface="Times New Roman"/>
                <a:cs typeface="Times New Roman"/>
              </a:rPr>
              <a:t>shell.</a:t>
            </a:r>
            <a:r>
              <a:rPr sz="1200" spc="60" dirty="0">
                <a:latin typeface="Times New Roman"/>
                <a:cs typeface="Times New Roman"/>
              </a:rPr>
              <a:t> </a:t>
            </a:r>
            <a:r>
              <a:rPr sz="1200" dirty="0">
                <a:latin typeface="Times New Roman"/>
                <a:cs typeface="Times New Roman"/>
              </a:rPr>
              <a:t>Under</a:t>
            </a:r>
            <a:r>
              <a:rPr sz="1200" spc="140" dirty="0">
                <a:latin typeface="Times New Roman"/>
                <a:cs typeface="Times New Roman"/>
              </a:rPr>
              <a:t> </a:t>
            </a:r>
            <a:r>
              <a:rPr sz="1200" dirty="0">
                <a:latin typeface="Times New Roman"/>
                <a:cs typeface="Times New Roman"/>
              </a:rPr>
              <a:t>normal</a:t>
            </a:r>
            <a:r>
              <a:rPr sz="1200" spc="70" dirty="0">
                <a:latin typeface="Times New Roman"/>
                <a:cs typeface="Times New Roman"/>
              </a:rPr>
              <a:t> </a:t>
            </a:r>
            <a:r>
              <a:rPr sz="1200" dirty="0">
                <a:latin typeface="Times New Roman"/>
                <a:cs typeface="Times New Roman"/>
              </a:rPr>
              <a:t>running</a:t>
            </a:r>
            <a:r>
              <a:rPr sz="1200" spc="12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pressure</a:t>
            </a:r>
            <a:r>
              <a:rPr sz="1200" spc="65"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feed</a:t>
            </a:r>
            <a:r>
              <a:rPr sz="1200" spc="120" dirty="0">
                <a:latin typeface="Times New Roman"/>
                <a:cs typeface="Times New Roman"/>
              </a:rPr>
              <a:t> </a:t>
            </a:r>
            <a:r>
              <a:rPr sz="1200" dirty="0">
                <a:latin typeface="Times New Roman"/>
                <a:cs typeface="Times New Roman"/>
              </a:rPr>
              <a:t>water</a:t>
            </a:r>
            <a:r>
              <a:rPr sz="1200" spc="80" dirty="0">
                <a:latin typeface="Times New Roman"/>
                <a:cs typeface="Times New Roman"/>
              </a:rPr>
              <a:t> </a:t>
            </a:r>
            <a:r>
              <a:rPr sz="1200" dirty="0">
                <a:latin typeface="Times New Roman"/>
                <a:cs typeface="Times New Roman"/>
              </a:rPr>
              <a:t>coming</a:t>
            </a:r>
            <a:r>
              <a:rPr sz="1200" spc="60" dirty="0">
                <a:latin typeface="Times New Roman"/>
                <a:cs typeface="Times New Roman"/>
              </a:rPr>
              <a:t> </a:t>
            </a:r>
            <a:r>
              <a:rPr sz="1200" dirty="0">
                <a:latin typeface="Times New Roman"/>
                <a:cs typeface="Times New Roman"/>
              </a:rPr>
              <a:t>from</a:t>
            </a:r>
            <a:r>
              <a:rPr sz="1200" spc="85" dirty="0">
                <a:latin typeface="Times New Roman"/>
                <a:cs typeface="Times New Roman"/>
              </a:rPr>
              <a:t> </a:t>
            </a:r>
            <a:r>
              <a:rPr sz="1200" dirty="0">
                <a:latin typeface="Times New Roman"/>
                <a:cs typeface="Times New Roman"/>
              </a:rPr>
              <a:t>pump</a:t>
            </a:r>
            <a:r>
              <a:rPr sz="1200" spc="125" dirty="0">
                <a:latin typeface="Times New Roman"/>
                <a:cs typeface="Times New Roman"/>
              </a:rPr>
              <a:t> </a:t>
            </a:r>
            <a:r>
              <a:rPr sz="1200" spc="-25" dirty="0">
                <a:latin typeface="Times New Roman"/>
                <a:cs typeface="Times New Roman"/>
              </a:rPr>
              <a:t>is </a:t>
            </a:r>
            <a:r>
              <a:rPr sz="1200" spc="-10" dirty="0">
                <a:latin typeface="Times New Roman"/>
                <a:cs typeface="Times New Roman"/>
              </a:rPr>
              <a:t>more</a:t>
            </a:r>
            <a:r>
              <a:rPr sz="1200" spc="-50" dirty="0">
                <a:latin typeface="Times New Roman"/>
                <a:cs typeface="Times New Roman"/>
              </a:rPr>
              <a:t> </a:t>
            </a:r>
            <a:r>
              <a:rPr sz="1200" spc="-20" dirty="0">
                <a:latin typeface="Times New Roman"/>
                <a:cs typeface="Times New Roman"/>
              </a:rPr>
              <a:t>than</a:t>
            </a:r>
            <a:r>
              <a:rPr sz="1200" spc="-45" dirty="0">
                <a:latin typeface="Times New Roman"/>
                <a:cs typeface="Times New Roman"/>
              </a:rPr>
              <a:t> </a:t>
            </a:r>
            <a:r>
              <a:rPr sz="1200" spc="-10" dirty="0">
                <a:latin typeface="Times New Roman"/>
                <a:cs typeface="Times New Roman"/>
              </a:rPr>
              <a:t>pressure</a:t>
            </a:r>
            <a:r>
              <a:rPr sz="1200" spc="-40" dirty="0">
                <a:latin typeface="Times New Roman"/>
                <a:cs typeface="Times New Roman"/>
              </a:rPr>
              <a:t> </a:t>
            </a:r>
            <a:r>
              <a:rPr sz="1200" spc="-10" dirty="0">
                <a:latin typeface="Times New Roman"/>
                <a:cs typeface="Times New Roman"/>
              </a:rPr>
              <a:t>inside</a:t>
            </a:r>
            <a:r>
              <a:rPr sz="1200" spc="-35" dirty="0">
                <a:latin typeface="Times New Roman"/>
                <a:cs typeface="Times New Roman"/>
              </a:rPr>
              <a:t> </a:t>
            </a:r>
            <a:r>
              <a:rPr sz="1200" spc="-20" dirty="0">
                <a:latin typeface="Times New Roman"/>
                <a:cs typeface="Times New Roman"/>
              </a:rPr>
              <a:t>the</a:t>
            </a:r>
            <a:r>
              <a:rPr sz="1200" spc="-40" dirty="0">
                <a:latin typeface="Times New Roman"/>
                <a:cs typeface="Times New Roman"/>
              </a:rPr>
              <a:t> </a:t>
            </a:r>
            <a:r>
              <a:rPr sz="1200" spc="-10" dirty="0">
                <a:latin typeface="Times New Roman"/>
                <a:cs typeface="Times New Roman"/>
              </a:rPr>
              <a:t>boiler</a:t>
            </a:r>
            <a:r>
              <a:rPr sz="1200" spc="-25" dirty="0">
                <a:latin typeface="Times New Roman"/>
                <a:cs typeface="Times New Roman"/>
              </a:rPr>
              <a:t> and</a:t>
            </a:r>
            <a:r>
              <a:rPr sz="1200" spc="-45" dirty="0">
                <a:latin typeface="Times New Roman"/>
                <a:cs typeface="Times New Roman"/>
              </a:rPr>
              <a:t> </a:t>
            </a:r>
            <a:r>
              <a:rPr sz="1200" spc="-35" dirty="0">
                <a:latin typeface="Times New Roman"/>
                <a:cs typeface="Times New Roman"/>
              </a:rPr>
              <a:t>so</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20" dirty="0">
                <a:latin typeface="Times New Roman"/>
                <a:cs typeface="Times New Roman"/>
              </a:rPr>
              <a:t>feed</a:t>
            </a:r>
            <a:r>
              <a:rPr sz="1200" spc="-50" dirty="0">
                <a:latin typeface="Times New Roman"/>
                <a:cs typeface="Times New Roman"/>
              </a:rPr>
              <a:t> </a:t>
            </a:r>
            <a:r>
              <a:rPr sz="1200" spc="-20" dirty="0">
                <a:latin typeface="Times New Roman"/>
                <a:cs typeface="Times New Roman"/>
              </a:rPr>
              <a:t>water </a:t>
            </a:r>
            <a:r>
              <a:rPr sz="1200" spc="-10" dirty="0">
                <a:latin typeface="Times New Roman"/>
                <a:cs typeface="Times New Roman"/>
              </a:rPr>
              <a:t>continues</a:t>
            </a:r>
            <a:r>
              <a:rPr sz="1200" spc="-35" dirty="0">
                <a:latin typeface="Times New Roman"/>
                <a:cs typeface="Times New Roman"/>
              </a:rPr>
              <a:t> </a:t>
            </a:r>
            <a:r>
              <a:rPr sz="1200" spc="-30" dirty="0">
                <a:latin typeface="Times New Roman"/>
                <a:cs typeface="Times New Roman"/>
              </a:rPr>
              <a:t>to</a:t>
            </a:r>
            <a:r>
              <a:rPr sz="1200" spc="-45" dirty="0">
                <a:latin typeface="Times New Roman"/>
                <a:cs typeface="Times New Roman"/>
              </a:rPr>
              <a:t> </a:t>
            </a:r>
            <a:r>
              <a:rPr sz="1200" spc="-10" dirty="0">
                <a:latin typeface="Times New Roman"/>
                <a:cs typeface="Times New Roman"/>
              </a:rPr>
              <a:t>enter</a:t>
            </a:r>
            <a:r>
              <a:rPr sz="1200" spc="-25" dirty="0">
                <a:latin typeface="Times New Roman"/>
                <a:cs typeface="Times New Roman"/>
              </a:rPr>
              <a:t> </a:t>
            </a:r>
            <a:r>
              <a:rPr sz="1200" spc="-20" dirty="0">
                <a:latin typeface="Times New Roman"/>
                <a:cs typeface="Times New Roman"/>
              </a:rPr>
              <a:t>the</a:t>
            </a:r>
            <a:r>
              <a:rPr sz="1200" spc="-40" dirty="0">
                <a:latin typeface="Times New Roman"/>
                <a:cs typeface="Times New Roman"/>
              </a:rPr>
              <a:t> </a:t>
            </a:r>
            <a:r>
              <a:rPr sz="1200" spc="-10" dirty="0">
                <a:latin typeface="Times New Roman"/>
                <a:cs typeface="Times New Roman"/>
              </a:rPr>
              <a:t>shell.</a:t>
            </a:r>
            <a:r>
              <a:rPr sz="1200" spc="-45" dirty="0">
                <a:latin typeface="Times New Roman"/>
                <a:cs typeface="Times New Roman"/>
              </a:rPr>
              <a:t> </a:t>
            </a:r>
            <a:r>
              <a:rPr sz="1200" spc="-10" dirty="0">
                <a:latin typeface="Times New Roman"/>
                <a:cs typeface="Times New Roman"/>
              </a:rPr>
              <a:t>While </a:t>
            </a:r>
            <a:r>
              <a:rPr sz="1200" dirty="0">
                <a:latin typeface="Times New Roman"/>
                <a:cs typeface="Times New Roman"/>
              </a:rPr>
              <a:t>during</a:t>
            </a:r>
            <a:r>
              <a:rPr sz="1200" spc="-5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non</a:t>
            </a:r>
            <a:r>
              <a:rPr sz="1200" spc="20" dirty="0">
                <a:latin typeface="Times New Roman"/>
                <a:cs typeface="Times New Roman"/>
              </a:rPr>
              <a:t> </a:t>
            </a:r>
            <a:r>
              <a:rPr sz="1200" dirty="0">
                <a:latin typeface="Times New Roman"/>
                <a:cs typeface="Times New Roman"/>
              </a:rPr>
              <a:t>working</a:t>
            </a:r>
            <a:r>
              <a:rPr sz="1200" spc="1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feed</a:t>
            </a:r>
            <a:r>
              <a:rPr sz="1200" spc="10" dirty="0">
                <a:latin typeface="Times New Roman"/>
                <a:cs typeface="Times New Roman"/>
              </a:rPr>
              <a:t> </a:t>
            </a:r>
            <a:r>
              <a:rPr sz="1200" dirty="0">
                <a:latin typeface="Times New Roman"/>
                <a:cs typeface="Times New Roman"/>
              </a:rPr>
              <a:t>pump</a:t>
            </a:r>
            <a:r>
              <a:rPr sz="1200" spc="1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pressure</a:t>
            </a:r>
            <a:r>
              <a:rPr sz="1200" spc="-45"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shell</a:t>
            </a:r>
            <a:r>
              <a:rPr sz="1200" spc="-7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more</a:t>
            </a:r>
            <a:r>
              <a:rPr sz="1200" spc="-4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so</a:t>
            </a:r>
            <a:r>
              <a:rPr sz="1200" spc="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check </a:t>
            </a:r>
            <a:r>
              <a:rPr sz="1200" dirty="0">
                <a:latin typeface="Times New Roman"/>
                <a:cs typeface="Times New Roman"/>
              </a:rPr>
              <a:t>valve</a:t>
            </a:r>
            <a:r>
              <a:rPr sz="1200" spc="-50" dirty="0">
                <a:latin typeface="Times New Roman"/>
                <a:cs typeface="Times New Roman"/>
              </a:rPr>
              <a:t> </a:t>
            </a:r>
            <a:r>
              <a:rPr sz="1200" dirty="0">
                <a:latin typeface="Times New Roman"/>
                <a:cs typeface="Times New Roman"/>
              </a:rPr>
              <a:t>gets</a:t>
            </a:r>
            <a:r>
              <a:rPr sz="1200" spc="-45" dirty="0">
                <a:latin typeface="Times New Roman"/>
                <a:cs typeface="Times New Roman"/>
              </a:rPr>
              <a:t> </a:t>
            </a:r>
            <a:r>
              <a:rPr sz="1200" spc="-10" dirty="0">
                <a:latin typeface="Times New Roman"/>
                <a:cs typeface="Times New Roman"/>
              </a:rPr>
              <a:t>closed.</a:t>
            </a:r>
            <a:endParaRPr sz="1200">
              <a:latin typeface="Times New Roman"/>
              <a:cs typeface="Times New Roman"/>
            </a:endParaRPr>
          </a:p>
        </p:txBody>
      </p:sp>
      <p:sp>
        <p:nvSpPr>
          <p:cNvPr id="10" name="object 10"/>
          <p:cNvSpPr txBox="1"/>
          <p:nvPr/>
        </p:nvSpPr>
        <p:spPr>
          <a:xfrm>
            <a:off x="2274253" y="4159503"/>
            <a:ext cx="5513705" cy="1324337"/>
          </a:xfrm>
          <a:prstGeom prst="rect">
            <a:avLst/>
          </a:prstGeom>
        </p:spPr>
        <p:txBody>
          <a:bodyPr vert="horz" wrap="square" lIns="0" tIns="13970" rIns="0" bIns="0" rtlCol="0">
            <a:spAutoFit/>
          </a:bodyPr>
          <a:lstStyle/>
          <a:p>
            <a:pPr marL="12700" marR="5080" algn="just">
              <a:lnSpc>
                <a:spcPct val="120100"/>
              </a:lnSpc>
              <a:spcBef>
                <a:spcPts val="110"/>
              </a:spcBef>
            </a:pPr>
            <a:r>
              <a:rPr sz="1200" b="1" dirty="0">
                <a:latin typeface="Times New Roman"/>
                <a:cs typeface="Times New Roman"/>
              </a:rPr>
              <a:t>Blow</a:t>
            </a:r>
            <a:r>
              <a:rPr sz="1200" b="1" spc="30" dirty="0">
                <a:latin typeface="Times New Roman"/>
                <a:cs typeface="Times New Roman"/>
              </a:rPr>
              <a:t> </a:t>
            </a:r>
            <a:r>
              <a:rPr sz="1200" b="1" dirty="0">
                <a:latin typeface="Times New Roman"/>
                <a:cs typeface="Times New Roman"/>
              </a:rPr>
              <a:t>off</a:t>
            </a:r>
            <a:r>
              <a:rPr sz="1200" b="1" spc="80" dirty="0">
                <a:latin typeface="Times New Roman"/>
                <a:cs typeface="Times New Roman"/>
              </a:rPr>
              <a:t> </a:t>
            </a:r>
            <a:r>
              <a:rPr sz="1200" b="1" dirty="0">
                <a:latin typeface="Times New Roman"/>
                <a:cs typeface="Times New Roman"/>
              </a:rPr>
              <a:t>cock</a:t>
            </a:r>
            <a:r>
              <a:rPr sz="1200" b="1" i="1" dirty="0">
                <a:latin typeface="Times New Roman"/>
                <a:cs typeface="Times New Roman"/>
              </a:rPr>
              <a:t>:</a:t>
            </a:r>
            <a:r>
              <a:rPr sz="1200" b="1" i="1" spc="25" dirty="0">
                <a:latin typeface="Times New Roman"/>
                <a:cs typeface="Times New Roman"/>
              </a:rPr>
              <a:t> </a:t>
            </a:r>
            <a:r>
              <a:rPr sz="1200" dirty="0">
                <a:latin typeface="Times New Roman"/>
                <a:cs typeface="Times New Roman"/>
              </a:rPr>
              <a:t>It</a:t>
            </a:r>
            <a:r>
              <a:rPr sz="1200" spc="8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used</a:t>
            </a:r>
            <a:r>
              <a:rPr sz="1200" spc="60" dirty="0">
                <a:latin typeface="Times New Roman"/>
                <a:cs typeface="Times New Roman"/>
              </a:rPr>
              <a:t> </a:t>
            </a:r>
            <a:r>
              <a:rPr sz="1200" dirty="0">
                <a:latin typeface="Times New Roman"/>
                <a:cs typeface="Times New Roman"/>
              </a:rPr>
              <a:t>for</a:t>
            </a:r>
            <a:r>
              <a:rPr sz="1200" spc="20" dirty="0">
                <a:latin typeface="Times New Roman"/>
                <a:cs typeface="Times New Roman"/>
              </a:rPr>
              <a:t> </a:t>
            </a:r>
            <a:r>
              <a:rPr sz="1200" dirty="0">
                <a:latin typeface="Times New Roman"/>
                <a:cs typeface="Times New Roman"/>
              </a:rPr>
              <a:t>periodical</a:t>
            </a:r>
            <a:r>
              <a:rPr sz="1200" spc="-35" dirty="0">
                <a:latin typeface="Times New Roman"/>
                <a:cs typeface="Times New Roman"/>
              </a:rPr>
              <a:t> </a:t>
            </a:r>
            <a:r>
              <a:rPr sz="1200" dirty="0">
                <a:latin typeface="Times New Roman"/>
                <a:cs typeface="Times New Roman"/>
              </a:rPr>
              <a:t>cleaning</a:t>
            </a:r>
            <a:r>
              <a:rPr sz="1200" spc="5" dirty="0">
                <a:latin typeface="Times New Roman"/>
                <a:cs typeface="Times New Roman"/>
              </a:rPr>
              <a:t> </a:t>
            </a:r>
            <a:r>
              <a:rPr sz="1200" dirty="0">
                <a:latin typeface="Times New Roman"/>
                <a:cs typeface="Times New Roman"/>
              </a:rPr>
              <a:t>by</a:t>
            </a:r>
            <a:r>
              <a:rPr sz="1200" spc="60" dirty="0">
                <a:latin typeface="Times New Roman"/>
                <a:cs typeface="Times New Roman"/>
              </a:rPr>
              <a:t> </a:t>
            </a:r>
            <a:r>
              <a:rPr sz="1200" dirty="0">
                <a:latin typeface="Times New Roman"/>
                <a:cs typeface="Times New Roman"/>
              </a:rPr>
              <a:t>discharging</a:t>
            </a:r>
            <a:r>
              <a:rPr sz="1200" spc="-5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water</a:t>
            </a:r>
            <a:r>
              <a:rPr sz="1200" spc="80" dirty="0">
                <a:latin typeface="Times New Roman"/>
                <a:cs typeface="Times New Roman"/>
              </a:rPr>
              <a:t> </a:t>
            </a:r>
            <a:r>
              <a:rPr sz="1200" dirty="0">
                <a:latin typeface="Times New Roman"/>
                <a:cs typeface="Times New Roman"/>
              </a:rPr>
              <a:t>and</a:t>
            </a:r>
            <a:r>
              <a:rPr sz="1200" spc="55" dirty="0">
                <a:latin typeface="Times New Roman"/>
                <a:cs typeface="Times New Roman"/>
              </a:rPr>
              <a:t> </a:t>
            </a:r>
            <a:r>
              <a:rPr sz="1200" spc="-10" dirty="0">
                <a:latin typeface="Times New Roman"/>
                <a:cs typeface="Times New Roman"/>
              </a:rPr>
              <a:t>sediments </a:t>
            </a:r>
            <a:r>
              <a:rPr sz="1200" dirty="0">
                <a:latin typeface="Times New Roman"/>
                <a:cs typeface="Times New Roman"/>
              </a:rPr>
              <a:t>from</a:t>
            </a:r>
            <a:r>
              <a:rPr sz="1200" spc="-75" dirty="0">
                <a:latin typeface="Times New Roman"/>
                <a:cs typeface="Times New Roman"/>
              </a:rPr>
              <a:t> </a:t>
            </a:r>
            <a:r>
              <a:rPr sz="1200" spc="-10" dirty="0">
                <a:latin typeface="Times New Roman"/>
                <a:cs typeface="Times New Roman"/>
              </a:rPr>
              <a:t>bottom</a:t>
            </a:r>
            <a:r>
              <a:rPr sz="1200" spc="-6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boiler.</a:t>
            </a:r>
            <a:r>
              <a:rPr sz="1200" spc="-50" dirty="0">
                <a:latin typeface="Times New Roman"/>
                <a:cs typeface="Times New Roman"/>
              </a:rPr>
              <a:t> </a:t>
            </a:r>
            <a:r>
              <a:rPr sz="1200" dirty="0">
                <a:latin typeface="Times New Roman"/>
                <a:cs typeface="Times New Roman"/>
              </a:rPr>
              <a:t>Figure</a:t>
            </a:r>
            <a:r>
              <a:rPr sz="1200" spc="-25" dirty="0">
                <a:latin typeface="Times New Roman"/>
                <a:cs typeface="Times New Roman"/>
              </a:rPr>
              <a:t> </a:t>
            </a:r>
            <a:r>
              <a:rPr sz="1200" dirty="0">
                <a:latin typeface="Times New Roman"/>
                <a:cs typeface="Times New Roman"/>
              </a:rPr>
              <a:t>1.17</a:t>
            </a:r>
            <a:r>
              <a:rPr sz="1200" spc="65" dirty="0">
                <a:latin typeface="Times New Roman"/>
                <a:cs typeface="Times New Roman"/>
              </a:rPr>
              <a:t> </a:t>
            </a:r>
            <a:r>
              <a:rPr sz="1200" dirty="0">
                <a:latin typeface="Times New Roman"/>
                <a:cs typeface="Times New Roman"/>
              </a:rPr>
              <a:t>shows</a:t>
            </a:r>
            <a:r>
              <a:rPr sz="1200" spc="3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blow</a:t>
            </a:r>
            <a:r>
              <a:rPr sz="1200" spc="45" dirty="0">
                <a:latin typeface="Times New Roman"/>
                <a:cs typeface="Times New Roman"/>
              </a:rPr>
              <a:t> </a:t>
            </a:r>
            <a:r>
              <a:rPr sz="1200" dirty="0">
                <a:latin typeface="Times New Roman"/>
                <a:cs typeface="Times New Roman"/>
              </a:rPr>
              <a:t>off</a:t>
            </a:r>
            <a:r>
              <a:rPr sz="1200" spc="-20" dirty="0">
                <a:latin typeface="Times New Roman"/>
                <a:cs typeface="Times New Roman"/>
              </a:rPr>
              <a:t> </a:t>
            </a:r>
            <a:r>
              <a:rPr sz="1200" dirty="0">
                <a:latin typeface="Times New Roman"/>
                <a:cs typeface="Times New Roman"/>
              </a:rPr>
              <a:t>cock.</a:t>
            </a:r>
            <a:r>
              <a:rPr sz="1200" spc="10" dirty="0">
                <a:latin typeface="Times New Roman"/>
                <a:cs typeface="Times New Roman"/>
              </a:rPr>
              <a:t> </a:t>
            </a:r>
            <a:r>
              <a:rPr sz="1200" dirty="0">
                <a:latin typeface="Times New Roman"/>
                <a:cs typeface="Times New Roman"/>
              </a:rPr>
              <a:t>Blow</a:t>
            </a:r>
            <a:r>
              <a:rPr sz="1200" spc="55" dirty="0">
                <a:latin typeface="Times New Roman"/>
                <a:cs typeface="Times New Roman"/>
              </a:rPr>
              <a:t> </a:t>
            </a:r>
            <a:r>
              <a:rPr sz="1200" dirty="0">
                <a:latin typeface="Times New Roman"/>
                <a:cs typeface="Times New Roman"/>
              </a:rPr>
              <a:t>off</a:t>
            </a:r>
            <a:r>
              <a:rPr sz="1200" spc="-30" dirty="0">
                <a:latin typeface="Times New Roman"/>
                <a:cs typeface="Times New Roman"/>
              </a:rPr>
              <a:t> </a:t>
            </a:r>
            <a:r>
              <a:rPr sz="1200" dirty="0">
                <a:latin typeface="Times New Roman"/>
                <a:cs typeface="Times New Roman"/>
              </a:rPr>
              <a:t>cock</a:t>
            </a:r>
            <a:r>
              <a:rPr sz="1200" spc="1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fitted</a:t>
            </a:r>
            <a:r>
              <a:rPr sz="1200" spc="-7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25" dirty="0">
                <a:latin typeface="Times New Roman"/>
                <a:cs typeface="Times New Roman"/>
              </a:rPr>
              <a:t>the </a:t>
            </a:r>
            <a:r>
              <a:rPr sz="1200" spc="-10" dirty="0">
                <a:latin typeface="Times New Roman"/>
                <a:cs typeface="Times New Roman"/>
              </a:rPr>
              <a:t>bottom</a:t>
            </a:r>
            <a:r>
              <a:rPr sz="1200" spc="-6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10" dirty="0">
                <a:latin typeface="Times New Roman"/>
                <a:cs typeface="Times New Roman"/>
              </a:rPr>
              <a:t>boiler</a:t>
            </a:r>
            <a:r>
              <a:rPr sz="1200" spc="-65" dirty="0">
                <a:latin typeface="Times New Roman"/>
                <a:cs typeface="Times New Roman"/>
              </a:rPr>
              <a:t> </a:t>
            </a:r>
            <a:r>
              <a:rPr sz="1200" dirty="0">
                <a:latin typeface="Times New Roman"/>
                <a:cs typeface="Times New Roman"/>
              </a:rPr>
              <a:t>shell.</a:t>
            </a:r>
            <a:r>
              <a:rPr sz="1200" spc="-40" dirty="0">
                <a:latin typeface="Times New Roman"/>
                <a:cs typeface="Times New Roman"/>
              </a:rPr>
              <a:t> </a:t>
            </a:r>
            <a:r>
              <a:rPr sz="1200" dirty="0">
                <a:latin typeface="Times New Roman"/>
                <a:cs typeface="Times New Roman"/>
              </a:rPr>
              <a:t>Blow</a:t>
            </a:r>
            <a:r>
              <a:rPr sz="1200" spc="-10" dirty="0">
                <a:latin typeface="Times New Roman"/>
                <a:cs typeface="Times New Roman"/>
              </a:rPr>
              <a:t> </a:t>
            </a:r>
            <a:r>
              <a:rPr sz="1200" dirty="0">
                <a:latin typeface="Times New Roman"/>
                <a:cs typeface="Times New Roman"/>
              </a:rPr>
              <a:t>off</a:t>
            </a:r>
            <a:r>
              <a:rPr sz="1200" spc="-25" dirty="0">
                <a:latin typeface="Times New Roman"/>
                <a:cs typeface="Times New Roman"/>
              </a:rPr>
              <a:t> </a:t>
            </a:r>
            <a:r>
              <a:rPr sz="1200" dirty="0">
                <a:latin typeface="Times New Roman"/>
                <a:cs typeface="Times New Roman"/>
              </a:rPr>
              <a:t>cock</a:t>
            </a:r>
            <a:r>
              <a:rPr sz="1200" spc="-45" dirty="0">
                <a:latin typeface="Times New Roman"/>
                <a:cs typeface="Times New Roman"/>
              </a:rPr>
              <a:t> </a:t>
            </a:r>
            <a:r>
              <a:rPr sz="1200" dirty="0">
                <a:latin typeface="Times New Roman"/>
                <a:cs typeface="Times New Roman"/>
              </a:rPr>
              <a:t>has</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plug</a:t>
            </a:r>
            <a:r>
              <a:rPr sz="1200" spc="-4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spc="-10" dirty="0">
                <a:latin typeface="Times New Roman"/>
                <a:cs typeface="Times New Roman"/>
              </a:rPr>
              <a:t>conical</a:t>
            </a:r>
            <a:r>
              <a:rPr sz="1200" spc="-65" dirty="0">
                <a:latin typeface="Times New Roman"/>
                <a:cs typeface="Times New Roman"/>
              </a:rPr>
              <a:t> </a:t>
            </a:r>
            <a:r>
              <a:rPr sz="1200" dirty="0">
                <a:latin typeface="Times New Roman"/>
                <a:cs typeface="Times New Roman"/>
              </a:rPr>
              <a:t>type</a:t>
            </a:r>
            <a:r>
              <a:rPr sz="1200" spc="-40" dirty="0">
                <a:latin typeface="Times New Roman"/>
                <a:cs typeface="Times New Roman"/>
              </a:rPr>
              <a:t> </a:t>
            </a:r>
            <a:r>
              <a:rPr sz="1200" dirty="0">
                <a:latin typeface="Times New Roman"/>
                <a:cs typeface="Times New Roman"/>
              </a:rPr>
              <a:t>put</a:t>
            </a:r>
            <a:r>
              <a:rPr sz="1200" spc="-15" dirty="0">
                <a:latin typeface="Times New Roman"/>
                <a:cs typeface="Times New Roman"/>
              </a:rPr>
              <a:t> </a:t>
            </a:r>
            <a:r>
              <a:rPr sz="1200" dirty="0">
                <a:latin typeface="Times New Roman"/>
                <a:cs typeface="Times New Roman"/>
              </a:rPr>
              <a:t>into</a:t>
            </a:r>
            <a:r>
              <a:rPr sz="1200" spc="-4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mating</a:t>
            </a:r>
            <a:r>
              <a:rPr sz="1200" spc="-40" dirty="0">
                <a:latin typeface="Times New Roman"/>
                <a:cs typeface="Times New Roman"/>
              </a:rPr>
              <a:t> </a:t>
            </a:r>
            <a:r>
              <a:rPr sz="1200" spc="-10" dirty="0">
                <a:latin typeface="Times New Roman"/>
                <a:cs typeface="Times New Roman"/>
              </a:rPr>
              <a:t>casing. </a:t>
            </a:r>
            <a:r>
              <a:rPr sz="1200" dirty="0">
                <a:latin typeface="Times New Roman"/>
                <a:cs typeface="Times New Roman"/>
              </a:rPr>
              <a:t>Plug</a:t>
            </a:r>
            <a:r>
              <a:rPr sz="1200" spc="130" dirty="0">
                <a:latin typeface="Times New Roman"/>
                <a:cs typeface="Times New Roman"/>
              </a:rPr>
              <a:t> </a:t>
            </a:r>
            <a:r>
              <a:rPr sz="1200" dirty="0">
                <a:latin typeface="Times New Roman"/>
                <a:cs typeface="Times New Roman"/>
              </a:rPr>
              <a:t>position</a:t>
            </a:r>
            <a:r>
              <a:rPr sz="1200" spc="15" dirty="0">
                <a:latin typeface="Times New Roman"/>
                <a:cs typeface="Times New Roman"/>
              </a:rPr>
              <a:t> </a:t>
            </a:r>
            <a:r>
              <a:rPr sz="1200" dirty="0">
                <a:latin typeface="Times New Roman"/>
                <a:cs typeface="Times New Roman"/>
              </a:rPr>
              <a:t>is</a:t>
            </a:r>
            <a:r>
              <a:rPr sz="1200" spc="150" dirty="0">
                <a:latin typeface="Times New Roman"/>
                <a:cs typeface="Times New Roman"/>
              </a:rPr>
              <a:t> </a:t>
            </a:r>
            <a:r>
              <a:rPr sz="1200" dirty="0">
                <a:latin typeface="Times New Roman"/>
                <a:cs typeface="Times New Roman"/>
              </a:rPr>
              <a:t>altered</a:t>
            </a:r>
            <a:r>
              <a:rPr sz="1200" spc="15" dirty="0">
                <a:latin typeface="Times New Roman"/>
                <a:cs typeface="Times New Roman"/>
              </a:rPr>
              <a:t> </a:t>
            </a:r>
            <a:r>
              <a:rPr sz="1200" dirty="0">
                <a:latin typeface="Times New Roman"/>
                <a:cs typeface="Times New Roman"/>
              </a:rPr>
              <a:t>for</a:t>
            </a:r>
            <a:r>
              <a:rPr sz="1200" spc="150" dirty="0">
                <a:latin typeface="Times New Roman"/>
                <a:cs typeface="Times New Roman"/>
              </a:rPr>
              <a:t> </a:t>
            </a:r>
            <a:r>
              <a:rPr sz="1200" dirty="0">
                <a:latin typeface="Times New Roman"/>
                <a:cs typeface="Times New Roman"/>
              </a:rPr>
              <a:t>opening</a:t>
            </a:r>
            <a:r>
              <a:rPr sz="1200" spc="75" dirty="0">
                <a:latin typeface="Times New Roman"/>
                <a:cs typeface="Times New Roman"/>
              </a:rPr>
              <a:t> </a:t>
            </a:r>
            <a:r>
              <a:rPr sz="1200" dirty="0">
                <a:latin typeface="Times New Roman"/>
                <a:cs typeface="Times New Roman"/>
              </a:rPr>
              <a:t>and</a:t>
            </a:r>
            <a:r>
              <a:rPr sz="1200" spc="130" dirty="0">
                <a:latin typeface="Times New Roman"/>
                <a:cs typeface="Times New Roman"/>
              </a:rPr>
              <a:t> </a:t>
            </a:r>
            <a:r>
              <a:rPr sz="1200" dirty="0">
                <a:latin typeface="Times New Roman"/>
                <a:cs typeface="Times New Roman"/>
              </a:rPr>
              <a:t>closing</a:t>
            </a:r>
            <a:r>
              <a:rPr sz="1200" spc="75"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flow.</a:t>
            </a:r>
            <a:r>
              <a:rPr sz="1200" spc="135" dirty="0">
                <a:latin typeface="Times New Roman"/>
                <a:cs typeface="Times New Roman"/>
              </a:rPr>
              <a:t> </a:t>
            </a:r>
            <a:r>
              <a:rPr sz="1200" dirty="0">
                <a:latin typeface="Times New Roman"/>
                <a:cs typeface="Times New Roman"/>
              </a:rPr>
              <a:t>Plug</a:t>
            </a:r>
            <a:r>
              <a:rPr sz="1200" spc="70" dirty="0">
                <a:latin typeface="Times New Roman"/>
                <a:cs typeface="Times New Roman"/>
              </a:rPr>
              <a:t> </a:t>
            </a:r>
            <a:r>
              <a:rPr sz="1200" dirty="0">
                <a:latin typeface="Times New Roman"/>
                <a:cs typeface="Times New Roman"/>
              </a:rPr>
              <a:t>has</a:t>
            </a:r>
            <a:r>
              <a:rPr sz="1200" spc="150" dirty="0">
                <a:latin typeface="Times New Roman"/>
                <a:cs typeface="Times New Roman"/>
              </a:rPr>
              <a:t> </a:t>
            </a:r>
            <a:r>
              <a:rPr sz="1200" dirty="0">
                <a:latin typeface="Times New Roman"/>
                <a:cs typeface="Times New Roman"/>
              </a:rPr>
              <a:t>rectangular</a:t>
            </a:r>
            <a:r>
              <a:rPr sz="1200" spc="30" dirty="0">
                <a:latin typeface="Times New Roman"/>
                <a:cs typeface="Times New Roman"/>
              </a:rPr>
              <a:t> </a:t>
            </a:r>
            <a:r>
              <a:rPr sz="1200" spc="-10" dirty="0">
                <a:latin typeface="Times New Roman"/>
                <a:cs typeface="Times New Roman"/>
              </a:rPr>
              <a:t>opening </a:t>
            </a:r>
            <a:r>
              <a:rPr sz="1200" dirty="0">
                <a:latin typeface="Times New Roman"/>
                <a:cs typeface="Times New Roman"/>
              </a:rPr>
              <a:t>which</a:t>
            </a:r>
            <a:r>
              <a:rPr sz="1200" spc="125" dirty="0">
                <a:latin typeface="Times New Roman"/>
                <a:cs typeface="Times New Roman"/>
              </a:rPr>
              <a:t> </a:t>
            </a:r>
            <a:r>
              <a:rPr sz="1200" dirty="0">
                <a:latin typeface="Times New Roman"/>
                <a:cs typeface="Times New Roman"/>
              </a:rPr>
              <a:t>when</a:t>
            </a:r>
            <a:r>
              <a:rPr sz="1200" spc="65" dirty="0">
                <a:latin typeface="Times New Roman"/>
                <a:cs typeface="Times New Roman"/>
              </a:rPr>
              <a:t> </a:t>
            </a:r>
            <a:r>
              <a:rPr sz="1200" dirty="0">
                <a:latin typeface="Times New Roman"/>
                <a:cs typeface="Times New Roman"/>
              </a:rPr>
              <a:t>comes</a:t>
            </a:r>
            <a:r>
              <a:rPr sz="1200" spc="80" dirty="0">
                <a:latin typeface="Times New Roman"/>
                <a:cs typeface="Times New Roman"/>
              </a:rPr>
              <a:t> </a:t>
            </a:r>
            <a:r>
              <a:rPr sz="1200" dirty="0">
                <a:latin typeface="Times New Roman"/>
                <a:cs typeface="Times New Roman"/>
              </a:rPr>
              <a:t>in</a:t>
            </a:r>
            <a:r>
              <a:rPr sz="1200" spc="60" dirty="0">
                <a:latin typeface="Times New Roman"/>
                <a:cs typeface="Times New Roman"/>
              </a:rPr>
              <a:t> </a:t>
            </a:r>
            <a:r>
              <a:rPr sz="1200" dirty="0">
                <a:latin typeface="Times New Roman"/>
                <a:cs typeface="Times New Roman"/>
              </a:rPr>
              <a:t>line</a:t>
            </a:r>
            <a:r>
              <a:rPr sz="1200" spc="70"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dirty="0">
                <a:latin typeface="Times New Roman"/>
                <a:cs typeface="Times New Roman"/>
              </a:rPr>
              <a:t>inlet</a:t>
            </a:r>
            <a:r>
              <a:rPr sz="1200" spc="90" dirty="0">
                <a:latin typeface="Times New Roman"/>
                <a:cs typeface="Times New Roman"/>
              </a:rPr>
              <a:t> </a:t>
            </a:r>
            <a:r>
              <a:rPr sz="1200" dirty="0">
                <a:latin typeface="Times New Roman"/>
                <a:cs typeface="Times New Roman"/>
              </a:rPr>
              <a:t>and</a:t>
            </a:r>
            <a:r>
              <a:rPr sz="1200" spc="65" dirty="0">
                <a:latin typeface="Times New Roman"/>
                <a:cs typeface="Times New Roman"/>
              </a:rPr>
              <a:t> </a:t>
            </a:r>
            <a:r>
              <a:rPr sz="1200" dirty="0">
                <a:latin typeface="Times New Roman"/>
                <a:cs typeface="Times New Roman"/>
              </a:rPr>
              <a:t>outlet</a:t>
            </a:r>
            <a:r>
              <a:rPr sz="1200" spc="35" dirty="0">
                <a:latin typeface="Times New Roman"/>
                <a:cs typeface="Times New Roman"/>
              </a:rPr>
              <a:t> </a:t>
            </a:r>
            <a:r>
              <a:rPr sz="1200" dirty="0">
                <a:latin typeface="Times New Roman"/>
                <a:cs typeface="Times New Roman"/>
              </a:rPr>
              <a:t>passage</a:t>
            </a:r>
            <a:r>
              <a:rPr sz="1200" spc="70" dirty="0">
                <a:latin typeface="Times New Roman"/>
                <a:cs typeface="Times New Roman"/>
              </a:rPr>
              <a:t> </a:t>
            </a:r>
            <a:r>
              <a:rPr sz="1200" dirty="0">
                <a:latin typeface="Times New Roman"/>
                <a:cs typeface="Times New Roman"/>
              </a:rPr>
              <a:t>then</a:t>
            </a:r>
            <a:r>
              <a:rPr sz="1200" spc="65" dirty="0">
                <a:latin typeface="Times New Roman"/>
                <a:cs typeface="Times New Roman"/>
              </a:rPr>
              <a:t> </a:t>
            </a:r>
            <a:r>
              <a:rPr sz="1200" dirty="0">
                <a:latin typeface="Times New Roman"/>
                <a:cs typeface="Times New Roman"/>
              </a:rPr>
              <a:t>blow</a:t>
            </a:r>
            <a:r>
              <a:rPr sz="1200" spc="100" dirty="0">
                <a:latin typeface="Times New Roman"/>
                <a:cs typeface="Times New Roman"/>
              </a:rPr>
              <a:t> </a:t>
            </a:r>
            <a:r>
              <a:rPr sz="1200" dirty="0">
                <a:latin typeface="Times New Roman"/>
                <a:cs typeface="Times New Roman"/>
              </a:rPr>
              <a:t>off</a:t>
            </a:r>
            <a:r>
              <a:rPr sz="1200" spc="85" dirty="0">
                <a:latin typeface="Times New Roman"/>
                <a:cs typeface="Times New Roman"/>
              </a:rPr>
              <a:t> </a:t>
            </a:r>
            <a:r>
              <a:rPr sz="1200" dirty="0">
                <a:latin typeface="Times New Roman"/>
                <a:cs typeface="Times New Roman"/>
              </a:rPr>
              <a:t>cock</a:t>
            </a:r>
            <a:r>
              <a:rPr sz="1200" spc="60"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open</a:t>
            </a:r>
            <a:r>
              <a:rPr sz="1200" spc="130" dirty="0">
                <a:latin typeface="Times New Roman"/>
                <a:cs typeface="Times New Roman"/>
              </a:rPr>
              <a:t> </a:t>
            </a:r>
            <a:r>
              <a:rPr sz="1200" spc="-25" dirty="0">
                <a:latin typeface="Times New Roman"/>
                <a:cs typeface="Times New Roman"/>
              </a:rPr>
              <a:t>and </a:t>
            </a:r>
            <a:r>
              <a:rPr sz="1200" dirty="0">
                <a:latin typeface="Times New Roman"/>
                <a:cs typeface="Times New Roman"/>
              </a:rPr>
              <a:t>when</a:t>
            </a:r>
            <a:r>
              <a:rPr sz="1200" spc="10" dirty="0">
                <a:latin typeface="Times New Roman"/>
                <a:cs typeface="Times New Roman"/>
              </a:rPr>
              <a:t> </a:t>
            </a:r>
            <a:r>
              <a:rPr sz="1200" dirty="0">
                <a:latin typeface="Times New Roman"/>
                <a:cs typeface="Times New Roman"/>
              </a:rPr>
              <a:t>opening</a:t>
            </a:r>
            <a:r>
              <a:rPr sz="1200" spc="10" dirty="0">
                <a:latin typeface="Times New Roman"/>
                <a:cs typeface="Times New Roman"/>
              </a:rPr>
              <a:t> </a:t>
            </a:r>
            <a:r>
              <a:rPr sz="1200" dirty="0">
                <a:latin typeface="Times New Roman"/>
                <a:cs typeface="Times New Roman"/>
              </a:rPr>
              <a:t>is</a:t>
            </a:r>
            <a:r>
              <a:rPr sz="1200" spc="-45" dirty="0">
                <a:latin typeface="Times New Roman"/>
                <a:cs typeface="Times New Roman"/>
              </a:rPr>
              <a:t> </a:t>
            </a:r>
            <a:r>
              <a:rPr sz="1200" dirty="0">
                <a:latin typeface="Times New Roman"/>
                <a:cs typeface="Times New Roman"/>
              </a:rPr>
              <a:t>not</a:t>
            </a:r>
            <a:r>
              <a:rPr sz="1200" spc="40" dirty="0">
                <a:latin typeface="Times New Roman"/>
                <a:cs typeface="Times New Roman"/>
              </a:rPr>
              <a:t> </a:t>
            </a:r>
            <a:r>
              <a:rPr sz="1200" dirty="0">
                <a:latin typeface="Times New Roman"/>
                <a:cs typeface="Times New Roman"/>
              </a:rPr>
              <a:t>in</a:t>
            </a:r>
            <a:r>
              <a:rPr sz="1200" spc="-55" dirty="0">
                <a:latin typeface="Times New Roman"/>
                <a:cs typeface="Times New Roman"/>
              </a:rPr>
              <a:t> </a:t>
            </a:r>
            <a:r>
              <a:rPr sz="1200" dirty="0">
                <a:latin typeface="Times New Roman"/>
                <a:cs typeface="Times New Roman"/>
              </a:rPr>
              <a:t>line</a:t>
            </a:r>
            <a:r>
              <a:rPr sz="1200" spc="-45" dirty="0">
                <a:latin typeface="Times New Roman"/>
                <a:cs typeface="Times New Roman"/>
              </a:rPr>
              <a:t> </a:t>
            </a:r>
            <a:r>
              <a:rPr sz="1200" dirty="0">
                <a:latin typeface="Times New Roman"/>
                <a:cs typeface="Times New Roman"/>
              </a:rPr>
              <a:t>then</a:t>
            </a:r>
            <a:r>
              <a:rPr sz="1200" spc="10" dirty="0">
                <a:latin typeface="Times New Roman"/>
                <a:cs typeface="Times New Roman"/>
              </a:rPr>
              <a:t> </a:t>
            </a:r>
            <a:r>
              <a:rPr sz="1200" dirty="0">
                <a:latin typeface="Times New Roman"/>
                <a:cs typeface="Times New Roman"/>
              </a:rPr>
              <a:t>cock</a:t>
            </a:r>
            <a:r>
              <a:rPr sz="1200" spc="-5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closed.</a:t>
            </a:r>
            <a:r>
              <a:rPr sz="1200" spc="-50" dirty="0">
                <a:latin typeface="Times New Roman"/>
                <a:cs typeface="Times New Roman"/>
              </a:rPr>
              <a:t> </a:t>
            </a:r>
            <a:r>
              <a:rPr sz="1200" dirty="0">
                <a:latin typeface="Times New Roman"/>
                <a:cs typeface="Times New Roman"/>
              </a:rPr>
              <a:t>Plug</a:t>
            </a:r>
            <a:r>
              <a:rPr sz="1200" spc="-5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rotated</a:t>
            </a:r>
            <a:r>
              <a:rPr sz="1200" spc="-114" dirty="0">
                <a:latin typeface="Times New Roman"/>
                <a:cs typeface="Times New Roman"/>
              </a:rPr>
              <a:t> </a:t>
            </a:r>
            <a:r>
              <a:rPr sz="1200" dirty="0">
                <a:latin typeface="Times New Roman"/>
                <a:cs typeface="Times New Roman"/>
              </a:rPr>
              <a:t>by</a:t>
            </a:r>
            <a:r>
              <a:rPr sz="1200" spc="75" dirty="0">
                <a:latin typeface="Times New Roman"/>
                <a:cs typeface="Times New Roman"/>
              </a:rPr>
              <a:t> </a:t>
            </a:r>
            <a:r>
              <a:rPr sz="1200" spc="-10" dirty="0">
                <a:latin typeface="Times New Roman"/>
                <a:cs typeface="Times New Roman"/>
              </a:rPr>
              <a:t>spindle.</a:t>
            </a:r>
            <a:endParaRPr sz="1200">
              <a:latin typeface="Times New Roman"/>
              <a:cs typeface="Times New Roman"/>
            </a:endParaRPr>
          </a:p>
        </p:txBody>
      </p:sp>
      <p:pic>
        <p:nvPicPr>
          <p:cNvPr id="11" name="object 11"/>
          <p:cNvPicPr/>
          <p:nvPr/>
        </p:nvPicPr>
        <p:blipFill>
          <a:blip r:embed="rId2" cstate="print"/>
          <a:stretch>
            <a:fillRect/>
          </a:stretch>
        </p:blipFill>
        <p:spPr>
          <a:xfrm>
            <a:off x="3002280" y="1489583"/>
            <a:ext cx="2879090" cy="2685923"/>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2" y="1261618"/>
            <a:ext cx="5524500" cy="2914644"/>
          </a:xfrm>
          <a:prstGeom prst="rect">
            <a:avLst/>
          </a:prstGeom>
        </p:spPr>
        <p:txBody>
          <a:bodyPr vert="horz" wrap="square" lIns="0" tIns="16510" rIns="0" bIns="0" rtlCol="0">
            <a:spAutoFit/>
          </a:bodyPr>
          <a:lstStyle/>
          <a:p>
            <a:pPr marL="12700" marR="88264">
              <a:lnSpc>
                <a:spcPct val="118900"/>
              </a:lnSpc>
              <a:spcBef>
                <a:spcPts val="130"/>
              </a:spcBef>
            </a:pPr>
            <a:r>
              <a:rPr sz="1200" dirty="0">
                <a:latin typeface="Times New Roman"/>
                <a:cs typeface="Times New Roman"/>
              </a:rPr>
              <a:t>Blow</a:t>
            </a:r>
            <a:r>
              <a:rPr sz="1200" spc="-10" dirty="0">
                <a:latin typeface="Times New Roman"/>
                <a:cs typeface="Times New Roman"/>
              </a:rPr>
              <a:t> </a:t>
            </a:r>
            <a:r>
              <a:rPr sz="1200" dirty="0">
                <a:latin typeface="Times New Roman"/>
                <a:cs typeface="Times New Roman"/>
              </a:rPr>
              <a:t>off</a:t>
            </a:r>
            <a:r>
              <a:rPr sz="1200" spc="-85" dirty="0">
                <a:latin typeface="Times New Roman"/>
                <a:cs typeface="Times New Roman"/>
              </a:rPr>
              <a:t> </a:t>
            </a:r>
            <a:r>
              <a:rPr sz="1200" dirty="0">
                <a:latin typeface="Times New Roman"/>
                <a:cs typeface="Times New Roman"/>
              </a:rPr>
              <a:t>cock</a:t>
            </a:r>
            <a:r>
              <a:rPr sz="1200" spc="25" dirty="0">
                <a:latin typeface="Times New Roman"/>
                <a:cs typeface="Times New Roman"/>
              </a:rPr>
              <a:t> </a:t>
            </a:r>
            <a:r>
              <a:rPr sz="1200" dirty="0">
                <a:latin typeface="Times New Roman"/>
                <a:cs typeface="Times New Roman"/>
              </a:rPr>
              <a:t>also</a:t>
            </a:r>
            <a:r>
              <a:rPr sz="1200" spc="-45" dirty="0">
                <a:latin typeface="Times New Roman"/>
                <a:cs typeface="Times New Roman"/>
              </a:rPr>
              <a:t> </a:t>
            </a:r>
            <a:r>
              <a:rPr sz="1200" dirty="0">
                <a:latin typeface="Times New Roman"/>
                <a:cs typeface="Times New Roman"/>
              </a:rPr>
              <a:t>helps</a:t>
            </a:r>
            <a:r>
              <a:rPr sz="1200" spc="-2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regulating</a:t>
            </a:r>
            <a:r>
              <a:rPr sz="1200" spc="-10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salt</a:t>
            </a:r>
            <a:r>
              <a:rPr sz="1200" spc="-85" dirty="0">
                <a:latin typeface="Times New Roman"/>
                <a:cs typeface="Times New Roman"/>
              </a:rPr>
              <a:t> </a:t>
            </a:r>
            <a:r>
              <a:rPr sz="1200" dirty="0">
                <a:latin typeface="Times New Roman"/>
                <a:cs typeface="Times New Roman"/>
              </a:rPr>
              <a:t>concentration</a:t>
            </a:r>
            <a:r>
              <a:rPr sz="1200" spc="-85"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frequent</a:t>
            </a:r>
            <a:r>
              <a:rPr sz="1200" spc="-15" dirty="0">
                <a:latin typeface="Times New Roman"/>
                <a:cs typeface="Times New Roman"/>
              </a:rPr>
              <a:t> </a:t>
            </a:r>
            <a:r>
              <a:rPr sz="1200" dirty="0">
                <a:latin typeface="Times New Roman"/>
                <a:cs typeface="Times New Roman"/>
              </a:rPr>
              <a:t>draining</a:t>
            </a:r>
            <a:r>
              <a:rPr sz="1200" spc="-110" dirty="0">
                <a:latin typeface="Times New Roman"/>
                <a:cs typeface="Times New Roman"/>
              </a:rPr>
              <a:t> </a:t>
            </a:r>
            <a:r>
              <a:rPr sz="1200" dirty="0">
                <a:latin typeface="Times New Roman"/>
                <a:cs typeface="Times New Roman"/>
              </a:rPr>
              <a:t>helps</a:t>
            </a:r>
            <a:r>
              <a:rPr sz="1200" spc="-5" dirty="0">
                <a:latin typeface="Times New Roman"/>
                <a:cs typeface="Times New Roman"/>
              </a:rPr>
              <a:t> </a:t>
            </a:r>
            <a:r>
              <a:rPr sz="1200" spc="-25" dirty="0">
                <a:latin typeface="Times New Roman"/>
                <a:cs typeface="Times New Roman"/>
              </a:rPr>
              <a:t>in </a:t>
            </a:r>
            <a:r>
              <a:rPr sz="1200" dirty="0">
                <a:latin typeface="Times New Roman"/>
                <a:cs typeface="Times New Roman"/>
              </a:rPr>
              <a:t>throwing</a:t>
            </a:r>
            <a:r>
              <a:rPr sz="1200" spc="-55" dirty="0">
                <a:latin typeface="Times New Roman"/>
                <a:cs typeface="Times New Roman"/>
              </a:rPr>
              <a:t> </a:t>
            </a:r>
            <a:r>
              <a:rPr sz="1200" dirty="0">
                <a:latin typeface="Times New Roman"/>
                <a:cs typeface="Times New Roman"/>
              </a:rPr>
              <a:t>out</a:t>
            </a:r>
            <a:r>
              <a:rPr sz="1200" spc="3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salt</a:t>
            </a:r>
            <a:r>
              <a:rPr sz="1200" spc="-25" dirty="0">
                <a:latin typeface="Times New Roman"/>
                <a:cs typeface="Times New Roman"/>
              </a:rPr>
              <a:t> </a:t>
            </a:r>
            <a:r>
              <a:rPr sz="1200" dirty="0">
                <a:latin typeface="Times New Roman"/>
                <a:cs typeface="Times New Roman"/>
              </a:rPr>
              <a:t>deposited</a:t>
            </a:r>
            <a:r>
              <a:rPr sz="1200" spc="-55" dirty="0">
                <a:latin typeface="Times New Roman"/>
                <a:cs typeface="Times New Roman"/>
              </a:rPr>
              <a:t> </a:t>
            </a:r>
            <a:r>
              <a:rPr sz="1200" dirty="0">
                <a:latin typeface="Times New Roman"/>
                <a:cs typeface="Times New Roman"/>
              </a:rPr>
              <a:t>over</a:t>
            </a:r>
            <a:r>
              <a:rPr sz="1200" spc="-35" dirty="0">
                <a:latin typeface="Times New Roman"/>
                <a:cs typeface="Times New Roman"/>
              </a:rPr>
              <a:t> </a:t>
            </a:r>
            <a:r>
              <a:rPr sz="1200" dirty="0">
                <a:latin typeface="Times New Roman"/>
                <a:cs typeface="Times New Roman"/>
              </a:rPr>
              <a:t>period</a:t>
            </a:r>
            <a:r>
              <a:rPr sz="1200" spc="-5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time.</a:t>
            </a:r>
            <a:r>
              <a:rPr sz="1200" spc="-114" dirty="0">
                <a:latin typeface="Times New Roman"/>
                <a:cs typeface="Times New Roman"/>
              </a:rPr>
              <a:t> </a:t>
            </a:r>
            <a:r>
              <a:rPr sz="1200" dirty="0">
                <a:latin typeface="Times New Roman"/>
                <a:cs typeface="Times New Roman"/>
              </a:rPr>
              <a:t>Opening</a:t>
            </a:r>
            <a:r>
              <a:rPr sz="1200" spc="10" dirty="0">
                <a:latin typeface="Times New Roman"/>
                <a:cs typeface="Times New Roman"/>
              </a:rPr>
              <a:t> </a:t>
            </a:r>
            <a:r>
              <a:rPr sz="1200" dirty="0">
                <a:latin typeface="Times New Roman"/>
                <a:cs typeface="Times New Roman"/>
              </a:rPr>
              <a:t>blow</a:t>
            </a:r>
            <a:r>
              <a:rPr sz="1200" spc="-25" dirty="0">
                <a:latin typeface="Times New Roman"/>
                <a:cs typeface="Times New Roman"/>
              </a:rPr>
              <a:t> </a:t>
            </a:r>
            <a:r>
              <a:rPr sz="1200" dirty="0">
                <a:latin typeface="Times New Roman"/>
                <a:cs typeface="Times New Roman"/>
              </a:rPr>
              <a:t>off</a:t>
            </a:r>
            <a:r>
              <a:rPr sz="1200" spc="-35" dirty="0">
                <a:latin typeface="Times New Roman"/>
                <a:cs typeface="Times New Roman"/>
              </a:rPr>
              <a:t> </a:t>
            </a:r>
            <a:r>
              <a:rPr sz="1200" dirty="0">
                <a:latin typeface="Times New Roman"/>
                <a:cs typeface="Times New Roman"/>
              </a:rPr>
              <a:t>cock</a:t>
            </a:r>
            <a:r>
              <a:rPr sz="1200" spc="10" dirty="0">
                <a:latin typeface="Times New Roman"/>
                <a:cs typeface="Times New Roman"/>
              </a:rPr>
              <a:t> </a:t>
            </a:r>
            <a:r>
              <a:rPr sz="1200" spc="-10" dirty="0">
                <a:latin typeface="Times New Roman"/>
                <a:cs typeface="Times New Roman"/>
              </a:rPr>
              <a:t>removes </a:t>
            </a:r>
            <a:r>
              <a:rPr sz="1200" dirty="0">
                <a:latin typeface="Times New Roman"/>
                <a:cs typeface="Times New Roman"/>
              </a:rPr>
              <a:t>deposited</a:t>
            </a:r>
            <a:r>
              <a:rPr sz="1200" spc="-20" dirty="0">
                <a:latin typeface="Times New Roman"/>
                <a:cs typeface="Times New Roman"/>
              </a:rPr>
              <a:t> </a:t>
            </a:r>
            <a:r>
              <a:rPr sz="1200" dirty="0">
                <a:latin typeface="Times New Roman"/>
                <a:cs typeface="Times New Roman"/>
              </a:rPr>
              <a:t>sediments</a:t>
            </a:r>
            <a:r>
              <a:rPr sz="1200" spc="-8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10" dirty="0">
                <a:latin typeface="Times New Roman"/>
                <a:cs typeface="Times New Roman"/>
              </a:rPr>
              <a:t>boiler.</a:t>
            </a:r>
            <a:endParaRPr sz="1200">
              <a:latin typeface="Times New Roman"/>
              <a:cs typeface="Times New Roman"/>
            </a:endParaRPr>
          </a:p>
          <a:p>
            <a:pPr marL="12700" marR="15240" algn="just">
              <a:lnSpc>
                <a:spcPct val="118900"/>
              </a:lnSpc>
              <a:spcBef>
                <a:spcPts val="1050"/>
              </a:spcBef>
            </a:pPr>
            <a:r>
              <a:rPr sz="1200" b="1" dirty="0">
                <a:latin typeface="Times New Roman"/>
                <a:cs typeface="Times New Roman"/>
              </a:rPr>
              <a:t>Superheater:</a:t>
            </a:r>
            <a:r>
              <a:rPr sz="1200" b="1" spc="30" dirty="0">
                <a:latin typeface="Times New Roman"/>
                <a:cs typeface="Times New Roman"/>
              </a:rPr>
              <a:t> </a:t>
            </a:r>
            <a:r>
              <a:rPr sz="1200" dirty="0">
                <a:latin typeface="Times New Roman"/>
                <a:cs typeface="Times New Roman"/>
              </a:rPr>
              <a:t>Its</a:t>
            </a:r>
            <a:r>
              <a:rPr sz="1200" spc="65" dirty="0">
                <a:latin typeface="Times New Roman"/>
                <a:cs typeface="Times New Roman"/>
              </a:rPr>
              <a:t> </a:t>
            </a:r>
            <a:r>
              <a:rPr sz="1200" dirty="0">
                <a:latin typeface="Times New Roman"/>
                <a:cs typeface="Times New Roman"/>
              </a:rPr>
              <a:t>purpose</a:t>
            </a:r>
            <a:r>
              <a:rPr sz="1200" spc="-55" dirty="0">
                <a:latin typeface="Times New Roman"/>
                <a:cs typeface="Times New Roman"/>
              </a:rPr>
              <a:t> </a:t>
            </a:r>
            <a:r>
              <a:rPr sz="1200" dirty="0">
                <a:latin typeface="Times New Roman"/>
                <a:cs typeface="Times New Roman"/>
              </a:rPr>
              <a:t>is</a:t>
            </a:r>
            <a:r>
              <a:rPr sz="1200" spc="6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super</a:t>
            </a:r>
            <a:r>
              <a:rPr sz="1200" spc="15" dirty="0">
                <a:latin typeface="Times New Roman"/>
                <a:cs typeface="Times New Roman"/>
              </a:rPr>
              <a:t> </a:t>
            </a:r>
            <a:r>
              <a:rPr sz="1200" dirty="0">
                <a:latin typeface="Times New Roman"/>
                <a:cs typeface="Times New Roman"/>
              </a:rPr>
              <a:t>heat</a:t>
            </a:r>
            <a:r>
              <a:rPr sz="1200" spc="20" dirty="0">
                <a:latin typeface="Times New Roman"/>
                <a:cs typeface="Times New Roman"/>
              </a:rPr>
              <a:t> </a:t>
            </a:r>
            <a:r>
              <a:rPr sz="1200" dirty="0">
                <a:latin typeface="Times New Roman"/>
                <a:cs typeface="Times New Roman"/>
              </a:rPr>
              <a:t>steam</a:t>
            </a:r>
            <a:r>
              <a:rPr sz="1200" spc="5"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is</a:t>
            </a:r>
            <a:r>
              <a:rPr sz="1200" spc="5"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type of</a:t>
            </a:r>
            <a:r>
              <a:rPr sz="1200" spc="30" dirty="0">
                <a:latin typeface="Times New Roman"/>
                <a:cs typeface="Times New Roman"/>
              </a:rPr>
              <a:t> </a:t>
            </a:r>
            <a:r>
              <a:rPr sz="1200" dirty="0">
                <a:latin typeface="Times New Roman"/>
                <a:cs typeface="Times New Roman"/>
              </a:rPr>
              <a:t>heat</a:t>
            </a:r>
            <a:r>
              <a:rPr sz="1200" spc="25" dirty="0">
                <a:latin typeface="Times New Roman"/>
                <a:cs typeface="Times New Roman"/>
              </a:rPr>
              <a:t> </a:t>
            </a:r>
            <a:r>
              <a:rPr sz="1200" dirty="0">
                <a:latin typeface="Times New Roman"/>
                <a:cs typeface="Times New Roman"/>
              </a:rPr>
              <a:t>exchanger</a:t>
            </a:r>
            <a:r>
              <a:rPr sz="1200" spc="10" dirty="0">
                <a:latin typeface="Times New Roman"/>
                <a:cs typeface="Times New Roman"/>
              </a:rPr>
              <a:t> </a:t>
            </a:r>
            <a:r>
              <a:rPr sz="1200" dirty="0">
                <a:latin typeface="Times New Roman"/>
                <a:cs typeface="Times New Roman"/>
              </a:rPr>
              <a:t>in </a:t>
            </a:r>
            <a:r>
              <a:rPr sz="1200" spc="-10" dirty="0">
                <a:latin typeface="Times New Roman"/>
                <a:cs typeface="Times New Roman"/>
              </a:rPr>
              <a:t>which </a:t>
            </a:r>
            <a:r>
              <a:rPr sz="1200" dirty="0">
                <a:latin typeface="Times New Roman"/>
                <a:cs typeface="Times New Roman"/>
              </a:rPr>
              <a:t>steam</a:t>
            </a:r>
            <a:r>
              <a:rPr sz="1200" spc="90" dirty="0">
                <a:latin typeface="Times New Roman"/>
                <a:cs typeface="Times New Roman"/>
              </a:rPr>
              <a:t> </a:t>
            </a:r>
            <a:r>
              <a:rPr sz="1200" dirty="0">
                <a:latin typeface="Times New Roman"/>
                <a:cs typeface="Times New Roman"/>
              </a:rPr>
              <a:t>flows</a:t>
            </a:r>
            <a:r>
              <a:rPr sz="1200" spc="85" dirty="0">
                <a:latin typeface="Times New Roman"/>
                <a:cs typeface="Times New Roman"/>
              </a:rPr>
              <a:t> </a:t>
            </a:r>
            <a:r>
              <a:rPr sz="1200" dirty="0">
                <a:latin typeface="Times New Roman"/>
                <a:cs typeface="Times New Roman"/>
              </a:rPr>
              <a:t>inside</a:t>
            </a:r>
            <a:r>
              <a:rPr sz="1200" spc="75" dirty="0">
                <a:latin typeface="Times New Roman"/>
                <a:cs typeface="Times New Roman"/>
              </a:rPr>
              <a:t> </a:t>
            </a:r>
            <a:r>
              <a:rPr sz="1200" dirty="0">
                <a:latin typeface="Times New Roman"/>
                <a:cs typeface="Times New Roman"/>
              </a:rPr>
              <a:t>tubes</a:t>
            </a:r>
            <a:r>
              <a:rPr sz="1200" spc="80" dirty="0">
                <a:latin typeface="Times New Roman"/>
                <a:cs typeface="Times New Roman"/>
              </a:rPr>
              <a:t> </a:t>
            </a:r>
            <a:r>
              <a:rPr sz="1200" dirty="0">
                <a:latin typeface="Times New Roman"/>
                <a:cs typeface="Times New Roman"/>
              </a:rPr>
              <a:t>and</a:t>
            </a:r>
            <a:r>
              <a:rPr sz="1200" spc="130" dirty="0">
                <a:latin typeface="Times New Roman"/>
                <a:cs typeface="Times New Roman"/>
              </a:rPr>
              <a:t> </a:t>
            </a:r>
            <a:r>
              <a:rPr sz="1200" dirty="0">
                <a:latin typeface="Times New Roman"/>
                <a:cs typeface="Times New Roman"/>
              </a:rPr>
              <a:t>hot</a:t>
            </a:r>
            <a:r>
              <a:rPr sz="1200" spc="155" dirty="0">
                <a:latin typeface="Times New Roman"/>
                <a:cs typeface="Times New Roman"/>
              </a:rPr>
              <a:t> </a:t>
            </a:r>
            <a:r>
              <a:rPr sz="1200" dirty="0">
                <a:latin typeface="Times New Roman"/>
                <a:cs typeface="Times New Roman"/>
              </a:rPr>
              <a:t>gases</a:t>
            </a:r>
            <a:r>
              <a:rPr sz="1200" spc="85" dirty="0">
                <a:latin typeface="Times New Roman"/>
                <a:cs typeface="Times New Roman"/>
              </a:rPr>
              <a:t> </a:t>
            </a:r>
            <a:r>
              <a:rPr sz="1200" dirty="0">
                <a:latin typeface="Times New Roman"/>
                <a:cs typeface="Times New Roman"/>
              </a:rPr>
              <a:t>surround</a:t>
            </a:r>
            <a:r>
              <a:rPr sz="1200" spc="130" dirty="0">
                <a:latin typeface="Times New Roman"/>
                <a:cs typeface="Times New Roman"/>
              </a:rPr>
              <a:t> </a:t>
            </a:r>
            <a:r>
              <a:rPr sz="1200" dirty="0">
                <a:latin typeface="Times New Roman"/>
                <a:cs typeface="Times New Roman"/>
              </a:rPr>
              <a:t>it.</a:t>
            </a:r>
            <a:r>
              <a:rPr sz="1200" spc="70" dirty="0">
                <a:latin typeface="Times New Roman"/>
                <a:cs typeface="Times New Roman"/>
              </a:rPr>
              <a:t> </a:t>
            </a:r>
            <a:r>
              <a:rPr sz="1200" dirty="0">
                <a:latin typeface="Times New Roman"/>
                <a:cs typeface="Times New Roman"/>
              </a:rPr>
              <a:t>Figure</a:t>
            </a:r>
            <a:r>
              <a:rPr sz="1200" spc="70" dirty="0">
                <a:latin typeface="Times New Roman"/>
                <a:cs typeface="Times New Roman"/>
              </a:rPr>
              <a:t> </a:t>
            </a:r>
            <a:r>
              <a:rPr sz="1200" dirty="0">
                <a:latin typeface="Times New Roman"/>
                <a:cs typeface="Times New Roman"/>
              </a:rPr>
              <a:t>1.18</a:t>
            </a:r>
            <a:r>
              <a:rPr sz="1200" spc="130" dirty="0">
                <a:latin typeface="Times New Roman"/>
                <a:cs typeface="Times New Roman"/>
              </a:rPr>
              <a:t> </a:t>
            </a:r>
            <a:r>
              <a:rPr sz="1200" dirty="0">
                <a:latin typeface="Times New Roman"/>
                <a:cs typeface="Times New Roman"/>
              </a:rPr>
              <a:t>shows</a:t>
            </a:r>
            <a:r>
              <a:rPr sz="1200" spc="145"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smooth</a:t>
            </a:r>
            <a:r>
              <a:rPr sz="1200" spc="70" dirty="0">
                <a:latin typeface="Times New Roman"/>
                <a:cs typeface="Times New Roman"/>
              </a:rPr>
              <a:t> </a:t>
            </a:r>
            <a:r>
              <a:rPr sz="1200" spc="-20" dirty="0">
                <a:latin typeface="Times New Roman"/>
                <a:cs typeface="Times New Roman"/>
              </a:rPr>
              <a:t>tube </a:t>
            </a:r>
            <a:r>
              <a:rPr sz="1200" dirty="0">
                <a:latin typeface="Times New Roman"/>
                <a:cs typeface="Times New Roman"/>
              </a:rPr>
              <a:t>hairpin</a:t>
            </a:r>
            <a:r>
              <a:rPr sz="1200" spc="-55" dirty="0">
                <a:latin typeface="Times New Roman"/>
                <a:cs typeface="Times New Roman"/>
              </a:rPr>
              <a:t> </a:t>
            </a:r>
            <a:r>
              <a:rPr sz="1200" dirty="0">
                <a:latin typeface="Times New Roman"/>
                <a:cs typeface="Times New Roman"/>
              </a:rPr>
              <a:t>type</a:t>
            </a:r>
            <a:r>
              <a:rPr sz="1200" spc="-50" dirty="0">
                <a:latin typeface="Times New Roman"/>
                <a:cs typeface="Times New Roman"/>
              </a:rPr>
              <a:t> </a:t>
            </a:r>
            <a:r>
              <a:rPr sz="1200" dirty="0">
                <a:latin typeface="Times New Roman"/>
                <a:cs typeface="Times New Roman"/>
              </a:rPr>
              <a:t>super</a:t>
            </a:r>
            <a:r>
              <a:rPr sz="1200" spc="-35" dirty="0">
                <a:latin typeface="Times New Roman"/>
                <a:cs typeface="Times New Roman"/>
              </a:rPr>
              <a:t> </a:t>
            </a:r>
            <a:r>
              <a:rPr sz="1200" dirty="0">
                <a:latin typeface="Times New Roman"/>
                <a:cs typeface="Times New Roman"/>
              </a:rPr>
              <a:t>heater</a:t>
            </a:r>
            <a:r>
              <a:rPr sz="1200" spc="-35" dirty="0">
                <a:latin typeface="Times New Roman"/>
                <a:cs typeface="Times New Roman"/>
              </a:rPr>
              <a:t> </a:t>
            </a:r>
            <a:r>
              <a:rPr sz="1200" dirty="0">
                <a:latin typeface="Times New Roman"/>
                <a:cs typeface="Times New Roman"/>
              </a:rPr>
              <a:t>(Sudgen’s</a:t>
            </a:r>
            <a:r>
              <a:rPr sz="1200" spc="-45" dirty="0">
                <a:latin typeface="Times New Roman"/>
                <a:cs typeface="Times New Roman"/>
              </a:rPr>
              <a:t> </a:t>
            </a:r>
            <a:r>
              <a:rPr sz="1200" dirty="0">
                <a:latin typeface="Times New Roman"/>
                <a:cs typeface="Times New Roman"/>
              </a:rPr>
              <a:t>superheater)</a:t>
            </a:r>
            <a:r>
              <a:rPr sz="1200" spc="-10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convective</a:t>
            </a:r>
            <a:r>
              <a:rPr sz="1200" spc="-110"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radiant</a:t>
            </a:r>
            <a:r>
              <a:rPr sz="1200" spc="-25" dirty="0">
                <a:latin typeface="Times New Roman"/>
                <a:cs typeface="Times New Roman"/>
              </a:rPr>
              <a:t> </a:t>
            </a:r>
            <a:r>
              <a:rPr sz="1200" spc="-10" dirty="0">
                <a:latin typeface="Times New Roman"/>
                <a:cs typeface="Times New Roman"/>
              </a:rPr>
              <a:t>superheater.</a:t>
            </a:r>
            <a:endParaRPr sz="1200">
              <a:latin typeface="Times New Roman"/>
              <a:cs typeface="Times New Roman"/>
            </a:endParaRPr>
          </a:p>
          <a:p>
            <a:pPr marL="12700" marR="5080" algn="just">
              <a:lnSpc>
                <a:spcPct val="120100"/>
              </a:lnSpc>
              <a:spcBef>
                <a:spcPts val="1035"/>
              </a:spcBef>
            </a:pPr>
            <a:r>
              <a:rPr sz="1200" dirty="0">
                <a:latin typeface="Times New Roman"/>
                <a:cs typeface="Times New Roman"/>
              </a:rPr>
              <a:t>In</a:t>
            </a:r>
            <a:r>
              <a:rPr sz="1200" spc="75" dirty="0">
                <a:latin typeface="Times New Roman"/>
                <a:cs typeface="Times New Roman"/>
              </a:rPr>
              <a:t> </a:t>
            </a:r>
            <a:r>
              <a:rPr sz="1200" dirty="0">
                <a:latin typeface="Times New Roman"/>
                <a:cs typeface="Times New Roman"/>
              </a:rPr>
              <a:t>hair</a:t>
            </a:r>
            <a:r>
              <a:rPr sz="1200" spc="35" dirty="0">
                <a:latin typeface="Times New Roman"/>
                <a:cs typeface="Times New Roman"/>
              </a:rPr>
              <a:t> </a:t>
            </a:r>
            <a:r>
              <a:rPr sz="1200" dirty="0">
                <a:latin typeface="Times New Roman"/>
                <a:cs typeface="Times New Roman"/>
              </a:rPr>
              <a:t>pin</a:t>
            </a:r>
            <a:r>
              <a:rPr sz="1200" spc="15" dirty="0">
                <a:latin typeface="Times New Roman"/>
                <a:cs typeface="Times New Roman"/>
              </a:rPr>
              <a:t> </a:t>
            </a:r>
            <a:r>
              <a:rPr sz="1200" dirty="0">
                <a:latin typeface="Times New Roman"/>
                <a:cs typeface="Times New Roman"/>
              </a:rPr>
              <a:t>superheater</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generated</a:t>
            </a:r>
            <a:r>
              <a:rPr sz="1200" spc="-5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passed</a:t>
            </a:r>
            <a:r>
              <a:rPr sz="1200" spc="20" dirty="0">
                <a:latin typeface="Times New Roman"/>
                <a:cs typeface="Times New Roman"/>
              </a:rPr>
              <a:t> </a:t>
            </a:r>
            <a:r>
              <a:rPr sz="1200" dirty="0">
                <a:latin typeface="Times New Roman"/>
                <a:cs typeface="Times New Roman"/>
              </a:rPr>
              <a:t>through</a:t>
            </a:r>
            <a:r>
              <a:rPr sz="1200" spc="15" dirty="0">
                <a:latin typeface="Times New Roman"/>
                <a:cs typeface="Times New Roman"/>
              </a:rPr>
              <a:t> </a:t>
            </a:r>
            <a:r>
              <a:rPr sz="1200" dirty="0">
                <a:latin typeface="Times New Roman"/>
                <a:cs typeface="Times New Roman"/>
              </a:rPr>
              <a:t>isolating</a:t>
            </a:r>
            <a:r>
              <a:rPr sz="1200" spc="-45" dirty="0">
                <a:latin typeface="Times New Roman"/>
                <a:cs typeface="Times New Roman"/>
              </a:rPr>
              <a:t> </a:t>
            </a:r>
            <a:r>
              <a:rPr sz="1200" dirty="0">
                <a:latin typeface="Times New Roman"/>
                <a:cs typeface="Times New Roman"/>
              </a:rPr>
              <a:t>valve</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U-</a:t>
            </a:r>
            <a:r>
              <a:rPr sz="1200" spc="-10" dirty="0">
                <a:latin typeface="Times New Roman"/>
                <a:cs typeface="Times New Roman"/>
              </a:rPr>
              <a:t>shaped </a:t>
            </a:r>
            <a:r>
              <a:rPr sz="1200" dirty="0">
                <a:latin typeface="Times New Roman"/>
                <a:cs typeface="Times New Roman"/>
              </a:rPr>
              <a:t>steel</a:t>
            </a:r>
            <a:r>
              <a:rPr sz="1200" spc="100" dirty="0">
                <a:latin typeface="Times New Roman"/>
                <a:cs typeface="Times New Roman"/>
              </a:rPr>
              <a:t> </a:t>
            </a:r>
            <a:r>
              <a:rPr sz="1200" dirty="0">
                <a:latin typeface="Times New Roman"/>
                <a:cs typeface="Times New Roman"/>
              </a:rPr>
              <a:t>tubes.</a:t>
            </a:r>
            <a:r>
              <a:rPr sz="1200" spc="70" dirty="0">
                <a:latin typeface="Times New Roman"/>
                <a:cs typeface="Times New Roman"/>
              </a:rPr>
              <a:t> </a:t>
            </a:r>
            <a:r>
              <a:rPr sz="1200" dirty="0">
                <a:latin typeface="Times New Roman"/>
                <a:cs typeface="Times New Roman"/>
              </a:rPr>
              <a:t>Superheated</a:t>
            </a:r>
            <a:r>
              <a:rPr sz="1200" spc="20" dirty="0">
                <a:latin typeface="Times New Roman"/>
                <a:cs typeface="Times New Roman"/>
              </a:rPr>
              <a:t> </a:t>
            </a:r>
            <a:r>
              <a:rPr sz="1200" dirty="0">
                <a:latin typeface="Times New Roman"/>
                <a:cs typeface="Times New Roman"/>
              </a:rPr>
              <a:t>steam</a:t>
            </a:r>
            <a:r>
              <a:rPr sz="1200" spc="100" dirty="0">
                <a:latin typeface="Times New Roman"/>
                <a:cs typeface="Times New Roman"/>
              </a:rPr>
              <a:t> </a:t>
            </a:r>
            <a:r>
              <a:rPr sz="1200" dirty="0">
                <a:latin typeface="Times New Roman"/>
                <a:cs typeface="Times New Roman"/>
              </a:rPr>
              <a:t>leaves</a:t>
            </a:r>
            <a:r>
              <a:rPr sz="1200" spc="85" dirty="0">
                <a:latin typeface="Times New Roman"/>
                <a:cs typeface="Times New Roman"/>
              </a:rPr>
              <a:t> </a:t>
            </a:r>
            <a:r>
              <a:rPr sz="1200" dirty="0">
                <a:latin typeface="Times New Roman"/>
                <a:cs typeface="Times New Roman"/>
              </a:rPr>
              <a:t>superheater</a:t>
            </a:r>
            <a:r>
              <a:rPr sz="1200" spc="35" dirty="0">
                <a:latin typeface="Times New Roman"/>
                <a:cs typeface="Times New Roman"/>
              </a:rPr>
              <a:t> </a:t>
            </a:r>
            <a:r>
              <a:rPr sz="1200" dirty="0">
                <a:latin typeface="Times New Roman"/>
                <a:cs typeface="Times New Roman"/>
              </a:rPr>
              <a:t>through</a:t>
            </a:r>
            <a:r>
              <a:rPr sz="1200" spc="75" dirty="0">
                <a:latin typeface="Times New Roman"/>
                <a:cs typeface="Times New Roman"/>
              </a:rPr>
              <a:t> </a:t>
            </a:r>
            <a:r>
              <a:rPr sz="1200" dirty="0">
                <a:latin typeface="Times New Roman"/>
                <a:cs typeface="Times New Roman"/>
              </a:rPr>
              <a:t>tube</a:t>
            </a:r>
            <a:r>
              <a:rPr sz="1200" spc="75" dirty="0">
                <a:latin typeface="Times New Roman"/>
                <a:cs typeface="Times New Roman"/>
              </a:rPr>
              <a:t> </a:t>
            </a:r>
            <a:r>
              <a:rPr sz="1200" dirty="0">
                <a:latin typeface="Times New Roman"/>
                <a:cs typeface="Times New Roman"/>
              </a:rPr>
              <a:t>connected</a:t>
            </a:r>
            <a:r>
              <a:rPr sz="1200" spc="75"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steam</a:t>
            </a:r>
            <a:r>
              <a:rPr sz="1200" spc="100" dirty="0">
                <a:latin typeface="Times New Roman"/>
                <a:cs typeface="Times New Roman"/>
              </a:rPr>
              <a:t> </a:t>
            </a:r>
            <a:r>
              <a:rPr sz="1200" spc="-20" dirty="0">
                <a:latin typeface="Times New Roman"/>
                <a:cs typeface="Times New Roman"/>
              </a:rPr>
              <a:t>stop </a:t>
            </a:r>
            <a:r>
              <a:rPr sz="1200" dirty="0">
                <a:latin typeface="Times New Roman"/>
                <a:cs typeface="Times New Roman"/>
              </a:rPr>
              <a:t>valve. Hot</a:t>
            </a:r>
            <a:r>
              <a:rPr sz="1200" spc="85" dirty="0">
                <a:latin typeface="Times New Roman"/>
                <a:cs typeface="Times New Roman"/>
              </a:rPr>
              <a:t> </a:t>
            </a:r>
            <a:r>
              <a:rPr sz="1200" dirty="0">
                <a:latin typeface="Times New Roman"/>
                <a:cs typeface="Times New Roman"/>
              </a:rPr>
              <a:t>gases</a:t>
            </a:r>
            <a:r>
              <a:rPr sz="1200" spc="75"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fire</a:t>
            </a:r>
            <a:r>
              <a:rPr sz="1200" spc="10" dirty="0">
                <a:latin typeface="Times New Roman"/>
                <a:cs typeface="Times New Roman"/>
              </a:rPr>
              <a:t> </a:t>
            </a:r>
            <a:r>
              <a:rPr sz="1200" dirty="0">
                <a:latin typeface="Times New Roman"/>
                <a:cs typeface="Times New Roman"/>
              </a:rPr>
              <a:t>tube</a:t>
            </a:r>
            <a:r>
              <a:rPr sz="1200" spc="65" dirty="0">
                <a:latin typeface="Times New Roman"/>
                <a:cs typeface="Times New Roman"/>
              </a:rPr>
              <a:t> </a:t>
            </a:r>
            <a:r>
              <a:rPr sz="1200" dirty="0">
                <a:latin typeface="Times New Roman"/>
                <a:cs typeface="Times New Roman"/>
              </a:rPr>
              <a:t>are</a:t>
            </a:r>
            <a:r>
              <a:rPr sz="1200" spc="5" dirty="0">
                <a:latin typeface="Times New Roman"/>
                <a:cs typeface="Times New Roman"/>
              </a:rPr>
              <a:t> </a:t>
            </a:r>
            <a:r>
              <a:rPr sz="1200" dirty="0">
                <a:latin typeface="Times New Roman"/>
                <a:cs typeface="Times New Roman"/>
              </a:rPr>
              <a:t>diverted</a:t>
            </a:r>
            <a:r>
              <a:rPr sz="1200" spc="5" dirty="0">
                <a:latin typeface="Times New Roman"/>
                <a:cs typeface="Times New Roman"/>
              </a:rPr>
              <a:t> </a:t>
            </a:r>
            <a:r>
              <a:rPr sz="1200" dirty="0">
                <a:latin typeface="Times New Roman"/>
                <a:cs typeface="Times New Roman"/>
              </a:rPr>
              <a:t>over</a:t>
            </a:r>
            <a:r>
              <a:rPr sz="1200" spc="20" dirty="0">
                <a:latin typeface="Times New Roman"/>
                <a:cs typeface="Times New Roman"/>
              </a:rPr>
              <a:t> </a:t>
            </a:r>
            <a:r>
              <a:rPr sz="1200" dirty="0">
                <a:latin typeface="Times New Roman"/>
                <a:cs typeface="Times New Roman"/>
              </a:rPr>
              <a:t>superheater</a:t>
            </a:r>
            <a:r>
              <a:rPr sz="1200" spc="-40" dirty="0">
                <a:latin typeface="Times New Roman"/>
                <a:cs typeface="Times New Roman"/>
              </a:rPr>
              <a:t> </a:t>
            </a:r>
            <a:r>
              <a:rPr sz="1200" dirty="0">
                <a:latin typeface="Times New Roman"/>
                <a:cs typeface="Times New Roman"/>
              </a:rPr>
              <a:t>tubes</a:t>
            </a:r>
            <a:r>
              <a:rPr sz="1200" spc="10" dirty="0">
                <a:latin typeface="Times New Roman"/>
                <a:cs typeface="Times New Roman"/>
              </a:rPr>
              <a:t> </a:t>
            </a:r>
            <a:r>
              <a:rPr sz="1200" dirty="0">
                <a:latin typeface="Times New Roman"/>
                <a:cs typeface="Times New Roman"/>
              </a:rPr>
              <a:t>by</a:t>
            </a:r>
            <a:r>
              <a:rPr sz="1200" spc="60" dirty="0">
                <a:latin typeface="Times New Roman"/>
                <a:cs typeface="Times New Roman"/>
              </a:rPr>
              <a:t> </a:t>
            </a:r>
            <a:r>
              <a:rPr sz="1200" dirty="0">
                <a:latin typeface="Times New Roman"/>
                <a:cs typeface="Times New Roman"/>
              </a:rPr>
              <a:t>damper</a:t>
            </a:r>
            <a:r>
              <a:rPr sz="1200" spc="80" dirty="0">
                <a:latin typeface="Times New Roman"/>
                <a:cs typeface="Times New Roman"/>
              </a:rPr>
              <a:t> </a:t>
            </a:r>
            <a:r>
              <a:rPr sz="1200" dirty="0">
                <a:latin typeface="Times New Roman"/>
                <a:cs typeface="Times New Roman"/>
              </a:rPr>
              <a:t>as</a:t>
            </a:r>
            <a:r>
              <a:rPr sz="1200" spc="75" dirty="0">
                <a:latin typeface="Times New Roman"/>
                <a:cs typeface="Times New Roman"/>
              </a:rPr>
              <a:t> </a:t>
            </a:r>
            <a:r>
              <a:rPr sz="1200" spc="-10" dirty="0">
                <a:latin typeface="Times New Roman"/>
                <a:cs typeface="Times New Roman"/>
              </a:rPr>
              <a:t>shown. </a:t>
            </a:r>
            <a:r>
              <a:rPr sz="1200" dirty="0">
                <a:latin typeface="Times New Roman"/>
                <a:cs typeface="Times New Roman"/>
              </a:rPr>
              <a:t>These</a:t>
            </a:r>
            <a:r>
              <a:rPr sz="1200" spc="245" dirty="0">
                <a:latin typeface="Times New Roman"/>
                <a:cs typeface="Times New Roman"/>
              </a:rPr>
              <a:t> </a:t>
            </a:r>
            <a:r>
              <a:rPr sz="1200" dirty="0">
                <a:latin typeface="Times New Roman"/>
                <a:cs typeface="Times New Roman"/>
              </a:rPr>
              <a:t>hot</a:t>
            </a:r>
            <a:r>
              <a:rPr sz="1200" spc="210" dirty="0">
                <a:latin typeface="Times New Roman"/>
                <a:cs typeface="Times New Roman"/>
              </a:rPr>
              <a:t> </a:t>
            </a:r>
            <a:r>
              <a:rPr sz="1200" dirty="0">
                <a:latin typeface="Times New Roman"/>
                <a:cs typeface="Times New Roman"/>
              </a:rPr>
              <a:t>gases</a:t>
            </a:r>
            <a:r>
              <a:rPr sz="1200" spc="195" dirty="0">
                <a:latin typeface="Times New Roman"/>
                <a:cs typeface="Times New Roman"/>
              </a:rPr>
              <a:t> </a:t>
            </a:r>
            <a:r>
              <a:rPr sz="1200" dirty="0">
                <a:latin typeface="Times New Roman"/>
                <a:cs typeface="Times New Roman"/>
              </a:rPr>
              <a:t>upon</a:t>
            </a:r>
            <a:r>
              <a:rPr sz="1200" spc="245" dirty="0">
                <a:latin typeface="Times New Roman"/>
                <a:cs typeface="Times New Roman"/>
              </a:rPr>
              <a:t> </a:t>
            </a:r>
            <a:r>
              <a:rPr sz="1200" dirty="0">
                <a:latin typeface="Times New Roman"/>
                <a:cs typeface="Times New Roman"/>
              </a:rPr>
              <a:t>passing</a:t>
            </a:r>
            <a:r>
              <a:rPr sz="1200" spc="180" dirty="0">
                <a:latin typeface="Times New Roman"/>
                <a:cs typeface="Times New Roman"/>
              </a:rPr>
              <a:t> </a:t>
            </a:r>
            <a:r>
              <a:rPr sz="1200" dirty="0">
                <a:latin typeface="Times New Roman"/>
                <a:cs typeface="Times New Roman"/>
              </a:rPr>
              <a:t>over</a:t>
            </a:r>
            <a:r>
              <a:rPr sz="1200" spc="200" dirty="0">
                <a:latin typeface="Times New Roman"/>
                <a:cs typeface="Times New Roman"/>
              </a:rPr>
              <a:t> </a:t>
            </a:r>
            <a:r>
              <a:rPr sz="1200" dirty="0">
                <a:latin typeface="Times New Roman"/>
                <a:cs typeface="Times New Roman"/>
              </a:rPr>
              <a:t>steel</a:t>
            </a:r>
            <a:r>
              <a:rPr sz="1200" spc="150" dirty="0">
                <a:latin typeface="Times New Roman"/>
                <a:cs typeface="Times New Roman"/>
              </a:rPr>
              <a:t> </a:t>
            </a:r>
            <a:r>
              <a:rPr sz="1200" dirty="0">
                <a:latin typeface="Times New Roman"/>
                <a:cs typeface="Times New Roman"/>
              </a:rPr>
              <a:t>tubes</a:t>
            </a:r>
            <a:r>
              <a:rPr sz="1200" spc="195" dirty="0">
                <a:latin typeface="Times New Roman"/>
                <a:cs typeface="Times New Roman"/>
              </a:rPr>
              <a:t> </a:t>
            </a:r>
            <a:r>
              <a:rPr sz="1200" dirty="0">
                <a:latin typeface="Times New Roman"/>
                <a:cs typeface="Times New Roman"/>
              </a:rPr>
              <a:t>leave</a:t>
            </a:r>
            <a:r>
              <a:rPr sz="1200" spc="190" dirty="0">
                <a:latin typeface="Times New Roman"/>
                <a:cs typeface="Times New Roman"/>
              </a:rPr>
              <a:t> </a:t>
            </a:r>
            <a:r>
              <a:rPr sz="1200" dirty="0">
                <a:latin typeface="Times New Roman"/>
                <a:cs typeface="Times New Roman"/>
              </a:rPr>
              <a:t>boiler</a:t>
            </a:r>
            <a:r>
              <a:rPr sz="1200" spc="200" dirty="0">
                <a:latin typeface="Times New Roman"/>
                <a:cs typeface="Times New Roman"/>
              </a:rPr>
              <a:t> </a:t>
            </a:r>
            <a:r>
              <a:rPr sz="1200" dirty="0">
                <a:latin typeface="Times New Roman"/>
                <a:cs typeface="Times New Roman"/>
              </a:rPr>
              <a:t>through</a:t>
            </a:r>
            <a:r>
              <a:rPr sz="1200" spc="180" dirty="0">
                <a:latin typeface="Times New Roman"/>
                <a:cs typeface="Times New Roman"/>
              </a:rPr>
              <a:t> </a:t>
            </a:r>
            <a:r>
              <a:rPr sz="1200" dirty="0">
                <a:latin typeface="Times New Roman"/>
                <a:cs typeface="Times New Roman"/>
              </a:rPr>
              <a:t>bottom</a:t>
            </a:r>
            <a:r>
              <a:rPr sz="1200" spc="150" dirty="0">
                <a:latin typeface="Times New Roman"/>
                <a:cs typeface="Times New Roman"/>
              </a:rPr>
              <a:t> </a:t>
            </a:r>
            <a:r>
              <a:rPr sz="1200" dirty="0">
                <a:latin typeface="Times New Roman"/>
                <a:cs typeface="Times New Roman"/>
              </a:rPr>
              <a:t>flue.</a:t>
            </a:r>
            <a:r>
              <a:rPr sz="1200" spc="240" dirty="0">
                <a:latin typeface="Times New Roman"/>
                <a:cs typeface="Times New Roman"/>
              </a:rPr>
              <a:t> </a:t>
            </a:r>
            <a:r>
              <a:rPr sz="1200" spc="-25" dirty="0">
                <a:latin typeface="Times New Roman"/>
                <a:cs typeface="Times New Roman"/>
              </a:rPr>
              <a:t>The </a:t>
            </a:r>
            <a:r>
              <a:rPr sz="1200" dirty="0">
                <a:latin typeface="Times New Roman"/>
                <a:cs typeface="Times New Roman"/>
              </a:rPr>
              <a:t>convective</a:t>
            </a:r>
            <a:r>
              <a:rPr sz="1200" spc="-55" dirty="0">
                <a:latin typeface="Times New Roman"/>
                <a:cs typeface="Times New Roman"/>
              </a:rPr>
              <a:t> </a:t>
            </a:r>
            <a:r>
              <a:rPr sz="1200" dirty="0">
                <a:latin typeface="Times New Roman"/>
                <a:cs typeface="Times New Roman"/>
              </a:rPr>
              <a:t>and radiant</a:t>
            </a:r>
            <a:r>
              <a:rPr sz="1200" spc="-35" dirty="0">
                <a:latin typeface="Times New Roman"/>
                <a:cs typeface="Times New Roman"/>
              </a:rPr>
              <a:t> </a:t>
            </a:r>
            <a:r>
              <a:rPr sz="1200" dirty="0">
                <a:latin typeface="Times New Roman"/>
                <a:cs typeface="Times New Roman"/>
              </a:rPr>
              <a:t>superheater</a:t>
            </a:r>
            <a:r>
              <a:rPr sz="1200" spc="-45" dirty="0">
                <a:latin typeface="Times New Roman"/>
                <a:cs typeface="Times New Roman"/>
              </a:rPr>
              <a:t> </a:t>
            </a:r>
            <a:r>
              <a:rPr sz="1200" dirty="0">
                <a:latin typeface="Times New Roman"/>
                <a:cs typeface="Times New Roman"/>
              </a:rPr>
              <a:t>as</a:t>
            </a:r>
            <a:r>
              <a:rPr sz="1200" spc="60" dirty="0">
                <a:latin typeface="Times New Roman"/>
                <a:cs typeface="Times New Roman"/>
              </a:rPr>
              <a:t> </a:t>
            </a:r>
            <a:r>
              <a:rPr sz="1200" dirty="0">
                <a:latin typeface="Times New Roman"/>
                <a:cs typeface="Times New Roman"/>
              </a:rPr>
              <a:t>shown has</a:t>
            </a:r>
            <a:r>
              <a:rPr sz="1200" spc="10" dirty="0">
                <a:latin typeface="Times New Roman"/>
                <a:cs typeface="Times New Roman"/>
              </a:rPr>
              <a:t> </a:t>
            </a:r>
            <a:r>
              <a:rPr sz="1200" dirty="0">
                <a:latin typeface="Times New Roman"/>
                <a:cs typeface="Times New Roman"/>
              </a:rPr>
              <a:t>two</a:t>
            </a:r>
            <a:r>
              <a:rPr sz="1200" spc="55" dirty="0">
                <a:latin typeface="Times New Roman"/>
                <a:cs typeface="Times New Roman"/>
              </a:rPr>
              <a:t> </a:t>
            </a:r>
            <a:r>
              <a:rPr sz="1200" dirty="0">
                <a:latin typeface="Times New Roman"/>
                <a:cs typeface="Times New Roman"/>
              </a:rPr>
              <a:t>set</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tubes</a:t>
            </a:r>
            <a:r>
              <a:rPr sz="1200" spc="10" dirty="0">
                <a:latin typeface="Times New Roman"/>
                <a:cs typeface="Times New Roman"/>
              </a:rPr>
              <a:t> </a:t>
            </a:r>
            <a:r>
              <a:rPr sz="1200" dirty="0">
                <a:latin typeface="Times New Roman"/>
                <a:cs typeface="Times New Roman"/>
              </a:rPr>
              <a:t>picking</a:t>
            </a:r>
            <a:r>
              <a:rPr sz="1200" spc="-60" dirty="0">
                <a:latin typeface="Times New Roman"/>
                <a:cs typeface="Times New Roman"/>
              </a:rPr>
              <a:t> </a:t>
            </a:r>
            <a:r>
              <a:rPr sz="1200" dirty="0">
                <a:latin typeface="Times New Roman"/>
                <a:cs typeface="Times New Roman"/>
              </a:rPr>
              <a:t>up heat</a:t>
            </a:r>
            <a:r>
              <a:rPr sz="1200" spc="30" dirty="0">
                <a:latin typeface="Times New Roman"/>
                <a:cs typeface="Times New Roman"/>
              </a:rPr>
              <a:t> </a:t>
            </a:r>
            <a:r>
              <a:rPr sz="1200" spc="-10" dirty="0">
                <a:latin typeface="Times New Roman"/>
                <a:cs typeface="Times New Roman"/>
              </a:rPr>
              <a:t>through </a:t>
            </a:r>
            <a:r>
              <a:rPr sz="1200" dirty="0">
                <a:latin typeface="Times New Roman"/>
                <a:cs typeface="Times New Roman"/>
              </a:rPr>
              <a:t>convection</a:t>
            </a:r>
            <a:r>
              <a:rPr sz="1200" spc="-5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spc="-10" dirty="0">
                <a:latin typeface="Times New Roman"/>
                <a:cs typeface="Times New Roman"/>
              </a:rPr>
              <a:t>radiation.</a:t>
            </a:r>
            <a:endParaRPr sz="1200">
              <a:latin typeface="Times New Roman"/>
              <a:cs typeface="Times New Roman"/>
            </a:endParaRPr>
          </a:p>
        </p:txBody>
      </p:sp>
      <p:sp>
        <p:nvSpPr>
          <p:cNvPr id="10" name="object 10"/>
          <p:cNvSpPr txBox="1"/>
          <p:nvPr/>
        </p:nvSpPr>
        <p:spPr>
          <a:xfrm>
            <a:off x="3761358" y="7324726"/>
            <a:ext cx="434340" cy="169277"/>
          </a:xfrm>
          <a:prstGeom prst="rect">
            <a:avLst/>
          </a:prstGeom>
        </p:spPr>
        <p:txBody>
          <a:bodyPr vert="horz" wrap="square" lIns="0" tIns="15240" rIns="0" bIns="0" rtlCol="0">
            <a:spAutoFit/>
          </a:bodyPr>
          <a:lstStyle/>
          <a:p>
            <a:pPr marL="12700">
              <a:spcBef>
                <a:spcPts val="120"/>
              </a:spcBef>
            </a:pPr>
            <a:r>
              <a:rPr sz="1000" dirty="0">
                <a:latin typeface="Calibri"/>
                <a:cs typeface="Calibri"/>
              </a:rPr>
              <a:t>Fig</a:t>
            </a:r>
            <a:r>
              <a:rPr sz="1000" spc="-20" dirty="0">
                <a:latin typeface="Calibri"/>
                <a:cs typeface="Calibri"/>
              </a:rPr>
              <a:t> 1.18</a:t>
            </a:r>
            <a:endParaRPr sz="1000">
              <a:latin typeface="Calibri"/>
              <a:cs typeface="Calibri"/>
            </a:endParaRPr>
          </a:p>
        </p:txBody>
      </p:sp>
      <p:grpSp>
        <p:nvGrpSpPr>
          <p:cNvPr id="11" name="object 11"/>
          <p:cNvGrpSpPr/>
          <p:nvPr/>
        </p:nvGrpSpPr>
        <p:grpSpPr>
          <a:xfrm>
            <a:off x="2069466" y="-800099"/>
            <a:ext cx="4401185" cy="8137525"/>
            <a:chOff x="697865" y="800100"/>
            <a:chExt cx="4401185" cy="8137525"/>
          </a:xfrm>
        </p:grpSpPr>
        <p:pic>
          <p:nvPicPr>
            <p:cNvPr id="12" name="object 12"/>
            <p:cNvPicPr/>
            <p:nvPr/>
          </p:nvPicPr>
          <p:blipFill>
            <a:blip r:embed="rId2" cstate="print"/>
            <a:stretch>
              <a:fillRect/>
            </a:stretch>
          </p:blipFill>
          <p:spPr>
            <a:xfrm>
              <a:off x="697865" y="800100"/>
              <a:ext cx="2505075" cy="1819275"/>
            </a:xfrm>
            <a:prstGeom prst="rect">
              <a:avLst/>
            </a:prstGeom>
          </p:spPr>
        </p:pic>
        <p:pic>
          <p:nvPicPr>
            <p:cNvPr id="13" name="object 13"/>
            <p:cNvPicPr/>
            <p:nvPr/>
          </p:nvPicPr>
          <p:blipFill>
            <a:blip r:embed="rId3" cstate="print"/>
            <a:stretch>
              <a:fillRect/>
            </a:stretch>
          </p:blipFill>
          <p:spPr>
            <a:xfrm>
              <a:off x="2209800" y="5801080"/>
              <a:ext cx="2889250" cy="3136265"/>
            </a:xfrm>
            <a:prstGeom prst="rect">
              <a:avLst/>
            </a:prstGeom>
          </p:spPr>
        </p:pic>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674624"/>
            <a:ext cx="5525135" cy="4419671"/>
          </a:xfrm>
          <a:prstGeom prst="rect">
            <a:avLst/>
          </a:prstGeom>
        </p:spPr>
        <p:txBody>
          <a:bodyPr vert="horz" wrap="square" lIns="0" tIns="6985" rIns="0" bIns="0" rtlCol="0">
            <a:spAutoFit/>
          </a:bodyPr>
          <a:lstStyle/>
          <a:p>
            <a:pPr marL="12700" marR="5080" algn="just">
              <a:lnSpc>
                <a:spcPct val="119800"/>
              </a:lnSpc>
              <a:spcBef>
                <a:spcPts val="55"/>
              </a:spcBef>
            </a:pPr>
            <a:r>
              <a:rPr sz="1200" i="1" dirty="0">
                <a:latin typeface="Times New Roman"/>
                <a:cs typeface="Times New Roman"/>
              </a:rPr>
              <a:t>Economizer:</a:t>
            </a:r>
            <a:r>
              <a:rPr sz="1200" i="1" spc="150" dirty="0">
                <a:latin typeface="Times New Roman"/>
                <a:cs typeface="Times New Roman"/>
              </a:rPr>
              <a:t> </a:t>
            </a:r>
            <a:r>
              <a:rPr sz="1200" dirty="0">
                <a:latin typeface="Times New Roman"/>
                <a:cs typeface="Times New Roman"/>
              </a:rPr>
              <a:t>It</a:t>
            </a:r>
            <a:r>
              <a:rPr sz="1200" spc="200" dirty="0">
                <a:latin typeface="Times New Roman"/>
                <a:cs typeface="Times New Roman"/>
              </a:rPr>
              <a:t> </a:t>
            </a:r>
            <a:r>
              <a:rPr sz="1200" dirty="0">
                <a:latin typeface="Times New Roman"/>
                <a:cs typeface="Times New Roman"/>
              </a:rPr>
              <a:t>is</a:t>
            </a:r>
            <a:r>
              <a:rPr sz="1200" spc="130" dirty="0">
                <a:latin typeface="Times New Roman"/>
                <a:cs typeface="Times New Roman"/>
              </a:rPr>
              <a:t> </a:t>
            </a:r>
            <a:r>
              <a:rPr sz="1200" dirty="0">
                <a:latin typeface="Times New Roman"/>
                <a:cs typeface="Times New Roman"/>
              </a:rPr>
              <a:t>also</a:t>
            </a:r>
            <a:r>
              <a:rPr sz="1200" spc="114" dirty="0">
                <a:latin typeface="Times New Roman"/>
                <a:cs typeface="Times New Roman"/>
              </a:rPr>
              <a:t> </a:t>
            </a:r>
            <a:r>
              <a:rPr sz="1200" dirty="0">
                <a:latin typeface="Times New Roman"/>
                <a:cs typeface="Times New Roman"/>
              </a:rPr>
              <a:t>a</a:t>
            </a:r>
            <a:r>
              <a:rPr sz="1200" spc="120" dirty="0">
                <a:latin typeface="Times New Roman"/>
                <a:cs typeface="Times New Roman"/>
              </a:rPr>
              <a:t> </a:t>
            </a:r>
            <a:r>
              <a:rPr sz="1200" dirty="0">
                <a:latin typeface="Times New Roman"/>
                <a:cs typeface="Times New Roman"/>
              </a:rPr>
              <a:t>heat</a:t>
            </a:r>
            <a:r>
              <a:rPr sz="1200" spc="140" dirty="0">
                <a:latin typeface="Times New Roman"/>
                <a:cs typeface="Times New Roman"/>
              </a:rPr>
              <a:t> </a:t>
            </a:r>
            <a:r>
              <a:rPr sz="1200" dirty="0">
                <a:latin typeface="Times New Roman"/>
                <a:cs typeface="Times New Roman"/>
              </a:rPr>
              <a:t>recovery</a:t>
            </a:r>
            <a:r>
              <a:rPr sz="1200" spc="114" dirty="0">
                <a:latin typeface="Times New Roman"/>
                <a:cs typeface="Times New Roman"/>
              </a:rPr>
              <a:t> </a:t>
            </a:r>
            <a:r>
              <a:rPr sz="1200" dirty="0">
                <a:latin typeface="Times New Roman"/>
                <a:cs typeface="Times New Roman"/>
              </a:rPr>
              <a:t>device</a:t>
            </a:r>
            <a:r>
              <a:rPr sz="1200" spc="120" dirty="0">
                <a:latin typeface="Times New Roman"/>
                <a:cs typeface="Times New Roman"/>
              </a:rPr>
              <a:t> </a:t>
            </a:r>
            <a:r>
              <a:rPr sz="1200" dirty="0">
                <a:latin typeface="Times New Roman"/>
                <a:cs typeface="Times New Roman"/>
              </a:rPr>
              <a:t>in</a:t>
            </a:r>
            <a:r>
              <a:rPr sz="1200" spc="114" dirty="0">
                <a:latin typeface="Times New Roman"/>
                <a:cs typeface="Times New Roman"/>
              </a:rPr>
              <a:t> </a:t>
            </a:r>
            <a:r>
              <a:rPr sz="1200" dirty="0">
                <a:latin typeface="Times New Roman"/>
                <a:cs typeface="Times New Roman"/>
              </a:rPr>
              <a:t>which</a:t>
            </a:r>
            <a:r>
              <a:rPr sz="1200" spc="175" dirty="0">
                <a:latin typeface="Times New Roman"/>
                <a:cs typeface="Times New Roman"/>
              </a:rPr>
              <a:t> </a:t>
            </a:r>
            <a:r>
              <a:rPr sz="1200" dirty="0">
                <a:latin typeface="Times New Roman"/>
                <a:cs typeface="Times New Roman"/>
              </a:rPr>
              <a:t>feed</a:t>
            </a:r>
            <a:r>
              <a:rPr sz="1200" spc="114" dirty="0">
                <a:latin typeface="Times New Roman"/>
                <a:cs typeface="Times New Roman"/>
              </a:rPr>
              <a:t> </a:t>
            </a:r>
            <a:r>
              <a:rPr sz="1200" dirty="0">
                <a:latin typeface="Times New Roman"/>
                <a:cs typeface="Times New Roman"/>
              </a:rPr>
              <a:t>water</a:t>
            </a:r>
            <a:r>
              <a:rPr sz="1200" spc="135" dirty="0">
                <a:latin typeface="Times New Roman"/>
                <a:cs typeface="Times New Roman"/>
              </a:rPr>
              <a:t> </a:t>
            </a:r>
            <a:r>
              <a:rPr sz="1200" dirty="0">
                <a:latin typeface="Times New Roman"/>
                <a:cs typeface="Times New Roman"/>
              </a:rPr>
              <a:t>is</a:t>
            </a:r>
            <a:r>
              <a:rPr sz="1200" spc="130" dirty="0">
                <a:latin typeface="Times New Roman"/>
                <a:cs typeface="Times New Roman"/>
              </a:rPr>
              <a:t> </a:t>
            </a:r>
            <a:r>
              <a:rPr sz="1200" dirty="0">
                <a:latin typeface="Times New Roman"/>
                <a:cs typeface="Times New Roman"/>
              </a:rPr>
              <a:t>heated</a:t>
            </a:r>
            <a:r>
              <a:rPr sz="1200" spc="114" dirty="0">
                <a:latin typeface="Times New Roman"/>
                <a:cs typeface="Times New Roman"/>
              </a:rPr>
              <a:t> </a:t>
            </a:r>
            <a:r>
              <a:rPr sz="1200" dirty="0">
                <a:latin typeface="Times New Roman"/>
                <a:cs typeface="Times New Roman"/>
              </a:rPr>
              <a:t>from</a:t>
            </a:r>
            <a:r>
              <a:rPr sz="1200" spc="80" dirty="0">
                <a:latin typeface="Times New Roman"/>
                <a:cs typeface="Times New Roman"/>
              </a:rPr>
              <a:t> </a:t>
            </a:r>
            <a:r>
              <a:rPr sz="1200" spc="-20" dirty="0">
                <a:latin typeface="Times New Roman"/>
                <a:cs typeface="Times New Roman"/>
              </a:rPr>
              <a:t>heat </a:t>
            </a:r>
            <a:r>
              <a:rPr sz="1200" dirty="0">
                <a:latin typeface="Times New Roman"/>
                <a:cs typeface="Times New Roman"/>
              </a:rPr>
              <a:t>available</a:t>
            </a:r>
            <a:r>
              <a:rPr sz="1200" spc="15"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dirty="0">
                <a:latin typeface="Times New Roman"/>
                <a:cs typeface="Times New Roman"/>
              </a:rPr>
              <a:t>exhaust</a:t>
            </a:r>
            <a:r>
              <a:rPr sz="1200" spc="40" dirty="0">
                <a:latin typeface="Times New Roman"/>
                <a:cs typeface="Times New Roman"/>
              </a:rPr>
              <a:t> </a:t>
            </a:r>
            <a:r>
              <a:rPr sz="1200" dirty="0">
                <a:latin typeface="Times New Roman"/>
                <a:cs typeface="Times New Roman"/>
              </a:rPr>
              <a:t>gases.</a:t>
            </a:r>
            <a:r>
              <a:rPr sz="1200" spc="65" dirty="0">
                <a:latin typeface="Times New Roman"/>
                <a:cs typeface="Times New Roman"/>
              </a:rPr>
              <a:t> </a:t>
            </a:r>
            <a:r>
              <a:rPr sz="1200" dirty="0">
                <a:latin typeface="Times New Roman"/>
                <a:cs typeface="Times New Roman"/>
              </a:rPr>
              <a:t>Thus</a:t>
            </a:r>
            <a:r>
              <a:rPr sz="1200" spc="85" dirty="0">
                <a:latin typeface="Times New Roman"/>
                <a:cs typeface="Times New Roman"/>
              </a:rPr>
              <a:t> </a:t>
            </a:r>
            <a:r>
              <a:rPr sz="1200" dirty="0">
                <a:latin typeface="Times New Roman"/>
                <a:cs typeface="Times New Roman"/>
              </a:rPr>
              <a:t>hot</a:t>
            </a:r>
            <a:r>
              <a:rPr sz="1200" spc="95" dirty="0">
                <a:latin typeface="Times New Roman"/>
                <a:cs typeface="Times New Roman"/>
              </a:rPr>
              <a:t> </a:t>
            </a:r>
            <a:r>
              <a:rPr sz="1200" dirty="0">
                <a:latin typeface="Times New Roman"/>
                <a:cs typeface="Times New Roman"/>
              </a:rPr>
              <a:t>feed</a:t>
            </a:r>
            <a:r>
              <a:rPr sz="1200" spc="70" dirty="0">
                <a:latin typeface="Times New Roman"/>
                <a:cs typeface="Times New Roman"/>
              </a:rPr>
              <a:t> </a:t>
            </a:r>
            <a:r>
              <a:rPr sz="1200" dirty="0">
                <a:latin typeface="Times New Roman"/>
                <a:cs typeface="Times New Roman"/>
              </a:rPr>
              <a:t>water</a:t>
            </a:r>
            <a:r>
              <a:rPr sz="1200" spc="85" dirty="0">
                <a:latin typeface="Times New Roman"/>
                <a:cs typeface="Times New Roman"/>
              </a:rPr>
              <a:t> </a:t>
            </a:r>
            <a:r>
              <a:rPr sz="1200" dirty="0">
                <a:latin typeface="Times New Roman"/>
                <a:cs typeface="Times New Roman"/>
              </a:rPr>
              <a:t>available</a:t>
            </a:r>
            <a:r>
              <a:rPr sz="1200" spc="-45" dirty="0">
                <a:latin typeface="Times New Roman"/>
                <a:cs typeface="Times New Roman"/>
              </a:rPr>
              <a:t> </a:t>
            </a:r>
            <a:r>
              <a:rPr sz="1200" dirty="0">
                <a:latin typeface="Times New Roman"/>
                <a:cs typeface="Times New Roman"/>
              </a:rPr>
              <a:t>from</a:t>
            </a:r>
            <a:r>
              <a:rPr sz="1200" spc="95" dirty="0">
                <a:latin typeface="Times New Roman"/>
                <a:cs typeface="Times New Roman"/>
              </a:rPr>
              <a:t> </a:t>
            </a:r>
            <a:r>
              <a:rPr sz="1200" dirty="0">
                <a:latin typeface="Times New Roman"/>
                <a:cs typeface="Times New Roman"/>
              </a:rPr>
              <a:t>economizer</a:t>
            </a:r>
            <a:r>
              <a:rPr sz="1200" spc="-35" dirty="0">
                <a:latin typeface="Times New Roman"/>
                <a:cs typeface="Times New Roman"/>
              </a:rPr>
              <a:t> </a:t>
            </a:r>
            <a:r>
              <a:rPr sz="1200" dirty="0">
                <a:latin typeface="Times New Roman"/>
                <a:cs typeface="Times New Roman"/>
              </a:rPr>
              <a:t>lowers</a:t>
            </a:r>
            <a:r>
              <a:rPr sz="1200" spc="85" dirty="0">
                <a:latin typeface="Times New Roman"/>
                <a:cs typeface="Times New Roman"/>
              </a:rPr>
              <a:t> </a:t>
            </a:r>
            <a:r>
              <a:rPr sz="1200" spc="-25" dirty="0">
                <a:latin typeface="Times New Roman"/>
                <a:cs typeface="Times New Roman"/>
              </a:rPr>
              <a:t>the </a:t>
            </a:r>
            <a:r>
              <a:rPr sz="1200" dirty="0">
                <a:latin typeface="Times New Roman"/>
                <a:cs typeface="Times New Roman"/>
              </a:rPr>
              <a:t>fuel</a:t>
            </a:r>
            <a:r>
              <a:rPr sz="1200" spc="-75" dirty="0">
                <a:latin typeface="Times New Roman"/>
                <a:cs typeface="Times New Roman"/>
              </a:rPr>
              <a:t> </a:t>
            </a:r>
            <a:r>
              <a:rPr sz="1200" dirty="0">
                <a:latin typeface="Times New Roman"/>
                <a:cs typeface="Times New Roman"/>
              </a:rPr>
              <a:t>requirement</a:t>
            </a:r>
            <a:r>
              <a:rPr sz="1200" spc="-75" dirty="0">
                <a:latin typeface="Times New Roman"/>
                <a:cs typeface="Times New Roman"/>
              </a:rPr>
              <a:t> </a:t>
            </a:r>
            <a:r>
              <a:rPr sz="1200" spc="-30" dirty="0">
                <a:latin typeface="Times New Roman"/>
                <a:cs typeface="Times New Roman"/>
              </a:rPr>
              <a:t>in</a:t>
            </a:r>
            <a:r>
              <a:rPr sz="1200" spc="-45" dirty="0">
                <a:latin typeface="Times New Roman"/>
                <a:cs typeface="Times New Roman"/>
              </a:rPr>
              <a:t> </a:t>
            </a:r>
            <a:r>
              <a:rPr sz="1200" dirty="0">
                <a:latin typeface="Times New Roman"/>
                <a:cs typeface="Times New Roman"/>
              </a:rPr>
              <a:t>combustion.</a:t>
            </a:r>
            <a:r>
              <a:rPr sz="1200" spc="70" dirty="0">
                <a:latin typeface="Times New Roman"/>
                <a:cs typeface="Times New Roman"/>
              </a:rPr>
              <a:t> </a:t>
            </a:r>
            <a:r>
              <a:rPr sz="1200" spc="-20" dirty="0">
                <a:latin typeface="Times New Roman"/>
                <a:cs typeface="Times New Roman"/>
              </a:rPr>
              <a:t>It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also</a:t>
            </a:r>
            <a:r>
              <a:rPr sz="1200" spc="-4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type</a:t>
            </a:r>
            <a:r>
              <a:rPr sz="1200" spc="-4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heat</a:t>
            </a:r>
            <a:r>
              <a:rPr sz="1200" spc="-20" dirty="0">
                <a:latin typeface="Times New Roman"/>
                <a:cs typeface="Times New Roman"/>
              </a:rPr>
              <a:t> </a:t>
            </a:r>
            <a:r>
              <a:rPr sz="1200" dirty="0">
                <a:latin typeface="Times New Roman"/>
                <a:cs typeface="Times New Roman"/>
              </a:rPr>
              <a:t>exchanger</a:t>
            </a:r>
            <a:r>
              <a:rPr sz="1200" spc="-35" dirty="0">
                <a:latin typeface="Times New Roman"/>
                <a:cs typeface="Times New Roman"/>
              </a:rPr>
              <a:t> </a:t>
            </a:r>
            <a:r>
              <a:rPr sz="1200" dirty="0">
                <a:latin typeface="Times New Roman"/>
                <a:cs typeface="Times New Roman"/>
              </a:rPr>
              <a:t>having</a:t>
            </a:r>
            <a:r>
              <a:rPr sz="1200" spc="-45" dirty="0">
                <a:latin typeface="Times New Roman"/>
                <a:cs typeface="Times New Roman"/>
              </a:rPr>
              <a:t> </a:t>
            </a:r>
            <a:r>
              <a:rPr sz="1200" spc="-10" dirty="0">
                <a:latin typeface="Times New Roman"/>
                <a:cs typeface="Times New Roman"/>
              </a:rPr>
              <a:t>exhaust</a:t>
            </a:r>
            <a:r>
              <a:rPr sz="1200" spc="-65" dirty="0">
                <a:latin typeface="Times New Roman"/>
                <a:cs typeface="Times New Roman"/>
              </a:rPr>
              <a:t> </a:t>
            </a:r>
            <a:r>
              <a:rPr sz="1200" dirty="0">
                <a:latin typeface="Times New Roman"/>
                <a:cs typeface="Times New Roman"/>
              </a:rPr>
              <a:t>gas</a:t>
            </a:r>
            <a:r>
              <a:rPr sz="1200" spc="275" dirty="0">
                <a:latin typeface="Times New Roman"/>
                <a:cs typeface="Times New Roman"/>
              </a:rPr>
              <a:t> </a:t>
            </a:r>
            <a:r>
              <a:rPr sz="1200" spc="-25" dirty="0">
                <a:latin typeface="Times New Roman"/>
                <a:cs typeface="Times New Roman"/>
              </a:rPr>
              <a:t>and </a:t>
            </a:r>
            <a:r>
              <a:rPr sz="1200" dirty="0">
                <a:latin typeface="Times New Roman"/>
                <a:cs typeface="Times New Roman"/>
              </a:rPr>
              <a:t>feed</a:t>
            </a:r>
            <a:r>
              <a:rPr sz="1200" spc="240" dirty="0">
                <a:latin typeface="Times New Roman"/>
                <a:cs typeface="Times New Roman"/>
              </a:rPr>
              <a:t> </a:t>
            </a:r>
            <a:r>
              <a:rPr sz="1200" dirty="0">
                <a:latin typeface="Times New Roman"/>
                <a:cs typeface="Times New Roman"/>
              </a:rPr>
              <a:t>water</a:t>
            </a:r>
            <a:r>
              <a:rPr sz="1200" spc="200" dirty="0">
                <a:latin typeface="Times New Roman"/>
                <a:cs typeface="Times New Roman"/>
              </a:rPr>
              <a:t> </a:t>
            </a:r>
            <a:r>
              <a:rPr sz="1200" dirty="0">
                <a:latin typeface="Times New Roman"/>
                <a:cs typeface="Times New Roman"/>
              </a:rPr>
              <a:t>as</a:t>
            </a:r>
            <a:r>
              <a:rPr sz="1200" spc="254" dirty="0">
                <a:latin typeface="Times New Roman"/>
                <a:cs typeface="Times New Roman"/>
              </a:rPr>
              <a:t> </a:t>
            </a:r>
            <a:r>
              <a:rPr sz="1200" dirty="0">
                <a:latin typeface="Times New Roman"/>
                <a:cs typeface="Times New Roman"/>
              </a:rPr>
              <a:t>two</a:t>
            </a:r>
            <a:r>
              <a:rPr sz="1200" spc="240" dirty="0">
                <a:latin typeface="Times New Roman"/>
                <a:cs typeface="Times New Roman"/>
              </a:rPr>
              <a:t> </a:t>
            </a:r>
            <a:r>
              <a:rPr sz="1200" dirty="0">
                <a:latin typeface="Times New Roman"/>
                <a:cs typeface="Times New Roman"/>
              </a:rPr>
              <a:t>fluids.</a:t>
            </a:r>
            <a:r>
              <a:rPr sz="1200" spc="180" dirty="0">
                <a:latin typeface="Times New Roman"/>
                <a:cs typeface="Times New Roman"/>
              </a:rPr>
              <a:t> </a:t>
            </a:r>
            <a:r>
              <a:rPr sz="1200" dirty="0">
                <a:latin typeface="Times New Roman"/>
                <a:cs typeface="Times New Roman"/>
              </a:rPr>
              <a:t>General</a:t>
            </a:r>
            <a:r>
              <a:rPr sz="1200" spc="265" dirty="0">
                <a:latin typeface="Times New Roman"/>
                <a:cs typeface="Times New Roman"/>
              </a:rPr>
              <a:t> </a:t>
            </a:r>
            <a:r>
              <a:rPr sz="1200" dirty="0">
                <a:latin typeface="Times New Roman"/>
                <a:cs typeface="Times New Roman"/>
              </a:rPr>
              <a:t>arrangement</a:t>
            </a:r>
            <a:r>
              <a:rPr sz="1200" spc="145" dirty="0">
                <a:latin typeface="Times New Roman"/>
                <a:cs typeface="Times New Roman"/>
              </a:rPr>
              <a:t> </a:t>
            </a:r>
            <a:r>
              <a:rPr sz="1200" dirty="0">
                <a:latin typeface="Times New Roman"/>
                <a:cs typeface="Times New Roman"/>
              </a:rPr>
              <a:t>in</a:t>
            </a:r>
            <a:r>
              <a:rPr sz="1200" spc="180" dirty="0">
                <a:latin typeface="Times New Roman"/>
                <a:cs typeface="Times New Roman"/>
              </a:rPr>
              <a:t> </a:t>
            </a:r>
            <a:r>
              <a:rPr sz="1200" dirty="0">
                <a:latin typeface="Times New Roman"/>
                <a:cs typeface="Times New Roman"/>
              </a:rPr>
              <a:t>economizer</a:t>
            </a:r>
            <a:r>
              <a:rPr sz="1200" spc="200" dirty="0">
                <a:latin typeface="Times New Roman"/>
                <a:cs typeface="Times New Roman"/>
              </a:rPr>
              <a:t> </a:t>
            </a:r>
            <a:r>
              <a:rPr sz="1200" dirty="0">
                <a:latin typeface="Times New Roman"/>
                <a:cs typeface="Times New Roman"/>
              </a:rPr>
              <a:t>is</a:t>
            </a:r>
            <a:r>
              <a:rPr sz="1200" spc="254" dirty="0">
                <a:latin typeface="Times New Roman"/>
                <a:cs typeface="Times New Roman"/>
              </a:rPr>
              <a:t> </a:t>
            </a:r>
            <a:r>
              <a:rPr sz="1200" dirty="0">
                <a:latin typeface="Times New Roman"/>
                <a:cs typeface="Times New Roman"/>
              </a:rPr>
              <a:t>shown</a:t>
            </a:r>
            <a:r>
              <a:rPr sz="1200" spc="245" dirty="0">
                <a:latin typeface="Times New Roman"/>
                <a:cs typeface="Times New Roman"/>
              </a:rPr>
              <a:t> </a:t>
            </a:r>
            <a:r>
              <a:rPr sz="1200" dirty="0">
                <a:latin typeface="Times New Roman"/>
                <a:cs typeface="Times New Roman"/>
              </a:rPr>
              <a:t>in</a:t>
            </a:r>
            <a:r>
              <a:rPr sz="1200" spc="240" dirty="0">
                <a:latin typeface="Times New Roman"/>
                <a:cs typeface="Times New Roman"/>
              </a:rPr>
              <a:t> </a:t>
            </a:r>
            <a:r>
              <a:rPr sz="1200" dirty="0">
                <a:latin typeface="Times New Roman"/>
                <a:cs typeface="Times New Roman"/>
              </a:rPr>
              <a:t>Fig.</a:t>
            </a:r>
            <a:r>
              <a:rPr sz="1200" spc="240" dirty="0">
                <a:latin typeface="Times New Roman"/>
                <a:cs typeface="Times New Roman"/>
              </a:rPr>
              <a:t> </a:t>
            </a:r>
            <a:r>
              <a:rPr sz="1200" spc="-10" dirty="0">
                <a:latin typeface="Times New Roman"/>
                <a:cs typeface="Times New Roman"/>
              </a:rPr>
              <a:t>1.19. </a:t>
            </a:r>
            <a:r>
              <a:rPr sz="1200" dirty="0">
                <a:latin typeface="Times New Roman"/>
                <a:cs typeface="Times New Roman"/>
              </a:rPr>
              <a:t>Economizer</a:t>
            </a:r>
            <a:r>
              <a:rPr sz="1200" spc="140" dirty="0">
                <a:latin typeface="Times New Roman"/>
                <a:cs typeface="Times New Roman"/>
              </a:rPr>
              <a:t> </a:t>
            </a:r>
            <a:r>
              <a:rPr sz="1200" dirty="0">
                <a:latin typeface="Times New Roman"/>
                <a:cs typeface="Times New Roman"/>
              </a:rPr>
              <a:t>also</a:t>
            </a:r>
            <a:r>
              <a:rPr sz="1200" spc="120" dirty="0">
                <a:latin typeface="Times New Roman"/>
                <a:cs typeface="Times New Roman"/>
              </a:rPr>
              <a:t> </a:t>
            </a:r>
            <a:r>
              <a:rPr sz="1200" dirty="0">
                <a:latin typeface="Times New Roman"/>
                <a:cs typeface="Times New Roman"/>
              </a:rPr>
              <a:t>helps</a:t>
            </a:r>
            <a:r>
              <a:rPr sz="1200" spc="140" dirty="0">
                <a:latin typeface="Times New Roman"/>
                <a:cs typeface="Times New Roman"/>
              </a:rPr>
              <a:t> </a:t>
            </a:r>
            <a:r>
              <a:rPr sz="1200" dirty="0">
                <a:latin typeface="Times New Roman"/>
                <a:cs typeface="Times New Roman"/>
              </a:rPr>
              <a:t>in</a:t>
            </a:r>
            <a:r>
              <a:rPr sz="1200" spc="185" dirty="0">
                <a:latin typeface="Times New Roman"/>
                <a:cs typeface="Times New Roman"/>
              </a:rPr>
              <a:t> </a:t>
            </a:r>
            <a:r>
              <a:rPr sz="1200" dirty="0">
                <a:latin typeface="Times New Roman"/>
                <a:cs typeface="Times New Roman"/>
              </a:rPr>
              <a:t>removal</a:t>
            </a:r>
            <a:r>
              <a:rPr sz="1200" spc="145" dirty="0">
                <a:latin typeface="Times New Roman"/>
                <a:cs typeface="Times New Roman"/>
              </a:rPr>
              <a:t> </a:t>
            </a:r>
            <a:r>
              <a:rPr sz="1200" dirty="0">
                <a:latin typeface="Times New Roman"/>
                <a:cs typeface="Times New Roman"/>
              </a:rPr>
              <a:t>of</a:t>
            </a:r>
            <a:r>
              <a:rPr sz="1200" spc="145" dirty="0">
                <a:latin typeface="Times New Roman"/>
                <a:cs typeface="Times New Roman"/>
              </a:rPr>
              <a:t> </a:t>
            </a:r>
            <a:r>
              <a:rPr sz="1200" dirty="0">
                <a:latin typeface="Times New Roman"/>
                <a:cs typeface="Times New Roman"/>
              </a:rPr>
              <a:t>dissolved</a:t>
            </a:r>
            <a:r>
              <a:rPr sz="1200" spc="120" dirty="0">
                <a:latin typeface="Times New Roman"/>
                <a:cs typeface="Times New Roman"/>
              </a:rPr>
              <a:t> </a:t>
            </a:r>
            <a:r>
              <a:rPr sz="1200" dirty="0">
                <a:latin typeface="Times New Roman"/>
                <a:cs typeface="Times New Roman"/>
              </a:rPr>
              <a:t>gases</a:t>
            </a:r>
            <a:r>
              <a:rPr sz="1200" spc="135" dirty="0">
                <a:latin typeface="Times New Roman"/>
                <a:cs typeface="Times New Roman"/>
              </a:rPr>
              <a:t> </a:t>
            </a:r>
            <a:r>
              <a:rPr sz="1200" dirty="0">
                <a:latin typeface="Times New Roman"/>
                <a:cs typeface="Times New Roman"/>
              </a:rPr>
              <a:t>by</a:t>
            </a:r>
            <a:r>
              <a:rPr sz="1200" spc="185" dirty="0">
                <a:latin typeface="Times New Roman"/>
                <a:cs typeface="Times New Roman"/>
              </a:rPr>
              <a:t> </a:t>
            </a:r>
            <a:r>
              <a:rPr sz="1200" dirty="0">
                <a:latin typeface="Times New Roman"/>
                <a:cs typeface="Times New Roman"/>
              </a:rPr>
              <a:t>preheating</a:t>
            </a:r>
            <a:r>
              <a:rPr sz="1200" spc="125" dirty="0">
                <a:latin typeface="Times New Roman"/>
                <a:cs typeface="Times New Roman"/>
              </a:rPr>
              <a:t> </a:t>
            </a:r>
            <a:r>
              <a:rPr sz="1200" dirty="0">
                <a:latin typeface="Times New Roman"/>
                <a:cs typeface="Times New Roman"/>
              </a:rPr>
              <a:t>of</a:t>
            </a:r>
            <a:r>
              <a:rPr sz="1200" spc="200" dirty="0">
                <a:latin typeface="Times New Roman"/>
                <a:cs typeface="Times New Roman"/>
              </a:rPr>
              <a:t> </a:t>
            </a:r>
            <a:r>
              <a:rPr sz="1200" dirty="0">
                <a:latin typeface="Times New Roman"/>
                <a:cs typeface="Times New Roman"/>
              </a:rPr>
              <a:t>water</a:t>
            </a:r>
            <a:r>
              <a:rPr sz="1200" spc="145" dirty="0">
                <a:latin typeface="Times New Roman"/>
                <a:cs typeface="Times New Roman"/>
              </a:rPr>
              <a:t> </a:t>
            </a:r>
            <a:r>
              <a:rPr sz="1200" dirty="0">
                <a:latin typeface="Times New Roman"/>
                <a:cs typeface="Times New Roman"/>
              </a:rPr>
              <a:t>and</a:t>
            </a:r>
            <a:r>
              <a:rPr sz="1200" spc="180" dirty="0">
                <a:latin typeface="Times New Roman"/>
                <a:cs typeface="Times New Roman"/>
              </a:rPr>
              <a:t> </a:t>
            </a:r>
            <a:r>
              <a:rPr sz="1200" spc="-20" dirty="0">
                <a:latin typeface="Times New Roman"/>
                <a:cs typeface="Times New Roman"/>
              </a:rPr>
              <a:t>thus </a:t>
            </a:r>
            <a:r>
              <a:rPr sz="1200" dirty="0">
                <a:latin typeface="Times New Roman"/>
                <a:cs typeface="Times New Roman"/>
              </a:rPr>
              <a:t>minimizes</a:t>
            </a:r>
            <a:r>
              <a:rPr sz="1200" spc="-75" dirty="0">
                <a:latin typeface="Times New Roman"/>
                <a:cs typeface="Times New Roman"/>
              </a:rPr>
              <a:t> </a:t>
            </a:r>
            <a:r>
              <a:rPr sz="1200" spc="-10" dirty="0">
                <a:latin typeface="Times New Roman"/>
                <a:cs typeface="Times New Roman"/>
              </a:rPr>
              <a:t>tendency</a:t>
            </a:r>
            <a:r>
              <a:rPr sz="1200" spc="-6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10" dirty="0">
                <a:latin typeface="Times New Roman"/>
                <a:cs typeface="Times New Roman"/>
              </a:rPr>
              <a:t>corrosion</a:t>
            </a:r>
            <a:r>
              <a:rPr sz="1200" spc="-6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pitting.</a:t>
            </a:r>
            <a:r>
              <a:rPr sz="1200" spc="-75" dirty="0">
                <a:latin typeface="Times New Roman"/>
                <a:cs typeface="Times New Roman"/>
              </a:rPr>
              <a:t> </a:t>
            </a:r>
            <a:r>
              <a:rPr sz="1200" dirty="0">
                <a:latin typeface="Times New Roman"/>
                <a:cs typeface="Times New Roman"/>
              </a:rPr>
              <a:t>Hotter feed</a:t>
            </a:r>
            <a:r>
              <a:rPr sz="1200" spc="-25" dirty="0">
                <a:latin typeface="Times New Roman"/>
                <a:cs typeface="Times New Roman"/>
              </a:rPr>
              <a:t> </a:t>
            </a:r>
            <a:r>
              <a:rPr sz="1200" dirty="0">
                <a:latin typeface="Times New Roman"/>
                <a:cs typeface="Times New Roman"/>
              </a:rPr>
              <a:t>water also</a:t>
            </a:r>
            <a:r>
              <a:rPr sz="1200" spc="-20" dirty="0">
                <a:latin typeface="Times New Roman"/>
                <a:cs typeface="Times New Roman"/>
              </a:rPr>
              <a:t> </a:t>
            </a:r>
            <a:r>
              <a:rPr sz="1200" spc="-10" dirty="0">
                <a:latin typeface="Times New Roman"/>
                <a:cs typeface="Times New Roman"/>
              </a:rPr>
              <a:t>reduces</a:t>
            </a:r>
            <a:r>
              <a:rPr sz="1200" spc="-65" dirty="0">
                <a:latin typeface="Times New Roman"/>
                <a:cs typeface="Times New Roman"/>
              </a:rPr>
              <a:t> </a:t>
            </a:r>
            <a:r>
              <a:rPr sz="1200" dirty="0">
                <a:latin typeface="Times New Roman"/>
                <a:cs typeface="Times New Roman"/>
              </a:rPr>
              <a:t>thermal</a:t>
            </a:r>
            <a:r>
              <a:rPr sz="1200" spc="265" dirty="0">
                <a:latin typeface="Times New Roman"/>
                <a:cs typeface="Times New Roman"/>
              </a:rPr>
              <a:t> </a:t>
            </a:r>
            <a:r>
              <a:rPr sz="1200" spc="-10" dirty="0">
                <a:latin typeface="Times New Roman"/>
                <a:cs typeface="Times New Roman"/>
              </a:rPr>
              <a:t>strain </a:t>
            </a:r>
            <a:r>
              <a:rPr sz="1200" dirty="0">
                <a:latin typeface="Times New Roman"/>
                <a:cs typeface="Times New Roman"/>
              </a:rPr>
              <a:t>in</a:t>
            </a:r>
            <a:r>
              <a:rPr sz="1200" spc="-75" dirty="0">
                <a:latin typeface="Times New Roman"/>
                <a:cs typeface="Times New Roman"/>
              </a:rPr>
              <a:t> </a:t>
            </a:r>
            <a:r>
              <a:rPr sz="1200" spc="-10" dirty="0">
                <a:latin typeface="Times New Roman"/>
                <a:cs typeface="Times New Roman"/>
              </a:rPr>
              <a:t>boiler</a:t>
            </a:r>
            <a:r>
              <a:rPr sz="1200" spc="-65" dirty="0">
                <a:latin typeface="Times New Roman"/>
                <a:cs typeface="Times New Roman"/>
              </a:rPr>
              <a:t> </a:t>
            </a:r>
            <a:r>
              <a:rPr sz="1200" spc="-10" dirty="0">
                <a:latin typeface="Times New Roman"/>
                <a:cs typeface="Times New Roman"/>
              </a:rPr>
              <a:t>parts.</a:t>
            </a:r>
            <a:r>
              <a:rPr sz="1200" spc="-65" dirty="0">
                <a:latin typeface="Times New Roman"/>
                <a:cs typeface="Times New Roman"/>
              </a:rPr>
              <a:t> </a:t>
            </a:r>
            <a:r>
              <a:rPr sz="1200" dirty="0">
                <a:latin typeface="Times New Roman"/>
                <a:cs typeface="Times New Roman"/>
              </a:rPr>
              <a:t>Economizer</a:t>
            </a:r>
            <a:r>
              <a:rPr sz="1200" spc="-75" dirty="0">
                <a:latin typeface="Times New Roman"/>
                <a:cs typeface="Times New Roman"/>
              </a:rPr>
              <a:t> </a:t>
            </a:r>
            <a:r>
              <a:rPr sz="1200" spc="-20" dirty="0">
                <a:latin typeface="Times New Roman"/>
                <a:cs typeface="Times New Roman"/>
              </a:rPr>
              <a:t>is</a:t>
            </a:r>
            <a:r>
              <a:rPr sz="1200" spc="-55" dirty="0">
                <a:latin typeface="Times New Roman"/>
                <a:cs typeface="Times New Roman"/>
              </a:rPr>
              <a:t> </a:t>
            </a:r>
            <a:r>
              <a:rPr sz="1200" dirty="0">
                <a:latin typeface="Times New Roman"/>
                <a:cs typeface="Times New Roman"/>
              </a:rPr>
              <a:t>located</a:t>
            </a:r>
            <a:r>
              <a:rPr sz="1200" spc="-50" dirty="0">
                <a:latin typeface="Times New Roman"/>
                <a:cs typeface="Times New Roman"/>
              </a:rPr>
              <a:t> </a:t>
            </a:r>
            <a:r>
              <a:rPr sz="1200" dirty="0">
                <a:latin typeface="Times New Roman"/>
                <a:cs typeface="Times New Roman"/>
              </a:rPr>
              <a:t>in</a:t>
            </a:r>
            <a:r>
              <a:rPr sz="1200" spc="-20" dirty="0">
                <a:latin typeface="Times New Roman"/>
                <a:cs typeface="Times New Roman"/>
              </a:rPr>
              <a:t> the</a:t>
            </a:r>
            <a:r>
              <a:rPr sz="1200" spc="-55" dirty="0">
                <a:latin typeface="Times New Roman"/>
                <a:cs typeface="Times New Roman"/>
              </a:rPr>
              <a:t> </a:t>
            </a:r>
            <a:r>
              <a:rPr sz="1200" dirty="0">
                <a:latin typeface="Times New Roman"/>
                <a:cs typeface="Times New Roman"/>
              </a:rPr>
              <a:t>boiler structure</a:t>
            </a:r>
            <a:r>
              <a:rPr sz="1200" spc="-75" dirty="0">
                <a:latin typeface="Times New Roman"/>
                <a:cs typeface="Times New Roman"/>
              </a:rPr>
              <a:t> </a:t>
            </a:r>
            <a:r>
              <a:rPr sz="1200" spc="-35" dirty="0">
                <a:latin typeface="Times New Roman"/>
                <a:cs typeface="Times New Roman"/>
              </a:rPr>
              <a:t>so</a:t>
            </a:r>
            <a:r>
              <a:rPr sz="1200" spc="-40" dirty="0">
                <a:latin typeface="Times New Roman"/>
                <a:cs typeface="Times New Roman"/>
              </a:rPr>
              <a:t> </a:t>
            </a:r>
            <a:r>
              <a:rPr sz="1200" dirty="0">
                <a:latin typeface="Times New Roman"/>
                <a:cs typeface="Times New Roman"/>
              </a:rPr>
              <a:t>as</a:t>
            </a:r>
            <a:r>
              <a:rPr sz="1200" spc="-1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expose</a:t>
            </a:r>
            <a:r>
              <a:rPr sz="1200" spc="-1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economizer </a:t>
            </a:r>
            <a:r>
              <a:rPr sz="1200" dirty="0">
                <a:latin typeface="Times New Roman"/>
                <a:cs typeface="Times New Roman"/>
              </a:rPr>
              <a:t>surface</a:t>
            </a:r>
            <a:r>
              <a:rPr sz="1200" spc="-5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hot</a:t>
            </a:r>
            <a:r>
              <a:rPr sz="1200" spc="-25" dirty="0">
                <a:latin typeface="Times New Roman"/>
                <a:cs typeface="Times New Roman"/>
              </a:rPr>
              <a:t> </a:t>
            </a:r>
            <a:r>
              <a:rPr sz="1200" dirty="0">
                <a:latin typeface="Times New Roman"/>
                <a:cs typeface="Times New Roman"/>
              </a:rPr>
              <a:t>gases.</a:t>
            </a:r>
            <a:r>
              <a:rPr sz="1200" spc="10" dirty="0">
                <a:latin typeface="Times New Roman"/>
                <a:cs typeface="Times New Roman"/>
              </a:rPr>
              <a:t> </a:t>
            </a:r>
            <a:r>
              <a:rPr sz="1200" dirty="0">
                <a:latin typeface="Times New Roman"/>
                <a:cs typeface="Times New Roman"/>
              </a:rPr>
              <a:t>Its</a:t>
            </a:r>
            <a:r>
              <a:rPr sz="1200" spc="25" dirty="0">
                <a:latin typeface="Times New Roman"/>
                <a:cs typeface="Times New Roman"/>
              </a:rPr>
              <a:t> </a:t>
            </a:r>
            <a:r>
              <a:rPr sz="1200" dirty="0">
                <a:latin typeface="Times New Roman"/>
                <a:cs typeface="Times New Roman"/>
              </a:rPr>
              <a:t>location</a:t>
            </a:r>
            <a:r>
              <a:rPr sz="1200" spc="-50" dirty="0">
                <a:latin typeface="Times New Roman"/>
                <a:cs typeface="Times New Roman"/>
              </a:rPr>
              <a:t> </a:t>
            </a:r>
            <a:r>
              <a:rPr sz="1200" dirty="0">
                <a:latin typeface="Times New Roman"/>
                <a:cs typeface="Times New Roman"/>
              </a:rPr>
              <a:t>varies</a:t>
            </a:r>
            <a:r>
              <a:rPr sz="1200" spc="-40" dirty="0">
                <a:latin typeface="Times New Roman"/>
                <a:cs typeface="Times New Roman"/>
              </a:rPr>
              <a:t> </a:t>
            </a:r>
            <a:r>
              <a:rPr sz="1200" dirty="0">
                <a:latin typeface="Times New Roman"/>
                <a:cs typeface="Times New Roman"/>
              </a:rPr>
              <a:t>with</a:t>
            </a:r>
            <a:r>
              <a:rPr sz="1200" spc="-5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designs.</a:t>
            </a:r>
            <a:r>
              <a:rPr sz="1200" spc="-50" dirty="0">
                <a:latin typeface="Times New Roman"/>
                <a:cs typeface="Times New Roman"/>
              </a:rPr>
              <a:t> </a:t>
            </a:r>
            <a:r>
              <a:rPr sz="1200" dirty="0">
                <a:latin typeface="Times New Roman"/>
                <a:cs typeface="Times New Roman"/>
              </a:rPr>
              <a:t>Typical</a:t>
            </a:r>
            <a:r>
              <a:rPr sz="1200" spc="-25" dirty="0">
                <a:latin typeface="Times New Roman"/>
                <a:cs typeface="Times New Roman"/>
              </a:rPr>
              <a:t> </a:t>
            </a:r>
            <a:r>
              <a:rPr sz="1200" dirty="0">
                <a:latin typeface="Times New Roman"/>
                <a:cs typeface="Times New Roman"/>
              </a:rPr>
              <a:t>economizer</a:t>
            </a:r>
            <a:r>
              <a:rPr sz="1200" spc="-35" dirty="0">
                <a:latin typeface="Times New Roman"/>
                <a:cs typeface="Times New Roman"/>
              </a:rPr>
              <a:t> </a:t>
            </a:r>
            <a:r>
              <a:rPr sz="1200" spc="-10" dirty="0">
                <a:latin typeface="Times New Roman"/>
                <a:cs typeface="Times New Roman"/>
              </a:rPr>
              <a:t>called </a:t>
            </a:r>
            <a:r>
              <a:rPr sz="1200" dirty="0">
                <a:latin typeface="Times New Roman"/>
                <a:cs typeface="Times New Roman"/>
              </a:rPr>
              <a:t>Green’s</a:t>
            </a:r>
            <a:r>
              <a:rPr sz="1200" spc="75" dirty="0">
                <a:latin typeface="Times New Roman"/>
                <a:cs typeface="Times New Roman"/>
              </a:rPr>
              <a:t> </a:t>
            </a:r>
            <a:r>
              <a:rPr sz="1200" dirty="0">
                <a:latin typeface="Times New Roman"/>
                <a:cs typeface="Times New Roman"/>
              </a:rPr>
              <a:t>economizer</a:t>
            </a:r>
            <a:r>
              <a:rPr sz="1200" spc="-40" dirty="0">
                <a:latin typeface="Times New Roman"/>
                <a:cs typeface="Times New Roman"/>
              </a:rPr>
              <a:t> </a:t>
            </a:r>
            <a:r>
              <a:rPr sz="1200" dirty="0">
                <a:latin typeface="Times New Roman"/>
                <a:cs typeface="Times New Roman"/>
              </a:rPr>
              <a:t>as</a:t>
            </a:r>
            <a:r>
              <a:rPr sz="1200" spc="80" dirty="0">
                <a:latin typeface="Times New Roman"/>
                <a:cs typeface="Times New Roman"/>
              </a:rPr>
              <a:t> </a:t>
            </a:r>
            <a:r>
              <a:rPr sz="1200" dirty="0">
                <a:latin typeface="Times New Roman"/>
                <a:cs typeface="Times New Roman"/>
              </a:rPr>
              <a:t>shown</a:t>
            </a:r>
            <a:r>
              <a:rPr sz="1200" spc="125" dirty="0">
                <a:latin typeface="Times New Roman"/>
                <a:cs typeface="Times New Roman"/>
              </a:rPr>
              <a:t> </a:t>
            </a:r>
            <a:r>
              <a:rPr sz="1200" dirty="0">
                <a:latin typeface="Times New Roman"/>
                <a:cs typeface="Times New Roman"/>
              </a:rPr>
              <a:t>in</a:t>
            </a:r>
            <a:r>
              <a:rPr sz="1200" spc="65" dirty="0">
                <a:latin typeface="Times New Roman"/>
                <a:cs typeface="Times New Roman"/>
              </a:rPr>
              <a:t> </a:t>
            </a:r>
            <a:r>
              <a:rPr sz="1200" dirty="0">
                <a:latin typeface="Times New Roman"/>
                <a:cs typeface="Times New Roman"/>
              </a:rPr>
              <a:t>Fig.</a:t>
            </a:r>
            <a:r>
              <a:rPr sz="1200" spc="60" dirty="0">
                <a:latin typeface="Times New Roman"/>
                <a:cs typeface="Times New Roman"/>
              </a:rPr>
              <a:t> </a:t>
            </a:r>
            <a:r>
              <a:rPr sz="1200" dirty="0">
                <a:latin typeface="Times New Roman"/>
                <a:cs typeface="Times New Roman"/>
              </a:rPr>
              <a:t>1.19</a:t>
            </a:r>
            <a:r>
              <a:rPr sz="1200" spc="125" dirty="0">
                <a:latin typeface="Times New Roman"/>
                <a:cs typeface="Times New Roman"/>
              </a:rPr>
              <a:t> </a:t>
            </a:r>
            <a:r>
              <a:rPr sz="1200" dirty="0">
                <a:latin typeface="Times New Roman"/>
                <a:cs typeface="Times New Roman"/>
              </a:rPr>
              <a:t>has</a:t>
            </a:r>
            <a:r>
              <a:rPr sz="1200" spc="80" dirty="0">
                <a:latin typeface="Times New Roman"/>
                <a:cs typeface="Times New Roman"/>
              </a:rPr>
              <a:t> </a:t>
            </a:r>
            <a:r>
              <a:rPr sz="1200" dirty="0">
                <a:latin typeface="Times New Roman"/>
                <a:cs typeface="Times New Roman"/>
              </a:rPr>
              <a:t>vertical</a:t>
            </a:r>
            <a:r>
              <a:rPr sz="1200" spc="-30" dirty="0">
                <a:latin typeface="Times New Roman"/>
                <a:cs typeface="Times New Roman"/>
              </a:rPr>
              <a:t> </a:t>
            </a:r>
            <a:r>
              <a:rPr sz="1200" dirty="0">
                <a:latin typeface="Times New Roman"/>
                <a:cs typeface="Times New Roman"/>
              </a:rPr>
              <a:t>pipes</a:t>
            </a:r>
            <a:r>
              <a:rPr sz="1200" spc="80" dirty="0">
                <a:latin typeface="Times New Roman"/>
                <a:cs typeface="Times New Roman"/>
              </a:rPr>
              <a:t> </a:t>
            </a:r>
            <a:r>
              <a:rPr sz="1200" dirty="0">
                <a:latin typeface="Times New Roman"/>
                <a:cs typeface="Times New Roman"/>
              </a:rPr>
              <a:t>of</a:t>
            </a:r>
            <a:r>
              <a:rPr sz="1200" spc="160" dirty="0">
                <a:latin typeface="Times New Roman"/>
                <a:cs typeface="Times New Roman"/>
              </a:rPr>
              <a:t> </a:t>
            </a:r>
            <a:r>
              <a:rPr sz="1200" dirty="0">
                <a:latin typeface="Times New Roman"/>
                <a:cs typeface="Times New Roman"/>
              </a:rPr>
              <a:t>cast</a:t>
            </a:r>
            <a:r>
              <a:rPr sz="1200" spc="30" dirty="0">
                <a:latin typeface="Times New Roman"/>
                <a:cs typeface="Times New Roman"/>
              </a:rPr>
              <a:t> </a:t>
            </a:r>
            <a:r>
              <a:rPr sz="1200" dirty="0">
                <a:latin typeface="Times New Roman"/>
                <a:cs typeface="Times New Roman"/>
              </a:rPr>
              <a:t>iron</a:t>
            </a:r>
            <a:r>
              <a:rPr sz="1200" spc="65" dirty="0">
                <a:latin typeface="Times New Roman"/>
                <a:cs typeface="Times New Roman"/>
              </a:rPr>
              <a:t> </a:t>
            </a:r>
            <a:r>
              <a:rPr sz="1200" dirty="0">
                <a:latin typeface="Times New Roman"/>
                <a:cs typeface="Times New Roman"/>
              </a:rPr>
              <a:t>fitted</a:t>
            </a:r>
            <a:r>
              <a:rPr sz="1200" spc="5"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spc="-25" dirty="0">
                <a:latin typeface="Times New Roman"/>
                <a:cs typeface="Times New Roman"/>
              </a:rPr>
              <a:t>two </a:t>
            </a:r>
            <a:r>
              <a:rPr sz="1200" dirty="0">
                <a:latin typeface="Times New Roman"/>
                <a:cs typeface="Times New Roman"/>
              </a:rPr>
              <a:t>headers</a:t>
            </a:r>
            <a:r>
              <a:rPr sz="1200" spc="315" dirty="0">
                <a:latin typeface="Times New Roman"/>
                <a:cs typeface="Times New Roman"/>
              </a:rPr>
              <a:t> </a:t>
            </a:r>
            <a:r>
              <a:rPr sz="1200" dirty="0">
                <a:latin typeface="Times New Roman"/>
                <a:cs typeface="Times New Roman"/>
              </a:rPr>
              <a:t>at</a:t>
            </a:r>
            <a:r>
              <a:rPr sz="1200" spc="330" dirty="0">
                <a:latin typeface="Times New Roman"/>
                <a:cs typeface="Times New Roman"/>
              </a:rPr>
              <a:t> </a:t>
            </a:r>
            <a:r>
              <a:rPr sz="1200" dirty="0">
                <a:latin typeface="Times New Roman"/>
                <a:cs typeface="Times New Roman"/>
              </a:rPr>
              <a:t>bottom</a:t>
            </a:r>
            <a:r>
              <a:rPr sz="1200" spc="330" dirty="0">
                <a:latin typeface="Times New Roman"/>
                <a:cs typeface="Times New Roman"/>
              </a:rPr>
              <a:t> </a:t>
            </a:r>
            <a:r>
              <a:rPr sz="1200" dirty="0">
                <a:latin typeface="Times New Roman"/>
                <a:cs typeface="Times New Roman"/>
              </a:rPr>
              <a:t>and</a:t>
            </a:r>
            <a:r>
              <a:rPr sz="1200" spc="365" dirty="0">
                <a:latin typeface="Times New Roman"/>
                <a:cs typeface="Times New Roman"/>
              </a:rPr>
              <a:t> </a:t>
            </a:r>
            <a:r>
              <a:rPr sz="1200" dirty="0">
                <a:latin typeface="Times New Roman"/>
                <a:cs typeface="Times New Roman"/>
              </a:rPr>
              <a:t>top</a:t>
            </a:r>
            <a:r>
              <a:rPr sz="1200" spc="305" dirty="0">
                <a:latin typeface="Times New Roman"/>
                <a:cs typeface="Times New Roman"/>
              </a:rPr>
              <a:t> </a:t>
            </a:r>
            <a:r>
              <a:rPr sz="1200" dirty="0">
                <a:latin typeface="Times New Roman"/>
                <a:cs typeface="Times New Roman"/>
              </a:rPr>
              <a:t>respectively.</a:t>
            </a:r>
            <a:r>
              <a:rPr sz="1200" spc="245" dirty="0">
                <a:latin typeface="Times New Roman"/>
                <a:cs typeface="Times New Roman"/>
              </a:rPr>
              <a:t> </a:t>
            </a:r>
            <a:r>
              <a:rPr sz="1200" dirty="0">
                <a:latin typeface="Times New Roman"/>
                <a:cs typeface="Times New Roman"/>
              </a:rPr>
              <a:t>Feed</a:t>
            </a:r>
            <a:r>
              <a:rPr sz="1200" spc="365" dirty="0">
                <a:latin typeface="Times New Roman"/>
                <a:cs typeface="Times New Roman"/>
              </a:rPr>
              <a:t> </a:t>
            </a:r>
            <a:r>
              <a:rPr sz="1200" dirty="0">
                <a:latin typeface="Times New Roman"/>
                <a:cs typeface="Times New Roman"/>
              </a:rPr>
              <a:t>water</a:t>
            </a:r>
            <a:r>
              <a:rPr sz="1200" spc="325" dirty="0">
                <a:latin typeface="Times New Roman"/>
                <a:cs typeface="Times New Roman"/>
              </a:rPr>
              <a:t> </a:t>
            </a:r>
            <a:r>
              <a:rPr sz="1200" dirty="0">
                <a:latin typeface="Times New Roman"/>
                <a:cs typeface="Times New Roman"/>
              </a:rPr>
              <a:t>passes</a:t>
            </a:r>
            <a:r>
              <a:rPr sz="1200" spc="320" dirty="0">
                <a:latin typeface="Times New Roman"/>
                <a:cs typeface="Times New Roman"/>
              </a:rPr>
              <a:t> </a:t>
            </a:r>
            <a:r>
              <a:rPr sz="1200" dirty="0">
                <a:latin typeface="Times New Roman"/>
                <a:cs typeface="Times New Roman"/>
              </a:rPr>
              <a:t>through</a:t>
            </a:r>
            <a:r>
              <a:rPr sz="1200" spc="365" dirty="0">
                <a:latin typeface="Times New Roman"/>
                <a:cs typeface="Times New Roman"/>
              </a:rPr>
              <a:t> </a:t>
            </a:r>
            <a:r>
              <a:rPr sz="1200" dirty="0">
                <a:latin typeface="Times New Roman"/>
                <a:cs typeface="Times New Roman"/>
              </a:rPr>
              <a:t>bottom</a:t>
            </a:r>
            <a:r>
              <a:rPr sz="1200" spc="270" dirty="0">
                <a:latin typeface="Times New Roman"/>
                <a:cs typeface="Times New Roman"/>
              </a:rPr>
              <a:t> </a:t>
            </a:r>
            <a:r>
              <a:rPr sz="1200" spc="-10" dirty="0">
                <a:latin typeface="Times New Roman"/>
                <a:cs typeface="Times New Roman"/>
              </a:rPr>
              <a:t>header, </a:t>
            </a:r>
            <a:r>
              <a:rPr sz="1200" dirty="0">
                <a:latin typeface="Times New Roman"/>
                <a:cs typeface="Times New Roman"/>
              </a:rPr>
              <a:t>economizer</a:t>
            </a:r>
            <a:r>
              <a:rPr sz="1200" spc="20" dirty="0">
                <a:latin typeface="Times New Roman"/>
                <a:cs typeface="Times New Roman"/>
              </a:rPr>
              <a:t> </a:t>
            </a:r>
            <a:r>
              <a:rPr sz="1200" dirty="0">
                <a:latin typeface="Times New Roman"/>
                <a:cs typeface="Times New Roman"/>
              </a:rPr>
              <a:t>tubes</a:t>
            </a:r>
            <a:r>
              <a:rPr sz="1200" spc="20" dirty="0">
                <a:latin typeface="Times New Roman"/>
                <a:cs typeface="Times New Roman"/>
              </a:rPr>
              <a:t> </a:t>
            </a:r>
            <a:r>
              <a:rPr sz="1200" dirty="0">
                <a:latin typeface="Times New Roman"/>
                <a:cs typeface="Times New Roman"/>
              </a:rPr>
              <a:t>and</a:t>
            </a:r>
            <a:r>
              <a:rPr sz="1200" spc="125" dirty="0">
                <a:latin typeface="Times New Roman"/>
                <a:cs typeface="Times New Roman"/>
              </a:rPr>
              <a:t> </a:t>
            </a:r>
            <a:r>
              <a:rPr sz="1200" dirty="0">
                <a:latin typeface="Times New Roman"/>
                <a:cs typeface="Times New Roman"/>
              </a:rPr>
              <a:t>top</a:t>
            </a:r>
            <a:r>
              <a:rPr sz="1200" spc="65" dirty="0">
                <a:latin typeface="Times New Roman"/>
                <a:cs typeface="Times New Roman"/>
              </a:rPr>
              <a:t> </a:t>
            </a:r>
            <a:r>
              <a:rPr sz="1200" dirty="0">
                <a:latin typeface="Times New Roman"/>
                <a:cs typeface="Times New Roman"/>
              </a:rPr>
              <a:t>header</a:t>
            </a:r>
            <a:r>
              <a:rPr sz="1200" spc="8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boiler.</a:t>
            </a:r>
            <a:r>
              <a:rPr sz="1200" spc="5" dirty="0">
                <a:latin typeface="Times New Roman"/>
                <a:cs typeface="Times New Roman"/>
              </a:rPr>
              <a:t> </a:t>
            </a:r>
            <a:r>
              <a:rPr sz="1200" dirty="0">
                <a:latin typeface="Times New Roman"/>
                <a:cs typeface="Times New Roman"/>
              </a:rPr>
              <a:t>Thus</a:t>
            </a:r>
            <a:r>
              <a:rPr sz="1200" spc="145" dirty="0">
                <a:latin typeface="Times New Roman"/>
                <a:cs typeface="Times New Roman"/>
              </a:rPr>
              <a:t> </a:t>
            </a:r>
            <a:r>
              <a:rPr sz="1200" dirty="0">
                <a:latin typeface="Times New Roman"/>
                <a:cs typeface="Times New Roman"/>
              </a:rPr>
              <a:t>economizer</a:t>
            </a:r>
            <a:r>
              <a:rPr sz="1200" spc="-40" dirty="0">
                <a:latin typeface="Times New Roman"/>
                <a:cs typeface="Times New Roman"/>
              </a:rPr>
              <a:t> </a:t>
            </a:r>
            <a:r>
              <a:rPr sz="1200" dirty="0">
                <a:latin typeface="Times New Roman"/>
                <a:cs typeface="Times New Roman"/>
              </a:rPr>
              <a:t>is</a:t>
            </a:r>
            <a:r>
              <a:rPr sz="1200" spc="80" dirty="0">
                <a:latin typeface="Times New Roman"/>
                <a:cs typeface="Times New Roman"/>
              </a:rPr>
              <a:t> </a:t>
            </a:r>
            <a:r>
              <a:rPr sz="1200" dirty="0">
                <a:latin typeface="Times New Roman"/>
                <a:cs typeface="Times New Roman"/>
              </a:rPr>
              <a:t>simply</a:t>
            </a:r>
            <a:r>
              <a:rPr sz="1200" spc="10" dirty="0">
                <a:latin typeface="Times New Roman"/>
                <a:cs typeface="Times New Roman"/>
              </a:rPr>
              <a:t> </a:t>
            </a:r>
            <a:r>
              <a:rPr sz="1200" dirty="0">
                <a:latin typeface="Times New Roman"/>
                <a:cs typeface="Times New Roman"/>
              </a:rPr>
              <a:t>a</a:t>
            </a:r>
            <a:r>
              <a:rPr sz="1200" spc="130" dirty="0">
                <a:latin typeface="Times New Roman"/>
                <a:cs typeface="Times New Roman"/>
              </a:rPr>
              <a:t> </a:t>
            </a:r>
            <a:r>
              <a:rPr sz="1200" dirty="0">
                <a:latin typeface="Times New Roman"/>
                <a:cs typeface="Times New Roman"/>
              </a:rPr>
              <a:t>heat</a:t>
            </a:r>
            <a:r>
              <a:rPr sz="1200" spc="35" dirty="0">
                <a:latin typeface="Times New Roman"/>
                <a:cs typeface="Times New Roman"/>
              </a:rPr>
              <a:t> </a:t>
            </a:r>
            <a:r>
              <a:rPr sz="1200" spc="-10" dirty="0">
                <a:latin typeface="Times New Roman"/>
                <a:cs typeface="Times New Roman"/>
              </a:rPr>
              <a:t>exchanger </a:t>
            </a:r>
            <a:r>
              <a:rPr sz="1200" dirty="0">
                <a:latin typeface="Times New Roman"/>
                <a:cs typeface="Times New Roman"/>
              </a:rPr>
              <a:t>where</a:t>
            </a:r>
            <a:r>
              <a:rPr sz="1200" spc="195" dirty="0">
                <a:latin typeface="Times New Roman"/>
                <a:cs typeface="Times New Roman"/>
              </a:rPr>
              <a:t> </a:t>
            </a:r>
            <a:r>
              <a:rPr sz="1200" dirty="0">
                <a:latin typeface="Times New Roman"/>
                <a:cs typeface="Times New Roman"/>
              </a:rPr>
              <a:t>heat</a:t>
            </a:r>
            <a:r>
              <a:rPr sz="1200" spc="215" dirty="0">
                <a:latin typeface="Times New Roman"/>
                <a:cs typeface="Times New Roman"/>
              </a:rPr>
              <a:t> </a:t>
            </a:r>
            <a:r>
              <a:rPr sz="1200" dirty="0">
                <a:latin typeface="Times New Roman"/>
                <a:cs typeface="Times New Roman"/>
              </a:rPr>
              <a:t>is</a:t>
            </a:r>
            <a:r>
              <a:rPr sz="1200" spc="204" dirty="0">
                <a:latin typeface="Times New Roman"/>
                <a:cs typeface="Times New Roman"/>
              </a:rPr>
              <a:t> </a:t>
            </a:r>
            <a:r>
              <a:rPr sz="1200" dirty="0">
                <a:latin typeface="Times New Roman"/>
                <a:cs typeface="Times New Roman"/>
              </a:rPr>
              <a:t>transferred</a:t>
            </a:r>
            <a:r>
              <a:rPr sz="1200" spc="70" dirty="0">
                <a:latin typeface="Times New Roman"/>
                <a:cs typeface="Times New Roman"/>
              </a:rPr>
              <a:t> </a:t>
            </a:r>
            <a:r>
              <a:rPr sz="1200" dirty="0">
                <a:latin typeface="Times New Roman"/>
                <a:cs typeface="Times New Roman"/>
              </a:rPr>
              <a:t>from</a:t>
            </a:r>
            <a:r>
              <a:rPr sz="1200" spc="155" dirty="0">
                <a:latin typeface="Times New Roman"/>
                <a:cs typeface="Times New Roman"/>
              </a:rPr>
              <a:t> </a:t>
            </a:r>
            <a:r>
              <a:rPr sz="1200" dirty="0">
                <a:latin typeface="Times New Roman"/>
                <a:cs typeface="Times New Roman"/>
              </a:rPr>
              <a:t>hot</a:t>
            </a:r>
            <a:r>
              <a:rPr sz="1200" spc="215" dirty="0">
                <a:latin typeface="Times New Roman"/>
                <a:cs typeface="Times New Roman"/>
              </a:rPr>
              <a:t> </a:t>
            </a:r>
            <a:r>
              <a:rPr sz="1200" dirty="0">
                <a:latin typeface="Times New Roman"/>
                <a:cs typeface="Times New Roman"/>
              </a:rPr>
              <a:t>flue</a:t>
            </a:r>
            <a:r>
              <a:rPr sz="1200" spc="195" dirty="0">
                <a:latin typeface="Times New Roman"/>
                <a:cs typeface="Times New Roman"/>
              </a:rPr>
              <a:t> </a:t>
            </a:r>
            <a:r>
              <a:rPr sz="1200" dirty="0">
                <a:latin typeface="Times New Roman"/>
                <a:cs typeface="Times New Roman"/>
              </a:rPr>
              <a:t>gases</a:t>
            </a:r>
            <a:r>
              <a:rPr sz="1200" spc="210" dirty="0">
                <a:latin typeface="Times New Roman"/>
                <a:cs typeface="Times New Roman"/>
              </a:rPr>
              <a:t> </a:t>
            </a:r>
            <a:r>
              <a:rPr sz="1200" dirty="0">
                <a:latin typeface="Times New Roman"/>
                <a:cs typeface="Times New Roman"/>
              </a:rPr>
              <a:t>to</a:t>
            </a:r>
            <a:r>
              <a:rPr sz="1200" spc="190" dirty="0">
                <a:latin typeface="Times New Roman"/>
                <a:cs typeface="Times New Roman"/>
              </a:rPr>
              <a:t> </a:t>
            </a:r>
            <a:r>
              <a:rPr sz="1200" dirty="0">
                <a:latin typeface="Times New Roman"/>
                <a:cs typeface="Times New Roman"/>
              </a:rPr>
              <a:t>water</a:t>
            </a:r>
            <a:r>
              <a:rPr sz="1200" spc="210" dirty="0">
                <a:latin typeface="Times New Roman"/>
                <a:cs typeface="Times New Roman"/>
              </a:rPr>
              <a:t> </a:t>
            </a:r>
            <a:r>
              <a:rPr sz="1200" dirty="0">
                <a:latin typeface="Times New Roman"/>
                <a:cs typeface="Times New Roman"/>
              </a:rPr>
              <a:t>inside</a:t>
            </a:r>
            <a:r>
              <a:rPr sz="1200" spc="135" dirty="0">
                <a:latin typeface="Times New Roman"/>
                <a:cs typeface="Times New Roman"/>
              </a:rPr>
              <a:t> </a:t>
            </a:r>
            <a:r>
              <a:rPr sz="1200" dirty="0">
                <a:latin typeface="Times New Roman"/>
                <a:cs typeface="Times New Roman"/>
              </a:rPr>
              <a:t>the</a:t>
            </a:r>
            <a:r>
              <a:rPr sz="1200" spc="195" dirty="0">
                <a:latin typeface="Times New Roman"/>
                <a:cs typeface="Times New Roman"/>
              </a:rPr>
              <a:t> </a:t>
            </a:r>
            <a:r>
              <a:rPr sz="1200" dirty="0">
                <a:latin typeface="Times New Roman"/>
                <a:cs typeface="Times New Roman"/>
              </a:rPr>
              <a:t>tubes</a:t>
            </a:r>
            <a:r>
              <a:rPr sz="1200" spc="145" dirty="0">
                <a:latin typeface="Times New Roman"/>
                <a:cs typeface="Times New Roman"/>
              </a:rPr>
              <a:t> </a:t>
            </a:r>
            <a:r>
              <a:rPr sz="1200" dirty="0">
                <a:latin typeface="Times New Roman"/>
                <a:cs typeface="Times New Roman"/>
              </a:rPr>
              <a:t>through</a:t>
            </a:r>
            <a:r>
              <a:rPr sz="1200" spc="195" dirty="0">
                <a:latin typeface="Times New Roman"/>
                <a:cs typeface="Times New Roman"/>
              </a:rPr>
              <a:t> </a:t>
            </a:r>
            <a:r>
              <a:rPr sz="1200" spc="-10" dirty="0">
                <a:latin typeface="Times New Roman"/>
                <a:cs typeface="Times New Roman"/>
              </a:rPr>
              <a:t>metal </a:t>
            </a:r>
            <a:r>
              <a:rPr sz="1200" dirty="0">
                <a:latin typeface="Times New Roman"/>
                <a:cs typeface="Times New Roman"/>
              </a:rPr>
              <a:t>interface.</a:t>
            </a:r>
            <a:r>
              <a:rPr sz="1200" spc="-55" dirty="0">
                <a:latin typeface="Times New Roman"/>
                <a:cs typeface="Times New Roman"/>
              </a:rPr>
              <a:t> </a:t>
            </a:r>
            <a:r>
              <a:rPr sz="1200" dirty="0">
                <a:latin typeface="Times New Roman"/>
                <a:cs typeface="Times New Roman"/>
              </a:rPr>
              <a:t>Top</a:t>
            </a:r>
            <a:r>
              <a:rPr sz="1200" spc="65" dirty="0">
                <a:latin typeface="Times New Roman"/>
                <a:cs typeface="Times New Roman"/>
              </a:rPr>
              <a:t> </a:t>
            </a:r>
            <a:r>
              <a:rPr sz="1200" dirty="0">
                <a:latin typeface="Times New Roman"/>
                <a:cs typeface="Times New Roman"/>
              </a:rPr>
              <a:t>header</a:t>
            </a:r>
            <a:r>
              <a:rPr sz="1200" spc="3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also</a:t>
            </a:r>
            <a:r>
              <a:rPr sz="1200" spc="10" dirty="0">
                <a:latin typeface="Times New Roman"/>
                <a:cs typeface="Times New Roman"/>
              </a:rPr>
              <a:t> </a:t>
            </a:r>
            <a:r>
              <a:rPr sz="1200" dirty="0">
                <a:latin typeface="Times New Roman"/>
                <a:cs typeface="Times New Roman"/>
              </a:rPr>
              <a:t>provided</a:t>
            </a:r>
            <a:r>
              <a:rPr sz="1200" spc="10" dirty="0">
                <a:latin typeface="Times New Roman"/>
                <a:cs typeface="Times New Roman"/>
              </a:rPr>
              <a:t> </a:t>
            </a:r>
            <a:r>
              <a:rPr sz="1200" dirty="0">
                <a:latin typeface="Times New Roman"/>
                <a:cs typeface="Times New Roman"/>
              </a:rPr>
              <a:t>with</a:t>
            </a:r>
            <a:r>
              <a:rPr sz="1200" spc="10" dirty="0">
                <a:latin typeface="Times New Roman"/>
                <a:cs typeface="Times New Roman"/>
              </a:rPr>
              <a:t> </a:t>
            </a:r>
            <a:r>
              <a:rPr sz="1200" dirty="0">
                <a:latin typeface="Times New Roman"/>
                <a:cs typeface="Times New Roman"/>
              </a:rPr>
              <a:t>a</a:t>
            </a:r>
            <a:r>
              <a:rPr sz="1200" spc="70" dirty="0">
                <a:latin typeface="Times New Roman"/>
                <a:cs typeface="Times New Roman"/>
              </a:rPr>
              <a:t> </a:t>
            </a:r>
            <a:r>
              <a:rPr sz="1200" dirty="0">
                <a:latin typeface="Times New Roman"/>
                <a:cs typeface="Times New Roman"/>
              </a:rPr>
              <a:t>safety</a:t>
            </a:r>
            <a:r>
              <a:rPr sz="1200" spc="-50" dirty="0">
                <a:latin typeface="Times New Roman"/>
                <a:cs typeface="Times New Roman"/>
              </a:rPr>
              <a:t> </a:t>
            </a:r>
            <a:r>
              <a:rPr sz="1200" dirty="0">
                <a:latin typeface="Times New Roman"/>
                <a:cs typeface="Times New Roman"/>
              </a:rPr>
              <a:t>valve</a:t>
            </a:r>
            <a:r>
              <a:rPr sz="1200" spc="15" dirty="0">
                <a:latin typeface="Times New Roman"/>
                <a:cs typeface="Times New Roman"/>
              </a:rPr>
              <a:t> </a:t>
            </a:r>
            <a:r>
              <a:rPr sz="1200" dirty="0">
                <a:latin typeface="Times New Roman"/>
                <a:cs typeface="Times New Roman"/>
              </a:rPr>
              <a:t>so</a:t>
            </a:r>
            <a:r>
              <a:rPr sz="1200" spc="65"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avoid</a:t>
            </a:r>
            <a:r>
              <a:rPr sz="1200" spc="10" dirty="0">
                <a:latin typeface="Times New Roman"/>
                <a:cs typeface="Times New Roman"/>
              </a:rPr>
              <a:t> </a:t>
            </a:r>
            <a:r>
              <a:rPr sz="1200" dirty="0">
                <a:latin typeface="Times New Roman"/>
                <a:cs typeface="Times New Roman"/>
              </a:rPr>
              <a:t>explosion</a:t>
            </a:r>
            <a:r>
              <a:rPr sz="1200" spc="45" dirty="0">
                <a:latin typeface="Times New Roman"/>
                <a:cs typeface="Times New Roman"/>
              </a:rPr>
              <a:t> </a:t>
            </a:r>
            <a:r>
              <a:rPr sz="1200" dirty="0">
                <a:latin typeface="Times New Roman"/>
                <a:cs typeface="Times New Roman"/>
              </a:rPr>
              <a:t>due</a:t>
            </a:r>
            <a:r>
              <a:rPr sz="1200" spc="20" dirty="0">
                <a:latin typeface="Times New Roman"/>
                <a:cs typeface="Times New Roman"/>
              </a:rPr>
              <a:t> </a:t>
            </a:r>
            <a:r>
              <a:rPr sz="1200" spc="-25" dirty="0">
                <a:latin typeface="Times New Roman"/>
                <a:cs typeface="Times New Roman"/>
              </a:rPr>
              <a:t>to </a:t>
            </a:r>
            <a:r>
              <a:rPr sz="1200" dirty="0">
                <a:latin typeface="Times New Roman"/>
                <a:cs typeface="Times New Roman"/>
              </a:rPr>
              <a:t>excessive</a:t>
            </a:r>
            <a:r>
              <a:rPr sz="1200" spc="80" dirty="0">
                <a:latin typeface="Times New Roman"/>
                <a:cs typeface="Times New Roman"/>
              </a:rPr>
              <a:t> </a:t>
            </a:r>
            <a:r>
              <a:rPr sz="1200" dirty="0">
                <a:latin typeface="Times New Roman"/>
                <a:cs typeface="Times New Roman"/>
              </a:rPr>
              <a:t>pressure</a:t>
            </a:r>
            <a:r>
              <a:rPr sz="1200" spc="20" dirty="0">
                <a:latin typeface="Times New Roman"/>
                <a:cs typeface="Times New Roman"/>
              </a:rPr>
              <a:t> </a:t>
            </a:r>
            <a:r>
              <a:rPr sz="1200" dirty="0">
                <a:latin typeface="Times New Roman"/>
                <a:cs typeface="Times New Roman"/>
              </a:rPr>
              <a:t>of</a:t>
            </a:r>
            <a:r>
              <a:rPr sz="1200" spc="145" dirty="0">
                <a:latin typeface="Times New Roman"/>
                <a:cs typeface="Times New Roman"/>
              </a:rPr>
              <a:t> </a:t>
            </a:r>
            <a:r>
              <a:rPr sz="1200" dirty="0">
                <a:latin typeface="Times New Roman"/>
                <a:cs typeface="Times New Roman"/>
              </a:rPr>
              <a:t>water</a:t>
            </a:r>
            <a:r>
              <a:rPr sz="1200" spc="155" dirty="0">
                <a:latin typeface="Times New Roman"/>
                <a:cs typeface="Times New Roman"/>
              </a:rPr>
              <a:t> </a:t>
            </a:r>
            <a:r>
              <a:rPr sz="1200" dirty="0">
                <a:latin typeface="Times New Roman"/>
                <a:cs typeface="Times New Roman"/>
              </a:rPr>
              <a:t>developing</a:t>
            </a:r>
            <a:r>
              <a:rPr sz="1200" spc="60" dirty="0">
                <a:latin typeface="Times New Roman"/>
                <a:cs typeface="Times New Roman"/>
              </a:rPr>
              <a:t> </a:t>
            </a:r>
            <a:r>
              <a:rPr sz="1200" dirty="0">
                <a:latin typeface="Times New Roman"/>
                <a:cs typeface="Times New Roman"/>
              </a:rPr>
              <a:t>inside</a:t>
            </a:r>
            <a:r>
              <a:rPr sz="1200" spc="95" dirty="0">
                <a:latin typeface="Times New Roman"/>
                <a:cs typeface="Times New Roman"/>
              </a:rPr>
              <a:t> </a:t>
            </a:r>
            <a:r>
              <a:rPr sz="1200" dirty="0">
                <a:latin typeface="Times New Roman"/>
                <a:cs typeface="Times New Roman"/>
              </a:rPr>
              <a:t>economizer</a:t>
            </a:r>
            <a:r>
              <a:rPr sz="1200" spc="100" dirty="0">
                <a:latin typeface="Times New Roman"/>
                <a:cs typeface="Times New Roman"/>
              </a:rPr>
              <a:t> </a:t>
            </a:r>
            <a:r>
              <a:rPr sz="1200" dirty="0">
                <a:latin typeface="Times New Roman"/>
                <a:cs typeface="Times New Roman"/>
              </a:rPr>
              <a:t>tubes.</a:t>
            </a:r>
            <a:r>
              <a:rPr sz="1200" spc="60" dirty="0">
                <a:latin typeface="Times New Roman"/>
                <a:cs typeface="Times New Roman"/>
              </a:rPr>
              <a:t> </a:t>
            </a:r>
            <a:r>
              <a:rPr sz="1200" dirty="0">
                <a:latin typeface="Times New Roman"/>
                <a:cs typeface="Times New Roman"/>
              </a:rPr>
              <a:t>Bottom</a:t>
            </a:r>
            <a:r>
              <a:rPr sz="1200" spc="150" dirty="0">
                <a:latin typeface="Times New Roman"/>
                <a:cs typeface="Times New Roman"/>
              </a:rPr>
              <a:t> </a:t>
            </a:r>
            <a:r>
              <a:rPr sz="1200" dirty="0">
                <a:latin typeface="Times New Roman"/>
                <a:cs typeface="Times New Roman"/>
              </a:rPr>
              <a:t>header</a:t>
            </a:r>
            <a:r>
              <a:rPr sz="1200" spc="80" dirty="0">
                <a:latin typeface="Times New Roman"/>
                <a:cs typeface="Times New Roman"/>
              </a:rPr>
              <a:t> </a:t>
            </a:r>
            <a:r>
              <a:rPr sz="1200" dirty="0">
                <a:latin typeface="Times New Roman"/>
                <a:cs typeface="Times New Roman"/>
              </a:rPr>
              <a:t>is</a:t>
            </a:r>
            <a:r>
              <a:rPr sz="1200" spc="140" dirty="0">
                <a:latin typeface="Times New Roman"/>
                <a:cs typeface="Times New Roman"/>
              </a:rPr>
              <a:t> </a:t>
            </a:r>
            <a:r>
              <a:rPr sz="1200" spc="-20" dirty="0">
                <a:latin typeface="Times New Roman"/>
                <a:cs typeface="Times New Roman"/>
              </a:rPr>
              <a:t>also </a:t>
            </a:r>
            <a:r>
              <a:rPr sz="1200" dirty="0">
                <a:latin typeface="Times New Roman"/>
                <a:cs typeface="Times New Roman"/>
              </a:rPr>
              <a:t>provided</a:t>
            </a:r>
            <a:r>
              <a:rPr sz="1200" spc="15" dirty="0">
                <a:latin typeface="Times New Roman"/>
                <a:cs typeface="Times New Roman"/>
              </a:rPr>
              <a:t> </a:t>
            </a:r>
            <a:r>
              <a:rPr sz="1200" dirty="0">
                <a:latin typeface="Times New Roman"/>
                <a:cs typeface="Times New Roman"/>
              </a:rPr>
              <a:t>with</a:t>
            </a:r>
            <a:r>
              <a:rPr sz="1200" spc="7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blow</a:t>
            </a:r>
            <a:r>
              <a:rPr sz="1200" spc="45" dirty="0">
                <a:latin typeface="Times New Roman"/>
                <a:cs typeface="Times New Roman"/>
              </a:rPr>
              <a:t> </a:t>
            </a:r>
            <a:r>
              <a:rPr sz="1200" dirty="0">
                <a:latin typeface="Times New Roman"/>
                <a:cs typeface="Times New Roman"/>
              </a:rPr>
              <a:t>off</a:t>
            </a:r>
            <a:r>
              <a:rPr sz="1200" spc="95" dirty="0">
                <a:latin typeface="Times New Roman"/>
                <a:cs typeface="Times New Roman"/>
              </a:rPr>
              <a:t> </a:t>
            </a:r>
            <a:r>
              <a:rPr sz="1200" dirty="0">
                <a:latin typeface="Times New Roman"/>
                <a:cs typeface="Times New Roman"/>
              </a:rPr>
              <a:t>valve</a:t>
            </a:r>
            <a:r>
              <a:rPr sz="1200" spc="20" dirty="0">
                <a:latin typeface="Times New Roman"/>
                <a:cs typeface="Times New Roman"/>
              </a:rPr>
              <a:t> </a:t>
            </a:r>
            <a:r>
              <a:rPr sz="1200" dirty="0">
                <a:latin typeface="Times New Roman"/>
                <a:cs typeface="Times New Roman"/>
              </a:rPr>
              <a:t>so</a:t>
            </a:r>
            <a:r>
              <a:rPr sz="1200" spc="75" dirty="0">
                <a:latin typeface="Times New Roman"/>
                <a:cs typeface="Times New Roman"/>
              </a:rPr>
              <a:t> </a:t>
            </a:r>
            <a:r>
              <a:rPr sz="1200" dirty="0">
                <a:latin typeface="Times New Roman"/>
                <a:cs typeface="Times New Roman"/>
              </a:rPr>
              <a:t>as</a:t>
            </a:r>
            <a:r>
              <a:rPr sz="1200" spc="25"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throw</a:t>
            </a:r>
            <a:r>
              <a:rPr sz="1200" spc="45" dirty="0">
                <a:latin typeface="Times New Roman"/>
                <a:cs typeface="Times New Roman"/>
              </a:rPr>
              <a:t> </a:t>
            </a:r>
            <a:r>
              <a:rPr sz="1200" dirty="0">
                <a:latin typeface="Times New Roman"/>
                <a:cs typeface="Times New Roman"/>
              </a:rPr>
              <a:t>out</a:t>
            </a:r>
            <a:r>
              <a:rPr sz="1200" spc="40"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sediments</a:t>
            </a:r>
            <a:r>
              <a:rPr sz="1200" spc="-40" dirty="0">
                <a:latin typeface="Times New Roman"/>
                <a:cs typeface="Times New Roman"/>
              </a:rPr>
              <a:t> </a:t>
            </a:r>
            <a:r>
              <a:rPr sz="1200" dirty="0">
                <a:latin typeface="Times New Roman"/>
                <a:cs typeface="Times New Roman"/>
              </a:rPr>
              <a:t>deposited</a:t>
            </a:r>
            <a:r>
              <a:rPr sz="1200" spc="-45"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feed</a:t>
            </a:r>
            <a:r>
              <a:rPr sz="1200" spc="15" dirty="0">
                <a:latin typeface="Times New Roman"/>
                <a:cs typeface="Times New Roman"/>
              </a:rPr>
              <a:t> </a:t>
            </a:r>
            <a:r>
              <a:rPr sz="1200" spc="-10" dirty="0">
                <a:latin typeface="Times New Roman"/>
                <a:cs typeface="Times New Roman"/>
              </a:rPr>
              <a:t>water. Economizer</a:t>
            </a:r>
            <a:r>
              <a:rPr sz="1200" spc="-6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also</a:t>
            </a:r>
            <a:r>
              <a:rPr sz="1200" spc="-30" dirty="0">
                <a:latin typeface="Times New Roman"/>
                <a:cs typeface="Times New Roman"/>
              </a:rPr>
              <a:t> </a:t>
            </a:r>
            <a:r>
              <a:rPr sz="1200" dirty="0">
                <a:latin typeface="Times New Roman"/>
                <a:cs typeface="Times New Roman"/>
              </a:rPr>
              <a:t>provided</a:t>
            </a:r>
            <a:r>
              <a:rPr sz="1200" spc="-30" dirty="0">
                <a:latin typeface="Times New Roman"/>
                <a:cs typeface="Times New Roman"/>
              </a:rPr>
              <a:t> </a:t>
            </a:r>
            <a:r>
              <a:rPr sz="1200" dirty="0">
                <a:latin typeface="Times New Roman"/>
                <a:cs typeface="Times New Roman"/>
              </a:rPr>
              <a:t>with</a:t>
            </a:r>
            <a:r>
              <a:rPr sz="1200" spc="-30" dirty="0">
                <a:latin typeface="Times New Roman"/>
                <a:cs typeface="Times New Roman"/>
              </a:rPr>
              <a:t> </a:t>
            </a:r>
            <a:r>
              <a:rPr sz="1200" spc="-10" dirty="0">
                <a:latin typeface="Times New Roman"/>
                <a:cs typeface="Times New Roman"/>
              </a:rPr>
              <a:t>scrapers</a:t>
            </a:r>
            <a:r>
              <a:rPr sz="1200" spc="-65" dirty="0">
                <a:latin typeface="Times New Roman"/>
                <a:cs typeface="Times New Roman"/>
              </a:rPr>
              <a:t> </a:t>
            </a:r>
            <a:r>
              <a:rPr sz="1200" dirty="0">
                <a:latin typeface="Times New Roman"/>
                <a:cs typeface="Times New Roman"/>
              </a:rPr>
              <a:t>fitted</a:t>
            </a:r>
            <a:r>
              <a:rPr sz="1200" spc="-7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clean</a:t>
            </a:r>
            <a:r>
              <a:rPr sz="1200" spc="-35" dirty="0">
                <a:latin typeface="Times New Roman"/>
                <a:cs typeface="Times New Roman"/>
              </a:rPr>
              <a:t> </a:t>
            </a:r>
            <a:r>
              <a:rPr sz="1200" dirty="0">
                <a:latin typeface="Times New Roman"/>
                <a:cs typeface="Times New Roman"/>
              </a:rPr>
              <a:t>pipes</a:t>
            </a:r>
            <a:r>
              <a:rPr sz="1200" spc="-15" dirty="0">
                <a:latin typeface="Times New Roman"/>
                <a:cs typeface="Times New Roman"/>
              </a:rPr>
              <a:t> </a:t>
            </a:r>
            <a:r>
              <a:rPr sz="1200" dirty="0">
                <a:latin typeface="Times New Roman"/>
                <a:cs typeface="Times New Roman"/>
              </a:rPr>
              <a:t>from</a:t>
            </a:r>
            <a:r>
              <a:rPr sz="1200" spc="-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deposition</a:t>
            </a:r>
            <a:r>
              <a:rPr sz="1200" spc="15" dirty="0">
                <a:latin typeface="Times New Roman"/>
                <a:cs typeface="Times New Roman"/>
              </a:rPr>
              <a:t> </a:t>
            </a:r>
            <a:r>
              <a:rPr sz="1200" dirty="0">
                <a:latin typeface="Times New Roman"/>
                <a:cs typeface="Times New Roman"/>
              </a:rPr>
              <a:t>of</a:t>
            </a:r>
            <a:r>
              <a:rPr sz="1200" spc="-5" dirty="0">
                <a:latin typeface="Times New Roman"/>
                <a:cs typeface="Times New Roman"/>
              </a:rPr>
              <a:t> </a:t>
            </a:r>
            <a:r>
              <a:rPr sz="1200" spc="-20" dirty="0">
                <a:latin typeface="Times New Roman"/>
                <a:cs typeface="Times New Roman"/>
              </a:rPr>
              <a:t>soot </a:t>
            </a:r>
            <a:r>
              <a:rPr sz="1200" dirty="0">
                <a:latin typeface="Times New Roman"/>
                <a:cs typeface="Times New Roman"/>
              </a:rPr>
              <a:t>carried</a:t>
            </a:r>
            <a:r>
              <a:rPr sz="1200" spc="-50" dirty="0">
                <a:latin typeface="Times New Roman"/>
                <a:cs typeface="Times New Roman"/>
              </a:rPr>
              <a:t> </a:t>
            </a:r>
            <a:r>
              <a:rPr sz="1200" dirty="0">
                <a:latin typeface="Times New Roman"/>
                <a:cs typeface="Times New Roman"/>
              </a:rPr>
              <a:t>by</a:t>
            </a:r>
            <a:r>
              <a:rPr sz="1200" spc="9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flue</a:t>
            </a:r>
            <a:r>
              <a:rPr sz="1200" spc="25" dirty="0">
                <a:latin typeface="Times New Roman"/>
                <a:cs typeface="Times New Roman"/>
              </a:rPr>
              <a:t> </a:t>
            </a:r>
            <a:r>
              <a:rPr sz="1200" dirty="0">
                <a:latin typeface="Times New Roman"/>
                <a:cs typeface="Times New Roman"/>
              </a:rPr>
              <a:t>gases.</a:t>
            </a:r>
            <a:r>
              <a:rPr sz="1200" spc="75" dirty="0">
                <a:latin typeface="Times New Roman"/>
                <a:cs typeface="Times New Roman"/>
              </a:rPr>
              <a:t> </a:t>
            </a:r>
            <a:r>
              <a:rPr sz="1200" dirty="0">
                <a:latin typeface="Times New Roman"/>
                <a:cs typeface="Times New Roman"/>
              </a:rPr>
              <a:t>Continuous</a:t>
            </a:r>
            <a:r>
              <a:rPr sz="1200" spc="25" dirty="0">
                <a:latin typeface="Times New Roman"/>
                <a:cs typeface="Times New Roman"/>
              </a:rPr>
              <a:t> </a:t>
            </a:r>
            <a:r>
              <a:rPr sz="1200" dirty="0">
                <a:latin typeface="Times New Roman"/>
                <a:cs typeface="Times New Roman"/>
              </a:rPr>
              <a:t>scrapping</a:t>
            </a:r>
            <a:r>
              <a:rPr sz="1200" spc="-45" dirty="0">
                <a:latin typeface="Times New Roman"/>
                <a:cs typeface="Times New Roman"/>
              </a:rPr>
              <a:t> </a:t>
            </a:r>
            <a:r>
              <a:rPr sz="1200" dirty="0">
                <a:latin typeface="Times New Roman"/>
                <a:cs typeface="Times New Roman"/>
              </a:rPr>
              <a:t>is</a:t>
            </a:r>
            <a:r>
              <a:rPr sz="1200" spc="90" dirty="0">
                <a:latin typeface="Times New Roman"/>
                <a:cs typeface="Times New Roman"/>
              </a:rPr>
              <a:t> </a:t>
            </a:r>
            <a:r>
              <a:rPr sz="1200" dirty="0">
                <a:latin typeface="Times New Roman"/>
                <a:cs typeface="Times New Roman"/>
              </a:rPr>
              <a:t>always</a:t>
            </a:r>
            <a:r>
              <a:rPr sz="1200" spc="25" dirty="0">
                <a:latin typeface="Times New Roman"/>
                <a:cs typeface="Times New Roman"/>
              </a:rPr>
              <a:t> </a:t>
            </a:r>
            <a:r>
              <a:rPr sz="1200" dirty="0">
                <a:latin typeface="Times New Roman"/>
                <a:cs typeface="Times New Roman"/>
              </a:rPr>
              <a:t>desired</a:t>
            </a:r>
            <a:r>
              <a:rPr sz="1200" spc="15" dirty="0">
                <a:latin typeface="Times New Roman"/>
                <a:cs typeface="Times New Roman"/>
              </a:rPr>
              <a:t> </a:t>
            </a:r>
            <a:r>
              <a:rPr sz="1200" dirty="0">
                <a:latin typeface="Times New Roman"/>
                <a:cs typeface="Times New Roman"/>
              </a:rPr>
              <a:t>so</a:t>
            </a:r>
            <a:r>
              <a:rPr sz="1200" spc="20" dirty="0">
                <a:latin typeface="Times New Roman"/>
                <a:cs typeface="Times New Roman"/>
              </a:rPr>
              <a:t> </a:t>
            </a:r>
            <a:r>
              <a:rPr sz="1200" dirty="0">
                <a:latin typeface="Times New Roman"/>
                <a:cs typeface="Times New Roman"/>
              </a:rPr>
              <a:t>as</a:t>
            </a:r>
            <a:r>
              <a:rPr sz="1200" spc="9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maximize</a:t>
            </a:r>
            <a:r>
              <a:rPr sz="1200" spc="-40" dirty="0">
                <a:latin typeface="Times New Roman"/>
                <a:cs typeface="Times New Roman"/>
              </a:rPr>
              <a:t> </a:t>
            </a:r>
            <a:r>
              <a:rPr sz="1200" spc="-20" dirty="0">
                <a:latin typeface="Times New Roman"/>
                <a:cs typeface="Times New Roman"/>
              </a:rPr>
              <a:t>heat </a:t>
            </a:r>
            <a:r>
              <a:rPr sz="1200" dirty="0">
                <a:latin typeface="Times New Roman"/>
                <a:cs typeface="Times New Roman"/>
              </a:rPr>
              <a:t>transfer</a:t>
            </a:r>
            <a:r>
              <a:rPr sz="1200" spc="20" dirty="0">
                <a:latin typeface="Times New Roman"/>
                <a:cs typeface="Times New Roman"/>
              </a:rPr>
              <a:t> </a:t>
            </a:r>
            <a:r>
              <a:rPr sz="1200" dirty="0">
                <a:latin typeface="Times New Roman"/>
                <a:cs typeface="Times New Roman"/>
              </a:rPr>
              <a:t>rate.</a:t>
            </a:r>
            <a:r>
              <a:rPr sz="1200" spc="20" dirty="0">
                <a:latin typeface="Times New Roman"/>
                <a:cs typeface="Times New Roman"/>
              </a:rPr>
              <a:t> </a:t>
            </a:r>
            <a:r>
              <a:rPr sz="1200" dirty="0">
                <a:latin typeface="Times New Roman"/>
                <a:cs typeface="Times New Roman"/>
              </a:rPr>
              <a:t>Economizer</a:t>
            </a:r>
            <a:r>
              <a:rPr sz="1200" spc="85" dirty="0">
                <a:latin typeface="Times New Roman"/>
                <a:cs typeface="Times New Roman"/>
              </a:rPr>
              <a:t> </a:t>
            </a:r>
            <a:r>
              <a:rPr sz="1200" dirty="0">
                <a:latin typeface="Times New Roman"/>
                <a:cs typeface="Times New Roman"/>
              </a:rPr>
              <a:t>also</a:t>
            </a:r>
            <a:r>
              <a:rPr sz="1200" spc="60" dirty="0">
                <a:latin typeface="Times New Roman"/>
                <a:cs typeface="Times New Roman"/>
              </a:rPr>
              <a:t> </a:t>
            </a:r>
            <a:r>
              <a:rPr sz="1200" dirty="0">
                <a:latin typeface="Times New Roman"/>
                <a:cs typeface="Times New Roman"/>
              </a:rPr>
              <a:t>has</a:t>
            </a:r>
            <a:r>
              <a:rPr sz="1200" spc="80" dirty="0">
                <a:latin typeface="Times New Roman"/>
                <a:cs typeface="Times New Roman"/>
              </a:rPr>
              <a:t> </a:t>
            </a:r>
            <a:r>
              <a:rPr sz="1200" dirty="0">
                <a:latin typeface="Times New Roman"/>
                <a:cs typeface="Times New Roman"/>
              </a:rPr>
              <a:t>a</a:t>
            </a:r>
            <a:r>
              <a:rPr sz="1200" spc="125" dirty="0">
                <a:latin typeface="Times New Roman"/>
                <a:cs typeface="Times New Roman"/>
              </a:rPr>
              <a:t> </a:t>
            </a:r>
            <a:r>
              <a:rPr sz="1200" dirty="0">
                <a:latin typeface="Times New Roman"/>
                <a:cs typeface="Times New Roman"/>
              </a:rPr>
              <a:t>by</a:t>
            </a:r>
            <a:r>
              <a:rPr sz="1200" spc="105" dirty="0">
                <a:latin typeface="Times New Roman"/>
                <a:cs typeface="Times New Roman"/>
              </a:rPr>
              <a:t> </a:t>
            </a:r>
            <a:r>
              <a:rPr sz="1200" dirty="0">
                <a:latin typeface="Times New Roman"/>
                <a:cs typeface="Times New Roman"/>
              </a:rPr>
              <a:t>pass</a:t>
            </a:r>
            <a:r>
              <a:rPr sz="1200" spc="80" dirty="0">
                <a:latin typeface="Times New Roman"/>
                <a:cs typeface="Times New Roman"/>
              </a:rPr>
              <a:t> </a:t>
            </a:r>
            <a:r>
              <a:rPr sz="1200" dirty="0">
                <a:latin typeface="Times New Roman"/>
                <a:cs typeface="Times New Roman"/>
              </a:rPr>
              <a:t>provided</a:t>
            </a:r>
            <a:r>
              <a:rPr sz="1200" spc="60" dirty="0">
                <a:latin typeface="Times New Roman"/>
                <a:cs typeface="Times New Roman"/>
              </a:rPr>
              <a:t> </a:t>
            </a:r>
            <a:r>
              <a:rPr sz="1200" dirty="0">
                <a:latin typeface="Times New Roman"/>
                <a:cs typeface="Times New Roman"/>
              </a:rPr>
              <a:t>so</a:t>
            </a:r>
            <a:r>
              <a:rPr sz="1200" spc="60" dirty="0">
                <a:latin typeface="Times New Roman"/>
                <a:cs typeface="Times New Roman"/>
              </a:rPr>
              <a:t> </a:t>
            </a:r>
            <a:r>
              <a:rPr sz="1200" dirty="0">
                <a:latin typeface="Times New Roman"/>
                <a:cs typeface="Times New Roman"/>
              </a:rPr>
              <a:t>that</a:t>
            </a:r>
            <a:r>
              <a:rPr sz="1200" spc="90" dirty="0">
                <a:latin typeface="Times New Roman"/>
                <a:cs typeface="Times New Roman"/>
              </a:rPr>
              <a:t> </a:t>
            </a:r>
            <a:r>
              <a:rPr sz="1200" dirty="0">
                <a:latin typeface="Times New Roman"/>
                <a:cs typeface="Times New Roman"/>
              </a:rPr>
              <a:t>flue</a:t>
            </a:r>
            <a:r>
              <a:rPr sz="1200" spc="65" dirty="0">
                <a:latin typeface="Times New Roman"/>
                <a:cs typeface="Times New Roman"/>
              </a:rPr>
              <a:t> </a:t>
            </a:r>
            <a:r>
              <a:rPr sz="1200" dirty="0">
                <a:latin typeface="Times New Roman"/>
                <a:cs typeface="Times New Roman"/>
              </a:rPr>
              <a:t>gases</a:t>
            </a:r>
            <a:r>
              <a:rPr sz="1200" spc="80" dirty="0">
                <a:latin typeface="Times New Roman"/>
                <a:cs typeface="Times New Roman"/>
              </a:rPr>
              <a:t> </a:t>
            </a:r>
            <a:r>
              <a:rPr sz="1200" dirty="0">
                <a:latin typeface="Times New Roman"/>
                <a:cs typeface="Times New Roman"/>
              </a:rPr>
              <a:t>can</a:t>
            </a:r>
            <a:r>
              <a:rPr sz="1200" spc="114" dirty="0">
                <a:latin typeface="Times New Roman"/>
                <a:cs typeface="Times New Roman"/>
              </a:rPr>
              <a:t> </a:t>
            </a:r>
            <a:r>
              <a:rPr sz="1200" dirty="0">
                <a:latin typeface="Times New Roman"/>
                <a:cs typeface="Times New Roman"/>
              </a:rPr>
              <a:t>be</a:t>
            </a:r>
            <a:r>
              <a:rPr sz="1200" spc="125" dirty="0">
                <a:latin typeface="Times New Roman"/>
                <a:cs typeface="Times New Roman"/>
              </a:rPr>
              <a:t> </a:t>
            </a:r>
            <a:r>
              <a:rPr sz="1200" spc="-10" dirty="0">
                <a:latin typeface="Times New Roman"/>
                <a:cs typeface="Times New Roman"/>
              </a:rPr>
              <a:t>diverted </a:t>
            </a:r>
            <a:r>
              <a:rPr sz="1200" dirty="0">
                <a:latin typeface="Times New Roman"/>
                <a:cs typeface="Times New Roman"/>
              </a:rPr>
              <a:t>when</a:t>
            </a:r>
            <a:r>
              <a:rPr sz="1200" spc="-35" dirty="0">
                <a:latin typeface="Times New Roman"/>
                <a:cs typeface="Times New Roman"/>
              </a:rPr>
              <a:t> </a:t>
            </a:r>
            <a:r>
              <a:rPr sz="1200" dirty="0">
                <a:latin typeface="Times New Roman"/>
                <a:cs typeface="Times New Roman"/>
              </a:rPr>
              <a:t>economizer</a:t>
            </a:r>
            <a:r>
              <a:rPr sz="1200" spc="-40" dirty="0">
                <a:latin typeface="Times New Roman"/>
                <a:cs typeface="Times New Roman"/>
              </a:rPr>
              <a:t> </a:t>
            </a:r>
            <a:r>
              <a:rPr sz="1200" dirty="0">
                <a:latin typeface="Times New Roman"/>
                <a:cs typeface="Times New Roman"/>
              </a:rPr>
              <a:t>is</a:t>
            </a:r>
            <a:r>
              <a:rPr sz="1200" spc="-45" dirty="0">
                <a:latin typeface="Times New Roman"/>
                <a:cs typeface="Times New Roman"/>
              </a:rPr>
              <a:t> </a:t>
            </a:r>
            <a:r>
              <a:rPr sz="1200" dirty="0">
                <a:latin typeface="Times New Roman"/>
                <a:cs typeface="Times New Roman"/>
              </a:rPr>
              <a:t>out</a:t>
            </a:r>
            <a:r>
              <a:rPr sz="1200" spc="5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full</a:t>
            </a:r>
            <a:r>
              <a:rPr sz="1200" spc="-75"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dirty="0">
                <a:latin typeface="Times New Roman"/>
                <a:cs typeface="Times New Roman"/>
              </a:rPr>
              <a:t>part</a:t>
            </a:r>
            <a:r>
              <a:rPr sz="1200" spc="-25" dirty="0">
                <a:latin typeface="Times New Roman"/>
                <a:cs typeface="Times New Roman"/>
              </a:rPr>
              <a:t> </a:t>
            </a:r>
            <a:r>
              <a:rPr sz="1200" dirty="0">
                <a:latin typeface="Times New Roman"/>
                <a:cs typeface="Times New Roman"/>
              </a:rPr>
              <a:t>operation</a:t>
            </a:r>
            <a:r>
              <a:rPr sz="1200" spc="-50" dirty="0">
                <a:latin typeface="Times New Roman"/>
                <a:cs typeface="Times New Roman"/>
              </a:rPr>
              <a:t> </a:t>
            </a:r>
            <a:r>
              <a:rPr sz="1200" dirty="0">
                <a:latin typeface="Times New Roman"/>
                <a:cs typeface="Times New Roman"/>
              </a:rPr>
              <a:t>due</a:t>
            </a:r>
            <a:r>
              <a:rPr sz="1200" spc="20" dirty="0">
                <a:latin typeface="Times New Roman"/>
                <a:cs typeface="Times New Roman"/>
              </a:rPr>
              <a:t> </a:t>
            </a:r>
            <a:r>
              <a:rPr sz="1200" dirty="0">
                <a:latin typeface="Times New Roman"/>
                <a:cs typeface="Times New Roman"/>
              </a:rPr>
              <a:t>to failure</a:t>
            </a:r>
            <a:r>
              <a:rPr sz="1200" spc="-7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cleaning</a:t>
            </a:r>
            <a:r>
              <a:rPr sz="1200" spc="-60" dirty="0">
                <a:latin typeface="Times New Roman"/>
                <a:cs typeface="Times New Roman"/>
              </a:rPr>
              <a:t> </a:t>
            </a:r>
            <a:r>
              <a:rPr sz="1200" dirty="0">
                <a:latin typeface="Times New Roman"/>
                <a:cs typeface="Times New Roman"/>
              </a:rPr>
              <a:t>purpose</a:t>
            </a:r>
            <a:r>
              <a:rPr sz="1200" spc="-50"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spc="-20" dirty="0">
                <a:latin typeface="Times New Roman"/>
                <a:cs typeface="Times New Roman"/>
              </a:rPr>
              <a:t>feed </a:t>
            </a: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temperature</a:t>
            </a:r>
            <a:r>
              <a:rPr sz="1200" spc="-100" dirty="0">
                <a:latin typeface="Times New Roman"/>
                <a:cs typeface="Times New Roman"/>
              </a:rPr>
              <a:t> </a:t>
            </a:r>
            <a:r>
              <a:rPr sz="1200" spc="-10" dirty="0">
                <a:latin typeface="Times New Roman"/>
                <a:cs typeface="Times New Roman"/>
              </a:rPr>
              <a:t>control.</a:t>
            </a:r>
            <a:endParaRPr sz="1200">
              <a:latin typeface="Times New Roman"/>
              <a:cs typeface="Times New Roman"/>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pic>
          <p:nvPicPr>
            <p:cNvPr id="9" name="object 9"/>
            <p:cNvPicPr/>
            <p:nvPr/>
          </p:nvPicPr>
          <p:blipFill>
            <a:blip r:embed="rId2" cstate="print"/>
            <a:stretch>
              <a:fillRect/>
            </a:stretch>
          </p:blipFill>
          <p:spPr>
            <a:xfrm>
              <a:off x="1532889" y="800100"/>
              <a:ext cx="5121148" cy="4632960"/>
            </a:xfrm>
            <a:prstGeom prst="rect">
              <a:avLst/>
            </a:prstGeom>
          </p:spPr>
        </p:pic>
      </p:grpSp>
      <p:sp>
        <p:nvSpPr>
          <p:cNvPr id="10" name="object 10"/>
          <p:cNvSpPr txBox="1"/>
          <p:nvPr/>
        </p:nvSpPr>
        <p:spPr>
          <a:xfrm>
            <a:off x="2274252" y="4098545"/>
            <a:ext cx="5524500" cy="2333139"/>
          </a:xfrm>
          <a:prstGeom prst="rect">
            <a:avLst/>
          </a:prstGeom>
        </p:spPr>
        <p:txBody>
          <a:bodyPr vert="horz" wrap="square" lIns="0" tIns="13970" rIns="0" bIns="0" rtlCol="0">
            <a:spAutoFit/>
          </a:bodyPr>
          <a:lstStyle/>
          <a:p>
            <a:pPr marL="12700" marR="5080" algn="just">
              <a:lnSpc>
                <a:spcPct val="120100"/>
              </a:lnSpc>
              <a:spcBef>
                <a:spcPts val="110"/>
              </a:spcBef>
            </a:pPr>
            <a:r>
              <a:rPr sz="1200" b="1" dirty="0">
                <a:latin typeface="Times New Roman"/>
                <a:cs typeface="Times New Roman"/>
              </a:rPr>
              <a:t>Air</a:t>
            </a:r>
            <a:r>
              <a:rPr sz="1200" b="1" spc="-40" dirty="0">
                <a:latin typeface="Times New Roman"/>
                <a:cs typeface="Times New Roman"/>
              </a:rPr>
              <a:t> </a:t>
            </a:r>
            <a:r>
              <a:rPr sz="1200" b="1" spc="-10" dirty="0">
                <a:latin typeface="Times New Roman"/>
                <a:cs typeface="Times New Roman"/>
              </a:rPr>
              <a:t>preheater:</a:t>
            </a:r>
            <a:r>
              <a:rPr sz="1200" b="1" spc="-65" dirty="0">
                <a:latin typeface="Times New Roman"/>
                <a:cs typeface="Times New Roman"/>
              </a:rPr>
              <a:t> </a:t>
            </a:r>
            <a:r>
              <a:rPr sz="1200" dirty="0">
                <a:latin typeface="Times New Roman"/>
                <a:cs typeface="Times New Roman"/>
              </a:rPr>
              <a:t>It</a:t>
            </a:r>
            <a:r>
              <a:rPr sz="1200" spc="40" dirty="0">
                <a:latin typeface="Times New Roman"/>
                <a:cs typeface="Times New Roman"/>
              </a:rPr>
              <a:t> </a:t>
            </a:r>
            <a:r>
              <a:rPr sz="1200" dirty="0">
                <a:latin typeface="Times New Roman"/>
                <a:cs typeface="Times New Roman"/>
              </a:rPr>
              <a:t>is</a:t>
            </a:r>
            <a:r>
              <a:rPr sz="1200" spc="-40" dirty="0">
                <a:latin typeface="Times New Roman"/>
                <a:cs typeface="Times New Roman"/>
              </a:rPr>
              <a:t> </a:t>
            </a:r>
            <a:r>
              <a:rPr sz="1200" dirty="0">
                <a:latin typeface="Times New Roman"/>
                <a:cs typeface="Times New Roman"/>
              </a:rPr>
              <a:t>used</a:t>
            </a:r>
            <a:r>
              <a:rPr sz="1200" spc="-5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spc="-10" dirty="0">
                <a:latin typeface="Times New Roman"/>
                <a:cs typeface="Times New Roman"/>
              </a:rPr>
              <a:t>recovering</a:t>
            </a:r>
            <a:r>
              <a:rPr sz="1200" spc="-6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heat</a:t>
            </a:r>
            <a:r>
              <a:rPr sz="1200" spc="-25" dirty="0">
                <a:latin typeface="Times New Roman"/>
                <a:cs typeface="Times New Roman"/>
              </a:rPr>
              <a:t> </a:t>
            </a:r>
            <a:r>
              <a:rPr sz="1200" dirty="0">
                <a:latin typeface="Times New Roman"/>
                <a:cs typeface="Times New Roman"/>
              </a:rPr>
              <a:t>going</a:t>
            </a:r>
            <a:r>
              <a:rPr sz="1200" spc="15" dirty="0">
                <a:latin typeface="Times New Roman"/>
                <a:cs typeface="Times New Roman"/>
              </a:rPr>
              <a:t> </a:t>
            </a:r>
            <a:r>
              <a:rPr sz="1200" dirty="0">
                <a:latin typeface="Times New Roman"/>
                <a:cs typeface="Times New Roman"/>
              </a:rPr>
              <a:t>along</a:t>
            </a:r>
            <a:r>
              <a:rPr sz="1200" spc="-50" dirty="0">
                <a:latin typeface="Times New Roman"/>
                <a:cs typeface="Times New Roman"/>
              </a:rPr>
              <a:t> </a:t>
            </a:r>
            <a:r>
              <a:rPr sz="1200" dirty="0">
                <a:latin typeface="Times New Roman"/>
                <a:cs typeface="Times New Roman"/>
              </a:rPr>
              <a:t>with</a:t>
            </a:r>
            <a:r>
              <a:rPr sz="1200" spc="-50" dirty="0">
                <a:latin typeface="Times New Roman"/>
                <a:cs typeface="Times New Roman"/>
              </a:rPr>
              <a:t> </a:t>
            </a:r>
            <a:r>
              <a:rPr sz="1200" dirty="0">
                <a:latin typeface="Times New Roman"/>
                <a:cs typeface="Times New Roman"/>
              </a:rPr>
              <a:t>exhaust</a:t>
            </a:r>
            <a:r>
              <a:rPr sz="1200" spc="-20" dirty="0">
                <a:latin typeface="Times New Roman"/>
                <a:cs typeface="Times New Roman"/>
              </a:rPr>
              <a:t> </a:t>
            </a:r>
            <a:r>
              <a:rPr sz="1200" dirty="0">
                <a:latin typeface="Times New Roman"/>
                <a:cs typeface="Times New Roman"/>
              </a:rPr>
              <a:t>gases</a:t>
            </a:r>
            <a:r>
              <a:rPr sz="1200" spc="-40" dirty="0">
                <a:latin typeface="Times New Roman"/>
                <a:cs typeface="Times New Roman"/>
              </a:rPr>
              <a:t> </a:t>
            </a:r>
            <a:r>
              <a:rPr sz="1200" dirty="0">
                <a:latin typeface="Times New Roman"/>
                <a:cs typeface="Times New Roman"/>
              </a:rPr>
              <a:t>by</a:t>
            </a:r>
            <a:r>
              <a:rPr sz="1200" spc="-50" dirty="0">
                <a:latin typeface="Times New Roman"/>
                <a:cs typeface="Times New Roman"/>
              </a:rPr>
              <a:t> </a:t>
            </a:r>
            <a:r>
              <a:rPr sz="1200" dirty="0">
                <a:latin typeface="Times New Roman"/>
                <a:cs typeface="Times New Roman"/>
              </a:rPr>
              <a:t>the</a:t>
            </a:r>
            <a:r>
              <a:rPr sz="1200" spc="225" dirty="0">
                <a:latin typeface="Times New Roman"/>
                <a:cs typeface="Times New Roman"/>
              </a:rPr>
              <a:t> </a:t>
            </a:r>
            <a:r>
              <a:rPr sz="1200" spc="-25" dirty="0">
                <a:latin typeface="Times New Roman"/>
                <a:cs typeface="Times New Roman"/>
              </a:rPr>
              <a:t>air </a:t>
            </a:r>
            <a:r>
              <a:rPr sz="1200" dirty="0">
                <a:latin typeface="Times New Roman"/>
                <a:cs typeface="Times New Roman"/>
              </a:rPr>
              <a:t>before</a:t>
            </a:r>
            <a:r>
              <a:rPr sz="1200" spc="-75" dirty="0">
                <a:latin typeface="Times New Roman"/>
                <a:cs typeface="Times New Roman"/>
              </a:rPr>
              <a:t> </a:t>
            </a:r>
            <a:r>
              <a:rPr sz="1200" dirty="0">
                <a:latin typeface="Times New Roman"/>
                <a:cs typeface="Times New Roman"/>
              </a:rPr>
              <a:t>being</a:t>
            </a:r>
            <a:r>
              <a:rPr sz="1200" spc="-70" dirty="0">
                <a:latin typeface="Times New Roman"/>
                <a:cs typeface="Times New Roman"/>
              </a:rPr>
              <a:t> </a:t>
            </a:r>
            <a:r>
              <a:rPr sz="1200" dirty="0">
                <a:latin typeface="Times New Roman"/>
                <a:cs typeface="Times New Roman"/>
              </a:rPr>
              <a:t>sent</a:t>
            </a:r>
            <a:r>
              <a:rPr sz="1200" spc="-2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furnace.</a:t>
            </a:r>
            <a:r>
              <a:rPr sz="1200" spc="-50" dirty="0">
                <a:latin typeface="Times New Roman"/>
                <a:cs typeface="Times New Roman"/>
              </a:rPr>
              <a:t> </a:t>
            </a:r>
            <a:r>
              <a:rPr sz="1200" dirty="0">
                <a:latin typeface="Times New Roman"/>
                <a:cs typeface="Times New Roman"/>
              </a:rPr>
              <a:t>Heat</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recovered</a:t>
            </a:r>
            <a:r>
              <a:rPr sz="1200" spc="-65" dirty="0">
                <a:latin typeface="Times New Roman"/>
                <a:cs typeface="Times New Roman"/>
              </a:rPr>
              <a:t> </a:t>
            </a:r>
            <a:r>
              <a:rPr sz="1200" dirty="0">
                <a:latin typeface="Times New Roman"/>
                <a:cs typeface="Times New Roman"/>
              </a:rPr>
              <a:t>by</a:t>
            </a:r>
            <a:r>
              <a:rPr sz="1200" spc="10" dirty="0">
                <a:latin typeface="Times New Roman"/>
                <a:cs typeface="Times New Roman"/>
              </a:rPr>
              <a:t> </a:t>
            </a:r>
            <a:r>
              <a:rPr sz="1200" dirty="0">
                <a:latin typeface="Times New Roman"/>
                <a:cs typeface="Times New Roman"/>
              </a:rPr>
              <a:t>passing</a:t>
            </a:r>
            <a:r>
              <a:rPr sz="1200" spc="-50" dirty="0">
                <a:latin typeface="Times New Roman"/>
                <a:cs typeface="Times New Roman"/>
              </a:rPr>
              <a:t> </a:t>
            </a:r>
            <a:r>
              <a:rPr sz="1200" dirty="0">
                <a:latin typeface="Times New Roman"/>
                <a:cs typeface="Times New Roman"/>
              </a:rPr>
              <a:t>exhaust</a:t>
            </a:r>
            <a:r>
              <a:rPr sz="1200" spc="-25" dirty="0">
                <a:latin typeface="Times New Roman"/>
                <a:cs typeface="Times New Roman"/>
              </a:rPr>
              <a:t> </a:t>
            </a:r>
            <a:r>
              <a:rPr sz="1200" dirty="0">
                <a:latin typeface="Times New Roman"/>
                <a:cs typeface="Times New Roman"/>
              </a:rPr>
              <a:t>gases</a:t>
            </a:r>
            <a:r>
              <a:rPr sz="1200" spc="-35" dirty="0">
                <a:latin typeface="Times New Roman"/>
                <a:cs typeface="Times New Roman"/>
              </a:rPr>
              <a:t> </a:t>
            </a:r>
            <a:r>
              <a:rPr sz="1200" dirty="0">
                <a:latin typeface="Times New Roman"/>
                <a:cs typeface="Times New Roman"/>
              </a:rPr>
              <a:t>through</a:t>
            </a:r>
            <a:r>
              <a:rPr sz="1200" spc="10" dirty="0">
                <a:latin typeface="Times New Roman"/>
                <a:cs typeface="Times New Roman"/>
              </a:rPr>
              <a:t> </a:t>
            </a:r>
            <a:r>
              <a:rPr sz="1200" dirty="0">
                <a:latin typeface="Times New Roman"/>
                <a:cs typeface="Times New Roman"/>
              </a:rPr>
              <a:t>an</a:t>
            </a:r>
            <a:r>
              <a:rPr sz="1200" spc="480" dirty="0">
                <a:latin typeface="Times New Roman"/>
                <a:cs typeface="Times New Roman"/>
              </a:rPr>
              <a:t> </a:t>
            </a:r>
            <a:r>
              <a:rPr sz="1200" dirty="0">
                <a:latin typeface="Times New Roman"/>
                <a:cs typeface="Times New Roman"/>
              </a:rPr>
              <a:t>air</a:t>
            </a:r>
            <a:r>
              <a:rPr sz="1200" spc="-30" dirty="0">
                <a:latin typeface="Times New Roman"/>
                <a:cs typeface="Times New Roman"/>
              </a:rPr>
              <a:t> </a:t>
            </a:r>
            <a:r>
              <a:rPr sz="1200" spc="-25" dirty="0">
                <a:latin typeface="Times New Roman"/>
                <a:cs typeface="Times New Roman"/>
              </a:rPr>
              <a:t>to </a:t>
            </a:r>
            <a:r>
              <a:rPr sz="1200" dirty="0">
                <a:latin typeface="Times New Roman"/>
                <a:cs typeface="Times New Roman"/>
              </a:rPr>
              <a:t>air</a:t>
            </a:r>
            <a:r>
              <a:rPr sz="1200" spc="254" dirty="0">
                <a:latin typeface="Times New Roman"/>
                <a:cs typeface="Times New Roman"/>
              </a:rPr>
              <a:t> </a:t>
            </a:r>
            <a:r>
              <a:rPr sz="1200" dirty="0">
                <a:latin typeface="Times New Roman"/>
                <a:cs typeface="Times New Roman"/>
              </a:rPr>
              <a:t>heat</a:t>
            </a:r>
            <a:r>
              <a:rPr sz="1200" spc="325" dirty="0">
                <a:latin typeface="Times New Roman"/>
                <a:cs typeface="Times New Roman"/>
              </a:rPr>
              <a:t> </a:t>
            </a:r>
            <a:r>
              <a:rPr sz="1200" dirty="0">
                <a:latin typeface="Times New Roman"/>
                <a:cs typeface="Times New Roman"/>
              </a:rPr>
              <a:t>exchanger</a:t>
            </a:r>
            <a:r>
              <a:rPr sz="1200" spc="254" dirty="0">
                <a:latin typeface="Times New Roman"/>
                <a:cs typeface="Times New Roman"/>
              </a:rPr>
              <a:t> </a:t>
            </a:r>
            <a:r>
              <a:rPr sz="1200" dirty="0">
                <a:latin typeface="Times New Roman"/>
                <a:cs typeface="Times New Roman"/>
              </a:rPr>
              <a:t>as</a:t>
            </a:r>
            <a:r>
              <a:rPr sz="1200" spc="315" dirty="0">
                <a:latin typeface="Times New Roman"/>
                <a:cs typeface="Times New Roman"/>
              </a:rPr>
              <a:t> </a:t>
            </a:r>
            <a:r>
              <a:rPr sz="1200" dirty="0">
                <a:latin typeface="Times New Roman"/>
                <a:cs typeface="Times New Roman"/>
              </a:rPr>
              <a:t>shown</a:t>
            </a:r>
            <a:r>
              <a:rPr sz="1200" spc="300" dirty="0">
                <a:latin typeface="Times New Roman"/>
                <a:cs typeface="Times New Roman"/>
              </a:rPr>
              <a:t> </a:t>
            </a:r>
            <a:r>
              <a:rPr sz="1200" dirty="0">
                <a:latin typeface="Times New Roman"/>
                <a:cs typeface="Times New Roman"/>
              </a:rPr>
              <a:t>in</a:t>
            </a:r>
            <a:r>
              <a:rPr sz="1200" spc="300" dirty="0">
                <a:latin typeface="Times New Roman"/>
                <a:cs typeface="Times New Roman"/>
              </a:rPr>
              <a:t> </a:t>
            </a:r>
            <a:r>
              <a:rPr sz="1200" dirty="0">
                <a:latin typeface="Times New Roman"/>
                <a:cs typeface="Times New Roman"/>
              </a:rPr>
              <a:t>Fig.</a:t>
            </a:r>
            <a:r>
              <a:rPr sz="1200" spc="235" dirty="0">
                <a:latin typeface="Times New Roman"/>
                <a:cs typeface="Times New Roman"/>
              </a:rPr>
              <a:t> </a:t>
            </a:r>
            <a:r>
              <a:rPr sz="1200" dirty="0">
                <a:latin typeface="Times New Roman"/>
                <a:cs typeface="Times New Roman"/>
              </a:rPr>
              <a:t>1.20.</a:t>
            </a:r>
            <a:r>
              <a:rPr sz="1200" spc="360" dirty="0">
                <a:latin typeface="Times New Roman"/>
                <a:cs typeface="Times New Roman"/>
              </a:rPr>
              <a:t> </a:t>
            </a:r>
            <a:r>
              <a:rPr sz="1200" dirty="0">
                <a:latin typeface="Times New Roman"/>
                <a:cs typeface="Times New Roman"/>
              </a:rPr>
              <a:t>Air</a:t>
            </a:r>
            <a:r>
              <a:rPr sz="1200" spc="254" dirty="0">
                <a:latin typeface="Times New Roman"/>
                <a:cs typeface="Times New Roman"/>
              </a:rPr>
              <a:t> </a:t>
            </a:r>
            <a:r>
              <a:rPr sz="1200" dirty="0">
                <a:latin typeface="Times New Roman"/>
                <a:cs typeface="Times New Roman"/>
              </a:rPr>
              <a:t>preheaters</a:t>
            </a:r>
            <a:r>
              <a:rPr sz="1200" spc="254" dirty="0">
                <a:latin typeface="Times New Roman"/>
                <a:cs typeface="Times New Roman"/>
              </a:rPr>
              <a:t> </a:t>
            </a:r>
            <a:r>
              <a:rPr sz="1200" dirty="0">
                <a:latin typeface="Times New Roman"/>
                <a:cs typeface="Times New Roman"/>
              </a:rPr>
              <a:t>are</a:t>
            </a:r>
            <a:r>
              <a:rPr sz="1200" spc="245" dirty="0">
                <a:latin typeface="Times New Roman"/>
                <a:cs typeface="Times New Roman"/>
              </a:rPr>
              <a:t> </a:t>
            </a:r>
            <a:r>
              <a:rPr sz="1200" dirty="0">
                <a:latin typeface="Times New Roman"/>
                <a:cs typeface="Times New Roman"/>
              </a:rPr>
              <a:t>generally</a:t>
            </a:r>
            <a:r>
              <a:rPr sz="1200" spc="235" dirty="0">
                <a:latin typeface="Times New Roman"/>
                <a:cs typeface="Times New Roman"/>
              </a:rPr>
              <a:t> </a:t>
            </a:r>
            <a:r>
              <a:rPr sz="1200" dirty="0">
                <a:latin typeface="Times New Roman"/>
                <a:cs typeface="Times New Roman"/>
              </a:rPr>
              <a:t>placed</a:t>
            </a:r>
            <a:r>
              <a:rPr sz="1200" spc="240" dirty="0">
                <a:latin typeface="Times New Roman"/>
                <a:cs typeface="Times New Roman"/>
              </a:rPr>
              <a:t> </a:t>
            </a:r>
            <a:r>
              <a:rPr sz="1200" spc="-10" dirty="0">
                <a:latin typeface="Times New Roman"/>
                <a:cs typeface="Times New Roman"/>
              </a:rPr>
              <a:t>after economizer</a:t>
            </a:r>
            <a:r>
              <a:rPr sz="1200" spc="-65" dirty="0">
                <a:latin typeface="Times New Roman"/>
                <a:cs typeface="Times New Roman"/>
              </a:rPr>
              <a:t> </a:t>
            </a:r>
            <a:r>
              <a:rPr sz="1200" dirty="0">
                <a:latin typeface="Times New Roman"/>
                <a:cs typeface="Times New Roman"/>
              </a:rPr>
              <a:t>and</a:t>
            </a:r>
            <a:r>
              <a:rPr sz="1200" spc="-75" dirty="0">
                <a:latin typeface="Times New Roman"/>
                <a:cs typeface="Times New Roman"/>
              </a:rPr>
              <a:t> </a:t>
            </a:r>
            <a:r>
              <a:rPr sz="1200" spc="-10" dirty="0">
                <a:latin typeface="Times New Roman"/>
                <a:cs typeface="Times New Roman"/>
              </a:rPr>
              <a:t>before</a:t>
            </a:r>
            <a:r>
              <a:rPr sz="1200" spc="-65" dirty="0">
                <a:latin typeface="Times New Roman"/>
                <a:cs typeface="Times New Roman"/>
              </a:rPr>
              <a:t> </a:t>
            </a:r>
            <a:r>
              <a:rPr sz="1200" dirty="0">
                <a:latin typeface="Times New Roman"/>
                <a:cs typeface="Times New Roman"/>
              </a:rPr>
              <a:t>chimney.</a:t>
            </a:r>
            <a:r>
              <a:rPr sz="1200" spc="-65" dirty="0">
                <a:latin typeface="Times New Roman"/>
                <a:cs typeface="Times New Roman"/>
              </a:rPr>
              <a:t> </a:t>
            </a:r>
            <a:r>
              <a:rPr sz="1200" dirty="0">
                <a:latin typeface="Times New Roman"/>
                <a:cs typeface="Times New Roman"/>
              </a:rPr>
              <a:t>Air</a:t>
            </a:r>
            <a:r>
              <a:rPr sz="1200" spc="-5" dirty="0">
                <a:latin typeface="Times New Roman"/>
                <a:cs typeface="Times New Roman"/>
              </a:rPr>
              <a:t> </a:t>
            </a:r>
            <a:r>
              <a:rPr sz="1200" dirty="0">
                <a:latin typeface="Times New Roman"/>
                <a:cs typeface="Times New Roman"/>
              </a:rPr>
              <a:t>when</a:t>
            </a:r>
            <a:r>
              <a:rPr sz="1200" spc="40" dirty="0">
                <a:latin typeface="Times New Roman"/>
                <a:cs typeface="Times New Roman"/>
              </a:rPr>
              <a:t> </a:t>
            </a:r>
            <a:r>
              <a:rPr sz="1200" spc="-10" dirty="0">
                <a:latin typeface="Times New Roman"/>
                <a:cs typeface="Times New Roman"/>
              </a:rPr>
              <a:t>preheated</a:t>
            </a:r>
            <a:r>
              <a:rPr sz="1200" spc="-65" dirty="0">
                <a:latin typeface="Times New Roman"/>
                <a:cs typeface="Times New Roman"/>
              </a:rPr>
              <a:t> </a:t>
            </a:r>
            <a:r>
              <a:rPr sz="1200" spc="-10" dirty="0">
                <a:latin typeface="Times New Roman"/>
                <a:cs typeface="Times New Roman"/>
              </a:rPr>
              <a:t>before</a:t>
            </a:r>
            <a:r>
              <a:rPr sz="1200" spc="-65" dirty="0">
                <a:latin typeface="Times New Roman"/>
                <a:cs typeface="Times New Roman"/>
              </a:rPr>
              <a:t> </a:t>
            </a:r>
            <a:r>
              <a:rPr sz="1200" dirty="0">
                <a:latin typeface="Times New Roman"/>
                <a:cs typeface="Times New Roman"/>
              </a:rPr>
              <a:t>supply</a:t>
            </a:r>
            <a:r>
              <a:rPr sz="1200" spc="-25" dirty="0">
                <a:latin typeface="Times New Roman"/>
                <a:cs typeface="Times New Roman"/>
              </a:rPr>
              <a:t> </a:t>
            </a:r>
            <a:r>
              <a:rPr sz="1200" dirty="0">
                <a:latin typeface="Times New Roman"/>
                <a:cs typeface="Times New Roman"/>
              </a:rPr>
              <a:t>to</a:t>
            </a:r>
            <a:r>
              <a:rPr sz="1200" spc="260" dirty="0">
                <a:latin typeface="Times New Roman"/>
                <a:cs typeface="Times New Roman"/>
              </a:rPr>
              <a:t> </a:t>
            </a:r>
            <a:r>
              <a:rPr sz="1200" spc="-10" dirty="0">
                <a:latin typeface="Times New Roman"/>
                <a:cs typeface="Times New Roman"/>
              </a:rPr>
              <a:t>furnace/combustion </a:t>
            </a:r>
            <a:r>
              <a:rPr sz="1200" dirty="0">
                <a:latin typeface="Times New Roman"/>
                <a:cs typeface="Times New Roman"/>
              </a:rPr>
              <a:t>chamber</a:t>
            </a:r>
            <a:r>
              <a:rPr sz="1200" spc="95" dirty="0">
                <a:latin typeface="Times New Roman"/>
                <a:cs typeface="Times New Roman"/>
              </a:rPr>
              <a:t> </a:t>
            </a:r>
            <a:r>
              <a:rPr sz="1200" dirty="0">
                <a:latin typeface="Times New Roman"/>
                <a:cs typeface="Times New Roman"/>
              </a:rPr>
              <a:t>helps</a:t>
            </a:r>
            <a:r>
              <a:rPr sz="1200" spc="155" dirty="0">
                <a:latin typeface="Times New Roman"/>
                <a:cs typeface="Times New Roman"/>
              </a:rPr>
              <a:t> </a:t>
            </a:r>
            <a:r>
              <a:rPr sz="1200" dirty="0">
                <a:latin typeface="Times New Roman"/>
                <a:cs typeface="Times New Roman"/>
              </a:rPr>
              <a:t>in</a:t>
            </a:r>
            <a:r>
              <a:rPr sz="1200" spc="80" dirty="0">
                <a:latin typeface="Times New Roman"/>
                <a:cs typeface="Times New Roman"/>
              </a:rPr>
              <a:t> </a:t>
            </a:r>
            <a:r>
              <a:rPr sz="1200" dirty="0">
                <a:latin typeface="Times New Roman"/>
                <a:cs typeface="Times New Roman"/>
              </a:rPr>
              <a:t>achieving</a:t>
            </a:r>
            <a:r>
              <a:rPr sz="1200" spc="75" dirty="0">
                <a:latin typeface="Times New Roman"/>
                <a:cs typeface="Times New Roman"/>
              </a:rPr>
              <a:t> </a:t>
            </a:r>
            <a:r>
              <a:rPr sz="1200" dirty="0">
                <a:latin typeface="Times New Roman"/>
                <a:cs typeface="Times New Roman"/>
              </a:rPr>
              <a:t>‘faster</a:t>
            </a:r>
            <a:r>
              <a:rPr sz="1200" spc="100" dirty="0">
                <a:latin typeface="Times New Roman"/>
                <a:cs typeface="Times New Roman"/>
              </a:rPr>
              <a:t> </a:t>
            </a:r>
            <a:r>
              <a:rPr sz="1200" dirty="0">
                <a:latin typeface="Times New Roman"/>
                <a:cs typeface="Times New Roman"/>
              </a:rPr>
              <a:t>rate</a:t>
            </a:r>
            <a:r>
              <a:rPr sz="1200" spc="85" dirty="0">
                <a:latin typeface="Times New Roman"/>
                <a:cs typeface="Times New Roman"/>
              </a:rPr>
              <a:t> </a:t>
            </a:r>
            <a:r>
              <a:rPr sz="1200" dirty="0">
                <a:latin typeface="Times New Roman"/>
                <a:cs typeface="Times New Roman"/>
              </a:rPr>
              <a:t>of</a:t>
            </a:r>
            <a:r>
              <a:rPr sz="1200" spc="160" dirty="0">
                <a:latin typeface="Times New Roman"/>
                <a:cs typeface="Times New Roman"/>
              </a:rPr>
              <a:t> </a:t>
            </a:r>
            <a:r>
              <a:rPr sz="1200" dirty="0">
                <a:latin typeface="Times New Roman"/>
                <a:cs typeface="Times New Roman"/>
              </a:rPr>
              <a:t>combustion’,</a:t>
            </a:r>
            <a:r>
              <a:rPr sz="1200" spc="20" dirty="0">
                <a:latin typeface="Times New Roman"/>
                <a:cs typeface="Times New Roman"/>
              </a:rPr>
              <a:t> </a:t>
            </a:r>
            <a:r>
              <a:rPr sz="1200" dirty="0">
                <a:latin typeface="Times New Roman"/>
                <a:cs typeface="Times New Roman"/>
              </a:rPr>
              <a:t>‘possibility</a:t>
            </a:r>
            <a:r>
              <a:rPr sz="1200" spc="365" dirty="0">
                <a:latin typeface="Times New Roman"/>
                <a:cs typeface="Times New Roman"/>
              </a:rPr>
              <a:t> </a:t>
            </a:r>
            <a:r>
              <a:rPr sz="1200" dirty="0">
                <a:latin typeface="Times New Roman"/>
                <a:cs typeface="Times New Roman"/>
              </a:rPr>
              <a:t>of</a:t>
            </a:r>
            <a:r>
              <a:rPr sz="1200" spc="160" dirty="0">
                <a:latin typeface="Times New Roman"/>
                <a:cs typeface="Times New Roman"/>
              </a:rPr>
              <a:t> </a:t>
            </a:r>
            <a:r>
              <a:rPr sz="1200" dirty="0">
                <a:latin typeface="Times New Roman"/>
                <a:cs typeface="Times New Roman"/>
              </a:rPr>
              <a:t>burning</a:t>
            </a:r>
            <a:r>
              <a:rPr sz="1200" spc="140" dirty="0">
                <a:latin typeface="Times New Roman"/>
                <a:cs typeface="Times New Roman"/>
              </a:rPr>
              <a:t> </a:t>
            </a:r>
            <a:r>
              <a:rPr sz="1200" spc="-10" dirty="0">
                <a:latin typeface="Times New Roman"/>
                <a:cs typeface="Times New Roman"/>
              </a:rPr>
              <a:t>inferior </a:t>
            </a:r>
            <a:r>
              <a:rPr sz="1200" dirty="0">
                <a:latin typeface="Times New Roman"/>
                <a:cs typeface="Times New Roman"/>
              </a:rPr>
              <a:t>quality</a:t>
            </a:r>
            <a:r>
              <a:rPr sz="1200" spc="-35" dirty="0">
                <a:latin typeface="Times New Roman"/>
                <a:cs typeface="Times New Roman"/>
              </a:rPr>
              <a:t> </a:t>
            </a:r>
            <a:r>
              <a:rPr sz="1200" dirty="0">
                <a:latin typeface="Times New Roman"/>
                <a:cs typeface="Times New Roman"/>
              </a:rPr>
              <a:t>coal/fuel’</a:t>
            </a:r>
            <a:r>
              <a:rPr sz="1200" spc="-8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‘increased</a:t>
            </a:r>
            <a:r>
              <a:rPr sz="1200" spc="-100" dirty="0">
                <a:latin typeface="Times New Roman"/>
                <a:cs typeface="Times New Roman"/>
              </a:rPr>
              <a:t> </a:t>
            </a:r>
            <a:r>
              <a:rPr sz="1200" dirty="0">
                <a:latin typeface="Times New Roman"/>
                <a:cs typeface="Times New Roman"/>
              </a:rPr>
              <a:t>rate</a:t>
            </a:r>
            <a:r>
              <a:rPr sz="1200" spc="-3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evaporation</a:t>
            </a:r>
            <a:r>
              <a:rPr sz="1200" spc="-100" dirty="0">
                <a:latin typeface="Times New Roman"/>
                <a:cs typeface="Times New Roman"/>
              </a:rPr>
              <a:t> </a:t>
            </a:r>
            <a:r>
              <a:rPr sz="1200" dirty="0">
                <a:latin typeface="Times New Roman"/>
                <a:cs typeface="Times New Roman"/>
              </a:rPr>
              <a:t>from</a:t>
            </a:r>
            <a:r>
              <a:rPr sz="1200" spc="-5" dirty="0">
                <a:latin typeface="Times New Roman"/>
                <a:cs typeface="Times New Roman"/>
              </a:rPr>
              <a:t> </a:t>
            </a:r>
            <a:r>
              <a:rPr sz="1200" dirty="0">
                <a:latin typeface="Times New Roman"/>
                <a:cs typeface="Times New Roman"/>
              </a:rPr>
              <a:t>boiler’</a:t>
            </a:r>
            <a:r>
              <a:rPr sz="1200" spc="-85" dirty="0">
                <a:latin typeface="Times New Roman"/>
                <a:cs typeface="Times New Roman"/>
              </a:rPr>
              <a:t> </a:t>
            </a:r>
            <a:r>
              <a:rPr sz="1200" spc="-20" dirty="0">
                <a:latin typeface="Times New Roman"/>
                <a:cs typeface="Times New Roman"/>
              </a:rPr>
              <a:t>etc.</a:t>
            </a:r>
            <a:endParaRPr sz="1200">
              <a:latin typeface="Times New Roman"/>
              <a:cs typeface="Times New Roman"/>
            </a:endParaRPr>
          </a:p>
          <a:p>
            <a:pPr marL="12700" marR="14604" algn="just">
              <a:lnSpc>
                <a:spcPct val="120900"/>
              </a:lnSpc>
              <a:spcBef>
                <a:spcPts val="905"/>
              </a:spcBef>
            </a:pPr>
            <a:r>
              <a:rPr sz="1200" dirty="0">
                <a:latin typeface="Times New Roman"/>
                <a:cs typeface="Times New Roman"/>
              </a:rPr>
              <a:t>Air</a:t>
            </a:r>
            <a:r>
              <a:rPr sz="1200" spc="30" dirty="0">
                <a:latin typeface="Times New Roman"/>
                <a:cs typeface="Times New Roman"/>
              </a:rPr>
              <a:t> </a:t>
            </a:r>
            <a:r>
              <a:rPr sz="1200" dirty="0">
                <a:latin typeface="Times New Roman"/>
                <a:cs typeface="Times New Roman"/>
              </a:rPr>
              <a:t>preheaters</a:t>
            </a:r>
            <a:r>
              <a:rPr sz="1200" spc="-35" dirty="0">
                <a:latin typeface="Times New Roman"/>
                <a:cs typeface="Times New Roman"/>
              </a:rPr>
              <a:t> </a:t>
            </a:r>
            <a:r>
              <a:rPr sz="1200" dirty="0">
                <a:latin typeface="Times New Roman"/>
                <a:cs typeface="Times New Roman"/>
              </a:rPr>
              <a:t>are</a:t>
            </a:r>
            <a:r>
              <a:rPr sz="1200" spc="8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tubular</a:t>
            </a:r>
            <a:r>
              <a:rPr sz="1200" spc="-30" dirty="0">
                <a:latin typeface="Times New Roman"/>
                <a:cs typeface="Times New Roman"/>
              </a:rPr>
              <a:t> </a:t>
            </a:r>
            <a:r>
              <a:rPr sz="1200" dirty="0">
                <a:latin typeface="Times New Roman"/>
                <a:cs typeface="Times New Roman"/>
              </a:rPr>
              <a:t>type,</a:t>
            </a:r>
            <a:r>
              <a:rPr sz="1200" spc="75" dirty="0">
                <a:latin typeface="Times New Roman"/>
                <a:cs typeface="Times New Roman"/>
              </a:rPr>
              <a:t> </a:t>
            </a:r>
            <a:r>
              <a:rPr sz="1200" dirty="0">
                <a:latin typeface="Times New Roman"/>
                <a:cs typeface="Times New Roman"/>
              </a:rPr>
              <a:t>plate</a:t>
            </a:r>
            <a:r>
              <a:rPr sz="1200" spc="-40" dirty="0">
                <a:latin typeface="Times New Roman"/>
                <a:cs typeface="Times New Roman"/>
              </a:rPr>
              <a:t> </a:t>
            </a:r>
            <a:r>
              <a:rPr sz="1200" dirty="0">
                <a:latin typeface="Times New Roman"/>
                <a:cs typeface="Times New Roman"/>
              </a:rPr>
              <a:t>type</a:t>
            </a:r>
            <a:r>
              <a:rPr sz="1200" spc="8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regenerative</a:t>
            </a:r>
            <a:r>
              <a:rPr sz="1200" spc="-40" dirty="0">
                <a:latin typeface="Times New Roman"/>
                <a:cs typeface="Times New Roman"/>
              </a:rPr>
              <a:t> </a:t>
            </a:r>
            <a:r>
              <a:rPr sz="1200" dirty="0">
                <a:latin typeface="Times New Roman"/>
                <a:cs typeface="Times New Roman"/>
              </a:rPr>
              <a:t>type.</a:t>
            </a:r>
            <a:r>
              <a:rPr sz="1200" spc="15"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classification</a:t>
            </a:r>
            <a:r>
              <a:rPr sz="1200" spc="-45" dirty="0">
                <a:latin typeface="Times New Roman"/>
                <a:cs typeface="Times New Roman"/>
              </a:rPr>
              <a:t> </a:t>
            </a:r>
            <a:r>
              <a:rPr sz="1200" spc="-25" dirty="0">
                <a:latin typeface="Times New Roman"/>
                <a:cs typeface="Times New Roman"/>
              </a:rPr>
              <a:t>of </a:t>
            </a:r>
            <a:r>
              <a:rPr sz="1200" dirty="0">
                <a:latin typeface="Times New Roman"/>
                <a:cs typeface="Times New Roman"/>
              </a:rPr>
              <a:t>air</a:t>
            </a:r>
            <a:r>
              <a:rPr sz="1200" spc="75" dirty="0">
                <a:latin typeface="Times New Roman"/>
                <a:cs typeface="Times New Roman"/>
              </a:rPr>
              <a:t> </a:t>
            </a:r>
            <a:r>
              <a:rPr sz="1200" dirty="0">
                <a:latin typeface="Times New Roman"/>
                <a:cs typeface="Times New Roman"/>
              </a:rPr>
              <a:t>preheaters</a:t>
            </a:r>
            <a:r>
              <a:rPr sz="1200" spc="10" dirty="0">
                <a:latin typeface="Times New Roman"/>
                <a:cs typeface="Times New Roman"/>
              </a:rPr>
              <a:t> </a:t>
            </a:r>
            <a:r>
              <a:rPr sz="1200" dirty="0">
                <a:latin typeface="Times New Roman"/>
                <a:cs typeface="Times New Roman"/>
              </a:rPr>
              <a:t>bases</a:t>
            </a:r>
            <a:r>
              <a:rPr sz="1200" spc="130" dirty="0">
                <a:latin typeface="Times New Roman"/>
                <a:cs typeface="Times New Roman"/>
              </a:rPr>
              <a:t> </a:t>
            </a:r>
            <a:r>
              <a:rPr sz="1200" dirty="0">
                <a:latin typeface="Times New Roman"/>
                <a:cs typeface="Times New Roman"/>
              </a:rPr>
              <a:t>upon</a:t>
            </a:r>
            <a:r>
              <a:rPr sz="1200" spc="60"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dirty="0">
                <a:latin typeface="Times New Roman"/>
                <a:cs typeface="Times New Roman"/>
              </a:rPr>
              <a:t>kind</a:t>
            </a:r>
            <a:r>
              <a:rPr sz="1200" spc="55" dirty="0">
                <a:latin typeface="Times New Roman"/>
                <a:cs typeface="Times New Roman"/>
              </a:rPr>
              <a:t> </a:t>
            </a:r>
            <a:r>
              <a:rPr sz="1200" dirty="0">
                <a:latin typeface="Times New Roman"/>
                <a:cs typeface="Times New Roman"/>
              </a:rPr>
              <a:t>of</a:t>
            </a:r>
            <a:r>
              <a:rPr sz="1200" spc="140" dirty="0">
                <a:latin typeface="Times New Roman"/>
                <a:cs typeface="Times New Roman"/>
              </a:rPr>
              <a:t> </a:t>
            </a:r>
            <a:r>
              <a:rPr sz="1200" dirty="0">
                <a:latin typeface="Times New Roman"/>
                <a:cs typeface="Times New Roman"/>
              </a:rPr>
              <a:t>arrangement</a:t>
            </a:r>
            <a:r>
              <a:rPr sz="1200" spc="25" dirty="0">
                <a:latin typeface="Times New Roman"/>
                <a:cs typeface="Times New Roman"/>
              </a:rPr>
              <a:t> </a:t>
            </a:r>
            <a:r>
              <a:rPr sz="1200" dirty="0">
                <a:latin typeface="Times New Roman"/>
                <a:cs typeface="Times New Roman"/>
              </a:rPr>
              <a:t>used</a:t>
            </a:r>
            <a:r>
              <a:rPr sz="1200" spc="114" dirty="0">
                <a:latin typeface="Times New Roman"/>
                <a:cs typeface="Times New Roman"/>
              </a:rPr>
              <a:t> </a:t>
            </a:r>
            <a:r>
              <a:rPr sz="1200" dirty="0">
                <a:latin typeface="Times New Roman"/>
                <a:cs typeface="Times New Roman"/>
              </a:rPr>
              <a:t>for</a:t>
            </a:r>
            <a:r>
              <a:rPr sz="1200" spc="75" dirty="0">
                <a:latin typeface="Times New Roman"/>
                <a:cs typeface="Times New Roman"/>
              </a:rPr>
              <a:t> </a:t>
            </a:r>
            <a:r>
              <a:rPr sz="1200" dirty="0">
                <a:latin typeface="Times New Roman"/>
                <a:cs typeface="Times New Roman"/>
              </a:rPr>
              <a:t>heat</a:t>
            </a:r>
            <a:r>
              <a:rPr sz="1200" spc="85" dirty="0">
                <a:latin typeface="Times New Roman"/>
                <a:cs typeface="Times New Roman"/>
              </a:rPr>
              <a:t> </a:t>
            </a:r>
            <a:r>
              <a:rPr sz="1200" dirty="0">
                <a:latin typeface="Times New Roman"/>
                <a:cs typeface="Times New Roman"/>
              </a:rPr>
              <a:t>exchange</a:t>
            </a:r>
            <a:r>
              <a:rPr sz="1200" spc="120" dirty="0">
                <a:latin typeface="Times New Roman"/>
                <a:cs typeface="Times New Roman"/>
              </a:rPr>
              <a:t> </a:t>
            </a:r>
            <a:r>
              <a:rPr sz="1200" dirty="0">
                <a:latin typeface="Times New Roman"/>
                <a:cs typeface="Times New Roman"/>
              </a:rPr>
              <a:t>between</a:t>
            </a:r>
            <a:r>
              <a:rPr sz="1200" spc="114" dirty="0">
                <a:latin typeface="Times New Roman"/>
                <a:cs typeface="Times New Roman"/>
              </a:rPr>
              <a:t> </a:t>
            </a:r>
            <a:r>
              <a:rPr sz="1200" spc="-25" dirty="0">
                <a:latin typeface="Times New Roman"/>
                <a:cs typeface="Times New Roman"/>
              </a:rPr>
              <a:t>two </a:t>
            </a:r>
            <a:r>
              <a:rPr sz="1200" dirty="0">
                <a:latin typeface="Times New Roman"/>
                <a:cs typeface="Times New Roman"/>
              </a:rPr>
              <a:t>fluids.</a:t>
            </a:r>
            <a:r>
              <a:rPr sz="1200" spc="-75" dirty="0">
                <a:latin typeface="Times New Roman"/>
                <a:cs typeface="Times New Roman"/>
              </a:rPr>
              <a:t> </a:t>
            </a:r>
            <a:r>
              <a:rPr sz="1200" dirty="0">
                <a:latin typeface="Times New Roman"/>
                <a:cs typeface="Times New Roman"/>
              </a:rPr>
              <a:t>Generally,</a:t>
            </a:r>
            <a:r>
              <a:rPr sz="1200" spc="-75" dirty="0">
                <a:latin typeface="Times New Roman"/>
                <a:cs typeface="Times New Roman"/>
              </a:rPr>
              <a:t> </a:t>
            </a:r>
            <a:r>
              <a:rPr sz="1200" spc="-10" dirty="0">
                <a:latin typeface="Times New Roman"/>
                <a:cs typeface="Times New Roman"/>
              </a:rPr>
              <a:t>tubular</a:t>
            </a:r>
            <a:r>
              <a:rPr sz="1200" spc="-65" dirty="0">
                <a:latin typeface="Times New Roman"/>
                <a:cs typeface="Times New Roman"/>
              </a:rPr>
              <a:t> </a:t>
            </a:r>
            <a:r>
              <a:rPr sz="1200" dirty="0">
                <a:latin typeface="Times New Roman"/>
                <a:cs typeface="Times New Roman"/>
              </a:rPr>
              <a:t>type</a:t>
            </a:r>
            <a:r>
              <a:rPr sz="1200" spc="-35" dirty="0">
                <a:latin typeface="Times New Roman"/>
                <a:cs typeface="Times New Roman"/>
              </a:rPr>
              <a:t> </a:t>
            </a:r>
            <a:r>
              <a:rPr sz="1200" dirty="0">
                <a:latin typeface="Times New Roman"/>
                <a:cs typeface="Times New Roman"/>
              </a:rPr>
              <a:t>air </a:t>
            </a:r>
            <a:r>
              <a:rPr sz="1200" spc="-10" dirty="0">
                <a:latin typeface="Times New Roman"/>
                <a:cs typeface="Times New Roman"/>
              </a:rPr>
              <a:t>preheater</a:t>
            </a:r>
            <a:r>
              <a:rPr sz="1200" spc="-65" dirty="0">
                <a:latin typeface="Times New Roman"/>
                <a:cs typeface="Times New Roman"/>
              </a:rPr>
              <a:t> </a:t>
            </a:r>
            <a:r>
              <a:rPr sz="1200" dirty="0">
                <a:latin typeface="Times New Roman"/>
                <a:cs typeface="Times New Roman"/>
              </a:rPr>
              <a:t>are</a:t>
            </a:r>
            <a:r>
              <a:rPr sz="1200" spc="-15" dirty="0">
                <a:latin typeface="Times New Roman"/>
                <a:cs typeface="Times New Roman"/>
              </a:rPr>
              <a:t> </a:t>
            </a:r>
            <a:r>
              <a:rPr sz="1200" spc="-10" dirty="0">
                <a:latin typeface="Times New Roman"/>
                <a:cs typeface="Times New Roman"/>
              </a:rPr>
              <a:t>generally</a:t>
            </a:r>
            <a:r>
              <a:rPr sz="1200" spc="-65" dirty="0">
                <a:latin typeface="Times New Roman"/>
                <a:cs typeface="Times New Roman"/>
              </a:rPr>
              <a:t> </a:t>
            </a:r>
            <a:r>
              <a:rPr sz="1200" dirty="0">
                <a:latin typeface="Times New Roman"/>
                <a:cs typeface="Times New Roman"/>
              </a:rPr>
              <a:t>used</a:t>
            </a:r>
            <a:r>
              <a:rPr sz="1200" spc="-2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small</a:t>
            </a:r>
            <a:r>
              <a:rPr sz="1200" spc="-60" dirty="0">
                <a:latin typeface="Times New Roman"/>
                <a:cs typeface="Times New Roman"/>
              </a:rPr>
              <a:t> </a:t>
            </a:r>
            <a:r>
              <a:rPr sz="1200" dirty="0">
                <a:latin typeface="Times New Roman"/>
                <a:cs typeface="Times New Roman"/>
              </a:rPr>
              <a:t>boilers.</a:t>
            </a:r>
            <a:r>
              <a:rPr sz="1200" spc="-75" dirty="0">
                <a:latin typeface="Times New Roman"/>
                <a:cs typeface="Times New Roman"/>
              </a:rPr>
              <a:t> </a:t>
            </a:r>
            <a:r>
              <a:rPr sz="1200" dirty="0">
                <a:latin typeface="Times New Roman"/>
                <a:cs typeface="Times New Roman"/>
              </a:rPr>
              <a:t>Tubular</a:t>
            </a:r>
            <a:r>
              <a:rPr sz="1200" spc="125" dirty="0">
                <a:latin typeface="Times New Roman"/>
                <a:cs typeface="Times New Roman"/>
              </a:rPr>
              <a:t> </a:t>
            </a:r>
            <a:r>
              <a:rPr sz="1200" spc="-25" dirty="0">
                <a:latin typeface="Times New Roman"/>
                <a:cs typeface="Times New Roman"/>
              </a:rPr>
              <a:t>air </a:t>
            </a:r>
            <a:r>
              <a:rPr sz="1200" dirty="0">
                <a:latin typeface="Times New Roman"/>
                <a:cs typeface="Times New Roman"/>
              </a:rPr>
              <a:t>preheater</a:t>
            </a:r>
            <a:r>
              <a:rPr sz="1200" spc="-105" dirty="0">
                <a:latin typeface="Times New Roman"/>
                <a:cs typeface="Times New Roman"/>
              </a:rPr>
              <a:t> </a:t>
            </a:r>
            <a:r>
              <a:rPr sz="1200" dirty="0">
                <a:latin typeface="Times New Roman"/>
                <a:cs typeface="Times New Roman"/>
              </a:rPr>
              <a:t>has</a:t>
            </a:r>
            <a:r>
              <a:rPr sz="1200" spc="20" dirty="0">
                <a:latin typeface="Times New Roman"/>
                <a:cs typeface="Times New Roman"/>
              </a:rPr>
              <a:t> </a:t>
            </a:r>
            <a:r>
              <a:rPr sz="1200" dirty="0">
                <a:latin typeface="Times New Roman"/>
                <a:cs typeface="Times New Roman"/>
              </a:rPr>
              <a:t>hot</a:t>
            </a:r>
            <a:r>
              <a:rPr sz="1200" spc="35" dirty="0">
                <a:latin typeface="Times New Roman"/>
                <a:cs typeface="Times New Roman"/>
              </a:rPr>
              <a:t> </a:t>
            </a:r>
            <a:r>
              <a:rPr sz="1200" dirty="0">
                <a:latin typeface="Times New Roman"/>
                <a:cs typeface="Times New Roman"/>
              </a:rPr>
              <a:t>flue</a:t>
            </a:r>
            <a:r>
              <a:rPr sz="1200" spc="-50" dirty="0">
                <a:latin typeface="Times New Roman"/>
                <a:cs typeface="Times New Roman"/>
              </a:rPr>
              <a:t> </a:t>
            </a:r>
            <a:r>
              <a:rPr sz="1200" dirty="0">
                <a:latin typeface="Times New Roman"/>
                <a:cs typeface="Times New Roman"/>
              </a:rPr>
              <a:t>gases</a:t>
            </a:r>
            <a:r>
              <a:rPr sz="1200" spc="-45" dirty="0">
                <a:latin typeface="Times New Roman"/>
                <a:cs typeface="Times New Roman"/>
              </a:rPr>
              <a:t> </a:t>
            </a:r>
            <a:r>
              <a:rPr sz="1200" dirty="0">
                <a:latin typeface="Times New Roman"/>
                <a:cs typeface="Times New Roman"/>
              </a:rPr>
              <a:t>passing</a:t>
            </a:r>
            <a:r>
              <a:rPr sz="1200" spc="-55" dirty="0">
                <a:latin typeface="Times New Roman"/>
                <a:cs typeface="Times New Roman"/>
              </a:rPr>
              <a:t> </a:t>
            </a:r>
            <a:r>
              <a:rPr sz="1200" dirty="0">
                <a:latin typeface="Times New Roman"/>
                <a:cs typeface="Times New Roman"/>
              </a:rPr>
              <a:t>inside</a:t>
            </a:r>
            <a:r>
              <a:rPr sz="1200" spc="-50" dirty="0">
                <a:latin typeface="Times New Roman"/>
                <a:cs typeface="Times New Roman"/>
              </a:rPr>
              <a:t> </a:t>
            </a:r>
            <a:r>
              <a:rPr sz="1200" dirty="0">
                <a:latin typeface="Times New Roman"/>
                <a:cs typeface="Times New Roman"/>
              </a:rPr>
              <a:t>tubes</a:t>
            </a:r>
            <a:r>
              <a:rPr sz="1200" spc="-40" dirty="0">
                <a:latin typeface="Times New Roman"/>
                <a:cs typeface="Times New Roman"/>
              </a:rPr>
              <a:t> </a:t>
            </a:r>
            <a:r>
              <a:rPr sz="1200" dirty="0">
                <a:latin typeface="Times New Roman"/>
                <a:cs typeface="Times New Roman"/>
              </a:rPr>
              <a:t>and</a:t>
            </a:r>
            <a:r>
              <a:rPr sz="1200" spc="5" dirty="0">
                <a:latin typeface="Times New Roman"/>
                <a:cs typeface="Times New Roman"/>
              </a:rPr>
              <a:t> </a:t>
            </a:r>
            <a:r>
              <a:rPr sz="1200" dirty="0">
                <a:latin typeface="Times New Roman"/>
                <a:cs typeface="Times New Roman"/>
              </a:rPr>
              <a:t>air</a:t>
            </a:r>
            <a:r>
              <a:rPr sz="1200" spc="-40" dirty="0">
                <a:latin typeface="Times New Roman"/>
                <a:cs typeface="Times New Roman"/>
              </a:rPr>
              <a:t> </a:t>
            </a:r>
            <a:r>
              <a:rPr sz="1200" dirty="0">
                <a:latin typeface="Times New Roman"/>
                <a:cs typeface="Times New Roman"/>
              </a:rPr>
              <a:t>blown</a:t>
            </a:r>
            <a:r>
              <a:rPr sz="1200" spc="10" dirty="0">
                <a:latin typeface="Times New Roman"/>
                <a:cs typeface="Times New Roman"/>
              </a:rPr>
              <a:t> </a:t>
            </a:r>
            <a:r>
              <a:rPr sz="1200" dirty="0">
                <a:latin typeface="Times New Roman"/>
                <a:cs typeface="Times New Roman"/>
              </a:rPr>
              <a:t>over</a:t>
            </a:r>
            <a:r>
              <a:rPr sz="1200" spc="-40" dirty="0">
                <a:latin typeface="Times New Roman"/>
                <a:cs typeface="Times New Roman"/>
              </a:rPr>
              <a:t> </a:t>
            </a:r>
            <a:r>
              <a:rPr sz="1200" dirty="0">
                <a:latin typeface="Times New Roman"/>
                <a:cs typeface="Times New Roman"/>
              </a:rPr>
              <a:t>these</a:t>
            </a:r>
            <a:r>
              <a:rPr sz="1200" spc="-50" dirty="0">
                <a:latin typeface="Times New Roman"/>
                <a:cs typeface="Times New Roman"/>
              </a:rPr>
              <a:t> </a:t>
            </a:r>
            <a:r>
              <a:rPr sz="1200" spc="-10" dirty="0">
                <a:latin typeface="Times New Roman"/>
                <a:cs typeface="Times New Roman"/>
              </a:rPr>
              <a:t>tubes.</a:t>
            </a:r>
            <a:endParaRPr sz="12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371600" y="4343400"/>
            <a:ext cx="8486775" cy="1962150"/>
          </a:xfrm>
          <a:prstGeom prst="rect">
            <a:avLst/>
          </a:prstGeom>
        </p:spPr>
      </p:pic>
      <p:pic>
        <p:nvPicPr>
          <p:cNvPr id="5" name="object 5"/>
          <p:cNvPicPr/>
          <p:nvPr/>
        </p:nvPicPr>
        <p:blipFill>
          <a:blip r:embed="rId3" cstate="print"/>
          <a:stretch>
            <a:fillRect/>
          </a:stretch>
        </p:blipFill>
        <p:spPr>
          <a:xfrm>
            <a:off x="2590800" y="1524000"/>
            <a:ext cx="6162675" cy="253365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220" y="7610550"/>
            <a:ext cx="7482840" cy="55244"/>
          </a:xfrm>
          <a:custGeom>
            <a:avLst/>
            <a:gdLst/>
            <a:ahLst/>
            <a:cxnLst/>
            <a:rect l="l" t="t" r="r" b="b"/>
            <a:pathLst>
              <a:path w="7482840" h="55245">
                <a:moveTo>
                  <a:pt x="7482586" y="45732"/>
                </a:moveTo>
                <a:lnTo>
                  <a:pt x="0" y="45732"/>
                </a:lnTo>
                <a:lnTo>
                  <a:pt x="0" y="54864"/>
                </a:lnTo>
                <a:lnTo>
                  <a:pt x="7482586" y="54864"/>
                </a:lnTo>
                <a:lnTo>
                  <a:pt x="7482586" y="45732"/>
                </a:lnTo>
                <a:close/>
              </a:path>
              <a:path w="7482840" h="55245">
                <a:moveTo>
                  <a:pt x="7482586" y="0"/>
                </a:moveTo>
                <a:lnTo>
                  <a:pt x="0" y="0"/>
                </a:lnTo>
                <a:lnTo>
                  <a:pt x="0" y="36576"/>
                </a:lnTo>
                <a:lnTo>
                  <a:pt x="7482586" y="36576"/>
                </a:lnTo>
                <a:lnTo>
                  <a:pt x="7482586" y="0"/>
                </a:lnTo>
                <a:close/>
              </a:path>
            </a:pathLst>
          </a:custGeom>
          <a:solidFill>
            <a:srgbClr val="602221"/>
          </a:solidFill>
        </p:spPr>
        <p:txBody>
          <a:bodyPr wrap="square" lIns="0" tIns="0" rIns="0" bIns="0" rtlCol="0"/>
          <a:lstStyle/>
          <a:p>
            <a:endParaRPr sz="1800"/>
          </a:p>
        </p:txBody>
      </p:sp>
      <p:grpSp>
        <p:nvGrpSpPr>
          <p:cNvPr id="3" name="object 3"/>
          <p:cNvGrpSpPr/>
          <p:nvPr/>
        </p:nvGrpSpPr>
        <p:grpSpPr>
          <a:xfrm>
            <a:off x="1675892" y="-1295400"/>
            <a:ext cx="7165975" cy="9451340"/>
            <a:chOff x="304291" y="304800"/>
            <a:chExt cx="7165975" cy="9451340"/>
          </a:xfrm>
        </p:grpSpPr>
        <p:sp>
          <p:nvSpPr>
            <p:cNvPr id="4" name="object 4"/>
            <p:cNvSpPr/>
            <p:nvPr/>
          </p:nvSpPr>
          <p:spPr>
            <a:xfrm>
              <a:off x="304292" y="304799"/>
              <a:ext cx="7165975" cy="9396730"/>
            </a:xfrm>
            <a:custGeom>
              <a:avLst/>
              <a:gdLst/>
              <a:ahLst/>
              <a:cxnLst/>
              <a:rect l="l" t="t" r="r" b="b"/>
              <a:pathLst>
                <a:path w="7165975" h="9396730">
                  <a:moveTo>
                    <a:pt x="7119874" y="45720"/>
                  </a:moveTo>
                  <a:lnTo>
                    <a:pt x="45720" y="45720"/>
                  </a:lnTo>
                  <a:lnTo>
                    <a:pt x="45720" y="54864"/>
                  </a:lnTo>
                  <a:lnTo>
                    <a:pt x="7119874" y="54864"/>
                  </a:lnTo>
                  <a:lnTo>
                    <a:pt x="7119874" y="45720"/>
                  </a:lnTo>
                  <a:close/>
                </a:path>
                <a:path w="7165975" h="9396730">
                  <a:moveTo>
                    <a:pt x="7165594" y="0"/>
                  </a:moveTo>
                  <a:lnTo>
                    <a:pt x="0" y="0"/>
                  </a:lnTo>
                  <a:lnTo>
                    <a:pt x="0" y="36830"/>
                  </a:lnTo>
                  <a:lnTo>
                    <a:pt x="0" y="54610"/>
                  </a:lnTo>
                  <a:lnTo>
                    <a:pt x="0" y="9396730"/>
                  </a:lnTo>
                  <a:lnTo>
                    <a:pt x="36576" y="9396730"/>
                  </a:lnTo>
                  <a:lnTo>
                    <a:pt x="36576" y="54610"/>
                  </a:lnTo>
                  <a:lnTo>
                    <a:pt x="36576" y="36830"/>
                  </a:lnTo>
                  <a:lnTo>
                    <a:pt x="7129018" y="36830"/>
                  </a:lnTo>
                  <a:lnTo>
                    <a:pt x="7129018" y="54610"/>
                  </a:lnTo>
                  <a:lnTo>
                    <a:pt x="7165594" y="54610"/>
                  </a:lnTo>
                  <a:lnTo>
                    <a:pt x="7165594" y="36830"/>
                  </a:lnTo>
                  <a:lnTo>
                    <a:pt x="7165594" y="0"/>
                  </a:lnTo>
                  <a:close/>
                </a:path>
              </a:pathLst>
            </a:custGeom>
            <a:solidFill>
              <a:srgbClr val="000000"/>
            </a:solidFill>
          </p:spPr>
          <p:txBody>
            <a:bodyPr wrap="square" lIns="0" tIns="0" rIns="0" bIns="0" rtlCol="0"/>
            <a:lstStyle/>
            <a:p>
              <a:endParaRPr sz="1800"/>
            </a:p>
          </p:txBody>
        </p:sp>
        <p:sp>
          <p:nvSpPr>
            <p:cNvPr id="5" name="object 5"/>
            <p:cNvSpPr/>
            <p:nvPr/>
          </p:nvSpPr>
          <p:spPr>
            <a:xfrm>
              <a:off x="340867"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6" name="object 6"/>
            <p:cNvSpPr/>
            <p:nvPr/>
          </p:nvSpPr>
          <p:spPr>
            <a:xfrm>
              <a:off x="350012" y="359612"/>
              <a:ext cx="7120255" cy="9342120"/>
            </a:xfrm>
            <a:custGeom>
              <a:avLst/>
              <a:gdLst/>
              <a:ahLst/>
              <a:cxnLst/>
              <a:rect l="l" t="t" r="r" b="b"/>
              <a:pathLst>
                <a:path w="7120255" h="9342120">
                  <a:moveTo>
                    <a:pt x="9131" y="0"/>
                  </a:moveTo>
                  <a:lnTo>
                    <a:pt x="0" y="0"/>
                  </a:lnTo>
                  <a:lnTo>
                    <a:pt x="0" y="9341866"/>
                  </a:lnTo>
                  <a:lnTo>
                    <a:pt x="9131" y="9341866"/>
                  </a:lnTo>
                  <a:lnTo>
                    <a:pt x="9131" y="0"/>
                  </a:lnTo>
                  <a:close/>
                </a:path>
                <a:path w="7120255" h="9342120">
                  <a:moveTo>
                    <a:pt x="7119874" y="0"/>
                  </a:moveTo>
                  <a:lnTo>
                    <a:pt x="7083298" y="0"/>
                  </a:lnTo>
                  <a:lnTo>
                    <a:pt x="7083298" y="9341866"/>
                  </a:lnTo>
                  <a:lnTo>
                    <a:pt x="7119874" y="9341866"/>
                  </a:lnTo>
                  <a:lnTo>
                    <a:pt x="7119874" y="0"/>
                  </a:lnTo>
                  <a:close/>
                </a:path>
              </a:pathLst>
            </a:custGeom>
            <a:solidFill>
              <a:srgbClr val="000000"/>
            </a:solidFill>
          </p:spPr>
          <p:txBody>
            <a:bodyPr wrap="square" lIns="0" tIns="0" rIns="0" bIns="0" rtlCol="0"/>
            <a:lstStyle/>
            <a:p>
              <a:endParaRPr sz="1800"/>
            </a:p>
          </p:txBody>
        </p:sp>
        <p:sp>
          <p:nvSpPr>
            <p:cNvPr id="7" name="object 7"/>
            <p:cNvSpPr/>
            <p:nvPr/>
          </p:nvSpPr>
          <p:spPr>
            <a:xfrm>
              <a:off x="7424165" y="359613"/>
              <a:ext cx="9525" cy="9342120"/>
            </a:xfrm>
            <a:custGeom>
              <a:avLst/>
              <a:gdLst/>
              <a:ahLst/>
              <a:cxnLst/>
              <a:rect l="l" t="t" r="r" b="b"/>
              <a:pathLst>
                <a:path w="9525" h="9342120">
                  <a:moveTo>
                    <a:pt x="9142" y="0"/>
                  </a:moveTo>
                  <a:lnTo>
                    <a:pt x="0" y="0"/>
                  </a:lnTo>
                  <a:lnTo>
                    <a:pt x="0" y="9341866"/>
                  </a:lnTo>
                  <a:lnTo>
                    <a:pt x="9142" y="9341866"/>
                  </a:lnTo>
                  <a:lnTo>
                    <a:pt x="9142" y="0"/>
                  </a:lnTo>
                  <a:close/>
                </a:path>
              </a:pathLst>
            </a:custGeom>
            <a:solidFill>
              <a:srgbClr val="FFFFFF"/>
            </a:solidFill>
          </p:spPr>
          <p:txBody>
            <a:bodyPr wrap="square" lIns="0" tIns="0" rIns="0" bIns="0" rtlCol="0"/>
            <a:lstStyle/>
            <a:p>
              <a:endParaRPr sz="1800"/>
            </a:p>
          </p:txBody>
        </p:sp>
        <p:sp>
          <p:nvSpPr>
            <p:cNvPr id="8" name="object 8"/>
            <p:cNvSpPr/>
            <p:nvPr/>
          </p:nvSpPr>
          <p:spPr>
            <a:xfrm>
              <a:off x="304292" y="359409"/>
              <a:ext cx="7165975" cy="9396730"/>
            </a:xfrm>
            <a:custGeom>
              <a:avLst/>
              <a:gdLst/>
              <a:ahLst/>
              <a:cxnLst/>
              <a:rect l="l" t="t" r="r" b="b"/>
              <a:pathLst>
                <a:path w="7165975" h="9396730">
                  <a:moveTo>
                    <a:pt x="7119874" y="0"/>
                  </a:moveTo>
                  <a:lnTo>
                    <a:pt x="7110730" y="0"/>
                  </a:lnTo>
                  <a:lnTo>
                    <a:pt x="7110730" y="9342120"/>
                  </a:lnTo>
                  <a:lnTo>
                    <a:pt x="45720" y="9342120"/>
                  </a:lnTo>
                  <a:lnTo>
                    <a:pt x="45720" y="9351010"/>
                  </a:lnTo>
                  <a:lnTo>
                    <a:pt x="7119874" y="9351010"/>
                  </a:lnTo>
                  <a:lnTo>
                    <a:pt x="7119874" y="9342120"/>
                  </a:lnTo>
                  <a:lnTo>
                    <a:pt x="7119874" y="0"/>
                  </a:lnTo>
                  <a:close/>
                </a:path>
                <a:path w="7165975" h="9396730">
                  <a:moveTo>
                    <a:pt x="7165594" y="9342120"/>
                  </a:moveTo>
                  <a:lnTo>
                    <a:pt x="7129018" y="9342120"/>
                  </a:lnTo>
                  <a:lnTo>
                    <a:pt x="7129018" y="9359900"/>
                  </a:lnTo>
                  <a:lnTo>
                    <a:pt x="36576" y="9359900"/>
                  </a:lnTo>
                  <a:lnTo>
                    <a:pt x="36576" y="9342120"/>
                  </a:lnTo>
                  <a:lnTo>
                    <a:pt x="0" y="9342120"/>
                  </a:lnTo>
                  <a:lnTo>
                    <a:pt x="0" y="9359900"/>
                  </a:lnTo>
                  <a:lnTo>
                    <a:pt x="0" y="9396730"/>
                  </a:lnTo>
                  <a:lnTo>
                    <a:pt x="7165594" y="9396730"/>
                  </a:lnTo>
                  <a:lnTo>
                    <a:pt x="7165594" y="9359900"/>
                  </a:lnTo>
                  <a:lnTo>
                    <a:pt x="7165594" y="9342120"/>
                  </a:lnTo>
                  <a:close/>
                </a:path>
              </a:pathLst>
            </a:custGeom>
            <a:solidFill>
              <a:srgbClr val="000000"/>
            </a:solidFill>
          </p:spPr>
          <p:txBody>
            <a:bodyPr wrap="square" lIns="0" tIns="0" rIns="0" bIns="0" rtlCol="0"/>
            <a:lstStyle/>
            <a:p>
              <a:endParaRPr sz="1800"/>
            </a:p>
          </p:txBody>
        </p:sp>
      </p:grpSp>
      <p:sp>
        <p:nvSpPr>
          <p:cNvPr id="9" name="object 9"/>
          <p:cNvSpPr txBox="1"/>
          <p:nvPr/>
        </p:nvSpPr>
        <p:spPr>
          <a:xfrm>
            <a:off x="2274253" y="1071371"/>
            <a:ext cx="5219065" cy="1680588"/>
          </a:xfrm>
          <a:prstGeom prst="rect">
            <a:avLst/>
          </a:prstGeom>
        </p:spPr>
        <p:txBody>
          <a:bodyPr vert="horz" wrap="square" lIns="0" tIns="15240" rIns="0" bIns="0" rtlCol="0">
            <a:spAutoFit/>
          </a:bodyPr>
          <a:lstStyle/>
          <a:p>
            <a:pPr marL="12700" marR="5080" algn="just">
              <a:lnSpc>
                <a:spcPct val="119500"/>
              </a:lnSpc>
              <a:spcBef>
                <a:spcPts val="120"/>
              </a:spcBef>
            </a:pP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case</a:t>
            </a:r>
            <a:r>
              <a:rPr sz="1200" spc="2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10" dirty="0">
                <a:latin typeface="Times New Roman"/>
                <a:cs typeface="Times New Roman"/>
              </a:rPr>
              <a:t>plate</a:t>
            </a:r>
            <a:r>
              <a:rPr sz="1200" spc="-65" dirty="0">
                <a:latin typeface="Times New Roman"/>
                <a:cs typeface="Times New Roman"/>
              </a:rPr>
              <a:t> </a:t>
            </a:r>
            <a:r>
              <a:rPr sz="1200" dirty="0">
                <a:latin typeface="Times New Roman"/>
                <a:cs typeface="Times New Roman"/>
              </a:rPr>
              <a:t>type</a:t>
            </a:r>
            <a:r>
              <a:rPr sz="1200" spc="-40" dirty="0">
                <a:latin typeface="Times New Roman"/>
                <a:cs typeface="Times New Roman"/>
              </a:rPr>
              <a:t> </a:t>
            </a:r>
            <a:r>
              <a:rPr sz="1200" dirty="0">
                <a:latin typeface="Times New Roman"/>
                <a:cs typeface="Times New Roman"/>
              </a:rPr>
              <a:t>air</a:t>
            </a:r>
            <a:r>
              <a:rPr sz="1200" spc="-40" dirty="0">
                <a:latin typeface="Times New Roman"/>
                <a:cs typeface="Times New Roman"/>
              </a:rPr>
              <a:t> </a:t>
            </a:r>
            <a:r>
              <a:rPr sz="1200" dirty="0">
                <a:latin typeface="Times New Roman"/>
                <a:cs typeface="Times New Roman"/>
              </a:rPr>
              <a:t>preheater</a:t>
            </a:r>
            <a:r>
              <a:rPr sz="1200" spc="-35" dirty="0">
                <a:latin typeface="Times New Roman"/>
                <a:cs typeface="Times New Roman"/>
              </a:rPr>
              <a:t> </a:t>
            </a:r>
            <a:r>
              <a:rPr sz="1200" dirty="0">
                <a:latin typeface="Times New Roman"/>
                <a:cs typeface="Times New Roman"/>
              </a:rPr>
              <a:t>there</a:t>
            </a:r>
            <a:r>
              <a:rPr sz="1200" spc="-20"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dirty="0">
                <a:latin typeface="Times New Roman"/>
                <a:cs typeface="Times New Roman"/>
              </a:rPr>
              <a:t>number</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plates</a:t>
            </a:r>
            <a:r>
              <a:rPr sz="1200" spc="-75" dirty="0">
                <a:latin typeface="Times New Roman"/>
                <a:cs typeface="Times New Roman"/>
              </a:rPr>
              <a:t> </a:t>
            </a:r>
            <a:r>
              <a:rPr sz="1200" dirty="0">
                <a:latin typeface="Times New Roman"/>
                <a:cs typeface="Times New Roman"/>
              </a:rPr>
              <a:t>having</a:t>
            </a:r>
            <a:r>
              <a:rPr sz="1200" spc="5" dirty="0">
                <a:latin typeface="Times New Roman"/>
                <a:cs typeface="Times New Roman"/>
              </a:rPr>
              <a:t> </a:t>
            </a:r>
            <a:r>
              <a:rPr sz="1200" dirty="0">
                <a:latin typeface="Times New Roman"/>
                <a:cs typeface="Times New Roman"/>
              </a:rPr>
              <a:t>air</a:t>
            </a:r>
            <a:r>
              <a:rPr sz="1200" spc="-35" dirty="0">
                <a:latin typeface="Times New Roman"/>
                <a:cs typeface="Times New Roman"/>
              </a:rPr>
              <a:t> </a:t>
            </a:r>
            <a:r>
              <a:rPr sz="1200" dirty="0">
                <a:latin typeface="Times New Roman"/>
                <a:cs typeface="Times New Roman"/>
              </a:rPr>
              <a:t>and</a:t>
            </a:r>
            <a:r>
              <a:rPr sz="1200" spc="-50" dirty="0">
                <a:latin typeface="Times New Roman"/>
                <a:cs typeface="Times New Roman"/>
              </a:rPr>
              <a:t> </a:t>
            </a:r>
            <a:r>
              <a:rPr sz="1200" dirty="0">
                <a:latin typeface="Times New Roman"/>
                <a:cs typeface="Times New Roman"/>
              </a:rPr>
              <a:t>flue</a:t>
            </a:r>
            <a:r>
              <a:rPr sz="1200" spc="-30" dirty="0">
                <a:latin typeface="Times New Roman"/>
                <a:cs typeface="Times New Roman"/>
              </a:rPr>
              <a:t> </a:t>
            </a:r>
            <a:r>
              <a:rPr sz="1200" spc="-10" dirty="0">
                <a:latin typeface="Times New Roman"/>
                <a:cs typeface="Times New Roman"/>
              </a:rPr>
              <a:t>gases </a:t>
            </a:r>
            <a:r>
              <a:rPr sz="1200" dirty="0">
                <a:latin typeface="Times New Roman"/>
                <a:cs typeface="Times New Roman"/>
              </a:rPr>
              <a:t>flowing</a:t>
            </a:r>
            <a:r>
              <a:rPr sz="1200" spc="-75" dirty="0">
                <a:latin typeface="Times New Roman"/>
                <a:cs typeface="Times New Roman"/>
              </a:rPr>
              <a:t> </a:t>
            </a:r>
            <a:r>
              <a:rPr sz="1200" dirty="0">
                <a:latin typeface="Times New Roman"/>
                <a:cs typeface="Times New Roman"/>
              </a:rPr>
              <a:t>through</a:t>
            </a:r>
            <a:r>
              <a:rPr sz="1200" spc="-40" dirty="0">
                <a:latin typeface="Times New Roman"/>
                <a:cs typeface="Times New Roman"/>
              </a:rPr>
              <a:t> </a:t>
            </a:r>
            <a:r>
              <a:rPr sz="1200" dirty="0">
                <a:latin typeface="Times New Roman"/>
                <a:cs typeface="Times New Roman"/>
              </a:rPr>
              <a:t>alternative</a:t>
            </a:r>
            <a:r>
              <a:rPr sz="1200" spc="-75" dirty="0">
                <a:latin typeface="Times New Roman"/>
                <a:cs typeface="Times New Roman"/>
              </a:rPr>
              <a:t> </a:t>
            </a:r>
            <a:r>
              <a:rPr sz="1200" dirty="0">
                <a:latin typeface="Times New Roman"/>
                <a:cs typeface="Times New Roman"/>
              </a:rPr>
              <a:t>spacing.</a:t>
            </a:r>
            <a:r>
              <a:rPr sz="1200" spc="-30"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spc="-10" dirty="0">
                <a:latin typeface="Times New Roman"/>
                <a:cs typeface="Times New Roman"/>
              </a:rPr>
              <a:t>regenerative</a:t>
            </a:r>
            <a:r>
              <a:rPr sz="1200" spc="-65" dirty="0">
                <a:latin typeface="Times New Roman"/>
                <a:cs typeface="Times New Roman"/>
              </a:rPr>
              <a:t> </a:t>
            </a:r>
            <a:r>
              <a:rPr sz="1200" dirty="0">
                <a:latin typeface="Times New Roman"/>
                <a:cs typeface="Times New Roman"/>
              </a:rPr>
              <a:t>type</a:t>
            </a:r>
            <a:r>
              <a:rPr sz="1200" spc="45" dirty="0">
                <a:latin typeface="Times New Roman"/>
                <a:cs typeface="Times New Roman"/>
              </a:rPr>
              <a:t> </a:t>
            </a:r>
            <a:r>
              <a:rPr sz="1200" dirty="0">
                <a:latin typeface="Times New Roman"/>
                <a:cs typeface="Times New Roman"/>
              </a:rPr>
              <a:t>air</a:t>
            </a:r>
            <a:r>
              <a:rPr sz="1200" spc="-15" dirty="0">
                <a:latin typeface="Times New Roman"/>
                <a:cs typeface="Times New Roman"/>
              </a:rPr>
              <a:t> </a:t>
            </a:r>
            <a:r>
              <a:rPr sz="1200" spc="-10" dirty="0">
                <a:latin typeface="Times New Roman"/>
                <a:cs typeface="Times New Roman"/>
              </a:rPr>
              <a:t>preheater</a:t>
            </a:r>
            <a:r>
              <a:rPr sz="1200" spc="-65" dirty="0">
                <a:latin typeface="Times New Roman"/>
                <a:cs typeface="Times New Roman"/>
              </a:rPr>
              <a:t> </a:t>
            </a:r>
            <a:r>
              <a:rPr sz="1200" dirty="0">
                <a:latin typeface="Times New Roman"/>
                <a:cs typeface="Times New Roman"/>
              </a:rPr>
              <a:t>there</a:t>
            </a:r>
            <a:r>
              <a:rPr sz="1200" spc="-2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spc="-20" dirty="0">
                <a:latin typeface="Times New Roman"/>
                <a:cs typeface="Times New Roman"/>
              </a:rPr>
              <a:t>wire </a:t>
            </a:r>
            <a:r>
              <a:rPr sz="1200" dirty="0">
                <a:latin typeface="Times New Roman"/>
                <a:cs typeface="Times New Roman"/>
              </a:rPr>
              <a:t>mesh</a:t>
            </a:r>
            <a:r>
              <a:rPr sz="1200" spc="-75" dirty="0">
                <a:latin typeface="Times New Roman"/>
                <a:cs typeface="Times New Roman"/>
              </a:rPr>
              <a:t> </a:t>
            </a:r>
            <a:r>
              <a:rPr sz="1200" spc="-10" dirty="0">
                <a:latin typeface="Times New Roman"/>
                <a:cs typeface="Times New Roman"/>
              </a:rPr>
              <a:t>rotor</a:t>
            </a:r>
            <a:r>
              <a:rPr sz="1200" spc="-65" dirty="0">
                <a:latin typeface="Times New Roman"/>
                <a:cs typeface="Times New Roman"/>
              </a:rPr>
              <a:t> </a:t>
            </a:r>
            <a:r>
              <a:rPr sz="1200" dirty="0">
                <a:latin typeface="Times New Roman"/>
                <a:cs typeface="Times New Roman"/>
              </a:rPr>
              <a:t>which</a:t>
            </a:r>
            <a:r>
              <a:rPr sz="1200" spc="1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alternatively</a:t>
            </a:r>
            <a:r>
              <a:rPr sz="1200" spc="-75" dirty="0">
                <a:latin typeface="Times New Roman"/>
                <a:cs typeface="Times New Roman"/>
              </a:rPr>
              <a:t> </a:t>
            </a:r>
            <a:r>
              <a:rPr sz="1200" spc="-10" dirty="0">
                <a:latin typeface="Times New Roman"/>
                <a:cs typeface="Times New Roman"/>
              </a:rPr>
              <a:t>heated</a:t>
            </a:r>
            <a:r>
              <a:rPr sz="1200" spc="-65" dirty="0">
                <a:latin typeface="Times New Roman"/>
                <a:cs typeface="Times New Roman"/>
              </a:rPr>
              <a:t> </a:t>
            </a:r>
            <a:r>
              <a:rPr sz="1200" dirty="0">
                <a:latin typeface="Times New Roman"/>
                <a:cs typeface="Times New Roman"/>
              </a:rPr>
              <a:t>and</a:t>
            </a:r>
            <a:r>
              <a:rPr sz="1200" spc="-45" dirty="0">
                <a:latin typeface="Times New Roman"/>
                <a:cs typeface="Times New Roman"/>
              </a:rPr>
              <a:t> </a:t>
            </a:r>
            <a:r>
              <a:rPr sz="1200" dirty="0">
                <a:latin typeface="Times New Roman"/>
                <a:cs typeface="Times New Roman"/>
              </a:rPr>
              <a:t>cooled</a:t>
            </a:r>
            <a:r>
              <a:rPr sz="1200" spc="-35" dirty="0">
                <a:latin typeface="Times New Roman"/>
                <a:cs typeface="Times New Roman"/>
              </a:rPr>
              <a:t> </a:t>
            </a:r>
            <a:r>
              <a:rPr sz="1200" dirty="0">
                <a:latin typeface="Times New Roman"/>
                <a:cs typeface="Times New Roman"/>
              </a:rPr>
              <a:t>by</a:t>
            </a:r>
            <a:r>
              <a:rPr sz="1200" spc="-4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hot</a:t>
            </a:r>
            <a:r>
              <a:rPr sz="1200" spc="50" dirty="0">
                <a:latin typeface="Times New Roman"/>
                <a:cs typeface="Times New Roman"/>
              </a:rPr>
              <a:t> </a:t>
            </a:r>
            <a:r>
              <a:rPr sz="1200" dirty="0">
                <a:latin typeface="Times New Roman"/>
                <a:cs typeface="Times New Roman"/>
              </a:rPr>
              <a:t>flue</a:t>
            </a:r>
            <a:r>
              <a:rPr sz="1200" spc="-20" dirty="0">
                <a:latin typeface="Times New Roman"/>
                <a:cs typeface="Times New Roman"/>
              </a:rPr>
              <a:t> </a:t>
            </a:r>
            <a:r>
              <a:rPr sz="1200" dirty="0">
                <a:latin typeface="Times New Roman"/>
                <a:cs typeface="Times New Roman"/>
              </a:rPr>
              <a:t>gases</a:t>
            </a:r>
            <a:r>
              <a:rPr sz="1200" spc="-20" dirty="0">
                <a:latin typeface="Times New Roman"/>
                <a:cs typeface="Times New Roman"/>
              </a:rPr>
              <a:t> </a:t>
            </a:r>
            <a:r>
              <a:rPr sz="1200" dirty="0">
                <a:latin typeface="Times New Roman"/>
                <a:cs typeface="Times New Roman"/>
              </a:rPr>
              <a:t>and</a:t>
            </a:r>
            <a:r>
              <a:rPr sz="1200" spc="-40" dirty="0">
                <a:latin typeface="Times New Roman"/>
                <a:cs typeface="Times New Roman"/>
              </a:rPr>
              <a:t> </a:t>
            </a:r>
            <a:r>
              <a:rPr sz="1200" dirty="0">
                <a:latin typeface="Times New Roman"/>
                <a:cs typeface="Times New Roman"/>
              </a:rPr>
              <a:t>air</a:t>
            </a:r>
            <a:r>
              <a:rPr sz="1200" spc="-1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spc="-25" dirty="0">
                <a:latin typeface="Times New Roman"/>
                <a:cs typeface="Times New Roman"/>
              </a:rPr>
              <a:t>be </a:t>
            </a:r>
            <a:r>
              <a:rPr sz="1200" dirty="0">
                <a:latin typeface="Times New Roman"/>
                <a:cs typeface="Times New Roman"/>
              </a:rPr>
              <a:t>used</a:t>
            </a:r>
            <a:r>
              <a:rPr sz="1200" spc="5" dirty="0">
                <a:latin typeface="Times New Roman"/>
                <a:cs typeface="Times New Roman"/>
              </a:rPr>
              <a:t> </a:t>
            </a:r>
            <a:r>
              <a:rPr sz="1200" dirty="0">
                <a:latin typeface="Times New Roman"/>
                <a:cs typeface="Times New Roman"/>
              </a:rPr>
              <a:t>for</a:t>
            </a:r>
            <a:r>
              <a:rPr sz="1200" spc="-40" dirty="0">
                <a:latin typeface="Times New Roman"/>
                <a:cs typeface="Times New Roman"/>
              </a:rPr>
              <a:t> </a:t>
            </a:r>
            <a:r>
              <a:rPr sz="1200" spc="-10" dirty="0">
                <a:latin typeface="Times New Roman"/>
                <a:cs typeface="Times New Roman"/>
              </a:rPr>
              <a:t>combustion.</a:t>
            </a:r>
            <a:endParaRPr sz="1200">
              <a:latin typeface="Times New Roman"/>
              <a:cs typeface="Times New Roman"/>
            </a:endParaRPr>
          </a:p>
          <a:p>
            <a:pPr marL="12700" marR="19685">
              <a:lnSpc>
                <a:spcPct val="120900"/>
              </a:lnSpc>
              <a:spcBef>
                <a:spcPts val="960"/>
              </a:spcBef>
            </a:pPr>
            <a:r>
              <a:rPr sz="1200" b="1" dirty="0">
                <a:latin typeface="Times New Roman"/>
                <a:cs typeface="Times New Roman"/>
              </a:rPr>
              <a:t>Feed</a:t>
            </a:r>
            <a:r>
              <a:rPr sz="1200" b="1" spc="-5" dirty="0">
                <a:latin typeface="Times New Roman"/>
                <a:cs typeface="Times New Roman"/>
              </a:rPr>
              <a:t> </a:t>
            </a:r>
            <a:r>
              <a:rPr sz="1200" b="1" dirty="0">
                <a:latin typeface="Times New Roman"/>
                <a:cs typeface="Times New Roman"/>
              </a:rPr>
              <a:t>pump:</a:t>
            </a:r>
            <a:r>
              <a:rPr sz="1200" b="1" spc="-35" dirty="0">
                <a:latin typeface="Times New Roman"/>
                <a:cs typeface="Times New Roman"/>
              </a:rPr>
              <a:t> </a:t>
            </a:r>
            <a:r>
              <a:rPr sz="1200" dirty="0">
                <a:latin typeface="Times New Roman"/>
                <a:cs typeface="Times New Roman"/>
              </a:rPr>
              <a:t>Feed</a:t>
            </a:r>
            <a:r>
              <a:rPr sz="1200" spc="5" dirty="0">
                <a:latin typeface="Times New Roman"/>
                <a:cs typeface="Times New Roman"/>
              </a:rPr>
              <a:t> </a:t>
            </a:r>
            <a:r>
              <a:rPr sz="1200" dirty="0">
                <a:latin typeface="Times New Roman"/>
                <a:cs typeface="Times New Roman"/>
              </a:rPr>
              <a:t>pump</a:t>
            </a:r>
            <a:r>
              <a:rPr sz="1200" spc="-60"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used</a:t>
            </a:r>
            <a:r>
              <a:rPr sz="1200" spc="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sending</a:t>
            </a:r>
            <a:r>
              <a:rPr sz="1200" spc="-50" dirty="0">
                <a:latin typeface="Times New Roman"/>
                <a:cs typeface="Times New Roman"/>
              </a:rPr>
              <a:t> </a:t>
            </a:r>
            <a:r>
              <a:rPr sz="1200" dirty="0">
                <a:latin typeface="Times New Roman"/>
                <a:cs typeface="Times New Roman"/>
              </a:rPr>
              <a:t>water</a:t>
            </a:r>
            <a:r>
              <a:rPr sz="1200" spc="-35" dirty="0">
                <a:latin typeface="Times New Roman"/>
                <a:cs typeface="Times New Roman"/>
              </a:rPr>
              <a:t> </a:t>
            </a:r>
            <a:r>
              <a:rPr sz="1200" dirty="0">
                <a:latin typeface="Times New Roman"/>
                <a:cs typeface="Times New Roman"/>
              </a:rPr>
              <a:t>into</a:t>
            </a:r>
            <a:r>
              <a:rPr sz="1200" spc="-55" dirty="0">
                <a:latin typeface="Times New Roman"/>
                <a:cs typeface="Times New Roman"/>
              </a:rPr>
              <a:t> </a:t>
            </a:r>
            <a:r>
              <a:rPr sz="1200" dirty="0">
                <a:latin typeface="Times New Roman"/>
                <a:cs typeface="Times New Roman"/>
              </a:rPr>
              <a:t>boiler</a:t>
            </a:r>
            <a:r>
              <a:rPr sz="1200" spc="-95"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pressure</a:t>
            </a:r>
            <a:r>
              <a:rPr sz="1200" spc="-105" dirty="0">
                <a:latin typeface="Times New Roman"/>
                <a:cs typeface="Times New Roman"/>
              </a:rPr>
              <a:t> </a:t>
            </a:r>
            <a:r>
              <a:rPr sz="1200" dirty="0">
                <a:latin typeface="Times New Roman"/>
                <a:cs typeface="Times New Roman"/>
              </a:rPr>
              <a:t>at</a:t>
            </a:r>
            <a:r>
              <a:rPr sz="1200" spc="-30" dirty="0">
                <a:latin typeface="Times New Roman"/>
                <a:cs typeface="Times New Roman"/>
              </a:rPr>
              <a:t> </a:t>
            </a:r>
            <a:r>
              <a:rPr sz="1200" spc="-10" dirty="0">
                <a:latin typeface="Times New Roman"/>
                <a:cs typeface="Times New Roman"/>
              </a:rPr>
              <a:t>which </a:t>
            </a:r>
            <a:r>
              <a:rPr sz="1200" dirty="0">
                <a:latin typeface="Times New Roman"/>
                <a:cs typeface="Times New Roman"/>
              </a:rPr>
              <a:t>steam</a:t>
            </a:r>
            <a:r>
              <a:rPr sz="1200" spc="-25" dirty="0">
                <a:latin typeface="Times New Roman"/>
                <a:cs typeface="Times New Roman"/>
              </a:rPr>
              <a:t> </a:t>
            </a:r>
            <a:r>
              <a:rPr sz="1200" dirty="0">
                <a:latin typeface="Times New Roman"/>
                <a:cs typeface="Times New Roman"/>
              </a:rPr>
              <a:t>generation</a:t>
            </a:r>
            <a:r>
              <a:rPr sz="1200" spc="-110" dirty="0">
                <a:latin typeface="Times New Roman"/>
                <a:cs typeface="Times New Roman"/>
              </a:rPr>
              <a:t> </a:t>
            </a:r>
            <a:r>
              <a:rPr sz="1200" dirty="0">
                <a:latin typeface="Times New Roman"/>
                <a:cs typeface="Times New Roman"/>
              </a:rPr>
              <a:t>takes</a:t>
            </a:r>
            <a:r>
              <a:rPr sz="1200" spc="-40" dirty="0">
                <a:latin typeface="Times New Roman"/>
                <a:cs typeface="Times New Roman"/>
              </a:rPr>
              <a:t> </a:t>
            </a:r>
            <a:r>
              <a:rPr sz="1200" dirty="0">
                <a:latin typeface="Times New Roman"/>
                <a:cs typeface="Times New Roman"/>
              </a:rPr>
              <a:t>place.</a:t>
            </a:r>
            <a:r>
              <a:rPr sz="1200" spc="-45" dirty="0">
                <a:latin typeface="Times New Roman"/>
                <a:cs typeface="Times New Roman"/>
              </a:rPr>
              <a:t> </a:t>
            </a:r>
            <a:r>
              <a:rPr sz="1200" dirty="0">
                <a:latin typeface="Times New Roman"/>
                <a:cs typeface="Times New Roman"/>
              </a:rPr>
              <a:t>It</a:t>
            </a:r>
            <a:r>
              <a:rPr sz="1200" spc="4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generally</a:t>
            </a:r>
            <a:r>
              <a:rPr sz="1200" spc="-114"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three</a:t>
            </a:r>
            <a:r>
              <a:rPr sz="1200" spc="-40" dirty="0">
                <a:latin typeface="Times New Roman"/>
                <a:cs typeface="Times New Roman"/>
              </a:rPr>
              <a:t> </a:t>
            </a:r>
            <a:r>
              <a:rPr sz="1200" dirty="0">
                <a:latin typeface="Times New Roman"/>
                <a:cs typeface="Times New Roman"/>
              </a:rPr>
              <a:t>types</a:t>
            </a:r>
            <a:r>
              <a:rPr sz="1200" spc="-40" dirty="0">
                <a:latin typeface="Times New Roman"/>
                <a:cs typeface="Times New Roman"/>
              </a:rPr>
              <a:t> </a:t>
            </a:r>
            <a:r>
              <a:rPr sz="1200" dirty="0">
                <a:latin typeface="Times New Roman"/>
                <a:cs typeface="Times New Roman"/>
              </a:rPr>
              <a:t>i.e.</a:t>
            </a:r>
            <a:r>
              <a:rPr sz="1200" spc="-50" dirty="0">
                <a:latin typeface="Times New Roman"/>
                <a:cs typeface="Times New Roman"/>
              </a:rPr>
              <a:t> </a:t>
            </a:r>
            <a:r>
              <a:rPr sz="1200" dirty="0">
                <a:latin typeface="Times New Roman"/>
                <a:cs typeface="Times New Roman"/>
              </a:rPr>
              <a:t>centrifugal</a:t>
            </a:r>
            <a:r>
              <a:rPr sz="1200" spc="-85" dirty="0">
                <a:latin typeface="Times New Roman"/>
                <a:cs typeface="Times New Roman"/>
              </a:rPr>
              <a:t> </a:t>
            </a:r>
            <a:r>
              <a:rPr sz="1200" spc="-10" dirty="0">
                <a:latin typeface="Times New Roman"/>
                <a:cs typeface="Times New Roman"/>
              </a:rPr>
              <a:t>pump, </a:t>
            </a:r>
            <a:r>
              <a:rPr sz="1200" dirty="0">
                <a:latin typeface="Times New Roman"/>
                <a:cs typeface="Times New Roman"/>
              </a:rPr>
              <a:t>reciprocating</a:t>
            </a:r>
            <a:r>
              <a:rPr sz="1200" spc="-105" dirty="0">
                <a:latin typeface="Times New Roman"/>
                <a:cs typeface="Times New Roman"/>
              </a:rPr>
              <a:t> </a:t>
            </a:r>
            <a:r>
              <a:rPr sz="1200" dirty="0">
                <a:latin typeface="Times New Roman"/>
                <a:cs typeface="Times New Roman"/>
              </a:rPr>
              <a:t>pump</a:t>
            </a:r>
            <a:r>
              <a:rPr sz="1200" spc="-4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10" dirty="0">
                <a:latin typeface="Times New Roman"/>
                <a:cs typeface="Times New Roman"/>
              </a:rPr>
              <a:t>injectors.</a:t>
            </a:r>
            <a:endParaRPr sz="1200">
              <a:latin typeface="Times New Roman"/>
              <a:cs typeface="Times New Roman"/>
            </a:endParaRPr>
          </a:p>
        </p:txBody>
      </p:sp>
      <p:sp>
        <p:nvSpPr>
          <p:cNvPr id="10" name="object 10"/>
          <p:cNvSpPr txBox="1"/>
          <p:nvPr/>
        </p:nvSpPr>
        <p:spPr>
          <a:xfrm>
            <a:off x="2274252" y="6630417"/>
            <a:ext cx="5478780" cy="882421"/>
          </a:xfrm>
          <a:prstGeom prst="rect">
            <a:avLst/>
          </a:prstGeom>
        </p:spPr>
        <p:txBody>
          <a:bodyPr vert="horz" wrap="square" lIns="0" tIns="15240" rIns="0" bIns="0" rtlCol="0">
            <a:spAutoFit/>
          </a:bodyPr>
          <a:lstStyle/>
          <a:p>
            <a:pPr marL="12700" marR="5080">
              <a:lnSpc>
                <a:spcPct val="119600"/>
              </a:lnSpc>
              <a:spcBef>
                <a:spcPts val="120"/>
              </a:spcBef>
            </a:pP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reciprocating</a:t>
            </a:r>
            <a:r>
              <a:rPr sz="1200" spc="-110" dirty="0">
                <a:latin typeface="Times New Roman"/>
                <a:cs typeface="Times New Roman"/>
              </a:rPr>
              <a:t> </a:t>
            </a:r>
            <a:r>
              <a:rPr sz="1200" dirty="0">
                <a:latin typeface="Times New Roman"/>
                <a:cs typeface="Times New Roman"/>
              </a:rPr>
              <a:t>type</a:t>
            </a:r>
            <a:r>
              <a:rPr sz="1200" spc="-50" dirty="0">
                <a:latin typeface="Times New Roman"/>
                <a:cs typeface="Times New Roman"/>
              </a:rPr>
              <a:t> </a:t>
            </a:r>
            <a:r>
              <a:rPr sz="1200" dirty="0">
                <a:latin typeface="Times New Roman"/>
                <a:cs typeface="Times New Roman"/>
              </a:rPr>
              <a:t>feed</a:t>
            </a:r>
            <a:r>
              <a:rPr sz="1200" spc="10" dirty="0">
                <a:latin typeface="Times New Roman"/>
                <a:cs typeface="Times New Roman"/>
              </a:rPr>
              <a:t> </a:t>
            </a:r>
            <a:r>
              <a:rPr sz="1200" dirty="0">
                <a:latin typeface="Times New Roman"/>
                <a:cs typeface="Times New Roman"/>
              </a:rPr>
              <a:t>pump</a:t>
            </a:r>
            <a:r>
              <a:rPr sz="1200" spc="-5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shown</a:t>
            </a:r>
            <a:r>
              <a:rPr sz="1200" spc="1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Fig.</a:t>
            </a:r>
            <a:r>
              <a:rPr sz="1200" spc="10" dirty="0">
                <a:latin typeface="Times New Roman"/>
                <a:cs typeface="Times New Roman"/>
              </a:rPr>
              <a:t> </a:t>
            </a:r>
            <a:r>
              <a:rPr sz="1200" dirty="0">
                <a:latin typeface="Times New Roman"/>
                <a:cs typeface="Times New Roman"/>
              </a:rPr>
              <a:t>1.21.</a:t>
            </a:r>
            <a:r>
              <a:rPr sz="1200" spc="10"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boilers</a:t>
            </a:r>
            <a:r>
              <a:rPr sz="1200" spc="-10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pumps</a:t>
            </a:r>
            <a:r>
              <a:rPr sz="1200" spc="20" dirty="0">
                <a:latin typeface="Times New Roman"/>
                <a:cs typeface="Times New Roman"/>
              </a:rPr>
              <a:t> </a:t>
            </a:r>
            <a:r>
              <a:rPr sz="1200" dirty="0">
                <a:latin typeface="Times New Roman"/>
                <a:cs typeface="Times New Roman"/>
              </a:rPr>
              <a:t>raise</a:t>
            </a:r>
            <a:r>
              <a:rPr sz="1200" spc="-45" dirty="0">
                <a:latin typeface="Times New Roman"/>
                <a:cs typeface="Times New Roman"/>
              </a:rPr>
              <a:t> </a:t>
            </a:r>
            <a:r>
              <a:rPr sz="1200" spc="-20" dirty="0">
                <a:latin typeface="Times New Roman"/>
                <a:cs typeface="Times New Roman"/>
              </a:rPr>
              <a:t>feed </a:t>
            </a:r>
            <a:r>
              <a:rPr sz="1200" dirty="0">
                <a:latin typeface="Times New Roman"/>
                <a:cs typeface="Times New Roman"/>
              </a:rPr>
              <a:t>water</a:t>
            </a:r>
            <a:r>
              <a:rPr sz="1200" spc="-25" dirty="0">
                <a:latin typeface="Times New Roman"/>
                <a:cs typeface="Times New Roman"/>
              </a:rPr>
              <a:t> </a:t>
            </a:r>
            <a:r>
              <a:rPr sz="1200" dirty="0">
                <a:latin typeface="Times New Roman"/>
                <a:cs typeface="Times New Roman"/>
              </a:rPr>
              <a:t>pressure</a:t>
            </a:r>
            <a:r>
              <a:rPr sz="1200" spc="-95"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value</a:t>
            </a:r>
            <a:r>
              <a:rPr sz="1200" spc="20" dirty="0">
                <a:latin typeface="Times New Roman"/>
                <a:cs typeface="Times New Roman"/>
              </a:rPr>
              <a:t> </a:t>
            </a:r>
            <a:r>
              <a:rPr sz="1200" dirty="0">
                <a:latin typeface="Times New Roman"/>
                <a:cs typeface="Times New Roman"/>
              </a:rPr>
              <a:t>more</a:t>
            </a:r>
            <a:r>
              <a:rPr sz="1200" spc="-95" dirty="0">
                <a:latin typeface="Times New Roman"/>
                <a:cs typeface="Times New Roman"/>
              </a:rPr>
              <a:t> </a:t>
            </a:r>
            <a:r>
              <a:rPr sz="1200" dirty="0">
                <a:latin typeface="Times New Roman"/>
                <a:cs typeface="Times New Roman"/>
              </a:rPr>
              <a:t>than</a:t>
            </a:r>
            <a:r>
              <a:rPr sz="1200" spc="-4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highest</a:t>
            </a:r>
            <a:r>
              <a:rPr sz="1200" spc="-25" dirty="0">
                <a:latin typeface="Times New Roman"/>
                <a:cs typeface="Times New Roman"/>
              </a:rPr>
              <a:t> </a:t>
            </a:r>
            <a:r>
              <a:rPr sz="1200" dirty="0">
                <a:latin typeface="Times New Roman"/>
                <a:cs typeface="Times New Roman"/>
              </a:rPr>
              <a:t>operating</a:t>
            </a:r>
            <a:r>
              <a:rPr sz="1200" spc="-95" dirty="0">
                <a:latin typeface="Times New Roman"/>
                <a:cs typeface="Times New Roman"/>
              </a:rPr>
              <a:t> </a:t>
            </a:r>
            <a:r>
              <a:rPr sz="1200" dirty="0">
                <a:latin typeface="Times New Roman"/>
                <a:cs typeface="Times New Roman"/>
              </a:rPr>
              <a:t>pressure</a:t>
            </a:r>
            <a:r>
              <a:rPr sz="1200" spc="-9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boiler.</a:t>
            </a:r>
            <a:r>
              <a:rPr sz="1200" spc="-35" dirty="0">
                <a:latin typeface="Times New Roman"/>
                <a:cs typeface="Times New Roman"/>
              </a:rPr>
              <a:t> </a:t>
            </a:r>
            <a:r>
              <a:rPr sz="1200" dirty="0">
                <a:latin typeface="Times New Roman"/>
                <a:cs typeface="Times New Roman"/>
              </a:rPr>
              <a:t>Pumps</a:t>
            </a:r>
            <a:r>
              <a:rPr sz="1200" spc="-35" dirty="0">
                <a:latin typeface="Times New Roman"/>
                <a:cs typeface="Times New Roman"/>
              </a:rPr>
              <a:t> </a:t>
            </a:r>
            <a:r>
              <a:rPr sz="1200" spc="-20" dirty="0">
                <a:latin typeface="Times New Roman"/>
                <a:cs typeface="Times New Roman"/>
              </a:rPr>
              <a:t>also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capability</a:t>
            </a:r>
            <a:r>
              <a:rPr sz="1200" spc="-100" dirty="0">
                <a:latin typeface="Times New Roman"/>
                <a:cs typeface="Times New Roman"/>
              </a:rPr>
              <a:t> </a:t>
            </a:r>
            <a:r>
              <a:rPr sz="1200" dirty="0">
                <a:latin typeface="Times New Roman"/>
                <a:cs typeface="Times New Roman"/>
              </a:rPr>
              <a:t>to</a:t>
            </a:r>
            <a:r>
              <a:rPr sz="1200" spc="-110" dirty="0">
                <a:latin typeface="Times New Roman"/>
                <a:cs typeface="Times New Roman"/>
              </a:rPr>
              <a:t> </a:t>
            </a:r>
            <a:r>
              <a:rPr sz="1200" dirty="0">
                <a:latin typeface="Times New Roman"/>
                <a:cs typeface="Times New Roman"/>
              </a:rPr>
              <a:t>deliver</a:t>
            </a:r>
            <a:r>
              <a:rPr sz="1200" spc="-25" dirty="0">
                <a:latin typeface="Times New Roman"/>
                <a:cs typeface="Times New Roman"/>
              </a:rPr>
              <a:t> </a:t>
            </a:r>
            <a:r>
              <a:rPr sz="1200" dirty="0">
                <a:latin typeface="Times New Roman"/>
                <a:cs typeface="Times New Roman"/>
              </a:rPr>
              <a:t>feed</a:t>
            </a:r>
            <a:r>
              <a:rPr sz="1200" spc="-25" dirty="0">
                <a:latin typeface="Times New Roman"/>
                <a:cs typeface="Times New Roman"/>
              </a:rPr>
              <a:t> </a:t>
            </a:r>
            <a:r>
              <a:rPr sz="1200" dirty="0">
                <a:latin typeface="Times New Roman"/>
                <a:cs typeface="Times New Roman"/>
              </a:rPr>
              <a:t>water</a:t>
            </a:r>
            <a:r>
              <a:rPr sz="1200" spc="-30"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excess</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maximum</a:t>
            </a:r>
            <a:r>
              <a:rPr sz="1200" spc="-65" dirty="0">
                <a:latin typeface="Times New Roman"/>
                <a:cs typeface="Times New Roman"/>
              </a:rPr>
              <a:t> </a:t>
            </a:r>
            <a:r>
              <a:rPr sz="1200" dirty="0">
                <a:latin typeface="Times New Roman"/>
                <a:cs typeface="Times New Roman"/>
              </a:rPr>
              <a:t>evaporation</a:t>
            </a:r>
            <a:r>
              <a:rPr sz="1200" spc="-100" dirty="0">
                <a:latin typeface="Times New Roman"/>
                <a:cs typeface="Times New Roman"/>
              </a:rPr>
              <a:t> </a:t>
            </a:r>
            <a:r>
              <a:rPr sz="1200" dirty="0">
                <a:latin typeface="Times New Roman"/>
                <a:cs typeface="Times New Roman"/>
              </a:rPr>
              <a:t>rate</a:t>
            </a:r>
            <a:r>
              <a:rPr sz="1200" spc="-95" dirty="0">
                <a:latin typeface="Times New Roman"/>
                <a:cs typeface="Times New Roman"/>
              </a:rPr>
              <a:t> </a:t>
            </a:r>
            <a:r>
              <a:rPr sz="1200" spc="-10" dirty="0">
                <a:latin typeface="Times New Roman"/>
                <a:cs typeface="Times New Roman"/>
              </a:rPr>
              <a:t>of</a:t>
            </a:r>
            <a:r>
              <a:rPr sz="1200" spc="-90" dirty="0">
                <a:latin typeface="Times New Roman"/>
                <a:cs typeface="Times New Roman"/>
              </a:rPr>
              <a:t> </a:t>
            </a:r>
            <a:r>
              <a:rPr sz="1200" spc="-10" dirty="0">
                <a:latin typeface="Times New Roman"/>
                <a:cs typeface="Times New Roman"/>
              </a:rPr>
              <a:t>boiler.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excess</a:t>
            </a:r>
            <a:r>
              <a:rPr sz="1200" spc="-40" dirty="0">
                <a:latin typeface="Times New Roman"/>
                <a:cs typeface="Times New Roman"/>
              </a:rPr>
              <a:t> </a:t>
            </a:r>
            <a:r>
              <a:rPr sz="1200" dirty="0">
                <a:latin typeface="Times New Roman"/>
                <a:cs typeface="Times New Roman"/>
              </a:rPr>
              <a:t>capacity</a:t>
            </a:r>
            <a:r>
              <a:rPr sz="1200" spc="-11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feed</a:t>
            </a:r>
            <a:r>
              <a:rPr sz="1200" spc="-50" dirty="0">
                <a:latin typeface="Times New Roman"/>
                <a:cs typeface="Times New Roman"/>
              </a:rPr>
              <a:t> </a:t>
            </a:r>
            <a:r>
              <a:rPr sz="1200" dirty="0">
                <a:latin typeface="Times New Roman"/>
                <a:cs typeface="Times New Roman"/>
              </a:rPr>
              <a:t>pump</a:t>
            </a:r>
            <a:r>
              <a:rPr sz="1200" spc="1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dirty="0">
                <a:latin typeface="Times New Roman"/>
                <a:cs typeface="Times New Roman"/>
              </a:rPr>
              <a:t>generally</a:t>
            </a:r>
            <a:r>
              <a:rPr sz="1200" spc="-50" dirty="0">
                <a:latin typeface="Times New Roman"/>
                <a:cs typeface="Times New Roman"/>
              </a:rPr>
              <a:t> </a:t>
            </a:r>
            <a:r>
              <a:rPr sz="1200" dirty="0">
                <a:latin typeface="Times New Roman"/>
                <a:cs typeface="Times New Roman"/>
              </a:rPr>
              <a:t>15–20%</a:t>
            </a:r>
            <a:r>
              <a:rPr sz="1200" spc="-3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maximum</a:t>
            </a:r>
            <a:r>
              <a:rPr sz="1200" spc="-80" dirty="0">
                <a:latin typeface="Times New Roman"/>
                <a:cs typeface="Times New Roman"/>
              </a:rPr>
              <a:t> </a:t>
            </a:r>
            <a:r>
              <a:rPr sz="1200" dirty="0">
                <a:latin typeface="Times New Roman"/>
                <a:cs typeface="Times New Roman"/>
              </a:rPr>
              <a:t>continuous</a:t>
            </a:r>
            <a:r>
              <a:rPr sz="1200" spc="-40" dirty="0">
                <a:latin typeface="Times New Roman"/>
                <a:cs typeface="Times New Roman"/>
              </a:rPr>
              <a:t> </a:t>
            </a:r>
            <a:r>
              <a:rPr sz="1200" spc="-10" dirty="0">
                <a:latin typeface="Times New Roman"/>
                <a:cs typeface="Times New Roman"/>
              </a:rPr>
              <a:t>rating</a:t>
            </a:r>
            <a:endParaRPr sz="1200">
              <a:latin typeface="Times New Roman"/>
              <a:cs typeface="Times New Roman"/>
            </a:endParaRPr>
          </a:p>
        </p:txBody>
      </p:sp>
      <p:grpSp>
        <p:nvGrpSpPr>
          <p:cNvPr id="11" name="object 11"/>
          <p:cNvGrpSpPr/>
          <p:nvPr/>
        </p:nvGrpSpPr>
        <p:grpSpPr>
          <a:xfrm>
            <a:off x="2629535" y="-654050"/>
            <a:ext cx="5029200" cy="6800850"/>
            <a:chOff x="1257935" y="946150"/>
            <a:chExt cx="5029200" cy="6800850"/>
          </a:xfrm>
        </p:grpSpPr>
        <p:pic>
          <p:nvPicPr>
            <p:cNvPr id="12" name="object 12"/>
            <p:cNvPicPr/>
            <p:nvPr/>
          </p:nvPicPr>
          <p:blipFill>
            <a:blip r:embed="rId2" cstate="print"/>
            <a:stretch>
              <a:fillRect/>
            </a:stretch>
          </p:blipFill>
          <p:spPr>
            <a:xfrm>
              <a:off x="1600200" y="946150"/>
              <a:ext cx="3143885" cy="1751329"/>
            </a:xfrm>
            <a:prstGeom prst="rect">
              <a:avLst/>
            </a:prstGeom>
          </p:spPr>
        </p:pic>
        <p:pic>
          <p:nvPicPr>
            <p:cNvPr id="13" name="object 13"/>
            <p:cNvPicPr/>
            <p:nvPr/>
          </p:nvPicPr>
          <p:blipFill>
            <a:blip r:embed="rId3" cstate="print"/>
            <a:stretch>
              <a:fillRect/>
            </a:stretch>
          </p:blipFill>
          <p:spPr>
            <a:xfrm>
              <a:off x="1257935" y="4689347"/>
              <a:ext cx="5029200" cy="3057397"/>
            </a:xfrm>
            <a:prstGeom prst="rect">
              <a:avLst/>
            </a:prstGeom>
          </p:spPr>
        </p:pic>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13</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IC Engine Components</a:t>
            </a:r>
          </a:p>
          <a:p>
            <a:pPr algn="ctr">
              <a:spcBef>
                <a:spcPts val="719"/>
              </a:spcBef>
            </a:pPr>
            <a:r>
              <a:rPr lang="en-US" sz="3600" b="1" spc="-9" dirty="0">
                <a:latin typeface="Times New Roman"/>
                <a:cs typeface="Times New Roman"/>
              </a:rPr>
              <a:t>(156-170)</a:t>
            </a:r>
            <a:endParaRPr sz="3600" dirty="0">
              <a:latin typeface="Times New Roman"/>
              <a:cs typeface="Times New Roman"/>
            </a:endParaRPr>
          </a:p>
        </p:txBody>
      </p:sp>
    </p:spTree>
    <p:extLst>
      <p:ext uri="{BB962C8B-B14F-4D97-AF65-F5344CB8AC3E}">
        <p14:creationId xmlns:p14="http://schemas.microsoft.com/office/powerpoint/2010/main" val="31117218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1" y="161811"/>
            <a:ext cx="8938895" cy="4883150"/>
            <a:chOff x="0" y="1762010"/>
            <a:chExt cx="8938895" cy="4883150"/>
          </a:xfrm>
        </p:grpSpPr>
        <p:sp>
          <p:nvSpPr>
            <p:cNvPr id="3" name="object 3"/>
            <p:cNvSpPr/>
            <p:nvPr/>
          </p:nvSpPr>
          <p:spPr>
            <a:xfrm>
              <a:off x="686562" y="3388867"/>
              <a:ext cx="7848600" cy="1905"/>
            </a:xfrm>
            <a:custGeom>
              <a:avLst/>
              <a:gdLst/>
              <a:ahLst/>
              <a:cxnLst/>
              <a:rect l="l" t="t" r="r" b="b"/>
              <a:pathLst>
                <a:path w="7848600" h="1904">
                  <a:moveTo>
                    <a:pt x="0" y="0"/>
                  </a:moveTo>
                  <a:lnTo>
                    <a:pt x="7848600" y="1524"/>
                  </a:lnTo>
                </a:path>
              </a:pathLst>
            </a:custGeom>
            <a:ln w="19812">
              <a:solidFill>
                <a:srgbClr val="1F477B"/>
              </a:solidFill>
            </a:ln>
          </p:spPr>
          <p:txBody>
            <a:bodyPr wrap="square" lIns="0" tIns="0" rIns="0" bIns="0" rtlCol="0"/>
            <a:lstStyle/>
            <a:p>
              <a:endParaRPr sz="1800"/>
            </a:p>
          </p:txBody>
        </p:sp>
        <p:pic>
          <p:nvPicPr>
            <p:cNvPr id="4" name="object 4"/>
            <p:cNvPicPr/>
            <p:nvPr/>
          </p:nvPicPr>
          <p:blipFill>
            <a:blip r:embed="rId2" cstate="print"/>
            <a:stretch>
              <a:fillRect/>
            </a:stretch>
          </p:blipFill>
          <p:spPr>
            <a:xfrm>
              <a:off x="0" y="1762010"/>
              <a:ext cx="5486399" cy="4882896"/>
            </a:xfrm>
            <a:prstGeom prst="rect">
              <a:avLst/>
            </a:prstGeom>
          </p:spPr>
        </p:pic>
        <p:pic>
          <p:nvPicPr>
            <p:cNvPr id="5" name="object 5"/>
            <p:cNvPicPr/>
            <p:nvPr/>
          </p:nvPicPr>
          <p:blipFill>
            <a:blip r:embed="rId3" cstate="print"/>
            <a:stretch>
              <a:fillRect/>
            </a:stretch>
          </p:blipFill>
          <p:spPr>
            <a:xfrm>
              <a:off x="4055618" y="5775604"/>
              <a:ext cx="4883149" cy="822667"/>
            </a:xfrm>
            <a:prstGeom prst="rect">
              <a:avLst/>
            </a:prstGeom>
          </p:spPr>
        </p:pic>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68856" y="1361186"/>
            <a:ext cx="6602983" cy="1894205"/>
          </a:xfrm>
          <a:prstGeom prst="rect">
            <a:avLst/>
          </a:prstGeom>
        </p:spPr>
      </p:pic>
      <p:sp>
        <p:nvSpPr>
          <p:cNvPr id="3" name="object 3"/>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167640">
              <a:spcBef>
                <a:spcPts val="95"/>
              </a:spcBef>
            </a:pPr>
            <a:r>
              <a:rPr spc="-10" dirty="0">
                <a:latin typeface="Calibri"/>
                <a:cs typeface="Calibri"/>
              </a:rPr>
              <a:t>Engine</a:t>
            </a:r>
          </a:p>
        </p:txBody>
      </p:sp>
      <p:sp>
        <p:nvSpPr>
          <p:cNvPr id="4" name="object 4"/>
          <p:cNvSpPr txBox="1"/>
          <p:nvPr/>
        </p:nvSpPr>
        <p:spPr>
          <a:xfrm>
            <a:off x="1857249" y="-37211"/>
            <a:ext cx="7194550" cy="1163139"/>
          </a:xfrm>
          <a:prstGeom prst="rect">
            <a:avLst/>
          </a:prstGeom>
        </p:spPr>
        <p:txBody>
          <a:bodyPr vert="horz" wrap="square" lIns="0" tIns="49530" rIns="0" bIns="0" rtlCol="0">
            <a:spAutoFit/>
          </a:bodyPr>
          <a:lstStyle/>
          <a:p>
            <a:pPr marL="193674" indent="-180974">
              <a:spcBef>
                <a:spcPts val="390"/>
              </a:spcBef>
              <a:buClr>
                <a:srgbClr val="4F81BB"/>
              </a:buClr>
              <a:buSzPct val="85416"/>
              <a:buFont typeface="Arial MT"/>
              <a:buChar char="•"/>
              <a:tabLst>
                <a:tab pos="193674" algn="l"/>
              </a:tabLst>
            </a:pPr>
            <a:r>
              <a:rPr sz="2400" dirty="0">
                <a:latin typeface="Calibri"/>
                <a:cs typeface="Calibri"/>
              </a:rPr>
              <a:t>Device</a:t>
            </a:r>
            <a:r>
              <a:rPr sz="2400" spc="-75" dirty="0">
                <a:latin typeface="Calibri"/>
                <a:cs typeface="Calibri"/>
              </a:rPr>
              <a:t> </a:t>
            </a:r>
            <a:r>
              <a:rPr sz="2400" dirty="0">
                <a:latin typeface="Calibri"/>
                <a:cs typeface="Calibri"/>
              </a:rPr>
              <a:t>transforms</a:t>
            </a:r>
            <a:r>
              <a:rPr sz="2400" spc="-95" dirty="0">
                <a:latin typeface="Calibri"/>
                <a:cs typeface="Calibri"/>
              </a:rPr>
              <a:t> </a:t>
            </a:r>
            <a:r>
              <a:rPr sz="2400" dirty="0">
                <a:latin typeface="Calibri"/>
                <a:cs typeface="Calibri"/>
              </a:rPr>
              <a:t>one</a:t>
            </a:r>
            <a:r>
              <a:rPr sz="2400" spc="-75" dirty="0">
                <a:latin typeface="Calibri"/>
                <a:cs typeface="Calibri"/>
              </a:rPr>
              <a:t> </a:t>
            </a:r>
            <a:r>
              <a:rPr sz="2400" dirty="0">
                <a:latin typeface="Calibri"/>
                <a:cs typeface="Calibri"/>
              </a:rPr>
              <a:t>form</a:t>
            </a:r>
            <a:r>
              <a:rPr sz="2400" spc="-90" dirty="0">
                <a:latin typeface="Calibri"/>
                <a:cs typeface="Calibri"/>
              </a:rPr>
              <a:t> </a:t>
            </a:r>
            <a:r>
              <a:rPr sz="2400" dirty="0">
                <a:latin typeface="Calibri"/>
                <a:cs typeface="Calibri"/>
              </a:rPr>
              <a:t>of</a:t>
            </a:r>
            <a:r>
              <a:rPr sz="2400" spc="-90" dirty="0">
                <a:latin typeface="Calibri"/>
                <a:cs typeface="Calibri"/>
              </a:rPr>
              <a:t> </a:t>
            </a:r>
            <a:r>
              <a:rPr sz="2400" dirty="0">
                <a:latin typeface="Calibri"/>
                <a:cs typeface="Calibri"/>
              </a:rPr>
              <a:t>energy</a:t>
            </a:r>
            <a:r>
              <a:rPr sz="2400" spc="-90" dirty="0">
                <a:latin typeface="Calibri"/>
                <a:cs typeface="Calibri"/>
              </a:rPr>
              <a:t> </a:t>
            </a:r>
            <a:r>
              <a:rPr sz="2400" dirty="0">
                <a:latin typeface="Calibri"/>
                <a:cs typeface="Calibri"/>
              </a:rPr>
              <a:t>to</a:t>
            </a:r>
            <a:r>
              <a:rPr sz="2400" spc="-85" dirty="0">
                <a:latin typeface="Calibri"/>
                <a:cs typeface="Calibri"/>
              </a:rPr>
              <a:t> </a:t>
            </a:r>
            <a:r>
              <a:rPr sz="2400" dirty="0">
                <a:latin typeface="Calibri"/>
                <a:cs typeface="Calibri"/>
              </a:rPr>
              <a:t>another</a:t>
            </a:r>
            <a:r>
              <a:rPr sz="2400" spc="-80" dirty="0">
                <a:latin typeface="Calibri"/>
                <a:cs typeface="Calibri"/>
              </a:rPr>
              <a:t> </a:t>
            </a:r>
            <a:r>
              <a:rPr sz="2400" spc="-20" dirty="0">
                <a:latin typeface="Calibri"/>
                <a:cs typeface="Calibri"/>
              </a:rPr>
              <a:t>form</a:t>
            </a:r>
            <a:endParaRPr sz="2400">
              <a:latin typeface="Calibri"/>
              <a:cs typeface="Calibri"/>
            </a:endParaRPr>
          </a:p>
          <a:p>
            <a:pPr marL="194944" marR="5080" indent="-182879">
              <a:lnSpc>
                <a:spcPts val="2580"/>
              </a:lnSpc>
              <a:spcBef>
                <a:spcPts val="625"/>
              </a:spcBef>
              <a:buClr>
                <a:srgbClr val="4F81BB"/>
              </a:buClr>
              <a:buSzPct val="85416"/>
              <a:buFont typeface="Arial MT"/>
              <a:buChar char="•"/>
              <a:tabLst>
                <a:tab pos="194944" algn="l"/>
              </a:tabLst>
            </a:pPr>
            <a:r>
              <a:rPr sz="2400" dirty="0">
                <a:latin typeface="Calibri"/>
                <a:cs typeface="Calibri"/>
              </a:rPr>
              <a:t>Heat</a:t>
            </a:r>
            <a:r>
              <a:rPr sz="2400" spc="-85" dirty="0">
                <a:latin typeface="Calibri"/>
                <a:cs typeface="Calibri"/>
              </a:rPr>
              <a:t> </a:t>
            </a:r>
            <a:r>
              <a:rPr sz="2400" spc="-10" dirty="0">
                <a:latin typeface="Calibri"/>
                <a:cs typeface="Calibri"/>
              </a:rPr>
              <a:t>engine-</a:t>
            </a:r>
            <a:r>
              <a:rPr sz="2400" spc="-80" dirty="0">
                <a:latin typeface="Calibri"/>
                <a:cs typeface="Calibri"/>
              </a:rPr>
              <a:t> </a:t>
            </a:r>
            <a:r>
              <a:rPr sz="2400" dirty="0">
                <a:latin typeface="Calibri"/>
                <a:cs typeface="Calibri"/>
              </a:rPr>
              <a:t>Engine</a:t>
            </a:r>
            <a:r>
              <a:rPr sz="2400" spc="-85" dirty="0">
                <a:latin typeface="Calibri"/>
                <a:cs typeface="Calibri"/>
              </a:rPr>
              <a:t> </a:t>
            </a:r>
            <a:r>
              <a:rPr sz="2400" dirty="0">
                <a:latin typeface="Calibri"/>
                <a:cs typeface="Calibri"/>
              </a:rPr>
              <a:t>which</a:t>
            </a:r>
            <a:r>
              <a:rPr sz="2400" spc="-80" dirty="0">
                <a:latin typeface="Calibri"/>
                <a:cs typeface="Calibri"/>
              </a:rPr>
              <a:t> </a:t>
            </a:r>
            <a:r>
              <a:rPr sz="2400" spc="-10" dirty="0">
                <a:latin typeface="Calibri"/>
                <a:cs typeface="Calibri"/>
              </a:rPr>
              <a:t>converts</a:t>
            </a:r>
            <a:r>
              <a:rPr sz="2400" spc="-90" dirty="0">
                <a:latin typeface="Calibri"/>
                <a:cs typeface="Calibri"/>
              </a:rPr>
              <a:t> </a:t>
            </a:r>
            <a:r>
              <a:rPr sz="2400" dirty="0">
                <a:latin typeface="Calibri"/>
                <a:cs typeface="Calibri"/>
              </a:rPr>
              <a:t>thermal</a:t>
            </a:r>
            <a:r>
              <a:rPr sz="2400" spc="-95" dirty="0">
                <a:latin typeface="Calibri"/>
                <a:cs typeface="Calibri"/>
              </a:rPr>
              <a:t> </a:t>
            </a:r>
            <a:r>
              <a:rPr sz="2400" dirty="0">
                <a:latin typeface="Calibri"/>
                <a:cs typeface="Calibri"/>
              </a:rPr>
              <a:t>energy</a:t>
            </a:r>
            <a:r>
              <a:rPr sz="2400" spc="-85" dirty="0">
                <a:latin typeface="Calibri"/>
                <a:cs typeface="Calibri"/>
              </a:rPr>
              <a:t> </a:t>
            </a:r>
            <a:r>
              <a:rPr sz="2400" dirty="0">
                <a:latin typeface="Calibri"/>
                <a:cs typeface="Calibri"/>
              </a:rPr>
              <a:t>in</a:t>
            </a:r>
            <a:r>
              <a:rPr sz="2400" spc="-85" dirty="0">
                <a:latin typeface="Calibri"/>
                <a:cs typeface="Calibri"/>
              </a:rPr>
              <a:t> </a:t>
            </a:r>
            <a:r>
              <a:rPr sz="2400" spc="-25" dirty="0">
                <a:latin typeface="Calibri"/>
                <a:cs typeface="Calibri"/>
              </a:rPr>
              <a:t>to </a:t>
            </a:r>
            <a:r>
              <a:rPr sz="2400" dirty="0">
                <a:latin typeface="Calibri"/>
                <a:cs typeface="Calibri"/>
              </a:rPr>
              <a:t>mechanical</a:t>
            </a:r>
            <a:r>
              <a:rPr sz="2400" spc="-45" dirty="0">
                <a:latin typeface="Calibri"/>
                <a:cs typeface="Calibri"/>
              </a:rPr>
              <a:t> </a:t>
            </a:r>
            <a:r>
              <a:rPr sz="2400" dirty="0">
                <a:latin typeface="Calibri"/>
                <a:cs typeface="Calibri"/>
              </a:rPr>
              <a:t>energy.</a:t>
            </a:r>
            <a:r>
              <a:rPr sz="2400" spc="-45" dirty="0">
                <a:latin typeface="Calibri"/>
                <a:cs typeface="Calibri"/>
              </a:rPr>
              <a:t> </a:t>
            </a:r>
            <a:r>
              <a:rPr sz="2400" dirty="0">
                <a:latin typeface="Calibri"/>
                <a:cs typeface="Calibri"/>
              </a:rPr>
              <a:t>Ex:</a:t>
            </a:r>
            <a:r>
              <a:rPr sz="2400" spc="-35" dirty="0">
                <a:latin typeface="Calibri"/>
                <a:cs typeface="Calibri"/>
              </a:rPr>
              <a:t> </a:t>
            </a:r>
            <a:r>
              <a:rPr sz="2400" dirty="0">
                <a:latin typeface="Calibri"/>
                <a:cs typeface="Calibri"/>
              </a:rPr>
              <a:t>steam</a:t>
            </a:r>
            <a:r>
              <a:rPr sz="2400" spc="-35" dirty="0">
                <a:latin typeface="Calibri"/>
                <a:cs typeface="Calibri"/>
              </a:rPr>
              <a:t> </a:t>
            </a:r>
            <a:r>
              <a:rPr sz="2400" spc="-10" dirty="0">
                <a:latin typeface="Calibri"/>
                <a:cs typeface="Calibri"/>
              </a:rPr>
              <a:t>engine</a:t>
            </a:r>
            <a:endParaRPr sz="2400">
              <a:latin typeface="Calibri"/>
              <a:cs typeface="Calibri"/>
            </a:endParaRPr>
          </a:p>
        </p:txBody>
      </p:sp>
      <p:sp>
        <p:nvSpPr>
          <p:cNvPr id="5" name="object 5"/>
          <p:cNvSpPr txBox="1"/>
          <p:nvPr/>
        </p:nvSpPr>
        <p:spPr>
          <a:xfrm>
            <a:off x="1857249" y="3105911"/>
            <a:ext cx="5647690" cy="1236236"/>
          </a:xfrm>
          <a:prstGeom prst="rect">
            <a:avLst/>
          </a:prstGeom>
        </p:spPr>
        <p:txBody>
          <a:bodyPr vert="horz" wrap="square" lIns="0" tIns="50800" rIns="0" bIns="0" rtlCol="0">
            <a:spAutoFit/>
          </a:bodyPr>
          <a:lstStyle/>
          <a:p>
            <a:pPr marL="193674" indent="-180974">
              <a:spcBef>
                <a:spcPts val="400"/>
              </a:spcBef>
              <a:buClr>
                <a:srgbClr val="4F81BB"/>
              </a:buClr>
              <a:buSzPct val="85416"/>
              <a:buFont typeface="Arial MT"/>
              <a:buChar char="•"/>
              <a:tabLst>
                <a:tab pos="193674" algn="l"/>
              </a:tabLst>
            </a:pPr>
            <a:r>
              <a:rPr sz="2400" dirty="0">
                <a:latin typeface="Calibri"/>
                <a:cs typeface="Calibri"/>
              </a:rPr>
              <a:t>Classified</a:t>
            </a:r>
            <a:r>
              <a:rPr sz="2400" spc="-135" dirty="0">
                <a:latin typeface="Calibri"/>
                <a:cs typeface="Calibri"/>
              </a:rPr>
              <a:t> </a:t>
            </a:r>
            <a:r>
              <a:rPr sz="2400" spc="-25" dirty="0">
                <a:latin typeface="Calibri"/>
                <a:cs typeface="Calibri"/>
              </a:rPr>
              <a:t>as</a:t>
            </a:r>
            <a:endParaRPr sz="2400">
              <a:latin typeface="Calibri"/>
              <a:cs typeface="Calibri"/>
            </a:endParaRPr>
          </a:p>
          <a:p>
            <a:pPr marL="468628" lvl="1" indent="-181609">
              <a:spcBef>
                <a:spcPts val="305"/>
              </a:spcBef>
              <a:buClr>
                <a:srgbClr val="4F81BB"/>
              </a:buClr>
              <a:buSzPct val="85416"/>
              <a:buFont typeface="Arial MT"/>
              <a:buChar char="•"/>
              <a:tabLst>
                <a:tab pos="468628" algn="l"/>
              </a:tabLst>
            </a:pPr>
            <a:r>
              <a:rPr sz="2400" dirty="0">
                <a:latin typeface="Calibri"/>
                <a:cs typeface="Calibri"/>
              </a:rPr>
              <a:t>External</a:t>
            </a:r>
            <a:r>
              <a:rPr sz="2400" spc="-85" dirty="0">
                <a:latin typeface="Calibri"/>
                <a:cs typeface="Calibri"/>
              </a:rPr>
              <a:t> </a:t>
            </a:r>
            <a:r>
              <a:rPr sz="2400" dirty="0">
                <a:latin typeface="Calibri"/>
                <a:cs typeface="Calibri"/>
              </a:rPr>
              <a:t>Combustion</a:t>
            </a:r>
            <a:r>
              <a:rPr sz="2400" spc="-80" dirty="0">
                <a:latin typeface="Calibri"/>
                <a:cs typeface="Calibri"/>
              </a:rPr>
              <a:t> </a:t>
            </a:r>
            <a:r>
              <a:rPr sz="2400" spc="-10" dirty="0">
                <a:latin typeface="Calibri"/>
                <a:cs typeface="Calibri"/>
              </a:rPr>
              <a:t>engines</a:t>
            </a:r>
            <a:r>
              <a:rPr sz="2400" spc="-75" dirty="0">
                <a:latin typeface="Calibri"/>
                <a:cs typeface="Calibri"/>
              </a:rPr>
              <a:t> </a:t>
            </a:r>
            <a:r>
              <a:rPr sz="2400" dirty="0">
                <a:latin typeface="Calibri"/>
                <a:cs typeface="Calibri"/>
              </a:rPr>
              <a:t>(EC</a:t>
            </a:r>
            <a:r>
              <a:rPr sz="2400" spc="-90" dirty="0">
                <a:latin typeface="Calibri"/>
                <a:cs typeface="Calibri"/>
              </a:rPr>
              <a:t> </a:t>
            </a:r>
            <a:r>
              <a:rPr sz="2400" spc="-10" dirty="0">
                <a:latin typeface="Calibri"/>
                <a:cs typeface="Calibri"/>
              </a:rPr>
              <a:t>Engines)</a:t>
            </a:r>
            <a:endParaRPr sz="2400">
              <a:latin typeface="Calibri"/>
              <a:cs typeface="Calibri"/>
            </a:endParaRPr>
          </a:p>
          <a:p>
            <a:pPr marL="468628" lvl="1" indent="-181609">
              <a:spcBef>
                <a:spcPts val="285"/>
              </a:spcBef>
              <a:buClr>
                <a:srgbClr val="4F81BB"/>
              </a:buClr>
              <a:buSzPct val="85416"/>
              <a:buFont typeface="Arial MT"/>
              <a:buChar char="•"/>
              <a:tabLst>
                <a:tab pos="468628" algn="l"/>
              </a:tabLst>
            </a:pPr>
            <a:r>
              <a:rPr sz="2400" spc="-10" dirty="0">
                <a:latin typeface="Calibri"/>
                <a:cs typeface="Calibri"/>
              </a:rPr>
              <a:t>Internal</a:t>
            </a:r>
            <a:r>
              <a:rPr sz="2400" spc="-100" dirty="0">
                <a:latin typeface="Calibri"/>
                <a:cs typeface="Calibri"/>
              </a:rPr>
              <a:t> </a:t>
            </a:r>
            <a:r>
              <a:rPr sz="2400" dirty="0">
                <a:latin typeface="Calibri"/>
                <a:cs typeface="Calibri"/>
              </a:rPr>
              <a:t>combustion</a:t>
            </a:r>
            <a:r>
              <a:rPr sz="2400" spc="-55" dirty="0">
                <a:latin typeface="Calibri"/>
                <a:cs typeface="Calibri"/>
              </a:rPr>
              <a:t> </a:t>
            </a:r>
            <a:r>
              <a:rPr sz="2400" spc="-10" dirty="0">
                <a:latin typeface="Calibri"/>
                <a:cs typeface="Calibri"/>
              </a:rPr>
              <a:t>engines(IC</a:t>
            </a:r>
            <a:r>
              <a:rPr sz="2400" spc="-70" dirty="0">
                <a:latin typeface="Calibri"/>
                <a:cs typeface="Calibri"/>
              </a:rPr>
              <a:t> </a:t>
            </a:r>
            <a:r>
              <a:rPr sz="2400" spc="-10" dirty="0">
                <a:latin typeface="Calibri"/>
                <a:cs typeface="Calibri"/>
              </a:rPr>
              <a:t>Engines)</a:t>
            </a:r>
            <a:endParaRPr sz="240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541" y="-963422"/>
            <a:ext cx="8075930" cy="4943148"/>
          </a:xfrm>
          <a:prstGeom prst="rect">
            <a:avLst/>
          </a:prstGeom>
        </p:spPr>
        <p:txBody>
          <a:bodyPr vert="horz" wrap="square" lIns="0" tIns="41275" rIns="0" bIns="0" rtlCol="0">
            <a:spAutoFit/>
          </a:bodyPr>
          <a:lstStyle/>
          <a:p>
            <a:pPr marL="346709" marR="5715" indent="-334644" algn="just">
              <a:lnSpc>
                <a:spcPts val="2720"/>
              </a:lnSpc>
              <a:spcBef>
                <a:spcPts val="325"/>
              </a:spcBef>
              <a:buFont typeface="Times New Roman"/>
              <a:buChar char="•"/>
              <a:tabLst>
                <a:tab pos="346709" algn="l"/>
              </a:tabLst>
            </a:pPr>
            <a:r>
              <a:rPr sz="2400" dirty="0">
                <a:latin typeface="Calibri"/>
                <a:cs typeface="Calibri"/>
              </a:rPr>
              <a:t>In</a:t>
            </a:r>
            <a:r>
              <a:rPr sz="2400" spc="145" dirty="0">
                <a:latin typeface="Calibri"/>
                <a:cs typeface="Calibri"/>
              </a:rPr>
              <a:t> </a:t>
            </a:r>
            <a:r>
              <a:rPr sz="2400" dirty="0">
                <a:latin typeface="Calibri"/>
                <a:cs typeface="Calibri"/>
              </a:rPr>
              <a:t>an</a:t>
            </a:r>
            <a:r>
              <a:rPr sz="2400" spc="250" dirty="0">
                <a:latin typeface="Calibri"/>
                <a:cs typeface="Calibri"/>
              </a:rPr>
              <a:t> </a:t>
            </a:r>
            <a:r>
              <a:rPr sz="2400" b="1" dirty="0">
                <a:latin typeface="Calibri"/>
                <a:cs typeface="Calibri"/>
              </a:rPr>
              <a:t>External</a:t>
            </a:r>
            <a:r>
              <a:rPr sz="2400" b="1" spc="185" dirty="0">
                <a:latin typeface="Calibri"/>
                <a:cs typeface="Calibri"/>
              </a:rPr>
              <a:t> </a:t>
            </a:r>
            <a:r>
              <a:rPr sz="2400" b="1" dirty="0">
                <a:latin typeface="Calibri"/>
                <a:cs typeface="Calibri"/>
              </a:rPr>
              <a:t>combustion</a:t>
            </a:r>
            <a:r>
              <a:rPr sz="2400" b="1" spc="190" dirty="0">
                <a:latin typeface="Calibri"/>
                <a:cs typeface="Calibri"/>
              </a:rPr>
              <a:t> </a:t>
            </a:r>
            <a:r>
              <a:rPr sz="2400" b="1" dirty="0">
                <a:latin typeface="Calibri"/>
                <a:cs typeface="Calibri"/>
              </a:rPr>
              <a:t>engine</a:t>
            </a:r>
            <a:r>
              <a:rPr sz="2400" dirty="0">
                <a:latin typeface="Calibri"/>
                <a:cs typeface="Calibri"/>
              </a:rPr>
              <a:t>,</a:t>
            </a:r>
            <a:r>
              <a:rPr sz="2400" spc="160" dirty="0">
                <a:latin typeface="Calibri"/>
                <a:cs typeface="Calibri"/>
              </a:rPr>
              <a:t> </a:t>
            </a:r>
            <a:r>
              <a:rPr sz="2400" dirty="0">
                <a:latin typeface="Calibri"/>
                <a:cs typeface="Calibri"/>
              </a:rPr>
              <a:t>working</a:t>
            </a:r>
            <a:r>
              <a:rPr sz="2400" spc="150" dirty="0">
                <a:latin typeface="Calibri"/>
                <a:cs typeface="Calibri"/>
              </a:rPr>
              <a:t> </a:t>
            </a:r>
            <a:r>
              <a:rPr sz="2400" dirty="0">
                <a:latin typeface="Calibri"/>
                <a:cs typeface="Calibri"/>
              </a:rPr>
              <a:t>fluid</a:t>
            </a:r>
            <a:r>
              <a:rPr sz="2400" spc="150" dirty="0">
                <a:latin typeface="Calibri"/>
                <a:cs typeface="Calibri"/>
              </a:rPr>
              <a:t> </a:t>
            </a:r>
            <a:r>
              <a:rPr sz="2400" dirty="0">
                <a:latin typeface="Calibri"/>
                <a:cs typeface="Calibri"/>
              </a:rPr>
              <a:t>gets</a:t>
            </a:r>
            <a:r>
              <a:rPr sz="2400" spc="150" dirty="0">
                <a:latin typeface="Calibri"/>
                <a:cs typeface="Calibri"/>
              </a:rPr>
              <a:t> </a:t>
            </a:r>
            <a:r>
              <a:rPr sz="2400" spc="-10" dirty="0">
                <a:latin typeface="Calibri"/>
                <a:cs typeface="Calibri"/>
              </a:rPr>
              <a:t>energy </a:t>
            </a:r>
            <a:r>
              <a:rPr sz="2400" dirty="0">
                <a:latin typeface="Calibri"/>
                <a:cs typeface="Calibri"/>
              </a:rPr>
              <a:t>by</a:t>
            </a:r>
            <a:r>
              <a:rPr sz="2400" spc="325" dirty="0">
                <a:latin typeface="Calibri"/>
                <a:cs typeface="Calibri"/>
              </a:rPr>
              <a:t>  </a:t>
            </a:r>
            <a:r>
              <a:rPr sz="2400" dirty="0">
                <a:latin typeface="Calibri"/>
                <a:cs typeface="Calibri"/>
              </a:rPr>
              <a:t>burning</a:t>
            </a:r>
            <a:r>
              <a:rPr sz="2400" spc="320" dirty="0">
                <a:latin typeface="Calibri"/>
                <a:cs typeface="Calibri"/>
              </a:rPr>
              <a:t>  </a:t>
            </a:r>
            <a:r>
              <a:rPr sz="2400" dirty="0">
                <a:latin typeface="Calibri"/>
                <a:cs typeface="Calibri"/>
              </a:rPr>
              <a:t>fossil</a:t>
            </a:r>
            <a:r>
              <a:rPr sz="2400" spc="325" dirty="0">
                <a:latin typeface="Calibri"/>
                <a:cs typeface="Calibri"/>
              </a:rPr>
              <a:t>  </a:t>
            </a:r>
            <a:r>
              <a:rPr sz="2400" dirty="0">
                <a:latin typeface="Calibri"/>
                <a:cs typeface="Calibri"/>
              </a:rPr>
              <a:t>fuels</a:t>
            </a:r>
            <a:r>
              <a:rPr sz="2400" spc="320" dirty="0">
                <a:latin typeface="Calibri"/>
                <a:cs typeface="Calibri"/>
              </a:rPr>
              <a:t>  </a:t>
            </a:r>
            <a:r>
              <a:rPr sz="2400" dirty="0">
                <a:latin typeface="Calibri"/>
                <a:cs typeface="Calibri"/>
              </a:rPr>
              <a:t>or</a:t>
            </a:r>
            <a:r>
              <a:rPr sz="2400" spc="330" dirty="0">
                <a:latin typeface="Calibri"/>
                <a:cs typeface="Calibri"/>
              </a:rPr>
              <a:t>  </a:t>
            </a:r>
            <a:r>
              <a:rPr sz="2400" dirty="0">
                <a:latin typeface="Calibri"/>
                <a:cs typeface="Calibri"/>
              </a:rPr>
              <a:t>any</a:t>
            </a:r>
            <a:r>
              <a:rPr sz="2400" spc="320" dirty="0">
                <a:latin typeface="Calibri"/>
                <a:cs typeface="Calibri"/>
              </a:rPr>
              <a:t>  </a:t>
            </a:r>
            <a:r>
              <a:rPr sz="2400" dirty="0">
                <a:latin typeface="Calibri"/>
                <a:cs typeface="Calibri"/>
              </a:rPr>
              <a:t>other</a:t>
            </a:r>
            <a:r>
              <a:rPr sz="2400" spc="325" dirty="0">
                <a:latin typeface="Calibri"/>
                <a:cs typeface="Calibri"/>
              </a:rPr>
              <a:t>  </a:t>
            </a:r>
            <a:r>
              <a:rPr sz="2400" dirty="0">
                <a:latin typeface="Calibri"/>
                <a:cs typeface="Calibri"/>
              </a:rPr>
              <a:t>fuel</a:t>
            </a:r>
            <a:r>
              <a:rPr sz="2400" spc="320" dirty="0">
                <a:latin typeface="Calibri"/>
                <a:cs typeface="Calibri"/>
              </a:rPr>
              <a:t>  </a:t>
            </a:r>
            <a:r>
              <a:rPr sz="2400" dirty="0">
                <a:latin typeface="Calibri"/>
                <a:cs typeface="Calibri"/>
              </a:rPr>
              <a:t>outside</a:t>
            </a:r>
            <a:r>
              <a:rPr sz="2400" spc="330" dirty="0">
                <a:latin typeface="Calibri"/>
                <a:cs typeface="Calibri"/>
              </a:rPr>
              <a:t>  </a:t>
            </a:r>
            <a:r>
              <a:rPr sz="2400" spc="-25" dirty="0">
                <a:latin typeface="Calibri"/>
                <a:cs typeface="Calibri"/>
              </a:rPr>
              <a:t>the </a:t>
            </a:r>
            <a:r>
              <a:rPr sz="2400" dirty="0">
                <a:latin typeface="Calibri"/>
                <a:cs typeface="Calibri"/>
              </a:rPr>
              <a:t>mechanical</a:t>
            </a:r>
            <a:r>
              <a:rPr sz="2400" spc="390" dirty="0">
                <a:latin typeface="Calibri"/>
                <a:cs typeface="Calibri"/>
              </a:rPr>
              <a:t> </a:t>
            </a:r>
            <a:r>
              <a:rPr sz="2400" dirty="0">
                <a:latin typeface="Calibri"/>
                <a:cs typeface="Calibri"/>
              </a:rPr>
              <a:t>engine</a:t>
            </a:r>
            <a:r>
              <a:rPr sz="2400" spc="405" dirty="0">
                <a:latin typeface="Calibri"/>
                <a:cs typeface="Calibri"/>
              </a:rPr>
              <a:t> </a:t>
            </a:r>
            <a:r>
              <a:rPr sz="2400" dirty="0">
                <a:latin typeface="Calibri"/>
                <a:cs typeface="Calibri"/>
              </a:rPr>
              <a:t>system,</a:t>
            </a:r>
            <a:r>
              <a:rPr sz="2400" spc="400" dirty="0">
                <a:latin typeface="Calibri"/>
                <a:cs typeface="Calibri"/>
              </a:rPr>
              <a:t> </a:t>
            </a:r>
            <a:r>
              <a:rPr sz="2400" dirty="0">
                <a:latin typeface="Calibri"/>
                <a:cs typeface="Calibri"/>
              </a:rPr>
              <a:t>thus</a:t>
            </a:r>
            <a:r>
              <a:rPr sz="2400" spc="390" dirty="0">
                <a:latin typeface="Calibri"/>
                <a:cs typeface="Calibri"/>
              </a:rPr>
              <a:t> </a:t>
            </a:r>
            <a:r>
              <a:rPr sz="2400" dirty="0">
                <a:latin typeface="Calibri"/>
                <a:cs typeface="Calibri"/>
              </a:rPr>
              <a:t>the</a:t>
            </a:r>
            <a:r>
              <a:rPr sz="2400" spc="405" dirty="0">
                <a:latin typeface="Calibri"/>
                <a:cs typeface="Calibri"/>
              </a:rPr>
              <a:t> </a:t>
            </a:r>
            <a:r>
              <a:rPr sz="2400" dirty="0">
                <a:latin typeface="Calibri"/>
                <a:cs typeface="Calibri"/>
              </a:rPr>
              <a:t>working</a:t>
            </a:r>
            <a:r>
              <a:rPr sz="2400" spc="395" dirty="0">
                <a:latin typeface="Calibri"/>
                <a:cs typeface="Calibri"/>
              </a:rPr>
              <a:t> </a:t>
            </a:r>
            <a:r>
              <a:rPr sz="2400" dirty="0">
                <a:latin typeface="Calibri"/>
                <a:cs typeface="Calibri"/>
              </a:rPr>
              <a:t>fluid</a:t>
            </a:r>
            <a:r>
              <a:rPr sz="2400" spc="395" dirty="0">
                <a:latin typeface="Calibri"/>
                <a:cs typeface="Calibri"/>
              </a:rPr>
              <a:t> </a:t>
            </a:r>
            <a:r>
              <a:rPr sz="2400" dirty="0">
                <a:latin typeface="Calibri"/>
                <a:cs typeface="Calibri"/>
              </a:rPr>
              <a:t>does</a:t>
            </a:r>
            <a:r>
              <a:rPr sz="2400" spc="395" dirty="0">
                <a:latin typeface="Calibri"/>
                <a:cs typeface="Calibri"/>
              </a:rPr>
              <a:t> </a:t>
            </a:r>
            <a:r>
              <a:rPr sz="2400" spc="-25" dirty="0">
                <a:latin typeface="Calibri"/>
                <a:cs typeface="Calibri"/>
              </a:rPr>
              <a:t>not </a:t>
            </a:r>
            <a:r>
              <a:rPr sz="2400" dirty="0">
                <a:latin typeface="Calibri"/>
                <a:cs typeface="Calibri"/>
              </a:rPr>
              <a:t>come</a:t>
            </a:r>
            <a:r>
              <a:rPr sz="2400" spc="-30" dirty="0">
                <a:latin typeface="Calibri"/>
                <a:cs typeface="Calibri"/>
              </a:rPr>
              <a:t> </a:t>
            </a:r>
            <a:r>
              <a:rPr sz="2400" dirty="0">
                <a:latin typeface="Calibri"/>
                <a:cs typeface="Calibri"/>
              </a:rPr>
              <a:t>in</a:t>
            </a:r>
            <a:r>
              <a:rPr sz="2400" spc="-30" dirty="0">
                <a:latin typeface="Calibri"/>
                <a:cs typeface="Calibri"/>
              </a:rPr>
              <a:t> </a:t>
            </a:r>
            <a:r>
              <a:rPr sz="2400" dirty="0">
                <a:latin typeface="Calibri"/>
                <a:cs typeface="Calibri"/>
              </a:rPr>
              <a:t>contact</a:t>
            </a:r>
            <a:r>
              <a:rPr sz="2400" spc="-30" dirty="0">
                <a:latin typeface="Calibri"/>
                <a:cs typeface="Calibri"/>
              </a:rPr>
              <a:t> </a:t>
            </a:r>
            <a:r>
              <a:rPr sz="2400" dirty="0">
                <a:latin typeface="Calibri"/>
                <a:cs typeface="Calibri"/>
              </a:rPr>
              <a:t>with</a:t>
            </a:r>
            <a:r>
              <a:rPr sz="2400" spc="-30" dirty="0">
                <a:latin typeface="Calibri"/>
                <a:cs typeface="Calibri"/>
              </a:rPr>
              <a:t> </a:t>
            </a:r>
            <a:r>
              <a:rPr sz="2400" dirty="0">
                <a:latin typeface="Calibri"/>
                <a:cs typeface="Calibri"/>
              </a:rPr>
              <a:t>combustion</a:t>
            </a:r>
            <a:r>
              <a:rPr sz="2400" spc="-30" dirty="0">
                <a:latin typeface="Calibri"/>
                <a:cs typeface="Calibri"/>
              </a:rPr>
              <a:t> </a:t>
            </a:r>
            <a:r>
              <a:rPr sz="2400" spc="-10" dirty="0">
                <a:latin typeface="Calibri"/>
                <a:cs typeface="Calibri"/>
              </a:rPr>
              <a:t>products.</a:t>
            </a:r>
            <a:endParaRPr sz="2400">
              <a:latin typeface="Calibri"/>
              <a:cs typeface="Calibri"/>
            </a:endParaRPr>
          </a:p>
          <a:p>
            <a:pPr marL="1489069" lvl="1" indent="-561973" algn="just">
              <a:spcBef>
                <a:spcPts val="680"/>
              </a:spcBef>
              <a:buFont typeface="Times New Roman"/>
              <a:buChar char="–"/>
              <a:tabLst>
                <a:tab pos="1489069" algn="l"/>
              </a:tabLst>
            </a:pPr>
            <a:r>
              <a:rPr sz="2400" dirty="0">
                <a:latin typeface="Calibri"/>
                <a:cs typeface="Calibri"/>
              </a:rPr>
              <a:t>Steam</a:t>
            </a:r>
            <a:r>
              <a:rPr sz="2400" spc="-60" dirty="0">
                <a:latin typeface="Calibri"/>
                <a:cs typeface="Calibri"/>
              </a:rPr>
              <a:t> </a:t>
            </a:r>
            <a:r>
              <a:rPr sz="2400" dirty="0">
                <a:latin typeface="Calibri"/>
                <a:cs typeface="Calibri"/>
              </a:rPr>
              <a:t>engine,</a:t>
            </a:r>
            <a:r>
              <a:rPr sz="2400" spc="-35" dirty="0">
                <a:latin typeface="Calibri"/>
                <a:cs typeface="Calibri"/>
              </a:rPr>
              <a:t> </a:t>
            </a:r>
            <a:r>
              <a:rPr sz="2400" dirty="0">
                <a:latin typeface="Calibri"/>
                <a:cs typeface="Calibri"/>
              </a:rPr>
              <a:t>where</a:t>
            </a:r>
            <a:r>
              <a:rPr sz="2400" spc="-40" dirty="0">
                <a:latin typeface="Calibri"/>
                <a:cs typeface="Calibri"/>
              </a:rPr>
              <a:t> </a:t>
            </a:r>
            <a:r>
              <a:rPr sz="2400" dirty="0">
                <a:latin typeface="Calibri"/>
                <a:cs typeface="Calibri"/>
              </a:rPr>
              <a:t>the</a:t>
            </a:r>
            <a:r>
              <a:rPr sz="2400" spc="-60" dirty="0">
                <a:latin typeface="Calibri"/>
                <a:cs typeface="Calibri"/>
              </a:rPr>
              <a:t> </a:t>
            </a:r>
            <a:r>
              <a:rPr sz="2400" dirty="0">
                <a:latin typeface="Calibri"/>
                <a:cs typeface="Calibri"/>
              </a:rPr>
              <a:t>working</a:t>
            </a:r>
            <a:r>
              <a:rPr sz="2400" spc="-65" dirty="0">
                <a:latin typeface="Calibri"/>
                <a:cs typeface="Calibri"/>
              </a:rPr>
              <a:t> </a:t>
            </a:r>
            <a:r>
              <a:rPr sz="2400" dirty="0">
                <a:latin typeface="Calibri"/>
                <a:cs typeface="Calibri"/>
              </a:rPr>
              <a:t>fluid</a:t>
            </a:r>
            <a:r>
              <a:rPr sz="2400" spc="-30" dirty="0">
                <a:latin typeface="Calibri"/>
                <a:cs typeface="Calibri"/>
              </a:rPr>
              <a:t> </a:t>
            </a:r>
            <a:r>
              <a:rPr sz="2400" dirty="0">
                <a:latin typeface="Calibri"/>
                <a:cs typeface="Calibri"/>
              </a:rPr>
              <a:t>is</a:t>
            </a:r>
            <a:r>
              <a:rPr sz="2400" spc="-65" dirty="0">
                <a:latin typeface="Calibri"/>
                <a:cs typeface="Calibri"/>
              </a:rPr>
              <a:t> </a:t>
            </a:r>
            <a:r>
              <a:rPr sz="2400" spc="-10" dirty="0">
                <a:latin typeface="Calibri"/>
                <a:cs typeface="Calibri"/>
              </a:rPr>
              <a:t>steam.</a:t>
            </a:r>
            <a:endParaRPr sz="2400">
              <a:latin typeface="Calibri"/>
              <a:cs typeface="Calibri"/>
            </a:endParaRPr>
          </a:p>
          <a:p>
            <a:pPr marL="1489069" lvl="1" indent="-561973" algn="just">
              <a:spcBef>
                <a:spcPts val="695"/>
              </a:spcBef>
              <a:buFont typeface="Times New Roman"/>
              <a:buChar char="–"/>
              <a:tabLst>
                <a:tab pos="1489069" algn="l"/>
              </a:tabLst>
            </a:pPr>
            <a:r>
              <a:rPr sz="2400" dirty="0">
                <a:latin typeface="Calibri"/>
                <a:cs typeface="Calibri"/>
              </a:rPr>
              <a:t>Stirling</a:t>
            </a:r>
            <a:r>
              <a:rPr sz="2400" spc="-70" dirty="0">
                <a:latin typeface="Calibri"/>
                <a:cs typeface="Calibri"/>
              </a:rPr>
              <a:t> </a:t>
            </a:r>
            <a:r>
              <a:rPr sz="2400" dirty="0">
                <a:latin typeface="Calibri"/>
                <a:cs typeface="Calibri"/>
              </a:rPr>
              <a:t>engine,</a:t>
            </a:r>
            <a:r>
              <a:rPr sz="2400" spc="-40" dirty="0">
                <a:latin typeface="Calibri"/>
                <a:cs typeface="Calibri"/>
              </a:rPr>
              <a:t> </a:t>
            </a:r>
            <a:r>
              <a:rPr sz="2400" dirty="0">
                <a:latin typeface="Calibri"/>
                <a:cs typeface="Calibri"/>
              </a:rPr>
              <a:t>where</a:t>
            </a:r>
            <a:r>
              <a:rPr sz="2400" spc="-4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working</a:t>
            </a:r>
            <a:r>
              <a:rPr sz="2400" spc="-65" dirty="0">
                <a:latin typeface="Calibri"/>
                <a:cs typeface="Calibri"/>
              </a:rPr>
              <a:t> </a:t>
            </a:r>
            <a:r>
              <a:rPr sz="2400" dirty="0">
                <a:latin typeface="Calibri"/>
                <a:cs typeface="Calibri"/>
              </a:rPr>
              <a:t>fluid</a:t>
            </a:r>
            <a:r>
              <a:rPr sz="2400" spc="-25" dirty="0">
                <a:latin typeface="Calibri"/>
                <a:cs typeface="Calibri"/>
              </a:rPr>
              <a:t> </a:t>
            </a:r>
            <a:r>
              <a:rPr sz="2400" dirty="0">
                <a:latin typeface="Calibri"/>
                <a:cs typeface="Calibri"/>
              </a:rPr>
              <a:t>is</a:t>
            </a:r>
            <a:r>
              <a:rPr sz="2400" spc="-65" dirty="0">
                <a:latin typeface="Calibri"/>
                <a:cs typeface="Calibri"/>
              </a:rPr>
              <a:t> </a:t>
            </a:r>
            <a:r>
              <a:rPr sz="2400" spc="-20" dirty="0">
                <a:latin typeface="Calibri"/>
                <a:cs typeface="Calibri"/>
              </a:rPr>
              <a:t>air.</a:t>
            </a:r>
            <a:endParaRPr sz="2400">
              <a:latin typeface="Calibri"/>
              <a:cs typeface="Calibri"/>
            </a:endParaRPr>
          </a:p>
          <a:p>
            <a:pPr marL="344169" marR="6985" indent="-332103" algn="just">
              <a:lnSpc>
                <a:spcPct val="94400"/>
              </a:lnSpc>
              <a:spcBef>
                <a:spcPts val="2765"/>
              </a:spcBef>
              <a:buFont typeface="Times New Roman"/>
              <a:buChar char="•"/>
              <a:tabLst>
                <a:tab pos="346709" algn="l"/>
              </a:tabLst>
            </a:pPr>
            <a:r>
              <a:rPr sz="2400" dirty="0">
                <a:latin typeface="Calibri"/>
                <a:cs typeface="Calibri"/>
              </a:rPr>
              <a:t>In</a:t>
            </a:r>
            <a:r>
              <a:rPr sz="2400" spc="450" dirty="0">
                <a:latin typeface="Calibri"/>
                <a:cs typeface="Calibri"/>
              </a:rPr>
              <a:t> </a:t>
            </a:r>
            <a:r>
              <a:rPr sz="2400" dirty="0">
                <a:latin typeface="Calibri"/>
                <a:cs typeface="Calibri"/>
              </a:rPr>
              <a:t>an</a:t>
            </a:r>
            <a:r>
              <a:rPr sz="2400" spc="565" dirty="0">
                <a:latin typeface="Calibri"/>
                <a:cs typeface="Calibri"/>
              </a:rPr>
              <a:t> </a:t>
            </a:r>
            <a:r>
              <a:rPr sz="2400" b="1" dirty="0">
                <a:latin typeface="Calibri"/>
                <a:cs typeface="Calibri"/>
              </a:rPr>
              <a:t>Internal</a:t>
            </a:r>
            <a:r>
              <a:rPr sz="2400" b="1" spc="495" dirty="0">
                <a:latin typeface="Calibri"/>
                <a:cs typeface="Calibri"/>
              </a:rPr>
              <a:t> </a:t>
            </a:r>
            <a:r>
              <a:rPr sz="2400" b="1" dirty="0">
                <a:latin typeface="Calibri"/>
                <a:cs typeface="Calibri"/>
              </a:rPr>
              <a:t>combustion</a:t>
            </a:r>
            <a:r>
              <a:rPr sz="2400" b="1" spc="495" dirty="0">
                <a:latin typeface="Calibri"/>
                <a:cs typeface="Calibri"/>
              </a:rPr>
              <a:t> </a:t>
            </a:r>
            <a:r>
              <a:rPr sz="2400" b="1" dirty="0">
                <a:latin typeface="Calibri"/>
                <a:cs typeface="Calibri"/>
              </a:rPr>
              <a:t>engine</a:t>
            </a:r>
            <a:r>
              <a:rPr sz="2400" dirty="0">
                <a:latin typeface="Calibri"/>
                <a:cs typeface="Calibri"/>
              </a:rPr>
              <a:t>,</a:t>
            </a:r>
            <a:r>
              <a:rPr sz="2400" spc="455" dirty="0">
                <a:latin typeface="Calibri"/>
                <a:cs typeface="Calibri"/>
              </a:rPr>
              <a:t> </a:t>
            </a:r>
            <a:r>
              <a:rPr sz="2400" dirty="0">
                <a:latin typeface="Calibri"/>
                <a:cs typeface="Calibri"/>
              </a:rPr>
              <a:t>combustion</a:t>
            </a:r>
            <a:r>
              <a:rPr sz="2400" spc="455" dirty="0">
                <a:latin typeface="Calibri"/>
                <a:cs typeface="Calibri"/>
              </a:rPr>
              <a:t> </a:t>
            </a:r>
            <a:r>
              <a:rPr sz="2400" dirty="0">
                <a:latin typeface="Calibri"/>
                <a:cs typeface="Calibri"/>
              </a:rPr>
              <a:t>takes</a:t>
            </a:r>
            <a:r>
              <a:rPr sz="2400" spc="459" dirty="0">
                <a:latin typeface="Calibri"/>
                <a:cs typeface="Calibri"/>
              </a:rPr>
              <a:t> </a:t>
            </a:r>
            <a:r>
              <a:rPr sz="2400" spc="-10" dirty="0">
                <a:latin typeface="Calibri"/>
                <a:cs typeface="Calibri"/>
              </a:rPr>
              <a:t>place 	</a:t>
            </a:r>
            <a:r>
              <a:rPr sz="2400" dirty="0">
                <a:latin typeface="Calibri"/>
                <a:cs typeface="Calibri"/>
              </a:rPr>
              <a:t>within</a:t>
            </a:r>
            <a:r>
              <a:rPr sz="2400" spc="505" dirty="0">
                <a:latin typeface="Calibri"/>
                <a:cs typeface="Calibri"/>
              </a:rPr>
              <a:t>  </a:t>
            </a:r>
            <a:r>
              <a:rPr sz="2400" dirty="0">
                <a:latin typeface="Calibri"/>
                <a:cs typeface="Calibri"/>
              </a:rPr>
              <a:t>working</a:t>
            </a:r>
            <a:r>
              <a:rPr sz="2400" spc="505" dirty="0">
                <a:latin typeface="Calibri"/>
                <a:cs typeface="Calibri"/>
              </a:rPr>
              <a:t>  </a:t>
            </a:r>
            <a:r>
              <a:rPr sz="2400" dirty="0">
                <a:latin typeface="Calibri"/>
                <a:cs typeface="Calibri"/>
              </a:rPr>
              <a:t>fluid</a:t>
            </a:r>
            <a:r>
              <a:rPr sz="2400" spc="509" dirty="0">
                <a:latin typeface="Calibri"/>
                <a:cs typeface="Calibri"/>
              </a:rPr>
              <a:t>  </a:t>
            </a:r>
            <a:r>
              <a:rPr sz="2400" dirty="0">
                <a:latin typeface="Calibri"/>
                <a:cs typeface="Calibri"/>
              </a:rPr>
              <a:t>of</a:t>
            </a:r>
            <a:r>
              <a:rPr sz="2400" spc="509" dirty="0">
                <a:latin typeface="Calibri"/>
                <a:cs typeface="Calibri"/>
              </a:rPr>
              <a:t>  </a:t>
            </a:r>
            <a:r>
              <a:rPr sz="2400" dirty="0">
                <a:latin typeface="Calibri"/>
                <a:cs typeface="Calibri"/>
              </a:rPr>
              <a:t>the</a:t>
            </a:r>
            <a:r>
              <a:rPr sz="2400" spc="509" dirty="0">
                <a:latin typeface="Calibri"/>
                <a:cs typeface="Calibri"/>
              </a:rPr>
              <a:t>  </a:t>
            </a:r>
            <a:r>
              <a:rPr sz="2400" dirty="0">
                <a:latin typeface="Calibri"/>
                <a:cs typeface="Calibri"/>
              </a:rPr>
              <a:t>engine,</a:t>
            </a:r>
            <a:r>
              <a:rPr sz="2400" spc="505" dirty="0">
                <a:latin typeface="Calibri"/>
                <a:cs typeface="Calibri"/>
              </a:rPr>
              <a:t>  </a:t>
            </a:r>
            <a:r>
              <a:rPr sz="2400" dirty="0">
                <a:latin typeface="Calibri"/>
                <a:cs typeface="Calibri"/>
              </a:rPr>
              <a:t>thus</a:t>
            </a:r>
            <a:r>
              <a:rPr sz="2400" spc="505" dirty="0">
                <a:latin typeface="Calibri"/>
                <a:cs typeface="Calibri"/>
              </a:rPr>
              <a:t>  </a:t>
            </a:r>
            <a:r>
              <a:rPr sz="2400" dirty="0">
                <a:latin typeface="Calibri"/>
                <a:cs typeface="Calibri"/>
              </a:rPr>
              <a:t>fluid</a:t>
            </a:r>
            <a:r>
              <a:rPr sz="2400" spc="509" dirty="0">
                <a:latin typeface="Calibri"/>
                <a:cs typeface="Calibri"/>
              </a:rPr>
              <a:t>  </a:t>
            </a:r>
            <a:r>
              <a:rPr sz="2400" spc="-20" dirty="0">
                <a:latin typeface="Calibri"/>
                <a:cs typeface="Calibri"/>
              </a:rPr>
              <a:t>gets 	</a:t>
            </a:r>
            <a:r>
              <a:rPr sz="2400" dirty="0">
                <a:latin typeface="Calibri"/>
                <a:cs typeface="Calibri"/>
              </a:rPr>
              <a:t>contaminated</a:t>
            </a:r>
            <a:r>
              <a:rPr sz="2400" spc="-35" dirty="0">
                <a:latin typeface="Calibri"/>
                <a:cs typeface="Calibri"/>
              </a:rPr>
              <a:t> </a:t>
            </a:r>
            <a:r>
              <a:rPr sz="2400" dirty="0">
                <a:latin typeface="Calibri"/>
                <a:cs typeface="Calibri"/>
              </a:rPr>
              <a:t>with</a:t>
            </a:r>
            <a:r>
              <a:rPr sz="2400" spc="350" dirty="0">
                <a:latin typeface="Calibri"/>
                <a:cs typeface="Calibri"/>
              </a:rPr>
              <a:t> </a:t>
            </a:r>
            <a:r>
              <a:rPr sz="2400" dirty="0">
                <a:latin typeface="Calibri"/>
                <a:cs typeface="Calibri"/>
              </a:rPr>
              <a:t>combustion</a:t>
            </a:r>
            <a:r>
              <a:rPr sz="2400" spc="-30" dirty="0">
                <a:latin typeface="Calibri"/>
                <a:cs typeface="Calibri"/>
              </a:rPr>
              <a:t> </a:t>
            </a:r>
            <a:r>
              <a:rPr sz="2400" spc="-10" dirty="0">
                <a:latin typeface="Calibri"/>
                <a:cs typeface="Calibri"/>
              </a:rPr>
              <a:t>products.</a:t>
            </a:r>
            <a:endParaRPr sz="2400">
              <a:latin typeface="Calibri"/>
              <a:cs typeface="Calibri"/>
            </a:endParaRPr>
          </a:p>
          <a:p>
            <a:pPr marL="1489704" marR="5080" lvl="1" indent="-562608" algn="just">
              <a:spcBef>
                <a:spcPts val="710"/>
              </a:spcBef>
              <a:buFont typeface="Times New Roman"/>
              <a:buChar char="–"/>
              <a:tabLst>
                <a:tab pos="1489704" algn="l"/>
              </a:tabLst>
            </a:pPr>
            <a:r>
              <a:rPr sz="2400" dirty="0">
                <a:latin typeface="Calibri"/>
                <a:cs typeface="Calibri"/>
              </a:rPr>
              <a:t>Petrol</a:t>
            </a:r>
            <a:r>
              <a:rPr sz="2400" spc="55" dirty="0">
                <a:latin typeface="Calibri"/>
                <a:cs typeface="Calibri"/>
              </a:rPr>
              <a:t>  </a:t>
            </a:r>
            <a:r>
              <a:rPr sz="2400" dirty="0">
                <a:latin typeface="Calibri"/>
                <a:cs typeface="Calibri"/>
              </a:rPr>
              <a:t>&amp;</a:t>
            </a:r>
            <a:r>
              <a:rPr sz="2400" spc="50" dirty="0">
                <a:latin typeface="Calibri"/>
                <a:cs typeface="Calibri"/>
              </a:rPr>
              <a:t>  </a:t>
            </a:r>
            <a:r>
              <a:rPr sz="2400" dirty="0">
                <a:latin typeface="Calibri"/>
                <a:cs typeface="Calibri"/>
              </a:rPr>
              <a:t>Diesel</a:t>
            </a:r>
            <a:r>
              <a:rPr sz="2400" spc="55" dirty="0">
                <a:latin typeface="Calibri"/>
                <a:cs typeface="Calibri"/>
              </a:rPr>
              <a:t>  </a:t>
            </a:r>
            <a:r>
              <a:rPr sz="2400" dirty="0">
                <a:latin typeface="Calibri"/>
                <a:cs typeface="Calibri"/>
              </a:rPr>
              <a:t>engines</a:t>
            </a:r>
            <a:r>
              <a:rPr sz="2400" spc="50" dirty="0">
                <a:latin typeface="Calibri"/>
                <a:cs typeface="Calibri"/>
              </a:rPr>
              <a:t>  </a:t>
            </a:r>
            <a:r>
              <a:rPr sz="2400" dirty="0">
                <a:latin typeface="Calibri"/>
                <a:cs typeface="Calibri"/>
              </a:rPr>
              <a:t>are</a:t>
            </a:r>
            <a:r>
              <a:rPr sz="2400" spc="60" dirty="0">
                <a:latin typeface="Calibri"/>
                <a:cs typeface="Calibri"/>
              </a:rPr>
              <a:t>  </a:t>
            </a:r>
            <a:r>
              <a:rPr sz="2400" dirty="0">
                <a:latin typeface="Calibri"/>
                <a:cs typeface="Calibri"/>
              </a:rPr>
              <a:t>examples</a:t>
            </a:r>
            <a:r>
              <a:rPr sz="2400" spc="55" dirty="0">
                <a:latin typeface="Calibri"/>
                <a:cs typeface="Calibri"/>
              </a:rPr>
              <a:t>  </a:t>
            </a:r>
            <a:r>
              <a:rPr sz="2400" dirty="0">
                <a:latin typeface="Calibri"/>
                <a:cs typeface="Calibri"/>
              </a:rPr>
              <a:t>of</a:t>
            </a:r>
            <a:r>
              <a:rPr sz="2400" spc="55" dirty="0">
                <a:latin typeface="Calibri"/>
                <a:cs typeface="Calibri"/>
              </a:rPr>
              <a:t>  </a:t>
            </a:r>
            <a:r>
              <a:rPr sz="2400" spc="-10" dirty="0">
                <a:latin typeface="Calibri"/>
                <a:cs typeface="Calibri"/>
              </a:rPr>
              <a:t>internal </a:t>
            </a:r>
            <a:r>
              <a:rPr sz="2400" dirty="0">
                <a:latin typeface="Calibri"/>
                <a:cs typeface="Calibri"/>
              </a:rPr>
              <a:t>combustion</a:t>
            </a:r>
            <a:r>
              <a:rPr sz="2400" spc="50" dirty="0">
                <a:latin typeface="Calibri"/>
                <a:cs typeface="Calibri"/>
              </a:rPr>
              <a:t>  </a:t>
            </a:r>
            <a:r>
              <a:rPr sz="2400" dirty="0">
                <a:latin typeface="Calibri"/>
                <a:cs typeface="Calibri"/>
              </a:rPr>
              <a:t>engine,</a:t>
            </a:r>
            <a:r>
              <a:rPr sz="2400" spc="60" dirty="0">
                <a:latin typeface="Calibri"/>
                <a:cs typeface="Calibri"/>
              </a:rPr>
              <a:t>  </a:t>
            </a:r>
            <a:r>
              <a:rPr sz="2400" dirty="0">
                <a:latin typeface="Calibri"/>
                <a:cs typeface="Calibri"/>
              </a:rPr>
              <a:t>where</a:t>
            </a:r>
            <a:r>
              <a:rPr sz="2400" spc="65"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working</a:t>
            </a:r>
            <a:r>
              <a:rPr sz="2400" spc="55" dirty="0">
                <a:latin typeface="Calibri"/>
                <a:cs typeface="Calibri"/>
              </a:rPr>
              <a:t>  </a:t>
            </a:r>
            <a:r>
              <a:rPr sz="2400" dirty="0">
                <a:latin typeface="Calibri"/>
                <a:cs typeface="Calibri"/>
              </a:rPr>
              <a:t>fluid</a:t>
            </a:r>
            <a:r>
              <a:rPr sz="2400" spc="55" dirty="0">
                <a:latin typeface="Calibri"/>
                <a:cs typeface="Calibri"/>
              </a:rPr>
              <a:t>  </a:t>
            </a:r>
            <a:r>
              <a:rPr sz="2400" dirty="0">
                <a:latin typeface="Calibri"/>
                <a:cs typeface="Calibri"/>
              </a:rPr>
              <a:t>is</a:t>
            </a:r>
            <a:r>
              <a:rPr sz="2400" spc="60" dirty="0">
                <a:latin typeface="Calibri"/>
                <a:cs typeface="Calibri"/>
              </a:rPr>
              <a:t>  </a:t>
            </a:r>
            <a:r>
              <a:rPr sz="2400" spc="-50" dirty="0">
                <a:latin typeface="Calibri"/>
                <a:cs typeface="Calibri"/>
              </a:rPr>
              <a:t>a </a:t>
            </a:r>
            <a:r>
              <a:rPr sz="2400" dirty="0">
                <a:latin typeface="Calibri"/>
                <a:cs typeface="Calibri"/>
              </a:rPr>
              <a:t>mixture</a:t>
            </a:r>
            <a:r>
              <a:rPr sz="2400" spc="-40"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air</a:t>
            </a:r>
            <a:r>
              <a:rPr sz="2400" spc="-25" dirty="0">
                <a:latin typeface="Calibri"/>
                <a:cs typeface="Calibri"/>
              </a:rPr>
              <a:t> </a:t>
            </a:r>
            <a:r>
              <a:rPr sz="2400" dirty="0">
                <a:latin typeface="Calibri"/>
                <a:cs typeface="Calibri"/>
              </a:rPr>
              <a:t>and</a:t>
            </a:r>
            <a:r>
              <a:rPr sz="2400" spc="-30" dirty="0">
                <a:latin typeface="Calibri"/>
                <a:cs typeface="Calibri"/>
              </a:rPr>
              <a:t> </a:t>
            </a:r>
            <a:r>
              <a:rPr sz="2400" spc="-20" dirty="0">
                <a:latin typeface="Calibri"/>
                <a:cs typeface="Calibri"/>
              </a:rPr>
              <a:t>fuel</a:t>
            </a:r>
            <a:endParaRPr sz="2400">
              <a:latin typeface="Calibri"/>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54835" y="1371600"/>
            <a:ext cx="3015615" cy="5486400"/>
          </a:xfrm>
          <a:prstGeom prst="rect">
            <a:avLst/>
          </a:prstGeom>
        </p:spPr>
      </p:pic>
      <p:pic>
        <p:nvPicPr>
          <p:cNvPr id="3" name="object 3"/>
          <p:cNvPicPr/>
          <p:nvPr/>
        </p:nvPicPr>
        <p:blipFill>
          <a:blip r:embed="rId3" cstate="print"/>
          <a:stretch>
            <a:fillRect/>
          </a:stretch>
        </p:blipFill>
        <p:spPr>
          <a:xfrm>
            <a:off x="5691504" y="1231052"/>
            <a:ext cx="4101210" cy="5626948"/>
          </a:xfrm>
          <a:prstGeom prst="rect">
            <a:avLst/>
          </a:prstGeom>
        </p:spPr>
      </p:pic>
      <p:sp>
        <p:nvSpPr>
          <p:cNvPr id="4" name="object 4"/>
          <p:cNvSpPr txBox="1">
            <a:spLocks noGrp="1"/>
          </p:cNvSpPr>
          <p:nvPr>
            <p:ph type="title"/>
          </p:nvPr>
        </p:nvSpPr>
        <p:spPr>
          <a:xfrm>
            <a:off x="2265679" y="-706119"/>
            <a:ext cx="9309981" cy="766619"/>
          </a:xfrm>
          <a:prstGeom prst="rect">
            <a:avLst/>
          </a:prstGeom>
        </p:spPr>
        <p:txBody>
          <a:bodyPr vert="horz" wrap="square" lIns="0" tIns="88645" rIns="0" bIns="0" rtlCol="0" anchor="t">
            <a:spAutoFit/>
          </a:bodyPr>
          <a:lstStyle/>
          <a:p>
            <a:pPr marL="2769224">
              <a:spcBef>
                <a:spcPts val="100"/>
              </a:spcBef>
            </a:pPr>
            <a:r>
              <a:rPr sz="4400" spc="90" dirty="0">
                <a:solidFill>
                  <a:srgbClr val="000000"/>
                </a:solidFill>
                <a:latin typeface="Verdana"/>
                <a:cs typeface="Verdana"/>
              </a:rPr>
              <a:t>I</a:t>
            </a:r>
            <a:r>
              <a:rPr sz="4400" spc="-145" dirty="0">
                <a:solidFill>
                  <a:srgbClr val="000000"/>
                </a:solidFill>
                <a:latin typeface="Verdana"/>
                <a:cs typeface="Verdana"/>
              </a:rPr>
              <a:t> </a:t>
            </a:r>
            <a:r>
              <a:rPr sz="4400" spc="120" dirty="0">
                <a:solidFill>
                  <a:srgbClr val="000000"/>
                </a:solidFill>
                <a:latin typeface="Verdana"/>
                <a:cs typeface="Verdana"/>
              </a:rPr>
              <a:t>C</a:t>
            </a:r>
            <a:r>
              <a:rPr sz="4400" spc="-135" dirty="0">
                <a:solidFill>
                  <a:srgbClr val="000000"/>
                </a:solidFill>
                <a:latin typeface="Verdana"/>
                <a:cs typeface="Verdana"/>
              </a:rPr>
              <a:t> </a:t>
            </a:r>
            <a:r>
              <a:rPr sz="4400" spc="85" dirty="0">
                <a:solidFill>
                  <a:srgbClr val="000000"/>
                </a:solidFill>
                <a:latin typeface="Verdana"/>
                <a:cs typeface="Verdana"/>
              </a:rPr>
              <a:t>Engine</a:t>
            </a:r>
            <a:endParaRPr sz="4400">
              <a:latin typeface="Verdana"/>
              <a:cs typeface="Verdana"/>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62200" y="685800"/>
            <a:ext cx="7391400" cy="6096000"/>
          </a:xfrm>
          <a:prstGeom prst="rect">
            <a:avLst/>
          </a:prstGeom>
        </p:spPr>
      </p:pic>
      <p:sp>
        <p:nvSpPr>
          <p:cNvPr id="3" name="object 3"/>
          <p:cNvSpPr txBox="1">
            <a:spLocks noGrp="1"/>
          </p:cNvSpPr>
          <p:nvPr>
            <p:ph type="title"/>
          </p:nvPr>
        </p:nvSpPr>
        <p:spPr>
          <a:xfrm>
            <a:off x="3048000" y="-706119"/>
            <a:ext cx="5280913" cy="632096"/>
          </a:xfrm>
          <a:prstGeom prst="rect">
            <a:avLst/>
          </a:prstGeom>
        </p:spPr>
        <p:txBody>
          <a:bodyPr vert="horz" wrap="square" lIns="0" tIns="77343" rIns="0" bIns="0" rtlCol="0" anchor="t">
            <a:spAutoFit/>
          </a:bodyPr>
          <a:lstStyle/>
          <a:p>
            <a:pPr marL="438782">
              <a:spcBef>
                <a:spcPts val="95"/>
              </a:spcBef>
            </a:pPr>
            <a:r>
              <a:rPr b="0" u="none" dirty="0">
                <a:latin typeface="Verdana"/>
                <a:cs typeface="Verdana"/>
              </a:rPr>
              <a:t>Engine</a:t>
            </a:r>
            <a:r>
              <a:rPr spc="145" dirty="0">
                <a:latin typeface="Verdana"/>
                <a:cs typeface="Verdana"/>
              </a:rPr>
              <a:t> </a:t>
            </a:r>
            <a:r>
              <a:rPr spc="-10" dirty="0">
                <a:latin typeface="Verdana"/>
                <a:cs typeface="Verdana"/>
              </a:rPr>
              <a:t>Components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46960" y="-454153"/>
            <a:ext cx="8065134" cy="5321935"/>
            <a:chOff x="975360" y="1146047"/>
            <a:chExt cx="8065134" cy="5321935"/>
          </a:xfrm>
        </p:grpSpPr>
        <p:pic>
          <p:nvPicPr>
            <p:cNvPr id="3" name="object 3"/>
            <p:cNvPicPr/>
            <p:nvPr/>
          </p:nvPicPr>
          <p:blipFill>
            <a:blip r:embed="rId2" cstate="print"/>
            <a:stretch>
              <a:fillRect/>
            </a:stretch>
          </p:blipFill>
          <p:spPr>
            <a:xfrm>
              <a:off x="975360" y="1146047"/>
              <a:ext cx="7784592" cy="5321808"/>
            </a:xfrm>
            <a:prstGeom prst="rect">
              <a:avLst/>
            </a:prstGeom>
          </p:spPr>
        </p:pic>
        <p:pic>
          <p:nvPicPr>
            <p:cNvPr id="4" name="object 4"/>
            <p:cNvPicPr/>
            <p:nvPr/>
          </p:nvPicPr>
          <p:blipFill>
            <a:blip r:embed="rId3" cstate="print"/>
            <a:stretch>
              <a:fillRect/>
            </a:stretch>
          </p:blipFill>
          <p:spPr>
            <a:xfrm>
              <a:off x="8336279" y="3700271"/>
              <a:ext cx="704087" cy="106680"/>
            </a:xfrm>
            <a:prstGeom prst="rect">
              <a:avLst/>
            </a:prstGeom>
          </p:spPr>
        </p:pic>
      </p:grpSp>
      <p:sp>
        <p:nvSpPr>
          <p:cNvPr id="5" name="object 5"/>
          <p:cNvSpPr txBox="1"/>
          <p:nvPr/>
        </p:nvSpPr>
        <p:spPr>
          <a:xfrm>
            <a:off x="2597391" y="217933"/>
            <a:ext cx="667385" cy="421910"/>
          </a:xfrm>
          <a:prstGeom prst="rect">
            <a:avLst/>
          </a:prstGeom>
        </p:spPr>
        <p:txBody>
          <a:bodyPr vert="horz" wrap="square" lIns="0" tIns="36830" rIns="0" bIns="0" rtlCol="0">
            <a:spAutoFit/>
          </a:bodyPr>
          <a:lstStyle/>
          <a:p>
            <a:pPr marL="12700" marR="5080" indent="1905">
              <a:lnSpc>
                <a:spcPts val="1510"/>
              </a:lnSpc>
              <a:spcBef>
                <a:spcPts val="290"/>
              </a:spcBef>
            </a:pPr>
            <a:r>
              <a:rPr sz="1400" spc="-25" dirty="0">
                <a:solidFill>
                  <a:srgbClr val="0C0C0C"/>
                </a:solidFill>
                <a:latin typeface="Arial MT"/>
                <a:cs typeface="Arial MT"/>
              </a:rPr>
              <a:t>Cylinder </a:t>
            </a:r>
            <a:r>
              <a:rPr sz="1400" spc="-20" dirty="0">
                <a:solidFill>
                  <a:srgbClr val="0E0E0E"/>
                </a:solidFill>
                <a:latin typeface="Arial MT"/>
                <a:cs typeface="Arial MT"/>
              </a:rPr>
              <a:t>Head</a:t>
            </a:r>
            <a:endParaRPr sz="1400">
              <a:latin typeface="Arial MT"/>
              <a:cs typeface="Arial MT"/>
            </a:endParaRPr>
          </a:p>
        </p:txBody>
      </p:sp>
      <p:sp>
        <p:nvSpPr>
          <p:cNvPr id="6" name="object 6"/>
          <p:cNvSpPr txBox="1"/>
          <p:nvPr/>
        </p:nvSpPr>
        <p:spPr>
          <a:xfrm>
            <a:off x="1981867" y="821435"/>
            <a:ext cx="685165" cy="418704"/>
          </a:xfrm>
          <a:prstGeom prst="rect">
            <a:avLst/>
          </a:prstGeom>
        </p:spPr>
        <p:txBody>
          <a:bodyPr vert="horz" wrap="square" lIns="0" tIns="33655" rIns="0" bIns="0" rtlCol="0">
            <a:spAutoFit/>
          </a:bodyPr>
          <a:lstStyle/>
          <a:p>
            <a:pPr marL="13335" marR="5080" indent="-1270">
              <a:lnSpc>
                <a:spcPts val="1540"/>
              </a:lnSpc>
              <a:spcBef>
                <a:spcPts val="265"/>
              </a:spcBef>
            </a:pPr>
            <a:r>
              <a:rPr sz="1400" spc="-10" dirty="0">
                <a:solidFill>
                  <a:srgbClr val="0E0E0E"/>
                </a:solidFill>
                <a:latin typeface="Arial MT"/>
                <a:cs typeface="Arial MT"/>
              </a:rPr>
              <a:t>Exhaust </a:t>
            </a:r>
            <a:r>
              <a:rPr sz="1400" spc="-25" dirty="0">
                <a:solidFill>
                  <a:srgbClr val="111111"/>
                </a:solidFill>
                <a:latin typeface="Arial MT"/>
                <a:cs typeface="Arial MT"/>
              </a:rPr>
              <a:t>Manifold</a:t>
            </a:r>
            <a:endParaRPr sz="1400">
              <a:latin typeface="Arial MT"/>
              <a:cs typeface="Arial MT"/>
            </a:endParaRPr>
          </a:p>
        </p:txBody>
      </p:sp>
      <p:sp>
        <p:nvSpPr>
          <p:cNvPr id="7" name="object 7"/>
          <p:cNvSpPr txBox="1"/>
          <p:nvPr/>
        </p:nvSpPr>
        <p:spPr>
          <a:xfrm>
            <a:off x="3320944" y="2138679"/>
            <a:ext cx="1044575" cy="212879"/>
          </a:xfrm>
          <a:prstGeom prst="rect">
            <a:avLst/>
          </a:prstGeom>
        </p:spPr>
        <p:txBody>
          <a:bodyPr vert="horz" wrap="square" lIns="0" tIns="12700" rIns="0" bIns="0" rtlCol="0">
            <a:spAutoFit/>
          </a:bodyPr>
          <a:lstStyle/>
          <a:p>
            <a:pPr marL="12700">
              <a:spcBef>
                <a:spcPts val="100"/>
              </a:spcBef>
            </a:pPr>
            <a:r>
              <a:rPr sz="1300" dirty="0">
                <a:latin typeface="Arial MT"/>
                <a:cs typeface="Arial MT"/>
              </a:rPr>
              <a:t>Engine</a:t>
            </a:r>
            <a:r>
              <a:rPr sz="1300" spc="114" dirty="0">
                <a:latin typeface="Arial MT"/>
                <a:cs typeface="Arial MT"/>
              </a:rPr>
              <a:t> </a:t>
            </a:r>
            <a:r>
              <a:rPr sz="1300" spc="40" dirty="0">
                <a:latin typeface="Arial MT"/>
                <a:cs typeface="Arial MT"/>
              </a:rPr>
              <a:t>Block</a:t>
            </a:r>
            <a:endParaRPr sz="1300">
              <a:latin typeface="Arial MT"/>
              <a:cs typeface="Arial MT"/>
            </a:endParaRPr>
          </a:p>
        </p:txBody>
      </p:sp>
      <p:sp>
        <p:nvSpPr>
          <p:cNvPr id="8" name="object 8"/>
          <p:cNvSpPr txBox="1">
            <a:spLocks noGrp="1"/>
          </p:cNvSpPr>
          <p:nvPr>
            <p:ph type="title"/>
          </p:nvPr>
        </p:nvSpPr>
        <p:spPr>
          <a:xfrm>
            <a:off x="3659331" y="-1208147"/>
            <a:ext cx="3374390" cy="768159"/>
          </a:xfrm>
          <a:prstGeom prst="rect">
            <a:avLst/>
          </a:prstGeom>
        </p:spPr>
        <p:txBody>
          <a:bodyPr vert="horz" wrap="square" lIns="0" tIns="100330" rIns="0" bIns="0" rtlCol="0" anchor="t">
            <a:spAutoFit/>
          </a:bodyPr>
          <a:lstStyle/>
          <a:p>
            <a:pPr marL="12700">
              <a:spcBef>
                <a:spcPts val="790"/>
              </a:spcBef>
            </a:pPr>
            <a:r>
              <a:rPr sz="2650" dirty="0">
                <a:solidFill>
                  <a:srgbClr val="000000"/>
                </a:solidFill>
                <a:latin typeface="Times New Roman"/>
                <a:cs typeface="Times New Roman"/>
              </a:rPr>
              <a:t>Engine</a:t>
            </a:r>
            <a:r>
              <a:rPr sz="2650" spc="55" dirty="0">
                <a:solidFill>
                  <a:srgbClr val="000000"/>
                </a:solidFill>
                <a:latin typeface="Times New Roman"/>
                <a:cs typeface="Times New Roman"/>
              </a:rPr>
              <a:t> </a:t>
            </a:r>
            <a:r>
              <a:rPr sz="2650" dirty="0">
                <a:solidFill>
                  <a:srgbClr val="000000"/>
                </a:solidFill>
                <a:latin typeface="Times New Roman"/>
                <a:cs typeface="Times New Roman"/>
              </a:rPr>
              <a:t>(Exploded</a:t>
            </a:r>
            <a:r>
              <a:rPr sz="2650" spc="190" dirty="0">
                <a:solidFill>
                  <a:srgbClr val="000000"/>
                </a:solidFill>
                <a:latin typeface="Times New Roman"/>
                <a:cs typeface="Times New Roman"/>
              </a:rPr>
              <a:t> </a:t>
            </a:r>
            <a:r>
              <a:rPr sz="2650" spc="-70" dirty="0">
                <a:solidFill>
                  <a:srgbClr val="080808"/>
                </a:solidFill>
                <a:latin typeface="Times New Roman"/>
                <a:cs typeface="Times New Roman"/>
              </a:rPr>
              <a:t>View)</a:t>
            </a:r>
            <a:endParaRPr sz="2650">
              <a:latin typeface="Times New Roman"/>
              <a:cs typeface="Times New Roman"/>
            </a:endParaRPr>
          </a:p>
          <a:p>
            <a:pPr marL="1708778">
              <a:spcBef>
                <a:spcPts val="350"/>
              </a:spcBef>
            </a:pPr>
            <a:r>
              <a:rPr sz="1350" dirty="0">
                <a:solidFill>
                  <a:srgbClr val="080808"/>
                </a:solidFill>
                <a:latin typeface="Arial MT"/>
                <a:cs typeface="Arial MT"/>
              </a:rPr>
              <a:t>Cylinder</a:t>
            </a:r>
            <a:r>
              <a:rPr sz="1350" spc="70" dirty="0">
                <a:solidFill>
                  <a:srgbClr val="080808"/>
                </a:solidFill>
                <a:latin typeface="Arial MT"/>
                <a:cs typeface="Arial MT"/>
              </a:rPr>
              <a:t> </a:t>
            </a:r>
            <a:r>
              <a:rPr sz="1350" spc="-20" dirty="0">
                <a:solidFill>
                  <a:srgbClr val="0A0A0A"/>
                </a:solidFill>
                <a:latin typeface="Arial MT"/>
                <a:cs typeface="Arial MT"/>
              </a:rPr>
              <a:t>Head</a:t>
            </a:r>
            <a:r>
              <a:rPr sz="1350" spc="-15" dirty="0">
                <a:solidFill>
                  <a:srgbClr val="0A0A0A"/>
                </a:solidFill>
                <a:latin typeface="Arial MT"/>
                <a:cs typeface="Arial MT"/>
              </a:rPr>
              <a:t> </a:t>
            </a:r>
            <a:r>
              <a:rPr sz="1350" spc="-10" dirty="0">
                <a:solidFill>
                  <a:srgbClr val="000000"/>
                </a:solidFill>
                <a:latin typeface="Arial MT"/>
                <a:cs typeface="Arial MT"/>
              </a:rPr>
              <a:t>Cover</a:t>
            </a:r>
            <a:endParaRPr sz="1350">
              <a:latin typeface="Arial MT"/>
              <a:cs typeface="Arial MT"/>
            </a:endParaRPr>
          </a:p>
        </p:txBody>
      </p:sp>
      <p:sp>
        <p:nvSpPr>
          <p:cNvPr id="9" name="object 9"/>
          <p:cNvSpPr txBox="1"/>
          <p:nvPr/>
        </p:nvSpPr>
        <p:spPr>
          <a:xfrm>
            <a:off x="6599016" y="891795"/>
            <a:ext cx="751205" cy="417421"/>
          </a:xfrm>
          <a:prstGeom prst="rect">
            <a:avLst/>
          </a:prstGeom>
        </p:spPr>
        <p:txBody>
          <a:bodyPr vert="horz" wrap="square" lIns="0" tIns="32384" rIns="0" bIns="0" rtlCol="0">
            <a:spAutoFit/>
          </a:bodyPr>
          <a:lstStyle/>
          <a:p>
            <a:pPr marL="13970" marR="5080" indent="-1905">
              <a:lnSpc>
                <a:spcPts val="1490"/>
              </a:lnSpc>
              <a:spcBef>
                <a:spcPts val="254"/>
              </a:spcBef>
            </a:pPr>
            <a:r>
              <a:rPr sz="1350" spc="-20" dirty="0">
                <a:latin typeface="Arial MT"/>
                <a:cs typeface="Arial MT"/>
              </a:rPr>
              <a:t>Camshaft </a:t>
            </a:r>
            <a:r>
              <a:rPr sz="1350" spc="-10" dirty="0">
                <a:latin typeface="Arial MT"/>
                <a:cs typeface="Arial MT"/>
              </a:rPr>
              <a:t>Pulley</a:t>
            </a:r>
            <a:endParaRPr sz="1350">
              <a:latin typeface="Arial MT"/>
              <a:cs typeface="Arial MT"/>
            </a:endParaRPr>
          </a:p>
        </p:txBody>
      </p:sp>
      <p:sp>
        <p:nvSpPr>
          <p:cNvPr id="10" name="object 10"/>
          <p:cNvSpPr txBox="1"/>
          <p:nvPr/>
        </p:nvSpPr>
        <p:spPr>
          <a:xfrm>
            <a:off x="6603298" y="4686808"/>
            <a:ext cx="892175" cy="212879"/>
          </a:xfrm>
          <a:prstGeom prst="rect">
            <a:avLst/>
          </a:prstGeom>
        </p:spPr>
        <p:txBody>
          <a:bodyPr vert="horz" wrap="square" lIns="0" tIns="12700" rIns="0" bIns="0" rtlCol="0">
            <a:spAutoFit/>
          </a:bodyPr>
          <a:lstStyle/>
          <a:p>
            <a:pPr marL="12700">
              <a:spcBef>
                <a:spcPts val="100"/>
              </a:spcBef>
            </a:pPr>
            <a:r>
              <a:rPr sz="1300" spc="60" dirty="0">
                <a:latin typeface="Calibri"/>
                <a:cs typeface="Calibri"/>
              </a:rPr>
              <a:t>Timing</a:t>
            </a:r>
            <a:r>
              <a:rPr sz="1300" spc="135" dirty="0">
                <a:latin typeface="Calibri"/>
                <a:cs typeface="Calibri"/>
              </a:rPr>
              <a:t> </a:t>
            </a:r>
            <a:r>
              <a:rPr sz="1300" spc="55" dirty="0">
                <a:latin typeface="Calibri"/>
                <a:cs typeface="Calibri"/>
              </a:rPr>
              <a:t>Bait</a:t>
            </a:r>
            <a:endParaRPr sz="1300">
              <a:latin typeface="Calibri"/>
              <a:cs typeface="Calibri"/>
            </a:endParaRPr>
          </a:p>
        </p:txBody>
      </p:sp>
      <p:sp>
        <p:nvSpPr>
          <p:cNvPr id="11" name="object 11"/>
          <p:cNvSpPr txBox="1"/>
          <p:nvPr/>
        </p:nvSpPr>
        <p:spPr>
          <a:xfrm>
            <a:off x="7986958" y="571500"/>
            <a:ext cx="696595" cy="423193"/>
          </a:xfrm>
          <a:prstGeom prst="rect">
            <a:avLst/>
          </a:prstGeom>
        </p:spPr>
        <p:txBody>
          <a:bodyPr vert="horz" wrap="square" lIns="0" tIns="12700" rIns="0" bIns="0" rtlCol="0">
            <a:spAutoFit/>
          </a:bodyPr>
          <a:lstStyle/>
          <a:p>
            <a:pPr marL="12700">
              <a:lnSpc>
                <a:spcPts val="1620"/>
              </a:lnSpc>
              <a:spcBef>
                <a:spcPts val="100"/>
              </a:spcBef>
            </a:pPr>
            <a:r>
              <a:rPr sz="1400" spc="-10" dirty="0">
                <a:solidFill>
                  <a:srgbClr val="0E0E0E"/>
                </a:solidFill>
                <a:latin typeface="Arial MT"/>
                <a:cs typeface="Arial MT"/>
              </a:rPr>
              <a:t>Intake</a:t>
            </a:r>
            <a:endParaRPr sz="1400">
              <a:latin typeface="Arial MT"/>
              <a:cs typeface="Arial MT"/>
            </a:endParaRPr>
          </a:p>
          <a:p>
            <a:pPr marL="22225">
              <a:lnSpc>
                <a:spcPts val="1560"/>
              </a:lnSpc>
            </a:pPr>
            <a:r>
              <a:rPr sz="1350" spc="-10" dirty="0">
                <a:solidFill>
                  <a:srgbClr val="050505"/>
                </a:solidFill>
                <a:latin typeface="Arial MT"/>
                <a:cs typeface="Arial MT"/>
              </a:rPr>
              <a:t>Manifold</a:t>
            </a:r>
            <a:endParaRPr sz="1350">
              <a:latin typeface="Arial MT"/>
              <a:cs typeface="Arial MT"/>
            </a:endParaRPr>
          </a:p>
        </p:txBody>
      </p:sp>
      <p:sp>
        <p:nvSpPr>
          <p:cNvPr id="12" name="object 12"/>
          <p:cNvSpPr txBox="1"/>
          <p:nvPr/>
        </p:nvSpPr>
        <p:spPr>
          <a:xfrm>
            <a:off x="7962103" y="1742695"/>
            <a:ext cx="731520" cy="205184"/>
          </a:xfrm>
          <a:prstGeom prst="rect">
            <a:avLst/>
          </a:prstGeom>
        </p:spPr>
        <p:txBody>
          <a:bodyPr vert="horz" wrap="square" lIns="0" tIns="12700" rIns="0" bIns="0" rtlCol="0">
            <a:spAutoFit/>
          </a:bodyPr>
          <a:lstStyle/>
          <a:p>
            <a:pPr marL="12700">
              <a:spcBef>
                <a:spcPts val="100"/>
              </a:spcBef>
            </a:pPr>
            <a:r>
              <a:rPr sz="1250" spc="-10" dirty="0">
                <a:latin typeface="Arial MT"/>
                <a:cs typeface="Arial MT"/>
              </a:rPr>
              <a:t>CamshaR</a:t>
            </a:r>
            <a:endParaRPr sz="1250">
              <a:latin typeface="Arial MT"/>
              <a:cs typeface="Arial MT"/>
            </a:endParaRPr>
          </a:p>
        </p:txBody>
      </p:sp>
      <p:sp>
        <p:nvSpPr>
          <p:cNvPr id="13" name="object 13"/>
          <p:cNvSpPr txBox="1"/>
          <p:nvPr/>
        </p:nvSpPr>
        <p:spPr>
          <a:xfrm>
            <a:off x="8509408" y="3897122"/>
            <a:ext cx="836930" cy="220573"/>
          </a:xfrm>
          <a:prstGeom prst="rect">
            <a:avLst/>
          </a:prstGeom>
        </p:spPr>
        <p:txBody>
          <a:bodyPr vert="horz" wrap="square" lIns="0" tIns="12700" rIns="0" bIns="0" rtlCol="0">
            <a:spAutoFit/>
          </a:bodyPr>
          <a:lstStyle/>
          <a:p>
            <a:pPr marL="12700">
              <a:spcBef>
                <a:spcPts val="100"/>
              </a:spcBef>
            </a:pPr>
            <a:r>
              <a:rPr sz="1350" spc="-10" dirty="0">
                <a:latin typeface="Times New Roman"/>
                <a:cs typeface="Times New Roman"/>
              </a:rPr>
              <a:t>Crankshaft</a:t>
            </a:r>
            <a:endParaRPr sz="1350">
              <a:latin typeface="Times New Roman"/>
              <a:cs typeface="Times New Roman"/>
            </a:endParaRPr>
          </a:p>
        </p:txBody>
      </p:sp>
      <p:sp>
        <p:nvSpPr>
          <p:cNvPr id="14" name="object 14"/>
          <p:cNvSpPr txBox="1"/>
          <p:nvPr/>
        </p:nvSpPr>
        <p:spPr>
          <a:xfrm>
            <a:off x="8177596" y="4802886"/>
            <a:ext cx="786765" cy="205184"/>
          </a:xfrm>
          <a:prstGeom prst="rect">
            <a:avLst/>
          </a:prstGeom>
        </p:spPr>
        <p:txBody>
          <a:bodyPr vert="horz" wrap="square" lIns="0" tIns="12700" rIns="0" bIns="0" rtlCol="0">
            <a:spAutoFit/>
          </a:bodyPr>
          <a:lstStyle/>
          <a:p>
            <a:pPr marL="12700">
              <a:spcBef>
                <a:spcPts val="100"/>
              </a:spcBef>
            </a:pPr>
            <a:r>
              <a:rPr sz="1250" spc="45" dirty="0">
                <a:latin typeface="Calibri"/>
                <a:cs typeface="Calibri"/>
              </a:rPr>
              <a:t>Alterfiator</a:t>
            </a:r>
            <a:endParaRPr sz="1250">
              <a:latin typeface="Calibri"/>
              <a:cs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2579389"/>
            <a:ext cx="8973820" cy="2631440"/>
            <a:chOff x="0" y="4179589"/>
            <a:chExt cx="8973820" cy="2631440"/>
          </a:xfrm>
        </p:grpSpPr>
        <p:pic>
          <p:nvPicPr>
            <p:cNvPr id="3" name="object 3"/>
            <p:cNvPicPr/>
            <p:nvPr/>
          </p:nvPicPr>
          <p:blipFill>
            <a:blip r:embed="rId2" cstate="print"/>
            <a:stretch>
              <a:fillRect/>
            </a:stretch>
          </p:blipFill>
          <p:spPr>
            <a:xfrm>
              <a:off x="3424300" y="4179589"/>
              <a:ext cx="5549010" cy="2587877"/>
            </a:xfrm>
            <a:prstGeom prst="rect">
              <a:avLst/>
            </a:prstGeom>
          </p:spPr>
        </p:pic>
        <p:pic>
          <p:nvPicPr>
            <p:cNvPr id="4" name="object 4"/>
            <p:cNvPicPr/>
            <p:nvPr/>
          </p:nvPicPr>
          <p:blipFill>
            <a:blip r:embed="rId3" cstate="print"/>
            <a:stretch>
              <a:fillRect/>
            </a:stretch>
          </p:blipFill>
          <p:spPr>
            <a:xfrm>
              <a:off x="0" y="4484974"/>
              <a:ext cx="3488435" cy="2325624"/>
            </a:xfrm>
            <a:prstGeom prst="rect">
              <a:avLst/>
            </a:prstGeom>
          </p:spPr>
        </p:pic>
      </p:grpSp>
      <p:sp>
        <p:nvSpPr>
          <p:cNvPr id="5" name="object 5"/>
          <p:cNvSpPr txBox="1">
            <a:spLocks noGrp="1"/>
          </p:cNvSpPr>
          <p:nvPr>
            <p:ph type="title"/>
          </p:nvPr>
        </p:nvSpPr>
        <p:spPr>
          <a:xfrm>
            <a:off x="1907540" y="-1067053"/>
            <a:ext cx="1203960" cy="443070"/>
          </a:xfrm>
          <a:prstGeom prst="rect">
            <a:avLst/>
          </a:prstGeom>
        </p:spPr>
        <p:txBody>
          <a:bodyPr vert="horz" wrap="square" lIns="0" tIns="12065" rIns="0" bIns="0" rtlCol="0" anchor="t">
            <a:spAutoFit/>
          </a:bodyPr>
          <a:lstStyle/>
          <a:p>
            <a:pPr marL="12700">
              <a:spcBef>
                <a:spcPts val="95"/>
              </a:spcBef>
            </a:pPr>
            <a:r>
              <a:rPr sz="2800" spc="-10" dirty="0">
                <a:solidFill>
                  <a:srgbClr val="000000"/>
                </a:solidFill>
                <a:latin typeface="Calibri"/>
                <a:cs typeface="Calibri"/>
              </a:rPr>
              <a:t>Cylinder</a:t>
            </a:r>
            <a:endParaRPr sz="2800">
              <a:latin typeface="Calibri"/>
              <a:cs typeface="Calibri"/>
            </a:endParaRPr>
          </a:p>
        </p:txBody>
      </p:sp>
      <p:sp>
        <p:nvSpPr>
          <p:cNvPr id="6" name="object 6"/>
          <p:cNvSpPr txBox="1"/>
          <p:nvPr/>
        </p:nvSpPr>
        <p:spPr>
          <a:xfrm>
            <a:off x="1907540" y="-567183"/>
            <a:ext cx="7968615" cy="2754280"/>
          </a:xfrm>
          <a:prstGeom prst="rect">
            <a:avLst/>
          </a:prstGeom>
        </p:spPr>
        <p:txBody>
          <a:bodyPr vert="horz" wrap="square" lIns="0" tIns="24130" rIns="0" bIns="0" rtlCol="0">
            <a:spAutoFit/>
          </a:bodyPr>
          <a:lstStyle/>
          <a:p>
            <a:pPr marL="194944" marR="5080" indent="-182879">
              <a:lnSpc>
                <a:spcPts val="2630"/>
              </a:lnSpc>
              <a:spcBef>
                <a:spcPts val="190"/>
              </a:spcBef>
              <a:buClr>
                <a:srgbClr val="4F81BB"/>
              </a:buClr>
              <a:buSzPct val="84090"/>
              <a:buFont typeface="Arial MT"/>
              <a:buChar char="•"/>
              <a:tabLst>
                <a:tab pos="194944" algn="l"/>
              </a:tabLst>
            </a:pPr>
            <a:r>
              <a:rPr sz="2200" dirty="0">
                <a:latin typeface="Calibri"/>
                <a:cs typeface="Calibri"/>
              </a:rPr>
              <a:t>The</a:t>
            </a:r>
            <a:r>
              <a:rPr sz="2200" spc="-50" dirty="0">
                <a:latin typeface="Calibri"/>
                <a:cs typeface="Calibri"/>
              </a:rPr>
              <a:t> </a:t>
            </a:r>
            <a:r>
              <a:rPr sz="2200" dirty="0">
                <a:latin typeface="Calibri"/>
                <a:cs typeface="Calibri"/>
              </a:rPr>
              <a:t>hollow</a:t>
            </a:r>
            <a:r>
              <a:rPr sz="2200" spc="-55" dirty="0">
                <a:latin typeface="Calibri"/>
                <a:cs typeface="Calibri"/>
              </a:rPr>
              <a:t> </a:t>
            </a:r>
            <a:r>
              <a:rPr sz="2200" dirty="0">
                <a:latin typeface="Calibri"/>
                <a:cs typeface="Calibri"/>
              </a:rPr>
              <a:t>cylindrical</a:t>
            </a:r>
            <a:r>
              <a:rPr sz="2200" spc="-65" dirty="0">
                <a:latin typeface="Calibri"/>
                <a:cs typeface="Calibri"/>
              </a:rPr>
              <a:t> </a:t>
            </a:r>
            <a:r>
              <a:rPr sz="2200" dirty="0">
                <a:latin typeface="Calibri"/>
                <a:cs typeface="Calibri"/>
              </a:rPr>
              <a:t>structure</a:t>
            </a:r>
            <a:r>
              <a:rPr sz="2200" spc="-60" dirty="0">
                <a:latin typeface="Calibri"/>
                <a:cs typeface="Calibri"/>
              </a:rPr>
              <a:t> </a:t>
            </a:r>
            <a:r>
              <a:rPr sz="2200" dirty="0">
                <a:latin typeface="Calibri"/>
                <a:cs typeface="Calibri"/>
              </a:rPr>
              <a:t>closed</a:t>
            </a:r>
            <a:r>
              <a:rPr sz="2200" spc="-55" dirty="0">
                <a:latin typeface="Calibri"/>
                <a:cs typeface="Calibri"/>
              </a:rPr>
              <a:t> </a:t>
            </a:r>
            <a:r>
              <a:rPr sz="2200" dirty="0">
                <a:latin typeface="Calibri"/>
                <a:cs typeface="Calibri"/>
              </a:rPr>
              <a:t>at</a:t>
            </a:r>
            <a:r>
              <a:rPr sz="2200" spc="-65" dirty="0">
                <a:latin typeface="Calibri"/>
                <a:cs typeface="Calibri"/>
              </a:rPr>
              <a:t> </a:t>
            </a:r>
            <a:r>
              <a:rPr sz="2200" dirty="0">
                <a:latin typeface="Calibri"/>
                <a:cs typeface="Calibri"/>
              </a:rPr>
              <a:t>one</a:t>
            </a:r>
            <a:r>
              <a:rPr sz="2200" spc="-60" dirty="0">
                <a:latin typeface="Calibri"/>
                <a:cs typeface="Calibri"/>
              </a:rPr>
              <a:t> </a:t>
            </a:r>
            <a:r>
              <a:rPr sz="2200" dirty="0">
                <a:latin typeface="Calibri"/>
                <a:cs typeface="Calibri"/>
              </a:rPr>
              <a:t>end</a:t>
            </a:r>
            <a:r>
              <a:rPr sz="2200" spc="-60" dirty="0">
                <a:latin typeface="Calibri"/>
                <a:cs typeface="Calibri"/>
              </a:rPr>
              <a:t> </a:t>
            </a:r>
            <a:r>
              <a:rPr sz="2200" dirty="0">
                <a:latin typeface="Calibri"/>
                <a:cs typeface="Calibri"/>
              </a:rPr>
              <a:t>with</a:t>
            </a:r>
            <a:r>
              <a:rPr sz="2200" spc="-55" dirty="0">
                <a:latin typeface="Calibri"/>
                <a:cs typeface="Calibri"/>
              </a:rPr>
              <a:t> </a:t>
            </a:r>
            <a:r>
              <a:rPr sz="2200" dirty="0">
                <a:latin typeface="Calibri"/>
                <a:cs typeface="Calibri"/>
              </a:rPr>
              <a:t>cylinder</a:t>
            </a:r>
            <a:r>
              <a:rPr sz="2200" spc="-60" dirty="0">
                <a:latin typeface="Calibri"/>
                <a:cs typeface="Calibri"/>
              </a:rPr>
              <a:t> </a:t>
            </a:r>
            <a:r>
              <a:rPr sz="2200" spc="-20" dirty="0">
                <a:latin typeface="Calibri"/>
                <a:cs typeface="Calibri"/>
              </a:rPr>
              <a:t>head </a:t>
            </a:r>
            <a:r>
              <a:rPr sz="2200" dirty="0">
                <a:latin typeface="Calibri"/>
                <a:cs typeface="Calibri"/>
              </a:rPr>
              <a:t>in</a:t>
            </a:r>
            <a:r>
              <a:rPr sz="2200" spc="-35" dirty="0">
                <a:latin typeface="Calibri"/>
                <a:cs typeface="Calibri"/>
              </a:rPr>
              <a:t> </a:t>
            </a:r>
            <a:r>
              <a:rPr sz="2200" dirty="0">
                <a:latin typeface="Calibri"/>
                <a:cs typeface="Calibri"/>
              </a:rPr>
              <a:t>which</a:t>
            </a:r>
            <a:r>
              <a:rPr sz="2200" spc="-20" dirty="0">
                <a:latin typeface="Calibri"/>
                <a:cs typeface="Calibri"/>
              </a:rPr>
              <a:t> </a:t>
            </a:r>
            <a:r>
              <a:rPr sz="2200" dirty="0">
                <a:latin typeface="Calibri"/>
                <a:cs typeface="Calibri"/>
              </a:rPr>
              <a:t>the</a:t>
            </a:r>
            <a:r>
              <a:rPr sz="2200" spc="-30" dirty="0">
                <a:latin typeface="Calibri"/>
                <a:cs typeface="Calibri"/>
              </a:rPr>
              <a:t> </a:t>
            </a:r>
            <a:r>
              <a:rPr sz="2200" dirty="0">
                <a:latin typeface="Calibri"/>
                <a:cs typeface="Calibri"/>
              </a:rPr>
              <a:t>pistons</a:t>
            </a:r>
            <a:r>
              <a:rPr sz="2200" spc="-25" dirty="0">
                <a:latin typeface="Calibri"/>
                <a:cs typeface="Calibri"/>
              </a:rPr>
              <a:t> </a:t>
            </a:r>
            <a:r>
              <a:rPr sz="2200" dirty="0">
                <a:latin typeface="Calibri"/>
                <a:cs typeface="Calibri"/>
              </a:rPr>
              <a:t>reciprocate</a:t>
            </a:r>
            <a:r>
              <a:rPr sz="2200" spc="-40" dirty="0">
                <a:latin typeface="Calibri"/>
                <a:cs typeface="Calibri"/>
              </a:rPr>
              <a:t> </a:t>
            </a:r>
            <a:r>
              <a:rPr sz="2200" dirty="0">
                <a:latin typeface="Calibri"/>
                <a:cs typeface="Calibri"/>
              </a:rPr>
              <a:t>back</a:t>
            </a:r>
            <a:r>
              <a:rPr sz="2200" spc="-30" dirty="0">
                <a:latin typeface="Calibri"/>
                <a:cs typeface="Calibri"/>
              </a:rPr>
              <a:t> </a:t>
            </a:r>
            <a:r>
              <a:rPr sz="2200" dirty="0">
                <a:latin typeface="Calibri"/>
                <a:cs typeface="Calibri"/>
              </a:rPr>
              <a:t>and</a:t>
            </a:r>
            <a:r>
              <a:rPr sz="2200" spc="-35" dirty="0">
                <a:latin typeface="Calibri"/>
                <a:cs typeface="Calibri"/>
              </a:rPr>
              <a:t> </a:t>
            </a:r>
            <a:r>
              <a:rPr sz="2200" spc="-10" dirty="0">
                <a:latin typeface="Calibri"/>
                <a:cs typeface="Calibri"/>
              </a:rPr>
              <a:t>forth</a:t>
            </a:r>
            <a:endParaRPr sz="2200">
              <a:latin typeface="Calibri"/>
              <a:cs typeface="Calibri"/>
            </a:endParaRPr>
          </a:p>
          <a:p>
            <a:pPr marL="194944" indent="-182244">
              <a:spcBef>
                <a:spcPts val="455"/>
              </a:spcBef>
              <a:buClr>
                <a:srgbClr val="4F81BB"/>
              </a:buClr>
              <a:buSzPct val="84090"/>
              <a:buFont typeface="Arial MT"/>
              <a:buChar char="•"/>
              <a:tabLst>
                <a:tab pos="194944" algn="l"/>
              </a:tabLst>
            </a:pPr>
            <a:r>
              <a:rPr sz="2200" dirty="0">
                <a:latin typeface="Calibri"/>
                <a:cs typeface="Calibri"/>
              </a:rPr>
              <a:t>Made</a:t>
            </a:r>
            <a:r>
              <a:rPr sz="2200" spc="-75" dirty="0">
                <a:latin typeface="Calibri"/>
                <a:cs typeface="Calibri"/>
              </a:rPr>
              <a:t> </a:t>
            </a:r>
            <a:r>
              <a:rPr sz="2200" dirty="0">
                <a:latin typeface="Calibri"/>
                <a:cs typeface="Calibri"/>
              </a:rPr>
              <a:t>of</a:t>
            </a:r>
            <a:r>
              <a:rPr sz="2200" spc="-70" dirty="0">
                <a:latin typeface="Calibri"/>
                <a:cs typeface="Calibri"/>
              </a:rPr>
              <a:t> </a:t>
            </a:r>
            <a:r>
              <a:rPr sz="2200" dirty="0">
                <a:latin typeface="Calibri"/>
                <a:cs typeface="Calibri"/>
              </a:rPr>
              <a:t>hard</a:t>
            </a:r>
            <a:r>
              <a:rPr sz="2200" spc="-85" dirty="0">
                <a:latin typeface="Calibri"/>
                <a:cs typeface="Calibri"/>
              </a:rPr>
              <a:t> </a:t>
            </a:r>
            <a:r>
              <a:rPr sz="2200" dirty="0">
                <a:latin typeface="Calibri"/>
                <a:cs typeface="Calibri"/>
              </a:rPr>
              <a:t>and</a:t>
            </a:r>
            <a:r>
              <a:rPr sz="2200" spc="-70" dirty="0">
                <a:latin typeface="Calibri"/>
                <a:cs typeface="Calibri"/>
              </a:rPr>
              <a:t> </a:t>
            </a:r>
            <a:r>
              <a:rPr sz="2200" dirty="0">
                <a:latin typeface="Calibri"/>
                <a:cs typeface="Calibri"/>
              </a:rPr>
              <a:t>high</a:t>
            </a:r>
            <a:r>
              <a:rPr sz="2200" spc="-80" dirty="0">
                <a:latin typeface="Calibri"/>
                <a:cs typeface="Calibri"/>
              </a:rPr>
              <a:t> </a:t>
            </a:r>
            <a:r>
              <a:rPr sz="2200" spc="-10" dirty="0">
                <a:latin typeface="Calibri"/>
                <a:cs typeface="Calibri"/>
              </a:rPr>
              <a:t>thermal</a:t>
            </a:r>
            <a:r>
              <a:rPr sz="2200" spc="-70" dirty="0">
                <a:latin typeface="Calibri"/>
                <a:cs typeface="Calibri"/>
              </a:rPr>
              <a:t> </a:t>
            </a:r>
            <a:r>
              <a:rPr sz="2200" dirty="0">
                <a:latin typeface="Calibri"/>
                <a:cs typeface="Calibri"/>
              </a:rPr>
              <a:t>conductivity</a:t>
            </a:r>
            <a:r>
              <a:rPr sz="2200" spc="-70" dirty="0">
                <a:latin typeface="Calibri"/>
                <a:cs typeface="Calibri"/>
              </a:rPr>
              <a:t> </a:t>
            </a:r>
            <a:r>
              <a:rPr sz="2200" spc="-10" dirty="0">
                <a:latin typeface="Calibri"/>
                <a:cs typeface="Calibri"/>
              </a:rPr>
              <a:t>materials</a:t>
            </a:r>
            <a:endParaRPr sz="2200">
              <a:latin typeface="Calibri"/>
              <a:cs typeface="Calibri"/>
            </a:endParaRPr>
          </a:p>
          <a:p>
            <a:pPr marL="194944" indent="-182244">
              <a:spcBef>
                <a:spcPts val="530"/>
              </a:spcBef>
              <a:buClr>
                <a:srgbClr val="4F81BB"/>
              </a:buClr>
              <a:buSzPct val="84090"/>
              <a:buFont typeface="Arial MT"/>
              <a:buChar char="•"/>
              <a:tabLst>
                <a:tab pos="194944" algn="l"/>
              </a:tabLst>
            </a:pPr>
            <a:r>
              <a:rPr sz="2200" spc="-10" dirty="0">
                <a:latin typeface="Calibri"/>
                <a:cs typeface="Calibri"/>
              </a:rPr>
              <a:t>Combustion</a:t>
            </a:r>
            <a:r>
              <a:rPr sz="2200" spc="-75" dirty="0">
                <a:latin typeface="Calibri"/>
                <a:cs typeface="Calibri"/>
              </a:rPr>
              <a:t> </a:t>
            </a:r>
            <a:r>
              <a:rPr sz="2200" dirty="0">
                <a:latin typeface="Calibri"/>
                <a:cs typeface="Calibri"/>
              </a:rPr>
              <a:t>of</a:t>
            </a:r>
            <a:r>
              <a:rPr sz="2200" spc="-105" dirty="0">
                <a:latin typeface="Calibri"/>
                <a:cs typeface="Calibri"/>
              </a:rPr>
              <a:t> </a:t>
            </a:r>
            <a:r>
              <a:rPr sz="2200" dirty="0">
                <a:latin typeface="Calibri"/>
                <a:cs typeface="Calibri"/>
              </a:rPr>
              <a:t>fuel</a:t>
            </a:r>
            <a:r>
              <a:rPr sz="2200" spc="-80" dirty="0">
                <a:latin typeface="Calibri"/>
                <a:cs typeface="Calibri"/>
              </a:rPr>
              <a:t> </a:t>
            </a:r>
            <a:r>
              <a:rPr sz="2200" dirty="0">
                <a:latin typeface="Calibri"/>
                <a:cs typeface="Calibri"/>
              </a:rPr>
              <a:t>takes</a:t>
            </a:r>
            <a:r>
              <a:rPr sz="2200" spc="-75" dirty="0">
                <a:latin typeface="Calibri"/>
                <a:cs typeface="Calibri"/>
              </a:rPr>
              <a:t> </a:t>
            </a:r>
            <a:r>
              <a:rPr sz="2200" dirty="0">
                <a:latin typeface="Calibri"/>
                <a:cs typeface="Calibri"/>
              </a:rPr>
              <a:t>place</a:t>
            </a:r>
            <a:r>
              <a:rPr sz="2200" spc="-100" dirty="0">
                <a:latin typeface="Calibri"/>
                <a:cs typeface="Calibri"/>
              </a:rPr>
              <a:t> </a:t>
            </a:r>
            <a:r>
              <a:rPr sz="2200" dirty="0">
                <a:latin typeface="Calibri"/>
                <a:cs typeface="Calibri"/>
              </a:rPr>
              <a:t>inside</a:t>
            </a:r>
            <a:r>
              <a:rPr sz="2200" spc="-85" dirty="0">
                <a:latin typeface="Calibri"/>
                <a:cs typeface="Calibri"/>
              </a:rPr>
              <a:t> </a:t>
            </a:r>
            <a:r>
              <a:rPr sz="2200" dirty="0">
                <a:latin typeface="Calibri"/>
                <a:cs typeface="Calibri"/>
              </a:rPr>
              <a:t>the</a:t>
            </a:r>
            <a:r>
              <a:rPr sz="2200" spc="-95" dirty="0">
                <a:latin typeface="Calibri"/>
                <a:cs typeface="Calibri"/>
              </a:rPr>
              <a:t> </a:t>
            </a:r>
            <a:r>
              <a:rPr sz="2200" spc="-10" dirty="0">
                <a:latin typeface="Calibri"/>
                <a:cs typeface="Calibri"/>
              </a:rPr>
              <a:t>cylinder</a:t>
            </a:r>
            <a:endParaRPr sz="2200">
              <a:latin typeface="Calibri"/>
              <a:cs typeface="Calibri"/>
            </a:endParaRPr>
          </a:p>
          <a:p>
            <a:pPr marL="12700">
              <a:spcBef>
                <a:spcPts val="625"/>
              </a:spcBef>
            </a:pPr>
            <a:r>
              <a:rPr sz="2800" spc="-10" dirty="0">
                <a:latin typeface="Calibri"/>
                <a:cs typeface="Calibri"/>
              </a:rPr>
              <a:t>Cylinder</a:t>
            </a:r>
            <a:r>
              <a:rPr sz="2800" spc="-85" dirty="0">
                <a:latin typeface="Calibri"/>
                <a:cs typeface="Calibri"/>
              </a:rPr>
              <a:t> </a:t>
            </a:r>
            <a:r>
              <a:rPr sz="2800" spc="-20" dirty="0">
                <a:latin typeface="Calibri"/>
                <a:cs typeface="Calibri"/>
              </a:rPr>
              <a:t>head</a:t>
            </a:r>
            <a:endParaRPr sz="2800">
              <a:latin typeface="Calibri"/>
              <a:cs typeface="Calibri"/>
            </a:endParaRPr>
          </a:p>
          <a:p>
            <a:pPr marL="194944" marR="250189" indent="-182879">
              <a:lnSpc>
                <a:spcPct val="100899"/>
              </a:lnSpc>
              <a:spcBef>
                <a:spcPts val="600"/>
              </a:spcBef>
              <a:buClr>
                <a:srgbClr val="4F81BB"/>
              </a:buClr>
              <a:buSzPct val="84090"/>
              <a:buFont typeface="Arial MT"/>
              <a:buChar char="•"/>
              <a:tabLst>
                <a:tab pos="194944" algn="l"/>
              </a:tabLst>
            </a:pPr>
            <a:r>
              <a:rPr sz="2200" dirty="0">
                <a:latin typeface="Calibri"/>
                <a:cs typeface="Calibri"/>
              </a:rPr>
              <a:t>Covers</a:t>
            </a:r>
            <a:r>
              <a:rPr sz="2200" spc="-75" dirty="0">
                <a:latin typeface="Calibri"/>
                <a:cs typeface="Calibri"/>
              </a:rPr>
              <a:t> </a:t>
            </a:r>
            <a:r>
              <a:rPr sz="2200" dirty="0">
                <a:latin typeface="Calibri"/>
                <a:cs typeface="Calibri"/>
              </a:rPr>
              <a:t>one</a:t>
            </a:r>
            <a:r>
              <a:rPr sz="2200" spc="-90" dirty="0">
                <a:latin typeface="Calibri"/>
                <a:cs typeface="Calibri"/>
              </a:rPr>
              <a:t> </a:t>
            </a:r>
            <a:r>
              <a:rPr sz="2200" dirty="0">
                <a:latin typeface="Calibri"/>
                <a:cs typeface="Calibri"/>
              </a:rPr>
              <a:t>end</a:t>
            </a:r>
            <a:r>
              <a:rPr sz="2200" spc="-90" dirty="0">
                <a:latin typeface="Calibri"/>
                <a:cs typeface="Calibri"/>
              </a:rPr>
              <a:t> </a:t>
            </a:r>
            <a:r>
              <a:rPr sz="2200" dirty="0">
                <a:latin typeface="Calibri"/>
                <a:cs typeface="Calibri"/>
              </a:rPr>
              <a:t>of</a:t>
            </a:r>
            <a:r>
              <a:rPr sz="2200" spc="-75" dirty="0">
                <a:latin typeface="Calibri"/>
                <a:cs typeface="Calibri"/>
              </a:rPr>
              <a:t> </a:t>
            </a:r>
            <a:r>
              <a:rPr sz="2200" dirty="0">
                <a:latin typeface="Calibri"/>
                <a:cs typeface="Calibri"/>
              </a:rPr>
              <a:t>the</a:t>
            </a:r>
            <a:r>
              <a:rPr sz="2200" spc="-75" dirty="0">
                <a:latin typeface="Calibri"/>
                <a:cs typeface="Calibri"/>
              </a:rPr>
              <a:t> </a:t>
            </a:r>
            <a:r>
              <a:rPr sz="2200" dirty="0">
                <a:latin typeface="Calibri"/>
                <a:cs typeface="Calibri"/>
              </a:rPr>
              <a:t>cylinder</a:t>
            </a:r>
            <a:r>
              <a:rPr sz="2200" spc="-95" dirty="0">
                <a:latin typeface="Calibri"/>
                <a:cs typeface="Calibri"/>
              </a:rPr>
              <a:t> </a:t>
            </a:r>
            <a:r>
              <a:rPr sz="2200" dirty="0">
                <a:latin typeface="Calibri"/>
                <a:cs typeface="Calibri"/>
              </a:rPr>
              <a:t>and</a:t>
            </a:r>
            <a:r>
              <a:rPr sz="2200" spc="-95" dirty="0">
                <a:latin typeface="Calibri"/>
                <a:cs typeface="Calibri"/>
              </a:rPr>
              <a:t> </a:t>
            </a:r>
            <a:r>
              <a:rPr sz="2200" dirty="0">
                <a:latin typeface="Calibri"/>
                <a:cs typeface="Calibri"/>
              </a:rPr>
              <a:t>consists</a:t>
            </a:r>
            <a:r>
              <a:rPr sz="2200" spc="-80" dirty="0">
                <a:latin typeface="Calibri"/>
                <a:cs typeface="Calibri"/>
              </a:rPr>
              <a:t> </a:t>
            </a:r>
            <a:r>
              <a:rPr sz="2200" dirty="0">
                <a:latin typeface="Calibri"/>
                <a:cs typeface="Calibri"/>
              </a:rPr>
              <a:t>of</a:t>
            </a:r>
            <a:r>
              <a:rPr sz="2200" spc="-90" dirty="0">
                <a:latin typeface="Calibri"/>
                <a:cs typeface="Calibri"/>
              </a:rPr>
              <a:t> </a:t>
            </a:r>
            <a:r>
              <a:rPr sz="2200" spc="-10" dirty="0">
                <a:latin typeface="Calibri"/>
                <a:cs typeface="Calibri"/>
              </a:rPr>
              <a:t>valves/ports</a:t>
            </a:r>
            <a:r>
              <a:rPr sz="2200" spc="-85" dirty="0">
                <a:latin typeface="Calibri"/>
                <a:cs typeface="Calibri"/>
              </a:rPr>
              <a:t> </a:t>
            </a:r>
            <a:r>
              <a:rPr sz="2200" dirty="0">
                <a:latin typeface="Calibri"/>
                <a:cs typeface="Calibri"/>
              </a:rPr>
              <a:t>&amp;</a:t>
            </a:r>
            <a:r>
              <a:rPr sz="2200" spc="-85" dirty="0">
                <a:latin typeface="Calibri"/>
                <a:cs typeface="Calibri"/>
              </a:rPr>
              <a:t> </a:t>
            </a:r>
            <a:r>
              <a:rPr sz="2200" spc="-10" dirty="0">
                <a:latin typeface="Calibri"/>
                <a:cs typeface="Calibri"/>
              </a:rPr>
              <a:t>spark plug/injector</a:t>
            </a:r>
            <a:endParaRPr sz="2200">
              <a:latin typeface="Calibri"/>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41" y="-1216661"/>
            <a:ext cx="810260" cy="382156"/>
          </a:xfrm>
          <a:prstGeom prst="rect">
            <a:avLst/>
          </a:prstGeom>
        </p:spPr>
        <p:txBody>
          <a:bodyPr vert="horz" wrap="square" lIns="0" tIns="12700" rIns="0" bIns="0" rtlCol="0" anchor="t">
            <a:spAutoFit/>
          </a:bodyPr>
          <a:lstStyle/>
          <a:p>
            <a:pPr marL="12700">
              <a:spcBef>
                <a:spcPts val="100"/>
              </a:spcBef>
            </a:pPr>
            <a:r>
              <a:rPr sz="2400" spc="-10" dirty="0">
                <a:solidFill>
                  <a:srgbClr val="000000"/>
                </a:solidFill>
                <a:latin typeface="Calibri"/>
                <a:cs typeface="Calibri"/>
              </a:rPr>
              <a:t>Piston</a:t>
            </a:r>
            <a:endParaRPr sz="2400">
              <a:latin typeface="Calibri"/>
              <a:cs typeface="Calibri"/>
            </a:endParaRPr>
          </a:p>
        </p:txBody>
      </p:sp>
      <p:sp>
        <p:nvSpPr>
          <p:cNvPr id="3" name="object 3"/>
          <p:cNvSpPr txBox="1"/>
          <p:nvPr/>
        </p:nvSpPr>
        <p:spPr>
          <a:xfrm>
            <a:off x="1907541" y="-780541"/>
            <a:ext cx="8022590" cy="5355697"/>
          </a:xfrm>
          <a:prstGeom prst="rect">
            <a:avLst/>
          </a:prstGeom>
        </p:spPr>
        <p:txBody>
          <a:bodyPr vert="horz" wrap="square" lIns="0" tIns="24130" rIns="0" bIns="0" rtlCol="0">
            <a:spAutoFit/>
          </a:bodyPr>
          <a:lstStyle/>
          <a:p>
            <a:pPr marL="194944" marR="152399" indent="-182879">
              <a:lnSpc>
                <a:spcPts val="2630"/>
              </a:lnSpc>
              <a:spcBef>
                <a:spcPts val="190"/>
              </a:spcBef>
              <a:buClr>
                <a:srgbClr val="4F81BB"/>
              </a:buClr>
              <a:buSzPct val="84090"/>
              <a:buFont typeface="Arial MT"/>
              <a:buChar char="•"/>
              <a:tabLst>
                <a:tab pos="194944" algn="l"/>
              </a:tabLst>
            </a:pPr>
            <a:r>
              <a:rPr sz="2200" dirty="0">
                <a:latin typeface="Calibri"/>
                <a:cs typeface="Calibri"/>
              </a:rPr>
              <a:t>It</a:t>
            </a:r>
            <a:r>
              <a:rPr sz="2200" spc="360" dirty="0">
                <a:latin typeface="Calibri"/>
                <a:cs typeface="Calibri"/>
              </a:rPr>
              <a:t> </a:t>
            </a:r>
            <a:r>
              <a:rPr sz="2200" dirty="0">
                <a:latin typeface="Calibri"/>
                <a:cs typeface="Calibri"/>
              </a:rPr>
              <a:t>is</a:t>
            </a:r>
            <a:r>
              <a:rPr sz="2200" spc="385" dirty="0">
                <a:latin typeface="Calibri"/>
                <a:cs typeface="Calibri"/>
              </a:rPr>
              <a:t> </a:t>
            </a:r>
            <a:r>
              <a:rPr sz="2200" dirty="0">
                <a:latin typeface="Calibri"/>
                <a:cs typeface="Calibri"/>
              </a:rPr>
              <a:t>a</a:t>
            </a:r>
            <a:r>
              <a:rPr sz="2200" spc="375" dirty="0">
                <a:latin typeface="Calibri"/>
                <a:cs typeface="Calibri"/>
              </a:rPr>
              <a:t> </a:t>
            </a:r>
            <a:r>
              <a:rPr sz="2200" dirty="0">
                <a:latin typeface="Calibri"/>
                <a:cs typeface="Calibri"/>
              </a:rPr>
              <a:t>cylindrical</a:t>
            </a:r>
            <a:r>
              <a:rPr sz="2200" spc="390" dirty="0">
                <a:latin typeface="Calibri"/>
                <a:cs typeface="Calibri"/>
              </a:rPr>
              <a:t> </a:t>
            </a:r>
            <a:r>
              <a:rPr sz="2200" dirty="0">
                <a:latin typeface="Calibri"/>
                <a:cs typeface="Calibri"/>
              </a:rPr>
              <a:t>component</a:t>
            </a:r>
            <a:r>
              <a:rPr sz="2200" spc="380" dirty="0">
                <a:latin typeface="Calibri"/>
                <a:cs typeface="Calibri"/>
              </a:rPr>
              <a:t> </a:t>
            </a:r>
            <a:r>
              <a:rPr sz="2200" dirty="0">
                <a:latin typeface="Calibri"/>
                <a:cs typeface="Calibri"/>
              </a:rPr>
              <a:t>which</a:t>
            </a:r>
            <a:r>
              <a:rPr sz="2200" spc="370" dirty="0">
                <a:latin typeface="Calibri"/>
                <a:cs typeface="Calibri"/>
              </a:rPr>
              <a:t> </a:t>
            </a:r>
            <a:r>
              <a:rPr sz="2200" dirty="0">
                <a:latin typeface="Calibri"/>
                <a:cs typeface="Calibri"/>
              </a:rPr>
              <a:t>is</a:t>
            </a:r>
            <a:r>
              <a:rPr sz="2200" spc="385" dirty="0">
                <a:latin typeface="Calibri"/>
                <a:cs typeface="Calibri"/>
              </a:rPr>
              <a:t> </a:t>
            </a:r>
            <a:r>
              <a:rPr sz="2200" dirty="0">
                <a:latin typeface="Calibri"/>
                <a:cs typeface="Calibri"/>
              </a:rPr>
              <a:t>fitted</a:t>
            </a:r>
            <a:r>
              <a:rPr sz="2200" spc="375" dirty="0">
                <a:latin typeface="Calibri"/>
                <a:cs typeface="Calibri"/>
              </a:rPr>
              <a:t> </a:t>
            </a:r>
            <a:r>
              <a:rPr sz="2200" dirty="0">
                <a:latin typeface="Calibri"/>
                <a:cs typeface="Calibri"/>
              </a:rPr>
              <a:t>perfectly</a:t>
            </a:r>
            <a:r>
              <a:rPr sz="2200" spc="380" dirty="0">
                <a:latin typeface="Calibri"/>
                <a:cs typeface="Calibri"/>
              </a:rPr>
              <a:t> </a:t>
            </a:r>
            <a:r>
              <a:rPr sz="2200" dirty="0">
                <a:latin typeface="Calibri"/>
                <a:cs typeface="Calibri"/>
              </a:rPr>
              <a:t>inside</a:t>
            </a:r>
            <a:r>
              <a:rPr sz="2200" spc="385" dirty="0">
                <a:latin typeface="Calibri"/>
                <a:cs typeface="Calibri"/>
              </a:rPr>
              <a:t> </a:t>
            </a:r>
            <a:r>
              <a:rPr sz="2200" spc="-25" dirty="0">
                <a:latin typeface="Calibri"/>
                <a:cs typeface="Calibri"/>
              </a:rPr>
              <a:t>the </a:t>
            </a:r>
            <a:r>
              <a:rPr sz="2200" dirty="0">
                <a:latin typeface="Calibri"/>
                <a:cs typeface="Calibri"/>
              </a:rPr>
              <a:t>cylinder</a:t>
            </a:r>
            <a:r>
              <a:rPr sz="2200" spc="-25" dirty="0">
                <a:latin typeface="Calibri"/>
                <a:cs typeface="Calibri"/>
              </a:rPr>
              <a:t> </a:t>
            </a:r>
            <a:r>
              <a:rPr sz="2200" dirty="0">
                <a:latin typeface="Calibri"/>
                <a:cs typeface="Calibri"/>
              </a:rPr>
              <a:t>providing</a:t>
            </a:r>
            <a:r>
              <a:rPr sz="2200" spc="-30" dirty="0">
                <a:latin typeface="Calibri"/>
                <a:cs typeface="Calibri"/>
              </a:rPr>
              <a:t> </a:t>
            </a:r>
            <a:r>
              <a:rPr sz="2200" dirty="0">
                <a:latin typeface="Calibri"/>
                <a:cs typeface="Calibri"/>
              </a:rPr>
              <a:t>a</a:t>
            </a:r>
            <a:r>
              <a:rPr sz="2200" spc="-5" dirty="0">
                <a:latin typeface="Calibri"/>
                <a:cs typeface="Calibri"/>
              </a:rPr>
              <a:t> </a:t>
            </a:r>
            <a:r>
              <a:rPr sz="2200" dirty="0">
                <a:latin typeface="Calibri"/>
                <a:cs typeface="Calibri"/>
              </a:rPr>
              <a:t>gas</a:t>
            </a:r>
            <a:r>
              <a:rPr sz="2200" spc="-15" dirty="0">
                <a:latin typeface="Calibri"/>
                <a:cs typeface="Calibri"/>
              </a:rPr>
              <a:t> </a:t>
            </a:r>
            <a:r>
              <a:rPr sz="2200" dirty="0">
                <a:latin typeface="Calibri"/>
                <a:cs typeface="Calibri"/>
              </a:rPr>
              <a:t>tight</a:t>
            </a:r>
            <a:r>
              <a:rPr sz="2200" spc="-25" dirty="0">
                <a:latin typeface="Calibri"/>
                <a:cs typeface="Calibri"/>
              </a:rPr>
              <a:t> </a:t>
            </a:r>
            <a:r>
              <a:rPr sz="2200" dirty="0">
                <a:latin typeface="Calibri"/>
                <a:cs typeface="Calibri"/>
              </a:rPr>
              <a:t>space</a:t>
            </a:r>
            <a:r>
              <a:rPr sz="2200" spc="-35" dirty="0">
                <a:latin typeface="Calibri"/>
                <a:cs typeface="Calibri"/>
              </a:rPr>
              <a:t> </a:t>
            </a:r>
            <a:r>
              <a:rPr sz="2200" dirty="0">
                <a:latin typeface="Calibri"/>
                <a:cs typeface="Calibri"/>
              </a:rPr>
              <a:t>with</a:t>
            </a:r>
            <a:r>
              <a:rPr sz="2200" spc="-15" dirty="0">
                <a:latin typeface="Calibri"/>
                <a:cs typeface="Calibri"/>
              </a:rPr>
              <a:t> </a:t>
            </a:r>
            <a:r>
              <a:rPr sz="2200" dirty="0">
                <a:latin typeface="Calibri"/>
                <a:cs typeface="Calibri"/>
              </a:rPr>
              <a:t>piston</a:t>
            </a:r>
            <a:r>
              <a:rPr sz="2200" spc="-25" dirty="0">
                <a:latin typeface="Calibri"/>
                <a:cs typeface="Calibri"/>
              </a:rPr>
              <a:t> </a:t>
            </a:r>
            <a:r>
              <a:rPr sz="2200" dirty="0">
                <a:latin typeface="Calibri"/>
                <a:cs typeface="Calibri"/>
              </a:rPr>
              <a:t>rings</a:t>
            </a:r>
            <a:r>
              <a:rPr sz="2200" spc="-10" dirty="0">
                <a:latin typeface="Calibri"/>
                <a:cs typeface="Calibri"/>
              </a:rPr>
              <a:t> </a:t>
            </a:r>
            <a:r>
              <a:rPr sz="2200" dirty="0">
                <a:latin typeface="Calibri"/>
                <a:cs typeface="Calibri"/>
              </a:rPr>
              <a:t>and</a:t>
            </a:r>
            <a:r>
              <a:rPr sz="2200" spc="-25" dirty="0">
                <a:latin typeface="Calibri"/>
                <a:cs typeface="Calibri"/>
              </a:rPr>
              <a:t> </a:t>
            </a:r>
            <a:r>
              <a:rPr sz="2200" spc="-10" dirty="0">
                <a:latin typeface="Calibri"/>
                <a:cs typeface="Calibri"/>
              </a:rPr>
              <a:t>lubricants.</a:t>
            </a:r>
            <a:endParaRPr sz="2200">
              <a:latin typeface="Calibri"/>
              <a:cs typeface="Calibri"/>
            </a:endParaRPr>
          </a:p>
          <a:p>
            <a:pPr marL="194944" marR="5080" indent="-182879">
              <a:lnSpc>
                <a:spcPts val="2630"/>
              </a:lnSpc>
              <a:spcBef>
                <a:spcPts val="550"/>
              </a:spcBef>
              <a:buClr>
                <a:srgbClr val="4F81BB"/>
              </a:buClr>
              <a:buSzPct val="84090"/>
              <a:buFont typeface="Arial MT"/>
              <a:buChar char="•"/>
              <a:tabLst>
                <a:tab pos="194944" algn="l"/>
              </a:tabLst>
            </a:pPr>
            <a:r>
              <a:rPr sz="2200" dirty="0">
                <a:latin typeface="Calibri"/>
                <a:cs typeface="Calibri"/>
              </a:rPr>
              <a:t>The</a:t>
            </a:r>
            <a:r>
              <a:rPr sz="2200" spc="160" dirty="0">
                <a:latin typeface="Calibri"/>
                <a:cs typeface="Calibri"/>
              </a:rPr>
              <a:t> </a:t>
            </a:r>
            <a:r>
              <a:rPr sz="2200" dirty="0">
                <a:latin typeface="Calibri"/>
                <a:cs typeface="Calibri"/>
              </a:rPr>
              <a:t>main</a:t>
            </a:r>
            <a:r>
              <a:rPr sz="2200" spc="160" dirty="0">
                <a:latin typeface="Calibri"/>
                <a:cs typeface="Calibri"/>
              </a:rPr>
              <a:t> </a:t>
            </a:r>
            <a:r>
              <a:rPr sz="2200" dirty="0">
                <a:latin typeface="Calibri"/>
                <a:cs typeface="Calibri"/>
              </a:rPr>
              <a:t>function</a:t>
            </a:r>
            <a:r>
              <a:rPr sz="2200" spc="175" dirty="0">
                <a:latin typeface="Calibri"/>
                <a:cs typeface="Calibri"/>
              </a:rPr>
              <a:t> </a:t>
            </a:r>
            <a:r>
              <a:rPr sz="2200" dirty="0">
                <a:latin typeface="Calibri"/>
                <a:cs typeface="Calibri"/>
              </a:rPr>
              <a:t>of</a:t>
            </a:r>
            <a:r>
              <a:rPr sz="2200" spc="165" dirty="0">
                <a:latin typeface="Calibri"/>
                <a:cs typeface="Calibri"/>
              </a:rPr>
              <a:t> </a:t>
            </a:r>
            <a:r>
              <a:rPr sz="2200" dirty="0">
                <a:latin typeface="Calibri"/>
                <a:cs typeface="Calibri"/>
              </a:rPr>
              <a:t>piston</a:t>
            </a:r>
            <a:r>
              <a:rPr sz="2200" spc="165" dirty="0">
                <a:latin typeface="Calibri"/>
                <a:cs typeface="Calibri"/>
              </a:rPr>
              <a:t> </a:t>
            </a:r>
            <a:r>
              <a:rPr sz="2200" dirty="0">
                <a:latin typeface="Calibri"/>
                <a:cs typeface="Calibri"/>
              </a:rPr>
              <a:t>is</a:t>
            </a:r>
            <a:r>
              <a:rPr sz="2200" spc="170" dirty="0">
                <a:latin typeface="Calibri"/>
                <a:cs typeface="Calibri"/>
              </a:rPr>
              <a:t> </a:t>
            </a:r>
            <a:r>
              <a:rPr sz="2200" dirty="0">
                <a:latin typeface="Calibri"/>
                <a:cs typeface="Calibri"/>
              </a:rPr>
              <a:t>to</a:t>
            </a:r>
            <a:r>
              <a:rPr sz="2200" spc="170" dirty="0">
                <a:latin typeface="Calibri"/>
                <a:cs typeface="Calibri"/>
              </a:rPr>
              <a:t> </a:t>
            </a:r>
            <a:r>
              <a:rPr sz="2200" dirty="0">
                <a:latin typeface="Calibri"/>
                <a:cs typeface="Calibri"/>
              </a:rPr>
              <a:t>transmit</a:t>
            </a:r>
            <a:r>
              <a:rPr sz="2200" spc="160" dirty="0">
                <a:latin typeface="Calibri"/>
                <a:cs typeface="Calibri"/>
              </a:rPr>
              <a:t> </a:t>
            </a:r>
            <a:r>
              <a:rPr sz="2200" dirty="0">
                <a:latin typeface="Calibri"/>
                <a:cs typeface="Calibri"/>
              </a:rPr>
              <a:t>the</a:t>
            </a:r>
            <a:r>
              <a:rPr sz="2200" spc="165" dirty="0">
                <a:latin typeface="Calibri"/>
                <a:cs typeface="Calibri"/>
              </a:rPr>
              <a:t> </a:t>
            </a:r>
            <a:r>
              <a:rPr sz="2200" dirty="0">
                <a:latin typeface="Calibri"/>
                <a:cs typeface="Calibri"/>
              </a:rPr>
              <a:t>force</a:t>
            </a:r>
            <a:r>
              <a:rPr sz="2200" spc="175" dirty="0">
                <a:latin typeface="Calibri"/>
                <a:cs typeface="Calibri"/>
              </a:rPr>
              <a:t> </a:t>
            </a:r>
            <a:r>
              <a:rPr sz="2200" dirty="0">
                <a:latin typeface="Calibri"/>
                <a:cs typeface="Calibri"/>
              </a:rPr>
              <a:t>exerted</a:t>
            </a:r>
            <a:r>
              <a:rPr sz="2200" spc="170" dirty="0">
                <a:latin typeface="Calibri"/>
                <a:cs typeface="Calibri"/>
              </a:rPr>
              <a:t> </a:t>
            </a:r>
            <a:r>
              <a:rPr sz="2200" dirty="0">
                <a:latin typeface="Calibri"/>
                <a:cs typeface="Calibri"/>
              </a:rPr>
              <a:t>by</a:t>
            </a:r>
            <a:r>
              <a:rPr sz="2200" spc="175" dirty="0">
                <a:latin typeface="Calibri"/>
                <a:cs typeface="Calibri"/>
              </a:rPr>
              <a:t> </a:t>
            </a:r>
            <a:r>
              <a:rPr sz="2200" spc="-25" dirty="0">
                <a:latin typeface="Calibri"/>
                <a:cs typeface="Calibri"/>
              </a:rPr>
              <a:t>the </a:t>
            </a:r>
            <a:r>
              <a:rPr sz="2200" dirty="0">
                <a:latin typeface="Calibri"/>
                <a:cs typeface="Calibri"/>
              </a:rPr>
              <a:t>burning</a:t>
            </a:r>
            <a:r>
              <a:rPr sz="2200" spc="-40"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fuel</a:t>
            </a:r>
            <a:r>
              <a:rPr sz="2200" spc="-40"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the</a:t>
            </a:r>
            <a:r>
              <a:rPr sz="2200" spc="-35" dirty="0">
                <a:latin typeface="Calibri"/>
                <a:cs typeface="Calibri"/>
              </a:rPr>
              <a:t> </a:t>
            </a:r>
            <a:r>
              <a:rPr sz="2200" dirty="0">
                <a:latin typeface="Calibri"/>
                <a:cs typeface="Calibri"/>
              </a:rPr>
              <a:t>connecting</a:t>
            </a:r>
            <a:r>
              <a:rPr sz="2200" spc="-25" dirty="0">
                <a:latin typeface="Calibri"/>
                <a:cs typeface="Calibri"/>
              </a:rPr>
              <a:t> </a:t>
            </a:r>
            <a:r>
              <a:rPr sz="2200" spc="-20" dirty="0">
                <a:latin typeface="Calibri"/>
                <a:cs typeface="Calibri"/>
              </a:rPr>
              <a:t>rod.</a:t>
            </a:r>
            <a:endParaRPr sz="2200">
              <a:latin typeface="Calibri"/>
              <a:cs typeface="Calibri"/>
            </a:endParaRPr>
          </a:p>
          <a:p>
            <a:pPr>
              <a:spcBef>
                <a:spcPts val="950"/>
              </a:spcBef>
              <a:buClr>
                <a:srgbClr val="4F81BB"/>
              </a:buClr>
              <a:buFont typeface="Arial MT"/>
              <a:buChar char="•"/>
            </a:pPr>
            <a:endParaRPr sz="2200">
              <a:latin typeface="Calibri"/>
              <a:cs typeface="Calibri"/>
            </a:endParaRPr>
          </a:p>
          <a:p>
            <a:pPr marL="12700"/>
            <a:r>
              <a:rPr sz="2400" b="1" dirty="0">
                <a:latin typeface="Calibri"/>
                <a:cs typeface="Calibri"/>
              </a:rPr>
              <a:t>Piston</a:t>
            </a:r>
            <a:r>
              <a:rPr sz="2400" b="1" spc="-135" dirty="0">
                <a:latin typeface="Calibri"/>
                <a:cs typeface="Calibri"/>
              </a:rPr>
              <a:t> </a:t>
            </a:r>
            <a:r>
              <a:rPr sz="2400" b="1" spc="-20" dirty="0">
                <a:latin typeface="Calibri"/>
                <a:cs typeface="Calibri"/>
              </a:rPr>
              <a:t>Rings</a:t>
            </a:r>
            <a:endParaRPr sz="2400">
              <a:latin typeface="Calibri"/>
              <a:cs typeface="Calibri"/>
            </a:endParaRPr>
          </a:p>
          <a:p>
            <a:pPr marL="194944" marR="35560" indent="-182879">
              <a:lnSpc>
                <a:spcPct val="100899"/>
              </a:lnSpc>
              <a:spcBef>
                <a:spcPts val="585"/>
              </a:spcBef>
              <a:buClr>
                <a:srgbClr val="4F81BB"/>
              </a:buClr>
              <a:buSzPct val="84090"/>
              <a:buFont typeface="Arial MT"/>
              <a:buChar char="•"/>
              <a:tabLst>
                <a:tab pos="194944" algn="l"/>
              </a:tabLst>
            </a:pPr>
            <a:r>
              <a:rPr sz="2200" dirty="0">
                <a:latin typeface="Calibri"/>
                <a:cs typeface="Calibri"/>
              </a:rPr>
              <a:t>The</a:t>
            </a:r>
            <a:r>
              <a:rPr sz="2200" spc="-10" dirty="0">
                <a:latin typeface="Calibri"/>
                <a:cs typeface="Calibri"/>
              </a:rPr>
              <a:t> </a:t>
            </a:r>
            <a:r>
              <a:rPr sz="2200" dirty="0">
                <a:latin typeface="Calibri"/>
                <a:cs typeface="Calibri"/>
              </a:rPr>
              <a:t>outer</a:t>
            </a:r>
            <a:r>
              <a:rPr sz="2200" spc="-5" dirty="0">
                <a:latin typeface="Calibri"/>
                <a:cs typeface="Calibri"/>
              </a:rPr>
              <a:t> </a:t>
            </a:r>
            <a:r>
              <a:rPr sz="2200" dirty="0">
                <a:latin typeface="Calibri"/>
                <a:cs typeface="Calibri"/>
              </a:rPr>
              <a:t>periphery</a:t>
            </a:r>
            <a:r>
              <a:rPr sz="2200" spc="10" dirty="0">
                <a:latin typeface="Calibri"/>
                <a:cs typeface="Calibri"/>
              </a:rPr>
              <a:t> </a:t>
            </a:r>
            <a:r>
              <a:rPr sz="2200" dirty="0">
                <a:latin typeface="Calibri"/>
                <a:cs typeface="Calibri"/>
              </a:rPr>
              <a:t>is</a:t>
            </a:r>
            <a:r>
              <a:rPr sz="2200" spc="10" dirty="0">
                <a:latin typeface="Calibri"/>
                <a:cs typeface="Calibri"/>
              </a:rPr>
              <a:t> </a:t>
            </a:r>
            <a:r>
              <a:rPr sz="2200" dirty="0">
                <a:latin typeface="Calibri"/>
                <a:cs typeface="Calibri"/>
              </a:rPr>
              <a:t>provided with several</a:t>
            </a:r>
            <a:r>
              <a:rPr sz="2200" spc="15" dirty="0">
                <a:latin typeface="Calibri"/>
                <a:cs typeface="Calibri"/>
              </a:rPr>
              <a:t> </a:t>
            </a:r>
            <a:r>
              <a:rPr sz="2200" dirty="0">
                <a:latin typeface="Calibri"/>
                <a:cs typeface="Calibri"/>
              </a:rPr>
              <a:t>grooves</a:t>
            </a:r>
            <a:r>
              <a:rPr sz="2200" spc="-5" dirty="0">
                <a:latin typeface="Calibri"/>
                <a:cs typeface="Calibri"/>
              </a:rPr>
              <a:t> </a:t>
            </a:r>
            <a:r>
              <a:rPr sz="2200" dirty="0">
                <a:latin typeface="Calibri"/>
                <a:cs typeface="Calibri"/>
              </a:rPr>
              <a:t>in</a:t>
            </a:r>
            <a:r>
              <a:rPr sz="2200" spc="5" dirty="0">
                <a:latin typeface="Calibri"/>
                <a:cs typeface="Calibri"/>
              </a:rPr>
              <a:t> </a:t>
            </a:r>
            <a:r>
              <a:rPr sz="2200" dirty="0">
                <a:latin typeface="Calibri"/>
                <a:cs typeface="Calibri"/>
              </a:rPr>
              <a:t>to</a:t>
            </a:r>
            <a:r>
              <a:rPr sz="2200" spc="10" dirty="0">
                <a:latin typeface="Calibri"/>
                <a:cs typeface="Calibri"/>
              </a:rPr>
              <a:t> </a:t>
            </a:r>
            <a:r>
              <a:rPr sz="2200" dirty="0">
                <a:latin typeface="Calibri"/>
                <a:cs typeface="Calibri"/>
              </a:rPr>
              <a:t>which</a:t>
            </a:r>
            <a:r>
              <a:rPr sz="2200" spc="5" dirty="0">
                <a:latin typeface="Calibri"/>
                <a:cs typeface="Calibri"/>
              </a:rPr>
              <a:t> </a:t>
            </a:r>
            <a:r>
              <a:rPr sz="2200" spc="-25" dirty="0">
                <a:latin typeface="Calibri"/>
                <a:cs typeface="Calibri"/>
              </a:rPr>
              <a:t>the </a:t>
            </a:r>
            <a:r>
              <a:rPr sz="2200" dirty="0">
                <a:latin typeface="Calibri"/>
                <a:cs typeface="Calibri"/>
              </a:rPr>
              <a:t>piston</a:t>
            </a:r>
            <a:r>
              <a:rPr sz="2200" spc="-105" dirty="0">
                <a:latin typeface="Calibri"/>
                <a:cs typeface="Calibri"/>
              </a:rPr>
              <a:t> </a:t>
            </a:r>
            <a:r>
              <a:rPr sz="2200" dirty="0">
                <a:latin typeface="Calibri"/>
                <a:cs typeface="Calibri"/>
              </a:rPr>
              <a:t>rings</a:t>
            </a:r>
            <a:r>
              <a:rPr sz="2200" spc="-100" dirty="0">
                <a:latin typeface="Calibri"/>
                <a:cs typeface="Calibri"/>
              </a:rPr>
              <a:t> </a:t>
            </a:r>
            <a:r>
              <a:rPr sz="2200" dirty="0">
                <a:latin typeface="Calibri"/>
                <a:cs typeface="Calibri"/>
              </a:rPr>
              <a:t>are</a:t>
            </a:r>
            <a:r>
              <a:rPr sz="2200" spc="-105" dirty="0">
                <a:latin typeface="Calibri"/>
                <a:cs typeface="Calibri"/>
              </a:rPr>
              <a:t> </a:t>
            </a:r>
            <a:r>
              <a:rPr sz="2200" spc="-10" dirty="0">
                <a:latin typeface="Calibri"/>
                <a:cs typeface="Calibri"/>
              </a:rPr>
              <a:t>fitted</a:t>
            </a:r>
            <a:endParaRPr sz="2200">
              <a:latin typeface="Calibri"/>
              <a:cs typeface="Calibri"/>
            </a:endParaRPr>
          </a:p>
          <a:p>
            <a:pPr marL="194944" marR="81915" indent="-182879">
              <a:lnSpc>
                <a:spcPts val="2630"/>
              </a:lnSpc>
              <a:spcBef>
                <a:spcPts val="555"/>
              </a:spcBef>
              <a:buClr>
                <a:srgbClr val="4F81BB"/>
              </a:buClr>
              <a:buSzPct val="84090"/>
              <a:buFont typeface="Arial MT"/>
              <a:buChar char="•"/>
              <a:tabLst>
                <a:tab pos="194944" algn="l"/>
              </a:tabLst>
            </a:pPr>
            <a:r>
              <a:rPr sz="2200" dirty="0">
                <a:latin typeface="Calibri"/>
                <a:cs typeface="Calibri"/>
              </a:rPr>
              <a:t>The</a:t>
            </a:r>
            <a:r>
              <a:rPr sz="2200" spc="160" dirty="0">
                <a:latin typeface="Calibri"/>
                <a:cs typeface="Calibri"/>
              </a:rPr>
              <a:t> </a:t>
            </a:r>
            <a:r>
              <a:rPr sz="2200" dirty="0">
                <a:latin typeface="Calibri"/>
                <a:cs typeface="Calibri"/>
              </a:rPr>
              <a:t>upper</a:t>
            </a:r>
            <a:r>
              <a:rPr sz="2200" spc="160" dirty="0">
                <a:latin typeface="Calibri"/>
                <a:cs typeface="Calibri"/>
              </a:rPr>
              <a:t> </a:t>
            </a:r>
            <a:r>
              <a:rPr sz="2200" dirty="0">
                <a:latin typeface="Calibri"/>
                <a:cs typeface="Calibri"/>
              </a:rPr>
              <a:t>ring</a:t>
            </a:r>
            <a:r>
              <a:rPr sz="2200" spc="160" dirty="0">
                <a:latin typeface="Calibri"/>
                <a:cs typeface="Calibri"/>
              </a:rPr>
              <a:t> </a:t>
            </a:r>
            <a:r>
              <a:rPr sz="2200" dirty="0">
                <a:latin typeface="Calibri"/>
                <a:cs typeface="Calibri"/>
              </a:rPr>
              <a:t>is</a:t>
            </a:r>
            <a:r>
              <a:rPr sz="2200" spc="170" dirty="0">
                <a:latin typeface="Calibri"/>
                <a:cs typeface="Calibri"/>
              </a:rPr>
              <a:t> </a:t>
            </a:r>
            <a:r>
              <a:rPr sz="2200" dirty="0">
                <a:latin typeface="Calibri"/>
                <a:cs typeface="Calibri"/>
              </a:rPr>
              <a:t>known</a:t>
            </a:r>
            <a:r>
              <a:rPr sz="2200" spc="190" dirty="0">
                <a:latin typeface="Calibri"/>
                <a:cs typeface="Calibri"/>
              </a:rPr>
              <a:t> </a:t>
            </a:r>
            <a:r>
              <a:rPr sz="2200" dirty="0">
                <a:latin typeface="Calibri"/>
                <a:cs typeface="Calibri"/>
              </a:rPr>
              <a:t>as</a:t>
            </a:r>
            <a:r>
              <a:rPr sz="2200" spc="165" dirty="0">
                <a:latin typeface="Calibri"/>
                <a:cs typeface="Calibri"/>
              </a:rPr>
              <a:t> </a:t>
            </a:r>
            <a:r>
              <a:rPr sz="2200" dirty="0">
                <a:latin typeface="Calibri"/>
                <a:cs typeface="Calibri"/>
              </a:rPr>
              <a:t>compression</a:t>
            </a:r>
            <a:r>
              <a:rPr sz="2200" spc="180" dirty="0">
                <a:latin typeface="Calibri"/>
                <a:cs typeface="Calibri"/>
              </a:rPr>
              <a:t> </a:t>
            </a:r>
            <a:r>
              <a:rPr sz="2200" dirty="0">
                <a:latin typeface="Calibri"/>
                <a:cs typeface="Calibri"/>
              </a:rPr>
              <a:t>ring</a:t>
            </a:r>
            <a:r>
              <a:rPr sz="2200" spc="160" dirty="0">
                <a:latin typeface="Calibri"/>
                <a:cs typeface="Calibri"/>
              </a:rPr>
              <a:t> </a:t>
            </a:r>
            <a:r>
              <a:rPr sz="2200" dirty="0">
                <a:latin typeface="Calibri"/>
                <a:cs typeface="Calibri"/>
              </a:rPr>
              <a:t>and</a:t>
            </a:r>
            <a:r>
              <a:rPr sz="2200" spc="175" dirty="0">
                <a:latin typeface="Calibri"/>
                <a:cs typeface="Calibri"/>
              </a:rPr>
              <a:t> </a:t>
            </a:r>
            <a:r>
              <a:rPr sz="2200" dirty="0">
                <a:latin typeface="Calibri"/>
                <a:cs typeface="Calibri"/>
              </a:rPr>
              <a:t>the</a:t>
            </a:r>
            <a:r>
              <a:rPr sz="2200" spc="165" dirty="0">
                <a:latin typeface="Calibri"/>
                <a:cs typeface="Calibri"/>
              </a:rPr>
              <a:t> </a:t>
            </a:r>
            <a:r>
              <a:rPr sz="2200" dirty="0">
                <a:latin typeface="Calibri"/>
                <a:cs typeface="Calibri"/>
              </a:rPr>
              <a:t>lower</a:t>
            </a:r>
            <a:r>
              <a:rPr sz="2200" spc="165" dirty="0">
                <a:latin typeface="Calibri"/>
                <a:cs typeface="Calibri"/>
              </a:rPr>
              <a:t> </a:t>
            </a:r>
            <a:r>
              <a:rPr sz="2200" dirty="0">
                <a:latin typeface="Calibri"/>
                <a:cs typeface="Calibri"/>
              </a:rPr>
              <a:t>one</a:t>
            </a:r>
            <a:r>
              <a:rPr sz="2200" spc="170" dirty="0">
                <a:latin typeface="Calibri"/>
                <a:cs typeface="Calibri"/>
              </a:rPr>
              <a:t> </a:t>
            </a:r>
            <a:r>
              <a:rPr sz="2200" spc="-25" dirty="0">
                <a:latin typeface="Calibri"/>
                <a:cs typeface="Calibri"/>
              </a:rPr>
              <a:t>is </a:t>
            </a:r>
            <a:r>
              <a:rPr sz="2200" dirty="0">
                <a:latin typeface="Calibri"/>
                <a:cs typeface="Calibri"/>
              </a:rPr>
              <a:t>called</a:t>
            </a:r>
            <a:r>
              <a:rPr sz="2200" spc="-25" dirty="0">
                <a:latin typeface="Calibri"/>
                <a:cs typeface="Calibri"/>
              </a:rPr>
              <a:t> </a:t>
            </a:r>
            <a:r>
              <a:rPr sz="2200" dirty="0">
                <a:latin typeface="Calibri"/>
                <a:cs typeface="Calibri"/>
              </a:rPr>
              <a:t>oil</a:t>
            </a:r>
            <a:r>
              <a:rPr sz="2200" spc="-15" dirty="0">
                <a:latin typeface="Calibri"/>
                <a:cs typeface="Calibri"/>
              </a:rPr>
              <a:t> </a:t>
            </a:r>
            <a:r>
              <a:rPr sz="2200" spc="-20" dirty="0">
                <a:latin typeface="Calibri"/>
                <a:cs typeface="Calibri"/>
              </a:rPr>
              <a:t>rings</a:t>
            </a:r>
            <a:endParaRPr sz="2200">
              <a:latin typeface="Calibri"/>
              <a:cs typeface="Calibri"/>
            </a:endParaRPr>
          </a:p>
          <a:p>
            <a:pPr>
              <a:spcBef>
                <a:spcPts val="965"/>
              </a:spcBef>
              <a:buClr>
                <a:srgbClr val="4F81BB"/>
              </a:buClr>
              <a:buFont typeface="Arial MT"/>
              <a:buChar char="•"/>
            </a:pPr>
            <a:endParaRPr sz="2200">
              <a:latin typeface="Calibri"/>
              <a:cs typeface="Calibri"/>
            </a:endParaRPr>
          </a:p>
          <a:p>
            <a:pPr marL="12700"/>
            <a:r>
              <a:rPr sz="2400" b="1" spc="-20" dirty="0">
                <a:latin typeface="Calibri"/>
                <a:cs typeface="Calibri"/>
              </a:rPr>
              <a:t>Water</a:t>
            </a:r>
            <a:r>
              <a:rPr sz="2400" b="1" spc="-100" dirty="0">
                <a:latin typeface="Calibri"/>
                <a:cs typeface="Calibri"/>
              </a:rPr>
              <a:t> </a:t>
            </a:r>
            <a:r>
              <a:rPr sz="2400" b="1" spc="-10" dirty="0">
                <a:latin typeface="Calibri"/>
                <a:cs typeface="Calibri"/>
              </a:rPr>
              <a:t>jackets</a:t>
            </a:r>
            <a:endParaRPr sz="2400">
              <a:latin typeface="Calibri"/>
              <a:cs typeface="Calibri"/>
            </a:endParaRPr>
          </a:p>
          <a:p>
            <a:pPr marL="194944" marR="118744" indent="-182879">
              <a:lnSpc>
                <a:spcPts val="2630"/>
              </a:lnSpc>
              <a:spcBef>
                <a:spcPts val="645"/>
              </a:spcBef>
              <a:buClr>
                <a:srgbClr val="4F81BB"/>
              </a:buClr>
              <a:buSzPct val="84090"/>
              <a:buFont typeface="Arial MT"/>
              <a:buChar char="•"/>
              <a:tabLst>
                <a:tab pos="194944" algn="l"/>
              </a:tabLst>
            </a:pPr>
            <a:r>
              <a:rPr sz="2200" dirty="0">
                <a:latin typeface="Calibri"/>
                <a:cs typeface="Calibri"/>
              </a:rPr>
              <a:t>Through</a:t>
            </a:r>
            <a:r>
              <a:rPr sz="2200" spc="-20" dirty="0">
                <a:latin typeface="Calibri"/>
                <a:cs typeface="Calibri"/>
              </a:rPr>
              <a:t> </a:t>
            </a:r>
            <a:r>
              <a:rPr sz="2200" dirty="0">
                <a:latin typeface="Calibri"/>
                <a:cs typeface="Calibri"/>
              </a:rPr>
              <a:t>which</a:t>
            </a:r>
            <a:r>
              <a:rPr sz="2200" spc="-25" dirty="0">
                <a:latin typeface="Calibri"/>
                <a:cs typeface="Calibri"/>
              </a:rPr>
              <a:t> </a:t>
            </a:r>
            <a:r>
              <a:rPr sz="2200" dirty="0">
                <a:latin typeface="Calibri"/>
                <a:cs typeface="Calibri"/>
              </a:rPr>
              <a:t>cooling</a:t>
            </a:r>
            <a:r>
              <a:rPr sz="2200" spc="-20" dirty="0">
                <a:latin typeface="Calibri"/>
                <a:cs typeface="Calibri"/>
              </a:rPr>
              <a:t> </a:t>
            </a:r>
            <a:r>
              <a:rPr sz="2200" dirty="0">
                <a:latin typeface="Calibri"/>
                <a:cs typeface="Calibri"/>
              </a:rPr>
              <a:t>water</a:t>
            </a:r>
            <a:r>
              <a:rPr sz="2200" spc="-30" dirty="0">
                <a:latin typeface="Calibri"/>
                <a:cs typeface="Calibri"/>
              </a:rPr>
              <a:t> </a:t>
            </a:r>
            <a:r>
              <a:rPr sz="2200" dirty="0">
                <a:latin typeface="Calibri"/>
                <a:cs typeface="Calibri"/>
              </a:rPr>
              <a:t>is</a:t>
            </a:r>
            <a:r>
              <a:rPr sz="2200" spc="-25" dirty="0">
                <a:latin typeface="Calibri"/>
                <a:cs typeface="Calibri"/>
              </a:rPr>
              <a:t> </a:t>
            </a:r>
            <a:r>
              <a:rPr sz="2200" dirty="0">
                <a:latin typeface="Calibri"/>
                <a:cs typeface="Calibri"/>
              </a:rPr>
              <a:t>circulated</a:t>
            </a:r>
            <a:r>
              <a:rPr sz="2200" spc="-25" dirty="0">
                <a:latin typeface="Calibri"/>
                <a:cs typeface="Calibri"/>
              </a:rPr>
              <a:t> </a:t>
            </a:r>
            <a:r>
              <a:rPr sz="2200" dirty="0">
                <a:latin typeface="Calibri"/>
                <a:cs typeface="Calibri"/>
              </a:rPr>
              <a:t>to</a:t>
            </a:r>
            <a:r>
              <a:rPr sz="2200" spc="-15" dirty="0">
                <a:latin typeface="Calibri"/>
                <a:cs typeface="Calibri"/>
              </a:rPr>
              <a:t> </a:t>
            </a:r>
            <a:r>
              <a:rPr sz="2200" dirty="0">
                <a:latin typeface="Calibri"/>
                <a:cs typeface="Calibri"/>
              </a:rPr>
              <a:t>prevent</a:t>
            </a:r>
            <a:r>
              <a:rPr sz="2200" spc="-30" dirty="0">
                <a:latin typeface="Calibri"/>
                <a:cs typeface="Calibri"/>
              </a:rPr>
              <a:t> </a:t>
            </a:r>
            <a:r>
              <a:rPr sz="2200" dirty="0">
                <a:latin typeface="Calibri"/>
                <a:cs typeface="Calibri"/>
              </a:rPr>
              <a:t>overheating</a:t>
            </a:r>
            <a:r>
              <a:rPr sz="2200" spc="-10" dirty="0">
                <a:latin typeface="Calibri"/>
                <a:cs typeface="Calibri"/>
              </a:rPr>
              <a:t> </a:t>
            </a:r>
            <a:r>
              <a:rPr sz="2200" spc="-25" dirty="0">
                <a:latin typeface="Calibri"/>
                <a:cs typeface="Calibri"/>
              </a:rPr>
              <a:t>of </a:t>
            </a:r>
            <a:r>
              <a:rPr sz="2200" dirty="0">
                <a:latin typeface="Calibri"/>
                <a:cs typeface="Calibri"/>
              </a:rPr>
              <a:t>the</a:t>
            </a:r>
            <a:r>
              <a:rPr sz="2200" spc="-35" dirty="0">
                <a:latin typeface="Calibri"/>
                <a:cs typeface="Calibri"/>
              </a:rPr>
              <a:t> </a:t>
            </a:r>
            <a:r>
              <a:rPr sz="2200" spc="-10" dirty="0">
                <a:latin typeface="Calibri"/>
                <a:cs typeface="Calibri"/>
              </a:rPr>
              <a:t>engine</a:t>
            </a:r>
            <a:endParaRPr sz="2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887200" cy="83058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1757560" y="4048280"/>
            <a:ext cx="2047875" cy="2124075"/>
          </a:xfrm>
          <a:prstGeom prst="rect">
            <a:avLst/>
          </a:prstGeom>
        </p:spPr>
      </p:pic>
      <p:pic>
        <p:nvPicPr>
          <p:cNvPr id="4" name="object 4"/>
          <p:cNvPicPr/>
          <p:nvPr/>
        </p:nvPicPr>
        <p:blipFill>
          <a:blip r:embed="rId3" cstate="print"/>
          <a:stretch>
            <a:fillRect/>
          </a:stretch>
        </p:blipFill>
        <p:spPr>
          <a:xfrm>
            <a:off x="4238625" y="4048280"/>
            <a:ext cx="2562225" cy="2333625"/>
          </a:xfrm>
          <a:prstGeom prst="rect">
            <a:avLst/>
          </a:prstGeom>
        </p:spPr>
      </p:pic>
      <p:pic>
        <p:nvPicPr>
          <p:cNvPr id="5" name="object 5"/>
          <p:cNvPicPr/>
          <p:nvPr/>
        </p:nvPicPr>
        <p:blipFill>
          <a:blip r:embed="rId4" cstate="print"/>
          <a:stretch>
            <a:fillRect/>
          </a:stretch>
        </p:blipFill>
        <p:spPr>
          <a:xfrm>
            <a:off x="7034645" y="3895880"/>
            <a:ext cx="2895600" cy="2638425"/>
          </a:xfrm>
          <a:prstGeom prst="rect">
            <a:avLst/>
          </a:prstGeom>
        </p:spPr>
      </p:pic>
      <p:sp>
        <p:nvSpPr>
          <p:cNvPr id="6" name="object 6"/>
          <p:cNvSpPr txBox="1">
            <a:spLocks noGrp="1"/>
          </p:cNvSpPr>
          <p:nvPr>
            <p:ph type="title"/>
          </p:nvPr>
        </p:nvSpPr>
        <p:spPr>
          <a:xfrm>
            <a:off x="685800" y="0"/>
            <a:ext cx="9526907" cy="461665"/>
          </a:xfrm>
          <a:prstGeom prst="rect">
            <a:avLst/>
          </a:prstGeom>
          <a:solidFill>
            <a:srgbClr val="FFFF00"/>
          </a:solidFill>
        </p:spPr>
        <p:txBody>
          <a:bodyPr vert="horz" wrap="square" lIns="0" tIns="0" rIns="0" bIns="0" rtlCol="0" anchor="t">
            <a:spAutoFit/>
          </a:bodyPr>
          <a:lstStyle/>
          <a:p>
            <a:pPr marL="89535">
              <a:lnSpc>
                <a:spcPts val="3640"/>
              </a:lnSpc>
            </a:pPr>
            <a:r>
              <a:rPr sz="3200" dirty="0">
                <a:solidFill>
                  <a:srgbClr val="FF0000"/>
                </a:solidFill>
              </a:rPr>
              <a:t>SYSTEMS</a:t>
            </a:r>
            <a:r>
              <a:rPr sz="3200" spc="-30" dirty="0">
                <a:solidFill>
                  <a:srgbClr val="FF0000"/>
                </a:solidFill>
              </a:rPr>
              <a:t> </a:t>
            </a:r>
            <a:r>
              <a:rPr sz="3200" dirty="0">
                <a:solidFill>
                  <a:srgbClr val="FF0000"/>
                </a:solidFill>
              </a:rPr>
              <a:t>AND</a:t>
            </a:r>
            <a:r>
              <a:rPr sz="3200" spc="-40" dirty="0">
                <a:solidFill>
                  <a:srgbClr val="FF0000"/>
                </a:solidFill>
              </a:rPr>
              <a:t> </a:t>
            </a:r>
            <a:r>
              <a:rPr sz="3200" dirty="0">
                <a:solidFill>
                  <a:srgbClr val="FF0000"/>
                </a:solidFill>
              </a:rPr>
              <a:t>CONTROL</a:t>
            </a:r>
            <a:r>
              <a:rPr sz="3200" spc="-50" dirty="0">
                <a:solidFill>
                  <a:srgbClr val="FF0000"/>
                </a:solidFill>
              </a:rPr>
              <a:t> </a:t>
            </a:r>
            <a:r>
              <a:rPr sz="3200" spc="-10" dirty="0">
                <a:solidFill>
                  <a:srgbClr val="FF0000"/>
                </a:solidFill>
              </a:rPr>
              <a:t>VOLUMES</a:t>
            </a:r>
            <a:endParaRPr sz="3200" dirty="0"/>
          </a:p>
        </p:txBody>
      </p:sp>
      <p:sp>
        <p:nvSpPr>
          <p:cNvPr id="7" name="object 7"/>
          <p:cNvSpPr txBox="1"/>
          <p:nvPr/>
        </p:nvSpPr>
        <p:spPr>
          <a:xfrm>
            <a:off x="1757560" y="476095"/>
            <a:ext cx="8004295" cy="2587247"/>
          </a:xfrm>
          <a:prstGeom prst="rect">
            <a:avLst/>
          </a:prstGeom>
        </p:spPr>
        <p:txBody>
          <a:bodyPr vert="horz" wrap="square" lIns="0" tIns="70485" rIns="0" bIns="0" rtlCol="0">
            <a:spAutoFit/>
          </a:bodyPr>
          <a:lstStyle/>
          <a:p>
            <a:pPr marL="354963" indent="-342264">
              <a:spcBef>
                <a:spcPts val="555"/>
              </a:spcBef>
              <a:buClr>
                <a:srgbClr val="FF0000"/>
              </a:buClr>
              <a:buFont typeface="Arial MT"/>
              <a:buChar char="•"/>
              <a:tabLst>
                <a:tab pos="354963" algn="l"/>
              </a:tabLst>
            </a:pPr>
            <a:r>
              <a:rPr sz="1900" b="1" dirty="0">
                <a:solidFill>
                  <a:srgbClr val="CC00CC"/>
                </a:solidFill>
                <a:latin typeface="Arial"/>
                <a:cs typeface="Arial"/>
              </a:rPr>
              <a:t>System</a:t>
            </a:r>
            <a:r>
              <a:rPr sz="1900" dirty="0">
                <a:solidFill>
                  <a:srgbClr val="CC00CC"/>
                </a:solidFill>
                <a:latin typeface="Arial MT"/>
                <a:cs typeface="Arial MT"/>
              </a:rPr>
              <a:t>:</a:t>
            </a:r>
            <a:r>
              <a:rPr sz="1900" spc="-50" dirty="0">
                <a:solidFill>
                  <a:srgbClr val="CC00CC"/>
                </a:solidFill>
                <a:latin typeface="Arial MT"/>
                <a:cs typeface="Arial MT"/>
              </a:rPr>
              <a:t> </a:t>
            </a:r>
            <a:r>
              <a:rPr sz="1900" dirty="0">
                <a:latin typeface="Arial MT"/>
                <a:cs typeface="Arial MT"/>
              </a:rPr>
              <a:t>A</a:t>
            </a:r>
            <a:r>
              <a:rPr sz="1900" spc="-95" dirty="0">
                <a:latin typeface="Arial MT"/>
                <a:cs typeface="Arial MT"/>
              </a:rPr>
              <a:t> </a:t>
            </a:r>
            <a:r>
              <a:rPr sz="1900" dirty="0">
                <a:latin typeface="Arial MT"/>
                <a:cs typeface="Arial MT"/>
              </a:rPr>
              <a:t>quantity</a:t>
            </a:r>
            <a:r>
              <a:rPr sz="1900" spc="-65" dirty="0">
                <a:latin typeface="Arial MT"/>
                <a:cs typeface="Arial MT"/>
              </a:rPr>
              <a:t> </a:t>
            </a:r>
            <a:r>
              <a:rPr sz="1900" dirty="0">
                <a:latin typeface="Arial MT"/>
                <a:cs typeface="Arial MT"/>
              </a:rPr>
              <a:t>of</a:t>
            </a:r>
            <a:r>
              <a:rPr sz="1900" spc="-90" dirty="0">
                <a:latin typeface="Arial MT"/>
                <a:cs typeface="Arial MT"/>
              </a:rPr>
              <a:t> </a:t>
            </a:r>
            <a:r>
              <a:rPr sz="1900" dirty="0">
                <a:latin typeface="Arial MT"/>
                <a:cs typeface="Arial MT"/>
              </a:rPr>
              <a:t>matter</a:t>
            </a:r>
            <a:r>
              <a:rPr sz="1900" spc="-70" dirty="0">
                <a:latin typeface="Arial MT"/>
                <a:cs typeface="Arial MT"/>
              </a:rPr>
              <a:t> </a:t>
            </a:r>
            <a:r>
              <a:rPr sz="1900" dirty="0">
                <a:latin typeface="Arial MT"/>
                <a:cs typeface="Arial MT"/>
              </a:rPr>
              <a:t>or</a:t>
            </a:r>
            <a:r>
              <a:rPr sz="1900" spc="-85" dirty="0">
                <a:latin typeface="Arial MT"/>
                <a:cs typeface="Arial MT"/>
              </a:rPr>
              <a:t> </a:t>
            </a:r>
            <a:r>
              <a:rPr sz="1900" dirty="0">
                <a:latin typeface="Arial MT"/>
                <a:cs typeface="Arial MT"/>
              </a:rPr>
              <a:t>a</a:t>
            </a:r>
            <a:r>
              <a:rPr sz="1900" spc="-80" dirty="0">
                <a:latin typeface="Arial MT"/>
                <a:cs typeface="Arial MT"/>
              </a:rPr>
              <a:t> </a:t>
            </a:r>
            <a:r>
              <a:rPr sz="1900" dirty="0">
                <a:latin typeface="Arial MT"/>
                <a:cs typeface="Arial MT"/>
              </a:rPr>
              <a:t>region</a:t>
            </a:r>
            <a:r>
              <a:rPr sz="1900" spc="-60" dirty="0">
                <a:latin typeface="Arial MT"/>
                <a:cs typeface="Arial MT"/>
              </a:rPr>
              <a:t> </a:t>
            </a:r>
            <a:r>
              <a:rPr sz="1900" dirty="0">
                <a:latin typeface="Arial MT"/>
                <a:cs typeface="Arial MT"/>
              </a:rPr>
              <a:t>in</a:t>
            </a:r>
            <a:r>
              <a:rPr sz="1900" spc="-70" dirty="0">
                <a:latin typeface="Arial MT"/>
                <a:cs typeface="Arial MT"/>
              </a:rPr>
              <a:t> </a:t>
            </a:r>
            <a:r>
              <a:rPr sz="1900" dirty="0">
                <a:latin typeface="Arial MT"/>
                <a:cs typeface="Arial MT"/>
              </a:rPr>
              <a:t>space</a:t>
            </a:r>
            <a:r>
              <a:rPr sz="1900" spc="-75" dirty="0">
                <a:latin typeface="Arial MT"/>
                <a:cs typeface="Arial MT"/>
              </a:rPr>
              <a:t> </a:t>
            </a:r>
            <a:r>
              <a:rPr sz="1900" dirty="0">
                <a:latin typeface="Arial MT"/>
                <a:cs typeface="Arial MT"/>
              </a:rPr>
              <a:t>chosen</a:t>
            </a:r>
            <a:r>
              <a:rPr sz="1900" spc="-40" dirty="0">
                <a:latin typeface="Arial MT"/>
                <a:cs typeface="Arial MT"/>
              </a:rPr>
              <a:t> </a:t>
            </a:r>
            <a:r>
              <a:rPr sz="1900" dirty="0">
                <a:latin typeface="Arial MT"/>
                <a:cs typeface="Arial MT"/>
              </a:rPr>
              <a:t>for</a:t>
            </a:r>
            <a:r>
              <a:rPr sz="1900" spc="-85" dirty="0">
                <a:latin typeface="Arial MT"/>
                <a:cs typeface="Arial MT"/>
              </a:rPr>
              <a:t> </a:t>
            </a:r>
            <a:r>
              <a:rPr sz="1900" spc="-10" dirty="0">
                <a:latin typeface="Arial MT"/>
                <a:cs typeface="Arial MT"/>
              </a:rPr>
              <a:t>study.</a:t>
            </a:r>
            <a:endParaRPr sz="1900" dirty="0">
              <a:latin typeface="Arial MT"/>
              <a:cs typeface="Arial MT"/>
            </a:endParaRPr>
          </a:p>
          <a:p>
            <a:pPr marL="354963" indent="-342264">
              <a:spcBef>
                <a:spcPts val="455"/>
              </a:spcBef>
              <a:buClr>
                <a:srgbClr val="FF0000"/>
              </a:buClr>
              <a:buFont typeface="Arial MT"/>
              <a:buChar char="•"/>
              <a:tabLst>
                <a:tab pos="354963" algn="l"/>
              </a:tabLst>
            </a:pPr>
            <a:r>
              <a:rPr sz="1900" b="1" spc="-10" dirty="0">
                <a:solidFill>
                  <a:srgbClr val="CC00CC"/>
                </a:solidFill>
                <a:latin typeface="Arial"/>
                <a:cs typeface="Arial"/>
              </a:rPr>
              <a:t>Surroundings</a:t>
            </a:r>
            <a:r>
              <a:rPr sz="1900" spc="-10" dirty="0">
                <a:solidFill>
                  <a:srgbClr val="CC00CC"/>
                </a:solidFill>
                <a:latin typeface="Arial MT"/>
                <a:cs typeface="Arial MT"/>
              </a:rPr>
              <a:t>:</a:t>
            </a:r>
            <a:r>
              <a:rPr sz="1900" spc="-100" dirty="0">
                <a:solidFill>
                  <a:srgbClr val="CC00CC"/>
                </a:solidFill>
                <a:latin typeface="Arial MT"/>
                <a:cs typeface="Arial MT"/>
              </a:rPr>
              <a:t> </a:t>
            </a:r>
            <a:r>
              <a:rPr sz="1900" dirty="0">
                <a:latin typeface="Arial MT"/>
                <a:cs typeface="Arial MT"/>
              </a:rPr>
              <a:t>The</a:t>
            </a:r>
            <a:r>
              <a:rPr sz="1900" spc="-90" dirty="0">
                <a:latin typeface="Arial MT"/>
                <a:cs typeface="Arial MT"/>
              </a:rPr>
              <a:t> </a:t>
            </a:r>
            <a:r>
              <a:rPr sz="1900" dirty="0">
                <a:latin typeface="Arial MT"/>
                <a:cs typeface="Arial MT"/>
              </a:rPr>
              <a:t>mass</a:t>
            </a:r>
            <a:r>
              <a:rPr sz="1900" spc="-85" dirty="0">
                <a:latin typeface="Arial MT"/>
                <a:cs typeface="Arial MT"/>
              </a:rPr>
              <a:t> </a:t>
            </a:r>
            <a:r>
              <a:rPr sz="1900" dirty="0">
                <a:latin typeface="Arial MT"/>
                <a:cs typeface="Arial MT"/>
              </a:rPr>
              <a:t>or</a:t>
            </a:r>
            <a:r>
              <a:rPr sz="1900" spc="-100" dirty="0">
                <a:latin typeface="Arial MT"/>
                <a:cs typeface="Arial MT"/>
              </a:rPr>
              <a:t> </a:t>
            </a:r>
            <a:r>
              <a:rPr sz="1900" dirty="0">
                <a:latin typeface="Arial MT"/>
                <a:cs typeface="Arial MT"/>
              </a:rPr>
              <a:t>region</a:t>
            </a:r>
            <a:r>
              <a:rPr sz="1900" spc="-60" dirty="0">
                <a:latin typeface="Arial MT"/>
                <a:cs typeface="Arial MT"/>
              </a:rPr>
              <a:t> </a:t>
            </a:r>
            <a:r>
              <a:rPr sz="1900" dirty="0">
                <a:latin typeface="Arial MT"/>
                <a:cs typeface="Arial MT"/>
              </a:rPr>
              <a:t>outside</a:t>
            </a:r>
            <a:r>
              <a:rPr sz="1900" spc="-70" dirty="0">
                <a:latin typeface="Arial MT"/>
                <a:cs typeface="Arial MT"/>
              </a:rPr>
              <a:t> </a:t>
            </a:r>
            <a:r>
              <a:rPr sz="1900" dirty="0">
                <a:latin typeface="Arial MT"/>
                <a:cs typeface="Arial MT"/>
              </a:rPr>
              <a:t>the</a:t>
            </a:r>
            <a:r>
              <a:rPr sz="1900" spc="-100" dirty="0">
                <a:latin typeface="Arial MT"/>
                <a:cs typeface="Arial MT"/>
              </a:rPr>
              <a:t> </a:t>
            </a:r>
            <a:r>
              <a:rPr sz="1900" spc="-10" dirty="0">
                <a:latin typeface="Arial MT"/>
                <a:cs typeface="Arial MT"/>
              </a:rPr>
              <a:t>system</a:t>
            </a:r>
            <a:endParaRPr sz="1900" dirty="0">
              <a:latin typeface="Arial MT"/>
              <a:cs typeface="Arial MT"/>
            </a:endParaRPr>
          </a:p>
          <a:p>
            <a:pPr marL="355599" marR="5080" indent="-342898">
              <a:lnSpc>
                <a:spcPts val="2020"/>
              </a:lnSpc>
              <a:spcBef>
                <a:spcPts val="575"/>
              </a:spcBef>
              <a:buClr>
                <a:srgbClr val="FF0000"/>
              </a:buClr>
              <a:buFont typeface="Arial MT"/>
              <a:buChar char="•"/>
              <a:tabLst>
                <a:tab pos="355599" algn="l"/>
              </a:tabLst>
            </a:pPr>
            <a:r>
              <a:rPr sz="1900" b="1" dirty="0">
                <a:solidFill>
                  <a:srgbClr val="CC00CC"/>
                </a:solidFill>
                <a:latin typeface="Arial"/>
                <a:cs typeface="Arial"/>
              </a:rPr>
              <a:t>Boundary</a:t>
            </a:r>
            <a:r>
              <a:rPr sz="1900" dirty="0">
                <a:solidFill>
                  <a:srgbClr val="CC00CC"/>
                </a:solidFill>
                <a:latin typeface="Arial MT"/>
                <a:cs typeface="Arial MT"/>
              </a:rPr>
              <a:t>:</a:t>
            </a:r>
            <a:r>
              <a:rPr sz="1900" spc="-90" dirty="0">
                <a:solidFill>
                  <a:srgbClr val="CC00CC"/>
                </a:solidFill>
                <a:latin typeface="Arial MT"/>
                <a:cs typeface="Arial MT"/>
              </a:rPr>
              <a:t> </a:t>
            </a:r>
            <a:r>
              <a:rPr sz="1900" dirty="0">
                <a:latin typeface="Arial MT"/>
                <a:cs typeface="Arial MT"/>
              </a:rPr>
              <a:t>The</a:t>
            </a:r>
            <a:r>
              <a:rPr sz="1900" spc="-110" dirty="0">
                <a:latin typeface="Arial MT"/>
                <a:cs typeface="Arial MT"/>
              </a:rPr>
              <a:t> </a:t>
            </a:r>
            <a:r>
              <a:rPr sz="1900" dirty="0">
                <a:latin typeface="Arial MT"/>
                <a:cs typeface="Arial MT"/>
              </a:rPr>
              <a:t>real</a:t>
            </a:r>
            <a:r>
              <a:rPr sz="1900" spc="-95" dirty="0">
                <a:latin typeface="Arial MT"/>
                <a:cs typeface="Arial MT"/>
              </a:rPr>
              <a:t> </a:t>
            </a:r>
            <a:r>
              <a:rPr sz="1900" dirty="0">
                <a:latin typeface="Arial MT"/>
                <a:cs typeface="Arial MT"/>
              </a:rPr>
              <a:t>or</a:t>
            </a:r>
            <a:r>
              <a:rPr sz="1900" spc="-100" dirty="0">
                <a:latin typeface="Arial MT"/>
                <a:cs typeface="Arial MT"/>
              </a:rPr>
              <a:t> </a:t>
            </a:r>
            <a:r>
              <a:rPr sz="1900" dirty="0">
                <a:latin typeface="Arial MT"/>
                <a:cs typeface="Arial MT"/>
              </a:rPr>
              <a:t>imaginary</a:t>
            </a:r>
            <a:r>
              <a:rPr sz="1900" spc="-90" dirty="0">
                <a:latin typeface="Arial MT"/>
                <a:cs typeface="Arial MT"/>
              </a:rPr>
              <a:t> </a:t>
            </a:r>
            <a:r>
              <a:rPr sz="1900" dirty="0">
                <a:latin typeface="Arial MT"/>
                <a:cs typeface="Arial MT"/>
              </a:rPr>
              <a:t>surface</a:t>
            </a:r>
            <a:r>
              <a:rPr sz="1900" spc="-85" dirty="0">
                <a:latin typeface="Arial MT"/>
                <a:cs typeface="Arial MT"/>
              </a:rPr>
              <a:t> </a:t>
            </a:r>
            <a:r>
              <a:rPr sz="1900" dirty="0">
                <a:latin typeface="Arial MT"/>
                <a:cs typeface="Arial MT"/>
              </a:rPr>
              <a:t>that</a:t>
            </a:r>
            <a:r>
              <a:rPr sz="1900" spc="-110" dirty="0">
                <a:latin typeface="Arial MT"/>
                <a:cs typeface="Arial MT"/>
              </a:rPr>
              <a:t> </a:t>
            </a:r>
            <a:r>
              <a:rPr sz="1900" dirty="0">
                <a:latin typeface="Arial MT"/>
                <a:cs typeface="Arial MT"/>
              </a:rPr>
              <a:t>separates</a:t>
            </a:r>
            <a:r>
              <a:rPr sz="1900" spc="-70" dirty="0">
                <a:latin typeface="Arial MT"/>
                <a:cs typeface="Arial MT"/>
              </a:rPr>
              <a:t> </a:t>
            </a:r>
            <a:r>
              <a:rPr sz="1900" dirty="0">
                <a:latin typeface="Arial MT"/>
                <a:cs typeface="Arial MT"/>
              </a:rPr>
              <a:t>the</a:t>
            </a:r>
            <a:r>
              <a:rPr sz="1900" spc="-110" dirty="0">
                <a:latin typeface="Arial MT"/>
                <a:cs typeface="Arial MT"/>
              </a:rPr>
              <a:t> </a:t>
            </a:r>
            <a:r>
              <a:rPr sz="1900" dirty="0">
                <a:latin typeface="Arial MT"/>
                <a:cs typeface="Arial MT"/>
              </a:rPr>
              <a:t>system</a:t>
            </a:r>
            <a:r>
              <a:rPr sz="1900" spc="-95" dirty="0">
                <a:latin typeface="Arial MT"/>
                <a:cs typeface="Arial MT"/>
              </a:rPr>
              <a:t> </a:t>
            </a:r>
            <a:r>
              <a:rPr sz="1900" spc="-20" dirty="0">
                <a:latin typeface="Arial MT"/>
                <a:cs typeface="Arial MT"/>
              </a:rPr>
              <a:t>from </a:t>
            </a:r>
            <a:r>
              <a:rPr sz="1900" dirty="0">
                <a:latin typeface="Arial MT"/>
                <a:cs typeface="Arial MT"/>
              </a:rPr>
              <a:t>its</a:t>
            </a:r>
            <a:r>
              <a:rPr sz="1900" spc="-45" dirty="0">
                <a:latin typeface="Arial MT"/>
                <a:cs typeface="Arial MT"/>
              </a:rPr>
              <a:t> </a:t>
            </a:r>
            <a:r>
              <a:rPr sz="1900" spc="-10" dirty="0">
                <a:latin typeface="Arial MT"/>
                <a:cs typeface="Arial MT"/>
              </a:rPr>
              <a:t>surroundings.</a:t>
            </a:r>
            <a:endParaRPr sz="1900" dirty="0">
              <a:latin typeface="Arial MT"/>
              <a:cs typeface="Arial MT"/>
            </a:endParaRPr>
          </a:p>
          <a:p>
            <a:pPr marL="354963" indent="-342264">
              <a:spcBef>
                <a:spcPts val="415"/>
              </a:spcBef>
              <a:buClr>
                <a:srgbClr val="FF0000"/>
              </a:buClr>
              <a:buChar char="•"/>
              <a:tabLst>
                <a:tab pos="354963" algn="l"/>
              </a:tabLst>
            </a:pPr>
            <a:r>
              <a:rPr sz="1900" dirty="0">
                <a:latin typeface="Arial MT"/>
                <a:cs typeface="Arial MT"/>
              </a:rPr>
              <a:t>The</a:t>
            </a:r>
            <a:r>
              <a:rPr sz="1900" spc="-70" dirty="0">
                <a:latin typeface="Arial MT"/>
                <a:cs typeface="Arial MT"/>
              </a:rPr>
              <a:t> </a:t>
            </a:r>
            <a:r>
              <a:rPr sz="1900" dirty="0">
                <a:latin typeface="Arial MT"/>
                <a:cs typeface="Arial MT"/>
              </a:rPr>
              <a:t>boundary</a:t>
            </a:r>
            <a:r>
              <a:rPr sz="1900" spc="-40" dirty="0">
                <a:latin typeface="Arial MT"/>
                <a:cs typeface="Arial MT"/>
              </a:rPr>
              <a:t> </a:t>
            </a:r>
            <a:r>
              <a:rPr sz="1900" dirty="0">
                <a:latin typeface="Arial MT"/>
                <a:cs typeface="Arial MT"/>
              </a:rPr>
              <a:t>of</a:t>
            </a:r>
            <a:r>
              <a:rPr sz="1900" spc="-75" dirty="0">
                <a:latin typeface="Arial MT"/>
                <a:cs typeface="Arial MT"/>
              </a:rPr>
              <a:t> </a:t>
            </a:r>
            <a:r>
              <a:rPr sz="1900" dirty="0">
                <a:latin typeface="Arial MT"/>
                <a:cs typeface="Arial MT"/>
              </a:rPr>
              <a:t>a</a:t>
            </a:r>
            <a:r>
              <a:rPr sz="1900" spc="-75" dirty="0">
                <a:latin typeface="Arial MT"/>
                <a:cs typeface="Arial MT"/>
              </a:rPr>
              <a:t> </a:t>
            </a:r>
            <a:r>
              <a:rPr sz="1900" dirty="0">
                <a:latin typeface="Arial MT"/>
                <a:cs typeface="Arial MT"/>
              </a:rPr>
              <a:t>system</a:t>
            </a:r>
            <a:r>
              <a:rPr sz="1900" spc="-55" dirty="0">
                <a:latin typeface="Arial MT"/>
                <a:cs typeface="Arial MT"/>
              </a:rPr>
              <a:t> </a:t>
            </a:r>
            <a:r>
              <a:rPr sz="1900" dirty="0">
                <a:latin typeface="Arial MT"/>
                <a:cs typeface="Arial MT"/>
              </a:rPr>
              <a:t>can</a:t>
            </a:r>
            <a:r>
              <a:rPr sz="1900" spc="-65" dirty="0">
                <a:latin typeface="Arial MT"/>
                <a:cs typeface="Arial MT"/>
              </a:rPr>
              <a:t> </a:t>
            </a:r>
            <a:r>
              <a:rPr sz="1900" dirty="0">
                <a:latin typeface="Arial MT"/>
                <a:cs typeface="Arial MT"/>
              </a:rPr>
              <a:t>be</a:t>
            </a:r>
            <a:r>
              <a:rPr sz="1900" spc="-40" dirty="0">
                <a:latin typeface="Arial MT"/>
                <a:cs typeface="Arial MT"/>
              </a:rPr>
              <a:t> </a:t>
            </a:r>
            <a:r>
              <a:rPr sz="1900" i="1" dirty="0">
                <a:solidFill>
                  <a:srgbClr val="0000FF"/>
                </a:solidFill>
                <a:latin typeface="Arial"/>
                <a:cs typeface="Arial"/>
              </a:rPr>
              <a:t>fixed</a:t>
            </a:r>
            <a:r>
              <a:rPr sz="1900" i="1" spc="-55" dirty="0">
                <a:solidFill>
                  <a:srgbClr val="0000FF"/>
                </a:solidFill>
                <a:latin typeface="Arial"/>
                <a:cs typeface="Arial"/>
              </a:rPr>
              <a:t> </a:t>
            </a:r>
            <a:r>
              <a:rPr sz="1900" dirty="0">
                <a:latin typeface="Arial MT"/>
                <a:cs typeface="Arial MT"/>
              </a:rPr>
              <a:t>or</a:t>
            </a:r>
            <a:r>
              <a:rPr sz="1900" spc="-50" dirty="0">
                <a:latin typeface="Arial MT"/>
                <a:cs typeface="Arial MT"/>
              </a:rPr>
              <a:t> </a:t>
            </a:r>
            <a:r>
              <a:rPr sz="1900" i="1" spc="-10" dirty="0">
                <a:solidFill>
                  <a:srgbClr val="0000FF"/>
                </a:solidFill>
                <a:latin typeface="Arial"/>
                <a:cs typeface="Arial"/>
              </a:rPr>
              <a:t>movable</a:t>
            </a:r>
            <a:r>
              <a:rPr sz="1900" i="1" spc="-10" dirty="0">
                <a:latin typeface="Arial"/>
                <a:cs typeface="Arial"/>
              </a:rPr>
              <a:t>.</a:t>
            </a:r>
            <a:endParaRPr sz="1900" dirty="0">
              <a:latin typeface="Arial"/>
              <a:cs typeface="Arial"/>
            </a:endParaRPr>
          </a:p>
          <a:p>
            <a:pPr marL="354963" indent="-342264">
              <a:spcBef>
                <a:spcPts val="459"/>
              </a:spcBef>
              <a:buClr>
                <a:srgbClr val="FF0000"/>
              </a:buClr>
              <a:buChar char="•"/>
              <a:tabLst>
                <a:tab pos="354963" algn="l"/>
              </a:tabLst>
            </a:pPr>
            <a:r>
              <a:rPr sz="1900" dirty="0">
                <a:latin typeface="Arial MT"/>
                <a:cs typeface="Arial MT"/>
              </a:rPr>
              <a:t>Systems</a:t>
            </a:r>
            <a:r>
              <a:rPr sz="1900" spc="-85" dirty="0">
                <a:latin typeface="Arial MT"/>
                <a:cs typeface="Arial MT"/>
              </a:rPr>
              <a:t> </a:t>
            </a:r>
            <a:r>
              <a:rPr sz="1900" dirty="0">
                <a:latin typeface="Arial MT"/>
                <a:cs typeface="Arial MT"/>
              </a:rPr>
              <a:t>may</a:t>
            </a:r>
            <a:r>
              <a:rPr sz="1900" spc="-75" dirty="0">
                <a:latin typeface="Arial MT"/>
                <a:cs typeface="Arial MT"/>
              </a:rPr>
              <a:t> </a:t>
            </a:r>
            <a:r>
              <a:rPr sz="1900" dirty="0">
                <a:latin typeface="Arial MT"/>
                <a:cs typeface="Arial MT"/>
              </a:rPr>
              <a:t>be</a:t>
            </a:r>
            <a:r>
              <a:rPr sz="1900" spc="-80" dirty="0">
                <a:latin typeface="Arial MT"/>
                <a:cs typeface="Arial MT"/>
              </a:rPr>
              <a:t> </a:t>
            </a:r>
            <a:r>
              <a:rPr sz="1900" dirty="0">
                <a:latin typeface="Arial MT"/>
                <a:cs typeface="Arial MT"/>
              </a:rPr>
              <a:t>considered</a:t>
            </a:r>
            <a:r>
              <a:rPr sz="1900" spc="-35" dirty="0">
                <a:latin typeface="Arial MT"/>
                <a:cs typeface="Arial MT"/>
              </a:rPr>
              <a:t> </a:t>
            </a:r>
            <a:r>
              <a:rPr sz="1900" dirty="0">
                <a:latin typeface="Arial MT"/>
                <a:cs typeface="Arial MT"/>
              </a:rPr>
              <a:t>to</a:t>
            </a:r>
            <a:r>
              <a:rPr sz="1900" spc="-105" dirty="0">
                <a:latin typeface="Arial MT"/>
                <a:cs typeface="Arial MT"/>
              </a:rPr>
              <a:t> </a:t>
            </a:r>
            <a:r>
              <a:rPr sz="1900" dirty="0">
                <a:latin typeface="Arial MT"/>
                <a:cs typeface="Arial MT"/>
              </a:rPr>
              <a:t>be</a:t>
            </a:r>
            <a:r>
              <a:rPr sz="1900" spc="-75" dirty="0">
                <a:latin typeface="Arial MT"/>
                <a:cs typeface="Arial MT"/>
              </a:rPr>
              <a:t> </a:t>
            </a:r>
            <a:r>
              <a:rPr sz="1900" i="1" dirty="0">
                <a:solidFill>
                  <a:srgbClr val="0000FF"/>
                </a:solidFill>
                <a:latin typeface="Arial"/>
                <a:cs typeface="Arial"/>
              </a:rPr>
              <a:t>closed</a:t>
            </a:r>
            <a:r>
              <a:rPr sz="1900" i="1" spc="-60" dirty="0">
                <a:solidFill>
                  <a:srgbClr val="0000FF"/>
                </a:solidFill>
                <a:latin typeface="Arial"/>
                <a:cs typeface="Arial"/>
              </a:rPr>
              <a:t> </a:t>
            </a:r>
            <a:r>
              <a:rPr sz="1900" dirty="0">
                <a:latin typeface="Arial MT"/>
                <a:cs typeface="Arial MT"/>
              </a:rPr>
              <a:t>or</a:t>
            </a:r>
            <a:r>
              <a:rPr sz="1900" spc="-90" dirty="0">
                <a:latin typeface="Arial MT"/>
                <a:cs typeface="Arial MT"/>
              </a:rPr>
              <a:t> </a:t>
            </a:r>
            <a:r>
              <a:rPr sz="1900" i="1" spc="-10" dirty="0">
                <a:solidFill>
                  <a:srgbClr val="0000FF"/>
                </a:solidFill>
                <a:latin typeface="Arial"/>
                <a:cs typeface="Arial"/>
              </a:rPr>
              <a:t>open</a:t>
            </a:r>
            <a:r>
              <a:rPr sz="1900" i="1" spc="-10" dirty="0">
                <a:latin typeface="Arial"/>
                <a:cs typeface="Arial"/>
              </a:rPr>
              <a:t>.</a:t>
            </a:r>
            <a:endParaRPr sz="1900" dirty="0">
              <a:latin typeface="Arial"/>
              <a:cs typeface="Arial"/>
            </a:endParaRPr>
          </a:p>
          <a:p>
            <a:pPr marL="355599" marR="78105" indent="-342898">
              <a:lnSpc>
                <a:spcPts val="1820"/>
              </a:lnSpc>
              <a:spcBef>
                <a:spcPts val="900"/>
              </a:spcBef>
              <a:buClr>
                <a:srgbClr val="FF0000"/>
              </a:buClr>
              <a:buFont typeface="Arial MT"/>
              <a:buChar char="•"/>
              <a:tabLst>
                <a:tab pos="355599" algn="l"/>
              </a:tabLst>
            </a:pPr>
            <a:r>
              <a:rPr sz="1900" b="1" dirty="0">
                <a:solidFill>
                  <a:srgbClr val="CC00CC"/>
                </a:solidFill>
                <a:latin typeface="Arial"/>
                <a:cs typeface="Arial"/>
              </a:rPr>
              <a:t>Closed</a:t>
            </a:r>
            <a:r>
              <a:rPr sz="1900" b="1" spc="-50" dirty="0">
                <a:solidFill>
                  <a:srgbClr val="CC00CC"/>
                </a:solidFill>
                <a:latin typeface="Arial"/>
                <a:cs typeface="Arial"/>
              </a:rPr>
              <a:t> </a:t>
            </a:r>
            <a:r>
              <a:rPr sz="1900" b="1" dirty="0">
                <a:solidFill>
                  <a:srgbClr val="CC00CC"/>
                </a:solidFill>
                <a:latin typeface="Arial"/>
                <a:cs typeface="Arial"/>
              </a:rPr>
              <a:t>system</a:t>
            </a:r>
            <a:r>
              <a:rPr sz="1900" b="1" spc="-45" dirty="0">
                <a:solidFill>
                  <a:srgbClr val="CC00CC"/>
                </a:solidFill>
                <a:latin typeface="Arial"/>
                <a:cs typeface="Arial"/>
              </a:rPr>
              <a:t> </a:t>
            </a:r>
            <a:r>
              <a:rPr sz="1900" b="1" dirty="0">
                <a:solidFill>
                  <a:srgbClr val="CC00CC"/>
                </a:solidFill>
                <a:latin typeface="Arial"/>
                <a:cs typeface="Arial"/>
              </a:rPr>
              <a:t>(Control</a:t>
            </a:r>
            <a:r>
              <a:rPr sz="1900" b="1" spc="-65" dirty="0">
                <a:solidFill>
                  <a:srgbClr val="CC00CC"/>
                </a:solidFill>
                <a:latin typeface="Arial"/>
                <a:cs typeface="Arial"/>
              </a:rPr>
              <a:t> </a:t>
            </a:r>
            <a:r>
              <a:rPr sz="1900" b="1" dirty="0">
                <a:solidFill>
                  <a:srgbClr val="CC00CC"/>
                </a:solidFill>
                <a:latin typeface="Arial"/>
                <a:cs typeface="Arial"/>
              </a:rPr>
              <a:t>mass):</a:t>
            </a:r>
            <a:r>
              <a:rPr sz="1900" b="1" spc="-40" dirty="0">
                <a:solidFill>
                  <a:srgbClr val="CC00CC"/>
                </a:solidFill>
                <a:latin typeface="Arial"/>
                <a:cs typeface="Arial"/>
              </a:rPr>
              <a:t> </a:t>
            </a:r>
            <a:r>
              <a:rPr sz="1900" dirty="0">
                <a:latin typeface="Arial MT"/>
                <a:cs typeface="Arial MT"/>
              </a:rPr>
              <a:t>A</a:t>
            </a:r>
            <a:r>
              <a:rPr sz="1900" spc="-85" dirty="0">
                <a:latin typeface="Arial MT"/>
                <a:cs typeface="Arial MT"/>
              </a:rPr>
              <a:t> </a:t>
            </a:r>
            <a:r>
              <a:rPr sz="1900" dirty="0">
                <a:latin typeface="Arial MT"/>
                <a:cs typeface="Arial MT"/>
              </a:rPr>
              <a:t>fixed</a:t>
            </a:r>
            <a:r>
              <a:rPr sz="1900" spc="-35" dirty="0">
                <a:latin typeface="Arial MT"/>
                <a:cs typeface="Arial MT"/>
              </a:rPr>
              <a:t> </a:t>
            </a:r>
            <a:r>
              <a:rPr sz="1900" dirty="0">
                <a:latin typeface="Arial MT"/>
                <a:cs typeface="Arial MT"/>
              </a:rPr>
              <a:t>amount</a:t>
            </a:r>
            <a:r>
              <a:rPr sz="1900" spc="-50" dirty="0">
                <a:latin typeface="Arial MT"/>
                <a:cs typeface="Arial MT"/>
              </a:rPr>
              <a:t> </a:t>
            </a:r>
            <a:r>
              <a:rPr sz="1900" dirty="0">
                <a:latin typeface="Arial MT"/>
                <a:cs typeface="Arial MT"/>
              </a:rPr>
              <a:t>of</a:t>
            </a:r>
            <a:r>
              <a:rPr sz="1900" spc="-65" dirty="0">
                <a:latin typeface="Arial MT"/>
                <a:cs typeface="Arial MT"/>
              </a:rPr>
              <a:t> </a:t>
            </a:r>
            <a:r>
              <a:rPr sz="1900" dirty="0">
                <a:latin typeface="Arial MT"/>
                <a:cs typeface="Arial MT"/>
              </a:rPr>
              <a:t>mass,</a:t>
            </a:r>
            <a:r>
              <a:rPr sz="1900" spc="-55" dirty="0">
                <a:latin typeface="Arial MT"/>
                <a:cs typeface="Arial MT"/>
              </a:rPr>
              <a:t> </a:t>
            </a:r>
            <a:r>
              <a:rPr sz="1900" dirty="0">
                <a:latin typeface="Arial MT"/>
                <a:cs typeface="Arial MT"/>
              </a:rPr>
              <a:t>and</a:t>
            </a:r>
            <a:r>
              <a:rPr sz="1900" spc="-60" dirty="0">
                <a:latin typeface="Arial MT"/>
                <a:cs typeface="Arial MT"/>
              </a:rPr>
              <a:t> </a:t>
            </a:r>
            <a:r>
              <a:rPr sz="1900" dirty="0">
                <a:latin typeface="Arial MT"/>
                <a:cs typeface="Arial MT"/>
              </a:rPr>
              <a:t>no</a:t>
            </a:r>
            <a:r>
              <a:rPr sz="1900" spc="-55" dirty="0">
                <a:latin typeface="Arial MT"/>
                <a:cs typeface="Arial MT"/>
              </a:rPr>
              <a:t> </a:t>
            </a:r>
            <a:r>
              <a:rPr sz="1900" spc="-20" dirty="0">
                <a:latin typeface="Arial MT"/>
                <a:cs typeface="Arial MT"/>
              </a:rPr>
              <a:t>mass </a:t>
            </a:r>
            <a:r>
              <a:rPr sz="1900" dirty="0">
                <a:latin typeface="Arial MT"/>
                <a:cs typeface="Arial MT"/>
              </a:rPr>
              <a:t>can</a:t>
            </a:r>
            <a:r>
              <a:rPr sz="1900" spc="-40" dirty="0">
                <a:latin typeface="Arial MT"/>
                <a:cs typeface="Arial MT"/>
              </a:rPr>
              <a:t> </a:t>
            </a:r>
            <a:r>
              <a:rPr sz="1900" dirty="0">
                <a:latin typeface="Arial MT"/>
                <a:cs typeface="Arial MT"/>
              </a:rPr>
              <a:t>cross</a:t>
            </a:r>
            <a:r>
              <a:rPr sz="1900" spc="-40" dirty="0">
                <a:latin typeface="Arial MT"/>
                <a:cs typeface="Arial MT"/>
              </a:rPr>
              <a:t> </a:t>
            </a:r>
            <a:r>
              <a:rPr sz="1900" dirty="0">
                <a:latin typeface="Arial MT"/>
                <a:cs typeface="Arial MT"/>
              </a:rPr>
              <a:t>its</a:t>
            </a:r>
            <a:r>
              <a:rPr sz="1900" spc="-40" dirty="0">
                <a:latin typeface="Arial MT"/>
                <a:cs typeface="Arial MT"/>
              </a:rPr>
              <a:t> </a:t>
            </a:r>
            <a:r>
              <a:rPr sz="1900" spc="-10" dirty="0">
                <a:latin typeface="Arial MT"/>
                <a:cs typeface="Arial MT"/>
              </a:rPr>
              <a:t>boundary</a:t>
            </a:r>
            <a:endParaRPr sz="1900" dirty="0">
              <a:latin typeface="Arial MT"/>
              <a:cs typeface="Arial MT"/>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64407" y="2746248"/>
            <a:ext cx="1399032" cy="1057655"/>
          </a:xfrm>
          <a:prstGeom prst="rect">
            <a:avLst/>
          </a:prstGeom>
        </p:spPr>
      </p:pic>
      <p:pic>
        <p:nvPicPr>
          <p:cNvPr id="3" name="object 3"/>
          <p:cNvPicPr/>
          <p:nvPr/>
        </p:nvPicPr>
        <p:blipFill>
          <a:blip r:embed="rId3" cstate="print"/>
          <a:stretch>
            <a:fillRect/>
          </a:stretch>
        </p:blipFill>
        <p:spPr>
          <a:xfrm>
            <a:off x="7208520" y="-344425"/>
            <a:ext cx="2481072" cy="4376928"/>
          </a:xfrm>
          <a:prstGeom prst="rect">
            <a:avLst/>
          </a:prstGeom>
        </p:spPr>
      </p:pic>
      <p:sp>
        <p:nvSpPr>
          <p:cNvPr id="4" name="object 4"/>
          <p:cNvSpPr/>
          <p:nvPr/>
        </p:nvSpPr>
        <p:spPr>
          <a:xfrm>
            <a:off x="3145535" y="150876"/>
            <a:ext cx="436245" cy="0"/>
          </a:xfrm>
          <a:custGeom>
            <a:avLst/>
            <a:gdLst/>
            <a:ahLst/>
            <a:cxnLst/>
            <a:rect l="l" t="t" r="r" b="b"/>
            <a:pathLst>
              <a:path w="436244">
                <a:moveTo>
                  <a:pt x="0" y="0"/>
                </a:moveTo>
                <a:lnTo>
                  <a:pt x="435864" y="0"/>
                </a:lnTo>
              </a:path>
            </a:pathLst>
          </a:custGeom>
          <a:ln w="9144">
            <a:solidFill>
              <a:srgbClr val="A32328"/>
            </a:solidFill>
          </a:ln>
        </p:spPr>
        <p:txBody>
          <a:bodyPr wrap="square" lIns="0" tIns="0" rIns="0" bIns="0" rtlCol="0"/>
          <a:lstStyle/>
          <a:p>
            <a:endParaRPr sz="1800"/>
          </a:p>
        </p:txBody>
      </p:sp>
      <p:pic>
        <p:nvPicPr>
          <p:cNvPr id="5" name="object 5"/>
          <p:cNvPicPr/>
          <p:nvPr/>
        </p:nvPicPr>
        <p:blipFill>
          <a:blip r:embed="rId4" cstate="print"/>
          <a:stretch>
            <a:fillRect/>
          </a:stretch>
        </p:blipFill>
        <p:spPr>
          <a:xfrm>
            <a:off x="4407407" y="826008"/>
            <a:ext cx="393192" cy="496823"/>
          </a:xfrm>
          <a:prstGeom prst="rect">
            <a:avLst/>
          </a:prstGeom>
        </p:spPr>
      </p:pic>
      <p:pic>
        <p:nvPicPr>
          <p:cNvPr id="6" name="object 6"/>
          <p:cNvPicPr/>
          <p:nvPr/>
        </p:nvPicPr>
        <p:blipFill>
          <a:blip r:embed="rId5" cstate="print"/>
          <a:stretch>
            <a:fillRect/>
          </a:stretch>
        </p:blipFill>
        <p:spPr>
          <a:xfrm>
            <a:off x="3355849" y="402336"/>
            <a:ext cx="624839" cy="237743"/>
          </a:xfrm>
          <a:prstGeom prst="rect">
            <a:avLst/>
          </a:prstGeom>
        </p:spPr>
      </p:pic>
      <p:pic>
        <p:nvPicPr>
          <p:cNvPr id="7" name="object 7"/>
          <p:cNvPicPr/>
          <p:nvPr/>
        </p:nvPicPr>
        <p:blipFill>
          <a:blip r:embed="rId6" cstate="print"/>
          <a:stretch>
            <a:fillRect/>
          </a:stretch>
        </p:blipFill>
        <p:spPr>
          <a:xfrm>
            <a:off x="4401311" y="1139951"/>
            <a:ext cx="292608" cy="429768"/>
          </a:xfrm>
          <a:prstGeom prst="rect">
            <a:avLst/>
          </a:prstGeom>
        </p:spPr>
      </p:pic>
      <p:sp>
        <p:nvSpPr>
          <p:cNvPr id="8" name="object 8"/>
          <p:cNvSpPr txBox="1"/>
          <p:nvPr/>
        </p:nvSpPr>
        <p:spPr>
          <a:xfrm>
            <a:off x="2058954" y="-10415"/>
            <a:ext cx="1054100" cy="220573"/>
          </a:xfrm>
          <a:prstGeom prst="rect">
            <a:avLst/>
          </a:prstGeom>
        </p:spPr>
        <p:txBody>
          <a:bodyPr vert="horz" wrap="square" lIns="0" tIns="12700" rIns="0" bIns="0" rtlCol="0">
            <a:spAutoFit/>
          </a:bodyPr>
          <a:lstStyle/>
          <a:p>
            <a:pPr marL="12700">
              <a:spcBef>
                <a:spcPts val="100"/>
              </a:spcBef>
            </a:pPr>
            <a:r>
              <a:rPr sz="1350" dirty="0">
                <a:latin typeface="Cambria"/>
                <a:cs typeface="Cambria"/>
              </a:rPr>
              <a:t>Piston</a:t>
            </a:r>
            <a:r>
              <a:rPr sz="1350" spc="305" dirty="0">
                <a:latin typeface="Cambria"/>
                <a:cs typeface="Cambria"/>
              </a:rPr>
              <a:t> </a:t>
            </a:r>
            <a:r>
              <a:rPr sz="1350" spc="-10" dirty="0">
                <a:latin typeface="Cambria"/>
                <a:cs typeface="Cambria"/>
              </a:rPr>
              <a:t>crown</a:t>
            </a:r>
            <a:endParaRPr sz="1350">
              <a:latin typeface="Cambria"/>
              <a:cs typeface="Cambria"/>
            </a:endParaRPr>
          </a:p>
        </p:txBody>
      </p:sp>
      <p:sp>
        <p:nvSpPr>
          <p:cNvPr id="9" name="object 9"/>
          <p:cNvSpPr txBox="1"/>
          <p:nvPr/>
        </p:nvSpPr>
        <p:spPr>
          <a:xfrm>
            <a:off x="4716175" y="250233"/>
            <a:ext cx="2098040" cy="1461810"/>
          </a:xfrm>
          <a:prstGeom prst="rect">
            <a:avLst/>
          </a:prstGeom>
        </p:spPr>
        <p:txBody>
          <a:bodyPr vert="horz" wrap="square" lIns="0" tIns="56515" rIns="0" bIns="0" rtlCol="0">
            <a:spAutoFit/>
          </a:bodyPr>
          <a:lstStyle/>
          <a:p>
            <a:pPr marL="133349">
              <a:spcBef>
                <a:spcPts val="445"/>
              </a:spcBef>
            </a:pPr>
            <a:r>
              <a:rPr sz="1400" spc="65" dirty="0">
                <a:latin typeface="Cambria"/>
                <a:cs typeface="Cambria"/>
              </a:rPr>
              <a:t>Top</a:t>
            </a:r>
            <a:r>
              <a:rPr sz="1400" spc="-30" dirty="0">
                <a:latin typeface="Cambria"/>
                <a:cs typeface="Cambria"/>
              </a:rPr>
              <a:t> </a:t>
            </a:r>
            <a:r>
              <a:rPr sz="1400" spc="-10" dirty="0">
                <a:latin typeface="Cambria"/>
                <a:cs typeface="Cambria"/>
              </a:rPr>
              <a:t>compression</a:t>
            </a:r>
            <a:r>
              <a:rPr sz="1400" spc="165" dirty="0">
                <a:latin typeface="Cambria"/>
                <a:cs typeface="Cambria"/>
              </a:rPr>
              <a:t> </a:t>
            </a:r>
            <a:r>
              <a:rPr sz="1400" spc="-20" dirty="0">
                <a:latin typeface="Cambria"/>
                <a:cs typeface="Cambria"/>
              </a:rPr>
              <a:t>ring</a:t>
            </a:r>
            <a:endParaRPr sz="1400">
              <a:latin typeface="Cambria"/>
              <a:cs typeface="Cambria"/>
            </a:endParaRPr>
          </a:p>
          <a:p>
            <a:pPr marL="118110">
              <a:spcBef>
                <a:spcPts val="355"/>
              </a:spcBef>
            </a:pPr>
            <a:r>
              <a:rPr sz="1450" dirty="0">
                <a:latin typeface="Times New Roman"/>
                <a:cs typeface="Times New Roman"/>
              </a:rPr>
              <a:t>Second</a:t>
            </a:r>
            <a:r>
              <a:rPr sz="1450" spc="55" dirty="0">
                <a:latin typeface="Times New Roman"/>
                <a:cs typeface="Times New Roman"/>
              </a:rPr>
              <a:t> </a:t>
            </a:r>
            <a:r>
              <a:rPr sz="1400" dirty="0">
                <a:latin typeface="Cambria"/>
                <a:cs typeface="Cambria"/>
              </a:rPr>
              <a:t>compression</a:t>
            </a:r>
            <a:r>
              <a:rPr sz="1400" spc="140" dirty="0">
                <a:latin typeface="Cambria"/>
                <a:cs typeface="Cambria"/>
              </a:rPr>
              <a:t> </a:t>
            </a:r>
            <a:r>
              <a:rPr sz="1400" spc="-20" dirty="0">
                <a:latin typeface="Cambria"/>
                <a:cs typeface="Cambria"/>
              </a:rPr>
              <a:t>ring</a:t>
            </a:r>
            <a:endParaRPr sz="1400">
              <a:latin typeface="Cambria"/>
              <a:cs typeface="Cambria"/>
            </a:endParaRPr>
          </a:p>
          <a:p>
            <a:pPr marL="12700">
              <a:spcBef>
                <a:spcPts val="280"/>
              </a:spcBef>
            </a:pPr>
            <a:r>
              <a:rPr sz="1400" spc="90" dirty="0">
                <a:latin typeface="Cambria"/>
                <a:cs typeface="Cambria"/>
              </a:rPr>
              <a:t>&gt;Oil</a:t>
            </a:r>
            <a:r>
              <a:rPr sz="1400" spc="25" dirty="0">
                <a:latin typeface="Cambria"/>
                <a:cs typeface="Cambria"/>
              </a:rPr>
              <a:t> </a:t>
            </a:r>
            <a:r>
              <a:rPr sz="1400" dirty="0">
                <a:latin typeface="Cambria"/>
                <a:cs typeface="Cambria"/>
              </a:rPr>
              <a:t>control</a:t>
            </a:r>
            <a:r>
              <a:rPr sz="1400" spc="120" dirty="0">
                <a:latin typeface="Cambria"/>
                <a:cs typeface="Cambria"/>
              </a:rPr>
              <a:t> </a:t>
            </a:r>
            <a:r>
              <a:rPr sz="1400" spc="-20" dirty="0">
                <a:latin typeface="Cambria"/>
                <a:cs typeface="Cambria"/>
              </a:rPr>
              <a:t>ring</a:t>
            </a:r>
            <a:endParaRPr sz="1400">
              <a:latin typeface="Cambria"/>
              <a:cs typeface="Cambria"/>
            </a:endParaRPr>
          </a:p>
          <a:p>
            <a:pPr marL="34290" marR="1186811" indent="111125">
              <a:lnSpc>
                <a:spcPct val="142100"/>
              </a:lnSpc>
              <a:spcBef>
                <a:spcPts val="490"/>
              </a:spcBef>
            </a:pPr>
            <a:r>
              <a:rPr sz="1450" dirty="0">
                <a:latin typeface="Cambria"/>
                <a:cs typeface="Cambria"/>
              </a:rPr>
              <a:t>Wrist</a:t>
            </a:r>
            <a:r>
              <a:rPr sz="1450" spc="105" dirty="0">
                <a:latin typeface="Cambria"/>
                <a:cs typeface="Cambria"/>
              </a:rPr>
              <a:t> </a:t>
            </a:r>
            <a:r>
              <a:rPr sz="1450" spc="-25" dirty="0">
                <a:latin typeface="Cambria"/>
                <a:cs typeface="Cambria"/>
              </a:rPr>
              <a:t>pin </a:t>
            </a:r>
            <a:r>
              <a:rPr sz="1450" dirty="0">
                <a:latin typeface="Cambria"/>
                <a:cs typeface="Cambria"/>
              </a:rPr>
              <a:t>Snap</a:t>
            </a:r>
            <a:r>
              <a:rPr sz="1450" spc="185" dirty="0">
                <a:latin typeface="Cambria"/>
                <a:cs typeface="Cambria"/>
              </a:rPr>
              <a:t> </a:t>
            </a:r>
            <a:r>
              <a:rPr sz="1450" spc="-20" dirty="0">
                <a:latin typeface="Cambria"/>
                <a:cs typeface="Cambria"/>
              </a:rPr>
              <a:t>ring</a:t>
            </a:r>
            <a:endParaRPr sz="1450">
              <a:latin typeface="Cambria"/>
              <a:cs typeface="Cambria"/>
            </a:endParaRPr>
          </a:p>
        </p:txBody>
      </p:sp>
      <p:sp>
        <p:nvSpPr>
          <p:cNvPr id="10" name="object 10"/>
          <p:cNvSpPr txBox="1"/>
          <p:nvPr/>
        </p:nvSpPr>
        <p:spPr>
          <a:xfrm>
            <a:off x="2116492" y="1437132"/>
            <a:ext cx="920115" cy="228268"/>
          </a:xfrm>
          <a:prstGeom prst="rect">
            <a:avLst/>
          </a:prstGeom>
        </p:spPr>
        <p:txBody>
          <a:bodyPr vert="horz" wrap="square" lIns="0" tIns="12700" rIns="0" bIns="0" rtlCol="0">
            <a:spAutoFit/>
          </a:bodyPr>
          <a:lstStyle/>
          <a:p>
            <a:pPr marL="12700">
              <a:spcBef>
                <a:spcPts val="100"/>
              </a:spcBef>
            </a:pPr>
            <a:r>
              <a:rPr sz="1400" dirty="0">
                <a:latin typeface="Cambria"/>
                <a:cs typeface="Cambria"/>
              </a:rPr>
              <a:t>Piston</a:t>
            </a:r>
            <a:r>
              <a:rPr sz="1400" spc="110" dirty="0">
                <a:latin typeface="Cambria"/>
                <a:cs typeface="Cambria"/>
              </a:rPr>
              <a:t> </a:t>
            </a:r>
            <a:r>
              <a:rPr sz="1400" spc="-10" dirty="0">
                <a:latin typeface="Cambria"/>
                <a:cs typeface="Cambria"/>
              </a:rPr>
              <a:t>skirt</a:t>
            </a:r>
            <a:endParaRPr sz="1400">
              <a:latin typeface="Cambria"/>
              <a:cs typeface="Cambria"/>
            </a:endParaRPr>
          </a:p>
        </p:txBody>
      </p:sp>
      <p:sp>
        <p:nvSpPr>
          <p:cNvPr id="11" name="object 11"/>
          <p:cNvSpPr txBox="1"/>
          <p:nvPr/>
        </p:nvSpPr>
        <p:spPr>
          <a:xfrm>
            <a:off x="1901115" y="2074164"/>
            <a:ext cx="2025650" cy="228268"/>
          </a:xfrm>
          <a:prstGeom prst="rect">
            <a:avLst/>
          </a:prstGeom>
        </p:spPr>
        <p:txBody>
          <a:bodyPr vert="horz" wrap="square" lIns="0" tIns="12700" rIns="0" bIns="0" rtlCol="0">
            <a:spAutoFit/>
          </a:bodyPr>
          <a:lstStyle/>
          <a:p>
            <a:pPr marL="12700">
              <a:spcBef>
                <a:spcPts val="100"/>
              </a:spcBef>
              <a:tabLst>
                <a:tab pos="2012306" algn="l"/>
              </a:tabLst>
            </a:pPr>
            <a:r>
              <a:rPr sz="1400" spc="55" dirty="0">
                <a:latin typeface="Times New Roman"/>
                <a:cs typeface="Times New Roman"/>
              </a:rPr>
              <a:t>Connecting</a:t>
            </a:r>
            <a:r>
              <a:rPr sz="1400" spc="140" dirty="0">
                <a:latin typeface="Times New Roman"/>
                <a:cs typeface="Times New Roman"/>
              </a:rPr>
              <a:t> </a:t>
            </a:r>
            <a:r>
              <a:rPr sz="1400" spc="60" dirty="0">
                <a:latin typeface="Times New Roman"/>
                <a:cs typeface="Times New Roman"/>
              </a:rPr>
              <a:t>rod</a:t>
            </a:r>
            <a:r>
              <a:rPr sz="1400" spc="100" dirty="0">
                <a:latin typeface="Times New Roman"/>
                <a:cs typeface="Times New Roman"/>
              </a:rPr>
              <a:t> </a:t>
            </a:r>
            <a:r>
              <a:rPr sz="1400" spc="65" dirty="0">
                <a:latin typeface="Times New Roman"/>
                <a:cs typeface="Times New Roman"/>
              </a:rPr>
              <a:t>sh</a:t>
            </a:r>
            <a:r>
              <a:rPr sz="1400" u="sng" spc="65" dirty="0">
                <a:uFill>
                  <a:solidFill>
                    <a:srgbClr val="A32328"/>
                  </a:solidFill>
                </a:uFill>
                <a:latin typeface="Times New Roman"/>
                <a:cs typeface="Times New Roman"/>
              </a:rPr>
              <a:t>aft</a:t>
            </a:r>
            <a:r>
              <a:rPr sz="1400" u="sng" dirty="0">
                <a:uFill>
                  <a:solidFill>
                    <a:srgbClr val="A32328"/>
                  </a:solidFill>
                </a:uFill>
                <a:latin typeface="Times New Roman"/>
                <a:cs typeface="Times New Roman"/>
              </a:rPr>
              <a:t>	</a:t>
            </a:r>
            <a:endParaRPr sz="1400">
              <a:latin typeface="Times New Roman"/>
              <a:cs typeface="Times New Roman"/>
            </a:endParaRPr>
          </a:p>
        </p:txBody>
      </p:sp>
      <p:sp>
        <p:nvSpPr>
          <p:cNvPr id="12" name="object 12"/>
          <p:cNvSpPr txBox="1"/>
          <p:nvPr/>
        </p:nvSpPr>
        <p:spPr>
          <a:xfrm>
            <a:off x="1909401" y="3345179"/>
            <a:ext cx="1589405" cy="228268"/>
          </a:xfrm>
          <a:prstGeom prst="rect">
            <a:avLst/>
          </a:prstGeom>
        </p:spPr>
        <p:txBody>
          <a:bodyPr vert="horz" wrap="square" lIns="0" tIns="12700" rIns="0" bIns="0" rtlCol="0">
            <a:spAutoFit/>
          </a:bodyPr>
          <a:lstStyle/>
          <a:p>
            <a:pPr marL="12700">
              <a:spcBef>
                <a:spcPts val="100"/>
              </a:spcBef>
            </a:pPr>
            <a:r>
              <a:rPr sz="1400" dirty="0">
                <a:latin typeface="Cambria"/>
                <a:cs typeface="Cambria"/>
              </a:rPr>
              <a:t>Connecting</a:t>
            </a:r>
            <a:r>
              <a:rPr sz="1400" spc="335" dirty="0">
                <a:latin typeface="Cambria"/>
                <a:cs typeface="Cambria"/>
              </a:rPr>
              <a:t> </a:t>
            </a:r>
            <a:r>
              <a:rPr sz="1400" dirty="0">
                <a:latin typeface="Cambria"/>
                <a:cs typeface="Cambria"/>
              </a:rPr>
              <a:t>rod</a:t>
            </a:r>
            <a:r>
              <a:rPr sz="1400" spc="165" dirty="0">
                <a:latin typeface="Cambria"/>
                <a:cs typeface="Cambria"/>
              </a:rPr>
              <a:t> </a:t>
            </a:r>
            <a:r>
              <a:rPr sz="1400" spc="25" dirty="0">
                <a:latin typeface="Cambria"/>
                <a:cs typeface="Cambria"/>
              </a:rPr>
              <a:t>cap</a:t>
            </a:r>
            <a:endParaRPr sz="1400">
              <a:latin typeface="Cambria"/>
              <a:cs typeface="Cambria"/>
            </a:endParaRPr>
          </a:p>
        </p:txBody>
      </p:sp>
      <p:sp>
        <p:nvSpPr>
          <p:cNvPr id="13" name="object 13"/>
          <p:cNvSpPr txBox="1"/>
          <p:nvPr/>
        </p:nvSpPr>
        <p:spPr>
          <a:xfrm>
            <a:off x="4699604" y="2699004"/>
            <a:ext cx="714375" cy="228268"/>
          </a:xfrm>
          <a:prstGeom prst="rect">
            <a:avLst/>
          </a:prstGeom>
        </p:spPr>
        <p:txBody>
          <a:bodyPr vert="horz" wrap="square" lIns="0" tIns="12700" rIns="0" bIns="0" rtlCol="0">
            <a:spAutoFit/>
          </a:bodyPr>
          <a:lstStyle/>
          <a:p>
            <a:pPr marL="12700">
              <a:spcBef>
                <a:spcPts val="100"/>
              </a:spcBef>
            </a:pPr>
            <a:r>
              <a:rPr sz="1400" spc="-10" dirty="0">
                <a:latin typeface="Times New Roman"/>
                <a:cs typeface="Times New Roman"/>
              </a:rPr>
              <a:t>Bearings</a:t>
            </a:r>
            <a:endParaRPr sz="1400">
              <a:latin typeface="Times New Roman"/>
              <a:cs typeface="Times New Roman"/>
            </a:endParaRPr>
          </a:p>
        </p:txBody>
      </p:sp>
      <p:sp>
        <p:nvSpPr>
          <p:cNvPr id="14" name="object 14"/>
          <p:cNvSpPr txBox="1"/>
          <p:nvPr/>
        </p:nvSpPr>
        <p:spPr>
          <a:xfrm>
            <a:off x="4545921" y="3406140"/>
            <a:ext cx="1684655" cy="228268"/>
          </a:xfrm>
          <a:prstGeom prst="rect">
            <a:avLst/>
          </a:prstGeom>
        </p:spPr>
        <p:txBody>
          <a:bodyPr vert="horz" wrap="square" lIns="0" tIns="12700" rIns="0" bIns="0" rtlCol="0">
            <a:spAutoFit/>
          </a:bodyPr>
          <a:lstStyle/>
          <a:p>
            <a:pPr marL="12700">
              <a:spcBef>
                <a:spcPts val="100"/>
              </a:spcBef>
            </a:pPr>
            <a:r>
              <a:rPr sz="1400" dirty="0">
                <a:latin typeface="Cambria"/>
                <a:cs typeface="Cambria"/>
              </a:rPr>
              <a:t>Connecting</a:t>
            </a:r>
            <a:r>
              <a:rPr sz="1400" spc="325" dirty="0">
                <a:latin typeface="Cambria"/>
                <a:cs typeface="Cambria"/>
              </a:rPr>
              <a:t> </a:t>
            </a:r>
            <a:r>
              <a:rPr sz="1400" dirty="0">
                <a:latin typeface="Cambria"/>
                <a:cs typeface="Cambria"/>
              </a:rPr>
              <a:t>rod</a:t>
            </a:r>
            <a:r>
              <a:rPr sz="1400" spc="210" dirty="0">
                <a:latin typeface="Cambria"/>
                <a:cs typeface="Cambria"/>
              </a:rPr>
              <a:t> </a:t>
            </a:r>
            <a:r>
              <a:rPr sz="1400" spc="-10" dirty="0">
                <a:latin typeface="Cambria"/>
                <a:cs typeface="Cambria"/>
              </a:rPr>
              <a:t>bolts</a:t>
            </a:r>
            <a:endParaRPr sz="1400">
              <a:latin typeface="Cambria"/>
              <a:cs typeface="Cambria"/>
            </a:endParaRPr>
          </a:p>
        </p:txBody>
      </p:sp>
      <p:sp>
        <p:nvSpPr>
          <p:cNvPr id="15" name="object 15"/>
          <p:cNvSpPr txBox="1"/>
          <p:nvPr/>
        </p:nvSpPr>
        <p:spPr>
          <a:xfrm>
            <a:off x="3532038" y="2217674"/>
            <a:ext cx="76200" cy="312906"/>
          </a:xfrm>
          <a:prstGeom prst="rect">
            <a:avLst/>
          </a:prstGeom>
        </p:spPr>
        <p:txBody>
          <a:bodyPr vert="horz" wrap="square" lIns="0" tIns="12700" rIns="0" bIns="0" rtlCol="0">
            <a:spAutoFit/>
          </a:bodyPr>
          <a:lstStyle/>
          <a:p>
            <a:pPr marL="12700">
              <a:spcBef>
                <a:spcPts val="100"/>
              </a:spcBef>
            </a:pPr>
            <a:r>
              <a:rPr sz="1950" spc="-50" dirty="0">
                <a:solidFill>
                  <a:srgbClr val="414141"/>
                </a:solidFill>
                <a:latin typeface="Cambria"/>
                <a:cs typeface="Cambria"/>
              </a:rPr>
              <a:t>,</a:t>
            </a:r>
            <a:endParaRPr sz="1950">
              <a:latin typeface="Cambria"/>
              <a:cs typeface="Cambria"/>
            </a:endParaRPr>
          </a:p>
        </p:txBody>
      </p:sp>
      <p:sp>
        <p:nvSpPr>
          <p:cNvPr id="16" name="object 16"/>
          <p:cNvSpPr txBox="1"/>
          <p:nvPr/>
        </p:nvSpPr>
        <p:spPr>
          <a:xfrm>
            <a:off x="6893709" y="2217674"/>
            <a:ext cx="1240790" cy="312906"/>
          </a:xfrm>
          <a:prstGeom prst="rect">
            <a:avLst/>
          </a:prstGeom>
        </p:spPr>
        <p:txBody>
          <a:bodyPr vert="horz" wrap="square" lIns="0" tIns="12700" rIns="0" bIns="0" rtlCol="0">
            <a:spAutoFit/>
          </a:bodyPr>
          <a:lstStyle/>
          <a:p>
            <a:pPr marL="12700">
              <a:spcBef>
                <a:spcPts val="100"/>
              </a:spcBef>
            </a:pPr>
            <a:r>
              <a:rPr sz="1950" dirty="0">
                <a:latin typeface="Cambria"/>
                <a:cs typeface="Cambria"/>
              </a:rPr>
              <a:t>2.</a:t>
            </a:r>
            <a:r>
              <a:rPr sz="1950" spc="225" dirty="0">
                <a:latin typeface="Cambria"/>
                <a:cs typeface="Cambria"/>
              </a:rPr>
              <a:t> </a:t>
            </a:r>
            <a:r>
              <a:rPr sz="1950" spc="-10" dirty="0">
                <a:latin typeface="Cambria"/>
                <a:cs typeface="Cambria"/>
              </a:rPr>
              <a:t>Cylinder</a:t>
            </a:r>
            <a:endParaRPr sz="1950">
              <a:latin typeface="Cambria"/>
              <a:cs typeface="Cambria"/>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22084" y="3281045"/>
            <a:ext cx="2924047" cy="1926588"/>
          </a:xfrm>
          <a:prstGeom prst="rect">
            <a:avLst/>
          </a:prstGeom>
        </p:spPr>
      </p:pic>
      <p:sp>
        <p:nvSpPr>
          <p:cNvPr id="3" name="object 3"/>
          <p:cNvSpPr txBox="1">
            <a:spLocks noGrp="1"/>
          </p:cNvSpPr>
          <p:nvPr>
            <p:ph type="title"/>
          </p:nvPr>
        </p:nvSpPr>
        <p:spPr>
          <a:xfrm>
            <a:off x="1907541" y="-1219707"/>
            <a:ext cx="2216150" cy="443070"/>
          </a:xfrm>
          <a:prstGeom prst="rect">
            <a:avLst/>
          </a:prstGeom>
        </p:spPr>
        <p:txBody>
          <a:bodyPr vert="horz" wrap="square" lIns="0" tIns="12065" rIns="0" bIns="0" rtlCol="0" anchor="t">
            <a:spAutoFit/>
          </a:bodyPr>
          <a:lstStyle/>
          <a:p>
            <a:pPr marL="12700">
              <a:spcBef>
                <a:spcPts val="95"/>
              </a:spcBef>
            </a:pPr>
            <a:r>
              <a:rPr sz="2800" spc="-10" dirty="0">
                <a:solidFill>
                  <a:srgbClr val="000000"/>
                </a:solidFill>
                <a:latin typeface="Calibri"/>
                <a:cs typeface="Calibri"/>
              </a:rPr>
              <a:t>Connecting</a:t>
            </a:r>
            <a:r>
              <a:rPr sz="2800" spc="-125" dirty="0">
                <a:solidFill>
                  <a:srgbClr val="000000"/>
                </a:solidFill>
                <a:latin typeface="Calibri"/>
                <a:cs typeface="Calibri"/>
              </a:rPr>
              <a:t> </a:t>
            </a:r>
            <a:r>
              <a:rPr sz="2800" spc="-25" dirty="0">
                <a:solidFill>
                  <a:srgbClr val="000000"/>
                </a:solidFill>
                <a:latin typeface="Calibri"/>
                <a:cs typeface="Calibri"/>
              </a:rPr>
              <a:t>rod</a:t>
            </a:r>
            <a:endParaRPr sz="2800">
              <a:latin typeface="Calibri"/>
              <a:cs typeface="Calibri"/>
            </a:endParaRPr>
          </a:p>
        </p:txBody>
      </p:sp>
      <p:sp>
        <p:nvSpPr>
          <p:cNvPr id="4" name="object 4"/>
          <p:cNvSpPr txBox="1"/>
          <p:nvPr/>
        </p:nvSpPr>
        <p:spPr>
          <a:xfrm>
            <a:off x="1907541" y="-790296"/>
            <a:ext cx="7986395" cy="3989682"/>
          </a:xfrm>
          <a:prstGeom prst="rect">
            <a:avLst/>
          </a:prstGeom>
        </p:spPr>
        <p:txBody>
          <a:bodyPr vert="horz" wrap="square" lIns="0" tIns="84455" rIns="0" bIns="0" rtlCol="0">
            <a:spAutoFit/>
          </a:bodyPr>
          <a:lstStyle/>
          <a:p>
            <a:pPr marL="194944" indent="-182244">
              <a:spcBef>
                <a:spcPts val="665"/>
              </a:spcBef>
              <a:buClr>
                <a:srgbClr val="4F81BB"/>
              </a:buClr>
              <a:buSzPct val="84090"/>
              <a:buFont typeface="Arial MT"/>
              <a:buChar char="•"/>
              <a:tabLst>
                <a:tab pos="194944" algn="l"/>
              </a:tabLst>
            </a:pPr>
            <a:r>
              <a:rPr sz="2200" spc="-10" dirty="0">
                <a:latin typeface="Calibri"/>
                <a:cs typeface="Calibri"/>
              </a:rPr>
              <a:t>Element</a:t>
            </a:r>
            <a:r>
              <a:rPr sz="2200" spc="-70" dirty="0">
                <a:latin typeface="Calibri"/>
                <a:cs typeface="Calibri"/>
              </a:rPr>
              <a:t> </a:t>
            </a:r>
            <a:r>
              <a:rPr sz="2200" spc="-10" dirty="0">
                <a:latin typeface="Calibri"/>
                <a:cs typeface="Calibri"/>
              </a:rPr>
              <a:t>which</a:t>
            </a:r>
            <a:r>
              <a:rPr sz="2200" spc="-100" dirty="0">
                <a:latin typeface="Calibri"/>
                <a:cs typeface="Calibri"/>
              </a:rPr>
              <a:t> </a:t>
            </a:r>
            <a:r>
              <a:rPr sz="2200" spc="-10" dirty="0">
                <a:latin typeface="Calibri"/>
                <a:cs typeface="Calibri"/>
              </a:rPr>
              <a:t>interconnects</a:t>
            </a:r>
            <a:r>
              <a:rPr sz="2200" spc="-70" dirty="0">
                <a:latin typeface="Calibri"/>
                <a:cs typeface="Calibri"/>
              </a:rPr>
              <a:t> </a:t>
            </a:r>
            <a:r>
              <a:rPr sz="2200" spc="-10" dirty="0">
                <a:latin typeface="Calibri"/>
                <a:cs typeface="Calibri"/>
              </a:rPr>
              <a:t>piston</a:t>
            </a:r>
            <a:r>
              <a:rPr sz="2200" spc="-90" dirty="0">
                <a:latin typeface="Calibri"/>
                <a:cs typeface="Calibri"/>
              </a:rPr>
              <a:t> </a:t>
            </a:r>
            <a:r>
              <a:rPr sz="2200" dirty="0">
                <a:latin typeface="Calibri"/>
                <a:cs typeface="Calibri"/>
              </a:rPr>
              <a:t>and</a:t>
            </a:r>
            <a:r>
              <a:rPr sz="2200" spc="-90" dirty="0">
                <a:latin typeface="Calibri"/>
                <a:cs typeface="Calibri"/>
              </a:rPr>
              <a:t> </a:t>
            </a:r>
            <a:r>
              <a:rPr sz="2200" spc="-10" dirty="0">
                <a:latin typeface="Calibri"/>
                <a:cs typeface="Calibri"/>
              </a:rPr>
              <a:t>the</a:t>
            </a:r>
            <a:r>
              <a:rPr sz="2200" spc="-85" dirty="0">
                <a:latin typeface="Calibri"/>
                <a:cs typeface="Calibri"/>
              </a:rPr>
              <a:t> </a:t>
            </a:r>
            <a:r>
              <a:rPr sz="2200" spc="-10" dirty="0">
                <a:latin typeface="Calibri"/>
                <a:cs typeface="Calibri"/>
              </a:rPr>
              <a:t>crank.</a:t>
            </a:r>
            <a:endParaRPr sz="2200">
              <a:latin typeface="Calibri"/>
              <a:cs typeface="Calibri"/>
            </a:endParaRPr>
          </a:p>
          <a:p>
            <a:pPr marL="194944" marR="5080" indent="-182879">
              <a:lnSpc>
                <a:spcPct val="100899"/>
              </a:lnSpc>
              <a:spcBef>
                <a:spcPts val="540"/>
              </a:spcBef>
              <a:buClr>
                <a:srgbClr val="4F81BB"/>
              </a:buClr>
              <a:buSzPct val="84090"/>
              <a:buFont typeface="Arial MT"/>
              <a:buChar char="•"/>
              <a:tabLst>
                <a:tab pos="194944" algn="l"/>
              </a:tabLst>
            </a:pPr>
            <a:r>
              <a:rPr sz="2200" spc="-10" dirty="0">
                <a:latin typeface="Calibri"/>
                <a:cs typeface="Calibri"/>
              </a:rPr>
              <a:t>Transforms</a:t>
            </a:r>
            <a:r>
              <a:rPr sz="2200" spc="-85" dirty="0">
                <a:latin typeface="Calibri"/>
                <a:cs typeface="Calibri"/>
              </a:rPr>
              <a:t> </a:t>
            </a:r>
            <a:r>
              <a:rPr sz="2200" spc="-10" dirty="0">
                <a:latin typeface="Calibri"/>
                <a:cs typeface="Calibri"/>
              </a:rPr>
              <a:t>the</a:t>
            </a:r>
            <a:r>
              <a:rPr sz="2200" spc="-110" dirty="0">
                <a:latin typeface="Calibri"/>
                <a:cs typeface="Calibri"/>
              </a:rPr>
              <a:t> </a:t>
            </a:r>
            <a:r>
              <a:rPr sz="2200" spc="-10" dirty="0">
                <a:latin typeface="Calibri"/>
                <a:cs typeface="Calibri"/>
              </a:rPr>
              <a:t>reciprocating</a:t>
            </a:r>
            <a:r>
              <a:rPr sz="2200" spc="-90" dirty="0">
                <a:latin typeface="Calibri"/>
                <a:cs typeface="Calibri"/>
              </a:rPr>
              <a:t> </a:t>
            </a:r>
            <a:r>
              <a:rPr sz="2200" spc="-10" dirty="0">
                <a:latin typeface="Calibri"/>
                <a:cs typeface="Calibri"/>
              </a:rPr>
              <a:t>motion</a:t>
            </a:r>
            <a:r>
              <a:rPr sz="2200" spc="-75" dirty="0">
                <a:latin typeface="Calibri"/>
                <a:cs typeface="Calibri"/>
              </a:rPr>
              <a:t> </a:t>
            </a:r>
            <a:r>
              <a:rPr sz="2200" dirty="0">
                <a:latin typeface="Calibri"/>
                <a:cs typeface="Calibri"/>
              </a:rPr>
              <a:t>of</a:t>
            </a:r>
            <a:r>
              <a:rPr sz="2200" spc="-85" dirty="0">
                <a:latin typeface="Calibri"/>
                <a:cs typeface="Calibri"/>
              </a:rPr>
              <a:t> </a:t>
            </a:r>
            <a:r>
              <a:rPr sz="2200" spc="-10" dirty="0">
                <a:latin typeface="Calibri"/>
                <a:cs typeface="Calibri"/>
              </a:rPr>
              <a:t>the</a:t>
            </a:r>
            <a:r>
              <a:rPr sz="2200" spc="-105" dirty="0">
                <a:latin typeface="Calibri"/>
                <a:cs typeface="Calibri"/>
              </a:rPr>
              <a:t> </a:t>
            </a:r>
            <a:r>
              <a:rPr sz="2200" spc="-10" dirty="0">
                <a:latin typeface="Calibri"/>
                <a:cs typeface="Calibri"/>
              </a:rPr>
              <a:t>piston</a:t>
            </a:r>
            <a:r>
              <a:rPr sz="2200" spc="-90" dirty="0">
                <a:latin typeface="Calibri"/>
                <a:cs typeface="Calibri"/>
              </a:rPr>
              <a:t> </a:t>
            </a:r>
            <a:r>
              <a:rPr sz="2200" dirty="0">
                <a:latin typeface="Calibri"/>
                <a:cs typeface="Calibri"/>
              </a:rPr>
              <a:t>in</a:t>
            </a:r>
            <a:r>
              <a:rPr sz="2200" spc="-100" dirty="0">
                <a:latin typeface="Calibri"/>
                <a:cs typeface="Calibri"/>
              </a:rPr>
              <a:t> </a:t>
            </a:r>
            <a:r>
              <a:rPr sz="2200" dirty="0">
                <a:latin typeface="Calibri"/>
                <a:cs typeface="Calibri"/>
              </a:rPr>
              <a:t>to</a:t>
            </a:r>
            <a:r>
              <a:rPr sz="2200" spc="-85" dirty="0">
                <a:latin typeface="Calibri"/>
                <a:cs typeface="Calibri"/>
              </a:rPr>
              <a:t> </a:t>
            </a:r>
            <a:r>
              <a:rPr sz="2200" spc="-10" dirty="0">
                <a:latin typeface="Calibri"/>
                <a:cs typeface="Calibri"/>
              </a:rPr>
              <a:t>rotary</a:t>
            </a:r>
            <a:r>
              <a:rPr sz="2200" spc="-90" dirty="0">
                <a:latin typeface="Calibri"/>
                <a:cs typeface="Calibri"/>
              </a:rPr>
              <a:t> </a:t>
            </a:r>
            <a:r>
              <a:rPr sz="2200" spc="-10" dirty="0">
                <a:latin typeface="Calibri"/>
                <a:cs typeface="Calibri"/>
              </a:rPr>
              <a:t>motion </a:t>
            </a:r>
            <a:r>
              <a:rPr sz="2200" dirty="0">
                <a:latin typeface="Calibri"/>
                <a:cs typeface="Calibri"/>
              </a:rPr>
              <a:t>of</a:t>
            </a:r>
            <a:r>
              <a:rPr sz="2200" spc="-55" dirty="0">
                <a:latin typeface="Calibri"/>
                <a:cs typeface="Calibri"/>
              </a:rPr>
              <a:t> </a:t>
            </a:r>
            <a:r>
              <a:rPr sz="2200" dirty="0">
                <a:latin typeface="Calibri"/>
                <a:cs typeface="Calibri"/>
              </a:rPr>
              <a:t>the</a:t>
            </a:r>
            <a:r>
              <a:rPr sz="2200" spc="-35" dirty="0">
                <a:latin typeface="Calibri"/>
                <a:cs typeface="Calibri"/>
              </a:rPr>
              <a:t> </a:t>
            </a:r>
            <a:r>
              <a:rPr sz="2200" spc="-10" dirty="0">
                <a:latin typeface="Calibri"/>
                <a:cs typeface="Calibri"/>
              </a:rPr>
              <a:t>crankshaft</a:t>
            </a:r>
            <a:endParaRPr sz="2200">
              <a:latin typeface="Calibri"/>
              <a:cs typeface="Calibri"/>
            </a:endParaRPr>
          </a:p>
          <a:p>
            <a:pPr marL="194944" indent="-182244">
              <a:spcBef>
                <a:spcPts val="470"/>
              </a:spcBef>
              <a:buClr>
                <a:srgbClr val="4F81BB"/>
              </a:buClr>
              <a:buSzPct val="84090"/>
              <a:buFont typeface="Arial MT"/>
              <a:buChar char="•"/>
              <a:tabLst>
                <a:tab pos="194944" algn="l"/>
              </a:tabLst>
            </a:pPr>
            <a:r>
              <a:rPr sz="2200" dirty="0">
                <a:latin typeface="Calibri"/>
                <a:cs typeface="Calibri"/>
              </a:rPr>
              <a:t>Two</a:t>
            </a:r>
            <a:r>
              <a:rPr sz="2200" spc="-85" dirty="0">
                <a:latin typeface="Calibri"/>
                <a:cs typeface="Calibri"/>
              </a:rPr>
              <a:t> </a:t>
            </a:r>
            <a:r>
              <a:rPr sz="2200" dirty="0">
                <a:latin typeface="Calibri"/>
                <a:cs typeface="Calibri"/>
              </a:rPr>
              <a:t>ends:</a:t>
            </a:r>
            <a:r>
              <a:rPr sz="2200" spc="-95" dirty="0">
                <a:latin typeface="Calibri"/>
                <a:cs typeface="Calibri"/>
              </a:rPr>
              <a:t> </a:t>
            </a:r>
            <a:r>
              <a:rPr sz="2200" dirty="0">
                <a:latin typeface="Calibri"/>
                <a:cs typeface="Calibri"/>
              </a:rPr>
              <a:t>1.</a:t>
            </a:r>
            <a:r>
              <a:rPr sz="2200" spc="-110" dirty="0">
                <a:latin typeface="Calibri"/>
                <a:cs typeface="Calibri"/>
              </a:rPr>
              <a:t> </a:t>
            </a:r>
            <a:r>
              <a:rPr sz="2200" b="1" spc="-10" dirty="0">
                <a:latin typeface="Calibri"/>
                <a:cs typeface="Calibri"/>
              </a:rPr>
              <a:t>Small</a:t>
            </a:r>
            <a:r>
              <a:rPr sz="2200" b="1" spc="-110" dirty="0">
                <a:latin typeface="Calibri"/>
                <a:cs typeface="Calibri"/>
              </a:rPr>
              <a:t> </a:t>
            </a:r>
            <a:r>
              <a:rPr sz="2200" b="1" spc="-10" dirty="0">
                <a:latin typeface="Calibri"/>
                <a:cs typeface="Calibri"/>
              </a:rPr>
              <a:t>end</a:t>
            </a:r>
            <a:r>
              <a:rPr sz="2200" spc="-10" dirty="0">
                <a:latin typeface="Calibri"/>
                <a:cs typeface="Calibri"/>
              </a:rPr>
              <a:t>-connected</a:t>
            </a:r>
            <a:r>
              <a:rPr sz="2200" spc="-50" dirty="0">
                <a:latin typeface="Calibri"/>
                <a:cs typeface="Calibri"/>
              </a:rPr>
              <a:t> </a:t>
            </a:r>
            <a:r>
              <a:rPr sz="2200" dirty="0">
                <a:latin typeface="Calibri"/>
                <a:cs typeface="Calibri"/>
              </a:rPr>
              <a:t>to</a:t>
            </a:r>
            <a:r>
              <a:rPr sz="2200" spc="-85" dirty="0">
                <a:latin typeface="Calibri"/>
                <a:cs typeface="Calibri"/>
              </a:rPr>
              <a:t> </a:t>
            </a:r>
            <a:r>
              <a:rPr sz="2200" dirty="0">
                <a:latin typeface="Calibri"/>
                <a:cs typeface="Calibri"/>
              </a:rPr>
              <a:t>the</a:t>
            </a:r>
            <a:r>
              <a:rPr sz="2200" spc="-100" dirty="0">
                <a:latin typeface="Calibri"/>
                <a:cs typeface="Calibri"/>
              </a:rPr>
              <a:t> </a:t>
            </a:r>
            <a:r>
              <a:rPr sz="2200" dirty="0">
                <a:latin typeface="Calibri"/>
                <a:cs typeface="Calibri"/>
              </a:rPr>
              <a:t>piston</a:t>
            </a:r>
            <a:r>
              <a:rPr sz="2200" spc="-95" dirty="0">
                <a:latin typeface="Calibri"/>
                <a:cs typeface="Calibri"/>
              </a:rPr>
              <a:t> </a:t>
            </a:r>
            <a:r>
              <a:rPr sz="2200" dirty="0">
                <a:latin typeface="Calibri"/>
                <a:cs typeface="Calibri"/>
              </a:rPr>
              <a:t>by</a:t>
            </a:r>
            <a:r>
              <a:rPr sz="2200" spc="-75" dirty="0">
                <a:latin typeface="Calibri"/>
                <a:cs typeface="Calibri"/>
              </a:rPr>
              <a:t> </a:t>
            </a:r>
            <a:r>
              <a:rPr sz="2200" b="1" spc="-10" dirty="0">
                <a:latin typeface="Calibri"/>
                <a:cs typeface="Calibri"/>
              </a:rPr>
              <a:t>Gudgeon</a:t>
            </a:r>
            <a:r>
              <a:rPr sz="2200" b="1" spc="-100" dirty="0">
                <a:latin typeface="Calibri"/>
                <a:cs typeface="Calibri"/>
              </a:rPr>
              <a:t> </a:t>
            </a:r>
            <a:r>
              <a:rPr sz="2200" b="1" spc="-25" dirty="0">
                <a:latin typeface="Calibri"/>
                <a:cs typeface="Calibri"/>
              </a:rPr>
              <a:t>pin</a:t>
            </a:r>
            <a:endParaRPr sz="2200">
              <a:latin typeface="Calibri"/>
              <a:cs typeface="Calibri"/>
            </a:endParaRPr>
          </a:p>
          <a:p>
            <a:pPr marL="1410329">
              <a:spcBef>
                <a:spcPts val="530"/>
              </a:spcBef>
            </a:pPr>
            <a:r>
              <a:rPr sz="2200" dirty="0">
                <a:latin typeface="Calibri"/>
                <a:cs typeface="Calibri"/>
              </a:rPr>
              <a:t>2.</a:t>
            </a:r>
            <a:r>
              <a:rPr sz="2200" spc="-125" dirty="0">
                <a:latin typeface="Calibri"/>
                <a:cs typeface="Calibri"/>
              </a:rPr>
              <a:t> </a:t>
            </a:r>
            <a:r>
              <a:rPr sz="2200" b="1" dirty="0">
                <a:latin typeface="Calibri"/>
                <a:cs typeface="Calibri"/>
              </a:rPr>
              <a:t>Big</a:t>
            </a:r>
            <a:r>
              <a:rPr sz="2200" b="1" spc="-95" dirty="0">
                <a:latin typeface="Calibri"/>
                <a:cs typeface="Calibri"/>
              </a:rPr>
              <a:t> </a:t>
            </a:r>
            <a:r>
              <a:rPr sz="2200" b="1" spc="-10" dirty="0">
                <a:latin typeface="Calibri"/>
                <a:cs typeface="Calibri"/>
              </a:rPr>
              <a:t>end</a:t>
            </a:r>
            <a:r>
              <a:rPr sz="2200" spc="-10" dirty="0">
                <a:latin typeface="Calibri"/>
                <a:cs typeface="Calibri"/>
              </a:rPr>
              <a:t>-connected</a:t>
            </a:r>
            <a:r>
              <a:rPr sz="2200" spc="-80" dirty="0">
                <a:latin typeface="Calibri"/>
                <a:cs typeface="Calibri"/>
              </a:rPr>
              <a:t> </a:t>
            </a:r>
            <a:r>
              <a:rPr sz="2200" dirty="0">
                <a:latin typeface="Calibri"/>
                <a:cs typeface="Calibri"/>
              </a:rPr>
              <a:t>to</a:t>
            </a:r>
            <a:r>
              <a:rPr sz="2200" spc="-100" dirty="0">
                <a:latin typeface="Calibri"/>
                <a:cs typeface="Calibri"/>
              </a:rPr>
              <a:t> </a:t>
            </a:r>
            <a:r>
              <a:rPr sz="2200" dirty="0">
                <a:latin typeface="Calibri"/>
                <a:cs typeface="Calibri"/>
              </a:rPr>
              <a:t>the</a:t>
            </a:r>
            <a:r>
              <a:rPr sz="2200" spc="-95" dirty="0">
                <a:latin typeface="Calibri"/>
                <a:cs typeface="Calibri"/>
              </a:rPr>
              <a:t> </a:t>
            </a:r>
            <a:r>
              <a:rPr sz="2200" dirty="0">
                <a:latin typeface="Calibri"/>
                <a:cs typeface="Calibri"/>
              </a:rPr>
              <a:t>crankshaft</a:t>
            </a:r>
            <a:r>
              <a:rPr sz="2200" spc="-105" dirty="0">
                <a:latin typeface="Calibri"/>
                <a:cs typeface="Calibri"/>
              </a:rPr>
              <a:t> </a:t>
            </a:r>
            <a:r>
              <a:rPr sz="2200" dirty="0">
                <a:latin typeface="Calibri"/>
                <a:cs typeface="Calibri"/>
              </a:rPr>
              <a:t>by</a:t>
            </a:r>
            <a:r>
              <a:rPr sz="2200" spc="-105" dirty="0">
                <a:latin typeface="Calibri"/>
                <a:cs typeface="Calibri"/>
              </a:rPr>
              <a:t> </a:t>
            </a:r>
            <a:r>
              <a:rPr sz="2200" b="1" dirty="0">
                <a:latin typeface="Calibri"/>
                <a:cs typeface="Calibri"/>
              </a:rPr>
              <a:t>Crank</a:t>
            </a:r>
            <a:r>
              <a:rPr sz="2200" b="1" spc="-85" dirty="0">
                <a:latin typeface="Calibri"/>
                <a:cs typeface="Calibri"/>
              </a:rPr>
              <a:t> </a:t>
            </a:r>
            <a:r>
              <a:rPr sz="2200" b="1" spc="-25" dirty="0">
                <a:latin typeface="Calibri"/>
                <a:cs typeface="Calibri"/>
              </a:rPr>
              <a:t>pin</a:t>
            </a:r>
            <a:endParaRPr sz="2200">
              <a:latin typeface="Calibri"/>
              <a:cs typeface="Calibri"/>
            </a:endParaRPr>
          </a:p>
          <a:p>
            <a:pPr marL="12700">
              <a:spcBef>
                <a:spcPts val="610"/>
              </a:spcBef>
            </a:pPr>
            <a:r>
              <a:rPr sz="2800" spc="-10" dirty="0">
                <a:latin typeface="Calibri"/>
                <a:cs typeface="Calibri"/>
              </a:rPr>
              <a:t>Crank</a:t>
            </a:r>
            <a:r>
              <a:rPr sz="2800" spc="-145" dirty="0">
                <a:latin typeface="Calibri"/>
                <a:cs typeface="Calibri"/>
              </a:rPr>
              <a:t> </a:t>
            </a:r>
            <a:r>
              <a:rPr sz="2800" dirty="0">
                <a:latin typeface="Calibri"/>
                <a:cs typeface="Calibri"/>
              </a:rPr>
              <a:t>and</a:t>
            </a:r>
            <a:r>
              <a:rPr sz="2800" spc="-114" dirty="0">
                <a:latin typeface="Calibri"/>
                <a:cs typeface="Calibri"/>
              </a:rPr>
              <a:t> </a:t>
            </a:r>
            <a:r>
              <a:rPr sz="2800" dirty="0">
                <a:latin typeface="Calibri"/>
                <a:cs typeface="Calibri"/>
              </a:rPr>
              <a:t>crank</a:t>
            </a:r>
            <a:r>
              <a:rPr sz="2800" spc="-135" dirty="0">
                <a:latin typeface="Calibri"/>
                <a:cs typeface="Calibri"/>
              </a:rPr>
              <a:t> </a:t>
            </a:r>
            <a:r>
              <a:rPr sz="2800" spc="-20" dirty="0">
                <a:latin typeface="Calibri"/>
                <a:cs typeface="Calibri"/>
              </a:rPr>
              <a:t>shaft</a:t>
            </a:r>
            <a:endParaRPr sz="2800">
              <a:latin typeface="Calibri"/>
              <a:cs typeface="Calibri"/>
            </a:endParaRPr>
          </a:p>
          <a:p>
            <a:pPr marL="194944" marR="956306" indent="-182879">
              <a:lnSpc>
                <a:spcPct val="101000"/>
              </a:lnSpc>
              <a:spcBef>
                <a:spcPts val="595"/>
              </a:spcBef>
              <a:buClr>
                <a:srgbClr val="4F81BB"/>
              </a:buClr>
              <a:buSzPct val="84090"/>
              <a:buFont typeface="Arial MT"/>
              <a:buChar char="•"/>
              <a:tabLst>
                <a:tab pos="194944" algn="l"/>
              </a:tabLst>
            </a:pPr>
            <a:r>
              <a:rPr sz="2200" dirty="0">
                <a:latin typeface="Calibri"/>
                <a:cs typeface="Calibri"/>
              </a:rPr>
              <a:t>Crank</a:t>
            </a:r>
            <a:r>
              <a:rPr sz="2200" spc="-105" dirty="0">
                <a:latin typeface="Calibri"/>
                <a:cs typeface="Calibri"/>
              </a:rPr>
              <a:t> </a:t>
            </a:r>
            <a:r>
              <a:rPr sz="2200" dirty="0">
                <a:latin typeface="Calibri"/>
                <a:cs typeface="Calibri"/>
              </a:rPr>
              <a:t>is</a:t>
            </a:r>
            <a:r>
              <a:rPr sz="2200" spc="-100" dirty="0">
                <a:latin typeface="Calibri"/>
                <a:cs typeface="Calibri"/>
              </a:rPr>
              <a:t> </a:t>
            </a:r>
            <a:r>
              <a:rPr sz="2200" dirty="0">
                <a:latin typeface="Calibri"/>
                <a:cs typeface="Calibri"/>
              </a:rPr>
              <a:t>the</a:t>
            </a:r>
            <a:r>
              <a:rPr sz="2200" spc="-85" dirty="0">
                <a:latin typeface="Calibri"/>
                <a:cs typeface="Calibri"/>
              </a:rPr>
              <a:t> </a:t>
            </a:r>
            <a:r>
              <a:rPr sz="2200" dirty="0">
                <a:latin typeface="Calibri"/>
                <a:cs typeface="Calibri"/>
              </a:rPr>
              <a:t>rotating</a:t>
            </a:r>
            <a:r>
              <a:rPr sz="2200" spc="-110" dirty="0">
                <a:latin typeface="Calibri"/>
                <a:cs typeface="Calibri"/>
              </a:rPr>
              <a:t> </a:t>
            </a:r>
            <a:r>
              <a:rPr sz="2200" spc="-10" dirty="0">
                <a:latin typeface="Calibri"/>
                <a:cs typeface="Calibri"/>
              </a:rPr>
              <a:t>member</a:t>
            </a:r>
            <a:r>
              <a:rPr sz="2200" spc="-80" dirty="0">
                <a:latin typeface="Calibri"/>
                <a:cs typeface="Calibri"/>
              </a:rPr>
              <a:t> </a:t>
            </a:r>
            <a:r>
              <a:rPr sz="2200" dirty="0">
                <a:latin typeface="Calibri"/>
                <a:cs typeface="Calibri"/>
              </a:rPr>
              <a:t>which</a:t>
            </a:r>
            <a:r>
              <a:rPr sz="2200" spc="-90" dirty="0">
                <a:latin typeface="Calibri"/>
                <a:cs typeface="Calibri"/>
              </a:rPr>
              <a:t> </a:t>
            </a:r>
            <a:r>
              <a:rPr sz="2200" spc="-10" dirty="0">
                <a:latin typeface="Calibri"/>
                <a:cs typeface="Calibri"/>
              </a:rPr>
              <a:t>receives</a:t>
            </a:r>
            <a:r>
              <a:rPr sz="2200" spc="-80" dirty="0">
                <a:latin typeface="Calibri"/>
                <a:cs typeface="Calibri"/>
              </a:rPr>
              <a:t> </a:t>
            </a:r>
            <a:r>
              <a:rPr sz="2200" spc="-10" dirty="0">
                <a:latin typeface="Calibri"/>
                <a:cs typeface="Calibri"/>
              </a:rPr>
              <a:t>power</a:t>
            </a:r>
            <a:r>
              <a:rPr sz="2200" spc="-100" dirty="0">
                <a:latin typeface="Calibri"/>
                <a:cs typeface="Calibri"/>
              </a:rPr>
              <a:t> </a:t>
            </a:r>
            <a:r>
              <a:rPr sz="2200" dirty="0">
                <a:latin typeface="Calibri"/>
                <a:cs typeface="Calibri"/>
              </a:rPr>
              <a:t>from</a:t>
            </a:r>
            <a:r>
              <a:rPr sz="2200" spc="-85" dirty="0">
                <a:latin typeface="Calibri"/>
                <a:cs typeface="Calibri"/>
              </a:rPr>
              <a:t> </a:t>
            </a:r>
            <a:r>
              <a:rPr sz="2200" spc="-25" dirty="0">
                <a:latin typeface="Calibri"/>
                <a:cs typeface="Calibri"/>
              </a:rPr>
              <a:t>the </a:t>
            </a:r>
            <a:r>
              <a:rPr sz="2200" spc="-10" dirty="0">
                <a:latin typeface="Calibri"/>
                <a:cs typeface="Calibri"/>
              </a:rPr>
              <a:t>connecting</a:t>
            </a:r>
            <a:r>
              <a:rPr sz="2200" spc="-90" dirty="0">
                <a:latin typeface="Calibri"/>
                <a:cs typeface="Calibri"/>
              </a:rPr>
              <a:t> </a:t>
            </a:r>
            <a:r>
              <a:rPr sz="2200" dirty="0">
                <a:latin typeface="Calibri"/>
                <a:cs typeface="Calibri"/>
              </a:rPr>
              <a:t>rod</a:t>
            </a:r>
            <a:r>
              <a:rPr sz="2200" spc="-95" dirty="0">
                <a:latin typeface="Calibri"/>
                <a:cs typeface="Calibri"/>
              </a:rPr>
              <a:t> </a:t>
            </a:r>
            <a:r>
              <a:rPr sz="2200" dirty="0">
                <a:latin typeface="Calibri"/>
                <a:cs typeface="Calibri"/>
              </a:rPr>
              <a:t>and</a:t>
            </a:r>
            <a:r>
              <a:rPr sz="2200" spc="-70" dirty="0">
                <a:latin typeface="Calibri"/>
                <a:cs typeface="Calibri"/>
              </a:rPr>
              <a:t> </a:t>
            </a:r>
            <a:r>
              <a:rPr sz="2200" spc="-10" dirty="0">
                <a:latin typeface="Calibri"/>
                <a:cs typeface="Calibri"/>
              </a:rPr>
              <a:t>transmits</a:t>
            </a:r>
            <a:r>
              <a:rPr sz="2200" spc="-90" dirty="0">
                <a:latin typeface="Calibri"/>
                <a:cs typeface="Calibri"/>
              </a:rPr>
              <a:t> </a:t>
            </a:r>
            <a:r>
              <a:rPr sz="2200" dirty="0">
                <a:latin typeface="Calibri"/>
                <a:cs typeface="Calibri"/>
              </a:rPr>
              <a:t>to</a:t>
            </a:r>
            <a:r>
              <a:rPr sz="2200" spc="-75" dirty="0">
                <a:latin typeface="Calibri"/>
                <a:cs typeface="Calibri"/>
              </a:rPr>
              <a:t> </a:t>
            </a:r>
            <a:r>
              <a:rPr sz="2200" dirty="0">
                <a:latin typeface="Calibri"/>
                <a:cs typeface="Calibri"/>
              </a:rPr>
              <a:t>the</a:t>
            </a:r>
            <a:r>
              <a:rPr sz="2200" spc="-70" dirty="0">
                <a:latin typeface="Calibri"/>
                <a:cs typeface="Calibri"/>
              </a:rPr>
              <a:t> </a:t>
            </a:r>
            <a:r>
              <a:rPr sz="2200" dirty="0">
                <a:latin typeface="Calibri"/>
                <a:cs typeface="Calibri"/>
              </a:rPr>
              <a:t>crank</a:t>
            </a:r>
            <a:r>
              <a:rPr sz="2200" spc="-90" dirty="0">
                <a:latin typeface="Calibri"/>
                <a:cs typeface="Calibri"/>
              </a:rPr>
              <a:t> </a:t>
            </a:r>
            <a:r>
              <a:rPr sz="2200" spc="-10" dirty="0">
                <a:latin typeface="Calibri"/>
                <a:cs typeface="Calibri"/>
              </a:rPr>
              <a:t>shaft</a:t>
            </a:r>
            <a:endParaRPr sz="2200">
              <a:latin typeface="Calibri"/>
              <a:cs typeface="Calibri"/>
            </a:endParaRPr>
          </a:p>
          <a:p>
            <a:pPr marL="194944" marR="24765" indent="-182879">
              <a:lnSpc>
                <a:spcPts val="2630"/>
              </a:lnSpc>
              <a:spcBef>
                <a:spcPts val="565"/>
              </a:spcBef>
              <a:buClr>
                <a:srgbClr val="4F81BB"/>
              </a:buClr>
              <a:buSzPct val="84090"/>
              <a:buFont typeface="Arial MT"/>
              <a:buChar char="•"/>
              <a:tabLst>
                <a:tab pos="194944" algn="l"/>
              </a:tabLst>
            </a:pPr>
            <a:r>
              <a:rPr sz="2200" dirty="0">
                <a:latin typeface="Calibri"/>
                <a:cs typeface="Calibri"/>
              </a:rPr>
              <a:t>Crank</a:t>
            </a:r>
            <a:r>
              <a:rPr sz="2200" spc="-75" dirty="0">
                <a:latin typeface="Calibri"/>
                <a:cs typeface="Calibri"/>
              </a:rPr>
              <a:t> </a:t>
            </a:r>
            <a:r>
              <a:rPr sz="2200" dirty="0">
                <a:latin typeface="Calibri"/>
                <a:cs typeface="Calibri"/>
              </a:rPr>
              <a:t>shaft</a:t>
            </a:r>
            <a:r>
              <a:rPr sz="2200" spc="-60" dirty="0">
                <a:latin typeface="Calibri"/>
                <a:cs typeface="Calibri"/>
              </a:rPr>
              <a:t> </a:t>
            </a:r>
            <a:r>
              <a:rPr sz="2200" dirty="0">
                <a:latin typeface="Calibri"/>
                <a:cs typeface="Calibri"/>
              </a:rPr>
              <a:t>is</a:t>
            </a:r>
            <a:r>
              <a:rPr sz="2200" spc="-40"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principal</a:t>
            </a:r>
            <a:r>
              <a:rPr sz="2200" spc="-70" dirty="0">
                <a:latin typeface="Calibri"/>
                <a:cs typeface="Calibri"/>
              </a:rPr>
              <a:t> </a:t>
            </a:r>
            <a:r>
              <a:rPr sz="2200" dirty="0">
                <a:latin typeface="Calibri"/>
                <a:cs typeface="Calibri"/>
              </a:rPr>
              <a:t>rotating</a:t>
            </a:r>
            <a:r>
              <a:rPr sz="2200" spc="-70" dirty="0">
                <a:latin typeface="Calibri"/>
                <a:cs typeface="Calibri"/>
              </a:rPr>
              <a:t> </a:t>
            </a:r>
            <a:r>
              <a:rPr sz="2200" dirty="0">
                <a:latin typeface="Calibri"/>
                <a:cs typeface="Calibri"/>
              </a:rPr>
              <a:t>part</a:t>
            </a:r>
            <a:r>
              <a:rPr sz="2200" spc="-60" dirty="0">
                <a:latin typeface="Calibri"/>
                <a:cs typeface="Calibri"/>
              </a:rPr>
              <a:t> </a:t>
            </a:r>
            <a:r>
              <a:rPr sz="2200" dirty="0">
                <a:latin typeface="Calibri"/>
                <a:cs typeface="Calibri"/>
              </a:rPr>
              <a:t>of</a:t>
            </a:r>
            <a:r>
              <a:rPr sz="2200" spc="-5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engine</a:t>
            </a:r>
            <a:r>
              <a:rPr sz="2200" spc="-40" dirty="0">
                <a:latin typeface="Calibri"/>
                <a:cs typeface="Calibri"/>
              </a:rPr>
              <a:t> </a:t>
            </a:r>
            <a:r>
              <a:rPr sz="2200" dirty="0">
                <a:latin typeface="Calibri"/>
                <a:cs typeface="Calibri"/>
              </a:rPr>
              <a:t>which</a:t>
            </a:r>
            <a:r>
              <a:rPr sz="2200" spc="-45" dirty="0">
                <a:latin typeface="Calibri"/>
                <a:cs typeface="Calibri"/>
              </a:rPr>
              <a:t> </a:t>
            </a:r>
            <a:r>
              <a:rPr sz="2200" spc="-10" dirty="0">
                <a:latin typeface="Calibri"/>
                <a:cs typeface="Calibri"/>
              </a:rPr>
              <a:t>controls </a:t>
            </a:r>
            <a:r>
              <a:rPr sz="2200" dirty="0">
                <a:latin typeface="Calibri"/>
                <a:cs typeface="Calibri"/>
              </a:rPr>
              <a:t>the</a:t>
            </a:r>
            <a:r>
              <a:rPr sz="2200" spc="-50" dirty="0">
                <a:latin typeface="Calibri"/>
                <a:cs typeface="Calibri"/>
              </a:rPr>
              <a:t> </a:t>
            </a:r>
            <a:r>
              <a:rPr sz="2200" dirty="0">
                <a:latin typeface="Calibri"/>
                <a:cs typeface="Calibri"/>
              </a:rPr>
              <a:t>sequence</a:t>
            </a:r>
            <a:r>
              <a:rPr sz="2200" spc="-35" dirty="0">
                <a:latin typeface="Calibri"/>
                <a:cs typeface="Calibri"/>
              </a:rPr>
              <a:t> </a:t>
            </a:r>
            <a:r>
              <a:rPr sz="2200" dirty="0">
                <a:latin typeface="Calibri"/>
                <a:cs typeface="Calibri"/>
              </a:rPr>
              <a:t>of</a:t>
            </a:r>
            <a:r>
              <a:rPr sz="2200" spc="-40" dirty="0">
                <a:latin typeface="Calibri"/>
                <a:cs typeface="Calibri"/>
              </a:rPr>
              <a:t> </a:t>
            </a:r>
            <a:r>
              <a:rPr sz="2200" dirty="0">
                <a:latin typeface="Calibri"/>
                <a:cs typeface="Calibri"/>
              </a:rPr>
              <a:t>reciprocating</a:t>
            </a:r>
            <a:r>
              <a:rPr sz="2200" spc="-35" dirty="0">
                <a:latin typeface="Calibri"/>
                <a:cs typeface="Calibri"/>
              </a:rPr>
              <a:t> </a:t>
            </a:r>
            <a:r>
              <a:rPr sz="2200" dirty="0">
                <a:latin typeface="Calibri"/>
                <a:cs typeface="Calibri"/>
              </a:rPr>
              <a:t>motions</a:t>
            </a:r>
            <a:r>
              <a:rPr sz="2200" spc="-35" dirty="0">
                <a:latin typeface="Calibri"/>
                <a:cs typeface="Calibri"/>
              </a:rPr>
              <a:t> </a:t>
            </a:r>
            <a:r>
              <a:rPr sz="2200" dirty="0">
                <a:latin typeface="Calibri"/>
                <a:cs typeface="Calibri"/>
              </a:rPr>
              <a:t>of</a:t>
            </a:r>
            <a:r>
              <a:rPr sz="2200" spc="-40" dirty="0">
                <a:latin typeface="Calibri"/>
                <a:cs typeface="Calibri"/>
              </a:rPr>
              <a:t> </a:t>
            </a:r>
            <a:r>
              <a:rPr sz="2200" dirty="0">
                <a:latin typeface="Calibri"/>
                <a:cs typeface="Calibri"/>
              </a:rPr>
              <a:t>the</a:t>
            </a:r>
            <a:r>
              <a:rPr sz="2200" spc="-25" dirty="0">
                <a:latin typeface="Calibri"/>
                <a:cs typeface="Calibri"/>
              </a:rPr>
              <a:t> </a:t>
            </a:r>
            <a:r>
              <a:rPr sz="2200" spc="-10" dirty="0">
                <a:latin typeface="Calibri"/>
                <a:cs typeface="Calibri"/>
              </a:rPr>
              <a:t>piston</a:t>
            </a:r>
            <a:endParaRPr sz="2200">
              <a:latin typeface="Calibri"/>
              <a:cs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341" y="-1064006"/>
            <a:ext cx="1116965" cy="382156"/>
          </a:xfrm>
          <a:prstGeom prst="rect">
            <a:avLst/>
          </a:prstGeom>
        </p:spPr>
        <p:txBody>
          <a:bodyPr vert="horz" wrap="square" lIns="0" tIns="12700" rIns="0" bIns="0" rtlCol="0" anchor="t">
            <a:spAutoFit/>
          </a:bodyPr>
          <a:lstStyle/>
          <a:p>
            <a:pPr marL="12700">
              <a:spcBef>
                <a:spcPts val="100"/>
              </a:spcBef>
            </a:pPr>
            <a:r>
              <a:rPr sz="2400" spc="-10" dirty="0">
                <a:solidFill>
                  <a:srgbClr val="000000"/>
                </a:solidFill>
                <a:latin typeface="Calibri"/>
                <a:cs typeface="Calibri"/>
              </a:rPr>
              <a:t>Flywheel</a:t>
            </a:r>
            <a:endParaRPr sz="2400">
              <a:latin typeface="Calibri"/>
              <a:cs typeface="Calibri"/>
            </a:endParaRPr>
          </a:p>
        </p:txBody>
      </p:sp>
      <p:sp>
        <p:nvSpPr>
          <p:cNvPr id="3" name="object 3"/>
          <p:cNvSpPr txBox="1"/>
          <p:nvPr/>
        </p:nvSpPr>
        <p:spPr>
          <a:xfrm>
            <a:off x="1831340" y="-692149"/>
            <a:ext cx="4318635" cy="5603457"/>
          </a:xfrm>
          <a:prstGeom prst="rect">
            <a:avLst/>
          </a:prstGeom>
        </p:spPr>
        <p:txBody>
          <a:bodyPr vert="horz" wrap="square" lIns="0" tIns="67310" rIns="0" bIns="0" rtlCol="0">
            <a:spAutoFit/>
          </a:bodyPr>
          <a:lstStyle/>
          <a:p>
            <a:pPr marL="193674" indent="-180974">
              <a:spcBef>
                <a:spcPts val="530"/>
              </a:spcBef>
              <a:buClr>
                <a:srgbClr val="4F81BB"/>
              </a:buClr>
              <a:buSzPct val="83333"/>
              <a:buFont typeface="Arial MT"/>
              <a:buChar char="•"/>
              <a:tabLst>
                <a:tab pos="193674" algn="l"/>
              </a:tabLst>
            </a:pPr>
            <a:r>
              <a:rPr sz="1800" dirty="0">
                <a:latin typeface="Calibri"/>
                <a:cs typeface="Calibri"/>
              </a:rPr>
              <a:t>Heavy</a:t>
            </a:r>
            <a:r>
              <a:rPr sz="1800" spc="-60" dirty="0">
                <a:latin typeface="Calibri"/>
                <a:cs typeface="Calibri"/>
              </a:rPr>
              <a:t> </a:t>
            </a:r>
            <a:r>
              <a:rPr sz="1800" dirty="0">
                <a:latin typeface="Calibri"/>
                <a:cs typeface="Calibri"/>
              </a:rPr>
              <a:t>wheel</a:t>
            </a:r>
            <a:r>
              <a:rPr sz="1800" spc="-60" dirty="0">
                <a:latin typeface="Calibri"/>
                <a:cs typeface="Calibri"/>
              </a:rPr>
              <a:t> </a:t>
            </a:r>
            <a:r>
              <a:rPr sz="1800" dirty="0">
                <a:latin typeface="Calibri"/>
                <a:cs typeface="Calibri"/>
              </a:rPr>
              <a:t>mounted</a:t>
            </a:r>
            <a:r>
              <a:rPr sz="1800" spc="-30" dirty="0">
                <a:latin typeface="Calibri"/>
                <a:cs typeface="Calibri"/>
              </a:rPr>
              <a:t> </a:t>
            </a:r>
            <a:r>
              <a:rPr sz="1800" dirty="0">
                <a:latin typeface="Calibri"/>
                <a:cs typeface="Calibri"/>
              </a:rPr>
              <a:t>on</a:t>
            </a:r>
            <a:r>
              <a:rPr sz="1800" spc="-50" dirty="0">
                <a:latin typeface="Calibri"/>
                <a:cs typeface="Calibri"/>
              </a:rPr>
              <a:t> </a:t>
            </a:r>
            <a:r>
              <a:rPr sz="1800" dirty="0">
                <a:latin typeface="Calibri"/>
                <a:cs typeface="Calibri"/>
              </a:rPr>
              <a:t>the</a:t>
            </a:r>
            <a:r>
              <a:rPr sz="1800" spc="-65" dirty="0">
                <a:latin typeface="Calibri"/>
                <a:cs typeface="Calibri"/>
              </a:rPr>
              <a:t> </a:t>
            </a:r>
            <a:r>
              <a:rPr sz="1800" dirty="0">
                <a:latin typeface="Calibri"/>
                <a:cs typeface="Calibri"/>
              </a:rPr>
              <a:t>crank</a:t>
            </a:r>
            <a:r>
              <a:rPr sz="1800" spc="-45" dirty="0">
                <a:latin typeface="Calibri"/>
                <a:cs typeface="Calibri"/>
              </a:rPr>
              <a:t> </a:t>
            </a:r>
            <a:r>
              <a:rPr sz="1800" spc="-10" dirty="0">
                <a:latin typeface="Calibri"/>
                <a:cs typeface="Calibri"/>
              </a:rPr>
              <a:t>shaft</a:t>
            </a:r>
            <a:endParaRPr sz="1800">
              <a:latin typeface="Calibri"/>
              <a:cs typeface="Calibri"/>
            </a:endParaRPr>
          </a:p>
          <a:p>
            <a:pPr marL="193039" marR="250824" indent="-180974">
              <a:lnSpc>
                <a:spcPts val="2150"/>
              </a:lnSpc>
              <a:spcBef>
                <a:spcPts val="509"/>
              </a:spcBef>
              <a:buClr>
                <a:srgbClr val="4F81BB"/>
              </a:buClr>
              <a:buSzPct val="83333"/>
              <a:buFont typeface="Arial MT"/>
              <a:buChar char="•"/>
              <a:tabLst>
                <a:tab pos="194944" algn="l"/>
              </a:tabLst>
            </a:pPr>
            <a:r>
              <a:rPr sz="1800" dirty="0">
                <a:latin typeface="Calibri"/>
                <a:cs typeface="Calibri"/>
              </a:rPr>
              <a:t>It</a:t>
            </a:r>
            <a:r>
              <a:rPr sz="1800" spc="-85" dirty="0">
                <a:latin typeface="Calibri"/>
                <a:cs typeface="Calibri"/>
              </a:rPr>
              <a:t> </a:t>
            </a:r>
            <a:r>
              <a:rPr sz="1800" spc="-10" dirty="0">
                <a:latin typeface="Calibri"/>
                <a:cs typeface="Calibri"/>
              </a:rPr>
              <a:t>absorbs</a:t>
            </a:r>
            <a:r>
              <a:rPr sz="1800" spc="-80" dirty="0">
                <a:latin typeface="Calibri"/>
                <a:cs typeface="Calibri"/>
              </a:rPr>
              <a:t> </a:t>
            </a:r>
            <a:r>
              <a:rPr sz="1800" dirty="0">
                <a:latin typeface="Calibri"/>
                <a:cs typeface="Calibri"/>
              </a:rPr>
              <a:t>the</a:t>
            </a:r>
            <a:r>
              <a:rPr sz="1800" spc="-75" dirty="0">
                <a:latin typeface="Calibri"/>
                <a:cs typeface="Calibri"/>
              </a:rPr>
              <a:t> </a:t>
            </a:r>
            <a:r>
              <a:rPr sz="1800" spc="-10" dirty="0">
                <a:latin typeface="Calibri"/>
                <a:cs typeface="Calibri"/>
              </a:rPr>
              <a:t>energy</a:t>
            </a:r>
            <a:r>
              <a:rPr sz="1800" spc="-60" dirty="0">
                <a:latin typeface="Calibri"/>
                <a:cs typeface="Calibri"/>
              </a:rPr>
              <a:t> </a:t>
            </a:r>
            <a:r>
              <a:rPr sz="1800" dirty="0">
                <a:latin typeface="Calibri"/>
                <a:cs typeface="Calibri"/>
              </a:rPr>
              <a:t>during</a:t>
            </a:r>
            <a:r>
              <a:rPr sz="1800" spc="-60" dirty="0">
                <a:latin typeface="Calibri"/>
                <a:cs typeface="Calibri"/>
              </a:rPr>
              <a:t> </a:t>
            </a:r>
            <a:r>
              <a:rPr sz="1800" dirty="0">
                <a:latin typeface="Calibri"/>
                <a:cs typeface="Calibri"/>
              </a:rPr>
              <a:t>power</a:t>
            </a:r>
            <a:r>
              <a:rPr sz="1800" spc="-75" dirty="0">
                <a:latin typeface="Calibri"/>
                <a:cs typeface="Calibri"/>
              </a:rPr>
              <a:t> </a:t>
            </a:r>
            <a:r>
              <a:rPr sz="1800" spc="-10" dirty="0">
                <a:latin typeface="Calibri"/>
                <a:cs typeface="Calibri"/>
              </a:rPr>
              <a:t>stroke 	</a:t>
            </a:r>
            <a:r>
              <a:rPr sz="1800" dirty="0">
                <a:latin typeface="Calibri"/>
                <a:cs typeface="Calibri"/>
              </a:rPr>
              <a:t>and</a:t>
            </a:r>
            <a:r>
              <a:rPr sz="1800" spc="-40" dirty="0">
                <a:latin typeface="Calibri"/>
                <a:cs typeface="Calibri"/>
              </a:rPr>
              <a:t> </a:t>
            </a:r>
            <a:r>
              <a:rPr sz="1800" dirty="0">
                <a:latin typeface="Calibri"/>
                <a:cs typeface="Calibri"/>
              </a:rPr>
              <a:t>release</a:t>
            </a:r>
            <a:r>
              <a:rPr sz="1800" spc="-50" dirty="0">
                <a:latin typeface="Calibri"/>
                <a:cs typeface="Calibri"/>
              </a:rPr>
              <a:t> </a:t>
            </a:r>
            <a:r>
              <a:rPr sz="1800" dirty="0">
                <a:latin typeface="Calibri"/>
                <a:cs typeface="Calibri"/>
              </a:rPr>
              <a:t>it</a:t>
            </a:r>
            <a:r>
              <a:rPr sz="1800" spc="-50" dirty="0">
                <a:latin typeface="Calibri"/>
                <a:cs typeface="Calibri"/>
              </a:rPr>
              <a:t> </a:t>
            </a:r>
            <a:r>
              <a:rPr sz="1800" dirty="0">
                <a:latin typeface="Calibri"/>
                <a:cs typeface="Calibri"/>
              </a:rPr>
              <a:t>during</a:t>
            </a:r>
            <a:r>
              <a:rPr sz="1800" spc="-35" dirty="0">
                <a:latin typeface="Calibri"/>
                <a:cs typeface="Calibri"/>
              </a:rPr>
              <a:t> </a:t>
            </a:r>
            <a:r>
              <a:rPr sz="1800" dirty="0">
                <a:latin typeface="Calibri"/>
                <a:cs typeface="Calibri"/>
              </a:rPr>
              <a:t>non</a:t>
            </a:r>
            <a:r>
              <a:rPr sz="1800" spc="-40" dirty="0">
                <a:latin typeface="Calibri"/>
                <a:cs typeface="Calibri"/>
              </a:rPr>
              <a:t> </a:t>
            </a:r>
            <a:r>
              <a:rPr sz="1800" dirty="0">
                <a:latin typeface="Calibri"/>
                <a:cs typeface="Calibri"/>
              </a:rPr>
              <a:t>power</a:t>
            </a:r>
            <a:r>
              <a:rPr sz="1800" spc="-40" dirty="0">
                <a:latin typeface="Calibri"/>
                <a:cs typeface="Calibri"/>
              </a:rPr>
              <a:t> </a:t>
            </a:r>
            <a:r>
              <a:rPr sz="1800" spc="-10" dirty="0">
                <a:latin typeface="Calibri"/>
                <a:cs typeface="Calibri"/>
              </a:rPr>
              <a:t>stroke</a:t>
            </a:r>
            <a:endParaRPr sz="1800">
              <a:latin typeface="Calibri"/>
              <a:cs typeface="Calibri"/>
            </a:endParaRPr>
          </a:p>
          <a:p>
            <a:pPr marL="193674" indent="-180974">
              <a:spcBef>
                <a:spcPts val="360"/>
              </a:spcBef>
              <a:buClr>
                <a:srgbClr val="4F81BB"/>
              </a:buClr>
              <a:buSzPct val="83333"/>
              <a:buFont typeface="Arial MT"/>
              <a:buChar char="•"/>
              <a:tabLst>
                <a:tab pos="193674" algn="l"/>
              </a:tabLst>
            </a:pPr>
            <a:r>
              <a:rPr sz="1800" dirty="0">
                <a:latin typeface="Calibri"/>
                <a:cs typeface="Calibri"/>
              </a:rPr>
              <a:t>Reduce</a:t>
            </a:r>
            <a:r>
              <a:rPr sz="1800" spc="-55" dirty="0">
                <a:latin typeface="Calibri"/>
                <a:cs typeface="Calibri"/>
              </a:rPr>
              <a:t> </a:t>
            </a:r>
            <a:r>
              <a:rPr sz="1800" dirty="0">
                <a:latin typeface="Calibri"/>
                <a:cs typeface="Calibri"/>
              </a:rPr>
              <a:t>the</a:t>
            </a:r>
            <a:r>
              <a:rPr sz="1800" spc="-65" dirty="0">
                <a:latin typeface="Calibri"/>
                <a:cs typeface="Calibri"/>
              </a:rPr>
              <a:t> </a:t>
            </a:r>
            <a:r>
              <a:rPr sz="1800" dirty="0">
                <a:latin typeface="Calibri"/>
                <a:cs typeface="Calibri"/>
              </a:rPr>
              <a:t>torque</a:t>
            </a:r>
            <a:r>
              <a:rPr sz="1800" spc="-55" dirty="0">
                <a:latin typeface="Calibri"/>
                <a:cs typeface="Calibri"/>
              </a:rPr>
              <a:t> </a:t>
            </a:r>
            <a:r>
              <a:rPr sz="1800" dirty="0">
                <a:latin typeface="Calibri"/>
                <a:cs typeface="Calibri"/>
              </a:rPr>
              <a:t>and</a:t>
            </a:r>
            <a:r>
              <a:rPr sz="1800" spc="-55" dirty="0">
                <a:latin typeface="Calibri"/>
                <a:cs typeface="Calibri"/>
              </a:rPr>
              <a:t> </a:t>
            </a:r>
            <a:r>
              <a:rPr sz="1800" dirty="0">
                <a:latin typeface="Calibri"/>
                <a:cs typeface="Calibri"/>
              </a:rPr>
              <a:t>speed</a:t>
            </a:r>
            <a:r>
              <a:rPr sz="1800" spc="-55" dirty="0">
                <a:latin typeface="Calibri"/>
                <a:cs typeface="Calibri"/>
              </a:rPr>
              <a:t> </a:t>
            </a:r>
            <a:r>
              <a:rPr sz="1800" spc="-10" dirty="0">
                <a:latin typeface="Calibri"/>
                <a:cs typeface="Calibri"/>
              </a:rPr>
              <a:t>fluctuations</a:t>
            </a:r>
            <a:endParaRPr sz="1800">
              <a:latin typeface="Calibri"/>
              <a:cs typeface="Calibri"/>
            </a:endParaRPr>
          </a:p>
          <a:p>
            <a:pPr marL="193674" indent="-180974">
              <a:spcBef>
                <a:spcPts val="434"/>
              </a:spcBef>
              <a:buClr>
                <a:srgbClr val="4F81BB"/>
              </a:buClr>
              <a:buSzPct val="83333"/>
              <a:buFont typeface="Arial MT"/>
              <a:buChar char="•"/>
              <a:tabLst>
                <a:tab pos="193674" algn="l"/>
              </a:tabLst>
            </a:pPr>
            <a:r>
              <a:rPr sz="1800" dirty="0">
                <a:latin typeface="Calibri"/>
                <a:cs typeface="Calibri"/>
              </a:rPr>
              <a:t>Absorbs</a:t>
            </a:r>
            <a:r>
              <a:rPr sz="1800" spc="-55" dirty="0">
                <a:latin typeface="Calibri"/>
                <a:cs typeface="Calibri"/>
              </a:rPr>
              <a:t> </a:t>
            </a:r>
            <a:r>
              <a:rPr sz="1800" dirty="0">
                <a:latin typeface="Calibri"/>
                <a:cs typeface="Calibri"/>
              </a:rPr>
              <a:t>vibration</a:t>
            </a:r>
            <a:r>
              <a:rPr sz="1800" spc="-55" dirty="0">
                <a:latin typeface="Calibri"/>
                <a:cs typeface="Calibri"/>
              </a:rPr>
              <a:t> </a:t>
            </a:r>
            <a:r>
              <a:rPr sz="1800" dirty="0">
                <a:latin typeface="Calibri"/>
                <a:cs typeface="Calibri"/>
              </a:rPr>
              <a:t>from</a:t>
            </a:r>
            <a:r>
              <a:rPr sz="1800" spc="-55" dirty="0">
                <a:latin typeface="Calibri"/>
                <a:cs typeface="Calibri"/>
              </a:rPr>
              <a:t> </a:t>
            </a:r>
            <a:r>
              <a:rPr sz="1800" dirty="0">
                <a:latin typeface="Calibri"/>
                <a:cs typeface="Calibri"/>
              </a:rPr>
              <a:t>the</a:t>
            </a:r>
            <a:r>
              <a:rPr sz="1800" spc="-45" dirty="0">
                <a:latin typeface="Calibri"/>
                <a:cs typeface="Calibri"/>
              </a:rPr>
              <a:t> </a:t>
            </a:r>
            <a:r>
              <a:rPr sz="1800" spc="-10" dirty="0">
                <a:latin typeface="Calibri"/>
                <a:cs typeface="Calibri"/>
              </a:rPr>
              <a:t>crankshaft</a:t>
            </a:r>
            <a:endParaRPr sz="1800">
              <a:latin typeface="Calibri"/>
              <a:cs typeface="Calibri"/>
            </a:endParaRPr>
          </a:p>
          <a:p>
            <a:pPr marL="193674" indent="-180974">
              <a:lnSpc>
                <a:spcPts val="2155"/>
              </a:lnSpc>
              <a:spcBef>
                <a:spcPts val="459"/>
              </a:spcBef>
              <a:buClr>
                <a:srgbClr val="4F81BB"/>
              </a:buClr>
              <a:buSzPct val="83333"/>
              <a:buFont typeface="Arial MT"/>
              <a:buChar char="•"/>
              <a:tabLst>
                <a:tab pos="193674" algn="l"/>
              </a:tabLst>
            </a:pPr>
            <a:r>
              <a:rPr sz="1800" dirty="0">
                <a:latin typeface="Calibri"/>
                <a:cs typeface="Calibri"/>
              </a:rPr>
              <a:t>Supports</a:t>
            </a:r>
            <a:r>
              <a:rPr sz="1800" spc="-85" dirty="0">
                <a:latin typeface="Calibri"/>
                <a:cs typeface="Calibri"/>
              </a:rPr>
              <a:t> </a:t>
            </a:r>
            <a:r>
              <a:rPr sz="1800" dirty="0">
                <a:latin typeface="Calibri"/>
                <a:cs typeface="Calibri"/>
              </a:rPr>
              <a:t>for</a:t>
            </a:r>
            <a:r>
              <a:rPr sz="1800" spc="-75" dirty="0">
                <a:latin typeface="Calibri"/>
                <a:cs typeface="Calibri"/>
              </a:rPr>
              <a:t> </a:t>
            </a:r>
            <a:r>
              <a:rPr sz="1800" dirty="0">
                <a:latin typeface="Calibri"/>
                <a:cs typeface="Calibri"/>
              </a:rPr>
              <a:t>clutch</a:t>
            </a:r>
            <a:r>
              <a:rPr sz="1800" spc="-40" dirty="0">
                <a:latin typeface="Calibri"/>
                <a:cs typeface="Calibri"/>
              </a:rPr>
              <a:t> </a:t>
            </a:r>
            <a:r>
              <a:rPr sz="1800" spc="-10" dirty="0">
                <a:latin typeface="Calibri"/>
                <a:cs typeface="Calibri"/>
              </a:rPr>
              <a:t>mechanism</a:t>
            </a:r>
            <a:endParaRPr sz="1800">
              <a:latin typeface="Calibri"/>
              <a:cs typeface="Calibri"/>
            </a:endParaRPr>
          </a:p>
          <a:p>
            <a:pPr marL="12700">
              <a:lnSpc>
                <a:spcPts val="2875"/>
              </a:lnSpc>
            </a:pPr>
            <a:r>
              <a:rPr sz="2400" spc="-10" dirty="0">
                <a:latin typeface="Calibri"/>
                <a:cs typeface="Calibri"/>
              </a:rPr>
              <a:t>Valves</a:t>
            </a:r>
            <a:endParaRPr sz="2400">
              <a:latin typeface="Calibri"/>
              <a:cs typeface="Calibri"/>
            </a:endParaRPr>
          </a:p>
          <a:p>
            <a:pPr marL="355599" marR="5080" indent="-342898">
              <a:lnSpc>
                <a:spcPct val="99500"/>
              </a:lnSpc>
              <a:spcBef>
                <a:spcPts val="10"/>
              </a:spcBef>
              <a:buFont typeface="Arial MT"/>
              <a:buChar char="•"/>
              <a:tabLst>
                <a:tab pos="355599" algn="l"/>
              </a:tabLst>
            </a:pPr>
            <a:r>
              <a:rPr sz="1800" dirty="0">
                <a:latin typeface="Calibri"/>
                <a:cs typeface="Calibri"/>
              </a:rPr>
              <a:t>Provided</a:t>
            </a:r>
            <a:r>
              <a:rPr sz="1800" spc="-45"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cylinder</a:t>
            </a:r>
            <a:r>
              <a:rPr sz="1800" spc="-40" dirty="0">
                <a:latin typeface="Calibri"/>
                <a:cs typeface="Calibri"/>
              </a:rPr>
              <a:t> </a:t>
            </a:r>
            <a:r>
              <a:rPr sz="1800" dirty="0">
                <a:latin typeface="Calibri"/>
                <a:cs typeface="Calibri"/>
              </a:rPr>
              <a:t>head</a:t>
            </a:r>
            <a:r>
              <a:rPr sz="1800" spc="-45" dirty="0">
                <a:latin typeface="Calibri"/>
                <a:cs typeface="Calibri"/>
              </a:rPr>
              <a:t> </a:t>
            </a:r>
            <a:r>
              <a:rPr sz="1800" dirty="0">
                <a:latin typeface="Calibri"/>
                <a:cs typeface="Calibri"/>
              </a:rPr>
              <a:t>for</a:t>
            </a:r>
            <a:r>
              <a:rPr sz="1800" spc="-40" dirty="0">
                <a:latin typeface="Calibri"/>
                <a:cs typeface="Calibri"/>
              </a:rPr>
              <a:t> </a:t>
            </a:r>
            <a:r>
              <a:rPr sz="1800" spc="-25" dirty="0">
                <a:latin typeface="Calibri"/>
                <a:cs typeface="Calibri"/>
              </a:rPr>
              <a:t>the </a:t>
            </a:r>
            <a:r>
              <a:rPr sz="1800" spc="-10" dirty="0">
                <a:latin typeface="Calibri"/>
                <a:cs typeface="Calibri"/>
              </a:rPr>
              <a:t>admission</a:t>
            </a:r>
            <a:r>
              <a:rPr sz="1800" spc="-6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fresh</a:t>
            </a:r>
            <a:r>
              <a:rPr sz="1800" spc="-55" dirty="0">
                <a:latin typeface="Calibri"/>
                <a:cs typeface="Calibri"/>
              </a:rPr>
              <a:t> </a:t>
            </a:r>
            <a:r>
              <a:rPr sz="1800" dirty="0">
                <a:latin typeface="Calibri"/>
                <a:cs typeface="Calibri"/>
              </a:rPr>
              <a:t>air/air</a:t>
            </a:r>
            <a:r>
              <a:rPr sz="1800" spc="-65" dirty="0">
                <a:latin typeface="Calibri"/>
                <a:cs typeface="Calibri"/>
              </a:rPr>
              <a:t> </a:t>
            </a:r>
            <a:r>
              <a:rPr sz="1800" dirty="0">
                <a:latin typeface="Calibri"/>
                <a:cs typeface="Calibri"/>
              </a:rPr>
              <a:t>fuel</a:t>
            </a:r>
            <a:r>
              <a:rPr sz="1800" spc="-60" dirty="0">
                <a:latin typeface="Calibri"/>
                <a:cs typeface="Calibri"/>
              </a:rPr>
              <a:t> </a:t>
            </a:r>
            <a:r>
              <a:rPr sz="1800" dirty="0">
                <a:latin typeface="Calibri"/>
                <a:cs typeface="Calibri"/>
              </a:rPr>
              <a:t>mixture</a:t>
            </a:r>
            <a:r>
              <a:rPr sz="1800" spc="-55" dirty="0">
                <a:latin typeface="Calibri"/>
                <a:cs typeface="Calibri"/>
              </a:rPr>
              <a:t> </a:t>
            </a:r>
            <a:r>
              <a:rPr sz="1800" dirty="0">
                <a:latin typeface="Calibri"/>
                <a:cs typeface="Calibri"/>
              </a:rPr>
              <a:t>in</a:t>
            </a:r>
            <a:r>
              <a:rPr sz="1800" spc="-55" dirty="0">
                <a:latin typeface="Calibri"/>
                <a:cs typeface="Calibri"/>
              </a:rPr>
              <a:t> </a:t>
            </a:r>
            <a:r>
              <a:rPr sz="1800" spc="-25" dirty="0">
                <a:latin typeface="Calibri"/>
                <a:cs typeface="Calibri"/>
              </a:rPr>
              <a:t>to </a:t>
            </a:r>
            <a:r>
              <a:rPr sz="1800" dirty="0">
                <a:latin typeface="Calibri"/>
                <a:cs typeface="Calibri"/>
              </a:rPr>
              <a:t>the</a:t>
            </a:r>
            <a:r>
              <a:rPr sz="1800" spc="-40" dirty="0">
                <a:latin typeface="Calibri"/>
                <a:cs typeface="Calibri"/>
              </a:rPr>
              <a:t> </a:t>
            </a:r>
            <a:r>
              <a:rPr sz="1800" dirty="0">
                <a:latin typeface="Calibri"/>
                <a:cs typeface="Calibri"/>
              </a:rPr>
              <a:t>engine</a:t>
            </a:r>
            <a:r>
              <a:rPr sz="1800" spc="-45" dirty="0">
                <a:latin typeface="Calibri"/>
                <a:cs typeface="Calibri"/>
              </a:rPr>
              <a:t> </a:t>
            </a:r>
            <a:r>
              <a:rPr sz="1800" dirty="0">
                <a:latin typeface="Calibri"/>
                <a:cs typeface="Calibri"/>
              </a:rPr>
              <a:t>cylinder</a:t>
            </a:r>
            <a:r>
              <a:rPr sz="1800" spc="-40"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rejection</a:t>
            </a:r>
            <a:r>
              <a:rPr sz="1800" spc="-45" dirty="0">
                <a:latin typeface="Calibri"/>
                <a:cs typeface="Calibri"/>
              </a:rPr>
              <a:t> </a:t>
            </a:r>
            <a:r>
              <a:rPr sz="1800" spc="-25" dirty="0">
                <a:latin typeface="Calibri"/>
                <a:cs typeface="Calibri"/>
              </a:rPr>
              <a:t>of </a:t>
            </a:r>
            <a:r>
              <a:rPr sz="1800" dirty="0">
                <a:latin typeface="Calibri"/>
                <a:cs typeface="Calibri"/>
              </a:rPr>
              <a:t>burnt</a:t>
            </a:r>
            <a:r>
              <a:rPr sz="1800" spc="-30" dirty="0">
                <a:latin typeface="Calibri"/>
                <a:cs typeface="Calibri"/>
              </a:rPr>
              <a:t> </a:t>
            </a:r>
            <a:r>
              <a:rPr sz="1800" spc="-10" dirty="0">
                <a:latin typeface="Calibri"/>
                <a:cs typeface="Calibri"/>
              </a:rPr>
              <a:t>gases</a:t>
            </a:r>
            <a:endParaRPr sz="1800">
              <a:latin typeface="Calibri"/>
              <a:cs typeface="Calibri"/>
            </a:endParaRPr>
          </a:p>
          <a:p>
            <a:pPr marL="354963" indent="-342264">
              <a:lnSpc>
                <a:spcPts val="2155"/>
              </a:lnSpc>
              <a:spcBef>
                <a:spcPts val="45"/>
              </a:spcBef>
              <a:buFont typeface="Arial MT"/>
              <a:buChar char="•"/>
              <a:tabLst>
                <a:tab pos="354963" algn="l"/>
              </a:tabLst>
            </a:pPr>
            <a:r>
              <a:rPr sz="1800" spc="-10" dirty="0">
                <a:latin typeface="Calibri"/>
                <a:cs typeface="Calibri"/>
              </a:rPr>
              <a:t>Operated</a:t>
            </a:r>
            <a:r>
              <a:rPr sz="1800" spc="-45" dirty="0">
                <a:latin typeface="Calibri"/>
                <a:cs typeface="Calibri"/>
              </a:rPr>
              <a:t> </a:t>
            </a:r>
            <a:r>
              <a:rPr sz="1800" dirty="0">
                <a:latin typeface="Calibri"/>
                <a:cs typeface="Calibri"/>
              </a:rPr>
              <a:t>by</a:t>
            </a:r>
            <a:r>
              <a:rPr sz="1800" spc="-60" dirty="0">
                <a:latin typeface="Calibri"/>
                <a:cs typeface="Calibri"/>
              </a:rPr>
              <a:t> </a:t>
            </a:r>
            <a:r>
              <a:rPr sz="1800" dirty="0">
                <a:latin typeface="Calibri"/>
                <a:cs typeface="Calibri"/>
              </a:rPr>
              <a:t>cams</a:t>
            </a:r>
            <a:r>
              <a:rPr sz="1800" spc="-55" dirty="0">
                <a:latin typeface="Calibri"/>
                <a:cs typeface="Calibri"/>
              </a:rPr>
              <a:t> </a:t>
            </a:r>
            <a:r>
              <a:rPr sz="1800" dirty="0">
                <a:latin typeface="Calibri"/>
                <a:cs typeface="Calibri"/>
              </a:rPr>
              <a:t>and</a:t>
            </a:r>
            <a:r>
              <a:rPr sz="1800" spc="-55" dirty="0">
                <a:latin typeface="Calibri"/>
                <a:cs typeface="Calibri"/>
              </a:rPr>
              <a:t> </a:t>
            </a:r>
            <a:r>
              <a:rPr sz="1800" spc="-10" dirty="0">
                <a:latin typeface="Calibri"/>
                <a:cs typeface="Calibri"/>
              </a:rPr>
              <a:t>camshaft</a:t>
            </a:r>
            <a:endParaRPr sz="1800">
              <a:latin typeface="Calibri"/>
              <a:cs typeface="Calibri"/>
            </a:endParaRPr>
          </a:p>
          <a:p>
            <a:pPr marL="12700">
              <a:lnSpc>
                <a:spcPts val="2875"/>
              </a:lnSpc>
            </a:pPr>
            <a:r>
              <a:rPr sz="2400" dirty="0">
                <a:latin typeface="Calibri"/>
                <a:cs typeface="Calibri"/>
              </a:rPr>
              <a:t>Inlet</a:t>
            </a:r>
            <a:r>
              <a:rPr sz="2400" spc="-35" dirty="0">
                <a:latin typeface="Calibri"/>
                <a:cs typeface="Calibri"/>
              </a:rPr>
              <a:t> </a:t>
            </a:r>
            <a:r>
              <a:rPr sz="2400" spc="-10" dirty="0">
                <a:latin typeface="Calibri"/>
                <a:cs typeface="Calibri"/>
              </a:rPr>
              <a:t>manifold</a:t>
            </a:r>
            <a:endParaRPr sz="2400">
              <a:latin typeface="Calibri"/>
              <a:cs typeface="Calibri"/>
            </a:endParaRPr>
          </a:p>
          <a:p>
            <a:pPr marL="355599" marR="93345" indent="-342898">
              <a:buFont typeface="Arial MT"/>
              <a:buChar char="•"/>
              <a:tabLst>
                <a:tab pos="355599" algn="l"/>
              </a:tabLst>
            </a:pPr>
            <a:r>
              <a:rPr sz="1800" dirty="0">
                <a:latin typeface="Calibri"/>
                <a:cs typeface="Calibri"/>
              </a:rPr>
              <a:t>The</a:t>
            </a:r>
            <a:r>
              <a:rPr sz="1800" spc="-85" dirty="0">
                <a:latin typeface="Calibri"/>
                <a:cs typeface="Calibri"/>
              </a:rPr>
              <a:t> </a:t>
            </a:r>
            <a:r>
              <a:rPr sz="1800" dirty="0">
                <a:latin typeface="Calibri"/>
                <a:cs typeface="Calibri"/>
              </a:rPr>
              <a:t>metal</a:t>
            </a:r>
            <a:r>
              <a:rPr sz="1800" spc="-80" dirty="0">
                <a:latin typeface="Calibri"/>
                <a:cs typeface="Calibri"/>
              </a:rPr>
              <a:t> </a:t>
            </a:r>
            <a:r>
              <a:rPr sz="1800" dirty="0">
                <a:latin typeface="Calibri"/>
                <a:cs typeface="Calibri"/>
              </a:rPr>
              <a:t>tube</a:t>
            </a:r>
            <a:r>
              <a:rPr sz="1800" spc="-75" dirty="0">
                <a:latin typeface="Calibri"/>
                <a:cs typeface="Calibri"/>
              </a:rPr>
              <a:t> </a:t>
            </a:r>
            <a:r>
              <a:rPr sz="1800" dirty="0">
                <a:latin typeface="Calibri"/>
                <a:cs typeface="Calibri"/>
              </a:rPr>
              <a:t>which</a:t>
            </a:r>
            <a:r>
              <a:rPr sz="1800" spc="-55" dirty="0">
                <a:latin typeface="Calibri"/>
                <a:cs typeface="Calibri"/>
              </a:rPr>
              <a:t> </a:t>
            </a:r>
            <a:r>
              <a:rPr sz="1800" spc="-10" dirty="0">
                <a:latin typeface="Calibri"/>
                <a:cs typeface="Calibri"/>
              </a:rPr>
              <a:t>connects</a:t>
            </a:r>
            <a:r>
              <a:rPr sz="1800" spc="-80" dirty="0">
                <a:latin typeface="Calibri"/>
                <a:cs typeface="Calibri"/>
              </a:rPr>
              <a:t> </a:t>
            </a:r>
            <a:r>
              <a:rPr sz="1800" dirty="0">
                <a:latin typeface="Calibri"/>
                <a:cs typeface="Calibri"/>
              </a:rPr>
              <a:t>the</a:t>
            </a:r>
            <a:r>
              <a:rPr sz="1800" spc="-80" dirty="0">
                <a:latin typeface="Calibri"/>
                <a:cs typeface="Calibri"/>
              </a:rPr>
              <a:t> </a:t>
            </a:r>
            <a:r>
              <a:rPr sz="1800" spc="-10" dirty="0">
                <a:latin typeface="Calibri"/>
                <a:cs typeface="Calibri"/>
              </a:rPr>
              <a:t>intake </a:t>
            </a:r>
            <a:r>
              <a:rPr sz="1800" dirty="0">
                <a:latin typeface="Calibri"/>
                <a:cs typeface="Calibri"/>
              </a:rPr>
              <a:t>system</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inlet</a:t>
            </a:r>
            <a:r>
              <a:rPr sz="1800" spc="-30" dirty="0">
                <a:latin typeface="Calibri"/>
                <a:cs typeface="Calibri"/>
              </a:rPr>
              <a:t> </a:t>
            </a:r>
            <a:r>
              <a:rPr sz="1800" dirty="0">
                <a:latin typeface="Calibri"/>
                <a:cs typeface="Calibri"/>
              </a:rPr>
              <a:t>valve</a:t>
            </a:r>
            <a:r>
              <a:rPr sz="1800" spc="-2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engine</a:t>
            </a:r>
            <a:endParaRPr sz="1800">
              <a:latin typeface="Calibri"/>
              <a:cs typeface="Calibri"/>
            </a:endParaRPr>
          </a:p>
          <a:p>
            <a:pPr marL="12700">
              <a:lnSpc>
                <a:spcPts val="2875"/>
              </a:lnSpc>
              <a:spcBef>
                <a:spcPts val="5"/>
              </a:spcBef>
            </a:pPr>
            <a:r>
              <a:rPr sz="2400" dirty="0">
                <a:latin typeface="Calibri"/>
                <a:cs typeface="Calibri"/>
              </a:rPr>
              <a:t>Exhaust/</a:t>
            </a:r>
            <a:r>
              <a:rPr sz="2400" spc="-85" dirty="0">
                <a:latin typeface="Calibri"/>
                <a:cs typeface="Calibri"/>
              </a:rPr>
              <a:t> </a:t>
            </a:r>
            <a:r>
              <a:rPr sz="2400" dirty="0">
                <a:latin typeface="Calibri"/>
                <a:cs typeface="Calibri"/>
              </a:rPr>
              <a:t>outlet</a:t>
            </a:r>
            <a:r>
              <a:rPr sz="2400" spc="-75" dirty="0">
                <a:latin typeface="Calibri"/>
                <a:cs typeface="Calibri"/>
              </a:rPr>
              <a:t> </a:t>
            </a:r>
            <a:r>
              <a:rPr sz="2400" spc="-10" dirty="0">
                <a:latin typeface="Calibri"/>
                <a:cs typeface="Calibri"/>
              </a:rPr>
              <a:t>manifold</a:t>
            </a:r>
            <a:endParaRPr sz="2400">
              <a:latin typeface="Calibri"/>
              <a:cs typeface="Calibri"/>
            </a:endParaRPr>
          </a:p>
          <a:p>
            <a:pPr marL="355599" marR="261619" indent="-342898">
              <a:lnSpc>
                <a:spcPts val="2150"/>
              </a:lnSpc>
              <a:spcBef>
                <a:spcPts val="75"/>
              </a:spcBef>
              <a:buFont typeface="Arial MT"/>
              <a:buChar char="•"/>
              <a:tabLst>
                <a:tab pos="355599" algn="l"/>
              </a:tabLst>
            </a:pPr>
            <a:r>
              <a:rPr sz="1800" spc="-10" dirty="0">
                <a:latin typeface="Calibri"/>
                <a:cs typeface="Calibri"/>
              </a:rPr>
              <a:t>Connects</a:t>
            </a:r>
            <a:r>
              <a:rPr sz="1800" spc="-70" dirty="0">
                <a:latin typeface="Calibri"/>
                <a:cs typeface="Calibri"/>
              </a:rPr>
              <a:t> </a:t>
            </a:r>
            <a:r>
              <a:rPr sz="1800" spc="-10" dirty="0">
                <a:latin typeface="Calibri"/>
                <a:cs typeface="Calibri"/>
              </a:rPr>
              <a:t>exhaust</a:t>
            </a:r>
            <a:r>
              <a:rPr sz="1800" spc="-80" dirty="0">
                <a:latin typeface="Calibri"/>
                <a:cs typeface="Calibri"/>
              </a:rPr>
              <a:t> </a:t>
            </a:r>
            <a:r>
              <a:rPr sz="1800" dirty="0">
                <a:latin typeface="Calibri"/>
                <a:cs typeface="Calibri"/>
              </a:rPr>
              <a:t>system</a:t>
            </a:r>
            <a:r>
              <a:rPr sz="1800" spc="-75" dirty="0">
                <a:latin typeface="Calibri"/>
                <a:cs typeface="Calibri"/>
              </a:rPr>
              <a:t> </a:t>
            </a:r>
            <a:r>
              <a:rPr sz="1800" dirty="0">
                <a:latin typeface="Calibri"/>
                <a:cs typeface="Calibri"/>
              </a:rPr>
              <a:t>to</a:t>
            </a:r>
            <a:r>
              <a:rPr sz="1800" spc="-85" dirty="0">
                <a:latin typeface="Calibri"/>
                <a:cs typeface="Calibri"/>
              </a:rPr>
              <a:t> </a:t>
            </a:r>
            <a:r>
              <a:rPr sz="1800" spc="-10" dirty="0">
                <a:latin typeface="Calibri"/>
                <a:cs typeface="Calibri"/>
              </a:rPr>
              <a:t>the</a:t>
            </a:r>
            <a:r>
              <a:rPr sz="1800" spc="-80" dirty="0">
                <a:latin typeface="Calibri"/>
                <a:cs typeface="Calibri"/>
              </a:rPr>
              <a:t> </a:t>
            </a:r>
            <a:r>
              <a:rPr sz="1800" spc="-10" dirty="0">
                <a:latin typeface="Calibri"/>
                <a:cs typeface="Calibri"/>
              </a:rPr>
              <a:t>exhaust </a:t>
            </a:r>
            <a:r>
              <a:rPr sz="1800" dirty="0">
                <a:latin typeface="Calibri"/>
                <a:cs typeface="Calibri"/>
              </a:rPr>
              <a:t>valve</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engine</a:t>
            </a:r>
            <a:endParaRPr sz="1800">
              <a:latin typeface="Calibri"/>
              <a:cs typeface="Calibri"/>
            </a:endParaRPr>
          </a:p>
        </p:txBody>
      </p:sp>
      <p:pic>
        <p:nvPicPr>
          <p:cNvPr id="4" name="object 4"/>
          <p:cNvPicPr/>
          <p:nvPr/>
        </p:nvPicPr>
        <p:blipFill>
          <a:blip r:embed="rId2" cstate="print"/>
          <a:stretch>
            <a:fillRect/>
          </a:stretch>
        </p:blipFill>
        <p:spPr>
          <a:xfrm>
            <a:off x="7239000" y="-717550"/>
            <a:ext cx="2590546" cy="2279650"/>
          </a:xfrm>
          <a:prstGeom prst="rect">
            <a:avLst/>
          </a:prstGeom>
        </p:spPr>
      </p:pic>
      <p:pic>
        <p:nvPicPr>
          <p:cNvPr id="5" name="object 5"/>
          <p:cNvPicPr/>
          <p:nvPr/>
        </p:nvPicPr>
        <p:blipFill>
          <a:blip r:embed="rId3" cstate="print"/>
          <a:stretch>
            <a:fillRect/>
          </a:stretch>
        </p:blipFill>
        <p:spPr>
          <a:xfrm>
            <a:off x="6454141" y="2401493"/>
            <a:ext cx="3713225" cy="231902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6127" y="374904"/>
            <a:ext cx="4657344" cy="2913888"/>
          </a:xfrm>
          <a:prstGeom prst="rect">
            <a:avLst/>
          </a:prstGeom>
        </p:spPr>
      </p:pic>
      <p:pic>
        <p:nvPicPr>
          <p:cNvPr id="3" name="object 3"/>
          <p:cNvPicPr/>
          <p:nvPr/>
        </p:nvPicPr>
        <p:blipFill>
          <a:blip r:embed="rId3" cstate="print"/>
          <a:stretch>
            <a:fillRect/>
          </a:stretch>
        </p:blipFill>
        <p:spPr>
          <a:xfrm>
            <a:off x="6583680" y="94489"/>
            <a:ext cx="3438144" cy="3261359"/>
          </a:xfrm>
          <a:prstGeom prst="rect">
            <a:avLst/>
          </a:prstGeom>
        </p:spPr>
      </p:pic>
      <p:sp>
        <p:nvSpPr>
          <p:cNvPr id="4" name="object 4"/>
          <p:cNvSpPr txBox="1"/>
          <p:nvPr/>
        </p:nvSpPr>
        <p:spPr>
          <a:xfrm>
            <a:off x="9362858" y="1414687"/>
            <a:ext cx="714375" cy="342401"/>
          </a:xfrm>
          <a:prstGeom prst="rect">
            <a:avLst/>
          </a:prstGeom>
        </p:spPr>
        <p:txBody>
          <a:bodyPr vert="horz" wrap="square" lIns="0" tIns="21590" rIns="0" bIns="0" rtlCol="0">
            <a:spAutoFit/>
          </a:bodyPr>
          <a:lstStyle/>
          <a:p>
            <a:pPr marL="22860">
              <a:spcBef>
                <a:spcPts val="170"/>
              </a:spcBef>
            </a:pPr>
            <a:r>
              <a:rPr sz="1050" spc="-30" dirty="0">
                <a:latin typeface="Cambria"/>
                <a:cs typeface="Cambria"/>
              </a:rPr>
              <a:t>Combus‘tion</a:t>
            </a:r>
            <a:endParaRPr sz="1050">
              <a:latin typeface="Cambria"/>
              <a:cs typeface="Cambria"/>
            </a:endParaRPr>
          </a:p>
          <a:p>
            <a:pPr marL="12700">
              <a:spcBef>
                <a:spcPts val="65"/>
              </a:spcBef>
            </a:pPr>
            <a:r>
              <a:rPr sz="950" spc="-10" dirty="0">
                <a:latin typeface="Cambria"/>
                <a:cs typeface="Cambria"/>
              </a:rPr>
              <a:t>chambe</a:t>
            </a:r>
            <a:endParaRPr sz="950">
              <a:latin typeface="Cambria"/>
              <a:cs typeface="Cambria"/>
            </a:endParaRPr>
          </a:p>
        </p:txBody>
      </p:sp>
      <p:sp>
        <p:nvSpPr>
          <p:cNvPr id="5" name="object 5"/>
          <p:cNvSpPr txBox="1"/>
          <p:nvPr/>
        </p:nvSpPr>
        <p:spPr>
          <a:xfrm>
            <a:off x="9370483" y="2859786"/>
            <a:ext cx="633730" cy="251351"/>
          </a:xfrm>
          <a:prstGeom prst="rect">
            <a:avLst/>
          </a:prstGeom>
        </p:spPr>
        <p:txBody>
          <a:bodyPr vert="horz" wrap="square" lIns="0" tIns="12700" rIns="0" bIns="0" rtlCol="0">
            <a:spAutoFit/>
          </a:bodyPr>
          <a:lstStyle/>
          <a:p>
            <a:pPr marL="12700">
              <a:spcBef>
                <a:spcPts val="100"/>
              </a:spcBef>
            </a:pPr>
            <a:r>
              <a:rPr sz="1550" spc="-10" dirty="0">
                <a:solidFill>
                  <a:srgbClr val="494949"/>
                </a:solidFill>
                <a:latin typeface="Courier New"/>
                <a:cs typeface="Courier New"/>
              </a:rPr>
              <a:t>secom</a:t>
            </a:r>
            <a:endParaRPr sz="1550">
              <a:latin typeface="Courier New"/>
              <a:cs typeface="Courier New"/>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7856" y="827455"/>
            <a:ext cx="2800349" cy="3882390"/>
          </a:xfrm>
          <a:prstGeom prst="rect">
            <a:avLst/>
          </a:prstGeom>
        </p:spPr>
      </p:pic>
      <p:pic>
        <p:nvPicPr>
          <p:cNvPr id="3" name="object 3"/>
          <p:cNvPicPr/>
          <p:nvPr/>
        </p:nvPicPr>
        <p:blipFill>
          <a:blip r:embed="rId3" cstate="print"/>
          <a:stretch>
            <a:fillRect/>
          </a:stretch>
        </p:blipFill>
        <p:spPr>
          <a:xfrm>
            <a:off x="5397501" y="827404"/>
            <a:ext cx="3714115" cy="3524123"/>
          </a:xfrm>
          <a:prstGeom prst="rect">
            <a:avLst/>
          </a:prstGeom>
        </p:spPr>
      </p:pic>
      <p:sp>
        <p:nvSpPr>
          <p:cNvPr id="4" name="object 4"/>
          <p:cNvSpPr txBox="1">
            <a:spLocks noGrp="1"/>
          </p:cNvSpPr>
          <p:nvPr>
            <p:ph type="title"/>
          </p:nvPr>
        </p:nvSpPr>
        <p:spPr>
          <a:xfrm>
            <a:off x="1907540" y="-1219707"/>
            <a:ext cx="1518285" cy="443070"/>
          </a:xfrm>
          <a:prstGeom prst="rect">
            <a:avLst/>
          </a:prstGeom>
        </p:spPr>
        <p:txBody>
          <a:bodyPr vert="horz" wrap="square" lIns="0" tIns="12065" rIns="0" bIns="0" rtlCol="0" anchor="t">
            <a:spAutoFit/>
          </a:bodyPr>
          <a:lstStyle/>
          <a:p>
            <a:pPr marL="12700">
              <a:spcBef>
                <a:spcPts val="95"/>
              </a:spcBef>
            </a:pPr>
            <a:r>
              <a:rPr sz="2800" dirty="0">
                <a:solidFill>
                  <a:srgbClr val="000000"/>
                </a:solidFill>
                <a:latin typeface="Calibri"/>
                <a:cs typeface="Calibri"/>
              </a:rPr>
              <a:t>Spark</a:t>
            </a:r>
            <a:r>
              <a:rPr sz="2800" spc="-120" dirty="0">
                <a:solidFill>
                  <a:srgbClr val="000000"/>
                </a:solidFill>
                <a:latin typeface="Calibri"/>
                <a:cs typeface="Calibri"/>
              </a:rPr>
              <a:t> </a:t>
            </a:r>
            <a:r>
              <a:rPr sz="2800" spc="-20" dirty="0">
                <a:solidFill>
                  <a:srgbClr val="000000"/>
                </a:solidFill>
                <a:latin typeface="Calibri"/>
                <a:cs typeface="Calibri"/>
              </a:rPr>
              <a:t>plug</a:t>
            </a:r>
            <a:endParaRPr sz="2800">
              <a:latin typeface="Calibri"/>
              <a:cs typeface="Calibri"/>
            </a:endParaRPr>
          </a:p>
        </p:txBody>
      </p:sp>
      <p:sp>
        <p:nvSpPr>
          <p:cNvPr id="5" name="object 5"/>
          <p:cNvSpPr txBox="1"/>
          <p:nvPr/>
        </p:nvSpPr>
        <p:spPr>
          <a:xfrm>
            <a:off x="1907540" y="-784200"/>
            <a:ext cx="7034530" cy="820096"/>
          </a:xfrm>
          <a:prstGeom prst="rect">
            <a:avLst/>
          </a:prstGeom>
        </p:spPr>
        <p:txBody>
          <a:bodyPr vert="horz" wrap="square" lIns="0" tIns="78105" rIns="0" bIns="0" rtlCol="0">
            <a:spAutoFit/>
          </a:bodyPr>
          <a:lstStyle/>
          <a:p>
            <a:pPr marL="194944" indent="-182244">
              <a:spcBef>
                <a:spcPts val="615"/>
              </a:spcBef>
              <a:buClr>
                <a:srgbClr val="4F81BB"/>
              </a:buClr>
              <a:buSzPct val="84090"/>
              <a:buFont typeface="Arial MT"/>
              <a:buChar char="•"/>
              <a:tabLst>
                <a:tab pos="194944" algn="l"/>
              </a:tabLst>
            </a:pPr>
            <a:r>
              <a:rPr sz="2200" dirty="0">
                <a:latin typeface="Calibri"/>
                <a:cs typeface="Calibri"/>
              </a:rPr>
              <a:t>Spark</a:t>
            </a:r>
            <a:r>
              <a:rPr sz="2200" spc="-80" dirty="0">
                <a:latin typeface="Calibri"/>
                <a:cs typeface="Calibri"/>
              </a:rPr>
              <a:t> </a:t>
            </a:r>
            <a:r>
              <a:rPr sz="2200" dirty="0">
                <a:latin typeface="Calibri"/>
                <a:cs typeface="Calibri"/>
              </a:rPr>
              <a:t>plug</a:t>
            </a:r>
            <a:r>
              <a:rPr sz="2200" spc="-75" dirty="0">
                <a:latin typeface="Calibri"/>
                <a:cs typeface="Calibri"/>
              </a:rPr>
              <a:t> </a:t>
            </a:r>
            <a:r>
              <a:rPr sz="2200" dirty="0">
                <a:latin typeface="Calibri"/>
                <a:cs typeface="Calibri"/>
              </a:rPr>
              <a:t>is</a:t>
            </a:r>
            <a:r>
              <a:rPr sz="2200" spc="-60" dirty="0">
                <a:latin typeface="Calibri"/>
                <a:cs typeface="Calibri"/>
              </a:rPr>
              <a:t> </a:t>
            </a:r>
            <a:r>
              <a:rPr sz="2200" dirty="0">
                <a:latin typeface="Calibri"/>
                <a:cs typeface="Calibri"/>
              </a:rPr>
              <a:t>located</a:t>
            </a:r>
            <a:r>
              <a:rPr sz="2200" spc="-50" dirty="0">
                <a:latin typeface="Calibri"/>
                <a:cs typeface="Calibri"/>
              </a:rPr>
              <a:t> </a:t>
            </a:r>
            <a:r>
              <a:rPr sz="2200" dirty="0">
                <a:latin typeface="Calibri"/>
                <a:cs typeface="Calibri"/>
              </a:rPr>
              <a:t>near</a:t>
            </a:r>
            <a:r>
              <a:rPr sz="2200" spc="-60" dirty="0">
                <a:latin typeface="Calibri"/>
                <a:cs typeface="Calibri"/>
              </a:rPr>
              <a:t> </a:t>
            </a:r>
            <a:r>
              <a:rPr sz="2200" dirty="0">
                <a:latin typeface="Calibri"/>
                <a:cs typeface="Calibri"/>
              </a:rPr>
              <a:t>the</a:t>
            </a:r>
            <a:r>
              <a:rPr sz="2200" spc="-70" dirty="0">
                <a:latin typeface="Calibri"/>
                <a:cs typeface="Calibri"/>
              </a:rPr>
              <a:t> </a:t>
            </a:r>
            <a:r>
              <a:rPr sz="2200" dirty="0">
                <a:latin typeface="Calibri"/>
                <a:cs typeface="Calibri"/>
              </a:rPr>
              <a:t>top</a:t>
            </a:r>
            <a:r>
              <a:rPr sz="2200" spc="-60" dirty="0">
                <a:latin typeface="Calibri"/>
                <a:cs typeface="Calibri"/>
              </a:rPr>
              <a:t> </a:t>
            </a:r>
            <a:r>
              <a:rPr sz="2200" dirty="0">
                <a:latin typeface="Calibri"/>
                <a:cs typeface="Calibri"/>
              </a:rPr>
              <a:t>of</a:t>
            </a:r>
            <a:r>
              <a:rPr sz="2200" spc="-65" dirty="0">
                <a:latin typeface="Calibri"/>
                <a:cs typeface="Calibri"/>
              </a:rPr>
              <a:t> </a:t>
            </a:r>
            <a:r>
              <a:rPr sz="2200" dirty="0">
                <a:latin typeface="Calibri"/>
                <a:cs typeface="Calibri"/>
              </a:rPr>
              <a:t>the</a:t>
            </a:r>
            <a:r>
              <a:rPr sz="2200" spc="-50" dirty="0">
                <a:latin typeface="Calibri"/>
                <a:cs typeface="Calibri"/>
              </a:rPr>
              <a:t> </a:t>
            </a:r>
            <a:r>
              <a:rPr sz="2200" dirty="0">
                <a:latin typeface="Calibri"/>
                <a:cs typeface="Calibri"/>
              </a:rPr>
              <a:t>cylinder</a:t>
            </a:r>
            <a:r>
              <a:rPr sz="2200" spc="-70" dirty="0">
                <a:latin typeface="Calibri"/>
                <a:cs typeface="Calibri"/>
              </a:rPr>
              <a:t> </a:t>
            </a:r>
            <a:r>
              <a:rPr sz="2200" dirty="0">
                <a:latin typeface="Calibri"/>
                <a:cs typeface="Calibri"/>
              </a:rPr>
              <a:t>of</a:t>
            </a:r>
            <a:r>
              <a:rPr sz="2200" spc="-60" dirty="0">
                <a:latin typeface="Calibri"/>
                <a:cs typeface="Calibri"/>
              </a:rPr>
              <a:t> </a:t>
            </a:r>
            <a:r>
              <a:rPr sz="2200" dirty="0">
                <a:latin typeface="Calibri"/>
                <a:cs typeface="Calibri"/>
              </a:rPr>
              <a:t>SI</a:t>
            </a:r>
            <a:r>
              <a:rPr sz="2200" spc="-45" dirty="0">
                <a:latin typeface="Calibri"/>
                <a:cs typeface="Calibri"/>
              </a:rPr>
              <a:t> </a:t>
            </a:r>
            <a:r>
              <a:rPr sz="2200" spc="-10" dirty="0">
                <a:latin typeface="Calibri"/>
                <a:cs typeface="Calibri"/>
              </a:rPr>
              <a:t>engine</a:t>
            </a:r>
            <a:endParaRPr sz="2200">
              <a:latin typeface="Calibri"/>
              <a:cs typeface="Calibri"/>
            </a:endParaRPr>
          </a:p>
          <a:p>
            <a:pPr marL="194944" indent="-182244">
              <a:spcBef>
                <a:spcPts val="515"/>
              </a:spcBef>
              <a:buClr>
                <a:srgbClr val="4F81BB"/>
              </a:buClr>
              <a:buSzPct val="84090"/>
              <a:buFont typeface="Arial MT"/>
              <a:buChar char="•"/>
              <a:tabLst>
                <a:tab pos="194944" algn="l"/>
              </a:tabLst>
            </a:pPr>
            <a:r>
              <a:rPr sz="2200" dirty="0">
                <a:latin typeface="Calibri"/>
                <a:cs typeface="Calibri"/>
              </a:rPr>
              <a:t>It</a:t>
            </a:r>
            <a:r>
              <a:rPr sz="2200" spc="-110" dirty="0">
                <a:latin typeface="Calibri"/>
                <a:cs typeface="Calibri"/>
              </a:rPr>
              <a:t> </a:t>
            </a:r>
            <a:r>
              <a:rPr sz="2200" dirty="0">
                <a:latin typeface="Calibri"/>
                <a:cs typeface="Calibri"/>
              </a:rPr>
              <a:t>initiates</a:t>
            </a:r>
            <a:r>
              <a:rPr sz="2200" spc="-85" dirty="0">
                <a:latin typeface="Calibri"/>
                <a:cs typeface="Calibri"/>
              </a:rPr>
              <a:t> </a:t>
            </a:r>
            <a:r>
              <a:rPr sz="2200" dirty="0">
                <a:latin typeface="Calibri"/>
                <a:cs typeface="Calibri"/>
              </a:rPr>
              <a:t>the</a:t>
            </a:r>
            <a:r>
              <a:rPr sz="2200" spc="-95" dirty="0">
                <a:latin typeface="Calibri"/>
                <a:cs typeface="Calibri"/>
              </a:rPr>
              <a:t> </a:t>
            </a:r>
            <a:r>
              <a:rPr sz="2200" dirty="0">
                <a:latin typeface="Calibri"/>
                <a:cs typeface="Calibri"/>
              </a:rPr>
              <a:t>combustion</a:t>
            </a:r>
            <a:r>
              <a:rPr sz="2200" spc="-65" dirty="0">
                <a:latin typeface="Calibri"/>
                <a:cs typeface="Calibri"/>
              </a:rPr>
              <a:t> </a:t>
            </a:r>
            <a:r>
              <a:rPr sz="2200" dirty="0">
                <a:latin typeface="Calibri"/>
                <a:cs typeface="Calibri"/>
              </a:rPr>
              <a:t>of</a:t>
            </a:r>
            <a:r>
              <a:rPr sz="2200" spc="-95" dirty="0">
                <a:latin typeface="Calibri"/>
                <a:cs typeface="Calibri"/>
              </a:rPr>
              <a:t> </a:t>
            </a:r>
            <a:r>
              <a:rPr sz="2200" dirty="0">
                <a:latin typeface="Calibri"/>
                <a:cs typeface="Calibri"/>
              </a:rPr>
              <a:t>the</a:t>
            </a:r>
            <a:r>
              <a:rPr sz="2200" spc="-90" dirty="0">
                <a:latin typeface="Calibri"/>
                <a:cs typeface="Calibri"/>
              </a:rPr>
              <a:t> </a:t>
            </a:r>
            <a:r>
              <a:rPr sz="2200" spc="-20" dirty="0">
                <a:latin typeface="Calibri"/>
                <a:cs typeface="Calibri"/>
              </a:rPr>
              <a:t>fuel</a:t>
            </a:r>
            <a:endParaRPr sz="2200">
              <a:latin typeface="Calibri"/>
              <a:cs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40" y="-1067053"/>
            <a:ext cx="1811020" cy="443070"/>
          </a:xfrm>
          <a:prstGeom prst="rect">
            <a:avLst/>
          </a:prstGeom>
        </p:spPr>
        <p:txBody>
          <a:bodyPr vert="horz" wrap="square" lIns="0" tIns="12065" rIns="0" bIns="0" rtlCol="0" anchor="t">
            <a:spAutoFit/>
          </a:bodyPr>
          <a:lstStyle/>
          <a:p>
            <a:pPr marL="12700">
              <a:spcBef>
                <a:spcPts val="95"/>
              </a:spcBef>
            </a:pPr>
            <a:r>
              <a:rPr sz="2800" dirty="0">
                <a:solidFill>
                  <a:srgbClr val="000000"/>
                </a:solidFill>
                <a:latin typeface="Calibri"/>
                <a:cs typeface="Calibri"/>
              </a:rPr>
              <a:t>Fuel</a:t>
            </a:r>
            <a:r>
              <a:rPr sz="2800" spc="-100" dirty="0">
                <a:solidFill>
                  <a:srgbClr val="000000"/>
                </a:solidFill>
                <a:latin typeface="Calibri"/>
                <a:cs typeface="Calibri"/>
              </a:rPr>
              <a:t> </a:t>
            </a:r>
            <a:r>
              <a:rPr sz="2800" spc="-10" dirty="0">
                <a:solidFill>
                  <a:srgbClr val="000000"/>
                </a:solidFill>
                <a:latin typeface="Calibri"/>
                <a:cs typeface="Calibri"/>
              </a:rPr>
              <a:t>injector</a:t>
            </a:r>
            <a:endParaRPr sz="2800">
              <a:latin typeface="Calibri"/>
              <a:cs typeface="Calibri"/>
            </a:endParaRPr>
          </a:p>
        </p:txBody>
      </p:sp>
      <p:sp>
        <p:nvSpPr>
          <p:cNvPr id="3" name="object 3"/>
          <p:cNvSpPr txBox="1"/>
          <p:nvPr/>
        </p:nvSpPr>
        <p:spPr>
          <a:xfrm>
            <a:off x="1907540" y="-567183"/>
            <a:ext cx="7758430" cy="1428276"/>
          </a:xfrm>
          <a:prstGeom prst="rect">
            <a:avLst/>
          </a:prstGeom>
        </p:spPr>
        <p:txBody>
          <a:bodyPr vert="horz" wrap="square" lIns="0" tIns="24130" rIns="0" bIns="0" rtlCol="0">
            <a:spAutoFit/>
          </a:bodyPr>
          <a:lstStyle/>
          <a:p>
            <a:pPr marL="194944" marR="5080" indent="-182879">
              <a:lnSpc>
                <a:spcPts val="2630"/>
              </a:lnSpc>
              <a:spcBef>
                <a:spcPts val="190"/>
              </a:spcBef>
              <a:buClr>
                <a:srgbClr val="4F81BB"/>
              </a:buClr>
              <a:buSzPct val="84090"/>
              <a:buFont typeface="Arial MT"/>
              <a:buChar char="•"/>
              <a:tabLst>
                <a:tab pos="194944" algn="l"/>
              </a:tabLst>
            </a:pPr>
            <a:r>
              <a:rPr sz="2200" dirty="0">
                <a:latin typeface="Calibri"/>
                <a:cs typeface="Calibri"/>
              </a:rPr>
              <a:t>Purpose</a:t>
            </a:r>
            <a:r>
              <a:rPr sz="2200" spc="-55" dirty="0">
                <a:latin typeface="Calibri"/>
                <a:cs typeface="Calibri"/>
              </a:rPr>
              <a:t> </a:t>
            </a:r>
            <a:r>
              <a:rPr sz="2200" dirty="0">
                <a:latin typeface="Calibri"/>
                <a:cs typeface="Calibri"/>
              </a:rPr>
              <a:t>of</a:t>
            </a:r>
            <a:r>
              <a:rPr sz="2200" spc="-50" dirty="0">
                <a:latin typeface="Calibri"/>
                <a:cs typeface="Calibri"/>
              </a:rPr>
              <a:t> </a:t>
            </a:r>
            <a:r>
              <a:rPr sz="2200" dirty="0">
                <a:latin typeface="Calibri"/>
                <a:cs typeface="Calibri"/>
              </a:rPr>
              <a:t>fuel</a:t>
            </a:r>
            <a:r>
              <a:rPr sz="2200" spc="-60" dirty="0">
                <a:latin typeface="Calibri"/>
                <a:cs typeface="Calibri"/>
              </a:rPr>
              <a:t> </a:t>
            </a:r>
            <a:r>
              <a:rPr sz="2200" dirty="0">
                <a:latin typeface="Calibri"/>
                <a:cs typeface="Calibri"/>
              </a:rPr>
              <a:t>injector</a:t>
            </a:r>
            <a:r>
              <a:rPr sz="2200" spc="-60" dirty="0">
                <a:latin typeface="Calibri"/>
                <a:cs typeface="Calibri"/>
              </a:rPr>
              <a:t> </a:t>
            </a:r>
            <a:r>
              <a:rPr sz="2200" dirty="0">
                <a:latin typeface="Calibri"/>
                <a:cs typeface="Calibri"/>
              </a:rPr>
              <a:t>is</a:t>
            </a:r>
            <a:r>
              <a:rPr sz="2200" spc="-45" dirty="0">
                <a:latin typeface="Calibri"/>
                <a:cs typeface="Calibri"/>
              </a:rPr>
              <a:t> </a:t>
            </a:r>
            <a:r>
              <a:rPr sz="2200" dirty="0">
                <a:latin typeface="Calibri"/>
                <a:cs typeface="Calibri"/>
              </a:rPr>
              <a:t>to</a:t>
            </a:r>
            <a:r>
              <a:rPr sz="2200" spc="-45" dirty="0">
                <a:latin typeface="Calibri"/>
                <a:cs typeface="Calibri"/>
              </a:rPr>
              <a:t> </a:t>
            </a:r>
            <a:r>
              <a:rPr sz="2200" dirty="0">
                <a:latin typeface="Calibri"/>
                <a:cs typeface="Calibri"/>
              </a:rPr>
              <a:t>supply</a:t>
            </a:r>
            <a:r>
              <a:rPr sz="2200" spc="-45" dirty="0">
                <a:latin typeface="Calibri"/>
                <a:cs typeface="Calibri"/>
              </a:rPr>
              <a:t> </a:t>
            </a:r>
            <a:r>
              <a:rPr sz="2200" dirty="0">
                <a:latin typeface="Calibri"/>
                <a:cs typeface="Calibri"/>
              </a:rPr>
              <a:t>the</a:t>
            </a:r>
            <a:r>
              <a:rPr sz="2200" spc="-35" dirty="0">
                <a:latin typeface="Calibri"/>
                <a:cs typeface="Calibri"/>
              </a:rPr>
              <a:t> </a:t>
            </a:r>
            <a:r>
              <a:rPr sz="2200" dirty="0">
                <a:latin typeface="Calibri"/>
                <a:cs typeface="Calibri"/>
              </a:rPr>
              <a:t>metered</a:t>
            </a:r>
            <a:r>
              <a:rPr sz="2200" spc="-30" dirty="0">
                <a:latin typeface="Calibri"/>
                <a:cs typeface="Calibri"/>
              </a:rPr>
              <a:t> </a:t>
            </a:r>
            <a:r>
              <a:rPr sz="2200" dirty="0">
                <a:latin typeface="Calibri"/>
                <a:cs typeface="Calibri"/>
              </a:rPr>
              <a:t>quantity</a:t>
            </a:r>
            <a:r>
              <a:rPr sz="2200" spc="-45" dirty="0">
                <a:latin typeface="Calibri"/>
                <a:cs typeface="Calibri"/>
              </a:rPr>
              <a:t> </a:t>
            </a:r>
            <a:r>
              <a:rPr sz="2200" dirty="0">
                <a:latin typeface="Calibri"/>
                <a:cs typeface="Calibri"/>
              </a:rPr>
              <a:t>of</a:t>
            </a:r>
            <a:r>
              <a:rPr sz="2200" spc="-60" dirty="0">
                <a:latin typeface="Calibri"/>
                <a:cs typeface="Calibri"/>
              </a:rPr>
              <a:t> </a:t>
            </a:r>
            <a:r>
              <a:rPr sz="2200" dirty="0">
                <a:latin typeface="Calibri"/>
                <a:cs typeface="Calibri"/>
              </a:rPr>
              <a:t>fuel</a:t>
            </a:r>
            <a:r>
              <a:rPr sz="2200" spc="-40" dirty="0">
                <a:latin typeface="Calibri"/>
                <a:cs typeface="Calibri"/>
              </a:rPr>
              <a:t> </a:t>
            </a:r>
            <a:r>
              <a:rPr sz="2200" spc="-25" dirty="0">
                <a:latin typeface="Calibri"/>
                <a:cs typeface="Calibri"/>
              </a:rPr>
              <a:t>at </a:t>
            </a:r>
            <a:r>
              <a:rPr sz="2200" dirty="0">
                <a:latin typeface="Calibri"/>
                <a:cs typeface="Calibri"/>
              </a:rPr>
              <a:t>high</a:t>
            </a:r>
            <a:r>
              <a:rPr sz="2200" spc="-40" dirty="0">
                <a:latin typeface="Calibri"/>
                <a:cs typeface="Calibri"/>
              </a:rPr>
              <a:t> </a:t>
            </a:r>
            <a:r>
              <a:rPr sz="2200" dirty="0">
                <a:latin typeface="Calibri"/>
                <a:cs typeface="Calibri"/>
              </a:rPr>
              <a:t>pressure</a:t>
            </a:r>
            <a:r>
              <a:rPr sz="2200" spc="-25" dirty="0">
                <a:latin typeface="Calibri"/>
                <a:cs typeface="Calibri"/>
              </a:rPr>
              <a:t> </a:t>
            </a:r>
            <a:r>
              <a:rPr sz="2200" dirty="0">
                <a:latin typeface="Calibri"/>
                <a:cs typeface="Calibri"/>
              </a:rPr>
              <a:t>in</a:t>
            </a:r>
            <a:r>
              <a:rPr sz="2200" spc="-40" dirty="0">
                <a:latin typeface="Calibri"/>
                <a:cs typeface="Calibri"/>
              </a:rPr>
              <a:t> </a:t>
            </a:r>
            <a:r>
              <a:rPr sz="2200" dirty="0">
                <a:latin typeface="Calibri"/>
                <a:cs typeface="Calibri"/>
              </a:rPr>
              <a:t>to</a:t>
            </a:r>
            <a:r>
              <a:rPr sz="2200" spc="-3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cylinder</a:t>
            </a:r>
            <a:r>
              <a:rPr sz="2200" spc="-40"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CI</a:t>
            </a:r>
            <a:r>
              <a:rPr sz="2200" spc="-25" dirty="0">
                <a:latin typeface="Calibri"/>
                <a:cs typeface="Calibri"/>
              </a:rPr>
              <a:t> </a:t>
            </a:r>
            <a:r>
              <a:rPr sz="2200" dirty="0">
                <a:latin typeface="Calibri"/>
                <a:cs typeface="Calibri"/>
              </a:rPr>
              <a:t>engine/</a:t>
            </a:r>
            <a:r>
              <a:rPr sz="2200" spc="-40" dirty="0">
                <a:latin typeface="Calibri"/>
                <a:cs typeface="Calibri"/>
              </a:rPr>
              <a:t> </a:t>
            </a:r>
            <a:r>
              <a:rPr sz="2200" dirty="0">
                <a:latin typeface="Calibri"/>
                <a:cs typeface="Calibri"/>
              </a:rPr>
              <a:t>MPFI</a:t>
            </a:r>
            <a:r>
              <a:rPr sz="2200" spc="-30" dirty="0">
                <a:latin typeface="Calibri"/>
                <a:cs typeface="Calibri"/>
              </a:rPr>
              <a:t> </a:t>
            </a:r>
            <a:r>
              <a:rPr sz="2200" spc="-10" dirty="0">
                <a:latin typeface="Calibri"/>
                <a:cs typeface="Calibri"/>
              </a:rPr>
              <a:t>engine</a:t>
            </a:r>
            <a:endParaRPr sz="2200">
              <a:latin typeface="Calibri"/>
              <a:cs typeface="Calibri"/>
            </a:endParaRPr>
          </a:p>
          <a:p>
            <a:pPr marL="194944" marR="53340" indent="-182879">
              <a:lnSpc>
                <a:spcPct val="101499"/>
              </a:lnSpc>
              <a:spcBef>
                <a:spcPts val="450"/>
              </a:spcBef>
              <a:buClr>
                <a:srgbClr val="4F81BB"/>
              </a:buClr>
              <a:buSzPct val="84090"/>
              <a:buFont typeface="Arial MT"/>
              <a:buChar char="•"/>
              <a:tabLst>
                <a:tab pos="194944" algn="l"/>
              </a:tabLst>
            </a:pPr>
            <a:r>
              <a:rPr sz="2200" dirty="0">
                <a:latin typeface="Calibri"/>
                <a:cs typeface="Calibri"/>
              </a:rPr>
              <a:t>Fuel</a:t>
            </a:r>
            <a:r>
              <a:rPr sz="2200" spc="-90" dirty="0">
                <a:latin typeface="Calibri"/>
                <a:cs typeface="Calibri"/>
              </a:rPr>
              <a:t> </a:t>
            </a:r>
            <a:r>
              <a:rPr sz="2200" dirty="0">
                <a:latin typeface="Calibri"/>
                <a:cs typeface="Calibri"/>
              </a:rPr>
              <a:t>pump</a:t>
            </a:r>
            <a:r>
              <a:rPr sz="2200" spc="-90" dirty="0">
                <a:latin typeface="Calibri"/>
                <a:cs typeface="Calibri"/>
              </a:rPr>
              <a:t> </a:t>
            </a:r>
            <a:r>
              <a:rPr sz="2200" dirty="0">
                <a:latin typeface="Calibri"/>
                <a:cs typeface="Calibri"/>
              </a:rPr>
              <a:t>:</a:t>
            </a:r>
            <a:r>
              <a:rPr sz="2200" spc="-75" dirty="0">
                <a:latin typeface="Calibri"/>
                <a:cs typeface="Calibri"/>
              </a:rPr>
              <a:t> </a:t>
            </a:r>
            <a:r>
              <a:rPr sz="2200" dirty="0">
                <a:latin typeface="Calibri"/>
                <a:cs typeface="Calibri"/>
              </a:rPr>
              <a:t>Electrically</a:t>
            </a:r>
            <a:r>
              <a:rPr sz="2200" spc="-85" dirty="0">
                <a:latin typeface="Calibri"/>
                <a:cs typeface="Calibri"/>
              </a:rPr>
              <a:t> </a:t>
            </a:r>
            <a:r>
              <a:rPr sz="2200" dirty="0">
                <a:latin typeface="Calibri"/>
                <a:cs typeface="Calibri"/>
              </a:rPr>
              <a:t>or</a:t>
            </a:r>
            <a:r>
              <a:rPr sz="2200" spc="-85" dirty="0">
                <a:latin typeface="Calibri"/>
                <a:cs typeface="Calibri"/>
              </a:rPr>
              <a:t> </a:t>
            </a:r>
            <a:r>
              <a:rPr sz="2200" dirty="0">
                <a:latin typeface="Calibri"/>
                <a:cs typeface="Calibri"/>
              </a:rPr>
              <a:t>mechanically</a:t>
            </a:r>
            <a:r>
              <a:rPr sz="2200" spc="-75" dirty="0">
                <a:latin typeface="Calibri"/>
                <a:cs typeface="Calibri"/>
              </a:rPr>
              <a:t> </a:t>
            </a:r>
            <a:r>
              <a:rPr sz="2200" dirty="0">
                <a:latin typeface="Calibri"/>
                <a:cs typeface="Calibri"/>
              </a:rPr>
              <a:t>driven</a:t>
            </a:r>
            <a:r>
              <a:rPr sz="2200" spc="-80" dirty="0">
                <a:latin typeface="Calibri"/>
                <a:cs typeface="Calibri"/>
              </a:rPr>
              <a:t> </a:t>
            </a:r>
            <a:r>
              <a:rPr sz="2200" dirty="0">
                <a:latin typeface="Calibri"/>
                <a:cs typeface="Calibri"/>
              </a:rPr>
              <a:t>pump</a:t>
            </a:r>
            <a:r>
              <a:rPr sz="2200" spc="-75" dirty="0">
                <a:latin typeface="Calibri"/>
                <a:cs typeface="Calibri"/>
              </a:rPr>
              <a:t> </a:t>
            </a:r>
            <a:r>
              <a:rPr sz="2200" dirty="0">
                <a:latin typeface="Calibri"/>
                <a:cs typeface="Calibri"/>
              </a:rPr>
              <a:t>to</a:t>
            </a:r>
            <a:r>
              <a:rPr sz="2200" spc="-80" dirty="0">
                <a:latin typeface="Calibri"/>
                <a:cs typeface="Calibri"/>
              </a:rPr>
              <a:t> </a:t>
            </a:r>
            <a:r>
              <a:rPr sz="2200" dirty="0">
                <a:latin typeface="Calibri"/>
                <a:cs typeface="Calibri"/>
              </a:rPr>
              <a:t>supply</a:t>
            </a:r>
            <a:r>
              <a:rPr sz="2200" spc="-90" dirty="0">
                <a:latin typeface="Calibri"/>
                <a:cs typeface="Calibri"/>
              </a:rPr>
              <a:t> </a:t>
            </a:r>
            <a:r>
              <a:rPr sz="2200" spc="-20" dirty="0">
                <a:latin typeface="Calibri"/>
                <a:cs typeface="Calibri"/>
              </a:rPr>
              <a:t>fuel </a:t>
            </a:r>
            <a:r>
              <a:rPr sz="2200" dirty="0">
                <a:latin typeface="Calibri"/>
                <a:cs typeface="Calibri"/>
              </a:rPr>
              <a:t>from</a:t>
            </a:r>
            <a:r>
              <a:rPr sz="2200" spc="-85" dirty="0">
                <a:latin typeface="Calibri"/>
                <a:cs typeface="Calibri"/>
              </a:rPr>
              <a:t> </a:t>
            </a:r>
            <a:r>
              <a:rPr sz="2200" dirty="0">
                <a:latin typeface="Calibri"/>
                <a:cs typeface="Calibri"/>
              </a:rPr>
              <a:t>the</a:t>
            </a:r>
            <a:r>
              <a:rPr sz="2200" spc="-65" dirty="0">
                <a:latin typeface="Calibri"/>
                <a:cs typeface="Calibri"/>
              </a:rPr>
              <a:t> </a:t>
            </a:r>
            <a:r>
              <a:rPr sz="2200" dirty="0">
                <a:latin typeface="Calibri"/>
                <a:cs typeface="Calibri"/>
              </a:rPr>
              <a:t>fuel</a:t>
            </a:r>
            <a:r>
              <a:rPr sz="2200" spc="-65" dirty="0">
                <a:latin typeface="Calibri"/>
                <a:cs typeface="Calibri"/>
              </a:rPr>
              <a:t> </a:t>
            </a:r>
            <a:r>
              <a:rPr sz="2200" dirty="0">
                <a:latin typeface="Calibri"/>
                <a:cs typeface="Calibri"/>
              </a:rPr>
              <a:t>tank</a:t>
            </a:r>
            <a:r>
              <a:rPr sz="2200" spc="-75" dirty="0">
                <a:latin typeface="Calibri"/>
                <a:cs typeface="Calibri"/>
              </a:rPr>
              <a:t> </a:t>
            </a:r>
            <a:r>
              <a:rPr sz="2200" spc="-10" dirty="0">
                <a:latin typeface="Calibri"/>
                <a:cs typeface="Calibri"/>
              </a:rPr>
              <a:t>(reservoir)</a:t>
            </a:r>
            <a:r>
              <a:rPr sz="2200" spc="-90" dirty="0">
                <a:latin typeface="Calibri"/>
                <a:cs typeface="Calibri"/>
              </a:rPr>
              <a:t> </a:t>
            </a:r>
            <a:r>
              <a:rPr sz="2200" dirty="0">
                <a:latin typeface="Calibri"/>
                <a:cs typeface="Calibri"/>
              </a:rPr>
              <a:t>to</a:t>
            </a:r>
            <a:r>
              <a:rPr sz="2200" spc="-65" dirty="0">
                <a:latin typeface="Calibri"/>
                <a:cs typeface="Calibri"/>
              </a:rPr>
              <a:t> </a:t>
            </a:r>
            <a:r>
              <a:rPr sz="2200" dirty="0">
                <a:latin typeface="Calibri"/>
                <a:cs typeface="Calibri"/>
              </a:rPr>
              <a:t>the</a:t>
            </a:r>
            <a:r>
              <a:rPr sz="2200" spc="-60" dirty="0">
                <a:latin typeface="Calibri"/>
                <a:cs typeface="Calibri"/>
              </a:rPr>
              <a:t> </a:t>
            </a:r>
            <a:r>
              <a:rPr sz="2200" spc="-10" dirty="0">
                <a:latin typeface="Calibri"/>
                <a:cs typeface="Calibri"/>
              </a:rPr>
              <a:t>engine.</a:t>
            </a:r>
            <a:endParaRPr sz="2200">
              <a:latin typeface="Calibri"/>
              <a:cs typeface="Calibri"/>
            </a:endParaRPr>
          </a:p>
        </p:txBody>
      </p:sp>
      <p:sp>
        <p:nvSpPr>
          <p:cNvPr id="4" name="object 4"/>
          <p:cNvSpPr txBox="1"/>
          <p:nvPr/>
        </p:nvSpPr>
        <p:spPr>
          <a:xfrm>
            <a:off x="5260975" y="3138296"/>
            <a:ext cx="1457960" cy="1954959"/>
          </a:xfrm>
          <a:prstGeom prst="rect">
            <a:avLst/>
          </a:prstGeom>
        </p:spPr>
        <p:txBody>
          <a:bodyPr vert="horz" wrap="square" lIns="0" tIns="12700" rIns="0" bIns="0" rtlCol="0">
            <a:spAutoFit/>
          </a:bodyPr>
          <a:lstStyle/>
          <a:p>
            <a:pPr marL="186689" indent="-173989">
              <a:spcBef>
                <a:spcPts val="100"/>
              </a:spcBef>
              <a:buAutoNum type="arabicPeriod"/>
              <a:tabLst>
                <a:tab pos="186689" algn="l"/>
              </a:tabLst>
            </a:pPr>
            <a:r>
              <a:rPr sz="1400" dirty="0">
                <a:latin typeface="Calibri"/>
                <a:cs typeface="Calibri"/>
              </a:rPr>
              <a:t>Fuel</a:t>
            </a:r>
            <a:r>
              <a:rPr sz="1400" spc="-55" dirty="0">
                <a:latin typeface="Calibri"/>
                <a:cs typeface="Calibri"/>
              </a:rPr>
              <a:t> </a:t>
            </a:r>
            <a:r>
              <a:rPr sz="1400" spc="-20" dirty="0">
                <a:latin typeface="Calibri"/>
                <a:cs typeface="Calibri"/>
              </a:rPr>
              <a:t>tank</a:t>
            </a:r>
            <a:endParaRPr sz="1400">
              <a:latin typeface="Calibri"/>
              <a:cs typeface="Calibri"/>
            </a:endParaRPr>
          </a:p>
          <a:p>
            <a:pPr marL="186689" indent="-173989">
              <a:spcBef>
                <a:spcPts val="15"/>
              </a:spcBef>
              <a:buAutoNum type="arabicPeriod"/>
              <a:tabLst>
                <a:tab pos="186689" algn="l"/>
              </a:tabLst>
            </a:pPr>
            <a:r>
              <a:rPr sz="1400" dirty="0">
                <a:latin typeface="Calibri"/>
                <a:cs typeface="Calibri"/>
              </a:rPr>
              <a:t>Fuel</a:t>
            </a:r>
            <a:r>
              <a:rPr sz="1400" spc="-55" dirty="0">
                <a:latin typeface="Calibri"/>
                <a:cs typeface="Calibri"/>
              </a:rPr>
              <a:t> </a:t>
            </a:r>
            <a:r>
              <a:rPr sz="1400" spc="-20" dirty="0">
                <a:latin typeface="Calibri"/>
                <a:cs typeface="Calibri"/>
              </a:rPr>
              <a:t>pump</a:t>
            </a:r>
            <a:endParaRPr sz="1400">
              <a:latin typeface="Calibri"/>
              <a:cs typeface="Calibri"/>
            </a:endParaRPr>
          </a:p>
          <a:p>
            <a:pPr marL="186689" indent="-173989">
              <a:spcBef>
                <a:spcPts val="5"/>
              </a:spcBef>
              <a:buAutoNum type="arabicPeriod"/>
              <a:tabLst>
                <a:tab pos="186689" algn="l"/>
              </a:tabLst>
            </a:pPr>
            <a:r>
              <a:rPr sz="1400" dirty="0">
                <a:latin typeface="Calibri"/>
                <a:cs typeface="Calibri"/>
              </a:rPr>
              <a:t>Fuel</a:t>
            </a:r>
            <a:r>
              <a:rPr sz="1400" spc="-45" dirty="0">
                <a:latin typeface="Calibri"/>
                <a:cs typeface="Calibri"/>
              </a:rPr>
              <a:t> </a:t>
            </a:r>
            <a:r>
              <a:rPr sz="1400" spc="-10" dirty="0">
                <a:latin typeface="Calibri"/>
                <a:cs typeface="Calibri"/>
              </a:rPr>
              <a:t>filter</a:t>
            </a:r>
            <a:endParaRPr sz="1400">
              <a:latin typeface="Calibri"/>
              <a:cs typeface="Calibri"/>
            </a:endParaRPr>
          </a:p>
          <a:p>
            <a:pPr marL="186689" indent="-173989">
              <a:buAutoNum type="arabicPeriod"/>
              <a:tabLst>
                <a:tab pos="186689" algn="l"/>
              </a:tabLst>
            </a:pPr>
            <a:r>
              <a:rPr sz="1400" dirty="0">
                <a:latin typeface="Calibri"/>
                <a:cs typeface="Calibri"/>
              </a:rPr>
              <a:t>Fuel</a:t>
            </a:r>
            <a:r>
              <a:rPr sz="1400" spc="-50" dirty="0">
                <a:latin typeface="Calibri"/>
                <a:cs typeface="Calibri"/>
              </a:rPr>
              <a:t> </a:t>
            </a:r>
            <a:r>
              <a:rPr sz="1400" dirty="0">
                <a:latin typeface="Calibri"/>
                <a:cs typeface="Calibri"/>
              </a:rPr>
              <a:t>line,</a:t>
            </a:r>
            <a:r>
              <a:rPr sz="1400" spc="-25" dirty="0">
                <a:latin typeface="Calibri"/>
                <a:cs typeface="Calibri"/>
              </a:rPr>
              <a:t> </a:t>
            </a:r>
            <a:r>
              <a:rPr sz="1400" spc="-10" dirty="0">
                <a:latin typeface="Calibri"/>
                <a:cs typeface="Calibri"/>
              </a:rPr>
              <a:t>delivery</a:t>
            </a:r>
            <a:endParaRPr sz="1400">
              <a:latin typeface="Calibri"/>
              <a:cs typeface="Calibri"/>
            </a:endParaRPr>
          </a:p>
          <a:p>
            <a:pPr marL="186689" indent="-173989">
              <a:buAutoNum type="arabicPeriod"/>
              <a:tabLst>
                <a:tab pos="186689" algn="l"/>
              </a:tabLst>
            </a:pPr>
            <a:r>
              <a:rPr sz="1400" dirty="0">
                <a:latin typeface="Calibri"/>
                <a:cs typeface="Calibri"/>
              </a:rPr>
              <a:t>Fuel</a:t>
            </a:r>
            <a:r>
              <a:rPr sz="1400" spc="-45" dirty="0">
                <a:latin typeface="Calibri"/>
                <a:cs typeface="Calibri"/>
              </a:rPr>
              <a:t> </a:t>
            </a:r>
            <a:r>
              <a:rPr sz="1400" spc="-20" dirty="0">
                <a:latin typeface="Calibri"/>
                <a:cs typeface="Calibri"/>
              </a:rPr>
              <a:t>rail</a:t>
            </a:r>
            <a:endParaRPr sz="1400">
              <a:latin typeface="Calibri"/>
              <a:cs typeface="Calibri"/>
            </a:endParaRPr>
          </a:p>
          <a:p>
            <a:pPr marL="186689" indent="-173989">
              <a:lnSpc>
                <a:spcPts val="1660"/>
              </a:lnSpc>
              <a:buAutoNum type="arabicPeriod"/>
              <a:tabLst>
                <a:tab pos="186689" algn="l"/>
              </a:tabLst>
            </a:pPr>
            <a:r>
              <a:rPr sz="1400" spc="-10" dirty="0">
                <a:latin typeface="Calibri"/>
                <a:cs typeface="Calibri"/>
              </a:rPr>
              <a:t>Injector</a:t>
            </a:r>
            <a:endParaRPr sz="1400">
              <a:latin typeface="Calibri"/>
              <a:cs typeface="Calibri"/>
            </a:endParaRPr>
          </a:p>
          <a:p>
            <a:pPr marL="12700" marR="644523" indent="173989">
              <a:lnSpc>
                <a:spcPts val="1680"/>
              </a:lnSpc>
              <a:spcBef>
                <a:spcPts val="35"/>
              </a:spcBef>
              <a:buAutoNum type="arabicPeriod"/>
              <a:tabLst>
                <a:tab pos="186689" algn="l"/>
              </a:tabLst>
            </a:pPr>
            <a:r>
              <a:rPr sz="1400" spc="-20" dirty="0">
                <a:latin typeface="Calibri"/>
                <a:cs typeface="Calibri"/>
              </a:rPr>
              <a:t>Pressure </a:t>
            </a:r>
            <a:r>
              <a:rPr sz="1400" spc="-10" dirty="0">
                <a:latin typeface="Calibri"/>
                <a:cs typeface="Calibri"/>
              </a:rPr>
              <a:t>regulator</a:t>
            </a:r>
            <a:endParaRPr sz="1400">
              <a:latin typeface="Calibri"/>
              <a:cs typeface="Calibri"/>
            </a:endParaRPr>
          </a:p>
          <a:p>
            <a:pPr marL="186689" indent="-173989">
              <a:lnSpc>
                <a:spcPts val="1670"/>
              </a:lnSpc>
              <a:buAutoNum type="arabicPeriod"/>
              <a:tabLst>
                <a:tab pos="186689" algn="l"/>
              </a:tabLst>
            </a:pPr>
            <a:r>
              <a:rPr sz="1400" dirty="0">
                <a:latin typeface="Calibri"/>
                <a:cs typeface="Calibri"/>
              </a:rPr>
              <a:t>Fuel</a:t>
            </a:r>
            <a:r>
              <a:rPr sz="1400" spc="-50" dirty="0">
                <a:latin typeface="Calibri"/>
                <a:cs typeface="Calibri"/>
              </a:rPr>
              <a:t> </a:t>
            </a:r>
            <a:r>
              <a:rPr sz="1400" dirty="0">
                <a:latin typeface="Calibri"/>
                <a:cs typeface="Calibri"/>
              </a:rPr>
              <a:t>line,</a:t>
            </a:r>
            <a:r>
              <a:rPr sz="1400" spc="-25" dirty="0">
                <a:latin typeface="Calibri"/>
                <a:cs typeface="Calibri"/>
              </a:rPr>
              <a:t> </a:t>
            </a:r>
            <a:r>
              <a:rPr sz="1400" spc="-10" dirty="0">
                <a:latin typeface="Calibri"/>
                <a:cs typeface="Calibri"/>
              </a:rPr>
              <a:t>return</a:t>
            </a:r>
            <a:endParaRPr sz="1400">
              <a:latin typeface="Calibri"/>
              <a:cs typeface="Calibri"/>
            </a:endParaRPr>
          </a:p>
        </p:txBody>
      </p:sp>
      <p:pic>
        <p:nvPicPr>
          <p:cNvPr id="5" name="object 5"/>
          <p:cNvPicPr/>
          <p:nvPr/>
        </p:nvPicPr>
        <p:blipFill>
          <a:blip r:embed="rId2" cstate="print"/>
          <a:stretch>
            <a:fillRect/>
          </a:stretch>
        </p:blipFill>
        <p:spPr>
          <a:xfrm>
            <a:off x="6502401" y="1622045"/>
            <a:ext cx="3860419" cy="1865629"/>
          </a:xfrm>
          <a:prstGeom prst="rect">
            <a:avLst/>
          </a:prstGeom>
        </p:spPr>
      </p:pic>
      <p:pic>
        <p:nvPicPr>
          <p:cNvPr id="6" name="object 6"/>
          <p:cNvPicPr/>
          <p:nvPr/>
        </p:nvPicPr>
        <p:blipFill>
          <a:blip r:embed="rId3" cstate="print"/>
          <a:stretch>
            <a:fillRect/>
          </a:stretch>
        </p:blipFill>
        <p:spPr>
          <a:xfrm>
            <a:off x="1457962" y="1141983"/>
            <a:ext cx="3722751" cy="3800475"/>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79" y="-706119"/>
            <a:ext cx="9309981" cy="689035"/>
          </a:xfrm>
          <a:prstGeom prst="rect">
            <a:avLst/>
          </a:prstGeom>
        </p:spPr>
        <p:txBody>
          <a:bodyPr vert="horz" wrap="square" lIns="0" tIns="133731" rIns="0" bIns="0" rtlCol="0" anchor="t">
            <a:spAutoFit/>
          </a:bodyPr>
          <a:lstStyle/>
          <a:p>
            <a:pPr marL="320039">
              <a:spcBef>
                <a:spcPts val="95"/>
              </a:spcBef>
            </a:pPr>
            <a:r>
              <a:rPr spc="165" dirty="0">
                <a:latin typeface="Verdana"/>
                <a:cs typeface="Verdana"/>
              </a:rPr>
              <a:t>Nomenclature</a:t>
            </a:r>
          </a:p>
        </p:txBody>
      </p:sp>
      <p:grpSp>
        <p:nvGrpSpPr>
          <p:cNvPr id="3" name="object 3"/>
          <p:cNvGrpSpPr/>
          <p:nvPr/>
        </p:nvGrpSpPr>
        <p:grpSpPr>
          <a:xfrm>
            <a:off x="1447800" y="-577214"/>
            <a:ext cx="9067800" cy="5835015"/>
            <a:chOff x="76200" y="1022985"/>
            <a:chExt cx="9067800" cy="5835015"/>
          </a:xfrm>
        </p:grpSpPr>
        <p:pic>
          <p:nvPicPr>
            <p:cNvPr id="4" name="object 4"/>
            <p:cNvPicPr/>
            <p:nvPr/>
          </p:nvPicPr>
          <p:blipFill>
            <a:blip r:embed="rId2" cstate="print"/>
            <a:stretch>
              <a:fillRect/>
            </a:stretch>
          </p:blipFill>
          <p:spPr>
            <a:xfrm>
              <a:off x="76200" y="1066299"/>
              <a:ext cx="4666488" cy="5724525"/>
            </a:xfrm>
            <a:prstGeom prst="rect">
              <a:avLst/>
            </a:prstGeom>
          </p:spPr>
        </p:pic>
        <p:pic>
          <p:nvPicPr>
            <p:cNvPr id="5" name="object 5"/>
            <p:cNvPicPr/>
            <p:nvPr/>
          </p:nvPicPr>
          <p:blipFill>
            <a:blip r:embed="rId3" cstate="print"/>
            <a:stretch>
              <a:fillRect/>
            </a:stretch>
          </p:blipFill>
          <p:spPr>
            <a:xfrm>
              <a:off x="4425696" y="4342862"/>
              <a:ext cx="4718304" cy="2514599"/>
            </a:xfrm>
            <a:prstGeom prst="rect">
              <a:avLst/>
            </a:prstGeom>
          </p:spPr>
        </p:pic>
        <p:pic>
          <p:nvPicPr>
            <p:cNvPr id="6" name="object 6"/>
            <p:cNvPicPr/>
            <p:nvPr/>
          </p:nvPicPr>
          <p:blipFill>
            <a:blip r:embed="rId4" cstate="print"/>
            <a:stretch>
              <a:fillRect/>
            </a:stretch>
          </p:blipFill>
          <p:spPr>
            <a:xfrm>
              <a:off x="5348351" y="1022985"/>
              <a:ext cx="3054223" cy="3085084"/>
            </a:xfrm>
            <a:prstGeom prst="rect">
              <a:avLst/>
            </a:prstGeom>
          </p:spPr>
        </p:pic>
      </p:gr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14</a:t>
            </a:r>
            <a:endParaRPr sz="7521" dirty="0"/>
          </a:p>
        </p:txBody>
      </p:sp>
      <p:sp>
        <p:nvSpPr>
          <p:cNvPr id="3" name="object 3"/>
          <p:cNvSpPr txBox="1"/>
          <p:nvPr/>
        </p:nvSpPr>
        <p:spPr>
          <a:xfrm>
            <a:off x="3469786" y="2100372"/>
            <a:ext cx="5293214" cy="3318270"/>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IC Engine Classification, Working Principle</a:t>
            </a:r>
          </a:p>
          <a:p>
            <a:pPr algn="ctr">
              <a:spcBef>
                <a:spcPts val="719"/>
              </a:spcBef>
            </a:pPr>
            <a:r>
              <a:rPr lang="en-US" sz="3600" b="1" spc="-9" dirty="0">
                <a:latin typeface="Times New Roman"/>
                <a:cs typeface="Times New Roman"/>
              </a:rPr>
              <a:t>(172-183)</a:t>
            </a:r>
            <a:endParaRPr sz="3600" dirty="0">
              <a:latin typeface="Times New Roman"/>
              <a:cs typeface="Times New Roman"/>
            </a:endParaRPr>
          </a:p>
        </p:txBody>
      </p:sp>
    </p:spTree>
    <p:extLst>
      <p:ext uri="{BB962C8B-B14F-4D97-AF65-F5344CB8AC3E}">
        <p14:creationId xmlns:p14="http://schemas.microsoft.com/office/powerpoint/2010/main" val="25886363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9940" y="-925322"/>
            <a:ext cx="7629525" cy="5650393"/>
          </a:xfrm>
          <a:prstGeom prst="rect">
            <a:avLst/>
          </a:prstGeom>
        </p:spPr>
        <p:txBody>
          <a:bodyPr vert="horz" wrap="square" lIns="0" tIns="37465" rIns="0" bIns="0" rtlCol="0">
            <a:spAutoFit/>
          </a:bodyPr>
          <a:lstStyle/>
          <a:p>
            <a:pPr marL="12700" marR="159384">
              <a:lnSpc>
                <a:spcPts val="2500"/>
              </a:lnSpc>
              <a:spcBef>
                <a:spcPts val="295"/>
              </a:spcBef>
            </a:pPr>
            <a:r>
              <a:rPr sz="2200" b="1" dirty="0">
                <a:latin typeface="Calibri"/>
                <a:cs typeface="Calibri"/>
              </a:rPr>
              <a:t>Top</a:t>
            </a:r>
            <a:r>
              <a:rPr sz="2200" b="1" spc="-85" dirty="0">
                <a:latin typeface="Calibri"/>
                <a:cs typeface="Calibri"/>
              </a:rPr>
              <a:t> </a:t>
            </a:r>
            <a:r>
              <a:rPr sz="2200" b="1" dirty="0">
                <a:latin typeface="Calibri"/>
                <a:cs typeface="Calibri"/>
              </a:rPr>
              <a:t>Dead</a:t>
            </a:r>
            <a:r>
              <a:rPr sz="2200" b="1" spc="-70" dirty="0">
                <a:latin typeface="Calibri"/>
                <a:cs typeface="Calibri"/>
              </a:rPr>
              <a:t> </a:t>
            </a:r>
            <a:r>
              <a:rPr sz="2200" b="1" dirty="0">
                <a:latin typeface="Calibri"/>
                <a:cs typeface="Calibri"/>
              </a:rPr>
              <a:t>Center</a:t>
            </a:r>
            <a:r>
              <a:rPr sz="2200" b="1" spc="-50" dirty="0">
                <a:latin typeface="Calibri"/>
                <a:cs typeface="Calibri"/>
              </a:rPr>
              <a:t> </a:t>
            </a:r>
            <a:r>
              <a:rPr sz="2200" b="1" spc="-10" dirty="0">
                <a:latin typeface="Calibri"/>
                <a:cs typeface="Calibri"/>
              </a:rPr>
              <a:t>(TDC):</a:t>
            </a:r>
            <a:r>
              <a:rPr sz="2200" b="1" spc="-100" dirty="0">
                <a:latin typeface="Calibri"/>
                <a:cs typeface="Calibri"/>
              </a:rPr>
              <a:t> </a:t>
            </a:r>
            <a:r>
              <a:rPr sz="2200" dirty="0">
                <a:latin typeface="Calibri"/>
                <a:cs typeface="Calibri"/>
              </a:rPr>
              <a:t>Position</a:t>
            </a:r>
            <a:r>
              <a:rPr sz="2200" spc="-75" dirty="0">
                <a:latin typeface="Calibri"/>
                <a:cs typeface="Calibri"/>
              </a:rPr>
              <a:t> </a:t>
            </a:r>
            <a:r>
              <a:rPr sz="2200" dirty="0">
                <a:latin typeface="Calibri"/>
                <a:cs typeface="Calibri"/>
              </a:rPr>
              <a:t>of</a:t>
            </a:r>
            <a:r>
              <a:rPr sz="2200" spc="-80" dirty="0">
                <a:latin typeface="Calibri"/>
                <a:cs typeface="Calibri"/>
              </a:rPr>
              <a:t> </a:t>
            </a:r>
            <a:r>
              <a:rPr sz="2200" dirty="0">
                <a:latin typeface="Calibri"/>
                <a:cs typeface="Calibri"/>
              </a:rPr>
              <a:t>the</a:t>
            </a:r>
            <a:r>
              <a:rPr sz="2200" spc="-65" dirty="0">
                <a:latin typeface="Calibri"/>
                <a:cs typeface="Calibri"/>
              </a:rPr>
              <a:t> </a:t>
            </a:r>
            <a:r>
              <a:rPr sz="2200" dirty="0">
                <a:latin typeface="Calibri"/>
                <a:cs typeface="Calibri"/>
              </a:rPr>
              <a:t>piston</a:t>
            </a:r>
            <a:r>
              <a:rPr sz="2200" spc="-80" dirty="0">
                <a:latin typeface="Calibri"/>
                <a:cs typeface="Calibri"/>
              </a:rPr>
              <a:t> </a:t>
            </a:r>
            <a:r>
              <a:rPr sz="2200" dirty="0">
                <a:latin typeface="Calibri"/>
                <a:cs typeface="Calibri"/>
              </a:rPr>
              <a:t>when</a:t>
            </a:r>
            <a:r>
              <a:rPr sz="2200" spc="-90" dirty="0">
                <a:latin typeface="Calibri"/>
                <a:cs typeface="Calibri"/>
              </a:rPr>
              <a:t> </a:t>
            </a:r>
            <a:r>
              <a:rPr sz="2200" dirty="0">
                <a:latin typeface="Calibri"/>
                <a:cs typeface="Calibri"/>
              </a:rPr>
              <a:t>it</a:t>
            </a:r>
            <a:r>
              <a:rPr sz="2200" spc="-95" dirty="0">
                <a:latin typeface="Calibri"/>
                <a:cs typeface="Calibri"/>
              </a:rPr>
              <a:t> </a:t>
            </a:r>
            <a:r>
              <a:rPr sz="2200" dirty="0">
                <a:latin typeface="Calibri"/>
                <a:cs typeface="Calibri"/>
              </a:rPr>
              <a:t>stops</a:t>
            </a:r>
            <a:r>
              <a:rPr sz="2200" spc="-75" dirty="0">
                <a:latin typeface="Calibri"/>
                <a:cs typeface="Calibri"/>
              </a:rPr>
              <a:t> </a:t>
            </a:r>
            <a:r>
              <a:rPr sz="2200" dirty="0">
                <a:latin typeface="Calibri"/>
                <a:cs typeface="Calibri"/>
              </a:rPr>
              <a:t>at</a:t>
            </a:r>
            <a:r>
              <a:rPr sz="2200" spc="-80" dirty="0">
                <a:latin typeface="Calibri"/>
                <a:cs typeface="Calibri"/>
              </a:rPr>
              <a:t> </a:t>
            </a:r>
            <a:r>
              <a:rPr sz="2200" spc="-25" dirty="0">
                <a:latin typeface="Calibri"/>
                <a:cs typeface="Calibri"/>
              </a:rPr>
              <a:t>the </a:t>
            </a:r>
            <a:r>
              <a:rPr sz="2200" dirty="0">
                <a:latin typeface="Calibri"/>
                <a:cs typeface="Calibri"/>
              </a:rPr>
              <a:t>furthest</a:t>
            </a:r>
            <a:r>
              <a:rPr sz="2200" spc="-40" dirty="0">
                <a:latin typeface="Calibri"/>
                <a:cs typeface="Calibri"/>
              </a:rPr>
              <a:t> </a:t>
            </a:r>
            <a:r>
              <a:rPr sz="2200" dirty="0">
                <a:latin typeface="Calibri"/>
                <a:cs typeface="Calibri"/>
              </a:rPr>
              <a:t>point</a:t>
            </a:r>
            <a:r>
              <a:rPr sz="2200" spc="-50" dirty="0">
                <a:latin typeface="Calibri"/>
                <a:cs typeface="Calibri"/>
              </a:rPr>
              <a:t> </a:t>
            </a:r>
            <a:r>
              <a:rPr sz="2200" dirty="0">
                <a:latin typeface="Calibri"/>
                <a:cs typeface="Calibri"/>
              </a:rPr>
              <a:t>away</a:t>
            </a:r>
            <a:r>
              <a:rPr sz="2200" spc="-45" dirty="0">
                <a:latin typeface="Calibri"/>
                <a:cs typeface="Calibri"/>
              </a:rPr>
              <a:t> </a:t>
            </a:r>
            <a:r>
              <a:rPr sz="2200" dirty="0">
                <a:latin typeface="Calibri"/>
                <a:cs typeface="Calibri"/>
              </a:rPr>
              <a:t>from</a:t>
            </a:r>
            <a:r>
              <a:rPr sz="2200" spc="-45"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crankshaft.</a:t>
            </a:r>
            <a:endParaRPr sz="2200">
              <a:latin typeface="Calibri"/>
              <a:cs typeface="Calibri"/>
            </a:endParaRPr>
          </a:p>
          <a:p>
            <a:pPr marL="927097" marR="41910">
              <a:lnSpc>
                <a:spcPct val="99600"/>
              </a:lnSpc>
              <a:spcBef>
                <a:spcPts val="655"/>
              </a:spcBef>
            </a:pPr>
            <a:r>
              <a:rPr sz="2200" dirty="0">
                <a:latin typeface="Calibri"/>
                <a:cs typeface="Calibri"/>
              </a:rPr>
              <a:t>Top</a:t>
            </a:r>
            <a:r>
              <a:rPr sz="2200" spc="-45" dirty="0">
                <a:latin typeface="Calibri"/>
                <a:cs typeface="Calibri"/>
              </a:rPr>
              <a:t> </a:t>
            </a:r>
            <a:r>
              <a:rPr sz="2200" dirty="0">
                <a:latin typeface="Calibri"/>
                <a:cs typeface="Calibri"/>
              </a:rPr>
              <a:t>because</a:t>
            </a:r>
            <a:r>
              <a:rPr sz="2200" spc="-30" dirty="0">
                <a:latin typeface="Calibri"/>
                <a:cs typeface="Calibri"/>
              </a:rPr>
              <a:t> </a:t>
            </a:r>
            <a:r>
              <a:rPr sz="2200" dirty="0">
                <a:latin typeface="Calibri"/>
                <a:cs typeface="Calibri"/>
              </a:rPr>
              <a:t>this</a:t>
            </a:r>
            <a:r>
              <a:rPr sz="2200" spc="-40" dirty="0">
                <a:latin typeface="Calibri"/>
                <a:cs typeface="Calibri"/>
              </a:rPr>
              <a:t> </a:t>
            </a:r>
            <a:r>
              <a:rPr sz="2200" dirty="0">
                <a:latin typeface="Calibri"/>
                <a:cs typeface="Calibri"/>
              </a:rPr>
              <a:t>position</a:t>
            </a:r>
            <a:r>
              <a:rPr sz="2200" spc="-30" dirty="0">
                <a:latin typeface="Calibri"/>
                <a:cs typeface="Calibri"/>
              </a:rPr>
              <a:t> </a:t>
            </a:r>
            <a:r>
              <a:rPr sz="2200" dirty="0">
                <a:latin typeface="Calibri"/>
                <a:cs typeface="Calibri"/>
              </a:rPr>
              <a:t>is</a:t>
            </a:r>
            <a:r>
              <a:rPr sz="2200" spc="-40" dirty="0">
                <a:latin typeface="Calibri"/>
                <a:cs typeface="Calibri"/>
              </a:rPr>
              <a:t> </a:t>
            </a:r>
            <a:r>
              <a:rPr sz="2200" dirty="0">
                <a:latin typeface="Calibri"/>
                <a:cs typeface="Calibri"/>
              </a:rPr>
              <a:t>at</a:t>
            </a:r>
            <a:r>
              <a:rPr sz="2200" spc="-45" dirty="0">
                <a:latin typeface="Calibri"/>
                <a:cs typeface="Calibri"/>
              </a:rPr>
              <a:t> </a:t>
            </a:r>
            <a:r>
              <a:rPr sz="2200" dirty="0">
                <a:latin typeface="Calibri"/>
                <a:cs typeface="Calibri"/>
              </a:rPr>
              <a:t>the</a:t>
            </a:r>
            <a:r>
              <a:rPr sz="2200" spc="-30" dirty="0">
                <a:latin typeface="Calibri"/>
                <a:cs typeface="Calibri"/>
              </a:rPr>
              <a:t> </a:t>
            </a:r>
            <a:r>
              <a:rPr sz="2200" dirty="0">
                <a:latin typeface="Calibri"/>
                <a:cs typeface="Calibri"/>
              </a:rPr>
              <a:t>top</a:t>
            </a:r>
            <a:r>
              <a:rPr sz="2200" spc="-40" dirty="0">
                <a:latin typeface="Calibri"/>
                <a:cs typeface="Calibri"/>
              </a:rPr>
              <a:t> </a:t>
            </a:r>
            <a:r>
              <a:rPr sz="2200" dirty="0">
                <a:latin typeface="Calibri"/>
                <a:cs typeface="Calibri"/>
              </a:rPr>
              <a:t>of</a:t>
            </a:r>
            <a:r>
              <a:rPr sz="2200" spc="-40" dirty="0">
                <a:latin typeface="Calibri"/>
                <a:cs typeface="Calibri"/>
              </a:rPr>
              <a:t> </a:t>
            </a:r>
            <a:r>
              <a:rPr sz="2200" dirty="0">
                <a:latin typeface="Calibri"/>
                <a:cs typeface="Calibri"/>
              </a:rPr>
              <a:t>the</a:t>
            </a:r>
            <a:r>
              <a:rPr sz="2200" spc="-30" dirty="0">
                <a:latin typeface="Calibri"/>
                <a:cs typeface="Calibri"/>
              </a:rPr>
              <a:t> </a:t>
            </a:r>
            <a:r>
              <a:rPr sz="2200" dirty="0">
                <a:latin typeface="Calibri"/>
                <a:cs typeface="Calibri"/>
              </a:rPr>
              <a:t>engines</a:t>
            </a:r>
            <a:r>
              <a:rPr sz="2200" spc="-35" dirty="0">
                <a:latin typeface="Calibri"/>
                <a:cs typeface="Calibri"/>
              </a:rPr>
              <a:t> </a:t>
            </a:r>
            <a:r>
              <a:rPr sz="2200" spc="-20" dirty="0">
                <a:latin typeface="Calibri"/>
                <a:cs typeface="Calibri"/>
              </a:rPr>
              <a:t>(not </a:t>
            </a:r>
            <a:r>
              <a:rPr sz="2200" dirty="0">
                <a:latin typeface="Calibri"/>
                <a:cs typeface="Calibri"/>
              </a:rPr>
              <a:t>always),</a:t>
            </a:r>
            <a:r>
              <a:rPr sz="2200" spc="-65" dirty="0">
                <a:latin typeface="Calibri"/>
                <a:cs typeface="Calibri"/>
              </a:rPr>
              <a:t> </a:t>
            </a:r>
            <a:r>
              <a:rPr sz="2200" dirty="0">
                <a:latin typeface="Calibri"/>
                <a:cs typeface="Calibri"/>
              </a:rPr>
              <a:t>and</a:t>
            </a:r>
            <a:r>
              <a:rPr sz="2200" spc="-105" dirty="0">
                <a:latin typeface="Calibri"/>
                <a:cs typeface="Calibri"/>
              </a:rPr>
              <a:t> </a:t>
            </a:r>
            <a:r>
              <a:rPr sz="2200" dirty="0">
                <a:latin typeface="Calibri"/>
                <a:cs typeface="Calibri"/>
              </a:rPr>
              <a:t>dead</a:t>
            </a:r>
            <a:r>
              <a:rPr sz="2200" spc="-80" dirty="0">
                <a:latin typeface="Calibri"/>
                <a:cs typeface="Calibri"/>
              </a:rPr>
              <a:t> </a:t>
            </a:r>
            <a:r>
              <a:rPr sz="2200" dirty="0">
                <a:latin typeface="Calibri"/>
                <a:cs typeface="Calibri"/>
              </a:rPr>
              <a:t>because</a:t>
            </a:r>
            <a:r>
              <a:rPr sz="2200" spc="-55" dirty="0">
                <a:latin typeface="Calibri"/>
                <a:cs typeface="Calibri"/>
              </a:rPr>
              <a:t> </a:t>
            </a:r>
            <a:r>
              <a:rPr sz="2200" dirty="0">
                <a:latin typeface="Calibri"/>
                <a:cs typeface="Calibri"/>
              </a:rPr>
              <a:t>the</a:t>
            </a:r>
            <a:r>
              <a:rPr sz="2200" spc="-65" dirty="0">
                <a:latin typeface="Calibri"/>
                <a:cs typeface="Calibri"/>
              </a:rPr>
              <a:t> </a:t>
            </a:r>
            <a:r>
              <a:rPr sz="2200" dirty="0">
                <a:latin typeface="Calibri"/>
                <a:cs typeface="Calibri"/>
              </a:rPr>
              <a:t>piston</a:t>
            </a:r>
            <a:r>
              <a:rPr sz="2200" spc="-70" dirty="0">
                <a:latin typeface="Calibri"/>
                <a:cs typeface="Calibri"/>
              </a:rPr>
              <a:t> </a:t>
            </a:r>
            <a:r>
              <a:rPr sz="2200" dirty="0">
                <a:latin typeface="Calibri"/>
                <a:cs typeface="Calibri"/>
              </a:rPr>
              <a:t>stops</a:t>
            </a:r>
            <a:r>
              <a:rPr sz="2200" spc="-85" dirty="0">
                <a:latin typeface="Calibri"/>
                <a:cs typeface="Calibri"/>
              </a:rPr>
              <a:t> </a:t>
            </a:r>
            <a:r>
              <a:rPr sz="2200" dirty="0">
                <a:latin typeface="Calibri"/>
                <a:cs typeface="Calibri"/>
              </a:rPr>
              <a:t>as</a:t>
            </a:r>
            <a:r>
              <a:rPr sz="2200" spc="-75" dirty="0">
                <a:latin typeface="Calibri"/>
                <a:cs typeface="Calibri"/>
              </a:rPr>
              <a:t> </a:t>
            </a:r>
            <a:r>
              <a:rPr sz="2200" dirty="0">
                <a:latin typeface="Calibri"/>
                <a:cs typeface="Calibri"/>
              </a:rPr>
              <a:t>this</a:t>
            </a:r>
            <a:r>
              <a:rPr sz="2200" spc="-70" dirty="0">
                <a:latin typeface="Calibri"/>
                <a:cs typeface="Calibri"/>
              </a:rPr>
              <a:t> </a:t>
            </a:r>
            <a:r>
              <a:rPr sz="2200" dirty="0">
                <a:latin typeface="Calibri"/>
                <a:cs typeface="Calibri"/>
              </a:rPr>
              <a:t>point.</a:t>
            </a:r>
            <a:r>
              <a:rPr sz="2200" spc="-90" dirty="0">
                <a:latin typeface="Calibri"/>
                <a:cs typeface="Calibri"/>
              </a:rPr>
              <a:t> </a:t>
            </a:r>
            <a:r>
              <a:rPr sz="2200" spc="-25" dirty="0">
                <a:latin typeface="Calibri"/>
                <a:cs typeface="Calibri"/>
              </a:rPr>
              <a:t>In </a:t>
            </a:r>
            <a:r>
              <a:rPr sz="2200" dirty="0">
                <a:latin typeface="Calibri"/>
                <a:cs typeface="Calibri"/>
              </a:rPr>
              <a:t>some</a:t>
            </a:r>
            <a:r>
              <a:rPr sz="2200" spc="-45" dirty="0">
                <a:latin typeface="Calibri"/>
                <a:cs typeface="Calibri"/>
              </a:rPr>
              <a:t> </a:t>
            </a:r>
            <a:r>
              <a:rPr sz="2200" dirty="0">
                <a:latin typeface="Calibri"/>
                <a:cs typeface="Calibri"/>
              </a:rPr>
              <a:t>engines</a:t>
            </a:r>
            <a:r>
              <a:rPr sz="2200" spc="-10" dirty="0">
                <a:latin typeface="Calibri"/>
                <a:cs typeface="Calibri"/>
              </a:rPr>
              <a:t> </a:t>
            </a:r>
            <a:r>
              <a:rPr sz="2200" b="1" dirty="0">
                <a:latin typeface="Calibri"/>
                <a:cs typeface="Calibri"/>
              </a:rPr>
              <a:t>TDC</a:t>
            </a:r>
            <a:r>
              <a:rPr sz="2200" b="1" spc="-40" dirty="0">
                <a:latin typeface="Calibri"/>
                <a:cs typeface="Calibri"/>
              </a:rPr>
              <a:t> </a:t>
            </a:r>
            <a:r>
              <a:rPr sz="2200" dirty="0">
                <a:latin typeface="Calibri"/>
                <a:cs typeface="Calibri"/>
              </a:rPr>
              <a:t>is</a:t>
            </a:r>
            <a:r>
              <a:rPr sz="2200" spc="-20" dirty="0">
                <a:latin typeface="Calibri"/>
                <a:cs typeface="Calibri"/>
              </a:rPr>
              <a:t> </a:t>
            </a:r>
            <a:r>
              <a:rPr sz="2200" dirty="0">
                <a:latin typeface="Calibri"/>
                <a:cs typeface="Calibri"/>
              </a:rPr>
              <a:t>not</a:t>
            </a:r>
            <a:r>
              <a:rPr sz="2200" spc="-40" dirty="0">
                <a:latin typeface="Calibri"/>
                <a:cs typeface="Calibri"/>
              </a:rPr>
              <a:t> </a:t>
            </a:r>
            <a:r>
              <a:rPr sz="2200" dirty="0">
                <a:latin typeface="Calibri"/>
                <a:cs typeface="Calibri"/>
              </a:rPr>
              <a:t>at</a:t>
            </a:r>
            <a:r>
              <a:rPr sz="2200" spc="-30" dirty="0">
                <a:latin typeface="Calibri"/>
                <a:cs typeface="Calibri"/>
              </a:rPr>
              <a:t> </a:t>
            </a:r>
            <a:r>
              <a:rPr sz="2200" dirty="0">
                <a:latin typeface="Calibri"/>
                <a:cs typeface="Calibri"/>
              </a:rPr>
              <a:t>the</a:t>
            </a:r>
            <a:r>
              <a:rPr sz="2200" spc="-25" dirty="0">
                <a:latin typeface="Calibri"/>
                <a:cs typeface="Calibri"/>
              </a:rPr>
              <a:t> </a:t>
            </a:r>
            <a:r>
              <a:rPr sz="2200" dirty="0">
                <a:latin typeface="Calibri"/>
                <a:cs typeface="Calibri"/>
              </a:rPr>
              <a:t>top</a:t>
            </a:r>
            <a:r>
              <a:rPr sz="2200" spc="-30"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the</a:t>
            </a:r>
            <a:r>
              <a:rPr sz="2200" spc="-40" dirty="0">
                <a:latin typeface="Calibri"/>
                <a:cs typeface="Calibri"/>
              </a:rPr>
              <a:t> </a:t>
            </a:r>
            <a:r>
              <a:rPr sz="2200" spc="-10" dirty="0">
                <a:latin typeface="Calibri"/>
                <a:cs typeface="Calibri"/>
              </a:rPr>
              <a:t>engines(e.g: </a:t>
            </a:r>
            <a:r>
              <a:rPr sz="2200" dirty="0">
                <a:latin typeface="Calibri"/>
                <a:cs typeface="Calibri"/>
              </a:rPr>
              <a:t>horizontally</a:t>
            </a:r>
            <a:r>
              <a:rPr sz="2200" spc="-55" dirty="0">
                <a:latin typeface="Calibri"/>
                <a:cs typeface="Calibri"/>
              </a:rPr>
              <a:t> </a:t>
            </a:r>
            <a:r>
              <a:rPr sz="2200" dirty="0">
                <a:latin typeface="Calibri"/>
                <a:cs typeface="Calibri"/>
              </a:rPr>
              <a:t>opposed</a:t>
            </a:r>
            <a:r>
              <a:rPr sz="2200" spc="-60" dirty="0">
                <a:latin typeface="Calibri"/>
                <a:cs typeface="Calibri"/>
              </a:rPr>
              <a:t> </a:t>
            </a:r>
            <a:r>
              <a:rPr sz="2200" dirty="0">
                <a:latin typeface="Calibri"/>
                <a:cs typeface="Calibri"/>
              </a:rPr>
              <a:t>engines,</a:t>
            </a:r>
            <a:r>
              <a:rPr sz="2200" spc="-50" dirty="0">
                <a:latin typeface="Calibri"/>
                <a:cs typeface="Calibri"/>
              </a:rPr>
              <a:t> </a:t>
            </a:r>
            <a:r>
              <a:rPr sz="2200" dirty="0">
                <a:latin typeface="Calibri"/>
                <a:cs typeface="Calibri"/>
              </a:rPr>
              <a:t>radial</a:t>
            </a:r>
            <a:r>
              <a:rPr sz="2200" spc="-50" dirty="0">
                <a:latin typeface="Calibri"/>
                <a:cs typeface="Calibri"/>
              </a:rPr>
              <a:t> </a:t>
            </a:r>
            <a:r>
              <a:rPr sz="2200" spc="-10" dirty="0">
                <a:latin typeface="Calibri"/>
                <a:cs typeface="Calibri"/>
              </a:rPr>
              <a:t>engines,etc,.)</a:t>
            </a:r>
            <a:endParaRPr sz="2200">
              <a:latin typeface="Calibri"/>
              <a:cs typeface="Calibri"/>
            </a:endParaRPr>
          </a:p>
          <a:p>
            <a:pPr marL="927097" marR="289559">
              <a:lnSpc>
                <a:spcPct val="100899"/>
              </a:lnSpc>
              <a:spcBef>
                <a:spcPts val="745"/>
              </a:spcBef>
            </a:pPr>
            <a:r>
              <a:rPr sz="2200" dirty="0">
                <a:latin typeface="Calibri"/>
                <a:cs typeface="Calibri"/>
              </a:rPr>
              <a:t>When</a:t>
            </a:r>
            <a:r>
              <a:rPr sz="2200" spc="-70" dirty="0">
                <a:latin typeface="Calibri"/>
                <a:cs typeface="Calibri"/>
              </a:rPr>
              <a:t> </a:t>
            </a:r>
            <a:r>
              <a:rPr sz="2200" dirty="0">
                <a:latin typeface="Calibri"/>
                <a:cs typeface="Calibri"/>
              </a:rPr>
              <a:t>the</a:t>
            </a:r>
            <a:r>
              <a:rPr sz="2200" spc="-70" dirty="0">
                <a:latin typeface="Calibri"/>
                <a:cs typeface="Calibri"/>
              </a:rPr>
              <a:t> </a:t>
            </a:r>
            <a:r>
              <a:rPr sz="2200" dirty="0">
                <a:latin typeface="Calibri"/>
                <a:cs typeface="Calibri"/>
              </a:rPr>
              <a:t>piston</a:t>
            </a:r>
            <a:r>
              <a:rPr sz="2200" spc="-70" dirty="0">
                <a:latin typeface="Calibri"/>
                <a:cs typeface="Calibri"/>
              </a:rPr>
              <a:t> </a:t>
            </a:r>
            <a:r>
              <a:rPr sz="2200" dirty="0">
                <a:latin typeface="Calibri"/>
                <a:cs typeface="Calibri"/>
              </a:rPr>
              <a:t>is</a:t>
            </a:r>
            <a:r>
              <a:rPr sz="2200" spc="-80" dirty="0">
                <a:latin typeface="Calibri"/>
                <a:cs typeface="Calibri"/>
              </a:rPr>
              <a:t> </a:t>
            </a:r>
            <a:r>
              <a:rPr sz="2200" dirty="0">
                <a:latin typeface="Calibri"/>
                <a:cs typeface="Calibri"/>
              </a:rPr>
              <a:t>at</a:t>
            </a:r>
            <a:r>
              <a:rPr sz="2200" spc="-80" dirty="0">
                <a:latin typeface="Calibri"/>
                <a:cs typeface="Calibri"/>
              </a:rPr>
              <a:t> </a:t>
            </a:r>
            <a:r>
              <a:rPr sz="2200" dirty="0">
                <a:latin typeface="Calibri"/>
                <a:cs typeface="Calibri"/>
              </a:rPr>
              <a:t>TDC,</a:t>
            </a:r>
            <a:r>
              <a:rPr sz="2200" spc="-65" dirty="0">
                <a:latin typeface="Calibri"/>
                <a:cs typeface="Calibri"/>
              </a:rPr>
              <a:t> </a:t>
            </a:r>
            <a:r>
              <a:rPr sz="2200" dirty="0">
                <a:latin typeface="Calibri"/>
                <a:cs typeface="Calibri"/>
              </a:rPr>
              <a:t>the</a:t>
            </a:r>
            <a:r>
              <a:rPr sz="2200" spc="-70" dirty="0">
                <a:latin typeface="Calibri"/>
                <a:cs typeface="Calibri"/>
              </a:rPr>
              <a:t> </a:t>
            </a:r>
            <a:r>
              <a:rPr sz="2200" dirty="0">
                <a:latin typeface="Calibri"/>
                <a:cs typeface="Calibri"/>
              </a:rPr>
              <a:t>volume</a:t>
            </a:r>
            <a:r>
              <a:rPr sz="2200" spc="-75" dirty="0">
                <a:latin typeface="Calibri"/>
                <a:cs typeface="Calibri"/>
              </a:rPr>
              <a:t> </a:t>
            </a:r>
            <a:r>
              <a:rPr sz="2200" dirty="0">
                <a:latin typeface="Calibri"/>
                <a:cs typeface="Calibri"/>
              </a:rPr>
              <a:t>in</a:t>
            </a:r>
            <a:r>
              <a:rPr sz="2200" spc="-75" dirty="0">
                <a:latin typeface="Calibri"/>
                <a:cs typeface="Calibri"/>
              </a:rPr>
              <a:t> </a:t>
            </a:r>
            <a:r>
              <a:rPr sz="2200" dirty="0">
                <a:latin typeface="Calibri"/>
                <a:cs typeface="Calibri"/>
              </a:rPr>
              <a:t>the</a:t>
            </a:r>
            <a:r>
              <a:rPr sz="2200" spc="-55" dirty="0">
                <a:latin typeface="Calibri"/>
                <a:cs typeface="Calibri"/>
              </a:rPr>
              <a:t> </a:t>
            </a:r>
            <a:r>
              <a:rPr sz="2200" dirty="0">
                <a:latin typeface="Calibri"/>
                <a:cs typeface="Calibri"/>
              </a:rPr>
              <a:t>cylinder</a:t>
            </a:r>
            <a:r>
              <a:rPr sz="2200" spc="-70" dirty="0">
                <a:latin typeface="Calibri"/>
                <a:cs typeface="Calibri"/>
              </a:rPr>
              <a:t> </a:t>
            </a:r>
            <a:r>
              <a:rPr sz="2200" dirty="0">
                <a:latin typeface="Calibri"/>
                <a:cs typeface="Calibri"/>
              </a:rPr>
              <a:t>is</a:t>
            </a:r>
            <a:r>
              <a:rPr sz="2200" spc="-80" dirty="0">
                <a:latin typeface="Calibri"/>
                <a:cs typeface="Calibri"/>
              </a:rPr>
              <a:t> </a:t>
            </a:r>
            <a:r>
              <a:rPr sz="2200" spc="-50" dirty="0">
                <a:latin typeface="Calibri"/>
                <a:cs typeface="Calibri"/>
              </a:rPr>
              <a:t>a </a:t>
            </a:r>
            <a:r>
              <a:rPr sz="2200" spc="-10" dirty="0">
                <a:latin typeface="Calibri"/>
                <a:cs typeface="Calibri"/>
              </a:rPr>
              <a:t>minimum</a:t>
            </a:r>
            <a:r>
              <a:rPr sz="2200" spc="-80" dirty="0">
                <a:latin typeface="Calibri"/>
                <a:cs typeface="Calibri"/>
              </a:rPr>
              <a:t> </a:t>
            </a:r>
            <a:r>
              <a:rPr sz="2200" spc="-10" dirty="0">
                <a:latin typeface="Calibri"/>
                <a:cs typeface="Calibri"/>
              </a:rPr>
              <a:t>called</a:t>
            </a:r>
            <a:r>
              <a:rPr sz="2200" spc="-90" dirty="0">
                <a:latin typeface="Calibri"/>
                <a:cs typeface="Calibri"/>
              </a:rPr>
              <a:t> </a:t>
            </a:r>
            <a:r>
              <a:rPr sz="2200" spc="-10" dirty="0">
                <a:latin typeface="Calibri"/>
                <a:cs typeface="Calibri"/>
              </a:rPr>
              <a:t>the</a:t>
            </a:r>
            <a:r>
              <a:rPr sz="2200" spc="-85" dirty="0">
                <a:latin typeface="Calibri"/>
                <a:cs typeface="Calibri"/>
              </a:rPr>
              <a:t> </a:t>
            </a:r>
            <a:r>
              <a:rPr sz="2200" spc="-10" dirty="0">
                <a:latin typeface="Calibri"/>
                <a:cs typeface="Calibri"/>
              </a:rPr>
              <a:t>clearance</a:t>
            </a:r>
            <a:r>
              <a:rPr sz="2200" spc="-90" dirty="0">
                <a:latin typeface="Calibri"/>
                <a:cs typeface="Calibri"/>
              </a:rPr>
              <a:t> </a:t>
            </a:r>
            <a:r>
              <a:rPr sz="2200" spc="-10" dirty="0">
                <a:latin typeface="Calibri"/>
                <a:cs typeface="Calibri"/>
              </a:rPr>
              <a:t>volume</a:t>
            </a:r>
            <a:endParaRPr sz="2200">
              <a:latin typeface="Calibri"/>
              <a:cs typeface="Calibri"/>
            </a:endParaRPr>
          </a:p>
          <a:p>
            <a:pPr>
              <a:spcBef>
                <a:spcPts val="1600"/>
              </a:spcBef>
            </a:pPr>
            <a:endParaRPr sz="2200">
              <a:latin typeface="Calibri"/>
              <a:cs typeface="Calibri"/>
            </a:endParaRPr>
          </a:p>
          <a:p>
            <a:pPr marL="12700" marR="122554">
              <a:lnSpc>
                <a:spcPts val="2630"/>
              </a:lnSpc>
            </a:pPr>
            <a:r>
              <a:rPr sz="2200" b="1" dirty="0">
                <a:latin typeface="Calibri"/>
                <a:cs typeface="Calibri"/>
              </a:rPr>
              <a:t>Bottom</a:t>
            </a:r>
            <a:r>
              <a:rPr sz="2200" b="1" spc="-45" dirty="0">
                <a:latin typeface="Calibri"/>
                <a:cs typeface="Calibri"/>
              </a:rPr>
              <a:t> </a:t>
            </a:r>
            <a:r>
              <a:rPr sz="2200" b="1" dirty="0">
                <a:latin typeface="Calibri"/>
                <a:cs typeface="Calibri"/>
              </a:rPr>
              <a:t>Dead</a:t>
            </a:r>
            <a:r>
              <a:rPr sz="2200" b="1" spc="-70" dirty="0">
                <a:latin typeface="Calibri"/>
                <a:cs typeface="Calibri"/>
              </a:rPr>
              <a:t> </a:t>
            </a:r>
            <a:r>
              <a:rPr sz="2200" b="1" dirty="0">
                <a:latin typeface="Calibri"/>
                <a:cs typeface="Calibri"/>
              </a:rPr>
              <a:t>Center</a:t>
            </a:r>
            <a:r>
              <a:rPr sz="2200" b="1" spc="-55" dirty="0">
                <a:latin typeface="Calibri"/>
                <a:cs typeface="Calibri"/>
              </a:rPr>
              <a:t> </a:t>
            </a:r>
            <a:r>
              <a:rPr sz="2200" b="1" dirty="0">
                <a:latin typeface="Calibri"/>
                <a:cs typeface="Calibri"/>
              </a:rPr>
              <a:t>(BDC):</a:t>
            </a:r>
            <a:r>
              <a:rPr sz="2200" b="1" spc="-90" dirty="0">
                <a:latin typeface="Calibri"/>
                <a:cs typeface="Calibri"/>
              </a:rPr>
              <a:t> </a:t>
            </a:r>
            <a:r>
              <a:rPr sz="2200" dirty="0">
                <a:latin typeface="Calibri"/>
                <a:cs typeface="Calibri"/>
              </a:rPr>
              <a:t>Position</a:t>
            </a:r>
            <a:r>
              <a:rPr sz="2200" spc="-90" dirty="0">
                <a:latin typeface="Calibri"/>
                <a:cs typeface="Calibri"/>
              </a:rPr>
              <a:t> </a:t>
            </a:r>
            <a:r>
              <a:rPr sz="2200" dirty="0">
                <a:latin typeface="Calibri"/>
                <a:cs typeface="Calibri"/>
              </a:rPr>
              <a:t>of</a:t>
            </a:r>
            <a:r>
              <a:rPr sz="2200" spc="-90" dirty="0">
                <a:latin typeface="Calibri"/>
                <a:cs typeface="Calibri"/>
              </a:rPr>
              <a:t> </a:t>
            </a:r>
            <a:r>
              <a:rPr sz="2200" dirty="0">
                <a:latin typeface="Calibri"/>
                <a:cs typeface="Calibri"/>
              </a:rPr>
              <a:t>the</a:t>
            </a:r>
            <a:r>
              <a:rPr sz="2200" spc="-85" dirty="0">
                <a:latin typeface="Calibri"/>
                <a:cs typeface="Calibri"/>
              </a:rPr>
              <a:t> </a:t>
            </a:r>
            <a:r>
              <a:rPr sz="2200" dirty="0">
                <a:latin typeface="Calibri"/>
                <a:cs typeface="Calibri"/>
              </a:rPr>
              <a:t>piston</a:t>
            </a:r>
            <a:r>
              <a:rPr sz="2200" spc="-85" dirty="0">
                <a:latin typeface="Calibri"/>
                <a:cs typeface="Calibri"/>
              </a:rPr>
              <a:t> </a:t>
            </a:r>
            <a:r>
              <a:rPr sz="2200" dirty="0">
                <a:latin typeface="Calibri"/>
                <a:cs typeface="Calibri"/>
              </a:rPr>
              <a:t>when</a:t>
            </a:r>
            <a:r>
              <a:rPr sz="2200" spc="-100" dirty="0">
                <a:latin typeface="Calibri"/>
                <a:cs typeface="Calibri"/>
              </a:rPr>
              <a:t> </a:t>
            </a:r>
            <a:r>
              <a:rPr sz="2200" dirty="0">
                <a:latin typeface="Calibri"/>
                <a:cs typeface="Calibri"/>
              </a:rPr>
              <a:t>it</a:t>
            </a:r>
            <a:r>
              <a:rPr sz="2200" spc="-95" dirty="0">
                <a:latin typeface="Calibri"/>
                <a:cs typeface="Calibri"/>
              </a:rPr>
              <a:t> </a:t>
            </a:r>
            <a:r>
              <a:rPr sz="2200" dirty="0">
                <a:latin typeface="Calibri"/>
                <a:cs typeface="Calibri"/>
              </a:rPr>
              <a:t>stops</a:t>
            </a:r>
            <a:r>
              <a:rPr sz="2200" spc="-85" dirty="0">
                <a:latin typeface="Calibri"/>
                <a:cs typeface="Calibri"/>
              </a:rPr>
              <a:t> </a:t>
            </a:r>
            <a:r>
              <a:rPr sz="2200" spc="-25" dirty="0">
                <a:latin typeface="Calibri"/>
                <a:cs typeface="Calibri"/>
              </a:rPr>
              <a:t>at </a:t>
            </a:r>
            <a:r>
              <a:rPr sz="2200" dirty="0">
                <a:latin typeface="Calibri"/>
                <a:cs typeface="Calibri"/>
              </a:rPr>
              <a:t>the</a:t>
            </a:r>
            <a:r>
              <a:rPr sz="2200" spc="-45" dirty="0">
                <a:latin typeface="Calibri"/>
                <a:cs typeface="Calibri"/>
              </a:rPr>
              <a:t> </a:t>
            </a:r>
            <a:r>
              <a:rPr sz="2200" dirty="0">
                <a:latin typeface="Calibri"/>
                <a:cs typeface="Calibri"/>
              </a:rPr>
              <a:t>point</a:t>
            </a:r>
            <a:r>
              <a:rPr sz="2200" spc="-40" dirty="0">
                <a:latin typeface="Calibri"/>
                <a:cs typeface="Calibri"/>
              </a:rPr>
              <a:t> </a:t>
            </a:r>
            <a:r>
              <a:rPr sz="2200" dirty="0">
                <a:latin typeface="Calibri"/>
                <a:cs typeface="Calibri"/>
              </a:rPr>
              <a:t>closest</a:t>
            </a:r>
            <a:r>
              <a:rPr sz="2200" spc="-40"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the</a:t>
            </a:r>
            <a:r>
              <a:rPr sz="2200" spc="-40" dirty="0">
                <a:latin typeface="Calibri"/>
                <a:cs typeface="Calibri"/>
              </a:rPr>
              <a:t> </a:t>
            </a:r>
            <a:r>
              <a:rPr sz="2200" spc="-10" dirty="0">
                <a:latin typeface="Calibri"/>
                <a:cs typeface="Calibri"/>
              </a:rPr>
              <a:t>crankshaft.</a:t>
            </a:r>
            <a:endParaRPr sz="2200">
              <a:latin typeface="Calibri"/>
              <a:cs typeface="Calibri"/>
            </a:endParaRPr>
          </a:p>
          <a:p>
            <a:pPr marL="194309" marR="5080" indent="-182244">
              <a:lnSpc>
                <a:spcPct val="101000"/>
              </a:lnSpc>
              <a:spcBef>
                <a:spcPts val="725"/>
              </a:spcBef>
              <a:buClr>
                <a:srgbClr val="4F81BB"/>
              </a:buClr>
              <a:buSzPct val="84090"/>
              <a:buFont typeface="Arial MT"/>
              <a:buChar char="•"/>
              <a:tabLst>
                <a:tab pos="195579" algn="l"/>
              </a:tabLst>
            </a:pPr>
            <a:r>
              <a:rPr sz="2200" spc="-10" dirty="0">
                <a:latin typeface="Calibri"/>
                <a:cs typeface="Calibri"/>
              </a:rPr>
              <a:t>Some</a:t>
            </a:r>
            <a:r>
              <a:rPr sz="2200" spc="-110" dirty="0">
                <a:latin typeface="Calibri"/>
                <a:cs typeface="Calibri"/>
              </a:rPr>
              <a:t> </a:t>
            </a:r>
            <a:r>
              <a:rPr sz="2200" dirty="0">
                <a:latin typeface="Calibri"/>
                <a:cs typeface="Calibri"/>
              </a:rPr>
              <a:t>sources</a:t>
            </a:r>
            <a:r>
              <a:rPr sz="2200" spc="-95" dirty="0">
                <a:latin typeface="Calibri"/>
                <a:cs typeface="Calibri"/>
              </a:rPr>
              <a:t> </a:t>
            </a:r>
            <a:r>
              <a:rPr sz="2200" dirty="0">
                <a:latin typeface="Calibri"/>
                <a:cs typeface="Calibri"/>
              </a:rPr>
              <a:t>call</a:t>
            </a:r>
            <a:r>
              <a:rPr sz="2200" spc="-105" dirty="0">
                <a:latin typeface="Calibri"/>
                <a:cs typeface="Calibri"/>
              </a:rPr>
              <a:t> </a:t>
            </a:r>
            <a:r>
              <a:rPr sz="2200" dirty="0">
                <a:latin typeface="Calibri"/>
                <a:cs typeface="Calibri"/>
              </a:rPr>
              <a:t>this</a:t>
            </a:r>
            <a:r>
              <a:rPr sz="2200" spc="-100" dirty="0">
                <a:latin typeface="Calibri"/>
                <a:cs typeface="Calibri"/>
              </a:rPr>
              <a:t> </a:t>
            </a:r>
            <a:r>
              <a:rPr sz="2200" b="1" dirty="0">
                <a:latin typeface="Calibri"/>
                <a:cs typeface="Calibri"/>
              </a:rPr>
              <a:t>Crank</a:t>
            </a:r>
            <a:r>
              <a:rPr sz="2200" b="1" spc="-95" dirty="0">
                <a:latin typeface="Calibri"/>
                <a:cs typeface="Calibri"/>
              </a:rPr>
              <a:t> </a:t>
            </a:r>
            <a:r>
              <a:rPr sz="2200" b="1" dirty="0">
                <a:latin typeface="Calibri"/>
                <a:cs typeface="Calibri"/>
              </a:rPr>
              <a:t>End</a:t>
            </a:r>
            <a:r>
              <a:rPr sz="2200" b="1" spc="-105" dirty="0">
                <a:latin typeface="Calibri"/>
                <a:cs typeface="Calibri"/>
              </a:rPr>
              <a:t> </a:t>
            </a:r>
            <a:r>
              <a:rPr sz="2200" b="1" dirty="0">
                <a:latin typeface="Calibri"/>
                <a:cs typeface="Calibri"/>
              </a:rPr>
              <a:t>Dead</a:t>
            </a:r>
            <a:r>
              <a:rPr sz="2200" b="1" spc="-90" dirty="0">
                <a:latin typeface="Calibri"/>
                <a:cs typeface="Calibri"/>
              </a:rPr>
              <a:t> </a:t>
            </a:r>
            <a:r>
              <a:rPr sz="2200" b="1" dirty="0">
                <a:latin typeface="Calibri"/>
                <a:cs typeface="Calibri"/>
              </a:rPr>
              <a:t>Center</a:t>
            </a:r>
            <a:r>
              <a:rPr sz="2200" b="1" spc="-70" dirty="0">
                <a:latin typeface="Calibri"/>
                <a:cs typeface="Calibri"/>
              </a:rPr>
              <a:t> </a:t>
            </a:r>
            <a:r>
              <a:rPr sz="2200" b="1" dirty="0">
                <a:latin typeface="Calibri"/>
                <a:cs typeface="Calibri"/>
              </a:rPr>
              <a:t>(CEDC)</a:t>
            </a:r>
            <a:r>
              <a:rPr sz="2200" b="1" spc="-90" dirty="0">
                <a:latin typeface="Calibri"/>
                <a:cs typeface="Calibri"/>
              </a:rPr>
              <a:t> </a:t>
            </a:r>
            <a:r>
              <a:rPr sz="2200" dirty="0">
                <a:latin typeface="Calibri"/>
                <a:cs typeface="Calibri"/>
              </a:rPr>
              <a:t>because</a:t>
            </a:r>
            <a:r>
              <a:rPr sz="2200" spc="-90" dirty="0">
                <a:latin typeface="Calibri"/>
                <a:cs typeface="Calibri"/>
              </a:rPr>
              <a:t> </a:t>
            </a:r>
            <a:r>
              <a:rPr sz="2200" dirty="0">
                <a:latin typeface="Calibri"/>
                <a:cs typeface="Calibri"/>
              </a:rPr>
              <a:t>it</a:t>
            </a:r>
            <a:r>
              <a:rPr sz="2200" spc="-105" dirty="0">
                <a:latin typeface="Calibri"/>
                <a:cs typeface="Calibri"/>
              </a:rPr>
              <a:t> </a:t>
            </a:r>
            <a:r>
              <a:rPr sz="2200" spc="-25" dirty="0">
                <a:latin typeface="Calibri"/>
                <a:cs typeface="Calibri"/>
              </a:rPr>
              <a:t>is 	</a:t>
            </a:r>
            <a:r>
              <a:rPr sz="2200" dirty="0">
                <a:latin typeface="Calibri"/>
                <a:cs typeface="Calibri"/>
              </a:rPr>
              <a:t>not</a:t>
            </a:r>
            <a:r>
              <a:rPr sz="2200" spc="-95" dirty="0">
                <a:latin typeface="Calibri"/>
                <a:cs typeface="Calibri"/>
              </a:rPr>
              <a:t> </a:t>
            </a:r>
            <a:r>
              <a:rPr sz="2200" dirty="0">
                <a:latin typeface="Calibri"/>
                <a:cs typeface="Calibri"/>
              </a:rPr>
              <a:t>always</a:t>
            </a:r>
            <a:r>
              <a:rPr sz="2200" spc="-95" dirty="0">
                <a:latin typeface="Calibri"/>
                <a:cs typeface="Calibri"/>
              </a:rPr>
              <a:t> </a:t>
            </a:r>
            <a:r>
              <a:rPr sz="2200" dirty="0">
                <a:latin typeface="Calibri"/>
                <a:cs typeface="Calibri"/>
              </a:rPr>
              <a:t>at</a:t>
            </a:r>
            <a:r>
              <a:rPr sz="2200" spc="-85" dirty="0">
                <a:latin typeface="Calibri"/>
                <a:cs typeface="Calibri"/>
              </a:rPr>
              <a:t> </a:t>
            </a:r>
            <a:r>
              <a:rPr sz="2200" dirty="0">
                <a:latin typeface="Calibri"/>
                <a:cs typeface="Calibri"/>
              </a:rPr>
              <a:t>the</a:t>
            </a:r>
            <a:r>
              <a:rPr sz="2200" spc="-75" dirty="0">
                <a:latin typeface="Calibri"/>
                <a:cs typeface="Calibri"/>
              </a:rPr>
              <a:t> </a:t>
            </a:r>
            <a:r>
              <a:rPr sz="2200" dirty="0">
                <a:latin typeface="Calibri"/>
                <a:cs typeface="Calibri"/>
              </a:rPr>
              <a:t>bottom</a:t>
            </a:r>
            <a:r>
              <a:rPr sz="2200" spc="-65" dirty="0">
                <a:latin typeface="Calibri"/>
                <a:cs typeface="Calibri"/>
              </a:rPr>
              <a:t> </a:t>
            </a:r>
            <a:r>
              <a:rPr sz="2200" dirty="0">
                <a:latin typeface="Calibri"/>
                <a:cs typeface="Calibri"/>
              </a:rPr>
              <a:t>of</a:t>
            </a:r>
            <a:r>
              <a:rPr sz="2200" spc="-100" dirty="0">
                <a:latin typeface="Calibri"/>
                <a:cs typeface="Calibri"/>
              </a:rPr>
              <a:t> </a:t>
            </a:r>
            <a:r>
              <a:rPr sz="2200" dirty="0">
                <a:latin typeface="Calibri"/>
                <a:cs typeface="Calibri"/>
              </a:rPr>
              <a:t>the</a:t>
            </a:r>
            <a:r>
              <a:rPr sz="2200" spc="-70" dirty="0">
                <a:latin typeface="Calibri"/>
                <a:cs typeface="Calibri"/>
              </a:rPr>
              <a:t> </a:t>
            </a:r>
            <a:r>
              <a:rPr sz="2200" spc="-10" dirty="0">
                <a:latin typeface="Calibri"/>
                <a:cs typeface="Calibri"/>
              </a:rPr>
              <a:t>engine.</a:t>
            </a:r>
            <a:endParaRPr sz="2200">
              <a:latin typeface="Calibri"/>
              <a:cs typeface="Calibri"/>
            </a:endParaRPr>
          </a:p>
          <a:p>
            <a:pPr marL="12700" marR="715643">
              <a:lnSpc>
                <a:spcPts val="2630"/>
              </a:lnSpc>
              <a:spcBef>
                <a:spcPts val="840"/>
              </a:spcBef>
            </a:pPr>
            <a:r>
              <a:rPr sz="2200" b="1" dirty="0">
                <a:latin typeface="Calibri"/>
                <a:cs typeface="Calibri"/>
              </a:rPr>
              <a:t>Stroke</a:t>
            </a:r>
            <a:r>
              <a:rPr sz="2200" b="1" spc="-75" dirty="0">
                <a:latin typeface="Calibri"/>
                <a:cs typeface="Calibri"/>
              </a:rPr>
              <a:t> </a:t>
            </a:r>
            <a:r>
              <a:rPr sz="2200" b="1" dirty="0">
                <a:latin typeface="Calibri"/>
                <a:cs typeface="Calibri"/>
              </a:rPr>
              <a:t>(L)</a:t>
            </a:r>
            <a:r>
              <a:rPr sz="2200" b="1" spc="-100" dirty="0">
                <a:latin typeface="Calibri"/>
                <a:cs typeface="Calibri"/>
              </a:rPr>
              <a:t> </a:t>
            </a:r>
            <a:r>
              <a:rPr sz="2200" b="1" dirty="0">
                <a:latin typeface="Calibri"/>
                <a:cs typeface="Calibri"/>
              </a:rPr>
              <a:t>:</a:t>
            </a:r>
            <a:r>
              <a:rPr sz="2200" b="1" spc="-95" dirty="0">
                <a:latin typeface="Calibri"/>
                <a:cs typeface="Calibri"/>
              </a:rPr>
              <a:t> </a:t>
            </a:r>
            <a:r>
              <a:rPr sz="2200" dirty="0">
                <a:latin typeface="Calibri"/>
                <a:cs typeface="Calibri"/>
              </a:rPr>
              <a:t>Distance</a:t>
            </a:r>
            <a:r>
              <a:rPr sz="2200" spc="-100" dirty="0">
                <a:latin typeface="Calibri"/>
                <a:cs typeface="Calibri"/>
              </a:rPr>
              <a:t> </a:t>
            </a:r>
            <a:r>
              <a:rPr sz="2200" dirty="0">
                <a:latin typeface="Calibri"/>
                <a:cs typeface="Calibri"/>
              </a:rPr>
              <a:t>traveled</a:t>
            </a:r>
            <a:r>
              <a:rPr sz="2200" spc="-105" dirty="0">
                <a:latin typeface="Calibri"/>
                <a:cs typeface="Calibri"/>
              </a:rPr>
              <a:t> </a:t>
            </a:r>
            <a:r>
              <a:rPr sz="2200" dirty="0">
                <a:latin typeface="Calibri"/>
                <a:cs typeface="Calibri"/>
              </a:rPr>
              <a:t>by</a:t>
            </a:r>
            <a:r>
              <a:rPr sz="2200" spc="-85" dirty="0">
                <a:latin typeface="Calibri"/>
                <a:cs typeface="Calibri"/>
              </a:rPr>
              <a:t> </a:t>
            </a:r>
            <a:r>
              <a:rPr sz="2200" dirty="0">
                <a:latin typeface="Calibri"/>
                <a:cs typeface="Calibri"/>
              </a:rPr>
              <a:t>the</a:t>
            </a:r>
            <a:r>
              <a:rPr sz="2200" spc="-85" dirty="0">
                <a:latin typeface="Calibri"/>
                <a:cs typeface="Calibri"/>
              </a:rPr>
              <a:t> </a:t>
            </a:r>
            <a:r>
              <a:rPr sz="2200" dirty="0">
                <a:latin typeface="Calibri"/>
                <a:cs typeface="Calibri"/>
              </a:rPr>
              <a:t>piston</a:t>
            </a:r>
            <a:r>
              <a:rPr sz="2200" spc="-100" dirty="0">
                <a:latin typeface="Calibri"/>
                <a:cs typeface="Calibri"/>
              </a:rPr>
              <a:t> </a:t>
            </a:r>
            <a:r>
              <a:rPr sz="2200" dirty="0">
                <a:latin typeface="Calibri"/>
                <a:cs typeface="Calibri"/>
              </a:rPr>
              <a:t>from</a:t>
            </a:r>
            <a:r>
              <a:rPr sz="2200" spc="-95" dirty="0">
                <a:latin typeface="Calibri"/>
                <a:cs typeface="Calibri"/>
              </a:rPr>
              <a:t> </a:t>
            </a:r>
            <a:r>
              <a:rPr sz="2200" dirty="0">
                <a:latin typeface="Calibri"/>
                <a:cs typeface="Calibri"/>
              </a:rPr>
              <a:t>one</a:t>
            </a:r>
            <a:r>
              <a:rPr sz="2200" spc="-105" dirty="0">
                <a:latin typeface="Calibri"/>
                <a:cs typeface="Calibri"/>
              </a:rPr>
              <a:t> </a:t>
            </a:r>
            <a:r>
              <a:rPr sz="2200" spc="-10" dirty="0">
                <a:latin typeface="Calibri"/>
                <a:cs typeface="Calibri"/>
              </a:rPr>
              <a:t>extreme </a:t>
            </a:r>
            <a:r>
              <a:rPr sz="2200" dirty="0">
                <a:latin typeface="Calibri"/>
                <a:cs typeface="Calibri"/>
              </a:rPr>
              <a:t>position</a:t>
            </a:r>
            <a:r>
              <a:rPr sz="2200" spc="-35" dirty="0">
                <a:latin typeface="Calibri"/>
                <a:cs typeface="Calibri"/>
              </a:rPr>
              <a:t> </a:t>
            </a:r>
            <a:r>
              <a:rPr sz="2200" dirty="0">
                <a:latin typeface="Calibri"/>
                <a:cs typeface="Calibri"/>
              </a:rPr>
              <a:t>to</a:t>
            </a:r>
            <a:r>
              <a:rPr sz="2200" spc="-25" dirty="0">
                <a:latin typeface="Calibri"/>
                <a:cs typeface="Calibri"/>
              </a:rPr>
              <a:t> </a:t>
            </a:r>
            <a:r>
              <a:rPr sz="2200" dirty="0">
                <a:latin typeface="Calibri"/>
                <a:cs typeface="Calibri"/>
              </a:rPr>
              <a:t>the</a:t>
            </a:r>
            <a:r>
              <a:rPr sz="2200" spc="-35" dirty="0">
                <a:latin typeface="Calibri"/>
                <a:cs typeface="Calibri"/>
              </a:rPr>
              <a:t> </a:t>
            </a:r>
            <a:r>
              <a:rPr sz="2200" dirty="0">
                <a:latin typeface="Calibri"/>
                <a:cs typeface="Calibri"/>
              </a:rPr>
              <a:t>other</a:t>
            </a:r>
            <a:r>
              <a:rPr sz="2200" spc="-25" dirty="0">
                <a:latin typeface="Calibri"/>
                <a:cs typeface="Calibri"/>
              </a:rPr>
              <a:t> </a:t>
            </a:r>
            <a:r>
              <a:rPr sz="2200" dirty="0">
                <a:latin typeface="Calibri"/>
                <a:cs typeface="Calibri"/>
              </a:rPr>
              <a:t>:</a:t>
            </a:r>
            <a:r>
              <a:rPr sz="2200" spc="-35" dirty="0">
                <a:latin typeface="Calibri"/>
                <a:cs typeface="Calibri"/>
              </a:rPr>
              <a:t> </a:t>
            </a:r>
            <a:r>
              <a:rPr sz="2200" dirty="0">
                <a:latin typeface="Calibri"/>
                <a:cs typeface="Calibri"/>
              </a:rPr>
              <a:t>TDC</a:t>
            </a:r>
            <a:r>
              <a:rPr sz="2200" spc="-25" dirty="0">
                <a:latin typeface="Calibri"/>
                <a:cs typeface="Calibri"/>
              </a:rPr>
              <a:t> </a:t>
            </a:r>
            <a:r>
              <a:rPr sz="2200" dirty="0">
                <a:latin typeface="Calibri"/>
                <a:cs typeface="Calibri"/>
              </a:rPr>
              <a:t>to</a:t>
            </a:r>
            <a:r>
              <a:rPr sz="2200" spc="-30" dirty="0">
                <a:latin typeface="Calibri"/>
                <a:cs typeface="Calibri"/>
              </a:rPr>
              <a:t> </a:t>
            </a:r>
            <a:r>
              <a:rPr sz="2200" dirty="0">
                <a:latin typeface="Calibri"/>
                <a:cs typeface="Calibri"/>
              </a:rPr>
              <a:t>BDC</a:t>
            </a:r>
            <a:r>
              <a:rPr sz="2200" spc="-35" dirty="0">
                <a:latin typeface="Calibri"/>
                <a:cs typeface="Calibri"/>
              </a:rPr>
              <a:t> </a:t>
            </a:r>
            <a:r>
              <a:rPr sz="2200" dirty="0">
                <a:latin typeface="Calibri"/>
                <a:cs typeface="Calibri"/>
              </a:rPr>
              <a:t>or</a:t>
            </a:r>
            <a:r>
              <a:rPr sz="2200" spc="-35" dirty="0">
                <a:latin typeface="Calibri"/>
                <a:cs typeface="Calibri"/>
              </a:rPr>
              <a:t> </a:t>
            </a:r>
            <a:r>
              <a:rPr sz="2200" dirty="0">
                <a:latin typeface="Calibri"/>
                <a:cs typeface="Calibri"/>
              </a:rPr>
              <a:t>BDC</a:t>
            </a:r>
            <a:r>
              <a:rPr sz="2200" spc="-35" dirty="0">
                <a:latin typeface="Calibri"/>
                <a:cs typeface="Calibri"/>
              </a:rPr>
              <a:t> </a:t>
            </a:r>
            <a:r>
              <a:rPr sz="2200" dirty="0">
                <a:latin typeface="Calibri"/>
                <a:cs typeface="Calibri"/>
              </a:rPr>
              <a:t>to</a:t>
            </a:r>
            <a:r>
              <a:rPr sz="2200" spc="-35" dirty="0">
                <a:latin typeface="Calibri"/>
                <a:cs typeface="Calibri"/>
              </a:rPr>
              <a:t> </a:t>
            </a:r>
            <a:r>
              <a:rPr sz="2200" spc="-20" dirty="0">
                <a:latin typeface="Calibri"/>
                <a:cs typeface="Calibri"/>
              </a:rPr>
              <a:t>TDC.</a:t>
            </a:r>
            <a:endParaRPr sz="2200">
              <a:latin typeface="Calibri"/>
              <a:cs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6241" y="-1213613"/>
            <a:ext cx="8333105" cy="5680016"/>
          </a:xfrm>
          <a:prstGeom prst="rect">
            <a:avLst/>
          </a:prstGeom>
        </p:spPr>
        <p:txBody>
          <a:bodyPr vert="horz" wrap="square" lIns="0" tIns="13335" rIns="0" bIns="0" rtlCol="0">
            <a:spAutoFit/>
          </a:bodyPr>
          <a:lstStyle/>
          <a:p>
            <a:pPr marL="101600" marR="704212">
              <a:lnSpc>
                <a:spcPct val="99600"/>
              </a:lnSpc>
              <a:spcBef>
                <a:spcPts val="105"/>
              </a:spcBef>
            </a:pPr>
            <a:r>
              <a:rPr sz="2200" b="1" dirty="0">
                <a:latin typeface="Calibri"/>
                <a:cs typeface="Calibri"/>
              </a:rPr>
              <a:t>Bore</a:t>
            </a:r>
            <a:r>
              <a:rPr sz="2200" b="1" spc="-55" dirty="0">
                <a:latin typeface="Calibri"/>
                <a:cs typeface="Calibri"/>
              </a:rPr>
              <a:t> </a:t>
            </a:r>
            <a:r>
              <a:rPr sz="2200" b="1" dirty="0">
                <a:latin typeface="Calibri"/>
                <a:cs typeface="Calibri"/>
              </a:rPr>
              <a:t>(d)</a:t>
            </a:r>
            <a:r>
              <a:rPr sz="2200" b="1" spc="-65" dirty="0">
                <a:latin typeface="Calibri"/>
                <a:cs typeface="Calibri"/>
              </a:rPr>
              <a:t> </a:t>
            </a:r>
            <a:r>
              <a:rPr sz="2200" b="1" dirty="0">
                <a:latin typeface="Calibri"/>
                <a:cs typeface="Calibri"/>
              </a:rPr>
              <a:t>:</a:t>
            </a:r>
            <a:r>
              <a:rPr sz="2200" dirty="0">
                <a:latin typeface="Calibri"/>
                <a:cs typeface="Calibri"/>
              </a:rPr>
              <a:t>It</a:t>
            </a:r>
            <a:r>
              <a:rPr sz="2200" spc="-70" dirty="0">
                <a:latin typeface="Calibri"/>
                <a:cs typeface="Calibri"/>
              </a:rPr>
              <a:t> </a:t>
            </a:r>
            <a:r>
              <a:rPr sz="2200" dirty="0">
                <a:latin typeface="Calibri"/>
                <a:cs typeface="Calibri"/>
              </a:rPr>
              <a:t>is</a:t>
            </a:r>
            <a:r>
              <a:rPr sz="2200" spc="-45" dirty="0">
                <a:latin typeface="Calibri"/>
                <a:cs typeface="Calibri"/>
              </a:rPr>
              <a:t> </a:t>
            </a:r>
            <a:r>
              <a:rPr sz="2200" spc="-10" dirty="0">
                <a:latin typeface="Calibri"/>
                <a:cs typeface="Calibri"/>
              </a:rPr>
              <a:t>defined</a:t>
            </a:r>
            <a:r>
              <a:rPr sz="2200" spc="-55" dirty="0">
                <a:latin typeface="Calibri"/>
                <a:cs typeface="Calibri"/>
              </a:rPr>
              <a:t> </a:t>
            </a:r>
            <a:r>
              <a:rPr sz="2200" dirty="0">
                <a:latin typeface="Calibri"/>
                <a:cs typeface="Calibri"/>
              </a:rPr>
              <a:t>as</a:t>
            </a:r>
            <a:r>
              <a:rPr sz="2200" spc="-60" dirty="0">
                <a:latin typeface="Calibri"/>
                <a:cs typeface="Calibri"/>
              </a:rPr>
              <a:t> </a:t>
            </a:r>
            <a:r>
              <a:rPr sz="2200" b="1" dirty="0">
                <a:latin typeface="Calibri"/>
                <a:cs typeface="Calibri"/>
              </a:rPr>
              <a:t>c</a:t>
            </a:r>
            <a:r>
              <a:rPr sz="2200" dirty="0">
                <a:latin typeface="Calibri"/>
                <a:cs typeface="Calibri"/>
              </a:rPr>
              <a:t>ylinder</a:t>
            </a:r>
            <a:r>
              <a:rPr sz="2200" spc="-75" dirty="0">
                <a:latin typeface="Calibri"/>
                <a:cs typeface="Calibri"/>
              </a:rPr>
              <a:t> </a:t>
            </a:r>
            <a:r>
              <a:rPr sz="2200" dirty="0">
                <a:latin typeface="Calibri"/>
                <a:cs typeface="Calibri"/>
              </a:rPr>
              <a:t>diameter</a:t>
            </a:r>
            <a:r>
              <a:rPr sz="2200" spc="-55" dirty="0">
                <a:latin typeface="Calibri"/>
                <a:cs typeface="Calibri"/>
              </a:rPr>
              <a:t> </a:t>
            </a:r>
            <a:r>
              <a:rPr sz="2200" dirty="0">
                <a:latin typeface="Calibri"/>
                <a:cs typeface="Calibri"/>
              </a:rPr>
              <a:t>or</a:t>
            </a:r>
            <a:r>
              <a:rPr sz="2200" spc="-70" dirty="0">
                <a:latin typeface="Calibri"/>
                <a:cs typeface="Calibri"/>
              </a:rPr>
              <a:t> </a:t>
            </a:r>
            <a:r>
              <a:rPr sz="2200" dirty="0">
                <a:latin typeface="Calibri"/>
                <a:cs typeface="Calibri"/>
              </a:rPr>
              <a:t>piston</a:t>
            </a:r>
            <a:r>
              <a:rPr sz="2200" spc="-55" dirty="0">
                <a:latin typeface="Calibri"/>
                <a:cs typeface="Calibri"/>
              </a:rPr>
              <a:t> </a:t>
            </a:r>
            <a:r>
              <a:rPr sz="2200" dirty="0">
                <a:latin typeface="Calibri"/>
                <a:cs typeface="Calibri"/>
              </a:rPr>
              <a:t>face</a:t>
            </a:r>
            <a:r>
              <a:rPr sz="2200" spc="-70" dirty="0">
                <a:latin typeface="Calibri"/>
                <a:cs typeface="Calibri"/>
              </a:rPr>
              <a:t> </a:t>
            </a:r>
            <a:r>
              <a:rPr sz="2200" spc="-10" dirty="0">
                <a:latin typeface="Calibri"/>
                <a:cs typeface="Calibri"/>
              </a:rPr>
              <a:t>diameter; </a:t>
            </a:r>
            <a:r>
              <a:rPr sz="2200" dirty="0">
                <a:latin typeface="Calibri"/>
                <a:cs typeface="Calibri"/>
              </a:rPr>
              <a:t>piston</a:t>
            </a:r>
            <a:r>
              <a:rPr sz="2200" spc="-45" dirty="0">
                <a:latin typeface="Calibri"/>
                <a:cs typeface="Calibri"/>
              </a:rPr>
              <a:t> </a:t>
            </a:r>
            <a:r>
              <a:rPr sz="2200" dirty="0">
                <a:latin typeface="Calibri"/>
                <a:cs typeface="Calibri"/>
              </a:rPr>
              <a:t>face</a:t>
            </a:r>
            <a:r>
              <a:rPr sz="2200" spc="-45" dirty="0">
                <a:latin typeface="Calibri"/>
                <a:cs typeface="Calibri"/>
              </a:rPr>
              <a:t> </a:t>
            </a:r>
            <a:r>
              <a:rPr sz="2200" dirty="0">
                <a:latin typeface="Calibri"/>
                <a:cs typeface="Calibri"/>
              </a:rPr>
              <a:t>diameter</a:t>
            </a:r>
            <a:r>
              <a:rPr sz="2200" spc="-35" dirty="0">
                <a:latin typeface="Calibri"/>
                <a:cs typeface="Calibri"/>
              </a:rPr>
              <a:t> </a:t>
            </a:r>
            <a:r>
              <a:rPr sz="2200" dirty="0">
                <a:latin typeface="Calibri"/>
                <a:cs typeface="Calibri"/>
              </a:rPr>
              <a:t>is</a:t>
            </a:r>
            <a:r>
              <a:rPr sz="2200" spc="-45" dirty="0">
                <a:latin typeface="Calibri"/>
                <a:cs typeface="Calibri"/>
              </a:rPr>
              <a:t> </a:t>
            </a:r>
            <a:r>
              <a:rPr sz="2200" dirty="0">
                <a:latin typeface="Calibri"/>
                <a:cs typeface="Calibri"/>
              </a:rPr>
              <a:t>same</a:t>
            </a:r>
            <a:r>
              <a:rPr sz="2200" spc="-40" dirty="0">
                <a:latin typeface="Calibri"/>
                <a:cs typeface="Calibri"/>
              </a:rPr>
              <a:t> </a:t>
            </a:r>
            <a:r>
              <a:rPr sz="2200" dirty="0">
                <a:latin typeface="Calibri"/>
                <a:cs typeface="Calibri"/>
              </a:rPr>
              <a:t>as</a:t>
            </a:r>
            <a:r>
              <a:rPr sz="2200" spc="-35" dirty="0">
                <a:latin typeface="Calibri"/>
                <a:cs typeface="Calibri"/>
              </a:rPr>
              <a:t> </a:t>
            </a:r>
            <a:r>
              <a:rPr sz="2200" dirty="0">
                <a:latin typeface="Calibri"/>
                <a:cs typeface="Calibri"/>
              </a:rPr>
              <a:t>cylinder</a:t>
            </a:r>
            <a:r>
              <a:rPr sz="2200" spc="-45" dirty="0">
                <a:latin typeface="Calibri"/>
                <a:cs typeface="Calibri"/>
              </a:rPr>
              <a:t> </a:t>
            </a:r>
            <a:r>
              <a:rPr sz="2200" dirty="0">
                <a:latin typeface="Calibri"/>
                <a:cs typeface="Calibri"/>
              </a:rPr>
              <a:t>diameter(</a:t>
            </a:r>
            <a:r>
              <a:rPr sz="2200" spc="-35" dirty="0">
                <a:latin typeface="Calibri"/>
                <a:cs typeface="Calibri"/>
              </a:rPr>
              <a:t> </a:t>
            </a:r>
            <a:r>
              <a:rPr sz="2200" dirty="0">
                <a:latin typeface="Calibri"/>
                <a:cs typeface="Calibri"/>
              </a:rPr>
              <a:t>minus</a:t>
            </a:r>
            <a:r>
              <a:rPr sz="2200" spc="-40" dirty="0">
                <a:latin typeface="Calibri"/>
                <a:cs typeface="Calibri"/>
              </a:rPr>
              <a:t> </a:t>
            </a:r>
            <a:r>
              <a:rPr sz="2200" spc="-10" dirty="0">
                <a:latin typeface="Calibri"/>
                <a:cs typeface="Calibri"/>
              </a:rPr>
              <a:t>small clearance).</a:t>
            </a:r>
            <a:endParaRPr sz="2200">
              <a:latin typeface="Calibri"/>
              <a:cs typeface="Calibri"/>
            </a:endParaRPr>
          </a:p>
          <a:p>
            <a:pPr marL="101600" marR="572768">
              <a:lnSpc>
                <a:spcPts val="2560"/>
              </a:lnSpc>
              <a:spcBef>
                <a:spcPts val="1135"/>
              </a:spcBef>
            </a:pPr>
            <a:r>
              <a:rPr sz="2200" b="1" spc="-20" dirty="0">
                <a:latin typeface="Calibri"/>
                <a:cs typeface="Calibri"/>
              </a:rPr>
              <a:t>Swept</a:t>
            </a:r>
            <a:r>
              <a:rPr sz="2200" b="1" spc="-100" dirty="0">
                <a:latin typeface="Calibri"/>
                <a:cs typeface="Calibri"/>
              </a:rPr>
              <a:t> </a:t>
            </a:r>
            <a:r>
              <a:rPr sz="2200" b="1" spc="-10" dirty="0">
                <a:latin typeface="Calibri"/>
                <a:cs typeface="Calibri"/>
              </a:rPr>
              <a:t>volume/Displacement</a:t>
            </a:r>
            <a:r>
              <a:rPr sz="2200" b="1" spc="-60" dirty="0">
                <a:latin typeface="Calibri"/>
                <a:cs typeface="Calibri"/>
              </a:rPr>
              <a:t> </a:t>
            </a:r>
            <a:r>
              <a:rPr sz="2200" b="1" spc="-10" dirty="0">
                <a:latin typeface="Calibri"/>
                <a:cs typeface="Calibri"/>
              </a:rPr>
              <a:t>volume</a:t>
            </a:r>
            <a:r>
              <a:rPr sz="2200" b="1" spc="-85" dirty="0">
                <a:latin typeface="Calibri"/>
                <a:cs typeface="Calibri"/>
              </a:rPr>
              <a:t> </a:t>
            </a:r>
            <a:r>
              <a:rPr sz="2200" b="1" spc="-10" dirty="0">
                <a:latin typeface="Calibri"/>
                <a:cs typeface="Calibri"/>
              </a:rPr>
              <a:t>(V</a:t>
            </a:r>
            <a:r>
              <a:rPr sz="2175" b="1" spc="-15" baseline="-19157" dirty="0">
                <a:latin typeface="Calibri"/>
                <a:cs typeface="Calibri"/>
              </a:rPr>
              <a:t>s</a:t>
            </a:r>
            <a:r>
              <a:rPr sz="2200" b="1" spc="-10" dirty="0">
                <a:latin typeface="Calibri"/>
                <a:cs typeface="Calibri"/>
              </a:rPr>
              <a:t>)</a:t>
            </a:r>
            <a:r>
              <a:rPr sz="2200" b="1" spc="-95" dirty="0">
                <a:latin typeface="Calibri"/>
                <a:cs typeface="Calibri"/>
              </a:rPr>
              <a:t> </a:t>
            </a:r>
            <a:r>
              <a:rPr sz="2200" b="1" dirty="0">
                <a:latin typeface="Calibri"/>
                <a:cs typeface="Calibri"/>
              </a:rPr>
              <a:t>:</a:t>
            </a:r>
            <a:r>
              <a:rPr sz="2200" b="1" spc="-90" dirty="0">
                <a:latin typeface="Calibri"/>
                <a:cs typeface="Calibri"/>
              </a:rPr>
              <a:t> </a:t>
            </a:r>
            <a:r>
              <a:rPr sz="2200" spc="-10" dirty="0">
                <a:latin typeface="Calibri"/>
                <a:cs typeface="Calibri"/>
              </a:rPr>
              <a:t>Volume</a:t>
            </a:r>
            <a:r>
              <a:rPr sz="2200" spc="-80" dirty="0">
                <a:latin typeface="Calibri"/>
                <a:cs typeface="Calibri"/>
              </a:rPr>
              <a:t> </a:t>
            </a:r>
            <a:r>
              <a:rPr sz="2200" spc="-10" dirty="0">
                <a:latin typeface="Calibri"/>
                <a:cs typeface="Calibri"/>
              </a:rPr>
              <a:t>displaced</a:t>
            </a:r>
            <a:r>
              <a:rPr sz="2200" spc="-85" dirty="0">
                <a:latin typeface="Calibri"/>
                <a:cs typeface="Calibri"/>
              </a:rPr>
              <a:t> </a:t>
            </a:r>
            <a:r>
              <a:rPr sz="2200" spc="-20" dirty="0">
                <a:latin typeface="Calibri"/>
                <a:cs typeface="Calibri"/>
              </a:rPr>
              <a:t>by</a:t>
            </a:r>
            <a:r>
              <a:rPr sz="2200" spc="-95" dirty="0">
                <a:latin typeface="Calibri"/>
                <a:cs typeface="Calibri"/>
              </a:rPr>
              <a:t> </a:t>
            </a:r>
            <a:r>
              <a:rPr sz="2200" spc="-25" dirty="0">
                <a:latin typeface="Calibri"/>
                <a:cs typeface="Calibri"/>
              </a:rPr>
              <a:t>the </a:t>
            </a:r>
            <a:r>
              <a:rPr sz="2200" dirty="0">
                <a:latin typeface="Calibri"/>
                <a:cs typeface="Calibri"/>
              </a:rPr>
              <a:t>piston</a:t>
            </a:r>
            <a:r>
              <a:rPr sz="2200" spc="-110" dirty="0">
                <a:latin typeface="Calibri"/>
                <a:cs typeface="Calibri"/>
              </a:rPr>
              <a:t> </a:t>
            </a:r>
            <a:r>
              <a:rPr sz="2200" dirty="0">
                <a:latin typeface="Calibri"/>
                <a:cs typeface="Calibri"/>
              </a:rPr>
              <a:t>as</a:t>
            </a:r>
            <a:r>
              <a:rPr sz="2200" spc="-95" dirty="0">
                <a:latin typeface="Calibri"/>
                <a:cs typeface="Calibri"/>
              </a:rPr>
              <a:t> </a:t>
            </a:r>
            <a:r>
              <a:rPr sz="2200" dirty="0">
                <a:latin typeface="Calibri"/>
                <a:cs typeface="Calibri"/>
              </a:rPr>
              <a:t>it</a:t>
            </a:r>
            <a:r>
              <a:rPr sz="2200" spc="-95" dirty="0">
                <a:latin typeface="Calibri"/>
                <a:cs typeface="Calibri"/>
              </a:rPr>
              <a:t> </a:t>
            </a:r>
            <a:r>
              <a:rPr sz="2200" dirty="0">
                <a:latin typeface="Calibri"/>
                <a:cs typeface="Calibri"/>
              </a:rPr>
              <a:t>travels</a:t>
            </a:r>
            <a:r>
              <a:rPr sz="2200" spc="-105" dirty="0">
                <a:latin typeface="Calibri"/>
                <a:cs typeface="Calibri"/>
              </a:rPr>
              <a:t> </a:t>
            </a:r>
            <a:r>
              <a:rPr sz="2200" spc="-10" dirty="0">
                <a:latin typeface="Calibri"/>
                <a:cs typeface="Calibri"/>
              </a:rPr>
              <a:t>through</a:t>
            </a:r>
            <a:r>
              <a:rPr sz="2200" spc="-105" dirty="0">
                <a:latin typeface="Calibri"/>
                <a:cs typeface="Calibri"/>
              </a:rPr>
              <a:t> </a:t>
            </a:r>
            <a:r>
              <a:rPr sz="2200" dirty="0">
                <a:latin typeface="Calibri"/>
                <a:cs typeface="Calibri"/>
              </a:rPr>
              <a:t>one</a:t>
            </a:r>
            <a:r>
              <a:rPr sz="2200" spc="-90" dirty="0">
                <a:latin typeface="Calibri"/>
                <a:cs typeface="Calibri"/>
              </a:rPr>
              <a:t> </a:t>
            </a:r>
            <a:r>
              <a:rPr sz="2200" spc="-10" dirty="0">
                <a:latin typeface="Calibri"/>
                <a:cs typeface="Calibri"/>
              </a:rPr>
              <a:t>stroke.</a:t>
            </a:r>
            <a:endParaRPr sz="2200">
              <a:latin typeface="Calibri"/>
              <a:cs typeface="Calibri"/>
            </a:endParaRPr>
          </a:p>
          <a:p>
            <a:pPr marL="1358895" indent="-342898">
              <a:spcBef>
                <a:spcPts val="650"/>
              </a:spcBef>
              <a:buClr>
                <a:srgbClr val="4F81BB"/>
              </a:buClr>
              <a:buSzPct val="84090"/>
              <a:buFont typeface="Arial MT"/>
              <a:buChar char="•"/>
              <a:tabLst>
                <a:tab pos="1358895" algn="l"/>
              </a:tabLst>
            </a:pPr>
            <a:r>
              <a:rPr sz="2200" spc="-10" dirty="0">
                <a:latin typeface="Calibri"/>
                <a:cs typeface="Calibri"/>
              </a:rPr>
              <a:t>Swept</a:t>
            </a:r>
            <a:r>
              <a:rPr sz="2200" spc="-80" dirty="0">
                <a:latin typeface="Calibri"/>
                <a:cs typeface="Calibri"/>
              </a:rPr>
              <a:t> </a:t>
            </a:r>
            <a:r>
              <a:rPr sz="2200" spc="-10" dirty="0">
                <a:latin typeface="Calibri"/>
                <a:cs typeface="Calibri"/>
              </a:rPr>
              <a:t>volume</a:t>
            </a:r>
            <a:r>
              <a:rPr sz="2200" spc="-100" dirty="0">
                <a:latin typeface="Calibri"/>
                <a:cs typeface="Calibri"/>
              </a:rPr>
              <a:t> </a:t>
            </a:r>
            <a:r>
              <a:rPr sz="2200" dirty="0">
                <a:latin typeface="Calibri"/>
                <a:cs typeface="Calibri"/>
              </a:rPr>
              <a:t>is</a:t>
            </a:r>
            <a:r>
              <a:rPr sz="2200" spc="-85" dirty="0">
                <a:latin typeface="Calibri"/>
                <a:cs typeface="Calibri"/>
              </a:rPr>
              <a:t> </a:t>
            </a:r>
            <a:r>
              <a:rPr sz="2200" spc="-10" dirty="0">
                <a:latin typeface="Calibri"/>
                <a:cs typeface="Calibri"/>
              </a:rPr>
              <a:t>defined</a:t>
            </a:r>
            <a:r>
              <a:rPr sz="2200" spc="-100" dirty="0">
                <a:latin typeface="Calibri"/>
                <a:cs typeface="Calibri"/>
              </a:rPr>
              <a:t> </a:t>
            </a:r>
            <a:r>
              <a:rPr sz="2200" dirty="0">
                <a:latin typeface="Calibri"/>
                <a:cs typeface="Calibri"/>
              </a:rPr>
              <a:t>as</a:t>
            </a:r>
            <a:r>
              <a:rPr sz="2200" spc="-85" dirty="0">
                <a:latin typeface="Calibri"/>
                <a:cs typeface="Calibri"/>
              </a:rPr>
              <a:t> </a:t>
            </a:r>
            <a:r>
              <a:rPr sz="2200" spc="-10" dirty="0">
                <a:latin typeface="Calibri"/>
                <a:cs typeface="Calibri"/>
              </a:rPr>
              <a:t>stroke</a:t>
            </a:r>
            <a:r>
              <a:rPr sz="2200" spc="-110" dirty="0">
                <a:latin typeface="Calibri"/>
                <a:cs typeface="Calibri"/>
              </a:rPr>
              <a:t> </a:t>
            </a:r>
            <a:r>
              <a:rPr sz="2200" dirty="0">
                <a:latin typeface="Calibri"/>
                <a:cs typeface="Calibri"/>
              </a:rPr>
              <a:t>times</a:t>
            </a:r>
            <a:r>
              <a:rPr sz="2200" spc="-60" dirty="0">
                <a:latin typeface="Calibri"/>
                <a:cs typeface="Calibri"/>
              </a:rPr>
              <a:t> </a:t>
            </a:r>
            <a:r>
              <a:rPr sz="2200" spc="-10" dirty="0">
                <a:latin typeface="Calibri"/>
                <a:cs typeface="Calibri"/>
              </a:rPr>
              <a:t>bore.</a:t>
            </a:r>
            <a:endParaRPr sz="2200">
              <a:latin typeface="Calibri"/>
              <a:cs typeface="Calibri"/>
            </a:endParaRPr>
          </a:p>
          <a:p>
            <a:pPr marL="101600" marR="123824">
              <a:lnSpc>
                <a:spcPct val="99000"/>
              </a:lnSpc>
              <a:spcBef>
                <a:spcPts val="815"/>
              </a:spcBef>
            </a:pPr>
            <a:r>
              <a:rPr sz="2200" b="1" dirty="0">
                <a:latin typeface="Calibri"/>
                <a:cs typeface="Calibri"/>
              </a:rPr>
              <a:t>Clearance</a:t>
            </a:r>
            <a:r>
              <a:rPr sz="2200" b="1" spc="-50" dirty="0">
                <a:latin typeface="Calibri"/>
                <a:cs typeface="Calibri"/>
              </a:rPr>
              <a:t> </a:t>
            </a:r>
            <a:r>
              <a:rPr sz="2200" b="1" dirty="0">
                <a:latin typeface="Calibri"/>
                <a:cs typeface="Calibri"/>
              </a:rPr>
              <a:t>volume</a:t>
            </a:r>
            <a:r>
              <a:rPr sz="2200" b="1" spc="-45" dirty="0">
                <a:latin typeface="Calibri"/>
                <a:cs typeface="Calibri"/>
              </a:rPr>
              <a:t> </a:t>
            </a:r>
            <a:r>
              <a:rPr sz="2200" b="1" dirty="0">
                <a:latin typeface="Calibri"/>
                <a:cs typeface="Calibri"/>
              </a:rPr>
              <a:t>(V</a:t>
            </a:r>
            <a:r>
              <a:rPr sz="2175" b="1" baseline="-19157" dirty="0">
                <a:latin typeface="Calibri"/>
                <a:cs typeface="Calibri"/>
              </a:rPr>
              <a:t>c</a:t>
            </a:r>
            <a:r>
              <a:rPr sz="2200" b="1" dirty="0">
                <a:latin typeface="Calibri"/>
                <a:cs typeface="Calibri"/>
              </a:rPr>
              <a:t>):</a:t>
            </a:r>
            <a:r>
              <a:rPr sz="2200" b="1" spc="-40" dirty="0">
                <a:latin typeface="Calibri"/>
                <a:cs typeface="Calibri"/>
              </a:rPr>
              <a:t> </a:t>
            </a:r>
            <a:r>
              <a:rPr sz="2200" dirty="0">
                <a:latin typeface="Calibri"/>
                <a:cs typeface="Calibri"/>
              </a:rPr>
              <a:t>It</a:t>
            </a:r>
            <a:r>
              <a:rPr sz="2200" spc="-40" dirty="0">
                <a:latin typeface="Calibri"/>
                <a:cs typeface="Calibri"/>
              </a:rPr>
              <a:t> </a:t>
            </a:r>
            <a:r>
              <a:rPr sz="2200" dirty="0">
                <a:latin typeface="Calibri"/>
                <a:cs typeface="Calibri"/>
              </a:rPr>
              <a:t>is</a:t>
            </a:r>
            <a:r>
              <a:rPr sz="2200" spc="-45" dirty="0">
                <a:latin typeface="Calibri"/>
                <a:cs typeface="Calibri"/>
              </a:rPr>
              <a:t> </a:t>
            </a:r>
            <a:r>
              <a:rPr sz="2200" dirty="0">
                <a:latin typeface="Calibri"/>
                <a:cs typeface="Calibri"/>
              </a:rPr>
              <a:t>the</a:t>
            </a:r>
            <a:r>
              <a:rPr sz="2200" spc="-40" dirty="0">
                <a:latin typeface="Calibri"/>
                <a:cs typeface="Calibri"/>
              </a:rPr>
              <a:t> </a:t>
            </a:r>
            <a:r>
              <a:rPr sz="2200" dirty="0">
                <a:latin typeface="Calibri"/>
                <a:cs typeface="Calibri"/>
              </a:rPr>
              <a:t>minimum</a:t>
            </a:r>
            <a:r>
              <a:rPr sz="2200" spc="-50" dirty="0">
                <a:latin typeface="Calibri"/>
                <a:cs typeface="Calibri"/>
              </a:rPr>
              <a:t> </a:t>
            </a:r>
            <a:r>
              <a:rPr sz="2200" dirty="0">
                <a:latin typeface="Calibri"/>
                <a:cs typeface="Calibri"/>
              </a:rPr>
              <a:t>volume</a:t>
            </a:r>
            <a:r>
              <a:rPr sz="2200" spc="-45" dirty="0">
                <a:latin typeface="Calibri"/>
                <a:cs typeface="Calibri"/>
              </a:rPr>
              <a:t> </a:t>
            </a:r>
            <a:r>
              <a:rPr sz="2200" dirty="0">
                <a:latin typeface="Calibri"/>
                <a:cs typeface="Calibri"/>
              </a:rPr>
              <a:t>of</a:t>
            </a:r>
            <a:r>
              <a:rPr sz="2200" spc="-35" dirty="0">
                <a:latin typeface="Calibri"/>
                <a:cs typeface="Calibri"/>
              </a:rPr>
              <a:t> </a:t>
            </a:r>
            <a:r>
              <a:rPr sz="2200" dirty="0">
                <a:latin typeface="Calibri"/>
                <a:cs typeface="Calibri"/>
              </a:rPr>
              <a:t>the</a:t>
            </a:r>
            <a:r>
              <a:rPr sz="2200" spc="-45" dirty="0">
                <a:latin typeface="Calibri"/>
                <a:cs typeface="Calibri"/>
              </a:rPr>
              <a:t> </a:t>
            </a:r>
            <a:r>
              <a:rPr sz="2200" spc="-10" dirty="0">
                <a:latin typeface="Calibri"/>
                <a:cs typeface="Calibri"/>
              </a:rPr>
              <a:t>cylinder </a:t>
            </a:r>
            <a:r>
              <a:rPr sz="2200" dirty="0">
                <a:latin typeface="Calibri"/>
                <a:cs typeface="Calibri"/>
              </a:rPr>
              <a:t>available</a:t>
            </a:r>
            <a:r>
              <a:rPr sz="2200" spc="-95" dirty="0">
                <a:latin typeface="Calibri"/>
                <a:cs typeface="Calibri"/>
              </a:rPr>
              <a:t> </a:t>
            </a:r>
            <a:r>
              <a:rPr sz="2200" dirty="0">
                <a:latin typeface="Calibri"/>
                <a:cs typeface="Calibri"/>
              </a:rPr>
              <a:t>for</a:t>
            </a:r>
            <a:r>
              <a:rPr sz="2200" spc="-55" dirty="0">
                <a:latin typeface="Calibri"/>
                <a:cs typeface="Calibri"/>
              </a:rPr>
              <a:t> </a:t>
            </a:r>
            <a:r>
              <a:rPr sz="2200" dirty="0">
                <a:latin typeface="Calibri"/>
                <a:cs typeface="Calibri"/>
              </a:rPr>
              <a:t>the</a:t>
            </a:r>
            <a:r>
              <a:rPr sz="2200" spc="-60" dirty="0">
                <a:latin typeface="Calibri"/>
                <a:cs typeface="Calibri"/>
              </a:rPr>
              <a:t> </a:t>
            </a:r>
            <a:r>
              <a:rPr sz="2200" dirty="0">
                <a:latin typeface="Calibri"/>
                <a:cs typeface="Calibri"/>
              </a:rPr>
              <a:t>charge</a:t>
            </a:r>
            <a:r>
              <a:rPr sz="2200" spc="-65" dirty="0">
                <a:latin typeface="Calibri"/>
                <a:cs typeface="Calibri"/>
              </a:rPr>
              <a:t> </a:t>
            </a:r>
            <a:r>
              <a:rPr sz="2200" dirty="0">
                <a:latin typeface="Calibri"/>
                <a:cs typeface="Calibri"/>
              </a:rPr>
              <a:t>(air</a:t>
            </a:r>
            <a:r>
              <a:rPr sz="2200" spc="-55" dirty="0">
                <a:latin typeface="Calibri"/>
                <a:cs typeface="Calibri"/>
              </a:rPr>
              <a:t> </a:t>
            </a:r>
            <a:r>
              <a:rPr sz="2200" dirty="0">
                <a:latin typeface="Calibri"/>
                <a:cs typeface="Calibri"/>
              </a:rPr>
              <a:t>or</a:t>
            </a:r>
            <a:r>
              <a:rPr sz="2200" spc="-70" dirty="0">
                <a:latin typeface="Calibri"/>
                <a:cs typeface="Calibri"/>
              </a:rPr>
              <a:t> </a:t>
            </a:r>
            <a:r>
              <a:rPr sz="2200" dirty="0">
                <a:latin typeface="Calibri"/>
                <a:cs typeface="Calibri"/>
              </a:rPr>
              <a:t>air</a:t>
            </a:r>
            <a:r>
              <a:rPr sz="2200" spc="-75" dirty="0">
                <a:latin typeface="Calibri"/>
                <a:cs typeface="Calibri"/>
              </a:rPr>
              <a:t> </a:t>
            </a:r>
            <a:r>
              <a:rPr sz="2200" dirty="0">
                <a:latin typeface="Calibri"/>
                <a:cs typeface="Calibri"/>
              </a:rPr>
              <a:t>fuel</a:t>
            </a:r>
            <a:r>
              <a:rPr sz="2200" spc="-60" dirty="0">
                <a:latin typeface="Calibri"/>
                <a:cs typeface="Calibri"/>
              </a:rPr>
              <a:t> </a:t>
            </a:r>
            <a:r>
              <a:rPr sz="2200" dirty="0">
                <a:latin typeface="Calibri"/>
                <a:cs typeface="Calibri"/>
              </a:rPr>
              <a:t>mixture)</a:t>
            </a:r>
            <a:r>
              <a:rPr sz="2200" spc="-50" dirty="0">
                <a:latin typeface="Calibri"/>
                <a:cs typeface="Calibri"/>
              </a:rPr>
              <a:t> </a:t>
            </a:r>
            <a:r>
              <a:rPr sz="2200" dirty="0">
                <a:latin typeface="Calibri"/>
                <a:cs typeface="Calibri"/>
              </a:rPr>
              <a:t>when</a:t>
            </a:r>
            <a:r>
              <a:rPr sz="2200" spc="-55" dirty="0">
                <a:latin typeface="Calibri"/>
                <a:cs typeface="Calibri"/>
              </a:rPr>
              <a:t> </a:t>
            </a:r>
            <a:r>
              <a:rPr sz="2200" dirty="0">
                <a:latin typeface="Calibri"/>
                <a:cs typeface="Calibri"/>
              </a:rPr>
              <a:t>the</a:t>
            </a:r>
            <a:r>
              <a:rPr sz="2200" spc="-60" dirty="0">
                <a:latin typeface="Calibri"/>
                <a:cs typeface="Calibri"/>
              </a:rPr>
              <a:t> </a:t>
            </a:r>
            <a:r>
              <a:rPr sz="2200" dirty="0">
                <a:latin typeface="Calibri"/>
                <a:cs typeface="Calibri"/>
              </a:rPr>
              <a:t>piston</a:t>
            </a:r>
            <a:r>
              <a:rPr sz="2200" spc="-55" dirty="0">
                <a:latin typeface="Calibri"/>
                <a:cs typeface="Calibri"/>
              </a:rPr>
              <a:t> </a:t>
            </a:r>
            <a:r>
              <a:rPr sz="2200" spc="-10" dirty="0">
                <a:latin typeface="Calibri"/>
                <a:cs typeface="Calibri"/>
              </a:rPr>
              <a:t>reaches </a:t>
            </a:r>
            <a:r>
              <a:rPr sz="2200" dirty="0">
                <a:latin typeface="Calibri"/>
                <a:cs typeface="Calibri"/>
              </a:rPr>
              <a:t>at</a:t>
            </a:r>
            <a:r>
              <a:rPr sz="2200" spc="-40" dirty="0">
                <a:latin typeface="Calibri"/>
                <a:cs typeface="Calibri"/>
              </a:rPr>
              <a:t> </a:t>
            </a:r>
            <a:r>
              <a:rPr sz="2200" dirty="0">
                <a:latin typeface="Calibri"/>
                <a:cs typeface="Calibri"/>
              </a:rPr>
              <a:t>its</a:t>
            </a:r>
            <a:r>
              <a:rPr sz="2200" spc="-30" dirty="0">
                <a:latin typeface="Calibri"/>
                <a:cs typeface="Calibri"/>
              </a:rPr>
              <a:t> </a:t>
            </a:r>
            <a:r>
              <a:rPr sz="2200" dirty="0">
                <a:latin typeface="Calibri"/>
                <a:cs typeface="Calibri"/>
              </a:rPr>
              <a:t>outermost</a:t>
            </a:r>
            <a:r>
              <a:rPr sz="2200" spc="-30" dirty="0">
                <a:latin typeface="Calibri"/>
                <a:cs typeface="Calibri"/>
              </a:rPr>
              <a:t> </a:t>
            </a:r>
            <a:r>
              <a:rPr sz="2200" dirty="0">
                <a:latin typeface="Calibri"/>
                <a:cs typeface="Calibri"/>
              </a:rPr>
              <a:t>point</a:t>
            </a:r>
            <a:r>
              <a:rPr sz="2200" spc="-25" dirty="0">
                <a:latin typeface="Calibri"/>
                <a:cs typeface="Calibri"/>
              </a:rPr>
              <a:t> </a:t>
            </a:r>
            <a:r>
              <a:rPr sz="2200" dirty="0">
                <a:latin typeface="Calibri"/>
                <a:cs typeface="Calibri"/>
              </a:rPr>
              <a:t>(top</a:t>
            </a:r>
            <a:r>
              <a:rPr sz="2200" spc="-15" dirty="0">
                <a:latin typeface="Calibri"/>
                <a:cs typeface="Calibri"/>
              </a:rPr>
              <a:t> </a:t>
            </a:r>
            <a:r>
              <a:rPr sz="2200" dirty="0">
                <a:latin typeface="Calibri"/>
                <a:cs typeface="Calibri"/>
              </a:rPr>
              <a:t>dead</a:t>
            </a:r>
            <a:r>
              <a:rPr sz="2200" spc="-20" dirty="0">
                <a:latin typeface="Calibri"/>
                <a:cs typeface="Calibri"/>
              </a:rPr>
              <a:t> </a:t>
            </a:r>
            <a:r>
              <a:rPr sz="2200" dirty="0">
                <a:latin typeface="Calibri"/>
                <a:cs typeface="Calibri"/>
              </a:rPr>
              <a:t>center</a:t>
            </a:r>
            <a:r>
              <a:rPr sz="2200" spc="-15" dirty="0">
                <a:latin typeface="Calibri"/>
                <a:cs typeface="Calibri"/>
              </a:rPr>
              <a:t> </a:t>
            </a:r>
            <a:r>
              <a:rPr sz="2200" dirty="0">
                <a:latin typeface="Calibri"/>
                <a:cs typeface="Calibri"/>
              </a:rPr>
              <a:t>or</a:t>
            </a:r>
            <a:r>
              <a:rPr sz="2200" spc="-35" dirty="0">
                <a:latin typeface="Calibri"/>
                <a:cs typeface="Calibri"/>
              </a:rPr>
              <a:t> </a:t>
            </a:r>
            <a:r>
              <a:rPr sz="2200" dirty="0">
                <a:latin typeface="Calibri"/>
                <a:cs typeface="Calibri"/>
              </a:rPr>
              <a:t>inner</a:t>
            </a:r>
            <a:r>
              <a:rPr sz="2200" spc="-20" dirty="0">
                <a:latin typeface="Calibri"/>
                <a:cs typeface="Calibri"/>
              </a:rPr>
              <a:t> </a:t>
            </a:r>
            <a:r>
              <a:rPr sz="2200" dirty="0">
                <a:latin typeface="Calibri"/>
                <a:cs typeface="Calibri"/>
              </a:rPr>
              <a:t>dead</a:t>
            </a:r>
            <a:r>
              <a:rPr sz="2200" spc="-25" dirty="0">
                <a:latin typeface="Calibri"/>
                <a:cs typeface="Calibri"/>
              </a:rPr>
              <a:t> </a:t>
            </a:r>
            <a:r>
              <a:rPr sz="2200" dirty="0">
                <a:latin typeface="Calibri"/>
                <a:cs typeface="Calibri"/>
              </a:rPr>
              <a:t>center)</a:t>
            </a:r>
            <a:r>
              <a:rPr sz="2200" spc="-30" dirty="0">
                <a:latin typeface="Calibri"/>
                <a:cs typeface="Calibri"/>
              </a:rPr>
              <a:t> </a:t>
            </a:r>
            <a:r>
              <a:rPr sz="2200" spc="-10" dirty="0">
                <a:latin typeface="Calibri"/>
                <a:cs typeface="Calibri"/>
              </a:rPr>
              <a:t>during </a:t>
            </a:r>
            <a:r>
              <a:rPr sz="2200" dirty="0">
                <a:latin typeface="Calibri"/>
                <a:cs typeface="Calibri"/>
              </a:rPr>
              <a:t>compression</a:t>
            </a:r>
            <a:r>
              <a:rPr sz="2200" spc="-60" dirty="0">
                <a:latin typeface="Calibri"/>
                <a:cs typeface="Calibri"/>
              </a:rPr>
              <a:t> </a:t>
            </a:r>
            <a:r>
              <a:rPr sz="2200" dirty="0">
                <a:latin typeface="Calibri"/>
                <a:cs typeface="Calibri"/>
              </a:rPr>
              <a:t>stroke</a:t>
            </a:r>
            <a:r>
              <a:rPr sz="2200" spc="-65" dirty="0">
                <a:latin typeface="Calibri"/>
                <a:cs typeface="Calibri"/>
              </a:rPr>
              <a:t> </a:t>
            </a:r>
            <a:r>
              <a:rPr sz="2200" dirty="0">
                <a:latin typeface="Calibri"/>
                <a:cs typeface="Calibri"/>
              </a:rPr>
              <a:t>of</a:t>
            </a:r>
            <a:r>
              <a:rPr sz="2200" spc="-65" dirty="0">
                <a:latin typeface="Calibri"/>
                <a:cs typeface="Calibri"/>
              </a:rPr>
              <a:t> </a:t>
            </a:r>
            <a:r>
              <a:rPr sz="2200" dirty="0">
                <a:latin typeface="Calibri"/>
                <a:cs typeface="Calibri"/>
              </a:rPr>
              <a:t>the</a:t>
            </a:r>
            <a:r>
              <a:rPr sz="2200" spc="-60" dirty="0">
                <a:latin typeface="Calibri"/>
                <a:cs typeface="Calibri"/>
              </a:rPr>
              <a:t> </a:t>
            </a:r>
            <a:r>
              <a:rPr sz="2200" spc="-10" dirty="0">
                <a:latin typeface="Calibri"/>
                <a:cs typeface="Calibri"/>
              </a:rPr>
              <a:t>cycle.</a:t>
            </a:r>
            <a:endParaRPr sz="2200">
              <a:latin typeface="Calibri"/>
              <a:cs typeface="Calibri"/>
            </a:endParaRPr>
          </a:p>
          <a:p>
            <a:pPr marL="1358895" indent="-342898">
              <a:spcBef>
                <a:spcPts val="720"/>
              </a:spcBef>
              <a:buClr>
                <a:srgbClr val="4F81BB"/>
              </a:buClr>
              <a:buSzPct val="84090"/>
              <a:buFont typeface="Arial MT"/>
              <a:buChar char="•"/>
              <a:tabLst>
                <a:tab pos="1358895" algn="l"/>
              </a:tabLst>
            </a:pPr>
            <a:r>
              <a:rPr sz="2200" dirty="0">
                <a:latin typeface="Calibri"/>
                <a:cs typeface="Calibri"/>
              </a:rPr>
              <a:t>Minimum</a:t>
            </a:r>
            <a:r>
              <a:rPr sz="2200" spc="-90" dirty="0">
                <a:latin typeface="Calibri"/>
                <a:cs typeface="Calibri"/>
              </a:rPr>
              <a:t> </a:t>
            </a:r>
            <a:r>
              <a:rPr sz="2200" spc="-10" dirty="0">
                <a:latin typeface="Calibri"/>
                <a:cs typeface="Calibri"/>
              </a:rPr>
              <a:t>volume</a:t>
            </a:r>
            <a:r>
              <a:rPr sz="2200" spc="-100" dirty="0">
                <a:latin typeface="Calibri"/>
                <a:cs typeface="Calibri"/>
              </a:rPr>
              <a:t> </a:t>
            </a:r>
            <a:r>
              <a:rPr sz="2200" dirty="0">
                <a:latin typeface="Calibri"/>
                <a:cs typeface="Calibri"/>
              </a:rPr>
              <a:t>of</a:t>
            </a:r>
            <a:r>
              <a:rPr sz="2200" spc="-90" dirty="0">
                <a:latin typeface="Calibri"/>
                <a:cs typeface="Calibri"/>
              </a:rPr>
              <a:t> </a:t>
            </a:r>
            <a:r>
              <a:rPr sz="2200" spc="-10" dirty="0">
                <a:latin typeface="Calibri"/>
                <a:cs typeface="Calibri"/>
              </a:rPr>
              <a:t>combustion</a:t>
            </a:r>
            <a:r>
              <a:rPr sz="2200" spc="-85" dirty="0">
                <a:latin typeface="Calibri"/>
                <a:cs typeface="Calibri"/>
              </a:rPr>
              <a:t> </a:t>
            </a:r>
            <a:r>
              <a:rPr sz="2200" dirty="0">
                <a:latin typeface="Calibri"/>
                <a:cs typeface="Calibri"/>
              </a:rPr>
              <a:t>chamber</a:t>
            </a:r>
            <a:r>
              <a:rPr sz="2200" spc="-85" dirty="0">
                <a:latin typeface="Calibri"/>
                <a:cs typeface="Calibri"/>
              </a:rPr>
              <a:t> </a:t>
            </a:r>
            <a:r>
              <a:rPr sz="2200" dirty="0">
                <a:latin typeface="Calibri"/>
                <a:cs typeface="Calibri"/>
              </a:rPr>
              <a:t>with</a:t>
            </a:r>
            <a:r>
              <a:rPr sz="2200" spc="-100" dirty="0">
                <a:latin typeface="Calibri"/>
                <a:cs typeface="Calibri"/>
              </a:rPr>
              <a:t> </a:t>
            </a:r>
            <a:r>
              <a:rPr sz="2200" dirty="0">
                <a:latin typeface="Calibri"/>
                <a:cs typeface="Calibri"/>
              </a:rPr>
              <a:t>piston</a:t>
            </a:r>
            <a:r>
              <a:rPr sz="2200" spc="-85" dirty="0">
                <a:latin typeface="Calibri"/>
                <a:cs typeface="Calibri"/>
              </a:rPr>
              <a:t> </a:t>
            </a:r>
            <a:r>
              <a:rPr sz="2200" dirty="0">
                <a:latin typeface="Calibri"/>
                <a:cs typeface="Calibri"/>
              </a:rPr>
              <a:t>at</a:t>
            </a:r>
            <a:r>
              <a:rPr sz="2200" spc="-105" dirty="0">
                <a:latin typeface="Calibri"/>
                <a:cs typeface="Calibri"/>
              </a:rPr>
              <a:t> </a:t>
            </a:r>
            <a:r>
              <a:rPr sz="2200" spc="-20" dirty="0">
                <a:latin typeface="Calibri"/>
                <a:cs typeface="Calibri"/>
              </a:rPr>
              <a:t>TDC.</a:t>
            </a:r>
            <a:endParaRPr sz="2200">
              <a:latin typeface="Calibri"/>
              <a:cs typeface="Calibri"/>
            </a:endParaRPr>
          </a:p>
          <a:p>
            <a:pPr marL="101600" marR="194309">
              <a:lnSpc>
                <a:spcPct val="100899"/>
              </a:lnSpc>
              <a:spcBef>
                <a:spcPts val="820"/>
              </a:spcBef>
            </a:pPr>
            <a:r>
              <a:rPr sz="2200" b="1" spc="-10" dirty="0">
                <a:latin typeface="Calibri"/>
                <a:cs typeface="Calibri"/>
              </a:rPr>
              <a:t>Compression</a:t>
            </a:r>
            <a:r>
              <a:rPr sz="2200" b="1" spc="-95" dirty="0">
                <a:latin typeface="Calibri"/>
                <a:cs typeface="Calibri"/>
              </a:rPr>
              <a:t> </a:t>
            </a:r>
            <a:r>
              <a:rPr sz="2200" b="1" dirty="0">
                <a:latin typeface="Calibri"/>
                <a:cs typeface="Calibri"/>
              </a:rPr>
              <a:t>ratio</a:t>
            </a:r>
            <a:r>
              <a:rPr sz="2200" b="1" spc="-75" dirty="0">
                <a:latin typeface="Calibri"/>
                <a:cs typeface="Calibri"/>
              </a:rPr>
              <a:t> </a:t>
            </a:r>
            <a:r>
              <a:rPr sz="2200" b="1" dirty="0">
                <a:latin typeface="Calibri"/>
                <a:cs typeface="Calibri"/>
              </a:rPr>
              <a:t>(r)</a:t>
            </a:r>
            <a:r>
              <a:rPr sz="2200" b="1" spc="-105" dirty="0">
                <a:latin typeface="Calibri"/>
                <a:cs typeface="Calibri"/>
              </a:rPr>
              <a:t> </a:t>
            </a:r>
            <a:r>
              <a:rPr sz="2200" b="1" dirty="0">
                <a:latin typeface="Calibri"/>
                <a:cs typeface="Calibri"/>
              </a:rPr>
              <a:t>:</a:t>
            </a:r>
            <a:r>
              <a:rPr sz="2200" b="1" spc="-95" dirty="0">
                <a:latin typeface="Calibri"/>
                <a:cs typeface="Calibri"/>
              </a:rPr>
              <a:t> </a:t>
            </a:r>
            <a:r>
              <a:rPr sz="2200" dirty="0">
                <a:latin typeface="Calibri"/>
                <a:cs typeface="Calibri"/>
              </a:rPr>
              <a:t>The</a:t>
            </a:r>
            <a:r>
              <a:rPr sz="2200" spc="-90" dirty="0">
                <a:latin typeface="Calibri"/>
                <a:cs typeface="Calibri"/>
              </a:rPr>
              <a:t> </a:t>
            </a:r>
            <a:r>
              <a:rPr sz="2200" dirty="0">
                <a:latin typeface="Calibri"/>
                <a:cs typeface="Calibri"/>
              </a:rPr>
              <a:t>ratio</a:t>
            </a:r>
            <a:r>
              <a:rPr sz="2200" spc="-105" dirty="0">
                <a:latin typeface="Calibri"/>
                <a:cs typeface="Calibri"/>
              </a:rPr>
              <a:t> </a:t>
            </a:r>
            <a:r>
              <a:rPr sz="2200" dirty="0">
                <a:latin typeface="Calibri"/>
                <a:cs typeface="Calibri"/>
              </a:rPr>
              <a:t>of</a:t>
            </a:r>
            <a:r>
              <a:rPr sz="2200" spc="-110" dirty="0">
                <a:latin typeface="Calibri"/>
                <a:cs typeface="Calibri"/>
              </a:rPr>
              <a:t> </a:t>
            </a:r>
            <a:r>
              <a:rPr sz="2200" dirty="0">
                <a:latin typeface="Calibri"/>
                <a:cs typeface="Calibri"/>
              </a:rPr>
              <a:t>total</a:t>
            </a:r>
            <a:r>
              <a:rPr sz="2200" spc="-75" dirty="0">
                <a:latin typeface="Calibri"/>
                <a:cs typeface="Calibri"/>
              </a:rPr>
              <a:t> </a:t>
            </a:r>
            <a:r>
              <a:rPr sz="2200" spc="-10" dirty="0">
                <a:latin typeface="Calibri"/>
                <a:cs typeface="Calibri"/>
              </a:rPr>
              <a:t>volume</a:t>
            </a:r>
            <a:r>
              <a:rPr sz="2200" spc="-114" dirty="0">
                <a:latin typeface="Calibri"/>
                <a:cs typeface="Calibri"/>
              </a:rPr>
              <a:t> </a:t>
            </a:r>
            <a:r>
              <a:rPr sz="2200" dirty="0">
                <a:latin typeface="Calibri"/>
                <a:cs typeface="Calibri"/>
              </a:rPr>
              <a:t>to</a:t>
            </a:r>
            <a:r>
              <a:rPr sz="2200" spc="-85" dirty="0">
                <a:latin typeface="Calibri"/>
                <a:cs typeface="Calibri"/>
              </a:rPr>
              <a:t> </a:t>
            </a:r>
            <a:r>
              <a:rPr sz="2200" dirty="0">
                <a:latin typeface="Calibri"/>
                <a:cs typeface="Calibri"/>
              </a:rPr>
              <a:t>clearance</a:t>
            </a:r>
            <a:r>
              <a:rPr sz="2200" spc="-110" dirty="0">
                <a:latin typeface="Calibri"/>
                <a:cs typeface="Calibri"/>
              </a:rPr>
              <a:t> </a:t>
            </a:r>
            <a:r>
              <a:rPr sz="2200" dirty="0">
                <a:latin typeface="Calibri"/>
                <a:cs typeface="Calibri"/>
              </a:rPr>
              <a:t>volume</a:t>
            </a:r>
            <a:r>
              <a:rPr sz="2200" spc="-95" dirty="0">
                <a:latin typeface="Calibri"/>
                <a:cs typeface="Calibri"/>
              </a:rPr>
              <a:t> </a:t>
            </a:r>
            <a:r>
              <a:rPr sz="2200" spc="-25" dirty="0">
                <a:latin typeface="Calibri"/>
                <a:cs typeface="Calibri"/>
              </a:rPr>
              <a:t>of </a:t>
            </a:r>
            <a:r>
              <a:rPr sz="2200" dirty="0">
                <a:latin typeface="Calibri"/>
                <a:cs typeface="Calibri"/>
              </a:rPr>
              <a:t>the</a:t>
            </a:r>
            <a:r>
              <a:rPr sz="2200" spc="-80" dirty="0">
                <a:latin typeface="Calibri"/>
                <a:cs typeface="Calibri"/>
              </a:rPr>
              <a:t> </a:t>
            </a:r>
            <a:r>
              <a:rPr sz="2200" dirty="0">
                <a:latin typeface="Calibri"/>
                <a:cs typeface="Calibri"/>
              </a:rPr>
              <a:t>cylinder</a:t>
            </a:r>
            <a:r>
              <a:rPr sz="2200" spc="-85" dirty="0">
                <a:latin typeface="Calibri"/>
                <a:cs typeface="Calibri"/>
              </a:rPr>
              <a:t> </a:t>
            </a:r>
            <a:r>
              <a:rPr sz="2200" dirty="0">
                <a:latin typeface="Calibri"/>
                <a:cs typeface="Calibri"/>
              </a:rPr>
              <a:t>is</a:t>
            </a:r>
            <a:r>
              <a:rPr sz="2200" spc="-85" dirty="0">
                <a:latin typeface="Calibri"/>
                <a:cs typeface="Calibri"/>
              </a:rPr>
              <a:t> </a:t>
            </a:r>
            <a:r>
              <a:rPr sz="2200" dirty="0">
                <a:latin typeface="Calibri"/>
                <a:cs typeface="Calibri"/>
              </a:rPr>
              <a:t>the</a:t>
            </a:r>
            <a:r>
              <a:rPr sz="2200" spc="-75" dirty="0">
                <a:latin typeface="Calibri"/>
                <a:cs typeface="Calibri"/>
              </a:rPr>
              <a:t> </a:t>
            </a:r>
            <a:r>
              <a:rPr sz="2200" spc="-10" dirty="0">
                <a:latin typeface="Calibri"/>
                <a:cs typeface="Calibri"/>
              </a:rPr>
              <a:t>compression</a:t>
            </a:r>
            <a:r>
              <a:rPr sz="2200" spc="-80" dirty="0">
                <a:latin typeface="Calibri"/>
                <a:cs typeface="Calibri"/>
              </a:rPr>
              <a:t> </a:t>
            </a:r>
            <a:r>
              <a:rPr sz="2200" dirty="0">
                <a:latin typeface="Calibri"/>
                <a:cs typeface="Calibri"/>
              </a:rPr>
              <a:t>ratio</a:t>
            </a:r>
            <a:r>
              <a:rPr sz="2200" spc="-75" dirty="0">
                <a:latin typeface="Calibri"/>
                <a:cs typeface="Calibri"/>
              </a:rPr>
              <a:t> </a:t>
            </a:r>
            <a:r>
              <a:rPr sz="2200" dirty="0">
                <a:latin typeface="Calibri"/>
                <a:cs typeface="Calibri"/>
              </a:rPr>
              <a:t>of</a:t>
            </a:r>
            <a:r>
              <a:rPr sz="2200" spc="-75" dirty="0">
                <a:latin typeface="Calibri"/>
                <a:cs typeface="Calibri"/>
              </a:rPr>
              <a:t> </a:t>
            </a:r>
            <a:r>
              <a:rPr sz="2200" dirty="0">
                <a:latin typeface="Calibri"/>
                <a:cs typeface="Calibri"/>
              </a:rPr>
              <a:t>the</a:t>
            </a:r>
            <a:r>
              <a:rPr sz="2200" spc="-85" dirty="0">
                <a:latin typeface="Calibri"/>
                <a:cs typeface="Calibri"/>
              </a:rPr>
              <a:t> </a:t>
            </a:r>
            <a:r>
              <a:rPr sz="2200" spc="-10" dirty="0">
                <a:latin typeface="Calibri"/>
                <a:cs typeface="Calibri"/>
              </a:rPr>
              <a:t>engine.</a:t>
            </a:r>
            <a:endParaRPr sz="2200">
              <a:latin typeface="Calibri"/>
              <a:cs typeface="Calibri"/>
            </a:endParaRPr>
          </a:p>
          <a:p>
            <a:pPr marL="1473194" marR="97790" indent="-457198">
              <a:lnSpc>
                <a:spcPts val="2630"/>
              </a:lnSpc>
              <a:spcBef>
                <a:spcPts val="730"/>
              </a:spcBef>
              <a:buClr>
                <a:srgbClr val="4F81BB"/>
              </a:buClr>
              <a:buSzPct val="84090"/>
              <a:buFont typeface="Arial MT"/>
              <a:buChar char="•"/>
              <a:tabLst>
                <a:tab pos="1473194" algn="l"/>
              </a:tabLst>
            </a:pPr>
            <a:r>
              <a:rPr sz="2200" spc="-10" dirty="0">
                <a:latin typeface="Calibri"/>
                <a:cs typeface="Calibri"/>
              </a:rPr>
              <a:t>Compression</a:t>
            </a:r>
            <a:r>
              <a:rPr sz="2200" spc="-65" dirty="0">
                <a:latin typeface="Calibri"/>
                <a:cs typeface="Calibri"/>
              </a:rPr>
              <a:t> </a:t>
            </a:r>
            <a:r>
              <a:rPr sz="2200" dirty="0">
                <a:latin typeface="Calibri"/>
                <a:cs typeface="Calibri"/>
              </a:rPr>
              <a:t>ratio</a:t>
            </a:r>
            <a:r>
              <a:rPr sz="2200" spc="-70" dirty="0">
                <a:latin typeface="Calibri"/>
                <a:cs typeface="Calibri"/>
              </a:rPr>
              <a:t> </a:t>
            </a:r>
            <a:r>
              <a:rPr sz="2200" dirty="0">
                <a:latin typeface="Calibri"/>
                <a:cs typeface="Calibri"/>
              </a:rPr>
              <a:t>for</a:t>
            </a:r>
            <a:r>
              <a:rPr sz="2200" spc="-55" dirty="0">
                <a:latin typeface="Calibri"/>
                <a:cs typeface="Calibri"/>
              </a:rPr>
              <a:t> </a:t>
            </a:r>
            <a:r>
              <a:rPr sz="2200" dirty="0">
                <a:latin typeface="Calibri"/>
                <a:cs typeface="Calibri"/>
              </a:rPr>
              <a:t>SI</a:t>
            </a:r>
            <a:r>
              <a:rPr sz="2200" spc="-85" dirty="0">
                <a:latin typeface="Calibri"/>
                <a:cs typeface="Calibri"/>
              </a:rPr>
              <a:t> </a:t>
            </a:r>
            <a:r>
              <a:rPr sz="2200" dirty="0">
                <a:latin typeface="Calibri"/>
                <a:cs typeface="Calibri"/>
              </a:rPr>
              <a:t>engines</a:t>
            </a:r>
            <a:r>
              <a:rPr sz="2200" spc="-60" dirty="0">
                <a:latin typeface="Calibri"/>
                <a:cs typeface="Calibri"/>
              </a:rPr>
              <a:t> </a:t>
            </a:r>
            <a:r>
              <a:rPr sz="2200" dirty="0">
                <a:latin typeface="Calibri"/>
                <a:cs typeface="Calibri"/>
              </a:rPr>
              <a:t>varies</a:t>
            </a:r>
            <a:r>
              <a:rPr sz="2200" spc="-50" dirty="0">
                <a:latin typeface="Calibri"/>
                <a:cs typeface="Calibri"/>
              </a:rPr>
              <a:t> </a:t>
            </a:r>
            <a:r>
              <a:rPr sz="2200" dirty="0">
                <a:latin typeface="Calibri"/>
                <a:cs typeface="Calibri"/>
              </a:rPr>
              <a:t>form</a:t>
            </a:r>
            <a:r>
              <a:rPr sz="2200" spc="350" dirty="0">
                <a:latin typeface="Calibri"/>
                <a:cs typeface="Calibri"/>
              </a:rPr>
              <a:t> </a:t>
            </a:r>
            <a:r>
              <a:rPr sz="2200" dirty="0">
                <a:latin typeface="Calibri"/>
                <a:cs typeface="Calibri"/>
              </a:rPr>
              <a:t>8</a:t>
            </a:r>
            <a:r>
              <a:rPr sz="2200" spc="-80" dirty="0">
                <a:latin typeface="Calibri"/>
                <a:cs typeface="Calibri"/>
              </a:rPr>
              <a:t> </a:t>
            </a:r>
            <a:r>
              <a:rPr sz="2200" dirty="0">
                <a:latin typeface="Calibri"/>
                <a:cs typeface="Calibri"/>
              </a:rPr>
              <a:t>to</a:t>
            </a:r>
            <a:r>
              <a:rPr sz="2200" spc="-40" dirty="0">
                <a:latin typeface="Calibri"/>
                <a:cs typeface="Calibri"/>
              </a:rPr>
              <a:t> </a:t>
            </a:r>
            <a:r>
              <a:rPr sz="2200" dirty="0">
                <a:latin typeface="Calibri"/>
                <a:cs typeface="Calibri"/>
              </a:rPr>
              <a:t>12</a:t>
            </a:r>
            <a:r>
              <a:rPr sz="2200" spc="-70" dirty="0">
                <a:latin typeface="Calibri"/>
                <a:cs typeface="Calibri"/>
              </a:rPr>
              <a:t> </a:t>
            </a:r>
            <a:r>
              <a:rPr sz="2200" dirty="0">
                <a:latin typeface="Calibri"/>
                <a:cs typeface="Calibri"/>
              </a:rPr>
              <a:t>and</a:t>
            </a:r>
            <a:r>
              <a:rPr sz="2200" spc="-90" dirty="0">
                <a:latin typeface="Calibri"/>
                <a:cs typeface="Calibri"/>
              </a:rPr>
              <a:t> </a:t>
            </a:r>
            <a:r>
              <a:rPr sz="2200" spc="-25" dirty="0">
                <a:latin typeface="Calibri"/>
                <a:cs typeface="Calibri"/>
              </a:rPr>
              <a:t>for </a:t>
            </a:r>
            <a:r>
              <a:rPr sz="2200" dirty="0">
                <a:latin typeface="Calibri"/>
                <a:cs typeface="Calibri"/>
              </a:rPr>
              <a:t>CI</a:t>
            </a:r>
            <a:r>
              <a:rPr sz="2200" spc="-40" dirty="0">
                <a:latin typeface="Calibri"/>
                <a:cs typeface="Calibri"/>
              </a:rPr>
              <a:t> </a:t>
            </a:r>
            <a:r>
              <a:rPr sz="2200" dirty="0">
                <a:latin typeface="Calibri"/>
                <a:cs typeface="Calibri"/>
              </a:rPr>
              <a:t>engines</a:t>
            </a:r>
            <a:r>
              <a:rPr sz="2200" spc="-30" dirty="0">
                <a:latin typeface="Calibri"/>
                <a:cs typeface="Calibri"/>
              </a:rPr>
              <a:t> </a:t>
            </a:r>
            <a:r>
              <a:rPr sz="2200" dirty="0">
                <a:latin typeface="Calibri"/>
                <a:cs typeface="Calibri"/>
              </a:rPr>
              <a:t>it</a:t>
            </a:r>
            <a:r>
              <a:rPr sz="2200" spc="-40" dirty="0">
                <a:latin typeface="Calibri"/>
                <a:cs typeface="Calibri"/>
              </a:rPr>
              <a:t> </a:t>
            </a:r>
            <a:r>
              <a:rPr sz="2200" dirty="0">
                <a:latin typeface="Calibri"/>
                <a:cs typeface="Calibri"/>
              </a:rPr>
              <a:t>varies</a:t>
            </a:r>
            <a:r>
              <a:rPr sz="2200" spc="-30" dirty="0">
                <a:latin typeface="Calibri"/>
                <a:cs typeface="Calibri"/>
              </a:rPr>
              <a:t> </a:t>
            </a:r>
            <a:r>
              <a:rPr sz="2200" dirty="0">
                <a:latin typeface="Calibri"/>
                <a:cs typeface="Calibri"/>
              </a:rPr>
              <a:t>from</a:t>
            </a:r>
            <a:r>
              <a:rPr sz="2200" spc="-40" dirty="0">
                <a:latin typeface="Calibri"/>
                <a:cs typeface="Calibri"/>
              </a:rPr>
              <a:t> </a:t>
            </a:r>
            <a:r>
              <a:rPr sz="2200" dirty="0">
                <a:latin typeface="Calibri"/>
                <a:cs typeface="Calibri"/>
              </a:rPr>
              <a:t>12</a:t>
            </a:r>
            <a:r>
              <a:rPr sz="2200" spc="-40" dirty="0">
                <a:latin typeface="Calibri"/>
                <a:cs typeface="Calibri"/>
              </a:rPr>
              <a:t> </a:t>
            </a:r>
            <a:r>
              <a:rPr sz="2200" dirty="0">
                <a:latin typeface="Calibri"/>
                <a:cs typeface="Calibri"/>
              </a:rPr>
              <a:t>to</a:t>
            </a:r>
            <a:r>
              <a:rPr sz="2200" spc="-40" dirty="0">
                <a:latin typeface="Calibri"/>
                <a:cs typeface="Calibri"/>
              </a:rPr>
              <a:t> </a:t>
            </a:r>
            <a:r>
              <a:rPr sz="2200" spc="-25" dirty="0">
                <a:latin typeface="Calibri"/>
                <a:cs typeface="Calibri"/>
              </a:rPr>
              <a:t>24</a:t>
            </a:r>
            <a:endParaRPr sz="2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287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4803775" y="-1422399"/>
            <a:ext cx="5324475" cy="2505814"/>
          </a:xfrm>
          <a:prstGeom prst="rect">
            <a:avLst/>
          </a:prstGeom>
        </p:spPr>
        <p:txBody>
          <a:bodyPr vert="horz" wrap="square" lIns="0" tIns="12700" rIns="0" bIns="0" rtlCol="0">
            <a:spAutoFit/>
          </a:bodyPr>
          <a:lstStyle/>
          <a:p>
            <a:pPr marL="355599" marR="513713" indent="-342898">
              <a:spcBef>
                <a:spcPts val="100"/>
              </a:spcBef>
              <a:buClr>
                <a:srgbClr val="FF0000"/>
              </a:buClr>
              <a:buFont typeface="Arial MT"/>
              <a:buChar char="•"/>
              <a:tabLst>
                <a:tab pos="355599" algn="l"/>
              </a:tabLst>
            </a:pPr>
            <a:r>
              <a:rPr sz="1800" b="1" dirty="0">
                <a:solidFill>
                  <a:srgbClr val="CC00CC"/>
                </a:solidFill>
                <a:latin typeface="Arial"/>
                <a:cs typeface="Arial"/>
              </a:rPr>
              <a:t>Open</a:t>
            </a:r>
            <a:r>
              <a:rPr sz="1800" b="1" spc="-60" dirty="0">
                <a:solidFill>
                  <a:srgbClr val="CC00CC"/>
                </a:solidFill>
                <a:latin typeface="Arial"/>
                <a:cs typeface="Arial"/>
              </a:rPr>
              <a:t> </a:t>
            </a:r>
            <a:r>
              <a:rPr sz="1800" b="1" dirty="0">
                <a:solidFill>
                  <a:srgbClr val="CC00CC"/>
                </a:solidFill>
                <a:latin typeface="Arial"/>
                <a:cs typeface="Arial"/>
              </a:rPr>
              <a:t>system</a:t>
            </a:r>
            <a:r>
              <a:rPr sz="1800" b="1" spc="-10" dirty="0">
                <a:solidFill>
                  <a:srgbClr val="CC00CC"/>
                </a:solidFill>
                <a:latin typeface="Arial"/>
                <a:cs typeface="Arial"/>
              </a:rPr>
              <a:t> </a:t>
            </a:r>
            <a:r>
              <a:rPr sz="1800" dirty="0">
                <a:solidFill>
                  <a:srgbClr val="CC00CC"/>
                </a:solidFill>
                <a:latin typeface="Arial MT"/>
                <a:cs typeface="Arial MT"/>
              </a:rPr>
              <a:t>(</a:t>
            </a:r>
            <a:r>
              <a:rPr sz="1800" b="1" dirty="0">
                <a:solidFill>
                  <a:srgbClr val="CC00CC"/>
                </a:solidFill>
                <a:latin typeface="Arial"/>
                <a:cs typeface="Arial"/>
              </a:rPr>
              <a:t>control</a:t>
            </a:r>
            <a:r>
              <a:rPr sz="1800" b="1" spc="-45" dirty="0">
                <a:solidFill>
                  <a:srgbClr val="CC00CC"/>
                </a:solidFill>
                <a:latin typeface="Arial"/>
                <a:cs typeface="Arial"/>
              </a:rPr>
              <a:t> </a:t>
            </a:r>
            <a:r>
              <a:rPr sz="1800" b="1" dirty="0">
                <a:solidFill>
                  <a:srgbClr val="CC00CC"/>
                </a:solidFill>
                <a:latin typeface="Arial"/>
                <a:cs typeface="Arial"/>
              </a:rPr>
              <a:t>volume)</a:t>
            </a:r>
            <a:r>
              <a:rPr sz="1800" dirty="0">
                <a:solidFill>
                  <a:srgbClr val="CC00CC"/>
                </a:solidFill>
                <a:latin typeface="Arial MT"/>
                <a:cs typeface="Arial MT"/>
              </a:rPr>
              <a:t>: </a:t>
            </a:r>
            <a:r>
              <a:rPr sz="1800" dirty="0">
                <a:latin typeface="Arial MT"/>
                <a:cs typeface="Arial MT"/>
              </a:rPr>
              <a:t>A</a:t>
            </a:r>
            <a:r>
              <a:rPr sz="1800" spc="-50" dirty="0">
                <a:latin typeface="Arial MT"/>
                <a:cs typeface="Arial MT"/>
              </a:rPr>
              <a:t> </a:t>
            </a:r>
            <a:r>
              <a:rPr sz="1800" spc="-10" dirty="0">
                <a:latin typeface="Arial MT"/>
                <a:cs typeface="Arial MT"/>
              </a:rPr>
              <a:t>properly </a:t>
            </a:r>
            <a:r>
              <a:rPr sz="1800" dirty="0">
                <a:latin typeface="Arial MT"/>
                <a:cs typeface="Arial MT"/>
              </a:rPr>
              <a:t>selected</a:t>
            </a:r>
            <a:r>
              <a:rPr sz="1800" spc="-60" dirty="0">
                <a:latin typeface="Arial MT"/>
                <a:cs typeface="Arial MT"/>
              </a:rPr>
              <a:t> </a:t>
            </a:r>
            <a:r>
              <a:rPr sz="1800" dirty="0">
                <a:latin typeface="Arial MT"/>
                <a:cs typeface="Arial MT"/>
              </a:rPr>
              <a:t>region</a:t>
            </a:r>
            <a:r>
              <a:rPr sz="1800" spc="-50" dirty="0">
                <a:latin typeface="Arial MT"/>
                <a:cs typeface="Arial MT"/>
              </a:rPr>
              <a:t> </a:t>
            </a:r>
            <a:r>
              <a:rPr sz="1800" dirty="0">
                <a:latin typeface="Arial MT"/>
                <a:cs typeface="Arial MT"/>
              </a:rPr>
              <a:t>in</a:t>
            </a:r>
            <a:r>
              <a:rPr sz="1800" spc="-60" dirty="0">
                <a:latin typeface="Arial MT"/>
                <a:cs typeface="Arial MT"/>
              </a:rPr>
              <a:t> </a:t>
            </a:r>
            <a:r>
              <a:rPr sz="1800" spc="-10" dirty="0">
                <a:latin typeface="Arial MT"/>
                <a:cs typeface="Arial MT"/>
              </a:rPr>
              <a:t>space.</a:t>
            </a:r>
            <a:endParaRPr sz="1800">
              <a:latin typeface="Arial MT"/>
              <a:cs typeface="Arial MT"/>
            </a:endParaRPr>
          </a:p>
          <a:p>
            <a:pPr marL="355599" marR="261619" indent="-342898">
              <a:lnSpc>
                <a:spcPts val="2150"/>
              </a:lnSpc>
              <a:spcBef>
                <a:spcPts val="740"/>
              </a:spcBef>
              <a:buClr>
                <a:srgbClr val="FF0000"/>
              </a:buClr>
              <a:buChar char="•"/>
              <a:tabLst>
                <a:tab pos="355599" algn="l"/>
              </a:tabLst>
            </a:pPr>
            <a:r>
              <a:rPr sz="1800" dirty="0">
                <a:latin typeface="Arial MT"/>
                <a:cs typeface="Arial MT"/>
              </a:rPr>
              <a:t>It</a:t>
            </a:r>
            <a:r>
              <a:rPr sz="1800" spc="-75" dirty="0">
                <a:latin typeface="Arial MT"/>
                <a:cs typeface="Arial MT"/>
              </a:rPr>
              <a:t> </a:t>
            </a:r>
            <a:r>
              <a:rPr sz="1800" dirty="0">
                <a:latin typeface="Arial MT"/>
                <a:cs typeface="Arial MT"/>
              </a:rPr>
              <a:t>usually</a:t>
            </a:r>
            <a:r>
              <a:rPr sz="1800" spc="-45" dirty="0">
                <a:latin typeface="Arial MT"/>
                <a:cs typeface="Arial MT"/>
              </a:rPr>
              <a:t> </a:t>
            </a:r>
            <a:r>
              <a:rPr sz="1800" dirty="0">
                <a:latin typeface="Arial MT"/>
                <a:cs typeface="Arial MT"/>
              </a:rPr>
              <a:t>encloses</a:t>
            </a:r>
            <a:r>
              <a:rPr sz="1800" spc="-45" dirty="0">
                <a:latin typeface="Arial MT"/>
                <a:cs typeface="Arial MT"/>
              </a:rPr>
              <a:t> </a:t>
            </a:r>
            <a:r>
              <a:rPr sz="1800" dirty="0">
                <a:latin typeface="Arial MT"/>
                <a:cs typeface="Arial MT"/>
              </a:rPr>
              <a:t>a</a:t>
            </a:r>
            <a:r>
              <a:rPr sz="1800" spc="-50" dirty="0">
                <a:latin typeface="Arial MT"/>
                <a:cs typeface="Arial MT"/>
              </a:rPr>
              <a:t> </a:t>
            </a:r>
            <a:r>
              <a:rPr sz="1800" dirty="0">
                <a:latin typeface="Arial MT"/>
                <a:cs typeface="Arial MT"/>
              </a:rPr>
              <a:t>device</a:t>
            </a:r>
            <a:r>
              <a:rPr sz="1800" spc="-60" dirty="0">
                <a:latin typeface="Arial MT"/>
                <a:cs typeface="Arial MT"/>
              </a:rPr>
              <a:t> </a:t>
            </a:r>
            <a:r>
              <a:rPr sz="1800" dirty="0">
                <a:latin typeface="Arial MT"/>
                <a:cs typeface="Arial MT"/>
              </a:rPr>
              <a:t>that</a:t>
            </a:r>
            <a:r>
              <a:rPr sz="1800" spc="-50" dirty="0">
                <a:latin typeface="Arial MT"/>
                <a:cs typeface="Arial MT"/>
              </a:rPr>
              <a:t> </a:t>
            </a:r>
            <a:r>
              <a:rPr sz="1800" dirty="0">
                <a:latin typeface="Arial MT"/>
                <a:cs typeface="Arial MT"/>
              </a:rPr>
              <a:t>involves</a:t>
            </a:r>
            <a:r>
              <a:rPr sz="1800" spc="-25" dirty="0">
                <a:latin typeface="Arial MT"/>
                <a:cs typeface="Arial MT"/>
              </a:rPr>
              <a:t> </a:t>
            </a:r>
            <a:r>
              <a:rPr sz="1800" spc="-20" dirty="0">
                <a:latin typeface="Arial MT"/>
                <a:cs typeface="Arial MT"/>
              </a:rPr>
              <a:t>mass </a:t>
            </a:r>
            <a:r>
              <a:rPr sz="1800" dirty="0">
                <a:latin typeface="Arial MT"/>
                <a:cs typeface="Arial MT"/>
              </a:rPr>
              <a:t>flow</a:t>
            </a:r>
            <a:r>
              <a:rPr sz="1800" spc="-35" dirty="0">
                <a:latin typeface="Arial MT"/>
                <a:cs typeface="Arial MT"/>
              </a:rPr>
              <a:t> </a:t>
            </a:r>
            <a:r>
              <a:rPr sz="1800" dirty="0">
                <a:latin typeface="Arial MT"/>
                <a:cs typeface="Arial MT"/>
              </a:rPr>
              <a:t>such</a:t>
            </a:r>
            <a:r>
              <a:rPr sz="1800" spc="-20" dirty="0">
                <a:latin typeface="Arial MT"/>
                <a:cs typeface="Arial MT"/>
              </a:rPr>
              <a:t> </a:t>
            </a:r>
            <a:r>
              <a:rPr sz="1800" dirty="0">
                <a:latin typeface="Arial MT"/>
                <a:cs typeface="Arial MT"/>
              </a:rPr>
              <a:t>as a</a:t>
            </a:r>
            <a:r>
              <a:rPr sz="1800" spc="-10" dirty="0">
                <a:latin typeface="Arial MT"/>
                <a:cs typeface="Arial MT"/>
              </a:rPr>
              <a:t> </a:t>
            </a:r>
            <a:r>
              <a:rPr sz="1800" dirty="0">
                <a:latin typeface="Arial MT"/>
                <a:cs typeface="Arial MT"/>
              </a:rPr>
              <a:t>compressor,</a:t>
            </a:r>
            <a:r>
              <a:rPr sz="1800" spc="-10" dirty="0">
                <a:latin typeface="Arial MT"/>
                <a:cs typeface="Arial MT"/>
              </a:rPr>
              <a:t> </a:t>
            </a:r>
            <a:r>
              <a:rPr sz="1800" dirty="0">
                <a:latin typeface="Arial MT"/>
                <a:cs typeface="Arial MT"/>
              </a:rPr>
              <a:t>turbine,</a:t>
            </a:r>
            <a:r>
              <a:rPr sz="1800" spc="-10" dirty="0">
                <a:latin typeface="Arial MT"/>
                <a:cs typeface="Arial MT"/>
              </a:rPr>
              <a:t> </a:t>
            </a:r>
            <a:r>
              <a:rPr sz="1800" dirty="0">
                <a:latin typeface="Arial MT"/>
                <a:cs typeface="Arial MT"/>
              </a:rPr>
              <a:t>or</a:t>
            </a:r>
            <a:r>
              <a:rPr sz="1800" spc="-10" dirty="0">
                <a:latin typeface="Arial MT"/>
                <a:cs typeface="Arial MT"/>
              </a:rPr>
              <a:t> nozzle.</a:t>
            </a:r>
            <a:endParaRPr sz="1800">
              <a:latin typeface="Arial MT"/>
              <a:cs typeface="Arial MT"/>
            </a:endParaRPr>
          </a:p>
          <a:p>
            <a:pPr marL="355599" marR="5080" indent="-342898">
              <a:lnSpc>
                <a:spcPts val="2150"/>
              </a:lnSpc>
              <a:spcBef>
                <a:spcPts val="655"/>
              </a:spcBef>
              <a:buClr>
                <a:srgbClr val="FF0000"/>
              </a:buClr>
              <a:buChar char="•"/>
              <a:tabLst>
                <a:tab pos="355599" algn="l"/>
              </a:tabLst>
            </a:pPr>
            <a:r>
              <a:rPr sz="1800" dirty="0">
                <a:latin typeface="Arial MT"/>
                <a:cs typeface="Arial MT"/>
              </a:rPr>
              <a:t>Both</a:t>
            </a:r>
            <a:r>
              <a:rPr sz="1800" spc="-50" dirty="0">
                <a:latin typeface="Arial MT"/>
                <a:cs typeface="Arial MT"/>
              </a:rPr>
              <a:t> </a:t>
            </a:r>
            <a:r>
              <a:rPr sz="1800" dirty="0">
                <a:latin typeface="Arial MT"/>
                <a:cs typeface="Arial MT"/>
              </a:rPr>
              <a:t>mass</a:t>
            </a:r>
            <a:r>
              <a:rPr sz="1800" spc="-40" dirty="0">
                <a:latin typeface="Arial MT"/>
                <a:cs typeface="Arial MT"/>
              </a:rPr>
              <a:t> </a:t>
            </a:r>
            <a:r>
              <a:rPr sz="1800" dirty="0">
                <a:latin typeface="Arial MT"/>
                <a:cs typeface="Arial MT"/>
              </a:rPr>
              <a:t>and</a:t>
            </a:r>
            <a:r>
              <a:rPr sz="1800" spc="-25" dirty="0">
                <a:latin typeface="Arial MT"/>
                <a:cs typeface="Arial MT"/>
              </a:rPr>
              <a:t> </a:t>
            </a:r>
            <a:r>
              <a:rPr sz="1800" dirty="0">
                <a:latin typeface="Arial MT"/>
                <a:cs typeface="Arial MT"/>
              </a:rPr>
              <a:t>energy</a:t>
            </a:r>
            <a:r>
              <a:rPr sz="1800" spc="-35" dirty="0">
                <a:latin typeface="Arial MT"/>
                <a:cs typeface="Arial MT"/>
              </a:rPr>
              <a:t> </a:t>
            </a:r>
            <a:r>
              <a:rPr sz="1800" dirty="0">
                <a:latin typeface="Arial MT"/>
                <a:cs typeface="Arial MT"/>
              </a:rPr>
              <a:t>can</a:t>
            </a:r>
            <a:r>
              <a:rPr sz="1800" spc="-60" dirty="0">
                <a:latin typeface="Arial MT"/>
                <a:cs typeface="Arial MT"/>
              </a:rPr>
              <a:t> </a:t>
            </a:r>
            <a:r>
              <a:rPr sz="1800" dirty="0">
                <a:latin typeface="Arial MT"/>
                <a:cs typeface="Arial MT"/>
              </a:rPr>
              <a:t>cross</a:t>
            </a:r>
            <a:r>
              <a:rPr sz="1800" spc="-50" dirty="0">
                <a:latin typeface="Arial MT"/>
                <a:cs typeface="Arial MT"/>
              </a:rPr>
              <a:t> </a:t>
            </a:r>
            <a:r>
              <a:rPr sz="1800" dirty="0">
                <a:latin typeface="Arial MT"/>
                <a:cs typeface="Arial MT"/>
              </a:rPr>
              <a:t>the</a:t>
            </a:r>
            <a:r>
              <a:rPr sz="1800" spc="-55" dirty="0">
                <a:latin typeface="Arial MT"/>
                <a:cs typeface="Arial MT"/>
              </a:rPr>
              <a:t> </a:t>
            </a:r>
            <a:r>
              <a:rPr sz="1800" dirty="0">
                <a:latin typeface="Arial MT"/>
                <a:cs typeface="Arial MT"/>
              </a:rPr>
              <a:t>boundary</a:t>
            </a:r>
            <a:r>
              <a:rPr sz="1800" spc="-5" dirty="0">
                <a:latin typeface="Arial MT"/>
                <a:cs typeface="Arial MT"/>
              </a:rPr>
              <a:t> </a:t>
            </a:r>
            <a:r>
              <a:rPr sz="1800" spc="-25" dirty="0">
                <a:latin typeface="Arial MT"/>
                <a:cs typeface="Arial MT"/>
              </a:rPr>
              <a:t>of </a:t>
            </a:r>
            <a:r>
              <a:rPr sz="1800" dirty="0">
                <a:latin typeface="Arial MT"/>
                <a:cs typeface="Arial MT"/>
              </a:rPr>
              <a:t>a</a:t>
            </a:r>
            <a:r>
              <a:rPr sz="1800" spc="-25" dirty="0">
                <a:latin typeface="Arial MT"/>
                <a:cs typeface="Arial MT"/>
              </a:rPr>
              <a:t> </a:t>
            </a:r>
            <a:r>
              <a:rPr sz="1800" dirty="0">
                <a:latin typeface="Arial MT"/>
                <a:cs typeface="Arial MT"/>
              </a:rPr>
              <a:t>control</a:t>
            </a:r>
            <a:r>
              <a:rPr sz="1800" spc="-20" dirty="0">
                <a:latin typeface="Arial MT"/>
                <a:cs typeface="Arial MT"/>
              </a:rPr>
              <a:t> </a:t>
            </a:r>
            <a:r>
              <a:rPr sz="1800" spc="-10" dirty="0">
                <a:latin typeface="Arial MT"/>
                <a:cs typeface="Arial MT"/>
              </a:rPr>
              <a:t>volume.</a:t>
            </a:r>
            <a:endParaRPr sz="1800">
              <a:latin typeface="Arial MT"/>
              <a:cs typeface="Arial MT"/>
            </a:endParaRPr>
          </a:p>
          <a:p>
            <a:pPr marL="355599" marR="389889" indent="-342898">
              <a:spcBef>
                <a:spcPts val="580"/>
              </a:spcBef>
              <a:buClr>
                <a:srgbClr val="FF0000"/>
              </a:buClr>
              <a:buFont typeface="Arial MT"/>
              <a:buChar char="•"/>
              <a:tabLst>
                <a:tab pos="355599" algn="l"/>
              </a:tabLst>
            </a:pPr>
            <a:r>
              <a:rPr sz="1800" b="1" dirty="0">
                <a:solidFill>
                  <a:srgbClr val="CC00CC"/>
                </a:solidFill>
                <a:latin typeface="Arial"/>
                <a:cs typeface="Arial"/>
              </a:rPr>
              <a:t>Control</a:t>
            </a:r>
            <a:r>
              <a:rPr sz="1800" b="1" spc="-50" dirty="0">
                <a:solidFill>
                  <a:srgbClr val="CC00CC"/>
                </a:solidFill>
                <a:latin typeface="Arial"/>
                <a:cs typeface="Arial"/>
              </a:rPr>
              <a:t> </a:t>
            </a:r>
            <a:r>
              <a:rPr sz="1800" b="1" dirty="0">
                <a:solidFill>
                  <a:srgbClr val="CC00CC"/>
                </a:solidFill>
                <a:latin typeface="Arial"/>
                <a:cs typeface="Arial"/>
              </a:rPr>
              <a:t>surface</a:t>
            </a:r>
            <a:r>
              <a:rPr sz="1800" dirty="0">
                <a:solidFill>
                  <a:srgbClr val="CC00CC"/>
                </a:solidFill>
                <a:latin typeface="Arial MT"/>
                <a:cs typeface="Arial MT"/>
              </a:rPr>
              <a:t>:</a:t>
            </a:r>
            <a:r>
              <a:rPr sz="1800" spc="-45" dirty="0">
                <a:solidFill>
                  <a:srgbClr val="CC00CC"/>
                </a:solidFill>
                <a:latin typeface="Arial MT"/>
                <a:cs typeface="Arial MT"/>
              </a:rPr>
              <a:t> </a:t>
            </a:r>
            <a:r>
              <a:rPr sz="1800" dirty="0">
                <a:latin typeface="Arial MT"/>
                <a:cs typeface="Arial MT"/>
              </a:rPr>
              <a:t>The</a:t>
            </a:r>
            <a:r>
              <a:rPr sz="1800" spc="-80" dirty="0">
                <a:latin typeface="Arial MT"/>
                <a:cs typeface="Arial MT"/>
              </a:rPr>
              <a:t> </a:t>
            </a:r>
            <a:r>
              <a:rPr sz="1800" dirty="0">
                <a:latin typeface="Arial MT"/>
                <a:cs typeface="Arial MT"/>
              </a:rPr>
              <a:t>boundaries</a:t>
            </a:r>
            <a:r>
              <a:rPr sz="1800" spc="-45" dirty="0">
                <a:latin typeface="Arial MT"/>
                <a:cs typeface="Arial MT"/>
              </a:rPr>
              <a:t> </a:t>
            </a:r>
            <a:r>
              <a:rPr sz="1800" dirty="0">
                <a:latin typeface="Arial MT"/>
                <a:cs typeface="Arial MT"/>
              </a:rPr>
              <a:t>of</a:t>
            </a:r>
            <a:r>
              <a:rPr sz="1800" spc="-50" dirty="0">
                <a:latin typeface="Arial MT"/>
                <a:cs typeface="Arial MT"/>
              </a:rPr>
              <a:t> </a:t>
            </a:r>
            <a:r>
              <a:rPr sz="1800" dirty="0">
                <a:latin typeface="Arial MT"/>
                <a:cs typeface="Arial MT"/>
              </a:rPr>
              <a:t>a</a:t>
            </a:r>
            <a:r>
              <a:rPr sz="1800" spc="-65" dirty="0">
                <a:latin typeface="Arial MT"/>
                <a:cs typeface="Arial MT"/>
              </a:rPr>
              <a:t> </a:t>
            </a:r>
            <a:r>
              <a:rPr sz="1800" spc="-10" dirty="0">
                <a:latin typeface="Arial MT"/>
                <a:cs typeface="Arial MT"/>
              </a:rPr>
              <a:t>control </a:t>
            </a:r>
            <a:r>
              <a:rPr sz="1800" dirty="0">
                <a:latin typeface="Arial MT"/>
                <a:cs typeface="Arial MT"/>
              </a:rPr>
              <a:t>volume.</a:t>
            </a:r>
            <a:r>
              <a:rPr sz="1800" spc="-10" dirty="0">
                <a:latin typeface="Arial MT"/>
                <a:cs typeface="Arial MT"/>
              </a:rPr>
              <a:t> </a:t>
            </a:r>
            <a:r>
              <a:rPr sz="1800" dirty="0">
                <a:latin typeface="Arial MT"/>
                <a:cs typeface="Arial MT"/>
              </a:rPr>
              <a:t>It can</a:t>
            </a:r>
            <a:r>
              <a:rPr sz="1800" spc="-15" dirty="0">
                <a:latin typeface="Arial MT"/>
                <a:cs typeface="Arial MT"/>
              </a:rPr>
              <a:t> </a:t>
            </a:r>
            <a:r>
              <a:rPr sz="1800" dirty="0">
                <a:latin typeface="Arial MT"/>
                <a:cs typeface="Arial MT"/>
              </a:rPr>
              <a:t>be</a:t>
            </a:r>
            <a:r>
              <a:rPr sz="1800" spc="-20" dirty="0">
                <a:latin typeface="Arial MT"/>
                <a:cs typeface="Arial MT"/>
              </a:rPr>
              <a:t> </a:t>
            </a:r>
            <a:r>
              <a:rPr sz="1800" dirty="0">
                <a:latin typeface="Arial MT"/>
                <a:cs typeface="Arial MT"/>
              </a:rPr>
              <a:t>real</a:t>
            </a:r>
            <a:r>
              <a:rPr sz="1800" spc="-5" dirty="0">
                <a:latin typeface="Arial MT"/>
                <a:cs typeface="Arial MT"/>
              </a:rPr>
              <a:t> </a:t>
            </a:r>
            <a:r>
              <a:rPr sz="1800" dirty="0">
                <a:latin typeface="Arial MT"/>
                <a:cs typeface="Arial MT"/>
              </a:rPr>
              <a:t>or</a:t>
            </a:r>
            <a:r>
              <a:rPr sz="1800" spc="-5" dirty="0">
                <a:latin typeface="Arial MT"/>
                <a:cs typeface="Arial MT"/>
              </a:rPr>
              <a:t> </a:t>
            </a:r>
            <a:r>
              <a:rPr sz="1800" spc="-10" dirty="0">
                <a:latin typeface="Arial MT"/>
                <a:cs typeface="Arial MT"/>
              </a:rPr>
              <a:t>imaginary.</a:t>
            </a:r>
            <a:endParaRPr sz="1800">
              <a:latin typeface="Arial MT"/>
              <a:cs typeface="Arial MT"/>
            </a:endParaRPr>
          </a:p>
        </p:txBody>
      </p:sp>
      <p:sp>
        <p:nvSpPr>
          <p:cNvPr id="4" name="object 4"/>
          <p:cNvSpPr txBox="1"/>
          <p:nvPr/>
        </p:nvSpPr>
        <p:spPr>
          <a:xfrm>
            <a:off x="9765283" y="4670247"/>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15</a:t>
            </a:r>
            <a:endParaRPr sz="1400">
              <a:latin typeface="Arial MT"/>
              <a:cs typeface="Arial MT"/>
            </a:endParaRPr>
          </a:p>
        </p:txBody>
      </p:sp>
      <p:pic>
        <p:nvPicPr>
          <p:cNvPr id="5" name="object 5"/>
          <p:cNvPicPr/>
          <p:nvPr/>
        </p:nvPicPr>
        <p:blipFill>
          <a:blip r:embed="rId2" cstate="print"/>
          <a:stretch>
            <a:fillRect/>
          </a:stretch>
        </p:blipFill>
        <p:spPr>
          <a:xfrm>
            <a:off x="1527464" y="1454727"/>
            <a:ext cx="3105150" cy="6096000"/>
          </a:xfrm>
          <a:prstGeom prst="rect">
            <a:avLst/>
          </a:prstGeom>
        </p:spPr>
      </p:pic>
      <p:pic>
        <p:nvPicPr>
          <p:cNvPr id="6" name="object 6"/>
          <p:cNvPicPr/>
          <p:nvPr/>
        </p:nvPicPr>
        <p:blipFill>
          <a:blip r:embed="rId3" cstate="print"/>
          <a:stretch>
            <a:fillRect/>
          </a:stretch>
        </p:blipFill>
        <p:spPr>
          <a:xfrm>
            <a:off x="4759038" y="2502477"/>
            <a:ext cx="4991100" cy="40005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76755" y="1913255"/>
            <a:ext cx="3408045" cy="2840989"/>
          </a:xfrm>
          <a:prstGeom prst="rect">
            <a:avLst/>
          </a:prstGeom>
        </p:spPr>
      </p:pic>
      <p:pic>
        <p:nvPicPr>
          <p:cNvPr id="3" name="object 3"/>
          <p:cNvPicPr/>
          <p:nvPr/>
        </p:nvPicPr>
        <p:blipFill>
          <a:blip r:embed="rId3" cstate="print"/>
          <a:stretch>
            <a:fillRect/>
          </a:stretch>
        </p:blipFill>
        <p:spPr>
          <a:xfrm>
            <a:off x="5929630" y="1788833"/>
            <a:ext cx="3331521" cy="2976117"/>
          </a:xfrm>
          <a:prstGeom prst="rect">
            <a:avLst/>
          </a:prstGeom>
        </p:spPr>
      </p:pic>
      <p:sp>
        <p:nvSpPr>
          <p:cNvPr id="4" name="object 4"/>
          <p:cNvSpPr txBox="1">
            <a:spLocks noGrp="1"/>
          </p:cNvSpPr>
          <p:nvPr>
            <p:ph type="title"/>
          </p:nvPr>
        </p:nvSpPr>
        <p:spPr>
          <a:xfrm>
            <a:off x="1907540" y="-932942"/>
            <a:ext cx="4893945" cy="566181"/>
          </a:xfrm>
          <a:prstGeom prst="rect">
            <a:avLst/>
          </a:prstGeom>
        </p:spPr>
        <p:txBody>
          <a:bodyPr vert="horz" wrap="square" lIns="0" tIns="12065" rIns="0" bIns="0" rtlCol="0" anchor="t">
            <a:spAutoFit/>
          </a:bodyPr>
          <a:lstStyle/>
          <a:p>
            <a:pPr marL="12700">
              <a:spcBef>
                <a:spcPts val="95"/>
              </a:spcBef>
            </a:pPr>
            <a:r>
              <a:rPr spc="-114" dirty="0">
                <a:latin typeface="Calibri"/>
                <a:cs typeface="Calibri"/>
              </a:rPr>
              <a:t>Classification</a:t>
            </a:r>
            <a:r>
              <a:rPr spc="-275" dirty="0">
                <a:latin typeface="Calibri"/>
                <a:cs typeface="Calibri"/>
              </a:rPr>
              <a:t> </a:t>
            </a:r>
            <a:r>
              <a:rPr spc="-75" dirty="0">
                <a:latin typeface="Calibri"/>
                <a:cs typeface="Calibri"/>
              </a:rPr>
              <a:t>of</a:t>
            </a:r>
            <a:r>
              <a:rPr spc="-245" dirty="0">
                <a:latin typeface="Calibri"/>
                <a:cs typeface="Calibri"/>
              </a:rPr>
              <a:t> </a:t>
            </a:r>
            <a:r>
              <a:rPr spc="-80" dirty="0">
                <a:latin typeface="Calibri"/>
                <a:cs typeface="Calibri"/>
              </a:rPr>
              <a:t>IC</a:t>
            </a:r>
            <a:r>
              <a:rPr spc="-220" dirty="0">
                <a:latin typeface="Calibri"/>
                <a:cs typeface="Calibri"/>
              </a:rPr>
              <a:t> </a:t>
            </a:r>
            <a:r>
              <a:rPr spc="-60" dirty="0">
                <a:latin typeface="Calibri"/>
                <a:cs typeface="Calibri"/>
              </a:rPr>
              <a:t>engine</a:t>
            </a:r>
          </a:p>
        </p:txBody>
      </p:sp>
      <p:sp>
        <p:nvSpPr>
          <p:cNvPr id="5" name="object 5"/>
          <p:cNvSpPr txBox="1"/>
          <p:nvPr/>
        </p:nvSpPr>
        <p:spPr>
          <a:xfrm>
            <a:off x="1918208" y="-74318"/>
            <a:ext cx="3183890" cy="1575431"/>
          </a:xfrm>
          <a:prstGeom prst="rect">
            <a:avLst/>
          </a:prstGeom>
        </p:spPr>
        <p:txBody>
          <a:bodyPr vert="horz" wrap="square" lIns="0" tIns="89535" rIns="0" bIns="0" rtlCol="0">
            <a:spAutoFit/>
          </a:bodyPr>
          <a:lstStyle/>
          <a:p>
            <a:pPr marL="195579" indent="-182879">
              <a:spcBef>
                <a:spcPts val="705"/>
              </a:spcBef>
              <a:buClr>
                <a:srgbClr val="4F81BB"/>
              </a:buClr>
              <a:buSzPct val="85416"/>
              <a:buFont typeface="Arial MT"/>
              <a:buChar char="•"/>
              <a:tabLst>
                <a:tab pos="195579" algn="l"/>
              </a:tabLst>
            </a:pPr>
            <a:r>
              <a:rPr sz="2400" dirty="0">
                <a:latin typeface="Calibri"/>
                <a:cs typeface="Calibri"/>
              </a:rPr>
              <a:t>Based</a:t>
            </a:r>
            <a:r>
              <a:rPr sz="2400" spc="-45" dirty="0">
                <a:latin typeface="Calibri"/>
                <a:cs typeface="Calibri"/>
              </a:rPr>
              <a:t> </a:t>
            </a:r>
            <a:r>
              <a:rPr sz="2400" dirty="0">
                <a:latin typeface="Calibri"/>
                <a:cs typeface="Calibri"/>
              </a:rPr>
              <a:t>on</a:t>
            </a:r>
            <a:r>
              <a:rPr sz="2400" spc="-50" dirty="0">
                <a:latin typeface="Calibri"/>
                <a:cs typeface="Calibri"/>
              </a:rPr>
              <a:t> </a:t>
            </a:r>
            <a:r>
              <a:rPr sz="2400" dirty="0">
                <a:latin typeface="Calibri"/>
                <a:cs typeface="Calibri"/>
              </a:rPr>
              <a:t>working</a:t>
            </a:r>
            <a:r>
              <a:rPr sz="2400" spc="-30" dirty="0">
                <a:latin typeface="Calibri"/>
                <a:cs typeface="Calibri"/>
              </a:rPr>
              <a:t> </a:t>
            </a:r>
            <a:r>
              <a:rPr sz="2400" spc="-20" dirty="0">
                <a:latin typeface="Calibri"/>
                <a:cs typeface="Calibri"/>
              </a:rPr>
              <a:t>cycle</a:t>
            </a:r>
            <a:endParaRPr sz="2400">
              <a:latin typeface="Calibri"/>
              <a:cs typeface="Calibri"/>
            </a:endParaRPr>
          </a:p>
          <a:p>
            <a:pPr marL="481963" lvl="1" indent="-182879">
              <a:spcBef>
                <a:spcPts val="509"/>
              </a:spcBef>
              <a:buClr>
                <a:srgbClr val="4F81BB"/>
              </a:buClr>
              <a:buSzPct val="85000"/>
              <a:buFont typeface="Arial MT"/>
              <a:buChar char="•"/>
              <a:tabLst>
                <a:tab pos="481963" algn="l"/>
              </a:tabLst>
            </a:pPr>
            <a:r>
              <a:rPr sz="2000" dirty="0">
                <a:latin typeface="Calibri"/>
                <a:cs typeface="Calibri"/>
              </a:rPr>
              <a:t>Otto</a:t>
            </a:r>
            <a:r>
              <a:rPr sz="2000" spc="-70" dirty="0">
                <a:latin typeface="Calibri"/>
                <a:cs typeface="Calibri"/>
              </a:rPr>
              <a:t> </a:t>
            </a:r>
            <a:r>
              <a:rPr sz="2000" dirty="0">
                <a:latin typeface="Calibri"/>
                <a:cs typeface="Calibri"/>
              </a:rPr>
              <a:t>cycle(</a:t>
            </a:r>
            <a:r>
              <a:rPr sz="2000" spc="-55" dirty="0">
                <a:latin typeface="Calibri"/>
                <a:cs typeface="Calibri"/>
              </a:rPr>
              <a:t> </a:t>
            </a:r>
            <a:r>
              <a:rPr sz="2000" dirty="0">
                <a:latin typeface="Calibri"/>
                <a:cs typeface="Calibri"/>
              </a:rPr>
              <a:t>eg.</a:t>
            </a:r>
            <a:r>
              <a:rPr sz="2000" spc="-70" dirty="0">
                <a:latin typeface="Calibri"/>
                <a:cs typeface="Calibri"/>
              </a:rPr>
              <a:t> </a:t>
            </a:r>
            <a:r>
              <a:rPr sz="2000" dirty="0">
                <a:latin typeface="Calibri"/>
                <a:cs typeface="Calibri"/>
              </a:rPr>
              <a:t>SI</a:t>
            </a:r>
            <a:r>
              <a:rPr sz="2000" spc="-50" dirty="0">
                <a:latin typeface="Calibri"/>
                <a:cs typeface="Calibri"/>
              </a:rPr>
              <a:t> </a:t>
            </a:r>
            <a:r>
              <a:rPr sz="2000" spc="-10" dirty="0">
                <a:latin typeface="Calibri"/>
                <a:cs typeface="Calibri"/>
              </a:rPr>
              <a:t>engine)</a:t>
            </a:r>
            <a:endParaRPr sz="2000">
              <a:latin typeface="Calibri"/>
              <a:cs typeface="Calibri"/>
            </a:endParaRPr>
          </a:p>
          <a:p>
            <a:pPr marL="459738" lvl="1" indent="-183514">
              <a:spcBef>
                <a:spcPts val="480"/>
              </a:spcBef>
              <a:buClr>
                <a:srgbClr val="4F81BB"/>
              </a:buClr>
              <a:buSzPct val="85000"/>
              <a:buFont typeface="Arial MT"/>
              <a:buChar char="•"/>
              <a:tabLst>
                <a:tab pos="459738" algn="l"/>
              </a:tabLst>
            </a:pPr>
            <a:r>
              <a:rPr sz="2000" dirty="0">
                <a:latin typeface="Calibri"/>
                <a:cs typeface="Calibri"/>
              </a:rPr>
              <a:t>Diesel</a:t>
            </a:r>
            <a:r>
              <a:rPr sz="2000" spc="-70" dirty="0">
                <a:latin typeface="Calibri"/>
                <a:cs typeface="Calibri"/>
              </a:rPr>
              <a:t> </a:t>
            </a:r>
            <a:r>
              <a:rPr sz="2000" dirty="0">
                <a:latin typeface="Calibri"/>
                <a:cs typeface="Calibri"/>
              </a:rPr>
              <a:t>cycle(</a:t>
            </a:r>
            <a:r>
              <a:rPr sz="2000" spc="-50" dirty="0">
                <a:latin typeface="Calibri"/>
                <a:cs typeface="Calibri"/>
              </a:rPr>
              <a:t> </a:t>
            </a:r>
            <a:r>
              <a:rPr sz="2000" dirty="0">
                <a:latin typeface="Calibri"/>
                <a:cs typeface="Calibri"/>
              </a:rPr>
              <a:t>eg.</a:t>
            </a:r>
            <a:r>
              <a:rPr sz="2000" spc="-65" dirty="0">
                <a:latin typeface="Calibri"/>
                <a:cs typeface="Calibri"/>
              </a:rPr>
              <a:t> </a:t>
            </a:r>
            <a:r>
              <a:rPr sz="2000" dirty="0">
                <a:latin typeface="Calibri"/>
                <a:cs typeface="Calibri"/>
              </a:rPr>
              <a:t>CI</a:t>
            </a:r>
            <a:r>
              <a:rPr sz="2000" spc="-70" dirty="0">
                <a:latin typeface="Calibri"/>
                <a:cs typeface="Calibri"/>
              </a:rPr>
              <a:t> </a:t>
            </a:r>
            <a:r>
              <a:rPr sz="2000" spc="-10" dirty="0">
                <a:latin typeface="Calibri"/>
                <a:cs typeface="Calibri"/>
              </a:rPr>
              <a:t>engine)</a:t>
            </a:r>
            <a:endParaRPr sz="2000">
              <a:latin typeface="Calibri"/>
              <a:cs typeface="Calibri"/>
            </a:endParaRPr>
          </a:p>
          <a:p>
            <a:pPr marL="459738" lvl="1" indent="-183514">
              <a:spcBef>
                <a:spcPts val="480"/>
              </a:spcBef>
              <a:buClr>
                <a:srgbClr val="4F81BB"/>
              </a:buClr>
              <a:buSzPct val="85000"/>
              <a:buFont typeface="Arial MT"/>
              <a:buChar char="•"/>
              <a:tabLst>
                <a:tab pos="459738" algn="l"/>
              </a:tabLst>
            </a:pPr>
            <a:r>
              <a:rPr sz="2000" dirty="0">
                <a:latin typeface="Calibri"/>
                <a:cs typeface="Calibri"/>
              </a:rPr>
              <a:t>Dual</a:t>
            </a:r>
            <a:r>
              <a:rPr sz="2000" spc="-40" dirty="0">
                <a:latin typeface="Calibri"/>
                <a:cs typeface="Calibri"/>
              </a:rPr>
              <a:t> </a:t>
            </a:r>
            <a:r>
              <a:rPr sz="2000" spc="-20" dirty="0">
                <a:latin typeface="Calibri"/>
                <a:cs typeface="Calibri"/>
              </a:rPr>
              <a:t>cycle</a:t>
            </a:r>
            <a:endParaRPr sz="2000">
              <a:latin typeface="Calibri"/>
              <a:cs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541" y="-1201529"/>
            <a:ext cx="4054475" cy="5997155"/>
          </a:xfrm>
          <a:prstGeom prst="rect">
            <a:avLst/>
          </a:prstGeom>
        </p:spPr>
        <p:txBody>
          <a:bodyPr vert="horz" wrap="square" lIns="0" tIns="46355" rIns="0" bIns="0" rtlCol="0">
            <a:spAutoFit/>
          </a:bodyPr>
          <a:lstStyle/>
          <a:p>
            <a:pPr marL="195579" indent="-182879">
              <a:spcBef>
                <a:spcPts val="365"/>
              </a:spcBef>
              <a:buClr>
                <a:srgbClr val="4F81BB"/>
              </a:buClr>
              <a:buSzPct val="85000"/>
              <a:buFont typeface="Arial MT"/>
              <a:buChar char="•"/>
              <a:tabLst>
                <a:tab pos="195579" algn="l"/>
              </a:tabLst>
            </a:pPr>
            <a:r>
              <a:rPr sz="2000" dirty="0">
                <a:latin typeface="Calibri"/>
                <a:cs typeface="Calibri"/>
              </a:rPr>
              <a:t>Based</a:t>
            </a:r>
            <a:r>
              <a:rPr sz="2000" spc="-55" dirty="0">
                <a:latin typeface="Calibri"/>
                <a:cs typeface="Calibri"/>
              </a:rPr>
              <a:t> </a:t>
            </a:r>
            <a:r>
              <a:rPr sz="2000" dirty="0">
                <a:latin typeface="Calibri"/>
                <a:cs typeface="Calibri"/>
              </a:rPr>
              <a:t>on</a:t>
            </a:r>
            <a:r>
              <a:rPr sz="2000" spc="-55" dirty="0">
                <a:latin typeface="Calibri"/>
                <a:cs typeface="Calibri"/>
              </a:rPr>
              <a:t> </a:t>
            </a:r>
            <a:r>
              <a:rPr sz="2000" spc="-10" dirty="0">
                <a:latin typeface="Calibri"/>
                <a:cs typeface="Calibri"/>
              </a:rPr>
              <a:t>application</a:t>
            </a:r>
            <a:endParaRPr sz="2000">
              <a:latin typeface="Calibri"/>
              <a:cs typeface="Calibri"/>
            </a:endParaRPr>
          </a:p>
          <a:p>
            <a:pPr marL="467993" lvl="1" indent="-181609">
              <a:spcBef>
                <a:spcPts val="229"/>
              </a:spcBef>
              <a:buClr>
                <a:srgbClr val="4F81BB"/>
              </a:buClr>
              <a:buSzPct val="85294"/>
              <a:buFont typeface="Arial MT"/>
              <a:buChar char="•"/>
              <a:tabLst>
                <a:tab pos="467993" algn="l"/>
              </a:tabLst>
            </a:pPr>
            <a:r>
              <a:rPr sz="1700" spc="-10" dirty="0">
                <a:latin typeface="Calibri"/>
                <a:cs typeface="Calibri"/>
              </a:rPr>
              <a:t>Mobile</a:t>
            </a:r>
            <a:endParaRPr sz="1700">
              <a:latin typeface="Calibri"/>
              <a:cs typeface="Calibri"/>
            </a:endParaRPr>
          </a:p>
          <a:p>
            <a:pPr marL="467993" lvl="1" indent="-181609">
              <a:spcBef>
                <a:spcPts val="204"/>
              </a:spcBef>
              <a:buClr>
                <a:srgbClr val="4F81BB"/>
              </a:buClr>
              <a:buSzPct val="85294"/>
              <a:buFont typeface="Arial MT"/>
              <a:buChar char="•"/>
              <a:tabLst>
                <a:tab pos="467993" algn="l"/>
              </a:tabLst>
            </a:pPr>
            <a:r>
              <a:rPr sz="1700" spc="-10" dirty="0">
                <a:latin typeface="Calibri"/>
                <a:cs typeface="Calibri"/>
              </a:rPr>
              <a:t>Stationary</a:t>
            </a:r>
            <a:endParaRPr sz="1700">
              <a:latin typeface="Calibri"/>
              <a:cs typeface="Calibri"/>
            </a:endParaRPr>
          </a:p>
          <a:p>
            <a:pPr lvl="1">
              <a:spcBef>
                <a:spcPts val="385"/>
              </a:spcBef>
              <a:buClr>
                <a:srgbClr val="4F81BB"/>
              </a:buClr>
              <a:buFont typeface="Arial MT"/>
              <a:buChar char="•"/>
            </a:pPr>
            <a:endParaRPr sz="1700">
              <a:latin typeface="Calibri"/>
              <a:cs typeface="Calibri"/>
            </a:endParaRPr>
          </a:p>
          <a:p>
            <a:pPr marL="195579" indent="-182879">
              <a:buClr>
                <a:srgbClr val="4F81BB"/>
              </a:buClr>
              <a:buSzPct val="85000"/>
              <a:buFont typeface="Arial MT"/>
              <a:buChar char="•"/>
              <a:tabLst>
                <a:tab pos="195579" algn="l"/>
              </a:tabLst>
            </a:pPr>
            <a:r>
              <a:rPr sz="2000" dirty="0">
                <a:latin typeface="Calibri"/>
                <a:cs typeface="Calibri"/>
              </a:rPr>
              <a:t>Based</a:t>
            </a:r>
            <a:r>
              <a:rPr sz="2000" spc="-35" dirty="0">
                <a:latin typeface="Calibri"/>
                <a:cs typeface="Calibri"/>
              </a:rPr>
              <a:t> </a:t>
            </a:r>
            <a:r>
              <a:rPr sz="2000" dirty="0">
                <a:latin typeface="Calibri"/>
                <a:cs typeface="Calibri"/>
              </a:rPr>
              <a:t>on</a:t>
            </a:r>
            <a:r>
              <a:rPr sz="2000" spc="-50" dirty="0">
                <a:latin typeface="Calibri"/>
                <a:cs typeface="Calibri"/>
              </a:rPr>
              <a:t> </a:t>
            </a:r>
            <a:r>
              <a:rPr sz="2000" dirty="0">
                <a:latin typeface="Calibri"/>
                <a:cs typeface="Calibri"/>
              </a:rPr>
              <a:t>no.</a:t>
            </a:r>
            <a:r>
              <a:rPr sz="2000" spc="-55" dirty="0">
                <a:latin typeface="Calibri"/>
                <a:cs typeface="Calibri"/>
              </a:rPr>
              <a:t> </a:t>
            </a:r>
            <a:r>
              <a:rPr sz="2000" dirty="0">
                <a:latin typeface="Calibri"/>
                <a:cs typeface="Calibri"/>
              </a:rPr>
              <a:t>of</a:t>
            </a:r>
            <a:r>
              <a:rPr sz="2000" spc="-25" dirty="0">
                <a:latin typeface="Calibri"/>
                <a:cs typeface="Calibri"/>
              </a:rPr>
              <a:t> </a:t>
            </a:r>
            <a:r>
              <a:rPr sz="2000" spc="-10" dirty="0">
                <a:latin typeface="Calibri"/>
                <a:cs typeface="Calibri"/>
              </a:rPr>
              <a:t>cylinders</a:t>
            </a:r>
            <a:endParaRPr sz="2000">
              <a:latin typeface="Calibri"/>
              <a:cs typeface="Calibri"/>
            </a:endParaRPr>
          </a:p>
          <a:p>
            <a:pPr marL="467993" lvl="1" indent="-181609">
              <a:spcBef>
                <a:spcPts val="240"/>
              </a:spcBef>
              <a:buClr>
                <a:srgbClr val="4F81BB"/>
              </a:buClr>
              <a:buSzPct val="85294"/>
              <a:buFont typeface="Arial MT"/>
              <a:buChar char="•"/>
              <a:tabLst>
                <a:tab pos="467993" algn="l"/>
              </a:tabLst>
            </a:pPr>
            <a:r>
              <a:rPr sz="1700" dirty="0">
                <a:latin typeface="Calibri"/>
                <a:cs typeface="Calibri"/>
              </a:rPr>
              <a:t>Single</a:t>
            </a:r>
            <a:r>
              <a:rPr sz="1700" spc="-60" dirty="0">
                <a:latin typeface="Calibri"/>
                <a:cs typeface="Calibri"/>
              </a:rPr>
              <a:t> </a:t>
            </a:r>
            <a:r>
              <a:rPr sz="1700" spc="-10" dirty="0">
                <a:latin typeface="Calibri"/>
                <a:cs typeface="Calibri"/>
              </a:rPr>
              <a:t>cylinder</a:t>
            </a:r>
            <a:endParaRPr sz="1700">
              <a:latin typeface="Calibri"/>
              <a:cs typeface="Calibri"/>
            </a:endParaRPr>
          </a:p>
          <a:p>
            <a:pPr marL="467993" lvl="1" indent="-181609">
              <a:spcBef>
                <a:spcPts val="195"/>
              </a:spcBef>
              <a:buClr>
                <a:srgbClr val="4F81BB"/>
              </a:buClr>
              <a:buSzPct val="85294"/>
              <a:buFont typeface="Arial MT"/>
              <a:buChar char="•"/>
              <a:tabLst>
                <a:tab pos="467993" algn="l"/>
              </a:tabLst>
            </a:pPr>
            <a:r>
              <a:rPr sz="1700" dirty="0">
                <a:latin typeface="Calibri"/>
                <a:cs typeface="Calibri"/>
              </a:rPr>
              <a:t>Multi</a:t>
            </a:r>
            <a:r>
              <a:rPr sz="1700" spc="-30" dirty="0">
                <a:latin typeface="Calibri"/>
                <a:cs typeface="Calibri"/>
              </a:rPr>
              <a:t> </a:t>
            </a:r>
            <a:r>
              <a:rPr sz="1700" spc="-10" dirty="0">
                <a:latin typeface="Calibri"/>
                <a:cs typeface="Calibri"/>
              </a:rPr>
              <a:t>cylinder</a:t>
            </a:r>
            <a:endParaRPr sz="1700">
              <a:latin typeface="Calibri"/>
              <a:cs typeface="Calibri"/>
            </a:endParaRPr>
          </a:p>
          <a:p>
            <a:pPr lvl="1">
              <a:spcBef>
                <a:spcPts val="385"/>
              </a:spcBef>
              <a:buClr>
                <a:srgbClr val="4F81BB"/>
              </a:buClr>
              <a:buFont typeface="Arial MT"/>
              <a:buChar char="•"/>
            </a:pPr>
            <a:endParaRPr sz="1700">
              <a:latin typeface="Calibri"/>
              <a:cs typeface="Calibri"/>
            </a:endParaRPr>
          </a:p>
          <a:p>
            <a:pPr marL="182879" marR="1898643" indent="-182879" algn="r">
              <a:buClr>
                <a:srgbClr val="4F81BB"/>
              </a:buClr>
              <a:buSzPct val="85000"/>
              <a:buFont typeface="Arial MT"/>
              <a:buChar char="•"/>
              <a:tabLst>
                <a:tab pos="182879" algn="l"/>
              </a:tabLst>
            </a:pPr>
            <a:r>
              <a:rPr sz="2000" dirty="0">
                <a:latin typeface="Calibri"/>
                <a:cs typeface="Calibri"/>
              </a:rPr>
              <a:t>Based</a:t>
            </a:r>
            <a:r>
              <a:rPr sz="2000" spc="-50" dirty="0">
                <a:latin typeface="Calibri"/>
                <a:cs typeface="Calibri"/>
              </a:rPr>
              <a:t> </a:t>
            </a:r>
            <a:r>
              <a:rPr sz="2000" dirty="0">
                <a:latin typeface="Calibri"/>
                <a:cs typeface="Calibri"/>
              </a:rPr>
              <a:t>on</a:t>
            </a:r>
            <a:r>
              <a:rPr sz="2000" spc="-55" dirty="0">
                <a:latin typeface="Calibri"/>
                <a:cs typeface="Calibri"/>
              </a:rPr>
              <a:t> </a:t>
            </a:r>
            <a:r>
              <a:rPr sz="2000" dirty="0">
                <a:latin typeface="Calibri"/>
                <a:cs typeface="Calibri"/>
              </a:rPr>
              <a:t>fuel</a:t>
            </a:r>
            <a:r>
              <a:rPr sz="2000" spc="-50" dirty="0">
                <a:latin typeface="Calibri"/>
                <a:cs typeface="Calibri"/>
              </a:rPr>
              <a:t> </a:t>
            </a:r>
            <a:r>
              <a:rPr sz="2000" spc="-20" dirty="0">
                <a:latin typeface="Calibri"/>
                <a:cs typeface="Calibri"/>
              </a:rPr>
              <a:t>used</a:t>
            </a:r>
            <a:endParaRPr sz="2000">
              <a:latin typeface="Calibri"/>
              <a:cs typeface="Calibri"/>
            </a:endParaRPr>
          </a:p>
          <a:p>
            <a:pPr marL="181609" marR="1913247" lvl="1" indent="-181609" algn="r">
              <a:spcBef>
                <a:spcPts val="240"/>
              </a:spcBef>
              <a:buClr>
                <a:srgbClr val="4F81BB"/>
              </a:buClr>
              <a:buSzPct val="85294"/>
              <a:buFont typeface="Arial MT"/>
              <a:buChar char="•"/>
              <a:tabLst>
                <a:tab pos="181609" algn="l"/>
              </a:tabLst>
            </a:pPr>
            <a:r>
              <a:rPr sz="1700" dirty="0">
                <a:latin typeface="Calibri"/>
                <a:cs typeface="Calibri"/>
              </a:rPr>
              <a:t>Solid</a:t>
            </a:r>
            <a:r>
              <a:rPr sz="1700" spc="-60" dirty="0">
                <a:latin typeface="Calibri"/>
                <a:cs typeface="Calibri"/>
              </a:rPr>
              <a:t> </a:t>
            </a:r>
            <a:r>
              <a:rPr sz="1700" dirty="0">
                <a:latin typeface="Calibri"/>
                <a:cs typeface="Calibri"/>
              </a:rPr>
              <a:t>fuel(</a:t>
            </a:r>
            <a:r>
              <a:rPr sz="1700" spc="-30" dirty="0">
                <a:latin typeface="Calibri"/>
                <a:cs typeface="Calibri"/>
              </a:rPr>
              <a:t> </a:t>
            </a:r>
            <a:r>
              <a:rPr sz="1700" dirty="0">
                <a:latin typeface="Calibri"/>
                <a:cs typeface="Calibri"/>
              </a:rPr>
              <a:t>eg.</a:t>
            </a:r>
            <a:r>
              <a:rPr sz="1700" spc="-30" dirty="0">
                <a:latin typeface="Calibri"/>
                <a:cs typeface="Calibri"/>
              </a:rPr>
              <a:t> </a:t>
            </a:r>
            <a:r>
              <a:rPr sz="1700" spc="-20" dirty="0">
                <a:latin typeface="Calibri"/>
                <a:cs typeface="Calibri"/>
              </a:rPr>
              <a:t>coal)</a:t>
            </a:r>
            <a:endParaRPr sz="1700">
              <a:latin typeface="Calibri"/>
              <a:cs typeface="Calibri"/>
            </a:endParaRPr>
          </a:p>
          <a:p>
            <a:pPr marL="467993" lvl="1" indent="-181609">
              <a:spcBef>
                <a:spcPts val="204"/>
              </a:spcBef>
              <a:buClr>
                <a:srgbClr val="4F81BB"/>
              </a:buClr>
              <a:buSzPct val="85294"/>
              <a:buFont typeface="Arial MT"/>
              <a:buChar char="•"/>
              <a:tabLst>
                <a:tab pos="467993" algn="l"/>
              </a:tabLst>
            </a:pPr>
            <a:r>
              <a:rPr sz="1700" dirty="0">
                <a:latin typeface="Calibri"/>
                <a:cs typeface="Calibri"/>
              </a:rPr>
              <a:t>Liquid</a:t>
            </a:r>
            <a:r>
              <a:rPr sz="1700" spc="-60" dirty="0">
                <a:latin typeface="Calibri"/>
                <a:cs typeface="Calibri"/>
              </a:rPr>
              <a:t> </a:t>
            </a:r>
            <a:r>
              <a:rPr sz="1700" dirty="0">
                <a:latin typeface="Calibri"/>
                <a:cs typeface="Calibri"/>
              </a:rPr>
              <a:t>fuel(</a:t>
            </a:r>
            <a:r>
              <a:rPr sz="1700" spc="-35" dirty="0">
                <a:latin typeface="Calibri"/>
                <a:cs typeface="Calibri"/>
              </a:rPr>
              <a:t> </a:t>
            </a:r>
            <a:r>
              <a:rPr sz="1700" dirty="0">
                <a:latin typeface="Calibri"/>
                <a:cs typeface="Calibri"/>
              </a:rPr>
              <a:t>eg.</a:t>
            </a:r>
            <a:r>
              <a:rPr sz="1700" spc="-40" dirty="0">
                <a:latin typeface="Calibri"/>
                <a:cs typeface="Calibri"/>
              </a:rPr>
              <a:t> </a:t>
            </a:r>
            <a:r>
              <a:rPr sz="1700" spc="-10" dirty="0">
                <a:latin typeface="Calibri"/>
                <a:cs typeface="Calibri"/>
              </a:rPr>
              <a:t>diesel)</a:t>
            </a:r>
            <a:endParaRPr sz="1700">
              <a:latin typeface="Calibri"/>
              <a:cs typeface="Calibri"/>
            </a:endParaRPr>
          </a:p>
          <a:p>
            <a:pPr marL="467993" lvl="1" indent="-181609">
              <a:spcBef>
                <a:spcPts val="204"/>
              </a:spcBef>
              <a:buClr>
                <a:srgbClr val="4F81BB"/>
              </a:buClr>
              <a:buSzPct val="85294"/>
              <a:buFont typeface="Arial MT"/>
              <a:buChar char="•"/>
              <a:tabLst>
                <a:tab pos="467993" algn="l"/>
              </a:tabLst>
            </a:pPr>
            <a:r>
              <a:rPr sz="1700" dirty="0">
                <a:latin typeface="Calibri"/>
                <a:cs typeface="Calibri"/>
              </a:rPr>
              <a:t>Gaseous</a:t>
            </a:r>
            <a:r>
              <a:rPr sz="1700" spc="-65" dirty="0">
                <a:latin typeface="Calibri"/>
                <a:cs typeface="Calibri"/>
              </a:rPr>
              <a:t> </a:t>
            </a:r>
            <a:r>
              <a:rPr sz="1700" dirty="0">
                <a:latin typeface="Calibri"/>
                <a:cs typeface="Calibri"/>
              </a:rPr>
              <a:t>fuel</a:t>
            </a:r>
            <a:r>
              <a:rPr sz="1700" spc="-85" dirty="0">
                <a:latin typeface="Calibri"/>
                <a:cs typeface="Calibri"/>
              </a:rPr>
              <a:t> </a:t>
            </a:r>
            <a:r>
              <a:rPr sz="1700" dirty="0">
                <a:latin typeface="Calibri"/>
                <a:cs typeface="Calibri"/>
              </a:rPr>
              <a:t>(Natural</a:t>
            </a:r>
            <a:r>
              <a:rPr sz="1700" spc="-80" dirty="0">
                <a:latin typeface="Calibri"/>
                <a:cs typeface="Calibri"/>
              </a:rPr>
              <a:t> </a:t>
            </a:r>
            <a:r>
              <a:rPr sz="1700" spc="-20" dirty="0">
                <a:latin typeface="Calibri"/>
                <a:cs typeface="Calibri"/>
              </a:rPr>
              <a:t>gas)</a:t>
            </a:r>
            <a:endParaRPr sz="1700">
              <a:latin typeface="Calibri"/>
              <a:cs typeface="Calibri"/>
            </a:endParaRPr>
          </a:p>
          <a:p>
            <a:pPr lvl="1">
              <a:spcBef>
                <a:spcPts val="375"/>
              </a:spcBef>
              <a:buClr>
                <a:srgbClr val="4F81BB"/>
              </a:buClr>
              <a:buFont typeface="Arial MT"/>
              <a:buChar char="•"/>
            </a:pPr>
            <a:endParaRPr sz="1700">
              <a:latin typeface="Calibri"/>
              <a:cs typeface="Calibri"/>
            </a:endParaRPr>
          </a:p>
          <a:p>
            <a:pPr marL="195579" indent="-182879">
              <a:buClr>
                <a:srgbClr val="4F81BB"/>
              </a:buClr>
              <a:buSzPct val="85000"/>
              <a:buFont typeface="Arial MT"/>
              <a:buChar char="•"/>
              <a:tabLst>
                <a:tab pos="195579" algn="l"/>
              </a:tabLst>
            </a:pPr>
            <a:r>
              <a:rPr sz="2000" dirty="0">
                <a:latin typeface="Calibri"/>
                <a:cs typeface="Calibri"/>
              </a:rPr>
              <a:t>Based</a:t>
            </a:r>
            <a:r>
              <a:rPr sz="2000" spc="-40" dirty="0">
                <a:latin typeface="Calibri"/>
                <a:cs typeface="Calibri"/>
              </a:rPr>
              <a:t> </a:t>
            </a:r>
            <a:r>
              <a:rPr sz="2000" dirty="0">
                <a:latin typeface="Calibri"/>
                <a:cs typeface="Calibri"/>
              </a:rPr>
              <a:t>on</a:t>
            </a:r>
            <a:r>
              <a:rPr sz="2000" spc="-65" dirty="0">
                <a:latin typeface="Calibri"/>
                <a:cs typeface="Calibri"/>
              </a:rPr>
              <a:t> </a:t>
            </a:r>
            <a:r>
              <a:rPr sz="2000" dirty="0">
                <a:latin typeface="Calibri"/>
                <a:cs typeface="Calibri"/>
              </a:rPr>
              <a:t>cooling</a:t>
            </a:r>
            <a:r>
              <a:rPr sz="2000" spc="-50" dirty="0">
                <a:latin typeface="Calibri"/>
                <a:cs typeface="Calibri"/>
              </a:rPr>
              <a:t> </a:t>
            </a:r>
            <a:r>
              <a:rPr sz="2000" spc="-10" dirty="0">
                <a:latin typeface="Calibri"/>
                <a:cs typeface="Calibri"/>
              </a:rPr>
              <a:t>system</a:t>
            </a:r>
            <a:endParaRPr sz="2000">
              <a:latin typeface="Calibri"/>
              <a:cs typeface="Calibri"/>
            </a:endParaRPr>
          </a:p>
          <a:p>
            <a:pPr marL="467993" lvl="1" indent="-181609">
              <a:spcBef>
                <a:spcPts val="240"/>
              </a:spcBef>
              <a:buClr>
                <a:srgbClr val="4F81BB"/>
              </a:buClr>
              <a:buSzPct val="85294"/>
              <a:buFont typeface="Arial MT"/>
              <a:buChar char="•"/>
              <a:tabLst>
                <a:tab pos="467993" algn="l"/>
              </a:tabLst>
            </a:pPr>
            <a:r>
              <a:rPr sz="1700" dirty="0">
                <a:latin typeface="Calibri"/>
                <a:cs typeface="Calibri"/>
              </a:rPr>
              <a:t>Air</a:t>
            </a:r>
            <a:r>
              <a:rPr sz="1700" spc="-10" dirty="0">
                <a:latin typeface="Calibri"/>
                <a:cs typeface="Calibri"/>
              </a:rPr>
              <a:t> cooling</a:t>
            </a:r>
            <a:endParaRPr sz="1700">
              <a:latin typeface="Calibri"/>
              <a:cs typeface="Calibri"/>
            </a:endParaRPr>
          </a:p>
          <a:p>
            <a:pPr marL="467993" lvl="1" indent="-181609">
              <a:spcBef>
                <a:spcPts val="204"/>
              </a:spcBef>
              <a:buClr>
                <a:srgbClr val="4F81BB"/>
              </a:buClr>
              <a:buSzPct val="85294"/>
              <a:buFont typeface="Arial MT"/>
              <a:buChar char="•"/>
              <a:tabLst>
                <a:tab pos="467993" algn="l"/>
              </a:tabLst>
            </a:pPr>
            <a:r>
              <a:rPr sz="1700" dirty="0">
                <a:latin typeface="Calibri"/>
                <a:cs typeface="Calibri"/>
              </a:rPr>
              <a:t>Liduid</a:t>
            </a:r>
            <a:r>
              <a:rPr sz="1700" spc="-60" dirty="0">
                <a:latin typeface="Calibri"/>
                <a:cs typeface="Calibri"/>
              </a:rPr>
              <a:t> </a:t>
            </a:r>
            <a:r>
              <a:rPr sz="1700" spc="-10" dirty="0">
                <a:latin typeface="Calibri"/>
                <a:cs typeface="Calibri"/>
              </a:rPr>
              <a:t>cooling</a:t>
            </a:r>
            <a:endParaRPr sz="1700">
              <a:latin typeface="Calibri"/>
              <a:cs typeface="Calibri"/>
            </a:endParaRPr>
          </a:p>
          <a:p>
            <a:pPr lvl="1">
              <a:spcBef>
                <a:spcPts val="370"/>
              </a:spcBef>
              <a:buClr>
                <a:srgbClr val="4F81BB"/>
              </a:buClr>
              <a:buFont typeface="Arial MT"/>
              <a:buChar char="•"/>
            </a:pPr>
            <a:endParaRPr sz="1700">
              <a:latin typeface="Calibri"/>
              <a:cs typeface="Calibri"/>
            </a:endParaRPr>
          </a:p>
          <a:p>
            <a:pPr marL="195579" indent="-182879">
              <a:spcBef>
                <a:spcPts val="5"/>
              </a:spcBef>
              <a:buClr>
                <a:srgbClr val="4F81BB"/>
              </a:buClr>
              <a:buSzPct val="85000"/>
              <a:buFont typeface="Arial MT"/>
              <a:buChar char="•"/>
              <a:tabLst>
                <a:tab pos="195579" algn="l"/>
              </a:tabLst>
            </a:pPr>
            <a:r>
              <a:rPr sz="2000" dirty="0">
                <a:latin typeface="Calibri"/>
                <a:cs typeface="Calibri"/>
              </a:rPr>
              <a:t>Based</a:t>
            </a:r>
            <a:r>
              <a:rPr sz="2000" spc="-80" dirty="0">
                <a:latin typeface="Calibri"/>
                <a:cs typeface="Calibri"/>
              </a:rPr>
              <a:t> </a:t>
            </a:r>
            <a:r>
              <a:rPr sz="2000" dirty="0">
                <a:latin typeface="Calibri"/>
                <a:cs typeface="Calibri"/>
              </a:rPr>
              <a:t>on</a:t>
            </a:r>
            <a:r>
              <a:rPr sz="2000" spc="-85" dirty="0">
                <a:latin typeface="Calibri"/>
                <a:cs typeface="Calibri"/>
              </a:rPr>
              <a:t> </a:t>
            </a:r>
            <a:r>
              <a:rPr sz="2000" dirty="0">
                <a:latin typeface="Calibri"/>
                <a:cs typeface="Calibri"/>
              </a:rPr>
              <a:t>number</a:t>
            </a:r>
            <a:r>
              <a:rPr sz="2000" spc="-70" dirty="0">
                <a:latin typeface="Calibri"/>
                <a:cs typeface="Calibri"/>
              </a:rPr>
              <a:t> </a:t>
            </a:r>
            <a:r>
              <a:rPr sz="2000" dirty="0">
                <a:latin typeface="Calibri"/>
                <a:cs typeface="Calibri"/>
              </a:rPr>
              <a:t>of</a:t>
            </a:r>
            <a:r>
              <a:rPr sz="2000" spc="-75" dirty="0">
                <a:latin typeface="Calibri"/>
                <a:cs typeface="Calibri"/>
              </a:rPr>
              <a:t> </a:t>
            </a:r>
            <a:r>
              <a:rPr sz="2000" dirty="0">
                <a:latin typeface="Calibri"/>
                <a:cs typeface="Calibri"/>
              </a:rPr>
              <a:t>strokes</a:t>
            </a:r>
            <a:r>
              <a:rPr sz="2000" spc="-55" dirty="0">
                <a:latin typeface="Calibri"/>
                <a:cs typeface="Calibri"/>
              </a:rPr>
              <a:t> </a:t>
            </a:r>
            <a:r>
              <a:rPr sz="2000" dirty="0">
                <a:latin typeface="Calibri"/>
                <a:cs typeface="Calibri"/>
              </a:rPr>
              <a:t>per</a:t>
            </a:r>
            <a:r>
              <a:rPr sz="2000" spc="-75" dirty="0">
                <a:latin typeface="Calibri"/>
                <a:cs typeface="Calibri"/>
              </a:rPr>
              <a:t> </a:t>
            </a:r>
            <a:r>
              <a:rPr sz="2000" spc="-10" dirty="0">
                <a:latin typeface="Calibri"/>
                <a:cs typeface="Calibri"/>
              </a:rPr>
              <a:t>cycle</a:t>
            </a:r>
            <a:endParaRPr sz="2000">
              <a:latin typeface="Calibri"/>
              <a:cs typeface="Calibri"/>
            </a:endParaRPr>
          </a:p>
          <a:p>
            <a:pPr marL="467993" lvl="1" indent="-181609">
              <a:spcBef>
                <a:spcPts val="240"/>
              </a:spcBef>
              <a:buClr>
                <a:srgbClr val="4F81BB"/>
              </a:buClr>
              <a:buSzPct val="85294"/>
              <a:buFont typeface="Arial MT"/>
              <a:buChar char="•"/>
              <a:tabLst>
                <a:tab pos="467993" algn="l"/>
              </a:tabLst>
            </a:pPr>
            <a:r>
              <a:rPr sz="1700" spc="-20" dirty="0">
                <a:latin typeface="Calibri"/>
                <a:cs typeface="Calibri"/>
              </a:rPr>
              <a:t>Two</a:t>
            </a:r>
            <a:r>
              <a:rPr sz="1700" spc="-60" dirty="0">
                <a:latin typeface="Calibri"/>
                <a:cs typeface="Calibri"/>
              </a:rPr>
              <a:t> </a:t>
            </a:r>
            <a:r>
              <a:rPr sz="1700" spc="-10" dirty="0">
                <a:latin typeface="Calibri"/>
                <a:cs typeface="Calibri"/>
              </a:rPr>
              <a:t>stroke</a:t>
            </a:r>
            <a:endParaRPr sz="1700">
              <a:latin typeface="Calibri"/>
              <a:cs typeface="Calibri"/>
            </a:endParaRPr>
          </a:p>
          <a:p>
            <a:pPr marL="467993" lvl="1" indent="-181609">
              <a:spcBef>
                <a:spcPts val="200"/>
              </a:spcBef>
              <a:buClr>
                <a:srgbClr val="4F81BB"/>
              </a:buClr>
              <a:buSzPct val="85294"/>
              <a:buFont typeface="Arial MT"/>
              <a:buChar char="•"/>
              <a:tabLst>
                <a:tab pos="467993" algn="l"/>
              </a:tabLst>
            </a:pPr>
            <a:r>
              <a:rPr sz="1700" dirty="0">
                <a:latin typeface="Calibri"/>
                <a:cs typeface="Calibri"/>
              </a:rPr>
              <a:t>Four</a:t>
            </a:r>
            <a:r>
              <a:rPr sz="1700" spc="-70" dirty="0">
                <a:latin typeface="Calibri"/>
                <a:cs typeface="Calibri"/>
              </a:rPr>
              <a:t> </a:t>
            </a:r>
            <a:r>
              <a:rPr sz="1700" spc="-10" dirty="0">
                <a:latin typeface="Calibri"/>
                <a:cs typeface="Calibri"/>
              </a:rPr>
              <a:t>stroke</a:t>
            </a:r>
            <a:endParaRPr sz="1700">
              <a:latin typeface="Calibri"/>
              <a:cs typeface="Calibri"/>
            </a:endParaRPr>
          </a:p>
        </p:txBody>
      </p:sp>
      <p:pic>
        <p:nvPicPr>
          <p:cNvPr id="3" name="object 3"/>
          <p:cNvPicPr/>
          <p:nvPr/>
        </p:nvPicPr>
        <p:blipFill>
          <a:blip r:embed="rId2" cstate="print"/>
          <a:stretch>
            <a:fillRect/>
          </a:stretch>
        </p:blipFill>
        <p:spPr>
          <a:xfrm>
            <a:off x="6172200" y="141858"/>
            <a:ext cx="3200400" cy="48006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26895" y="-441072"/>
            <a:ext cx="7920355" cy="5407660"/>
            <a:chOff x="455294" y="1159128"/>
            <a:chExt cx="7920355" cy="5407660"/>
          </a:xfrm>
        </p:grpSpPr>
        <p:sp>
          <p:nvSpPr>
            <p:cNvPr id="3" name="object 3"/>
            <p:cNvSpPr/>
            <p:nvPr/>
          </p:nvSpPr>
          <p:spPr>
            <a:xfrm>
              <a:off x="4924424" y="1743582"/>
              <a:ext cx="647700" cy="1558925"/>
            </a:xfrm>
            <a:custGeom>
              <a:avLst/>
              <a:gdLst/>
              <a:ahLst/>
              <a:cxnLst/>
              <a:rect l="l" t="t" r="r" b="b"/>
              <a:pathLst>
                <a:path w="647700" h="1558925">
                  <a:moveTo>
                    <a:pt x="0" y="710183"/>
                  </a:moveTo>
                  <a:lnTo>
                    <a:pt x="323723" y="710183"/>
                  </a:lnTo>
                  <a:lnTo>
                    <a:pt x="323723" y="1558543"/>
                  </a:lnTo>
                  <a:lnTo>
                    <a:pt x="647319" y="1558543"/>
                  </a:lnTo>
                </a:path>
                <a:path w="647700" h="1558925">
                  <a:moveTo>
                    <a:pt x="0" y="801751"/>
                  </a:moveTo>
                  <a:lnTo>
                    <a:pt x="323723" y="801751"/>
                  </a:lnTo>
                  <a:lnTo>
                    <a:pt x="323723" y="0"/>
                  </a:lnTo>
                  <a:lnTo>
                    <a:pt x="647319" y="0"/>
                  </a:lnTo>
                </a:path>
              </a:pathLst>
            </a:custGeom>
            <a:ln w="25908">
              <a:solidFill>
                <a:srgbClr val="3B6694"/>
              </a:solidFill>
            </a:ln>
          </p:spPr>
          <p:txBody>
            <a:bodyPr wrap="square" lIns="0" tIns="0" rIns="0" bIns="0" rtlCol="0"/>
            <a:lstStyle/>
            <a:p>
              <a:endParaRPr sz="1800"/>
            </a:p>
          </p:txBody>
        </p:sp>
        <p:sp>
          <p:nvSpPr>
            <p:cNvPr id="4" name="object 4"/>
            <p:cNvSpPr/>
            <p:nvPr/>
          </p:nvSpPr>
          <p:spPr>
            <a:xfrm>
              <a:off x="2060828" y="1780158"/>
              <a:ext cx="2863850" cy="1347470"/>
            </a:xfrm>
            <a:custGeom>
              <a:avLst/>
              <a:gdLst/>
              <a:ahLst/>
              <a:cxnLst/>
              <a:rect l="l" t="t" r="r" b="b"/>
              <a:pathLst>
                <a:path w="2863850" h="1347470">
                  <a:moveTo>
                    <a:pt x="2863596" y="0"/>
                  </a:moveTo>
                  <a:lnTo>
                    <a:pt x="0" y="0"/>
                  </a:lnTo>
                  <a:lnTo>
                    <a:pt x="0" y="1347215"/>
                  </a:lnTo>
                  <a:lnTo>
                    <a:pt x="2863596" y="1347215"/>
                  </a:lnTo>
                  <a:lnTo>
                    <a:pt x="2863596" y="0"/>
                  </a:lnTo>
                  <a:close/>
                </a:path>
              </a:pathLst>
            </a:custGeom>
            <a:solidFill>
              <a:srgbClr val="4F81BB"/>
            </a:solidFill>
          </p:spPr>
          <p:txBody>
            <a:bodyPr wrap="square" lIns="0" tIns="0" rIns="0" bIns="0" rtlCol="0"/>
            <a:lstStyle/>
            <a:p>
              <a:endParaRPr sz="1800"/>
            </a:p>
          </p:txBody>
        </p:sp>
        <p:sp>
          <p:nvSpPr>
            <p:cNvPr id="5" name="object 5"/>
            <p:cNvSpPr/>
            <p:nvPr/>
          </p:nvSpPr>
          <p:spPr>
            <a:xfrm>
              <a:off x="2060828" y="1780158"/>
              <a:ext cx="2863850" cy="1347470"/>
            </a:xfrm>
            <a:custGeom>
              <a:avLst/>
              <a:gdLst/>
              <a:ahLst/>
              <a:cxnLst/>
              <a:rect l="l" t="t" r="r" b="b"/>
              <a:pathLst>
                <a:path w="2863850" h="1347470">
                  <a:moveTo>
                    <a:pt x="0" y="1347215"/>
                  </a:moveTo>
                  <a:lnTo>
                    <a:pt x="2863596" y="1347215"/>
                  </a:lnTo>
                  <a:lnTo>
                    <a:pt x="2863596" y="0"/>
                  </a:lnTo>
                  <a:lnTo>
                    <a:pt x="0" y="0"/>
                  </a:lnTo>
                  <a:lnTo>
                    <a:pt x="0" y="1347215"/>
                  </a:lnTo>
                  <a:close/>
                </a:path>
              </a:pathLst>
            </a:custGeom>
            <a:ln w="25908">
              <a:solidFill>
                <a:srgbClr val="FFFFFF"/>
              </a:solidFill>
            </a:ln>
          </p:spPr>
          <p:txBody>
            <a:bodyPr wrap="square" lIns="0" tIns="0" rIns="0" bIns="0" rtlCol="0"/>
            <a:lstStyle/>
            <a:p>
              <a:endParaRPr sz="1800"/>
            </a:p>
          </p:txBody>
        </p:sp>
        <p:sp>
          <p:nvSpPr>
            <p:cNvPr id="6" name="object 6"/>
            <p:cNvSpPr/>
            <p:nvPr/>
          </p:nvSpPr>
          <p:spPr>
            <a:xfrm>
              <a:off x="5497448" y="1172082"/>
              <a:ext cx="2865120" cy="1143000"/>
            </a:xfrm>
            <a:custGeom>
              <a:avLst/>
              <a:gdLst/>
              <a:ahLst/>
              <a:cxnLst/>
              <a:rect l="l" t="t" r="r" b="b"/>
              <a:pathLst>
                <a:path w="2865120" h="1143000">
                  <a:moveTo>
                    <a:pt x="2865120" y="0"/>
                  </a:moveTo>
                  <a:lnTo>
                    <a:pt x="0" y="0"/>
                  </a:lnTo>
                  <a:lnTo>
                    <a:pt x="0" y="1143000"/>
                  </a:lnTo>
                  <a:lnTo>
                    <a:pt x="2865120" y="1143000"/>
                  </a:lnTo>
                  <a:lnTo>
                    <a:pt x="2865120" y="0"/>
                  </a:lnTo>
                  <a:close/>
                </a:path>
              </a:pathLst>
            </a:custGeom>
            <a:solidFill>
              <a:srgbClr val="4F81BB"/>
            </a:solidFill>
          </p:spPr>
          <p:txBody>
            <a:bodyPr wrap="square" lIns="0" tIns="0" rIns="0" bIns="0" rtlCol="0"/>
            <a:lstStyle/>
            <a:p>
              <a:endParaRPr sz="1800"/>
            </a:p>
          </p:txBody>
        </p:sp>
        <p:sp>
          <p:nvSpPr>
            <p:cNvPr id="7" name="object 7"/>
            <p:cNvSpPr/>
            <p:nvPr/>
          </p:nvSpPr>
          <p:spPr>
            <a:xfrm>
              <a:off x="5497448" y="1172082"/>
              <a:ext cx="2865120" cy="1143000"/>
            </a:xfrm>
            <a:custGeom>
              <a:avLst/>
              <a:gdLst/>
              <a:ahLst/>
              <a:cxnLst/>
              <a:rect l="l" t="t" r="r" b="b"/>
              <a:pathLst>
                <a:path w="2865120" h="1143000">
                  <a:moveTo>
                    <a:pt x="0" y="1143000"/>
                  </a:moveTo>
                  <a:lnTo>
                    <a:pt x="2865120" y="1143000"/>
                  </a:lnTo>
                  <a:lnTo>
                    <a:pt x="2865120" y="0"/>
                  </a:lnTo>
                  <a:lnTo>
                    <a:pt x="0" y="0"/>
                  </a:lnTo>
                  <a:lnTo>
                    <a:pt x="0" y="1143000"/>
                  </a:lnTo>
                  <a:close/>
                </a:path>
              </a:pathLst>
            </a:custGeom>
            <a:ln w="25908">
              <a:solidFill>
                <a:srgbClr val="FFFFFF"/>
              </a:solidFill>
            </a:ln>
          </p:spPr>
          <p:txBody>
            <a:bodyPr wrap="square" lIns="0" tIns="0" rIns="0" bIns="0" rtlCol="0"/>
            <a:lstStyle/>
            <a:p>
              <a:endParaRPr sz="1800"/>
            </a:p>
          </p:txBody>
        </p:sp>
        <p:sp>
          <p:nvSpPr>
            <p:cNvPr id="8" name="object 8"/>
            <p:cNvSpPr/>
            <p:nvPr/>
          </p:nvSpPr>
          <p:spPr>
            <a:xfrm>
              <a:off x="5497448" y="2673222"/>
              <a:ext cx="2865120" cy="1062355"/>
            </a:xfrm>
            <a:custGeom>
              <a:avLst/>
              <a:gdLst/>
              <a:ahLst/>
              <a:cxnLst/>
              <a:rect l="l" t="t" r="r" b="b"/>
              <a:pathLst>
                <a:path w="2865120" h="1062354">
                  <a:moveTo>
                    <a:pt x="2865120" y="0"/>
                  </a:moveTo>
                  <a:lnTo>
                    <a:pt x="0" y="0"/>
                  </a:lnTo>
                  <a:lnTo>
                    <a:pt x="0" y="1062227"/>
                  </a:lnTo>
                  <a:lnTo>
                    <a:pt x="2865120" y="1062227"/>
                  </a:lnTo>
                  <a:lnTo>
                    <a:pt x="2865120" y="0"/>
                  </a:lnTo>
                  <a:close/>
                </a:path>
              </a:pathLst>
            </a:custGeom>
            <a:solidFill>
              <a:srgbClr val="4F81BB"/>
            </a:solidFill>
          </p:spPr>
          <p:txBody>
            <a:bodyPr wrap="square" lIns="0" tIns="0" rIns="0" bIns="0" rtlCol="0"/>
            <a:lstStyle/>
            <a:p>
              <a:endParaRPr sz="1800"/>
            </a:p>
          </p:txBody>
        </p:sp>
        <p:sp>
          <p:nvSpPr>
            <p:cNvPr id="9" name="object 9"/>
            <p:cNvSpPr/>
            <p:nvPr/>
          </p:nvSpPr>
          <p:spPr>
            <a:xfrm>
              <a:off x="5497448" y="2673222"/>
              <a:ext cx="2865120" cy="1062355"/>
            </a:xfrm>
            <a:custGeom>
              <a:avLst/>
              <a:gdLst/>
              <a:ahLst/>
              <a:cxnLst/>
              <a:rect l="l" t="t" r="r" b="b"/>
              <a:pathLst>
                <a:path w="2865120" h="1062354">
                  <a:moveTo>
                    <a:pt x="0" y="1062227"/>
                  </a:moveTo>
                  <a:lnTo>
                    <a:pt x="2865120" y="1062227"/>
                  </a:lnTo>
                  <a:lnTo>
                    <a:pt x="2865120" y="0"/>
                  </a:lnTo>
                  <a:lnTo>
                    <a:pt x="0" y="0"/>
                  </a:lnTo>
                  <a:lnTo>
                    <a:pt x="0" y="1062227"/>
                  </a:lnTo>
                  <a:close/>
                </a:path>
              </a:pathLst>
            </a:custGeom>
            <a:ln w="25908">
              <a:solidFill>
                <a:srgbClr val="FFFFFF"/>
              </a:solidFill>
            </a:ln>
          </p:spPr>
          <p:txBody>
            <a:bodyPr wrap="square" lIns="0" tIns="0" rIns="0" bIns="0" rtlCol="0"/>
            <a:lstStyle/>
            <a:p>
              <a:endParaRPr sz="1800"/>
            </a:p>
          </p:txBody>
        </p:sp>
        <p:pic>
          <p:nvPicPr>
            <p:cNvPr id="10" name="object 10"/>
            <p:cNvPicPr/>
            <p:nvPr/>
          </p:nvPicPr>
          <p:blipFill>
            <a:blip r:embed="rId2" cstate="print"/>
            <a:stretch>
              <a:fillRect/>
            </a:stretch>
          </p:blipFill>
          <p:spPr>
            <a:xfrm>
              <a:off x="455294" y="3571646"/>
              <a:ext cx="4114800" cy="2994660"/>
            </a:xfrm>
            <a:prstGeom prst="rect">
              <a:avLst/>
            </a:prstGeom>
          </p:spPr>
        </p:pic>
      </p:grpSp>
      <p:sp>
        <p:nvSpPr>
          <p:cNvPr id="11" name="object 11"/>
          <p:cNvSpPr txBox="1">
            <a:spLocks noGrp="1"/>
          </p:cNvSpPr>
          <p:nvPr>
            <p:ph type="title"/>
          </p:nvPr>
        </p:nvSpPr>
        <p:spPr>
          <a:xfrm>
            <a:off x="2959353" y="-1285239"/>
            <a:ext cx="6257925" cy="443070"/>
          </a:xfrm>
          <a:prstGeom prst="rect">
            <a:avLst/>
          </a:prstGeom>
        </p:spPr>
        <p:txBody>
          <a:bodyPr vert="horz" wrap="square" lIns="0" tIns="12065" rIns="0" bIns="0" rtlCol="0" anchor="t">
            <a:spAutoFit/>
          </a:bodyPr>
          <a:lstStyle/>
          <a:p>
            <a:pPr marL="12700">
              <a:spcBef>
                <a:spcPts val="95"/>
              </a:spcBef>
            </a:pPr>
            <a:r>
              <a:rPr sz="2800" b="0" u="none" spc="175" dirty="0">
                <a:solidFill>
                  <a:srgbClr val="000000"/>
                </a:solidFill>
                <a:latin typeface="Verdana"/>
                <a:cs typeface="Verdana"/>
              </a:rPr>
              <a:t>Classification</a:t>
            </a:r>
            <a:r>
              <a:rPr sz="2800" b="0" u="none" spc="5" dirty="0">
                <a:solidFill>
                  <a:srgbClr val="000000"/>
                </a:solidFill>
                <a:latin typeface="Verdana"/>
                <a:cs typeface="Verdana"/>
              </a:rPr>
              <a:t> </a:t>
            </a:r>
            <a:r>
              <a:rPr sz="2800" b="0" u="none" spc="225" dirty="0">
                <a:solidFill>
                  <a:srgbClr val="000000"/>
                </a:solidFill>
                <a:latin typeface="Verdana"/>
                <a:cs typeface="Verdana"/>
              </a:rPr>
              <a:t>based</a:t>
            </a:r>
            <a:r>
              <a:rPr sz="2800" b="0" u="none" spc="-40" dirty="0">
                <a:solidFill>
                  <a:srgbClr val="000000"/>
                </a:solidFill>
                <a:latin typeface="Verdana"/>
                <a:cs typeface="Verdana"/>
              </a:rPr>
              <a:t> </a:t>
            </a:r>
            <a:r>
              <a:rPr sz="2800" b="0" u="none" spc="240" dirty="0">
                <a:solidFill>
                  <a:srgbClr val="000000"/>
                </a:solidFill>
                <a:latin typeface="Verdana"/>
                <a:cs typeface="Verdana"/>
              </a:rPr>
              <a:t>on</a:t>
            </a:r>
            <a:r>
              <a:rPr sz="2800" b="0" u="none" spc="-55" dirty="0">
                <a:solidFill>
                  <a:srgbClr val="000000"/>
                </a:solidFill>
                <a:latin typeface="Verdana"/>
                <a:cs typeface="Verdana"/>
              </a:rPr>
              <a:t> </a:t>
            </a:r>
            <a:r>
              <a:rPr sz="2800" b="0" u="none" spc="165" dirty="0">
                <a:solidFill>
                  <a:srgbClr val="000000"/>
                </a:solidFill>
                <a:latin typeface="Verdana"/>
                <a:cs typeface="Verdana"/>
              </a:rPr>
              <a:t>ignition</a:t>
            </a:r>
            <a:endParaRPr sz="2800">
              <a:latin typeface="Verdana"/>
              <a:cs typeface="Verdana"/>
            </a:endParaRPr>
          </a:p>
        </p:txBody>
      </p:sp>
      <p:sp>
        <p:nvSpPr>
          <p:cNvPr id="12" name="object 12"/>
          <p:cNvSpPr txBox="1"/>
          <p:nvPr/>
        </p:nvSpPr>
        <p:spPr>
          <a:xfrm>
            <a:off x="6965060" y="-449835"/>
            <a:ext cx="2676525" cy="2539798"/>
          </a:xfrm>
          <a:prstGeom prst="rect">
            <a:avLst/>
          </a:prstGeom>
        </p:spPr>
        <p:txBody>
          <a:bodyPr vert="horz" wrap="square" lIns="0" tIns="69215" rIns="0" bIns="0" rtlCol="0">
            <a:spAutoFit/>
          </a:bodyPr>
          <a:lstStyle/>
          <a:p>
            <a:pPr algn="ctr">
              <a:spcBef>
                <a:spcPts val="545"/>
              </a:spcBef>
            </a:pPr>
            <a:r>
              <a:rPr sz="2100" dirty="0">
                <a:solidFill>
                  <a:srgbClr val="FFFFFF"/>
                </a:solidFill>
                <a:latin typeface="Cambria"/>
                <a:cs typeface="Cambria"/>
              </a:rPr>
              <a:t>Spark</a:t>
            </a:r>
            <a:r>
              <a:rPr sz="2100" spc="375" dirty="0">
                <a:solidFill>
                  <a:srgbClr val="FFFFFF"/>
                </a:solidFill>
                <a:latin typeface="Cambria"/>
                <a:cs typeface="Cambria"/>
              </a:rPr>
              <a:t> </a:t>
            </a:r>
            <a:r>
              <a:rPr sz="2100" dirty="0">
                <a:solidFill>
                  <a:srgbClr val="FFFFFF"/>
                </a:solidFill>
                <a:latin typeface="Cambria"/>
                <a:cs typeface="Cambria"/>
              </a:rPr>
              <a:t>Ignition</a:t>
            </a:r>
            <a:r>
              <a:rPr sz="2100" spc="390" dirty="0">
                <a:solidFill>
                  <a:srgbClr val="FFFFFF"/>
                </a:solidFill>
                <a:latin typeface="Cambria"/>
                <a:cs typeface="Cambria"/>
              </a:rPr>
              <a:t> </a:t>
            </a:r>
            <a:r>
              <a:rPr sz="2100" spc="-10" dirty="0">
                <a:solidFill>
                  <a:srgbClr val="FFFFFF"/>
                </a:solidFill>
                <a:latin typeface="Cambria"/>
                <a:cs typeface="Cambria"/>
              </a:rPr>
              <a:t>engines</a:t>
            </a:r>
            <a:endParaRPr sz="2100">
              <a:latin typeface="Cambria"/>
              <a:cs typeface="Cambria"/>
            </a:endParaRPr>
          </a:p>
          <a:p>
            <a:pPr marL="97790" marR="90169" algn="ctr">
              <a:lnSpc>
                <a:spcPts val="2340"/>
              </a:lnSpc>
              <a:spcBef>
                <a:spcPts val="670"/>
              </a:spcBef>
            </a:pPr>
            <a:r>
              <a:rPr sz="2100" spc="70" dirty="0">
                <a:solidFill>
                  <a:srgbClr val="FFFFFF"/>
                </a:solidFill>
                <a:latin typeface="Cambria"/>
                <a:cs typeface="Cambria"/>
              </a:rPr>
              <a:t>(ex.</a:t>
            </a:r>
            <a:r>
              <a:rPr sz="2100" spc="35" dirty="0">
                <a:solidFill>
                  <a:srgbClr val="FFFFFF"/>
                </a:solidFill>
                <a:latin typeface="Cambria"/>
                <a:cs typeface="Cambria"/>
              </a:rPr>
              <a:t> </a:t>
            </a:r>
            <a:r>
              <a:rPr sz="2100" spc="65" dirty="0">
                <a:solidFill>
                  <a:srgbClr val="FFFFFF"/>
                </a:solidFill>
                <a:latin typeface="Cambria"/>
                <a:cs typeface="Cambria"/>
              </a:rPr>
              <a:t>Gasoline/Petrol </a:t>
            </a:r>
            <a:r>
              <a:rPr sz="2100" spc="70" dirty="0">
                <a:solidFill>
                  <a:srgbClr val="FFFFFF"/>
                </a:solidFill>
                <a:latin typeface="Cambria"/>
                <a:cs typeface="Cambria"/>
              </a:rPr>
              <a:t>Engine)</a:t>
            </a:r>
            <a:endParaRPr sz="2100">
              <a:latin typeface="Cambria"/>
              <a:cs typeface="Cambria"/>
            </a:endParaRPr>
          </a:p>
          <a:p>
            <a:pPr>
              <a:spcBef>
                <a:spcPts val="1270"/>
              </a:spcBef>
            </a:pPr>
            <a:endParaRPr sz="2100">
              <a:latin typeface="Cambria"/>
              <a:cs typeface="Cambria"/>
            </a:endParaRPr>
          </a:p>
          <a:p>
            <a:pPr marL="29209" marR="23495" algn="ctr">
              <a:lnSpc>
                <a:spcPts val="2340"/>
              </a:lnSpc>
              <a:spcBef>
                <a:spcPts val="5"/>
              </a:spcBef>
            </a:pPr>
            <a:r>
              <a:rPr sz="2100" dirty="0">
                <a:solidFill>
                  <a:srgbClr val="FFFFFF"/>
                </a:solidFill>
                <a:latin typeface="Cambria"/>
                <a:cs typeface="Cambria"/>
              </a:rPr>
              <a:t>Compression</a:t>
            </a:r>
            <a:r>
              <a:rPr sz="2100" spc="245" dirty="0">
                <a:solidFill>
                  <a:srgbClr val="FFFFFF"/>
                </a:solidFill>
                <a:latin typeface="Cambria"/>
                <a:cs typeface="Cambria"/>
              </a:rPr>
              <a:t>  </a:t>
            </a:r>
            <a:r>
              <a:rPr sz="2100" spc="-10" dirty="0">
                <a:solidFill>
                  <a:srgbClr val="FFFFFF"/>
                </a:solidFill>
                <a:latin typeface="Cambria"/>
                <a:cs typeface="Cambria"/>
              </a:rPr>
              <a:t>Ignition </a:t>
            </a:r>
            <a:r>
              <a:rPr sz="2100" spc="70" dirty="0">
                <a:solidFill>
                  <a:srgbClr val="FFFFFF"/>
                </a:solidFill>
                <a:latin typeface="Cambria"/>
                <a:cs typeface="Cambria"/>
              </a:rPr>
              <a:t>engines</a:t>
            </a:r>
            <a:endParaRPr sz="2100">
              <a:latin typeface="Cambria"/>
              <a:cs typeface="Cambria"/>
            </a:endParaRPr>
          </a:p>
          <a:p>
            <a:pPr algn="ctr">
              <a:spcBef>
                <a:spcPts val="515"/>
              </a:spcBef>
            </a:pPr>
            <a:r>
              <a:rPr sz="2100" spc="70" dirty="0">
                <a:solidFill>
                  <a:srgbClr val="FFFFFF"/>
                </a:solidFill>
                <a:latin typeface="Cambria"/>
                <a:cs typeface="Cambria"/>
              </a:rPr>
              <a:t>(ex.</a:t>
            </a:r>
            <a:r>
              <a:rPr sz="2100" spc="-30" dirty="0">
                <a:solidFill>
                  <a:srgbClr val="FFFFFF"/>
                </a:solidFill>
                <a:latin typeface="Cambria"/>
                <a:cs typeface="Cambria"/>
              </a:rPr>
              <a:t> </a:t>
            </a:r>
            <a:r>
              <a:rPr sz="2100" spc="85" dirty="0">
                <a:solidFill>
                  <a:srgbClr val="FFFFFF"/>
                </a:solidFill>
                <a:latin typeface="Cambria"/>
                <a:cs typeface="Cambria"/>
              </a:rPr>
              <a:t>Diesel</a:t>
            </a:r>
            <a:r>
              <a:rPr sz="2100" spc="185" dirty="0">
                <a:solidFill>
                  <a:srgbClr val="FFFFFF"/>
                </a:solidFill>
                <a:latin typeface="Cambria"/>
                <a:cs typeface="Cambria"/>
              </a:rPr>
              <a:t> </a:t>
            </a:r>
            <a:r>
              <a:rPr sz="2100" spc="70" dirty="0">
                <a:solidFill>
                  <a:srgbClr val="FFFFFF"/>
                </a:solidFill>
                <a:latin typeface="Cambria"/>
                <a:cs typeface="Cambria"/>
              </a:rPr>
              <a:t>Engine)</a:t>
            </a:r>
            <a:endParaRPr sz="2100">
              <a:latin typeface="Cambria"/>
              <a:cs typeface="Cambria"/>
            </a:endParaRPr>
          </a:p>
        </p:txBody>
      </p:sp>
      <p:sp>
        <p:nvSpPr>
          <p:cNvPr id="13" name="object 13"/>
          <p:cNvSpPr txBox="1"/>
          <p:nvPr/>
        </p:nvSpPr>
        <p:spPr>
          <a:xfrm>
            <a:off x="3432429" y="179958"/>
            <a:ext cx="2863850" cy="1097416"/>
          </a:xfrm>
          <a:prstGeom prst="rect">
            <a:avLst/>
          </a:prstGeom>
        </p:spPr>
        <p:txBody>
          <a:bodyPr vert="horz" wrap="square" lIns="0" tIns="241935" rIns="0" bIns="0" rtlCol="0">
            <a:spAutoFit/>
          </a:bodyPr>
          <a:lstStyle/>
          <a:p>
            <a:pPr marL="554988" marR="541018" indent="-635" algn="ctr">
              <a:lnSpc>
                <a:spcPct val="88200"/>
              </a:lnSpc>
              <a:spcBef>
                <a:spcPts val="1905"/>
              </a:spcBef>
            </a:pPr>
            <a:r>
              <a:rPr sz="2100" spc="90" dirty="0">
                <a:solidFill>
                  <a:srgbClr val="FFFFFF"/>
                </a:solidFill>
                <a:latin typeface="Cambria"/>
                <a:cs typeface="Cambria"/>
              </a:rPr>
              <a:t>INTERNAL </a:t>
            </a:r>
            <a:r>
              <a:rPr sz="2100" spc="100" dirty="0">
                <a:solidFill>
                  <a:srgbClr val="FFFFFF"/>
                </a:solidFill>
                <a:latin typeface="Cambria"/>
                <a:cs typeface="Cambria"/>
              </a:rPr>
              <a:t>COMBUSTION </a:t>
            </a:r>
            <a:r>
              <a:rPr sz="2100" spc="90" dirty="0">
                <a:solidFill>
                  <a:srgbClr val="FFFFFF"/>
                </a:solidFill>
                <a:latin typeface="Cambria"/>
                <a:cs typeface="Cambria"/>
              </a:rPr>
              <a:t>ENGINES</a:t>
            </a:r>
            <a:endParaRPr sz="2100">
              <a:latin typeface="Cambria"/>
              <a:cs typeface="Cambria"/>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8334" y="-1600200"/>
            <a:ext cx="4786630" cy="6286500"/>
            <a:chOff x="4356734" y="0"/>
            <a:chExt cx="4786630" cy="6286500"/>
          </a:xfrm>
        </p:grpSpPr>
        <p:pic>
          <p:nvPicPr>
            <p:cNvPr id="3" name="object 3"/>
            <p:cNvPicPr/>
            <p:nvPr/>
          </p:nvPicPr>
          <p:blipFill>
            <a:blip r:embed="rId2" cstate="print"/>
            <a:stretch>
              <a:fillRect/>
            </a:stretch>
          </p:blipFill>
          <p:spPr>
            <a:xfrm>
              <a:off x="5143118" y="2572511"/>
              <a:ext cx="2476373" cy="1856232"/>
            </a:xfrm>
            <a:prstGeom prst="rect">
              <a:avLst/>
            </a:prstGeom>
          </p:spPr>
        </p:pic>
        <p:pic>
          <p:nvPicPr>
            <p:cNvPr id="4" name="object 4"/>
            <p:cNvPicPr/>
            <p:nvPr/>
          </p:nvPicPr>
          <p:blipFill>
            <a:blip r:embed="rId3" cstate="print"/>
            <a:stretch>
              <a:fillRect/>
            </a:stretch>
          </p:blipFill>
          <p:spPr>
            <a:xfrm>
              <a:off x="6793483" y="909827"/>
              <a:ext cx="2349880" cy="1961388"/>
            </a:xfrm>
            <a:prstGeom prst="rect">
              <a:avLst/>
            </a:prstGeom>
          </p:spPr>
        </p:pic>
        <p:pic>
          <p:nvPicPr>
            <p:cNvPr id="5" name="object 5"/>
            <p:cNvPicPr/>
            <p:nvPr/>
          </p:nvPicPr>
          <p:blipFill>
            <a:blip r:embed="rId4" cstate="print"/>
            <a:stretch>
              <a:fillRect/>
            </a:stretch>
          </p:blipFill>
          <p:spPr>
            <a:xfrm>
              <a:off x="4356734" y="0"/>
              <a:ext cx="2592197" cy="1944624"/>
            </a:xfrm>
            <a:prstGeom prst="rect">
              <a:avLst/>
            </a:prstGeom>
          </p:spPr>
        </p:pic>
        <p:pic>
          <p:nvPicPr>
            <p:cNvPr id="6" name="object 6"/>
            <p:cNvPicPr/>
            <p:nvPr/>
          </p:nvPicPr>
          <p:blipFill>
            <a:blip r:embed="rId5" cstate="print"/>
            <a:stretch>
              <a:fillRect/>
            </a:stretch>
          </p:blipFill>
          <p:spPr>
            <a:xfrm>
              <a:off x="6743191" y="4428744"/>
              <a:ext cx="1737232" cy="1857756"/>
            </a:xfrm>
            <a:prstGeom prst="rect">
              <a:avLst/>
            </a:prstGeom>
          </p:spPr>
        </p:pic>
      </p:grpSp>
      <p:sp>
        <p:nvSpPr>
          <p:cNvPr id="7" name="object 7"/>
          <p:cNvSpPr txBox="1">
            <a:spLocks noGrp="1"/>
          </p:cNvSpPr>
          <p:nvPr>
            <p:ph type="title"/>
          </p:nvPr>
        </p:nvSpPr>
        <p:spPr>
          <a:xfrm>
            <a:off x="2380285" y="-1308100"/>
            <a:ext cx="2327275" cy="505267"/>
          </a:xfrm>
          <a:prstGeom prst="rect">
            <a:avLst/>
          </a:prstGeom>
        </p:spPr>
        <p:txBody>
          <a:bodyPr vert="horz" wrap="square" lIns="0" tIns="12700" rIns="0" bIns="0" rtlCol="0" anchor="t">
            <a:spAutoFit/>
          </a:bodyPr>
          <a:lstStyle/>
          <a:p>
            <a:pPr marL="12700">
              <a:spcBef>
                <a:spcPts val="100"/>
              </a:spcBef>
            </a:pPr>
            <a:r>
              <a:rPr sz="3200" spc="-10" dirty="0">
                <a:solidFill>
                  <a:srgbClr val="000000"/>
                </a:solidFill>
                <a:latin typeface="Calibri"/>
                <a:cs typeface="Calibri"/>
              </a:rPr>
              <a:t>Configuration</a:t>
            </a:r>
            <a:endParaRPr sz="3200">
              <a:latin typeface="Calibri"/>
              <a:cs typeface="Calibri"/>
            </a:endParaRPr>
          </a:p>
        </p:txBody>
      </p:sp>
      <p:sp>
        <p:nvSpPr>
          <p:cNvPr id="8" name="object 8"/>
          <p:cNvSpPr txBox="1"/>
          <p:nvPr/>
        </p:nvSpPr>
        <p:spPr>
          <a:xfrm>
            <a:off x="1950213" y="-652527"/>
            <a:ext cx="5036185" cy="4676665"/>
          </a:xfrm>
          <a:prstGeom prst="rect">
            <a:avLst/>
          </a:prstGeom>
        </p:spPr>
        <p:txBody>
          <a:bodyPr vert="horz" wrap="square" lIns="0" tIns="12700" rIns="0" bIns="0" rtlCol="0">
            <a:spAutoFit/>
          </a:bodyPr>
          <a:lstStyle/>
          <a:p>
            <a:pPr marL="469898" indent="-457198">
              <a:spcBef>
                <a:spcPts val="100"/>
              </a:spcBef>
              <a:buChar char="•"/>
              <a:tabLst>
                <a:tab pos="469898" algn="l"/>
              </a:tabLst>
            </a:pPr>
            <a:r>
              <a:rPr sz="1800" u="sng" spc="-20" dirty="0">
                <a:uFill>
                  <a:solidFill>
                    <a:srgbClr val="000000"/>
                  </a:solidFill>
                </a:uFill>
                <a:latin typeface="Calibri"/>
                <a:cs typeface="Calibri"/>
              </a:rPr>
              <a:t>Vertical</a:t>
            </a:r>
            <a:r>
              <a:rPr sz="1800" u="sng" spc="-35" dirty="0">
                <a:uFill>
                  <a:solidFill>
                    <a:srgbClr val="000000"/>
                  </a:solidFill>
                </a:uFill>
                <a:latin typeface="Calibri"/>
                <a:cs typeface="Calibri"/>
              </a:rPr>
              <a:t> </a:t>
            </a:r>
            <a:r>
              <a:rPr sz="1800" u="sng" spc="-10" dirty="0">
                <a:uFill>
                  <a:solidFill>
                    <a:srgbClr val="000000"/>
                  </a:solidFill>
                </a:uFill>
                <a:latin typeface="Calibri"/>
                <a:cs typeface="Calibri"/>
              </a:rPr>
              <a:t>Engines</a:t>
            </a:r>
            <a:endParaRPr sz="1800">
              <a:latin typeface="Calibri"/>
              <a:cs typeface="Calibri"/>
            </a:endParaRPr>
          </a:p>
          <a:p>
            <a:pPr marL="469898" indent="-457198">
              <a:spcBef>
                <a:spcPts val="1775"/>
              </a:spcBef>
              <a:buChar char="•"/>
              <a:tabLst>
                <a:tab pos="469898" algn="l"/>
              </a:tabLst>
            </a:pPr>
            <a:r>
              <a:rPr sz="1800" u="sng" spc="-10" dirty="0">
                <a:uFill>
                  <a:solidFill>
                    <a:srgbClr val="000000"/>
                  </a:solidFill>
                </a:uFill>
                <a:latin typeface="Calibri"/>
                <a:cs typeface="Calibri"/>
              </a:rPr>
              <a:t>Horizontal</a:t>
            </a:r>
            <a:r>
              <a:rPr sz="1800" u="sng" spc="-85" dirty="0">
                <a:uFill>
                  <a:solidFill>
                    <a:srgbClr val="000000"/>
                  </a:solidFill>
                </a:uFill>
                <a:latin typeface="Calibri"/>
                <a:cs typeface="Calibri"/>
              </a:rPr>
              <a:t> </a:t>
            </a:r>
            <a:r>
              <a:rPr sz="1800" u="sng" spc="-10" dirty="0">
                <a:uFill>
                  <a:solidFill>
                    <a:srgbClr val="000000"/>
                  </a:solidFill>
                </a:uFill>
                <a:latin typeface="Calibri"/>
                <a:cs typeface="Calibri"/>
              </a:rPr>
              <a:t>Engines</a:t>
            </a:r>
            <a:endParaRPr sz="1800">
              <a:latin typeface="Calibri"/>
              <a:cs typeface="Calibri"/>
            </a:endParaRPr>
          </a:p>
          <a:p>
            <a:pPr marL="469898" marR="5080" indent="-457832">
              <a:lnSpc>
                <a:spcPct val="101099"/>
              </a:lnSpc>
              <a:spcBef>
                <a:spcPts val="1215"/>
              </a:spcBef>
              <a:buChar char="•"/>
              <a:tabLst>
                <a:tab pos="469898" algn="l"/>
              </a:tabLst>
            </a:pPr>
            <a:r>
              <a:rPr sz="1800" u="sng" dirty="0">
                <a:uFill>
                  <a:solidFill>
                    <a:srgbClr val="000000"/>
                  </a:solidFill>
                </a:uFill>
                <a:latin typeface="Calibri"/>
                <a:cs typeface="Calibri"/>
              </a:rPr>
              <a:t>Inline</a:t>
            </a:r>
            <a:r>
              <a:rPr sz="1800" u="sng" spc="-40" dirty="0">
                <a:uFill>
                  <a:solidFill>
                    <a:srgbClr val="000000"/>
                  </a:solidFill>
                </a:uFill>
                <a:latin typeface="Calibri"/>
                <a:cs typeface="Calibri"/>
              </a:rPr>
              <a:t> </a:t>
            </a:r>
            <a:r>
              <a:rPr sz="1800" u="sng" dirty="0">
                <a:uFill>
                  <a:solidFill>
                    <a:srgbClr val="000000"/>
                  </a:solidFill>
                </a:uFill>
                <a:latin typeface="Calibri"/>
                <a:cs typeface="Calibri"/>
              </a:rPr>
              <a:t>Engines</a:t>
            </a:r>
            <a:r>
              <a:rPr sz="1800" dirty="0">
                <a:latin typeface="Calibri"/>
                <a:cs typeface="Calibri"/>
              </a:rPr>
              <a:t>:</a:t>
            </a:r>
            <a:r>
              <a:rPr sz="1800" spc="-50" dirty="0">
                <a:latin typeface="Calibri"/>
                <a:cs typeface="Calibri"/>
              </a:rPr>
              <a:t> </a:t>
            </a:r>
            <a:r>
              <a:rPr sz="2000" dirty="0">
                <a:latin typeface="Calibri"/>
                <a:cs typeface="Calibri"/>
              </a:rPr>
              <a:t>The</a:t>
            </a:r>
            <a:r>
              <a:rPr sz="2000" spc="-70" dirty="0">
                <a:latin typeface="Calibri"/>
                <a:cs typeface="Calibri"/>
              </a:rPr>
              <a:t> </a:t>
            </a:r>
            <a:r>
              <a:rPr sz="2000" spc="-10" dirty="0">
                <a:latin typeface="Calibri"/>
                <a:cs typeface="Calibri"/>
              </a:rPr>
              <a:t>cylinders</a:t>
            </a:r>
            <a:r>
              <a:rPr sz="2000" spc="-65" dirty="0">
                <a:latin typeface="Calibri"/>
                <a:cs typeface="Calibri"/>
              </a:rPr>
              <a:t> </a:t>
            </a:r>
            <a:r>
              <a:rPr sz="2000" dirty="0">
                <a:latin typeface="Calibri"/>
                <a:cs typeface="Calibri"/>
              </a:rPr>
              <a:t>are</a:t>
            </a:r>
            <a:r>
              <a:rPr sz="2000" spc="-55" dirty="0">
                <a:latin typeface="Calibri"/>
                <a:cs typeface="Calibri"/>
              </a:rPr>
              <a:t> </a:t>
            </a:r>
            <a:r>
              <a:rPr sz="2000" dirty="0">
                <a:latin typeface="Calibri"/>
                <a:cs typeface="Calibri"/>
              </a:rPr>
              <a:t>arranged</a:t>
            </a:r>
            <a:r>
              <a:rPr sz="2000" spc="-70" dirty="0">
                <a:latin typeface="Calibri"/>
                <a:cs typeface="Calibri"/>
              </a:rPr>
              <a:t> </a:t>
            </a:r>
            <a:r>
              <a:rPr sz="2000" dirty="0">
                <a:latin typeface="Calibri"/>
                <a:cs typeface="Calibri"/>
              </a:rPr>
              <a:t>in</a:t>
            </a:r>
            <a:r>
              <a:rPr sz="2000" spc="-65" dirty="0">
                <a:latin typeface="Calibri"/>
                <a:cs typeface="Calibri"/>
              </a:rPr>
              <a:t> </a:t>
            </a:r>
            <a:r>
              <a:rPr sz="2000" spc="-50" dirty="0">
                <a:latin typeface="Calibri"/>
                <a:cs typeface="Calibri"/>
              </a:rPr>
              <a:t>a </a:t>
            </a:r>
            <a:r>
              <a:rPr sz="2000" dirty="0">
                <a:latin typeface="Calibri"/>
                <a:cs typeface="Calibri"/>
              </a:rPr>
              <a:t>line,</a:t>
            </a:r>
            <a:r>
              <a:rPr sz="2000" spc="-25"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single</a:t>
            </a:r>
            <a:r>
              <a:rPr sz="2000" spc="-35" dirty="0">
                <a:latin typeface="Calibri"/>
                <a:cs typeface="Calibri"/>
              </a:rPr>
              <a:t> </a:t>
            </a:r>
            <a:r>
              <a:rPr sz="2000" spc="-20" dirty="0">
                <a:latin typeface="Calibri"/>
                <a:cs typeface="Calibri"/>
              </a:rPr>
              <a:t>bank.</a:t>
            </a:r>
            <a:endParaRPr sz="2000">
              <a:latin typeface="Calibri"/>
              <a:cs typeface="Calibri"/>
            </a:endParaRPr>
          </a:p>
          <a:p>
            <a:pPr marL="12700" marR="735327" indent="427988">
              <a:lnSpc>
                <a:spcPts val="2390"/>
              </a:lnSpc>
              <a:spcBef>
                <a:spcPts val="1405"/>
              </a:spcBef>
              <a:buChar char="•"/>
              <a:tabLst>
                <a:tab pos="440688" algn="l"/>
                <a:tab pos="2015481" algn="l"/>
              </a:tabLst>
            </a:pPr>
            <a:r>
              <a:rPr sz="1800" u="sng" dirty="0">
                <a:uFill>
                  <a:solidFill>
                    <a:srgbClr val="000000"/>
                  </a:solidFill>
                </a:uFill>
                <a:latin typeface="Calibri"/>
                <a:cs typeface="Calibri"/>
              </a:rPr>
              <a:t>V</a:t>
            </a:r>
            <a:r>
              <a:rPr sz="1800" u="sng" spc="-40" dirty="0">
                <a:uFill>
                  <a:solidFill>
                    <a:srgbClr val="000000"/>
                  </a:solidFill>
                </a:uFill>
                <a:latin typeface="Calibri"/>
                <a:cs typeface="Calibri"/>
              </a:rPr>
              <a:t> </a:t>
            </a:r>
            <a:r>
              <a:rPr sz="1800" u="sng" dirty="0">
                <a:uFill>
                  <a:solidFill>
                    <a:srgbClr val="000000"/>
                  </a:solidFill>
                </a:uFill>
                <a:latin typeface="Calibri"/>
                <a:cs typeface="Calibri"/>
              </a:rPr>
              <a:t>Engines</a:t>
            </a:r>
            <a:r>
              <a:rPr sz="1800" dirty="0">
                <a:latin typeface="Calibri"/>
                <a:cs typeface="Calibri"/>
              </a:rPr>
              <a:t>:</a:t>
            </a:r>
            <a:r>
              <a:rPr sz="1800" spc="-40" dirty="0">
                <a:latin typeface="Calibri"/>
                <a:cs typeface="Calibri"/>
              </a:rPr>
              <a:t> </a:t>
            </a:r>
            <a:r>
              <a:rPr sz="2000" spc="-25" dirty="0">
                <a:latin typeface="Calibri"/>
                <a:cs typeface="Calibri"/>
              </a:rPr>
              <a:t>The</a:t>
            </a:r>
            <a:r>
              <a:rPr sz="2000" dirty="0">
                <a:latin typeface="Calibri"/>
                <a:cs typeface="Calibri"/>
              </a:rPr>
              <a:t>	</a:t>
            </a:r>
            <a:r>
              <a:rPr sz="2000" spc="-10" dirty="0">
                <a:latin typeface="Calibri"/>
                <a:cs typeface="Calibri"/>
              </a:rPr>
              <a:t>cylinders</a:t>
            </a:r>
            <a:r>
              <a:rPr sz="2000" spc="-100" dirty="0">
                <a:latin typeface="Calibri"/>
                <a:cs typeface="Calibri"/>
              </a:rPr>
              <a:t> </a:t>
            </a:r>
            <a:r>
              <a:rPr sz="2000" spc="-10" dirty="0">
                <a:latin typeface="Calibri"/>
                <a:cs typeface="Calibri"/>
              </a:rPr>
              <a:t>are</a:t>
            </a:r>
            <a:r>
              <a:rPr sz="2000" spc="-105" dirty="0">
                <a:latin typeface="Calibri"/>
                <a:cs typeface="Calibri"/>
              </a:rPr>
              <a:t> </a:t>
            </a:r>
            <a:r>
              <a:rPr sz="2000" spc="-10" dirty="0">
                <a:latin typeface="Calibri"/>
                <a:cs typeface="Calibri"/>
              </a:rPr>
              <a:t>arranged </a:t>
            </a:r>
            <a:r>
              <a:rPr sz="2000" dirty="0">
                <a:latin typeface="Calibri"/>
                <a:cs typeface="Calibri"/>
              </a:rPr>
              <a:t>in</a:t>
            </a:r>
            <a:r>
              <a:rPr sz="2000" spc="-25" dirty="0">
                <a:latin typeface="Calibri"/>
                <a:cs typeface="Calibri"/>
              </a:rPr>
              <a:t> </a:t>
            </a:r>
            <a:r>
              <a:rPr sz="2000" dirty="0">
                <a:latin typeface="Calibri"/>
                <a:cs typeface="Calibri"/>
              </a:rPr>
              <a:t>two</a:t>
            </a:r>
            <a:r>
              <a:rPr sz="2000" spc="-25" dirty="0">
                <a:latin typeface="Calibri"/>
                <a:cs typeface="Calibri"/>
              </a:rPr>
              <a:t> </a:t>
            </a:r>
            <a:r>
              <a:rPr sz="2000" dirty="0">
                <a:latin typeface="Calibri"/>
                <a:cs typeface="Calibri"/>
              </a:rPr>
              <a:t>banks,</a:t>
            </a:r>
            <a:r>
              <a:rPr sz="2000" spc="-35" dirty="0">
                <a:latin typeface="Calibri"/>
                <a:cs typeface="Calibri"/>
              </a:rPr>
              <a:t> </a:t>
            </a:r>
            <a:r>
              <a:rPr sz="2000" dirty="0">
                <a:latin typeface="Calibri"/>
                <a:cs typeface="Calibri"/>
              </a:rPr>
              <a:t>set</a:t>
            </a:r>
            <a:r>
              <a:rPr sz="2000" spc="-25" dirty="0">
                <a:latin typeface="Calibri"/>
                <a:cs typeface="Calibri"/>
              </a:rPr>
              <a:t> </a:t>
            </a:r>
            <a:r>
              <a:rPr sz="2000" dirty="0">
                <a:latin typeface="Calibri"/>
                <a:cs typeface="Calibri"/>
              </a:rPr>
              <a:t>at</a:t>
            </a:r>
            <a:r>
              <a:rPr sz="2000" spc="-25" dirty="0">
                <a:latin typeface="Calibri"/>
                <a:cs typeface="Calibri"/>
              </a:rPr>
              <a:t> </a:t>
            </a:r>
            <a:r>
              <a:rPr sz="2000" dirty="0">
                <a:latin typeface="Calibri"/>
                <a:cs typeface="Calibri"/>
              </a:rPr>
              <a:t>an</a:t>
            </a:r>
            <a:r>
              <a:rPr sz="2000" spc="-25" dirty="0">
                <a:latin typeface="Calibri"/>
                <a:cs typeface="Calibri"/>
              </a:rPr>
              <a:t> </a:t>
            </a:r>
            <a:r>
              <a:rPr sz="2000" dirty="0">
                <a:latin typeface="Calibri"/>
                <a:cs typeface="Calibri"/>
              </a:rPr>
              <a:t>angle</a:t>
            </a:r>
            <a:r>
              <a:rPr sz="2000" spc="-40" dirty="0">
                <a:latin typeface="Calibri"/>
                <a:cs typeface="Calibri"/>
              </a:rPr>
              <a:t> </a:t>
            </a:r>
            <a:r>
              <a:rPr sz="2000" dirty="0">
                <a:latin typeface="Calibri"/>
                <a:cs typeface="Calibri"/>
              </a:rPr>
              <a:t>to</a:t>
            </a:r>
            <a:r>
              <a:rPr sz="2000" spc="-25" dirty="0">
                <a:latin typeface="Calibri"/>
                <a:cs typeface="Calibri"/>
              </a:rPr>
              <a:t> one </a:t>
            </a:r>
            <a:r>
              <a:rPr sz="2000" spc="-10" dirty="0">
                <a:latin typeface="Calibri"/>
                <a:cs typeface="Calibri"/>
              </a:rPr>
              <a:t>another.</a:t>
            </a:r>
            <a:endParaRPr sz="2000">
              <a:latin typeface="Calibri"/>
              <a:cs typeface="Calibri"/>
            </a:endParaRPr>
          </a:p>
          <a:p>
            <a:pPr marL="12700" marR="842641" indent="323213">
              <a:lnSpc>
                <a:spcPts val="2390"/>
              </a:lnSpc>
              <a:spcBef>
                <a:spcPts val="1270"/>
              </a:spcBef>
              <a:buChar char="•"/>
              <a:tabLst>
                <a:tab pos="335914" algn="l"/>
              </a:tabLst>
            </a:pPr>
            <a:r>
              <a:rPr sz="1800" u="sng" spc="-10" dirty="0">
                <a:uFill>
                  <a:solidFill>
                    <a:srgbClr val="000000"/>
                  </a:solidFill>
                </a:uFill>
                <a:latin typeface="Calibri"/>
                <a:cs typeface="Calibri"/>
              </a:rPr>
              <a:t>Opposed</a:t>
            </a:r>
            <a:r>
              <a:rPr sz="1800" u="sng" spc="-50" dirty="0">
                <a:uFill>
                  <a:solidFill>
                    <a:srgbClr val="000000"/>
                  </a:solidFill>
                </a:uFill>
                <a:latin typeface="Calibri"/>
                <a:cs typeface="Calibri"/>
              </a:rPr>
              <a:t> </a:t>
            </a:r>
            <a:r>
              <a:rPr sz="1800" u="sng" dirty="0">
                <a:uFill>
                  <a:solidFill>
                    <a:srgbClr val="000000"/>
                  </a:solidFill>
                </a:uFill>
                <a:latin typeface="Calibri"/>
                <a:cs typeface="Calibri"/>
              </a:rPr>
              <a:t>cylinder</a:t>
            </a:r>
            <a:r>
              <a:rPr sz="1800" u="sng" spc="-50" dirty="0">
                <a:uFill>
                  <a:solidFill>
                    <a:srgbClr val="000000"/>
                  </a:solidFill>
                </a:uFill>
                <a:latin typeface="Calibri"/>
                <a:cs typeface="Calibri"/>
              </a:rPr>
              <a:t> </a:t>
            </a:r>
            <a:r>
              <a:rPr sz="1800" u="sng" spc="-10" dirty="0">
                <a:uFill>
                  <a:solidFill>
                    <a:srgbClr val="000000"/>
                  </a:solidFill>
                </a:uFill>
                <a:latin typeface="Calibri"/>
                <a:cs typeface="Calibri"/>
              </a:rPr>
              <a:t>Engines</a:t>
            </a:r>
            <a:r>
              <a:rPr sz="1800" spc="-10" dirty="0">
                <a:latin typeface="Calibri"/>
                <a:cs typeface="Calibri"/>
              </a:rPr>
              <a:t>:</a:t>
            </a:r>
            <a:r>
              <a:rPr sz="1800" spc="-60" dirty="0">
                <a:latin typeface="Calibri"/>
                <a:cs typeface="Calibri"/>
              </a:rPr>
              <a:t> </a:t>
            </a:r>
            <a:r>
              <a:rPr sz="2000" dirty="0">
                <a:latin typeface="Calibri"/>
                <a:cs typeface="Calibri"/>
              </a:rPr>
              <a:t>The</a:t>
            </a:r>
            <a:r>
              <a:rPr sz="2000" spc="-70" dirty="0">
                <a:latin typeface="Calibri"/>
                <a:cs typeface="Calibri"/>
              </a:rPr>
              <a:t> </a:t>
            </a:r>
            <a:r>
              <a:rPr sz="2000" spc="-10" dirty="0">
                <a:latin typeface="Calibri"/>
                <a:cs typeface="Calibri"/>
              </a:rPr>
              <a:t>cylinders </a:t>
            </a:r>
            <a:r>
              <a:rPr sz="2000" dirty="0">
                <a:latin typeface="Calibri"/>
                <a:cs typeface="Calibri"/>
              </a:rPr>
              <a:t>are</a:t>
            </a:r>
            <a:r>
              <a:rPr sz="2000" spc="-30" dirty="0">
                <a:latin typeface="Calibri"/>
                <a:cs typeface="Calibri"/>
              </a:rPr>
              <a:t> </a:t>
            </a:r>
            <a:r>
              <a:rPr sz="2000" dirty="0">
                <a:latin typeface="Calibri"/>
                <a:cs typeface="Calibri"/>
              </a:rPr>
              <a:t>arranged</a:t>
            </a:r>
            <a:r>
              <a:rPr sz="2000" spc="-25"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two</a:t>
            </a:r>
            <a:r>
              <a:rPr sz="2000" spc="-40" dirty="0">
                <a:latin typeface="Calibri"/>
                <a:cs typeface="Calibri"/>
              </a:rPr>
              <a:t> </a:t>
            </a:r>
            <a:r>
              <a:rPr sz="2000" dirty="0">
                <a:latin typeface="Calibri"/>
                <a:cs typeface="Calibri"/>
              </a:rPr>
              <a:t>banks</a:t>
            </a:r>
            <a:r>
              <a:rPr sz="2000" spc="-45" dirty="0">
                <a:latin typeface="Calibri"/>
                <a:cs typeface="Calibri"/>
              </a:rPr>
              <a:t> </a:t>
            </a:r>
            <a:r>
              <a:rPr sz="2000" dirty="0">
                <a:latin typeface="Calibri"/>
                <a:cs typeface="Calibri"/>
              </a:rPr>
              <a:t>on</a:t>
            </a:r>
            <a:r>
              <a:rPr sz="2000" spc="-25" dirty="0">
                <a:latin typeface="Calibri"/>
                <a:cs typeface="Calibri"/>
              </a:rPr>
              <a:t> </a:t>
            </a:r>
            <a:r>
              <a:rPr sz="2000" spc="-10" dirty="0">
                <a:latin typeface="Calibri"/>
                <a:cs typeface="Calibri"/>
              </a:rPr>
              <a:t>opposite </a:t>
            </a:r>
            <a:r>
              <a:rPr sz="2000" dirty="0">
                <a:latin typeface="Calibri"/>
                <a:cs typeface="Calibri"/>
              </a:rPr>
              <a:t>sides</a:t>
            </a:r>
            <a:r>
              <a:rPr sz="2000" spc="-35" dirty="0">
                <a:latin typeface="Calibri"/>
                <a:cs typeface="Calibri"/>
              </a:rPr>
              <a:t> </a:t>
            </a:r>
            <a:r>
              <a:rPr sz="2000" dirty="0">
                <a:latin typeface="Calibri"/>
                <a:cs typeface="Calibri"/>
              </a:rPr>
              <a:t>of</a:t>
            </a:r>
            <a:r>
              <a:rPr sz="2000" spc="-30" dirty="0">
                <a:latin typeface="Calibri"/>
                <a:cs typeface="Calibri"/>
              </a:rPr>
              <a:t> </a:t>
            </a:r>
            <a:r>
              <a:rPr sz="2000" dirty="0">
                <a:latin typeface="Calibri"/>
                <a:cs typeface="Calibri"/>
              </a:rPr>
              <a:t>the</a:t>
            </a:r>
            <a:r>
              <a:rPr sz="2000" spc="-45" dirty="0">
                <a:latin typeface="Calibri"/>
                <a:cs typeface="Calibri"/>
              </a:rPr>
              <a:t> </a:t>
            </a:r>
            <a:r>
              <a:rPr sz="2000" spc="-10" dirty="0">
                <a:latin typeface="Calibri"/>
                <a:cs typeface="Calibri"/>
              </a:rPr>
              <a:t>engine</a:t>
            </a:r>
            <a:endParaRPr sz="2000">
              <a:latin typeface="Calibri"/>
              <a:cs typeface="Calibri"/>
            </a:endParaRPr>
          </a:p>
          <a:p>
            <a:pPr marL="12700" marR="1271265" indent="323213">
              <a:spcBef>
                <a:spcPts val="2295"/>
              </a:spcBef>
              <a:buChar char="•"/>
              <a:tabLst>
                <a:tab pos="335914" algn="l"/>
              </a:tabLst>
            </a:pPr>
            <a:r>
              <a:rPr sz="1800" u="sng" dirty="0">
                <a:uFill>
                  <a:solidFill>
                    <a:srgbClr val="000000"/>
                  </a:solidFill>
                </a:uFill>
                <a:latin typeface="Calibri"/>
                <a:cs typeface="Calibri"/>
              </a:rPr>
              <a:t>Radial</a:t>
            </a:r>
            <a:r>
              <a:rPr sz="1800" u="sng" spc="-35" dirty="0">
                <a:uFill>
                  <a:solidFill>
                    <a:srgbClr val="000000"/>
                  </a:solidFill>
                </a:uFill>
                <a:latin typeface="Calibri"/>
                <a:cs typeface="Calibri"/>
              </a:rPr>
              <a:t> </a:t>
            </a:r>
            <a:r>
              <a:rPr sz="1800" u="sng" dirty="0">
                <a:uFill>
                  <a:solidFill>
                    <a:srgbClr val="000000"/>
                  </a:solidFill>
                </a:uFill>
                <a:latin typeface="Calibri"/>
                <a:cs typeface="Calibri"/>
              </a:rPr>
              <a:t>Engines</a:t>
            </a:r>
            <a:r>
              <a:rPr sz="1800" dirty="0">
                <a:latin typeface="Calibri"/>
                <a:cs typeface="Calibri"/>
              </a:rPr>
              <a:t>:</a:t>
            </a:r>
            <a:r>
              <a:rPr sz="1800" spc="-35"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cylinders</a:t>
            </a:r>
            <a:r>
              <a:rPr sz="2000" spc="-50" dirty="0">
                <a:latin typeface="Calibri"/>
                <a:cs typeface="Calibri"/>
              </a:rPr>
              <a:t> </a:t>
            </a:r>
            <a:r>
              <a:rPr sz="2000" spc="-25" dirty="0">
                <a:latin typeface="Calibri"/>
                <a:cs typeface="Calibri"/>
              </a:rPr>
              <a:t>are </a:t>
            </a:r>
            <a:r>
              <a:rPr sz="2000" spc="-10" dirty="0">
                <a:latin typeface="Calibri"/>
                <a:cs typeface="Calibri"/>
              </a:rPr>
              <a:t>arranged</a:t>
            </a:r>
            <a:r>
              <a:rPr sz="2000" spc="-75" dirty="0">
                <a:latin typeface="Calibri"/>
                <a:cs typeface="Calibri"/>
              </a:rPr>
              <a:t> </a:t>
            </a:r>
            <a:r>
              <a:rPr sz="2000" spc="-10" dirty="0">
                <a:latin typeface="Calibri"/>
                <a:cs typeface="Calibri"/>
              </a:rPr>
              <a:t>radially</a:t>
            </a:r>
            <a:r>
              <a:rPr sz="2000" spc="-45" dirty="0">
                <a:latin typeface="Calibri"/>
                <a:cs typeface="Calibri"/>
              </a:rPr>
              <a:t> </a:t>
            </a:r>
            <a:r>
              <a:rPr sz="2000" dirty="0">
                <a:latin typeface="Calibri"/>
                <a:cs typeface="Calibri"/>
              </a:rPr>
              <a:t>and</a:t>
            </a:r>
            <a:r>
              <a:rPr sz="2000" spc="-55" dirty="0">
                <a:latin typeface="Calibri"/>
                <a:cs typeface="Calibri"/>
              </a:rPr>
              <a:t> </a:t>
            </a:r>
            <a:r>
              <a:rPr sz="2000" dirty="0">
                <a:latin typeface="Calibri"/>
                <a:cs typeface="Calibri"/>
              </a:rPr>
              <a:t>equally</a:t>
            </a:r>
            <a:r>
              <a:rPr sz="2000" spc="-90" dirty="0">
                <a:latin typeface="Calibri"/>
                <a:cs typeface="Calibri"/>
              </a:rPr>
              <a:t> </a:t>
            </a:r>
            <a:r>
              <a:rPr sz="2000" spc="-10" dirty="0">
                <a:latin typeface="Calibri"/>
                <a:cs typeface="Calibri"/>
              </a:rPr>
              <a:t>spaced</a:t>
            </a:r>
            <a:endParaRPr sz="2000">
              <a:latin typeface="Calibri"/>
              <a:cs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2"/>
            <a:ext cx="9144000" cy="6803390"/>
            <a:chOff x="0" y="-2"/>
            <a:chExt cx="9144000" cy="6803390"/>
          </a:xfrm>
        </p:grpSpPr>
        <p:sp>
          <p:nvSpPr>
            <p:cNvPr id="3" name="object 3"/>
            <p:cNvSpPr/>
            <p:nvPr/>
          </p:nvSpPr>
          <p:spPr>
            <a:xfrm>
              <a:off x="0" y="0"/>
              <a:ext cx="9144000" cy="365760"/>
            </a:xfrm>
            <a:custGeom>
              <a:avLst/>
              <a:gdLst/>
              <a:ahLst/>
              <a:cxnLst/>
              <a:rect l="l" t="t" r="r" b="b"/>
              <a:pathLst>
                <a:path w="9144000" h="365760">
                  <a:moveTo>
                    <a:pt x="9144000" y="0"/>
                  </a:moveTo>
                  <a:lnTo>
                    <a:pt x="0" y="0"/>
                  </a:lnTo>
                  <a:lnTo>
                    <a:pt x="0" y="365760"/>
                  </a:lnTo>
                  <a:lnTo>
                    <a:pt x="9144000" y="365760"/>
                  </a:lnTo>
                  <a:lnTo>
                    <a:pt x="9144000" y="0"/>
                  </a:lnTo>
                  <a:close/>
                </a:path>
              </a:pathLst>
            </a:custGeom>
            <a:solidFill>
              <a:srgbClr val="4F81BB"/>
            </a:solidFill>
          </p:spPr>
          <p:txBody>
            <a:bodyPr wrap="square" lIns="0" tIns="0" rIns="0" bIns="0" rtlCol="0"/>
            <a:lstStyle/>
            <a:p>
              <a:endParaRPr sz="1800"/>
            </a:p>
          </p:txBody>
        </p:sp>
        <p:pic>
          <p:nvPicPr>
            <p:cNvPr id="4" name="object 4"/>
            <p:cNvPicPr/>
            <p:nvPr/>
          </p:nvPicPr>
          <p:blipFill>
            <a:blip r:embed="rId2" cstate="print"/>
            <a:stretch>
              <a:fillRect/>
            </a:stretch>
          </p:blipFill>
          <p:spPr>
            <a:xfrm>
              <a:off x="457200" y="-2"/>
              <a:ext cx="8153400" cy="6803134"/>
            </a:xfrm>
            <a:prstGeom prst="rect">
              <a:avLst/>
            </a:prstGeom>
          </p:spPr>
        </p:pic>
      </p:gr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27935" y="1158176"/>
            <a:ext cx="6765290" cy="4032248"/>
          </a:xfrm>
          <a:prstGeom prst="rect">
            <a:avLst/>
          </a:prstGeom>
        </p:spPr>
      </p:pic>
      <p:sp>
        <p:nvSpPr>
          <p:cNvPr id="3" name="object 3"/>
          <p:cNvSpPr txBox="1">
            <a:spLocks noGrp="1"/>
          </p:cNvSpPr>
          <p:nvPr>
            <p:ph type="title"/>
          </p:nvPr>
        </p:nvSpPr>
        <p:spPr>
          <a:xfrm>
            <a:off x="2059940" y="-1279144"/>
            <a:ext cx="1955800" cy="320601"/>
          </a:xfrm>
          <a:prstGeom prst="rect">
            <a:avLst/>
          </a:prstGeom>
        </p:spPr>
        <p:txBody>
          <a:bodyPr vert="horz" wrap="square" lIns="0" tIns="12700" rIns="0" bIns="0" rtlCol="0" anchor="t">
            <a:spAutoFit/>
          </a:bodyPr>
          <a:lstStyle/>
          <a:p>
            <a:pPr marL="12700">
              <a:spcBef>
                <a:spcPts val="100"/>
              </a:spcBef>
            </a:pPr>
            <a:r>
              <a:rPr sz="2000" dirty="0">
                <a:solidFill>
                  <a:srgbClr val="000000"/>
                </a:solidFill>
                <a:latin typeface="Calibri"/>
                <a:cs typeface="Calibri"/>
              </a:rPr>
              <a:t>Number</a:t>
            </a:r>
            <a:r>
              <a:rPr sz="2000" spc="-30" dirty="0">
                <a:solidFill>
                  <a:srgbClr val="000000"/>
                </a:solidFill>
                <a:latin typeface="Calibri"/>
                <a:cs typeface="Calibri"/>
              </a:rPr>
              <a:t> </a:t>
            </a:r>
            <a:r>
              <a:rPr sz="2000" dirty="0">
                <a:solidFill>
                  <a:srgbClr val="000000"/>
                </a:solidFill>
                <a:latin typeface="Calibri"/>
                <a:cs typeface="Calibri"/>
              </a:rPr>
              <a:t>of</a:t>
            </a:r>
            <a:r>
              <a:rPr sz="2000" spc="-25" dirty="0">
                <a:solidFill>
                  <a:srgbClr val="000000"/>
                </a:solidFill>
                <a:latin typeface="Calibri"/>
                <a:cs typeface="Calibri"/>
              </a:rPr>
              <a:t> </a:t>
            </a:r>
            <a:r>
              <a:rPr sz="2000" spc="-10" dirty="0">
                <a:solidFill>
                  <a:srgbClr val="000000"/>
                </a:solidFill>
                <a:latin typeface="Calibri"/>
                <a:cs typeface="Calibri"/>
              </a:rPr>
              <a:t>Strokes</a:t>
            </a:r>
            <a:endParaRPr sz="2000">
              <a:latin typeface="Calibri"/>
              <a:cs typeface="Calibri"/>
            </a:endParaRPr>
          </a:p>
        </p:txBody>
      </p:sp>
      <p:sp>
        <p:nvSpPr>
          <p:cNvPr id="4" name="object 4"/>
          <p:cNvSpPr txBox="1"/>
          <p:nvPr/>
        </p:nvSpPr>
        <p:spPr>
          <a:xfrm>
            <a:off x="1907541" y="-879603"/>
            <a:ext cx="6792595" cy="1613262"/>
          </a:xfrm>
          <a:prstGeom prst="rect">
            <a:avLst/>
          </a:prstGeom>
        </p:spPr>
        <p:txBody>
          <a:bodyPr vert="horz" wrap="square" lIns="0" tIns="22860" rIns="0" bIns="0" rtlCol="0">
            <a:spAutoFit/>
          </a:bodyPr>
          <a:lstStyle/>
          <a:p>
            <a:pPr marL="499107" marR="168274" indent="-334644">
              <a:lnSpc>
                <a:spcPts val="2150"/>
              </a:lnSpc>
              <a:spcBef>
                <a:spcPts val="180"/>
              </a:spcBef>
              <a:buFont typeface="Times New Roman"/>
              <a:buChar char="•"/>
              <a:tabLst>
                <a:tab pos="499107" algn="l"/>
              </a:tabLst>
            </a:pPr>
            <a:r>
              <a:rPr sz="1800" dirty="0">
                <a:latin typeface="Calibri"/>
                <a:cs typeface="Calibri"/>
              </a:rPr>
              <a:t>Four</a:t>
            </a:r>
            <a:r>
              <a:rPr sz="1800" spc="-90" dirty="0">
                <a:latin typeface="Calibri"/>
                <a:cs typeface="Calibri"/>
              </a:rPr>
              <a:t> </a:t>
            </a:r>
            <a:r>
              <a:rPr sz="1800" dirty="0">
                <a:latin typeface="Calibri"/>
                <a:cs typeface="Calibri"/>
              </a:rPr>
              <a:t>stroke</a:t>
            </a:r>
            <a:r>
              <a:rPr sz="1800" spc="-85" dirty="0">
                <a:latin typeface="Calibri"/>
                <a:cs typeface="Calibri"/>
              </a:rPr>
              <a:t> </a:t>
            </a:r>
            <a:r>
              <a:rPr sz="1800" dirty="0">
                <a:latin typeface="Calibri"/>
                <a:cs typeface="Calibri"/>
              </a:rPr>
              <a:t>engine</a:t>
            </a:r>
            <a:r>
              <a:rPr sz="1800" spc="-55" dirty="0">
                <a:latin typeface="Calibri"/>
                <a:cs typeface="Calibri"/>
              </a:rPr>
              <a:t> </a:t>
            </a:r>
            <a:r>
              <a:rPr sz="1800" dirty="0">
                <a:latin typeface="Calibri"/>
                <a:cs typeface="Calibri"/>
              </a:rPr>
              <a:t>:</a:t>
            </a:r>
            <a:r>
              <a:rPr sz="1800" spc="-75" dirty="0">
                <a:latin typeface="Calibri"/>
                <a:cs typeface="Calibri"/>
              </a:rPr>
              <a:t> </a:t>
            </a:r>
            <a:r>
              <a:rPr sz="1800" dirty="0">
                <a:latin typeface="Calibri"/>
                <a:cs typeface="Calibri"/>
              </a:rPr>
              <a:t>It</a:t>
            </a:r>
            <a:r>
              <a:rPr sz="1800" spc="-90" dirty="0">
                <a:latin typeface="Calibri"/>
                <a:cs typeface="Calibri"/>
              </a:rPr>
              <a:t> </a:t>
            </a:r>
            <a:r>
              <a:rPr sz="1800" dirty="0">
                <a:latin typeface="Calibri"/>
                <a:cs typeface="Calibri"/>
              </a:rPr>
              <a:t>has</a:t>
            </a:r>
            <a:r>
              <a:rPr sz="1800" spc="-80" dirty="0">
                <a:latin typeface="Calibri"/>
                <a:cs typeface="Calibri"/>
              </a:rPr>
              <a:t> </a:t>
            </a:r>
            <a:r>
              <a:rPr sz="1800" dirty="0">
                <a:latin typeface="Calibri"/>
                <a:cs typeface="Calibri"/>
              </a:rPr>
              <a:t>four</a:t>
            </a:r>
            <a:r>
              <a:rPr sz="1800" spc="-90" dirty="0">
                <a:latin typeface="Calibri"/>
                <a:cs typeface="Calibri"/>
              </a:rPr>
              <a:t> </a:t>
            </a:r>
            <a:r>
              <a:rPr sz="1800" spc="-10" dirty="0">
                <a:latin typeface="Calibri"/>
                <a:cs typeface="Calibri"/>
              </a:rPr>
              <a:t>piston</a:t>
            </a:r>
            <a:r>
              <a:rPr sz="1800" spc="-70" dirty="0">
                <a:latin typeface="Calibri"/>
                <a:cs typeface="Calibri"/>
              </a:rPr>
              <a:t> </a:t>
            </a:r>
            <a:r>
              <a:rPr sz="1800" dirty="0">
                <a:latin typeface="Calibri"/>
                <a:cs typeface="Calibri"/>
              </a:rPr>
              <a:t>strokes</a:t>
            </a:r>
            <a:r>
              <a:rPr sz="1800" spc="-80" dirty="0">
                <a:latin typeface="Calibri"/>
                <a:cs typeface="Calibri"/>
              </a:rPr>
              <a:t> </a:t>
            </a:r>
            <a:r>
              <a:rPr sz="1800" dirty="0">
                <a:latin typeface="Calibri"/>
                <a:cs typeface="Calibri"/>
              </a:rPr>
              <a:t>over</a:t>
            </a:r>
            <a:r>
              <a:rPr sz="1800" spc="-90" dirty="0">
                <a:latin typeface="Calibri"/>
                <a:cs typeface="Calibri"/>
              </a:rPr>
              <a:t> </a:t>
            </a:r>
            <a:r>
              <a:rPr sz="1800" dirty="0">
                <a:latin typeface="Calibri"/>
                <a:cs typeface="Calibri"/>
              </a:rPr>
              <a:t>two</a:t>
            </a:r>
            <a:r>
              <a:rPr sz="1800" spc="-70" dirty="0">
                <a:latin typeface="Calibri"/>
                <a:cs typeface="Calibri"/>
              </a:rPr>
              <a:t> </a:t>
            </a:r>
            <a:r>
              <a:rPr sz="1800" spc="-10" dirty="0">
                <a:latin typeface="Calibri"/>
                <a:cs typeface="Calibri"/>
              </a:rPr>
              <a:t>revolutions </a:t>
            </a:r>
            <a:r>
              <a:rPr sz="1800" dirty="0">
                <a:latin typeface="Calibri"/>
                <a:cs typeface="Calibri"/>
              </a:rPr>
              <a:t>for</a:t>
            </a:r>
            <a:r>
              <a:rPr sz="1800" spc="-25" dirty="0">
                <a:latin typeface="Calibri"/>
                <a:cs typeface="Calibri"/>
              </a:rPr>
              <a:t> </a:t>
            </a:r>
            <a:r>
              <a:rPr sz="1800" dirty="0">
                <a:latin typeface="Calibri"/>
                <a:cs typeface="Calibri"/>
              </a:rPr>
              <a:t>each</a:t>
            </a:r>
            <a:r>
              <a:rPr sz="1800" spc="-30" dirty="0">
                <a:latin typeface="Calibri"/>
                <a:cs typeface="Calibri"/>
              </a:rPr>
              <a:t> </a:t>
            </a:r>
            <a:r>
              <a:rPr sz="1800" spc="-10" dirty="0">
                <a:latin typeface="Calibri"/>
                <a:cs typeface="Calibri"/>
              </a:rPr>
              <a:t>cycle.</a:t>
            </a:r>
            <a:endParaRPr sz="1800">
              <a:latin typeface="Calibri"/>
              <a:cs typeface="Calibri"/>
            </a:endParaRPr>
          </a:p>
          <a:p>
            <a:pPr marL="499107" marR="5080" indent="-334644">
              <a:lnSpc>
                <a:spcPts val="2150"/>
              </a:lnSpc>
              <a:spcBef>
                <a:spcPts val="825"/>
              </a:spcBef>
              <a:buFont typeface="Times New Roman"/>
              <a:buChar char="•"/>
              <a:tabLst>
                <a:tab pos="499107" algn="l"/>
              </a:tabLst>
            </a:pPr>
            <a:r>
              <a:rPr sz="1800" dirty="0">
                <a:latin typeface="Calibri"/>
                <a:cs typeface="Calibri"/>
              </a:rPr>
              <a:t>Two</a:t>
            </a:r>
            <a:r>
              <a:rPr sz="1800" spc="-85" dirty="0">
                <a:latin typeface="Calibri"/>
                <a:cs typeface="Calibri"/>
              </a:rPr>
              <a:t> </a:t>
            </a:r>
            <a:r>
              <a:rPr sz="1800" dirty="0">
                <a:latin typeface="Calibri"/>
                <a:cs typeface="Calibri"/>
              </a:rPr>
              <a:t>stroke</a:t>
            </a:r>
            <a:r>
              <a:rPr sz="1800" spc="-80" dirty="0">
                <a:latin typeface="Calibri"/>
                <a:cs typeface="Calibri"/>
              </a:rPr>
              <a:t> </a:t>
            </a:r>
            <a:r>
              <a:rPr sz="1800" dirty="0">
                <a:latin typeface="Calibri"/>
                <a:cs typeface="Calibri"/>
              </a:rPr>
              <a:t>engine</a:t>
            </a:r>
            <a:r>
              <a:rPr sz="1800" spc="-45" dirty="0">
                <a:latin typeface="Calibri"/>
                <a:cs typeface="Calibri"/>
              </a:rPr>
              <a:t> </a:t>
            </a:r>
            <a:r>
              <a:rPr sz="1800" dirty="0">
                <a:latin typeface="Calibri"/>
                <a:cs typeface="Calibri"/>
              </a:rPr>
              <a:t>:</a:t>
            </a:r>
            <a:r>
              <a:rPr sz="1800" spc="-70" dirty="0">
                <a:latin typeface="Calibri"/>
                <a:cs typeface="Calibri"/>
              </a:rPr>
              <a:t> </a:t>
            </a:r>
            <a:r>
              <a:rPr sz="1800" dirty="0">
                <a:latin typeface="Calibri"/>
                <a:cs typeface="Calibri"/>
              </a:rPr>
              <a:t>It</a:t>
            </a:r>
            <a:r>
              <a:rPr sz="1800" spc="-85" dirty="0">
                <a:latin typeface="Calibri"/>
                <a:cs typeface="Calibri"/>
              </a:rPr>
              <a:t> </a:t>
            </a:r>
            <a:r>
              <a:rPr sz="1800" dirty="0">
                <a:latin typeface="Calibri"/>
                <a:cs typeface="Calibri"/>
              </a:rPr>
              <a:t>has</a:t>
            </a:r>
            <a:r>
              <a:rPr sz="1800" spc="-70" dirty="0">
                <a:latin typeface="Calibri"/>
                <a:cs typeface="Calibri"/>
              </a:rPr>
              <a:t> </a:t>
            </a:r>
            <a:r>
              <a:rPr sz="1800" dirty="0">
                <a:latin typeface="Calibri"/>
                <a:cs typeface="Calibri"/>
              </a:rPr>
              <a:t>two</a:t>
            </a:r>
            <a:r>
              <a:rPr sz="1800" spc="-70" dirty="0">
                <a:latin typeface="Calibri"/>
                <a:cs typeface="Calibri"/>
              </a:rPr>
              <a:t> </a:t>
            </a:r>
            <a:r>
              <a:rPr sz="1800" spc="-10" dirty="0">
                <a:latin typeface="Calibri"/>
                <a:cs typeface="Calibri"/>
              </a:rPr>
              <a:t>piston</a:t>
            </a:r>
            <a:r>
              <a:rPr sz="1800" spc="-75" dirty="0">
                <a:latin typeface="Calibri"/>
                <a:cs typeface="Calibri"/>
              </a:rPr>
              <a:t> </a:t>
            </a:r>
            <a:r>
              <a:rPr sz="1800" dirty="0">
                <a:latin typeface="Calibri"/>
                <a:cs typeface="Calibri"/>
              </a:rPr>
              <a:t>strokes</a:t>
            </a:r>
            <a:r>
              <a:rPr sz="1800" spc="-75" dirty="0">
                <a:latin typeface="Calibri"/>
                <a:cs typeface="Calibri"/>
              </a:rPr>
              <a:t> </a:t>
            </a:r>
            <a:r>
              <a:rPr sz="1800" dirty="0">
                <a:latin typeface="Calibri"/>
                <a:cs typeface="Calibri"/>
              </a:rPr>
              <a:t>over</a:t>
            </a:r>
            <a:r>
              <a:rPr sz="1800" spc="-75" dirty="0">
                <a:latin typeface="Calibri"/>
                <a:cs typeface="Calibri"/>
              </a:rPr>
              <a:t> </a:t>
            </a:r>
            <a:r>
              <a:rPr sz="1800" dirty="0">
                <a:latin typeface="Calibri"/>
                <a:cs typeface="Calibri"/>
              </a:rPr>
              <a:t>one</a:t>
            </a:r>
            <a:r>
              <a:rPr sz="1800" spc="-70" dirty="0">
                <a:latin typeface="Calibri"/>
                <a:cs typeface="Calibri"/>
              </a:rPr>
              <a:t> </a:t>
            </a:r>
            <a:r>
              <a:rPr sz="1800" spc="-10" dirty="0">
                <a:latin typeface="Calibri"/>
                <a:cs typeface="Calibri"/>
              </a:rPr>
              <a:t>revolution</a:t>
            </a:r>
            <a:r>
              <a:rPr sz="1800" spc="-55" dirty="0">
                <a:latin typeface="Calibri"/>
                <a:cs typeface="Calibri"/>
              </a:rPr>
              <a:t> </a:t>
            </a:r>
            <a:r>
              <a:rPr sz="1800" spc="-25" dirty="0">
                <a:latin typeface="Calibri"/>
                <a:cs typeface="Calibri"/>
              </a:rPr>
              <a:t>for </a:t>
            </a:r>
            <a:r>
              <a:rPr sz="1800" dirty="0">
                <a:latin typeface="Calibri"/>
                <a:cs typeface="Calibri"/>
              </a:rPr>
              <a:t>each</a:t>
            </a:r>
            <a:r>
              <a:rPr sz="1800" spc="-55" dirty="0">
                <a:latin typeface="Calibri"/>
                <a:cs typeface="Calibri"/>
              </a:rPr>
              <a:t> </a:t>
            </a:r>
            <a:r>
              <a:rPr sz="1800" spc="-10" dirty="0">
                <a:latin typeface="Calibri"/>
                <a:cs typeface="Calibri"/>
              </a:rPr>
              <a:t>cycle.</a:t>
            </a:r>
            <a:endParaRPr sz="1800">
              <a:latin typeface="Calibri"/>
              <a:cs typeface="Calibri"/>
            </a:endParaRPr>
          </a:p>
          <a:p>
            <a:pPr marL="195579" indent="-182879">
              <a:lnSpc>
                <a:spcPts val="2845"/>
              </a:lnSpc>
              <a:buClr>
                <a:srgbClr val="4F81BB"/>
              </a:buClr>
              <a:buSzPct val="85416"/>
              <a:buFont typeface="Arial MT"/>
              <a:buChar char="•"/>
              <a:tabLst>
                <a:tab pos="195579" algn="l"/>
              </a:tabLst>
            </a:pPr>
            <a:r>
              <a:rPr sz="2400" dirty="0">
                <a:latin typeface="Calibri"/>
                <a:cs typeface="Calibri"/>
              </a:rPr>
              <a:t>4</a:t>
            </a:r>
            <a:r>
              <a:rPr sz="2400" spc="-85" dirty="0">
                <a:latin typeface="Calibri"/>
                <a:cs typeface="Calibri"/>
              </a:rPr>
              <a:t> </a:t>
            </a:r>
            <a:r>
              <a:rPr sz="2400" dirty="0">
                <a:latin typeface="Calibri"/>
                <a:cs typeface="Calibri"/>
              </a:rPr>
              <a:t>Stroke</a:t>
            </a:r>
            <a:r>
              <a:rPr sz="2400" spc="-95" dirty="0">
                <a:latin typeface="Calibri"/>
                <a:cs typeface="Calibri"/>
              </a:rPr>
              <a:t> </a:t>
            </a:r>
            <a:r>
              <a:rPr sz="2400" spc="-10" dirty="0">
                <a:latin typeface="Calibri"/>
                <a:cs typeface="Calibri"/>
              </a:rPr>
              <a:t>engine</a:t>
            </a:r>
            <a:endParaRPr sz="2400">
              <a:latin typeface="Calibri"/>
              <a:cs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9"/>
            <a:ext cx="9309979" cy="1038360"/>
          </a:xfrm>
          <a:prstGeom prst="rect">
            <a:avLst/>
          </a:prstGeom>
        </p:spPr>
        <p:txBody>
          <a:bodyPr vert="horz" wrap="square" lIns="0" tIns="479678" rIns="0" bIns="0" rtlCol="0" anchor="t">
            <a:spAutoFit/>
          </a:bodyPr>
          <a:lstStyle/>
          <a:p>
            <a:pPr marL="1813553">
              <a:spcBef>
                <a:spcPts val="95"/>
              </a:spcBef>
            </a:pPr>
            <a:r>
              <a:rPr spc="-75" dirty="0">
                <a:latin typeface="Calibri"/>
                <a:cs typeface="Calibri"/>
              </a:rPr>
              <a:t>1.</a:t>
            </a:r>
            <a:r>
              <a:rPr spc="-204" dirty="0">
                <a:latin typeface="Calibri"/>
                <a:cs typeface="Calibri"/>
              </a:rPr>
              <a:t> </a:t>
            </a:r>
            <a:r>
              <a:rPr spc="-90" dirty="0">
                <a:latin typeface="Calibri"/>
                <a:cs typeface="Calibri"/>
              </a:rPr>
              <a:t>Suction/Intake</a:t>
            </a:r>
            <a:r>
              <a:rPr spc="-70" dirty="0">
                <a:latin typeface="Calibri"/>
                <a:cs typeface="Calibri"/>
              </a:rPr>
              <a:t> </a:t>
            </a:r>
            <a:r>
              <a:rPr spc="-10" dirty="0">
                <a:latin typeface="Calibri"/>
                <a:cs typeface="Calibri"/>
              </a:rPr>
              <a:t>stroke</a:t>
            </a:r>
          </a:p>
        </p:txBody>
      </p:sp>
      <p:sp>
        <p:nvSpPr>
          <p:cNvPr id="3" name="object 3"/>
          <p:cNvSpPr txBox="1"/>
          <p:nvPr/>
        </p:nvSpPr>
        <p:spPr>
          <a:xfrm>
            <a:off x="2134617" y="240538"/>
            <a:ext cx="7465059" cy="2120837"/>
          </a:xfrm>
          <a:prstGeom prst="rect">
            <a:avLst/>
          </a:prstGeom>
        </p:spPr>
        <p:txBody>
          <a:bodyPr vert="horz" wrap="square" lIns="0" tIns="9525" rIns="0" bIns="0" rtlCol="0">
            <a:spAutoFit/>
          </a:bodyPr>
          <a:lstStyle/>
          <a:p>
            <a:pPr marL="12700" marR="5080">
              <a:lnSpc>
                <a:spcPct val="101200"/>
              </a:lnSpc>
              <a:spcBef>
                <a:spcPts val="75"/>
              </a:spcBef>
            </a:pPr>
            <a:r>
              <a:rPr sz="1800" dirty="0">
                <a:latin typeface="Calibri"/>
                <a:cs typeface="Calibri"/>
              </a:rPr>
              <a:t>Intake</a:t>
            </a:r>
            <a:r>
              <a:rPr sz="1800" spc="-70" dirty="0">
                <a:latin typeface="Calibri"/>
                <a:cs typeface="Calibri"/>
              </a:rPr>
              <a:t> </a:t>
            </a:r>
            <a:r>
              <a:rPr sz="1800" dirty="0">
                <a:latin typeface="Calibri"/>
                <a:cs typeface="Calibri"/>
              </a:rPr>
              <a:t>of</a:t>
            </a:r>
            <a:r>
              <a:rPr sz="1800" spc="-70" dirty="0">
                <a:latin typeface="Calibri"/>
                <a:cs typeface="Calibri"/>
              </a:rPr>
              <a:t> </a:t>
            </a:r>
            <a:r>
              <a:rPr sz="1800" spc="-10" dirty="0">
                <a:latin typeface="Calibri"/>
                <a:cs typeface="Calibri"/>
              </a:rPr>
              <a:t>air-</a:t>
            </a:r>
            <a:r>
              <a:rPr sz="1800" dirty="0">
                <a:latin typeface="Calibri"/>
                <a:cs typeface="Calibri"/>
              </a:rPr>
              <a:t>fuel</a:t>
            </a:r>
            <a:r>
              <a:rPr sz="1800" spc="-80" dirty="0">
                <a:latin typeface="Calibri"/>
                <a:cs typeface="Calibri"/>
              </a:rPr>
              <a:t> </a:t>
            </a:r>
            <a:r>
              <a:rPr sz="1800" dirty="0">
                <a:latin typeface="Calibri"/>
                <a:cs typeface="Calibri"/>
              </a:rPr>
              <a:t>mixture</a:t>
            </a:r>
            <a:r>
              <a:rPr sz="1800" spc="-55" dirty="0">
                <a:latin typeface="Calibri"/>
                <a:cs typeface="Calibri"/>
              </a:rPr>
              <a:t> </a:t>
            </a:r>
            <a:r>
              <a:rPr sz="1800" dirty="0">
                <a:latin typeface="Calibri"/>
                <a:cs typeface="Calibri"/>
              </a:rPr>
              <a:t>in</a:t>
            </a:r>
            <a:r>
              <a:rPr sz="1800" spc="-60" dirty="0">
                <a:latin typeface="Calibri"/>
                <a:cs typeface="Calibri"/>
              </a:rPr>
              <a:t> </a:t>
            </a:r>
            <a:r>
              <a:rPr sz="1800" dirty="0">
                <a:latin typeface="Calibri"/>
                <a:cs typeface="Calibri"/>
              </a:rPr>
              <a:t>cylinder</a:t>
            </a:r>
            <a:r>
              <a:rPr sz="1800" spc="-65" dirty="0">
                <a:latin typeface="Calibri"/>
                <a:cs typeface="Calibri"/>
              </a:rPr>
              <a:t> </a:t>
            </a:r>
            <a:r>
              <a:rPr sz="1800" spc="-10" dirty="0">
                <a:latin typeface="Calibri"/>
                <a:cs typeface="Calibri"/>
              </a:rPr>
              <a:t>through</a:t>
            </a:r>
            <a:r>
              <a:rPr sz="1800" spc="-50" dirty="0">
                <a:latin typeface="Calibri"/>
                <a:cs typeface="Calibri"/>
              </a:rPr>
              <a:t> </a:t>
            </a:r>
            <a:r>
              <a:rPr sz="1800" dirty="0">
                <a:latin typeface="Calibri"/>
                <a:cs typeface="Calibri"/>
              </a:rPr>
              <a:t>intake</a:t>
            </a:r>
            <a:r>
              <a:rPr sz="1800" spc="-80" dirty="0">
                <a:latin typeface="Calibri"/>
                <a:cs typeface="Calibri"/>
              </a:rPr>
              <a:t> </a:t>
            </a:r>
            <a:r>
              <a:rPr sz="1800" spc="-10" dirty="0">
                <a:latin typeface="Calibri"/>
                <a:cs typeface="Calibri"/>
              </a:rPr>
              <a:t>manifold</a:t>
            </a:r>
            <a:r>
              <a:rPr sz="1800" spc="-55" dirty="0">
                <a:latin typeface="Calibri"/>
                <a:cs typeface="Calibri"/>
              </a:rPr>
              <a:t> </a:t>
            </a:r>
            <a:r>
              <a:rPr sz="1800" dirty="0">
                <a:latin typeface="Calibri"/>
                <a:cs typeface="Calibri"/>
              </a:rPr>
              <a:t>when</a:t>
            </a:r>
            <a:r>
              <a:rPr sz="1800" spc="-60" dirty="0">
                <a:latin typeface="Calibri"/>
                <a:cs typeface="Calibri"/>
              </a:rPr>
              <a:t> </a:t>
            </a:r>
            <a:r>
              <a:rPr sz="1800" spc="-10" dirty="0">
                <a:latin typeface="Calibri"/>
                <a:cs typeface="Calibri"/>
              </a:rPr>
              <a:t>piston</a:t>
            </a:r>
            <a:r>
              <a:rPr sz="1800" spc="-60" dirty="0">
                <a:latin typeface="Calibri"/>
                <a:cs typeface="Calibri"/>
              </a:rPr>
              <a:t> </a:t>
            </a:r>
            <a:r>
              <a:rPr sz="1800" spc="-10" dirty="0">
                <a:latin typeface="Calibri"/>
                <a:cs typeface="Calibri"/>
              </a:rPr>
              <a:t>moves </a:t>
            </a:r>
            <a:r>
              <a:rPr sz="1800" dirty="0">
                <a:latin typeface="Calibri"/>
                <a:cs typeface="Calibri"/>
              </a:rPr>
              <a:t>from</a:t>
            </a:r>
            <a:r>
              <a:rPr sz="1800" spc="-40" dirty="0">
                <a:latin typeface="Calibri"/>
                <a:cs typeface="Calibri"/>
              </a:rPr>
              <a:t> </a:t>
            </a:r>
            <a:r>
              <a:rPr sz="1800" dirty="0">
                <a:latin typeface="Calibri"/>
                <a:cs typeface="Calibri"/>
              </a:rPr>
              <a:t>TDC</a:t>
            </a:r>
            <a:r>
              <a:rPr sz="1800" spc="-20" dirty="0">
                <a:latin typeface="Calibri"/>
                <a:cs typeface="Calibri"/>
              </a:rPr>
              <a:t> </a:t>
            </a:r>
            <a:r>
              <a:rPr sz="1800" dirty="0">
                <a:latin typeface="Calibri"/>
                <a:cs typeface="Calibri"/>
              </a:rPr>
              <a:t>to</a:t>
            </a:r>
            <a:r>
              <a:rPr sz="1800" spc="-40" dirty="0">
                <a:latin typeface="Calibri"/>
                <a:cs typeface="Calibri"/>
              </a:rPr>
              <a:t> </a:t>
            </a:r>
            <a:r>
              <a:rPr sz="1800" spc="-20" dirty="0">
                <a:latin typeface="Calibri"/>
                <a:cs typeface="Calibri"/>
              </a:rPr>
              <a:t>BDC.</a:t>
            </a:r>
            <a:endParaRPr sz="1800">
              <a:latin typeface="Calibri"/>
              <a:cs typeface="Calibri"/>
            </a:endParaRPr>
          </a:p>
          <a:p>
            <a:pPr>
              <a:spcBef>
                <a:spcPts val="1285"/>
              </a:spcBef>
            </a:pPr>
            <a:endParaRPr sz="1800">
              <a:latin typeface="Calibri"/>
              <a:cs typeface="Calibri"/>
            </a:endParaRPr>
          </a:p>
          <a:p>
            <a:pPr marL="802002" marR="4182094" indent="-559433">
              <a:lnSpc>
                <a:spcPct val="99700"/>
              </a:lnSpc>
              <a:tabLst>
                <a:tab pos="802002" algn="l"/>
              </a:tabLst>
            </a:pPr>
            <a:r>
              <a:rPr sz="1800" spc="-50" dirty="0">
                <a:latin typeface="Times New Roman"/>
                <a:cs typeface="Times New Roman"/>
              </a:rPr>
              <a:t>–</a:t>
            </a:r>
            <a:r>
              <a:rPr sz="1800" dirty="0">
                <a:latin typeface="Times New Roman"/>
                <a:cs typeface="Times New Roman"/>
              </a:rPr>
              <a:t>	</a:t>
            </a:r>
            <a:r>
              <a:rPr sz="1800" dirty="0">
                <a:latin typeface="Calibri"/>
                <a:cs typeface="Calibri"/>
              </a:rPr>
              <a:t>The</a:t>
            </a:r>
            <a:r>
              <a:rPr sz="1800" spc="-80" dirty="0">
                <a:latin typeface="Calibri"/>
                <a:cs typeface="Calibri"/>
              </a:rPr>
              <a:t> </a:t>
            </a:r>
            <a:r>
              <a:rPr sz="1800" dirty="0">
                <a:latin typeface="Calibri"/>
                <a:cs typeface="Calibri"/>
              </a:rPr>
              <a:t>piston</a:t>
            </a:r>
            <a:r>
              <a:rPr sz="1800" spc="-65" dirty="0">
                <a:latin typeface="Calibri"/>
                <a:cs typeface="Calibri"/>
              </a:rPr>
              <a:t> </a:t>
            </a:r>
            <a:r>
              <a:rPr sz="1800" dirty="0">
                <a:latin typeface="Calibri"/>
                <a:cs typeface="Calibri"/>
              </a:rPr>
              <a:t>travel</a:t>
            </a:r>
            <a:r>
              <a:rPr sz="1800" spc="-85" dirty="0">
                <a:latin typeface="Calibri"/>
                <a:cs typeface="Calibri"/>
              </a:rPr>
              <a:t> </a:t>
            </a:r>
            <a:r>
              <a:rPr sz="1800" dirty="0">
                <a:latin typeface="Calibri"/>
                <a:cs typeface="Calibri"/>
              </a:rPr>
              <a:t>from</a:t>
            </a:r>
            <a:r>
              <a:rPr sz="1800" spc="-70" dirty="0">
                <a:latin typeface="Calibri"/>
                <a:cs typeface="Calibri"/>
              </a:rPr>
              <a:t> </a:t>
            </a:r>
            <a:r>
              <a:rPr sz="1800" spc="-25" dirty="0">
                <a:latin typeface="Calibri"/>
                <a:cs typeface="Calibri"/>
              </a:rPr>
              <a:t>TDC </a:t>
            </a:r>
            <a:r>
              <a:rPr sz="1800" dirty="0">
                <a:latin typeface="Calibri"/>
                <a:cs typeface="Calibri"/>
              </a:rPr>
              <a:t>to</a:t>
            </a:r>
            <a:r>
              <a:rPr sz="1800" spc="-35" dirty="0">
                <a:latin typeface="Calibri"/>
                <a:cs typeface="Calibri"/>
              </a:rPr>
              <a:t> </a:t>
            </a:r>
            <a:r>
              <a:rPr sz="1800" dirty="0">
                <a:latin typeface="Calibri"/>
                <a:cs typeface="Calibri"/>
              </a:rPr>
              <a:t>BDC</a:t>
            </a:r>
            <a:r>
              <a:rPr sz="1800" spc="-35" dirty="0">
                <a:latin typeface="Calibri"/>
                <a:cs typeface="Calibri"/>
              </a:rPr>
              <a:t> </a:t>
            </a:r>
            <a:r>
              <a:rPr sz="1800" dirty="0">
                <a:latin typeface="Calibri"/>
                <a:cs typeface="Calibri"/>
              </a:rPr>
              <a:t>with</a:t>
            </a:r>
            <a:r>
              <a:rPr sz="1800" spc="-3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intake </a:t>
            </a:r>
            <a:r>
              <a:rPr sz="1800" dirty="0">
                <a:latin typeface="Calibri"/>
                <a:cs typeface="Calibri"/>
              </a:rPr>
              <a:t>valve</a:t>
            </a:r>
            <a:r>
              <a:rPr sz="1800" spc="-45" dirty="0">
                <a:latin typeface="Calibri"/>
                <a:cs typeface="Calibri"/>
              </a:rPr>
              <a:t> </a:t>
            </a:r>
            <a:r>
              <a:rPr sz="1800" dirty="0">
                <a:latin typeface="Calibri"/>
                <a:cs typeface="Calibri"/>
              </a:rPr>
              <a:t>open</a:t>
            </a:r>
            <a:r>
              <a:rPr sz="1800" spc="-50"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exhaust </a:t>
            </a:r>
            <a:r>
              <a:rPr sz="1800" dirty="0">
                <a:latin typeface="Calibri"/>
                <a:cs typeface="Calibri"/>
              </a:rPr>
              <a:t>valve</a:t>
            </a:r>
            <a:r>
              <a:rPr sz="1800" spc="-40" dirty="0">
                <a:latin typeface="Calibri"/>
                <a:cs typeface="Calibri"/>
              </a:rPr>
              <a:t> </a:t>
            </a:r>
            <a:r>
              <a:rPr sz="1800" spc="-10" dirty="0">
                <a:latin typeface="Calibri"/>
                <a:cs typeface="Calibri"/>
              </a:rPr>
              <a:t>closed.</a:t>
            </a:r>
            <a:endParaRPr sz="1800">
              <a:latin typeface="Calibri"/>
              <a:cs typeface="Calibri"/>
            </a:endParaRPr>
          </a:p>
        </p:txBody>
      </p:sp>
      <p:pic>
        <p:nvPicPr>
          <p:cNvPr id="4" name="object 4"/>
          <p:cNvPicPr/>
          <p:nvPr/>
        </p:nvPicPr>
        <p:blipFill>
          <a:blip r:embed="rId2" cstate="print"/>
          <a:stretch>
            <a:fillRect/>
          </a:stretch>
        </p:blipFill>
        <p:spPr>
          <a:xfrm>
            <a:off x="6231255" y="1314120"/>
            <a:ext cx="3885564" cy="2928620"/>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7074" y="-856742"/>
            <a:ext cx="4492625" cy="566181"/>
          </a:xfrm>
          <a:prstGeom prst="rect">
            <a:avLst/>
          </a:prstGeom>
        </p:spPr>
        <p:txBody>
          <a:bodyPr vert="horz" wrap="square" lIns="0" tIns="12065" rIns="0" bIns="0" rtlCol="0" anchor="t">
            <a:spAutoFit/>
          </a:bodyPr>
          <a:lstStyle/>
          <a:p>
            <a:pPr marL="12700">
              <a:spcBef>
                <a:spcPts val="95"/>
              </a:spcBef>
            </a:pPr>
            <a:r>
              <a:rPr spc="-70" dirty="0">
                <a:latin typeface="Calibri"/>
                <a:cs typeface="Calibri"/>
              </a:rPr>
              <a:t>2.</a:t>
            </a:r>
            <a:r>
              <a:rPr spc="-125" dirty="0">
                <a:latin typeface="Calibri"/>
                <a:cs typeface="Calibri"/>
              </a:rPr>
              <a:t> </a:t>
            </a:r>
            <a:r>
              <a:rPr spc="-130" dirty="0">
                <a:latin typeface="Calibri"/>
                <a:cs typeface="Calibri"/>
              </a:rPr>
              <a:t>Compression</a:t>
            </a:r>
            <a:r>
              <a:rPr spc="-225" dirty="0">
                <a:latin typeface="Calibri"/>
                <a:cs typeface="Calibri"/>
              </a:rPr>
              <a:t> </a:t>
            </a:r>
            <a:r>
              <a:rPr spc="-10" dirty="0">
                <a:latin typeface="Calibri"/>
                <a:cs typeface="Calibri"/>
              </a:rPr>
              <a:t>stroke</a:t>
            </a:r>
          </a:p>
        </p:txBody>
      </p:sp>
      <p:sp>
        <p:nvSpPr>
          <p:cNvPr id="3" name="object 3"/>
          <p:cNvSpPr txBox="1"/>
          <p:nvPr/>
        </p:nvSpPr>
        <p:spPr>
          <a:xfrm>
            <a:off x="1649985" y="81661"/>
            <a:ext cx="6194425" cy="3470565"/>
          </a:xfrm>
          <a:prstGeom prst="rect">
            <a:avLst/>
          </a:prstGeom>
        </p:spPr>
        <p:txBody>
          <a:bodyPr vert="horz" wrap="square" lIns="0" tIns="12700" rIns="0" bIns="0" rtlCol="0">
            <a:spAutoFit/>
          </a:bodyPr>
          <a:lstStyle/>
          <a:p>
            <a:pPr marL="497203" marR="5080">
              <a:lnSpc>
                <a:spcPct val="137400"/>
              </a:lnSpc>
              <a:spcBef>
                <a:spcPts val="100"/>
              </a:spcBef>
            </a:pPr>
            <a:r>
              <a:rPr sz="1800" dirty="0">
                <a:latin typeface="Calibri"/>
                <a:cs typeface="Calibri"/>
              </a:rPr>
              <a:t>When</a:t>
            </a:r>
            <a:r>
              <a:rPr sz="1800" spc="-70" dirty="0">
                <a:latin typeface="Calibri"/>
                <a:cs typeface="Calibri"/>
              </a:rPr>
              <a:t> </a:t>
            </a:r>
            <a:r>
              <a:rPr sz="1800" dirty="0">
                <a:latin typeface="Calibri"/>
                <a:cs typeface="Calibri"/>
              </a:rPr>
              <a:t>the</a:t>
            </a:r>
            <a:r>
              <a:rPr sz="1800" spc="-55" dirty="0">
                <a:latin typeface="Calibri"/>
                <a:cs typeface="Calibri"/>
              </a:rPr>
              <a:t> </a:t>
            </a:r>
            <a:r>
              <a:rPr sz="1800" spc="-10" dirty="0">
                <a:latin typeface="Calibri"/>
                <a:cs typeface="Calibri"/>
              </a:rPr>
              <a:t>piston</a:t>
            </a:r>
            <a:r>
              <a:rPr sz="1800" spc="-70" dirty="0">
                <a:latin typeface="Calibri"/>
                <a:cs typeface="Calibri"/>
              </a:rPr>
              <a:t> </a:t>
            </a:r>
            <a:r>
              <a:rPr sz="1800" spc="-10" dirty="0">
                <a:latin typeface="Calibri"/>
                <a:cs typeface="Calibri"/>
              </a:rPr>
              <a:t>reaches</a:t>
            </a:r>
            <a:r>
              <a:rPr sz="1800" spc="-55" dirty="0">
                <a:latin typeface="Calibri"/>
                <a:cs typeface="Calibri"/>
              </a:rPr>
              <a:t> </a:t>
            </a:r>
            <a:r>
              <a:rPr sz="1800" dirty="0">
                <a:latin typeface="Calibri"/>
                <a:cs typeface="Calibri"/>
              </a:rPr>
              <a:t>BDC,</a:t>
            </a:r>
            <a:r>
              <a:rPr sz="1800" spc="-65"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intake</a:t>
            </a:r>
            <a:r>
              <a:rPr sz="1800" spc="-65" dirty="0">
                <a:latin typeface="Calibri"/>
                <a:cs typeface="Calibri"/>
              </a:rPr>
              <a:t> </a:t>
            </a:r>
            <a:r>
              <a:rPr sz="1800" dirty="0">
                <a:latin typeface="Calibri"/>
                <a:cs typeface="Calibri"/>
              </a:rPr>
              <a:t>valve</a:t>
            </a:r>
            <a:r>
              <a:rPr sz="1800" spc="-75" dirty="0">
                <a:latin typeface="Calibri"/>
                <a:cs typeface="Calibri"/>
              </a:rPr>
              <a:t> </a:t>
            </a:r>
            <a:r>
              <a:rPr sz="1800" dirty="0">
                <a:latin typeface="Calibri"/>
                <a:cs typeface="Calibri"/>
              </a:rPr>
              <a:t>closes</a:t>
            </a:r>
            <a:r>
              <a:rPr sz="1800" spc="-70" dirty="0">
                <a:latin typeface="Calibri"/>
                <a:cs typeface="Calibri"/>
              </a:rPr>
              <a:t> </a:t>
            </a:r>
            <a:r>
              <a:rPr sz="1800" dirty="0">
                <a:latin typeface="Calibri"/>
                <a:cs typeface="Calibri"/>
              </a:rPr>
              <a:t>and</a:t>
            </a:r>
            <a:r>
              <a:rPr sz="1800" spc="-55" dirty="0">
                <a:latin typeface="Calibri"/>
                <a:cs typeface="Calibri"/>
              </a:rPr>
              <a:t> </a:t>
            </a:r>
            <a:r>
              <a:rPr sz="1800" spc="-25" dirty="0">
                <a:latin typeface="Calibri"/>
                <a:cs typeface="Calibri"/>
              </a:rPr>
              <a:t>the </a:t>
            </a:r>
            <a:r>
              <a:rPr sz="1800" dirty="0">
                <a:latin typeface="Calibri"/>
                <a:cs typeface="Calibri"/>
              </a:rPr>
              <a:t>piston</a:t>
            </a:r>
            <a:r>
              <a:rPr sz="1800" spc="-40" dirty="0">
                <a:latin typeface="Calibri"/>
                <a:cs typeface="Calibri"/>
              </a:rPr>
              <a:t> </a:t>
            </a:r>
            <a:r>
              <a:rPr sz="1800" dirty="0">
                <a:latin typeface="Calibri"/>
                <a:cs typeface="Calibri"/>
              </a:rPr>
              <a:t>travels</a:t>
            </a:r>
            <a:r>
              <a:rPr sz="1800" spc="-30" dirty="0">
                <a:latin typeface="Calibri"/>
                <a:cs typeface="Calibri"/>
              </a:rPr>
              <a:t> </a:t>
            </a:r>
            <a:r>
              <a:rPr sz="1800" dirty="0">
                <a:latin typeface="Calibri"/>
                <a:cs typeface="Calibri"/>
              </a:rPr>
              <a:t>back</a:t>
            </a:r>
            <a:r>
              <a:rPr sz="1800" spc="-3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TDC</a:t>
            </a:r>
            <a:r>
              <a:rPr sz="1800" spc="-40" dirty="0">
                <a:latin typeface="Calibri"/>
                <a:cs typeface="Calibri"/>
              </a:rPr>
              <a:t> </a:t>
            </a:r>
            <a:r>
              <a:rPr sz="1800" dirty="0">
                <a:latin typeface="Calibri"/>
                <a:cs typeface="Calibri"/>
              </a:rPr>
              <a:t>with</a:t>
            </a:r>
            <a:r>
              <a:rPr sz="1800" spc="-35" dirty="0">
                <a:latin typeface="Calibri"/>
                <a:cs typeface="Calibri"/>
              </a:rPr>
              <a:t> </a:t>
            </a:r>
            <a:r>
              <a:rPr sz="1800" dirty="0">
                <a:latin typeface="Calibri"/>
                <a:cs typeface="Calibri"/>
              </a:rPr>
              <a:t>all</a:t>
            </a:r>
            <a:r>
              <a:rPr sz="1800" spc="-40" dirty="0">
                <a:latin typeface="Calibri"/>
                <a:cs typeface="Calibri"/>
              </a:rPr>
              <a:t> </a:t>
            </a:r>
            <a:r>
              <a:rPr sz="1800" dirty="0">
                <a:latin typeface="Calibri"/>
                <a:cs typeface="Calibri"/>
              </a:rPr>
              <a:t>valves</a:t>
            </a:r>
            <a:r>
              <a:rPr sz="1800" spc="-30" dirty="0">
                <a:latin typeface="Calibri"/>
                <a:cs typeface="Calibri"/>
              </a:rPr>
              <a:t> </a:t>
            </a:r>
            <a:r>
              <a:rPr sz="1800" spc="-10" dirty="0">
                <a:latin typeface="Calibri"/>
                <a:cs typeface="Calibri"/>
              </a:rPr>
              <a:t>closed.</a:t>
            </a:r>
            <a:endParaRPr sz="1800">
              <a:latin typeface="Calibri"/>
              <a:cs typeface="Calibri"/>
            </a:endParaRPr>
          </a:p>
          <a:p>
            <a:pPr>
              <a:spcBef>
                <a:spcPts val="2175"/>
              </a:spcBef>
            </a:pPr>
            <a:endParaRPr sz="1800">
              <a:latin typeface="Calibri"/>
              <a:cs typeface="Calibri"/>
            </a:endParaRPr>
          </a:p>
          <a:p>
            <a:pPr marL="572132" marR="2564755" indent="-560068">
              <a:lnSpc>
                <a:spcPts val="2150"/>
              </a:lnSpc>
              <a:buFont typeface="Times New Roman"/>
              <a:buChar char="–"/>
              <a:tabLst>
                <a:tab pos="572132" algn="l"/>
              </a:tabLst>
            </a:pPr>
            <a:r>
              <a:rPr sz="1800" dirty="0">
                <a:latin typeface="Calibri"/>
                <a:cs typeface="Calibri"/>
              </a:rPr>
              <a:t>This</a:t>
            </a:r>
            <a:r>
              <a:rPr sz="1800" spc="-70" dirty="0">
                <a:latin typeface="Calibri"/>
                <a:cs typeface="Calibri"/>
              </a:rPr>
              <a:t> </a:t>
            </a:r>
            <a:r>
              <a:rPr sz="1800" spc="-10" dirty="0">
                <a:latin typeface="Calibri"/>
                <a:cs typeface="Calibri"/>
              </a:rPr>
              <a:t>compresses</a:t>
            </a:r>
            <a:r>
              <a:rPr sz="1800" spc="-80" dirty="0">
                <a:latin typeface="Calibri"/>
                <a:cs typeface="Calibri"/>
              </a:rPr>
              <a:t> </a:t>
            </a:r>
            <a:r>
              <a:rPr sz="1800" spc="-10" dirty="0">
                <a:latin typeface="Calibri"/>
                <a:cs typeface="Calibri"/>
              </a:rPr>
              <a:t>air-</a:t>
            </a:r>
            <a:r>
              <a:rPr sz="1800" dirty="0">
                <a:latin typeface="Calibri"/>
                <a:cs typeface="Calibri"/>
              </a:rPr>
              <a:t>fuel</a:t>
            </a:r>
            <a:r>
              <a:rPr sz="1800" spc="-75" dirty="0">
                <a:latin typeface="Calibri"/>
                <a:cs typeface="Calibri"/>
              </a:rPr>
              <a:t> </a:t>
            </a:r>
            <a:r>
              <a:rPr sz="1800" spc="-10" dirty="0">
                <a:latin typeface="Calibri"/>
                <a:cs typeface="Calibri"/>
              </a:rPr>
              <a:t>mixture, </a:t>
            </a:r>
            <a:r>
              <a:rPr sz="1800" dirty="0">
                <a:latin typeface="Calibri"/>
                <a:cs typeface="Calibri"/>
              </a:rPr>
              <a:t>raising</a:t>
            </a:r>
            <a:r>
              <a:rPr sz="1800" spc="-45" dirty="0">
                <a:latin typeface="Calibri"/>
                <a:cs typeface="Calibri"/>
              </a:rPr>
              <a:t> </a:t>
            </a:r>
            <a:r>
              <a:rPr sz="1800" dirty="0">
                <a:latin typeface="Calibri"/>
                <a:cs typeface="Calibri"/>
              </a:rPr>
              <a:t>both</a:t>
            </a:r>
            <a:r>
              <a:rPr sz="1800" spc="-50"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pressure</a:t>
            </a:r>
            <a:r>
              <a:rPr sz="1800" spc="-50" dirty="0">
                <a:latin typeface="Calibri"/>
                <a:cs typeface="Calibri"/>
              </a:rPr>
              <a:t> </a:t>
            </a:r>
            <a:r>
              <a:rPr sz="1800" spc="-25" dirty="0">
                <a:latin typeface="Calibri"/>
                <a:cs typeface="Calibri"/>
              </a:rPr>
              <a:t>and </a:t>
            </a:r>
            <a:r>
              <a:rPr sz="1800" dirty="0">
                <a:latin typeface="Calibri"/>
                <a:cs typeface="Calibri"/>
              </a:rPr>
              <a:t>temperature</a:t>
            </a:r>
            <a:r>
              <a:rPr sz="1800" spc="145" dirty="0">
                <a:latin typeface="Calibri"/>
                <a:cs typeface="Calibri"/>
              </a:rPr>
              <a:t> </a:t>
            </a:r>
            <a:r>
              <a:rPr sz="1800" dirty="0">
                <a:latin typeface="Calibri"/>
                <a:cs typeface="Calibri"/>
              </a:rPr>
              <a:t>in</a:t>
            </a:r>
            <a:r>
              <a:rPr sz="1800" spc="-55"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cylinder.</a:t>
            </a:r>
            <a:endParaRPr sz="1800">
              <a:latin typeface="Calibri"/>
              <a:cs typeface="Calibri"/>
            </a:endParaRPr>
          </a:p>
          <a:p>
            <a:pPr>
              <a:spcBef>
                <a:spcPts val="1400"/>
              </a:spcBef>
              <a:buFont typeface="Times New Roman"/>
              <a:buChar char="–"/>
            </a:pPr>
            <a:endParaRPr sz="1800">
              <a:latin typeface="Calibri"/>
              <a:cs typeface="Calibri"/>
            </a:endParaRPr>
          </a:p>
          <a:p>
            <a:pPr marL="572132" marR="2544435" indent="-560068" algn="just">
              <a:lnSpc>
                <a:spcPts val="2150"/>
              </a:lnSpc>
              <a:buFont typeface="Times New Roman"/>
              <a:buChar char="–"/>
              <a:tabLst>
                <a:tab pos="572132" algn="l"/>
              </a:tabLst>
            </a:pPr>
            <a:r>
              <a:rPr sz="1800" dirty="0">
                <a:latin typeface="Calibri"/>
                <a:cs typeface="Calibri"/>
              </a:rPr>
              <a:t>Near</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end</a:t>
            </a:r>
            <a:r>
              <a:rPr sz="1800" spc="-25" dirty="0">
                <a:latin typeface="Calibri"/>
                <a:cs typeface="Calibri"/>
              </a:rPr>
              <a:t> </a:t>
            </a:r>
            <a:r>
              <a:rPr sz="1800" dirty="0">
                <a:latin typeface="Calibri"/>
                <a:cs typeface="Calibri"/>
              </a:rPr>
              <a:t>of</a:t>
            </a:r>
            <a:r>
              <a:rPr sz="1800" spc="-10" dirty="0">
                <a:latin typeface="Calibri"/>
                <a:cs typeface="Calibri"/>
              </a:rPr>
              <a:t> </a:t>
            </a:r>
            <a:r>
              <a:rPr sz="1800" dirty="0">
                <a:latin typeface="Calibri"/>
                <a:cs typeface="Calibri"/>
              </a:rPr>
              <a:t>the</a:t>
            </a:r>
            <a:r>
              <a:rPr sz="1800" spc="-10" dirty="0">
                <a:latin typeface="Calibri"/>
                <a:cs typeface="Calibri"/>
              </a:rPr>
              <a:t> compression </a:t>
            </a:r>
            <a:r>
              <a:rPr sz="1800" dirty="0">
                <a:latin typeface="Calibri"/>
                <a:cs typeface="Calibri"/>
              </a:rPr>
              <a:t>stroke</a:t>
            </a:r>
            <a:r>
              <a:rPr sz="1800" spc="-3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spark</a:t>
            </a:r>
            <a:r>
              <a:rPr sz="1800" spc="-35"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given,</a:t>
            </a:r>
            <a:r>
              <a:rPr sz="1800" spc="-15" dirty="0">
                <a:latin typeface="Calibri"/>
                <a:cs typeface="Calibri"/>
              </a:rPr>
              <a:t> </a:t>
            </a:r>
            <a:r>
              <a:rPr sz="1800" dirty="0">
                <a:latin typeface="Calibri"/>
                <a:cs typeface="Calibri"/>
              </a:rPr>
              <a:t>and</a:t>
            </a:r>
            <a:r>
              <a:rPr sz="1800" spc="-25" dirty="0">
                <a:latin typeface="Calibri"/>
                <a:cs typeface="Calibri"/>
              </a:rPr>
              <a:t> the </a:t>
            </a:r>
            <a:r>
              <a:rPr sz="1800" spc="-10" dirty="0">
                <a:latin typeface="Calibri"/>
                <a:cs typeface="Calibri"/>
              </a:rPr>
              <a:t>combustion</a:t>
            </a:r>
            <a:r>
              <a:rPr sz="1800" spc="-15" dirty="0">
                <a:latin typeface="Calibri"/>
                <a:cs typeface="Calibri"/>
              </a:rPr>
              <a:t> </a:t>
            </a:r>
            <a:r>
              <a:rPr sz="1800" dirty="0">
                <a:latin typeface="Calibri"/>
                <a:cs typeface="Calibri"/>
              </a:rPr>
              <a:t>is</a:t>
            </a:r>
            <a:r>
              <a:rPr sz="1800" spc="-10" dirty="0">
                <a:latin typeface="Calibri"/>
                <a:cs typeface="Calibri"/>
              </a:rPr>
              <a:t> initiated.</a:t>
            </a:r>
            <a:endParaRPr sz="1800">
              <a:latin typeface="Calibri"/>
              <a:cs typeface="Calibri"/>
            </a:endParaRPr>
          </a:p>
        </p:txBody>
      </p:sp>
      <p:pic>
        <p:nvPicPr>
          <p:cNvPr id="4" name="object 4"/>
          <p:cNvPicPr/>
          <p:nvPr/>
        </p:nvPicPr>
        <p:blipFill>
          <a:blip r:embed="rId2" cstate="print"/>
          <a:stretch>
            <a:fillRect/>
          </a:stretch>
        </p:blipFill>
        <p:spPr>
          <a:xfrm>
            <a:off x="6014720" y="1097293"/>
            <a:ext cx="4190110" cy="2963545"/>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1264" y="-932942"/>
            <a:ext cx="6647180" cy="566181"/>
          </a:xfrm>
          <a:prstGeom prst="rect">
            <a:avLst/>
          </a:prstGeom>
        </p:spPr>
        <p:txBody>
          <a:bodyPr vert="horz" wrap="square" lIns="0" tIns="12065" rIns="0" bIns="0" rtlCol="0" anchor="t">
            <a:spAutoFit/>
          </a:bodyPr>
          <a:lstStyle/>
          <a:p>
            <a:pPr marL="12700">
              <a:spcBef>
                <a:spcPts val="95"/>
              </a:spcBef>
            </a:pPr>
            <a:r>
              <a:rPr spc="-75" dirty="0">
                <a:latin typeface="Calibri"/>
                <a:cs typeface="Calibri"/>
              </a:rPr>
              <a:t>3.</a:t>
            </a:r>
            <a:r>
              <a:rPr spc="-155" dirty="0">
                <a:latin typeface="Calibri"/>
                <a:cs typeface="Calibri"/>
              </a:rPr>
              <a:t> </a:t>
            </a:r>
            <a:r>
              <a:rPr spc="-145" dirty="0">
                <a:latin typeface="Calibri"/>
                <a:cs typeface="Calibri"/>
              </a:rPr>
              <a:t>Expansion</a:t>
            </a:r>
            <a:r>
              <a:rPr spc="-204" dirty="0">
                <a:latin typeface="Calibri"/>
                <a:cs typeface="Calibri"/>
              </a:rPr>
              <a:t> </a:t>
            </a:r>
            <a:r>
              <a:rPr spc="-140" dirty="0">
                <a:latin typeface="Calibri"/>
                <a:cs typeface="Calibri"/>
              </a:rPr>
              <a:t>stroke/Power</a:t>
            </a:r>
            <a:r>
              <a:rPr spc="-210" dirty="0">
                <a:latin typeface="Calibri"/>
                <a:cs typeface="Calibri"/>
              </a:rPr>
              <a:t> </a:t>
            </a:r>
            <a:r>
              <a:rPr spc="-50" dirty="0">
                <a:latin typeface="Calibri"/>
                <a:cs typeface="Calibri"/>
              </a:rPr>
              <a:t>stroke</a:t>
            </a:r>
          </a:p>
        </p:txBody>
      </p:sp>
      <p:sp>
        <p:nvSpPr>
          <p:cNvPr id="3" name="object 3"/>
          <p:cNvSpPr txBox="1"/>
          <p:nvPr/>
        </p:nvSpPr>
        <p:spPr>
          <a:xfrm>
            <a:off x="2227885" y="513716"/>
            <a:ext cx="7660005" cy="561436"/>
          </a:xfrm>
          <a:prstGeom prst="rect">
            <a:avLst/>
          </a:prstGeom>
        </p:spPr>
        <p:txBody>
          <a:bodyPr vert="horz" wrap="square" lIns="0" tIns="10795" rIns="0" bIns="0" rtlCol="0">
            <a:spAutoFit/>
          </a:bodyPr>
          <a:lstStyle/>
          <a:p>
            <a:pPr marL="12700" marR="5080">
              <a:lnSpc>
                <a:spcPct val="100600"/>
              </a:lnSpc>
              <a:spcBef>
                <a:spcPts val="85"/>
              </a:spcBef>
            </a:pPr>
            <a:r>
              <a:rPr sz="1800" dirty="0">
                <a:latin typeface="Calibri"/>
                <a:cs typeface="Calibri"/>
              </a:rPr>
              <a:t>With</a:t>
            </a:r>
            <a:r>
              <a:rPr sz="1800" spc="-75" dirty="0">
                <a:latin typeface="Calibri"/>
                <a:cs typeface="Calibri"/>
              </a:rPr>
              <a:t> </a:t>
            </a:r>
            <a:r>
              <a:rPr sz="1800" dirty="0">
                <a:latin typeface="Calibri"/>
                <a:cs typeface="Calibri"/>
              </a:rPr>
              <a:t>all</a:t>
            </a:r>
            <a:r>
              <a:rPr sz="1800" spc="-60" dirty="0">
                <a:latin typeface="Calibri"/>
                <a:cs typeface="Calibri"/>
              </a:rPr>
              <a:t> </a:t>
            </a:r>
            <a:r>
              <a:rPr sz="1800" dirty="0">
                <a:latin typeface="Calibri"/>
                <a:cs typeface="Calibri"/>
              </a:rPr>
              <a:t>valves</a:t>
            </a:r>
            <a:r>
              <a:rPr sz="1800" spc="-55" dirty="0">
                <a:latin typeface="Calibri"/>
                <a:cs typeface="Calibri"/>
              </a:rPr>
              <a:t> </a:t>
            </a:r>
            <a:r>
              <a:rPr sz="1800" dirty="0">
                <a:latin typeface="Calibri"/>
                <a:cs typeface="Calibri"/>
              </a:rPr>
              <a:t>closed</a:t>
            </a:r>
            <a:r>
              <a:rPr sz="1800" spc="-45" dirty="0">
                <a:latin typeface="Calibri"/>
                <a:cs typeface="Calibri"/>
              </a:rPr>
              <a:t> </a:t>
            </a:r>
            <a:r>
              <a:rPr sz="1800" dirty="0">
                <a:latin typeface="Calibri"/>
                <a:cs typeface="Calibri"/>
              </a:rPr>
              <a:t>the</a:t>
            </a:r>
            <a:r>
              <a:rPr sz="1800" spc="-65" dirty="0">
                <a:latin typeface="Calibri"/>
                <a:cs typeface="Calibri"/>
              </a:rPr>
              <a:t> </a:t>
            </a:r>
            <a:r>
              <a:rPr sz="1800" dirty="0">
                <a:latin typeface="Calibri"/>
                <a:cs typeface="Calibri"/>
              </a:rPr>
              <a:t>high</a:t>
            </a:r>
            <a:r>
              <a:rPr sz="1800" spc="-35" dirty="0">
                <a:latin typeface="Calibri"/>
                <a:cs typeface="Calibri"/>
              </a:rPr>
              <a:t> </a:t>
            </a:r>
            <a:r>
              <a:rPr sz="1800" spc="-10" dirty="0">
                <a:latin typeface="Calibri"/>
                <a:cs typeface="Calibri"/>
              </a:rPr>
              <a:t>pressure</a:t>
            </a:r>
            <a:r>
              <a:rPr sz="1800" spc="-55" dirty="0">
                <a:latin typeface="Calibri"/>
                <a:cs typeface="Calibri"/>
              </a:rPr>
              <a:t> </a:t>
            </a:r>
            <a:r>
              <a:rPr sz="1800" dirty="0">
                <a:latin typeface="Calibri"/>
                <a:cs typeface="Calibri"/>
              </a:rPr>
              <a:t>created</a:t>
            </a:r>
            <a:r>
              <a:rPr sz="1800" spc="-40" dirty="0">
                <a:latin typeface="Calibri"/>
                <a:cs typeface="Calibri"/>
              </a:rPr>
              <a:t> </a:t>
            </a:r>
            <a:r>
              <a:rPr sz="1800" dirty="0">
                <a:latin typeface="Calibri"/>
                <a:cs typeface="Calibri"/>
              </a:rPr>
              <a:t>by</a:t>
            </a:r>
            <a:r>
              <a:rPr sz="1800" spc="-50" dirty="0">
                <a:latin typeface="Calibri"/>
                <a:cs typeface="Calibri"/>
              </a:rPr>
              <a:t> </a:t>
            </a:r>
            <a:r>
              <a:rPr sz="1800" dirty="0">
                <a:latin typeface="Calibri"/>
                <a:cs typeface="Calibri"/>
              </a:rPr>
              <a:t>the</a:t>
            </a:r>
            <a:r>
              <a:rPr sz="1800" spc="-60" dirty="0">
                <a:latin typeface="Calibri"/>
                <a:cs typeface="Calibri"/>
              </a:rPr>
              <a:t> </a:t>
            </a:r>
            <a:r>
              <a:rPr sz="1800" spc="-10" dirty="0">
                <a:latin typeface="Calibri"/>
                <a:cs typeface="Calibri"/>
              </a:rPr>
              <a:t>combustion</a:t>
            </a:r>
            <a:r>
              <a:rPr sz="1800" spc="-40" dirty="0">
                <a:latin typeface="Calibri"/>
                <a:cs typeface="Calibri"/>
              </a:rPr>
              <a:t> </a:t>
            </a:r>
            <a:r>
              <a:rPr sz="1800" dirty="0">
                <a:latin typeface="Calibri"/>
                <a:cs typeface="Calibri"/>
              </a:rPr>
              <a:t>process</a:t>
            </a:r>
            <a:r>
              <a:rPr sz="1800" spc="-45" dirty="0">
                <a:latin typeface="Calibri"/>
                <a:cs typeface="Calibri"/>
              </a:rPr>
              <a:t> </a:t>
            </a:r>
            <a:r>
              <a:rPr sz="1800" spc="-10" dirty="0">
                <a:latin typeface="Calibri"/>
                <a:cs typeface="Calibri"/>
              </a:rPr>
              <a:t>pushes </a:t>
            </a:r>
            <a:r>
              <a:rPr sz="1800" dirty="0">
                <a:latin typeface="Calibri"/>
                <a:cs typeface="Calibri"/>
              </a:rPr>
              <a:t>the</a:t>
            </a:r>
            <a:r>
              <a:rPr sz="1800" spc="-50" dirty="0">
                <a:latin typeface="Calibri"/>
                <a:cs typeface="Calibri"/>
              </a:rPr>
              <a:t> </a:t>
            </a:r>
            <a:r>
              <a:rPr sz="1800" spc="-10" dirty="0">
                <a:latin typeface="Calibri"/>
                <a:cs typeface="Calibri"/>
              </a:rPr>
              <a:t>piston</a:t>
            </a:r>
            <a:r>
              <a:rPr sz="1800" spc="-45" dirty="0">
                <a:latin typeface="Calibri"/>
                <a:cs typeface="Calibri"/>
              </a:rPr>
              <a:t> </a:t>
            </a:r>
            <a:r>
              <a:rPr sz="1800" dirty="0">
                <a:latin typeface="Calibri"/>
                <a:cs typeface="Calibri"/>
              </a:rPr>
              <a:t>away</a:t>
            </a:r>
            <a:r>
              <a:rPr sz="1800" spc="-50" dirty="0">
                <a:latin typeface="Calibri"/>
                <a:cs typeface="Calibri"/>
              </a:rPr>
              <a:t> </a:t>
            </a:r>
            <a:r>
              <a:rPr sz="1800" dirty="0">
                <a:latin typeface="Calibri"/>
                <a:cs typeface="Calibri"/>
              </a:rPr>
              <a:t>from</a:t>
            </a:r>
            <a:r>
              <a:rPr sz="1800" spc="-55" dirty="0">
                <a:latin typeface="Calibri"/>
                <a:cs typeface="Calibri"/>
              </a:rPr>
              <a:t> </a:t>
            </a:r>
            <a:r>
              <a:rPr sz="1800" dirty="0">
                <a:latin typeface="Calibri"/>
                <a:cs typeface="Calibri"/>
              </a:rPr>
              <a:t>the</a:t>
            </a:r>
            <a:r>
              <a:rPr sz="1800" spc="-35" dirty="0">
                <a:latin typeface="Calibri"/>
                <a:cs typeface="Calibri"/>
              </a:rPr>
              <a:t> </a:t>
            </a:r>
            <a:r>
              <a:rPr sz="1800" spc="-20" dirty="0">
                <a:latin typeface="Calibri"/>
                <a:cs typeface="Calibri"/>
              </a:rPr>
              <a:t>TDC.</a:t>
            </a:r>
            <a:endParaRPr sz="1800">
              <a:latin typeface="Calibri"/>
              <a:cs typeface="Calibri"/>
            </a:endParaRPr>
          </a:p>
        </p:txBody>
      </p:sp>
      <p:sp>
        <p:nvSpPr>
          <p:cNvPr id="4" name="object 4"/>
          <p:cNvSpPr txBox="1"/>
          <p:nvPr/>
        </p:nvSpPr>
        <p:spPr>
          <a:xfrm>
            <a:off x="2212644" y="2370201"/>
            <a:ext cx="139700" cy="289823"/>
          </a:xfrm>
          <a:prstGeom prst="rect">
            <a:avLst/>
          </a:prstGeom>
        </p:spPr>
        <p:txBody>
          <a:bodyPr vert="horz" wrap="square" lIns="0" tIns="12700" rIns="0" bIns="0" rtlCol="0">
            <a:spAutoFit/>
          </a:bodyPr>
          <a:lstStyle/>
          <a:p>
            <a:pPr marL="12700">
              <a:spcBef>
                <a:spcPts val="100"/>
              </a:spcBef>
            </a:pPr>
            <a:r>
              <a:rPr sz="1800" spc="-50" dirty="0">
                <a:latin typeface="Times New Roman"/>
                <a:cs typeface="Times New Roman"/>
              </a:rPr>
              <a:t>–</a:t>
            </a:r>
            <a:endParaRPr sz="1800">
              <a:latin typeface="Times New Roman"/>
              <a:cs typeface="Times New Roman"/>
            </a:endParaRPr>
          </a:p>
        </p:txBody>
      </p:sp>
      <p:sp>
        <p:nvSpPr>
          <p:cNvPr id="5" name="object 5"/>
          <p:cNvSpPr txBox="1"/>
          <p:nvPr/>
        </p:nvSpPr>
        <p:spPr>
          <a:xfrm>
            <a:off x="2212645" y="1457072"/>
            <a:ext cx="3527425" cy="2066591"/>
          </a:xfrm>
          <a:prstGeom prst="rect">
            <a:avLst/>
          </a:prstGeom>
        </p:spPr>
        <p:txBody>
          <a:bodyPr vert="horz" wrap="square" lIns="0" tIns="13970" rIns="0" bIns="0" rtlCol="0">
            <a:spAutoFit/>
          </a:bodyPr>
          <a:lstStyle/>
          <a:p>
            <a:pPr marL="573403" marR="293369" indent="-561338">
              <a:lnSpc>
                <a:spcPct val="99500"/>
              </a:lnSpc>
              <a:spcBef>
                <a:spcPts val="110"/>
              </a:spcBef>
              <a:tabLst>
                <a:tab pos="573403" algn="l"/>
              </a:tabLst>
            </a:pPr>
            <a:r>
              <a:rPr sz="1800" spc="-50" dirty="0">
                <a:latin typeface="Times New Roman"/>
                <a:cs typeface="Times New Roman"/>
              </a:rPr>
              <a:t>–</a:t>
            </a:r>
            <a:r>
              <a:rPr sz="1800" dirty="0">
                <a:latin typeface="Times New Roman"/>
                <a:cs typeface="Times New Roman"/>
              </a:rPr>
              <a:t>	</a:t>
            </a:r>
            <a:r>
              <a:rPr sz="1800" dirty="0">
                <a:latin typeface="Calibri"/>
                <a:cs typeface="Calibri"/>
              </a:rPr>
              <a:t>This</a:t>
            </a:r>
            <a:r>
              <a:rPr sz="1800" spc="-2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stroke</a:t>
            </a:r>
            <a:r>
              <a:rPr sz="1800" spc="-15" dirty="0">
                <a:latin typeface="Calibri"/>
                <a:cs typeface="Calibri"/>
              </a:rPr>
              <a:t> </a:t>
            </a:r>
            <a:r>
              <a:rPr sz="1800" spc="-20" dirty="0">
                <a:latin typeface="Calibri"/>
                <a:cs typeface="Calibri"/>
              </a:rPr>
              <a:t>which </a:t>
            </a:r>
            <a:r>
              <a:rPr sz="1800" spc="-10" dirty="0">
                <a:latin typeface="Calibri"/>
                <a:cs typeface="Calibri"/>
              </a:rPr>
              <a:t>produces</a:t>
            </a:r>
            <a:r>
              <a:rPr sz="1800" spc="-45" dirty="0">
                <a:latin typeface="Calibri"/>
                <a:cs typeface="Calibri"/>
              </a:rPr>
              <a:t> </a:t>
            </a:r>
            <a:r>
              <a:rPr sz="1800" dirty="0">
                <a:latin typeface="Calibri"/>
                <a:cs typeface="Calibri"/>
              </a:rPr>
              <a:t>work</a:t>
            </a:r>
            <a:r>
              <a:rPr sz="1800" spc="-55" dirty="0">
                <a:latin typeface="Calibri"/>
                <a:cs typeface="Calibri"/>
              </a:rPr>
              <a:t> </a:t>
            </a:r>
            <a:r>
              <a:rPr sz="1800" spc="-10" dirty="0">
                <a:latin typeface="Calibri"/>
                <a:cs typeface="Calibri"/>
              </a:rPr>
              <a:t>output</a:t>
            </a:r>
            <a:r>
              <a:rPr sz="1800" spc="-55" dirty="0">
                <a:latin typeface="Calibri"/>
                <a:cs typeface="Calibri"/>
              </a:rPr>
              <a:t> </a:t>
            </a:r>
            <a:r>
              <a:rPr sz="1800" dirty="0">
                <a:latin typeface="Calibri"/>
                <a:cs typeface="Calibri"/>
              </a:rPr>
              <a:t>of</a:t>
            </a:r>
            <a:r>
              <a:rPr sz="1800" spc="-50" dirty="0">
                <a:latin typeface="Calibri"/>
                <a:cs typeface="Calibri"/>
              </a:rPr>
              <a:t> </a:t>
            </a:r>
            <a:r>
              <a:rPr sz="1800" spc="-25" dirty="0">
                <a:latin typeface="Calibri"/>
                <a:cs typeface="Calibri"/>
              </a:rPr>
              <a:t>the </a:t>
            </a:r>
            <a:r>
              <a:rPr sz="1800" dirty="0">
                <a:latin typeface="Calibri"/>
                <a:cs typeface="Calibri"/>
              </a:rPr>
              <a:t>engine</a:t>
            </a:r>
            <a:r>
              <a:rPr sz="1800" spc="-55" dirty="0">
                <a:latin typeface="Calibri"/>
                <a:cs typeface="Calibri"/>
              </a:rPr>
              <a:t> </a:t>
            </a:r>
            <a:r>
              <a:rPr sz="1800" spc="-10" dirty="0">
                <a:latin typeface="Calibri"/>
                <a:cs typeface="Calibri"/>
              </a:rPr>
              <a:t>cycle.</a:t>
            </a:r>
            <a:endParaRPr sz="1800">
              <a:latin typeface="Calibri"/>
              <a:cs typeface="Calibri"/>
            </a:endParaRPr>
          </a:p>
          <a:p>
            <a:pPr marL="573403" marR="5080">
              <a:lnSpc>
                <a:spcPts val="2150"/>
              </a:lnSpc>
              <a:spcBef>
                <a:spcPts val="810"/>
              </a:spcBef>
            </a:pPr>
            <a:r>
              <a:rPr sz="1800" dirty="0">
                <a:latin typeface="Calibri"/>
                <a:cs typeface="Calibri"/>
              </a:rPr>
              <a:t>As</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piston</a:t>
            </a:r>
            <a:r>
              <a:rPr sz="1800" spc="-35" dirty="0">
                <a:latin typeface="Calibri"/>
                <a:cs typeface="Calibri"/>
              </a:rPr>
              <a:t> </a:t>
            </a:r>
            <a:r>
              <a:rPr sz="1800" dirty="0">
                <a:latin typeface="Calibri"/>
                <a:cs typeface="Calibri"/>
              </a:rPr>
              <a:t>travels</a:t>
            </a:r>
            <a:r>
              <a:rPr sz="1800" spc="-30" dirty="0">
                <a:latin typeface="Calibri"/>
                <a:cs typeface="Calibri"/>
              </a:rPr>
              <a:t> </a:t>
            </a:r>
            <a:r>
              <a:rPr sz="1800" dirty="0">
                <a:latin typeface="Calibri"/>
                <a:cs typeface="Calibri"/>
              </a:rPr>
              <a:t>from</a:t>
            </a:r>
            <a:r>
              <a:rPr sz="1800" spc="-30" dirty="0">
                <a:latin typeface="Calibri"/>
                <a:cs typeface="Calibri"/>
              </a:rPr>
              <a:t> </a:t>
            </a:r>
            <a:r>
              <a:rPr sz="1800" spc="-25" dirty="0">
                <a:latin typeface="Calibri"/>
                <a:cs typeface="Calibri"/>
              </a:rPr>
              <a:t>TDC </a:t>
            </a:r>
            <a:r>
              <a:rPr sz="1800" dirty="0">
                <a:latin typeface="Calibri"/>
                <a:cs typeface="Calibri"/>
              </a:rPr>
              <a:t>to</a:t>
            </a:r>
            <a:r>
              <a:rPr sz="1800" spc="-40" dirty="0">
                <a:latin typeface="Calibri"/>
                <a:cs typeface="Calibri"/>
              </a:rPr>
              <a:t> </a:t>
            </a:r>
            <a:r>
              <a:rPr sz="1800" dirty="0">
                <a:latin typeface="Calibri"/>
                <a:cs typeface="Calibri"/>
              </a:rPr>
              <a:t>BDC,</a:t>
            </a:r>
            <a:r>
              <a:rPr sz="1800" spc="-40" dirty="0">
                <a:latin typeface="Calibri"/>
                <a:cs typeface="Calibri"/>
              </a:rPr>
              <a:t> </a:t>
            </a:r>
            <a:r>
              <a:rPr sz="1800" dirty="0">
                <a:latin typeface="Calibri"/>
                <a:cs typeface="Calibri"/>
              </a:rPr>
              <a:t>cylinder</a:t>
            </a:r>
            <a:r>
              <a:rPr sz="1800" spc="-35" dirty="0">
                <a:latin typeface="Calibri"/>
                <a:cs typeface="Calibri"/>
              </a:rPr>
              <a:t> </a:t>
            </a:r>
            <a:r>
              <a:rPr sz="1800" dirty="0">
                <a:latin typeface="Calibri"/>
                <a:cs typeface="Calibri"/>
              </a:rPr>
              <a:t>volume</a:t>
            </a:r>
            <a:r>
              <a:rPr sz="1800" spc="-25" dirty="0">
                <a:latin typeface="Calibri"/>
                <a:cs typeface="Calibri"/>
              </a:rPr>
              <a:t> is </a:t>
            </a:r>
            <a:r>
              <a:rPr sz="1800" spc="-10" dirty="0">
                <a:latin typeface="Calibri"/>
                <a:cs typeface="Calibri"/>
              </a:rPr>
              <a:t>increased,</a:t>
            </a:r>
            <a:r>
              <a:rPr sz="1800" spc="-85" dirty="0">
                <a:latin typeface="Calibri"/>
                <a:cs typeface="Calibri"/>
              </a:rPr>
              <a:t> </a:t>
            </a:r>
            <a:r>
              <a:rPr sz="1800" dirty="0">
                <a:latin typeface="Calibri"/>
                <a:cs typeface="Calibri"/>
              </a:rPr>
              <a:t>causing</a:t>
            </a:r>
            <a:r>
              <a:rPr sz="1800" spc="-60" dirty="0">
                <a:latin typeface="Calibri"/>
                <a:cs typeface="Calibri"/>
              </a:rPr>
              <a:t> </a:t>
            </a:r>
            <a:r>
              <a:rPr sz="1800" spc="-10" dirty="0">
                <a:latin typeface="Calibri"/>
                <a:cs typeface="Calibri"/>
              </a:rPr>
              <a:t>pressure</a:t>
            </a:r>
            <a:r>
              <a:rPr sz="1800" spc="-75" dirty="0">
                <a:latin typeface="Calibri"/>
                <a:cs typeface="Calibri"/>
              </a:rPr>
              <a:t> </a:t>
            </a:r>
            <a:r>
              <a:rPr sz="1800" spc="-25" dirty="0">
                <a:latin typeface="Calibri"/>
                <a:cs typeface="Calibri"/>
              </a:rPr>
              <a:t>and </a:t>
            </a:r>
            <a:r>
              <a:rPr sz="1800" spc="-10" dirty="0">
                <a:latin typeface="Calibri"/>
                <a:cs typeface="Calibri"/>
              </a:rPr>
              <a:t>temperature</a:t>
            </a:r>
            <a:r>
              <a:rPr sz="1800" spc="-5" dirty="0">
                <a:latin typeface="Calibri"/>
                <a:cs typeface="Calibri"/>
              </a:rPr>
              <a:t> </a:t>
            </a:r>
            <a:r>
              <a:rPr sz="1800" dirty="0">
                <a:latin typeface="Calibri"/>
                <a:cs typeface="Calibri"/>
              </a:rPr>
              <a:t>to</a:t>
            </a:r>
            <a:r>
              <a:rPr sz="1800" spc="-5" dirty="0">
                <a:latin typeface="Calibri"/>
                <a:cs typeface="Calibri"/>
              </a:rPr>
              <a:t> </a:t>
            </a:r>
            <a:r>
              <a:rPr sz="1800" spc="-10" dirty="0">
                <a:latin typeface="Calibri"/>
                <a:cs typeface="Calibri"/>
              </a:rPr>
              <a:t>drop.</a:t>
            </a:r>
            <a:endParaRPr sz="1800">
              <a:latin typeface="Calibri"/>
              <a:cs typeface="Calibri"/>
            </a:endParaRPr>
          </a:p>
        </p:txBody>
      </p:sp>
      <p:pic>
        <p:nvPicPr>
          <p:cNvPr id="6" name="object 6"/>
          <p:cNvPicPr/>
          <p:nvPr/>
        </p:nvPicPr>
        <p:blipFill>
          <a:blip r:embed="rId2" cstate="print"/>
          <a:stretch>
            <a:fillRect/>
          </a:stretch>
        </p:blipFill>
        <p:spPr>
          <a:xfrm>
            <a:off x="5871846" y="1602055"/>
            <a:ext cx="4114673" cy="2854325"/>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167640">
              <a:spcBef>
                <a:spcPts val="95"/>
              </a:spcBef>
            </a:pPr>
            <a:r>
              <a:rPr spc="-75" dirty="0">
                <a:latin typeface="Calibri"/>
                <a:cs typeface="Calibri"/>
              </a:rPr>
              <a:t>4.</a:t>
            </a:r>
            <a:r>
              <a:rPr spc="-160" dirty="0">
                <a:latin typeface="Calibri"/>
                <a:cs typeface="Calibri"/>
              </a:rPr>
              <a:t> </a:t>
            </a:r>
            <a:r>
              <a:rPr spc="-125" dirty="0">
                <a:latin typeface="Calibri"/>
                <a:cs typeface="Calibri"/>
              </a:rPr>
              <a:t>Exhaust</a:t>
            </a:r>
            <a:r>
              <a:rPr spc="-265" dirty="0">
                <a:latin typeface="Calibri"/>
                <a:cs typeface="Calibri"/>
              </a:rPr>
              <a:t> </a:t>
            </a:r>
            <a:r>
              <a:rPr spc="-10" dirty="0">
                <a:latin typeface="Calibri"/>
                <a:cs typeface="Calibri"/>
              </a:rPr>
              <a:t>stroke</a:t>
            </a:r>
          </a:p>
        </p:txBody>
      </p:sp>
      <p:sp>
        <p:nvSpPr>
          <p:cNvPr id="3" name="object 3"/>
          <p:cNvSpPr txBox="1"/>
          <p:nvPr/>
        </p:nvSpPr>
        <p:spPr>
          <a:xfrm>
            <a:off x="2149856" y="2019681"/>
            <a:ext cx="137795" cy="289823"/>
          </a:xfrm>
          <a:prstGeom prst="rect">
            <a:avLst/>
          </a:prstGeom>
        </p:spPr>
        <p:txBody>
          <a:bodyPr vert="horz" wrap="square" lIns="0" tIns="12700" rIns="0" bIns="0" rtlCol="0">
            <a:spAutoFit/>
          </a:bodyPr>
          <a:lstStyle/>
          <a:p>
            <a:pPr marL="12700">
              <a:spcBef>
                <a:spcPts val="100"/>
              </a:spcBef>
            </a:pPr>
            <a:r>
              <a:rPr sz="1800" spc="-50" dirty="0">
                <a:latin typeface="Times New Roman"/>
                <a:cs typeface="Times New Roman"/>
              </a:rPr>
              <a:t>–</a:t>
            </a:r>
            <a:endParaRPr sz="1800">
              <a:latin typeface="Times New Roman"/>
              <a:cs typeface="Times New Roman"/>
            </a:endParaRPr>
          </a:p>
        </p:txBody>
      </p:sp>
      <p:sp>
        <p:nvSpPr>
          <p:cNvPr id="4" name="object 4"/>
          <p:cNvSpPr txBox="1"/>
          <p:nvPr/>
        </p:nvSpPr>
        <p:spPr>
          <a:xfrm>
            <a:off x="2149855" y="813942"/>
            <a:ext cx="3583304" cy="3183692"/>
          </a:xfrm>
          <a:prstGeom prst="rect">
            <a:avLst/>
          </a:prstGeom>
        </p:spPr>
        <p:txBody>
          <a:bodyPr vert="horz" wrap="square" lIns="0" tIns="0" rIns="0" bIns="0" rtlCol="0">
            <a:spAutoFit/>
          </a:bodyPr>
          <a:lstStyle/>
          <a:p>
            <a:pPr marL="12700">
              <a:lnSpc>
                <a:spcPts val="2380"/>
              </a:lnSpc>
              <a:tabLst>
                <a:tab pos="652777" algn="l"/>
              </a:tabLst>
            </a:pPr>
            <a:r>
              <a:rPr sz="2800" spc="-50" dirty="0">
                <a:latin typeface="Times New Roman"/>
                <a:cs typeface="Times New Roman"/>
              </a:rPr>
              <a:t>–</a:t>
            </a:r>
            <a:r>
              <a:rPr sz="2800" dirty="0">
                <a:latin typeface="Times New Roman"/>
                <a:cs typeface="Times New Roman"/>
              </a:rPr>
              <a:t>	</a:t>
            </a:r>
            <a:r>
              <a:rPr sz="1800" dirty="0">
                <a:latin typeface="Calibri"/>
                <a:cs typeface="Calibri"/>
              </a:rPr>
              <a:t>With</a:t>
            </a:r>
            <a:r>
              <a:rPr sz="1800" spc="-4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exhaust</a:t>
            </a:r>
            <a:r>
              <a:rPr sz="1800" spc="-40" dirty="0">
                <a:latin typeface="Calibri"/>
                <a:cs typeface="Calibri"/>
              </a:rPr>
              <a:t> </a:t>
            </a:r>
            <a:r>
              <a:rPr sz="1800" spc="-10" dirty="0">
                <a:latin typeface="Calibri"/>
                <a:cs typeface="Calibri"/>
              </a:rPr>
              <a:t>valve</a:t>
            </a:r>
            <a:endParaRPr sz="1800">
              <a:latin typeface="Calibri"/>
              <a:cs typeface="Calibri"/>
            </a:endParaRPr>
          </a:p>
          <a:p>
            <a:pPr marL="572132">
              <a:lnSpc>
                <a:spcPts val="2080"/>
              </a:lnSpc>
            </a:pPr>
            <a:r>
              <a:rPr sz="1800" dirty="0">
                <a:latin typeface="Calibri"/>
                <a:cs typeface="Calibri"/>
              </a:rPr>
              <a:t>remaining</a:t>
            </a:r>
            <a:r>
              <a:rPr sz="1800" spc="-45" dirty="0">
                <a:latin typeface="Calibri"/>
                <a:cs typeface="Calibri"/>
              </a:rPr>
              <a:t> </a:t>
            </a:r>
            <a:r>
              <a:rPr sz="1800" dirty="0">
                <a:latin typeface="Calibri"/>
                <a:cs typeface="Calibri"/>
              </a:rPr>
              <a:t>open,</a:t>
            </a:r>
            <a:r>
              <a:rPr sz="1800" spc="-60" dirty="0">
                <a:latin typeface="Calibri"/>
                <a:cs typeface="Calibri"/>
              </a:rPr>
              <a:t> </a:t>
            </a:r>
            <a:r>
              <a:rPr sz="1800" dirty="0">
                <a:latin typeface="Calibri"/>
                <a:cs typeface="Calibri"/>
              </a:rPr>
              <a:t>the</a:t>
            </a:r>
            <a:r>
              <a:rPr sz="1800" spc="-50" dirty="0">
                <a:latin typeface="Calibri"/>
                <a:cs typeface="Calibri"/>
              </a:rPr>
              <a:t> </a:t>
            </a:r>
            <a:r>
              <a:rPr sz="1800" spc="-10" dirty="0">
                <a:latin typeface="Calibri"/>
                <a:cs typeface="Calibri"/>
              </a:rPr>
              <a:t>piston</a:t>
            </a:r>
            <a:endParaRPr sz="1800">
              <a:latin typeface="Calibri"/>
              <a:cs typeface="Calibri"/>
            </a:endParaRPr>
          </a:p>
          <a:p>
            <a:pPr marL="572132" marR="193674">
              <a:lnSpc>
                <a:spcPct val="101699"/>
              </a:lnSpc>
            </a:pPr>
            <a:r>
              <a:rPr sz="1800" dirty="0">
                <a:latin typeface="Calibri"/>
                <a:cs typeface="Calibri"/>
              </a:rPr>
              <a:t>travels</a:t>
            </a:r>
            <a:r>
              <a:rPr sz="1800" spc="-60" dirty="0">
                <a:latin typeface="Calibri"/>
                <a:cs typeface="Calibri"/>
              </a:rPr>
              <a:t> </a:t>
            </a:r>
            <a:r>
              <a:rPr sz="1800" dirty="0">
                <a:latin typeface="Calibri"/>
                <a:cs typeface="Calibri"/>
              </a:rPr>
              <a:t>from</a:t>
            </a:r>
            <a:r>
              <a:rPr sz="1800" spc="-55" dirty="0">
                <a:latin typeface="Calibri"/>
                <a:cs typeface="Calibri"/>
              </a:rPr>
              <a:t> </a:t>
            </a:r>
            <a:r>
              <a:rPr sz="1800" dirty="0">
                <a:latin typeface="Calibri"/>
                <a:cs typeface="Calibri"/>
              </a:rPr>
              <a:t>BDC</a:t>
            </a:r>
            <a:r>
              <a:rPr sz="1800" spc="-45" dirty="0">
                <a:latin typeface="Calibri"/>
                <a:cs typeface="Calibri"/>
              </a:rPr>
              <a:t> </a:t>
            </a:r>
            <a:r>
              <a:rPr sz="1800" dirty="0">
                <a:latin typeface="Calibri"/>
                <a:cs typeface="Calibri"/>
              </a:rPr>
              <a:t>to</a:t>
            </a:r>
            <a:r>
              <a:rPr sz="1800" spc="-65" dirty="0">
                <a:latin typeface="Calibri"/>
                <a:cs typeface="Calibri"/>
              </a:rPr>
              <a:t> </a:t>
            </a:r>
            <a:r>
              <a:rPr sz="1800" dirty="0">
                <a:latin typeface="Calibri"/>
                <a:cs typeface="Calibri"/>
              </a:rPr>
              <a:t>TDC</a:t>
            </a:r>
            <a:r>
              <a:rPr sz="1800" spc="-50" dirty="0">
                <a:latin typeface="Calibri"/>
                <a:cs typeface="Calibri"/>
              </a:rPr>
              <a:t> </a:t>
            </a:r>
            <a:r>
              <a:rPr sz="1800" dirty="0">
                <a:latin typeface="Calibri"/>
                <a:cs typeface="Calibri"/>
              </a:rPr>
              <a:t>in</a:t>
            </a:r>
            <a:r>
              <a:rPr sz="1800" spc="-30" dirty="0">
                <a:latin typeface="Calibri"/>
                <a:cs typeface="Calibri"/>
              </a:rPr>
              <a:t> </a:t>
            </a:r>
            <a:r>
              <a:rPr sz="1800" spc="-25" dirty="0">
                <a:latin typeface="Calibri"/>
                <a:cs typeface="Calibri"/>
              </a:rPr>
              <a:t>the </a:t>
            </a:r>
            <a:r>
              <a:rPr sz="1800" dirty="0">
                <a:latin typeface="Calibri"/>
                <a:cs typeface="Calibri"/>
              </a:rPr>
              <a:t>exhaust</a:t>
            </a:r>
            <a:r>
              <a:rPr sz="1800" spc="-75" dirty="0">
                <a:latin typeface="Calibri"/>
                <a:cs typeface="Calibri"/>
              </a:rPr>
              <a:t> </a:t>
            </a:r>
            <a:r>
              <a:rPr sz="1800" spc="-10" dirty="0">
                <a:latin typeface="Calibri"/>
                <a:cs typeface="Calibri"/>
              </a:rPr>
              <a:t>stroke.</a:t>
            </a:r>
            <a:endParaRPr sz="1800">
              <a:latin typeface="Calibri"/>
              <a:cs typeface="Calibri"/>
            </a:endParaRPr>
          </a:p>
          <a:p>
            <a:pPr marL="572132" marR="5080">
              <a:lnSpc>
                <a:spcPct val="99600"/>
              </a:lnSpc>
              <a:spcBef>
                <a:spcPts val="750"/>
              </a:spcBef>
            </a:pPr>
            <a:r>
              <a:rPr sz="1800" dirty="0">
                <a:latin typeface="Calibri"/>
                <a:cs typeface="Calibri"/>
              </a:rPr>
              <a:t>This</a:t>
            </a:r>
            <a:r>
              <a:rPr sz="1800" spc="-35" dirty="0">
                <a:latin typeface="Calibri"/>
                <a:cs typeface="Calibri"/>
              </a:rPr>
              <a:t> </a:t>
            </a:r>
            <a:r>
              <a:rPr sz="1800" dirty="0">
                <a:latin typeface="Calibri"/>
                <a:cs typeface="Calibri"/>
              </a:rPr>
              <a:t>pushes</a:t>
            </a:r>
            <a:r>
              <a:rPr sz="1800" spc="-30" dirty="0">
                <a:latin typeface="Calibri"/>
                <a:cs typeface="Calibri"/>
              </a:rPr>
              <a:t> </a:t>
            </a:r>
            <a:r>
              <a:rPr sz="1800" dirty="0">
                <a:latin typeface="Calibri"/>
                <a:cs typeface="Calibri"/>
              </a:rPr>
              <a:t>most</a:t>
            </a:r>
            <a:r>
              <a:rPr sz="1800" spc="-35" dirty="0">
                <a:latin typeface="Calibri"/>
                <a:cs typeface="Calibri"/>
              </a:rPr>
              <a:t> </a:t>
            </a:r>
            <a:r>
              <a:rPr sz="1800" dirty="0">
                <a:latin typeface="Calibri"/>
                <a:cs typeface="Calibri"/>
              </a:rPr>
              <a:t>of</a:t>
            </a:r>
            <a:r>
              <a:rPr sz="1800" spc="-35" dirty="0">
                <a:latin typeface="Calibri"/>
                <a:cs typeface="Calibri"/>
              </a:rPr>
              <a:t> </a:t>
            </a:r>
            <a:r>
              <a:rPr sz="1800" spc="-25" dirty="0">
                <a:latin typeface="Calibri"/>
                <a:cs typeface="Calibri"/>
              </a:rPr>
              <a:t>the </a:t>
            </a:r>
            <a:r>
              <a:rPr sz="1800" dirty="0">
                <a:latin typeface="Calibri"/>
                <a:cs typeface="Calibri"/>
              </a:rPr>
              <a:t>remaining</a:t>
            </a:r>
            <a:r>
              <a:rPr sz="1800" spc="-40" dirty="0">
                <a:latin typeface="Calibri"/>
                <a:cs typeface="Calibri"/>
              </a:rPr>
              <a:t> </a:t>
            </a:r>
            <a:r>
              <a:rPr sz="1800" dirty="0">
                <a:latin typeface="Calibri"/>
                <a:cs typeface="Calibri"/>
              </a:rPr>
              <a:t>exhaust</a:t>
            </a:r>
            <a:r>
              <a:rPr sz="1800" spc="-50" dirty="0">
                <a:latin typeface="Calibri"/>
                <a:cs typeface="Calibri"/>
              </a:rPr>
              <a:t> </a:t>
            </a:r>
            <a:r>
              <a:rPr sz="1800" dirty="0">
                <a:latin typeface="Calibri"/>
                <a:cs typeface="Calibri"/>
              </a:rPr>
              <a:t>gases</a:t>
            </a:r>
            <a:r>
              <a:rPr sz="1800" spc="-45" dirty="0">
                <a:latin typeface="Calibri"/>
                <a:cs typeface="Calibri"/>
              </a:rPr>
              <a:t> </a:t>
            </a:r>
            <a:r>
              <a:rPr sz="1800" dirty="0">
                <a:latin typeface="Calibri"/>
                <a:cs typeface="Calibri"/>
              </a:rPr>
              <a:t>out</a:t>
            </a:r>
            <a:r>
              <a:rPr sz="1800" spc="-45" dirty="0">
                <a:latin typeface="Calibri"/>
                <a:cs typeface="Calibri"/>
              </a:rPr>
              <a:t> </a:t>
            </a:r>
            <a:r>
              <a:rPr sz="1800" spc="-25" dirty="0">
                <a:latin typeface="Calibri"/>
                <a:cs typeface="Calibri"/>
              </a:rPr>
              <a:t>of </a:t>
            </a:r>
            <a:r>
              <a:rPr sz="1800" dirty="0">
                <a:latin typeface="Calibri"/>
                <a:cs typeface="Calibri"/>
              </a:rPr>
              <a:t>the</a:t>
            </a:r>
            <a:r>
              <a:rPr sz="1800" spc="-40" dirty="0">
                <a:latin typeface="Calibri"/>
                <a:cs typeface="Calibri"/>
              </a:rPr>
              <a:t> </a:t>
            </a:r>
            <a:r>
              <a:rPr sz="1800" dirty="0">
                <a:latin typeface="Calibri"/>
                <a:cs typeface="Calibri"/>
              </a:rPr>
              <a:t>cylinder</a:t>
            </a:r>
            <a:r>
              <a:rPr sz="1800" spc="-35" dirty="0">
                <a:latin typeface="Calibri"/>
                <a:cs typeface="Calibri"/>
              </a:rPr>
              <a:t> </a:t>
            </a:r>
            <a:r>
              <a:rPr sz="1800" dirty="0">
                <a:latin typeface="Calibri"/>
                <a:cs typeface="Calibri"/>
              </a:rPr>
              <a:t>into</a:t>
            </a:r>
            <a:r>
              <a:rPr sz="1800" spc="-35" dirty="0">
                <a:latin typeface="Calibri"/>
                <a:cs typeface="Calibri"/>
              </a:rPr>
              <a:t> </a:t>
            </a:r>
            <a:r>
              <a:rPr sz="1800" dirty="0">
                <a:latin typeface="Calibri"/>
                <a:cs typeface="Calibri"/>
              </a:rPr>
              <a:t>the</a:t>
            </a:r>
            <a:r>
              <a:rPr sz="1800" spc="-35" dirty="0">
                <a:latin typeface="Calibri"/>
                <a:cs typeface="Calibri"/>
              </a:rPr>
              <a:t> </a:t>
            </a:r>
            <a:r>
              <a:rPr sz="1800" spc="-10" dirty="0">
                <a:latin typeface="Calibri"/>
                <a:cs typeface="Calibri"/>
              </a:rPr>
              <a:t>exhaust </a:t>
            </a:r>
            <a:r>
              <a:rPr sz="1800" dirty="0">
                <a:latin typeface="Calibri"/>
                <a:cs typeface="Calibri"/>
              </a:rPr>
              <a:t>system</a:t>
            </a:r>
            <a:r>
              <a:rPr sz="1800" spc="-40"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about</a:t>
            </a:r>
            <a:r>
              <a:rPr sz="1800" spc="-40" dirty="0">
                <a:latin typeface="Calibri"/>
                <a:cs typeface="Calibri"/>
              </a:rPr>
              <a:t> </a:t>
            </a:r>
            <a:r>
              <a:rPr sz="1800" spc="-10" dirty="0">
                <a:latin typeface="Calibri"/>
                <a:cs typeface="Calibri"/>
              </a:rPr>
              <a:t>atmospheric </a:t>
            </a:r>
            <a:r>
              <a:rPr sz="1800" dirty="0">
                <a:latin typeface="Calibri"/>
                <a:cs typeface="Calibri"/>
              </a:rPr>
              <a:t>pressure,</a:t>
            </a:r>
            <a:r>
              <a:rPr sz="1800" spc="-80" dirty="0">
                <a:latin typeface="Calibri"/>
                <a:cs typeface="Calibri"/>
              </a:rPr>
              <a:t> </a:t>
            </a:r>
            <a:r>
              <a:rPr sz="1800" dirty="0">
                <a:latin typeface="Calibri"/>
                <a:cs typeface="Calibri"/>
              </a:rPr>
              <a:t>leaving</a:t>
            </a:r>
            <a:r>
              <a:rPr sz="1800" spc="-70" dirty="0">
                <a:latin typeface="Calibri"/>
                <a:cs typeface="Calibri"/>
              </a:rPr>
              <a:t> </a:t>
            </a:r>
            <a:r>
              <a:rPr sz="1800" dirty="0">
                <a:latin typeface="Calibri"/>
                <a:cs typeface="Calibri"/>
              </a:rPr>
              <a:t>only</a:t>
            </a:r>
            <a:r>
              <a:rPr sz="1800" spc="-65" dirty="0">
                <a:latin typeface="Calibri"/>
                <a:cs typeface="Calibri"/>
              </a:rPr>
              <a:t> </a:t>
            </a:r>
            <a:r>
              <a:rPr sz="1800" spc="-20" dirty="0">
                <a:latin typeface="Calibri"/>
                <a:cs typeface="Calibri"/>
              </a:rPr>
              <a:t>that </a:t>
            </a:r>
            <a:r>
              <a:rPr sz="1800" dirty="0">
                <a:latin typeface="Calibri"/>
                <a:cs typeface="Calibri"/>
              </a:rPr>
              <a:t>trapped</a:t>
            </a:r>
            <a:r>
              <a:rPr sz="1800" spc="-65" dirty="0">
                <a:latin typeface="Calibri"/>
                <a:cs typeface="Calibri"/>
              </a:rPr>
              <a:t> </a:t>
            </a:r>
            <a:r>
              <a:rPr sz="1800" dirty="0">
                <a:latin typeface="Calibri"/>
                <a:cs typeface="Calibri"/>
              </a:rPr>
              <a:t>in</a:t>
            </a:r>
            <a:r>
              <a:rPr sz="1800" spc="-70" dirty="0">
                <a:latin typeface="Calibri"/>
                <a:cs typeface="Calibri"/>
              </a:rPr>
              <a:t> </a:t>
            </a:r>
            <a:r>
              <a:rPr sz="1800" dirty="0">
                <a:latin typeface="Calibri"/>
                <a:cs typeface="Calibri"/>
              </a:rPr>
              <a:t>the</a:t>
            </a:r>
            <a:r>
              <a:rPr sz="1800" spc="-75" dirty="0">
                <a:latin typeface="Calibri"/>
                <a:cs typeface="Calibri"/>
              </a:rPr>
              <a:t> </a:t>
            </a:r>
            <a:r>
              <a:rPr sz="1800" spc="-10" dirty="0">
                <a:latin typeface="Calibri"/>
                <a:cs typeface="Calibri"/>
              </a:rPr>
              <a:t>clearance</a:t>
            </a:r>
            <a:r>
              <a:rPr sz="1800" spc="-55" dirty="0">
                <a:latin typeface="Calibri"/>
                <a:cs typeface="Calibri"/>
              </a:rPr>
              <a:t> </a:t>
            </a:r>
            <a:r>
              <a:rPr sz="1800" spc="-10" dirty="0">
                <a:latin typeface="Calibri"/>
                <a:cs typeface="Calibri"/>
              </a:rPr>
              <a:t>volume </a:t>
            </a:r>
            <a:r>
              <a:rPr sz="1800" dirty="0">
                <a:latin typeface="Calibri"/>
                <a:cs typeface="Calibri"/>
              </a:rPr>
              <a:t>when</a:t>
            </a:r>
            <a:r>
              <a:rPr sz="1800" spc="-60"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piston</a:t>
            </a:r>
            <a:r>
              <a:rPr sz="1800" spc="-75" dirty="0">
                <a:latin typeface="Calibri"/>
                <a:cs typeface="Calibri"/>
              </a:rPr>
              <a:t> </a:t>
            </a:r>
            <a:r>
              <a:rPr sz="1800" dirty="0">
                <a:latin typeface="Calibri"/>
                <a:cs typeface="Calibri"/>
              </a:rPr>
              <a:t>reaches</a:t>
            </a:r>
            <a:r>
              <a:rPr sz="1800" spc="-55" dirty="0">
                <a:latin typeface="Calibri"/>
                <a:cs typeface="Calibri"/>
              </a:rPr>
              <a:t> </a:t>
            </a:r>
            <a:r>
              <a:rPr sz="1800" spc="-20" dirty="0">
                <a:latin typeface="Calibri"/>
                <a:cs typeface="Calibri"/>
              </a:rPr>
              <a:t>TDC.</a:t>
            </a:r>
            <a:endParaRPr sz="1800">
              <a:latin typeface="Calibri"/>
              <a:cs typeface="Calibri"/>
            </a:endParaRPr>
          </a:p>
        </p:txBody>
      </p:sp>
      <p:pic>
        <p:nvPicPr>
          <p:cNvPr id="5" name="object 5"/>
          <p:cNvPicPr/>
          <p:nvPr/>
        </p:nvPicPr>
        <p:blipFill>
          <a:blip r:embed="rId2" cstate="print"/>
          <a:stretch>
            <a:fillRect/>
          </a:stretch>
        </p:blipFill>
        <p:spPr>
          <a:xfrm>
            <a:off x="6087746" y="811023"/>
            <a:ext cx="4113910" cy="28111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1678941" y="-396493"/>
            <a:ext cx="4358005" cy="4946867"/>
          </a:xfrm>
          <a:prstGeom prst="rect">
            <a:avLst/>
          </a:prstGeom>
        </p:spPr>
        <p:txBody>
          <a:bodyPr vert="horz" wrap="square" lIns="0" tIns="47625" rIns="0" bIns="0" rtlCol="0">
            <a:spAutoFit/>
          </a:bodyPr>
          <a:lstStyle/>
          <a:p>
            <a:pPr marL="355599" marR="325119" indent="-342898">
              <a:lnSpc>
                <a:spcPts val="2160"/>
              </a:lnSpc>
              <a:spcBef>
                <a:spcPts val="375"/>
              </a:spcBef>
              <a:buClr>
                <a:srgbClr val="FF0000"/>
              </a:buClr>
              <a:buFont typeface="Arial MT"/>
              <a:buChar char="•"/>
              <a:tabLst>
                <a:tab pos="355599" algn="l"/>
              </a:tabLst>
            </a:pPr>
            <a:r>
              <a:rPr sz="2000" b="1" dirty="0">
                <a:solidFill>
                  <a:srgbClr val="CC00CC"/>
                </a:solidFill>
                <a:latin typeface="Arial"/>
                <a:cs typeface="Arial"/>
              </a:rPr>
              <a:t>Property:</a:t>
            </a:r>
            <a:r>
              <a:rPr sz="2000" b="1" spc="-70" dirty="0">
                <a:solidFill>
                  <a:srgbClr val="CC00CC"/>
                </a:solidFill>
                <a:latin typeface="Arial"/>
                <a:cs typeface="Arial"/>
              </a:rPr>
              <a:t> </a:t>
            </a:r>
            <a:r>
              <a:rPr sz="2000" dirty="0">
                <a:latin typeface="Arial MT"/>
                <a:cs typeface="Arial MT"/>
              </a:rPr>
              <a:t>Any</a:t>
            </a:r>
            <a:r>
              <a:rPr sz="2000" spc="-70" dirty="0">
                <a:latin typeface="Arial MT"/>
                <a:cs typeface="Arial MT"/>
              </a:rPr>
              <a:t> </a:t>
            </a:r>
            <a:r>
              <a:rPr sz="2000" dirty="0">
                <a:latin typeface="Arial MT"/>
                <a:cs typeface="Arial MT"/>
              </a:rPr>
              <a:t>characteristic</a:t>
            </a:r>
            <a:r>
              <a:rPr sz="2000" spc="-100" dirty="0">
                <a:latin typeface="Arial MT"/>
                <a:cs typeface="Arial MT"/>
              </a:rPr>
              <a:t> </a:t>
            </a:r>
            <a:r>
              <a:rPr sz="2000" dirty="0">
                <a:latin typeface="Arial MT"/>
                <a:cs typeface="Arial MT"/>
              </a:rPr>
              <a:t>of</a:t>
            </a:r>
            <a:r>
              <a:rPr sz="2000" spc="-90" dirty="0">
                <a:latin typeface="Arial MT"/>
                <a:cs typeface="Arial MT"/>
              </a:rPr>
              <a:t> </a:t>
            </a:r>
            <a:r>
              <a:rPr sz="2000" spc="-50" dirty="0">
                <a:latin typeface="Arial MT"/>
                <a:cs typeface="Arial MT"/>
              </a:rPr>
              <a:t>a </a:t>
            </a:r>
            <a:r>
              <a:rPr sz="2000" spc="-10" dirty="0">
                <a:latin typeface="Arial MT"/>
                <a:cs typeface="Arial MT"/>
              </a:rPr>
              <a:t>system.</a:t>
            </a:r>
            <a:endParaRPr sz="2000">
              <a:latin typeface="Arial MT"/>
              <a:cs typeface="Arial MT"/>
            </a:endParaRPr>
          </a:p>
          <a:p>
            <a:pPr marL="355599" marR="98425" indent="-342898">
              <a:lnSpc>
                <a:spcPct val="89800"/>
              </a:lnSpc>
              <a:spcBef>
                <a:spcPts val="690"/>
              </a:spcBef>
              <a:buClr>
                <a:srgbClr val="FF0000"/>
              </a:buClr>
              <a:buChar char="•"/>
              <a:tabLst>
                <a:tab pos="355599" algn="l"/>
              </a:tabLst>
            </a:pPr>
            <a:r>
              <a:rPr sz="2000" dirty="0">
                <a:latin typeface="Arial MT"/>
                <a:cs typeface="Arial MT"/>
              </a:rPr>
              <a:t>Some</a:t>
            </a:r>
            <a:r>
              <a:rPr sz="2000" spc="-45" dirty="0">
                <a:latin typeface="Arial MT"/>
                <a:cs typeface="Arial MT"/>
              </a:rPr>
              <a:t> </a:t>
            </a:r>
            <a:r>
              <a:rPr sz="2000" dirty="0">
                <a:latin typeface="Arial MT"/>
                <a:cs typeface="Arial MT"/>
              </a:rPr>
              <a:t>familiar</a:t>
            </a:r>
            <a:r>
              <a:rPr sz="2000" spc="-40" dirty="0">
                <a:latin typeface="Arial MT"/>
                <a:cs typeface="Arial MT"/>
              </a:rPr>
              <a:t> </a:t>
            </a:r>
            <a:r>
              <a:rPr sz="2000" dirty="0">
                <a:latin typeface="Arial MT"/>
                <a:cs typeface="Arial MT"/>
              </a:rPr>
              <a:t>properties</a:t>
            </a:r>
            <a:r>
              <a:rPr sz="2000" spc="-35" dirty="0">
                <a:latin typeface="Arial MT"/>
                <a:cs typeface="Arial MT"/>
              </a:rPr>
              <a:t> </a:t>
            </a:r>
            <a:r>
              <a:rPr sz="2000" spc="-25" dirty="0">
                <a:latin typeface="Arial MT"/>
                <a:cs typeface="Arial MT"/>
              </a:rPr>
              <a:t>are </a:t>
            </a:r>
            <a:r>
              <a:rPr sz="2000" dirty="0">
                <a:latin typeface="Arial MT"/>
                <a:cs typeface="Arial MT"/>
              </a:rPr>
              <a:t>pressure</a:t>
            </a:r>
            <a:r>
              <a:rPr sz="2000" spc="-95" dirty="0">
                <a:latin typeface="Arial MT"/>
                <a:cs typeface="Arial MT"/>
              </a:rPr>
              <a:t> </a:t>
            </a:r>
            <a:r>
              <a:rPr sz="2000" i="1" dirty="0">
                <a:latin typeface="Arial"/>
                <a:cs typeface="Arial"/>
              </a:rPr>
              <a:t>P</a:t>
            </a:r>
            <a:r>
              <a:rPr sz="2000" dirty="0">
                <a:latin typeface="Arial MT"/>
                <a:cs typeface="Arial MT"/>
              </a:rPr>
              <a:t>,</a:t>
            </a:r>
            <a:r>
              <a:rPr sz="2000" spc="-85" dirty="0">
                <a:latin typeface="Arial MT"/>
                <a:cs typeface="Arial MT"/>
              </a:rPr>
              <a:t> </a:t>
            </a:r>
            <a:r>
              <a:rPr sz="2000" dirty="0">
                <a:latin typeface="Arial MT"/>
                <a:cs typeface="Arial MT"/>
              </a:rPr>
              <a:t>temperature</a:t>
            </a:r>
            <a:r>
              <a:rPr sz="2000" spc="-95" dirty="0">
                <a:latin typeface="Arial MT"/>
                <a:cs typeface="Arial MT"/>
              </a:rPr>
              <a:t> </a:t>
            </a:r>
            <a:r>
              <a:rPr sz="2000" i="1" dirty="0">
                <a:latin typeface="Arial"/>
                <a:cs typeface="Arial"/>
              </a:rPr>
              <a:t>T</a:t>
            </a:r>
            <a:r>
              <a:rPr sz="2000" dirty="0">
                <a:latin typeface="Arial MT"/>
                <a:cs typeface="Arial MT"/>
              </a:rPr>
              <a:t>,</a:t>
            </a:r>
            <a:r>
              <a:rPr sz="2000" spc="-95" dirty="0">
                <a:latin typeface="Arial MT"/>
                <a:cs typeface="Arial MT"/>
              </a:rPr>
              <a:t> </a:t>
            </a:r>
            <a:r>
              <a:rPr sz="2000" spc="-10" dirty="0">
                <a:latin typeface="Arial MT"/>
                <a:cs typeface="Arial MT"/>
              </a:rPr>
              <a:t>volume </a:t>
            </a:r>
            <a:r>
              <a:rPr sz="2000" i="1" dirty="0">
                <a:latin typeface="Arial"/>
                <a:cs typeface="Arial"/>
              </a:rPr>
              <a:t>V</a:t>
            </a:r>
            <a:r>
              <a:rPr sz="2000" dirty="0">
                <a:latin typeface="Arial MT"/>
                <a:cs typeface="Arial MT"/>
              </a:rPr>
              <a:t>,</a:t>
            </a:r>
            <a:r>
              <a:rPr sz="2000" spc="-20" dirty="0">
                <a:latin typeface="Arial MT"/>
                <a:cs typeface="Arial MT"/>
              </a:rPr>
              <a:t> </a:t>
            </a:r>
            <a:r>
              <a:rPr sz="2000" dirty="0">
                <a:latin typeface="Arial MT"/>
                <a:cs typeface="Arial MT"/>
              </a:rPr>
              <a:t>and</a:t>
            </a:r>
            <a:r>
              <a:rPr sz="2000" spc="-10" dirty="0">
                <a:latin typeface="Arial MT"/>
                <a:cs typeface="Arial MT"/>
              </a:rPr>
              <a:t> </a:t>
            </a:r>
            <a:r>
              <a:rPr sz="2000" dirty="0">
                <a:latin typeface="Arial MT"/>
                <a:cs typeface="Arial MT"/>
              </a:rPr>
              <a:t>mass</a:t>
            </a:r>
            <a:r>
              <a:rPr sz="2000" spc="-10" dirty="0">
                <a:latin typeface="Arial MT"/>
                <a:cs typeface="Arial MT"/>
              </a:rPr>
              <a:t> </a:t>
            </a:r>
            <a:r>
              <a:rPr sz="2000" i="1" spc="-25" dirty="0">
                <a:latin typeface="Arial"/>
                <a:cs typeface="Arial"/>
              </a:rPr>
              <a:t>m</a:t>
            </a:r>
            <a:r>
              <a:rPr sz="2000" spc="-25" dirty="0">
                <a:latin typeface="Arial MT"/>
                <a:cs typeface="Arial MT"/>
              </a:rPr>
              <a:t>.</a:t>
            </a:r>
            <a:endParaRPr sz="2000">
              <a:latin typeface="Arial MT"/>
              <a:cs typeface="Arial MT"/>
            </a:endParaRPr>
          </a:p>
          <a:p>
            <a:pPr marL="355599" marR="469263" indent="-342898">
              <a:lnSpc>
                <a:spcPts val="2230"/>
              </a:lnSpc>
              <a:spcBef>
                <a:spcPts val="600"/>
              </a:spcBef>
              <a:buClr>
                <a:srgbClr val="FF0000"/>
              </a:buClr>
              <a:buChar char="•"/>
              <a:tabLst>
                <a:tab pos="355599" algn="l"/>
              </a:tabLst>
            </a:pPr>
            <a:r>
              <a:rPr sz="2000" dirty="0">
                <a:latin typeface="Arial MT"/>
                <a:cs typeface="Arial MT"/>
              </a:rPr>
              <a:t>Properties</a:t>
            </a:r>
            <a:r>
              <a:rPr sz="2000" spc="-70" dirty="0">
                <a:latin typeface="Arial MT"/>
                <a:cs typeface="Arial MT"/>
              </a:rPr>
              <a:t> </a:t>
            </a:r>
            <a:r>
              <a:rPr sz="2000" dirty="0">
                <a:latin typeface="Arial MT"/>
                <a:cs typeface="Arial MT"/>
              </a:rPr>
              <a:t>are</a:t>
            </a:r>
            <a:r>
              <a:rPr sz="2000" spc="-50" dirty="0">
                <a:latin typeface="Arial MT"/>
                <a:cs typeface="Arial MT"/>
              </a:rPr>
              <a:t> </a:t>
            </a:r>
            <a:r>
              <a:rPr sz="2000" dirty="0">
                <a:latin typeface="Arial MT"/>
                <a:cs typeface="Arial MT"/>
              </a:rPr>
              <a:t>considered</a:t>
            </a:r>
            <a:r>
              <a:rPr sz="2000" spc="-85" dirty="0">
                <a:latin typeface="Arial MT"/>
                <a:cs typeface="Arial MT"/>
              </a:rPr>
              <a:t> </a:t>
            </a:r>
            <a:r>
              <a:rPr sz="2000" dirty="0">
                <a:latin typeface="Arial MT"/>
                <a:cs typeface="Arial MT"/>
              </a:rPr>
              <a:t>to</a:t>
            </a:r>
            <a:r>
              <a:rPr sz="2000" spc="-30" dirty="0">
                <a:latin typeface="Arial MT"/>
                <a:cs typeface="Arial MT"/>
              </a:rPr>
              <a:t> </a:t>
            </a:r>
            <a:r>
              <a:rPr sz="2000" spc="-25" dirty="0">
                <a:latin typeface="Arial MT"/>
                <a:cs typeface="Arial MT"/>
              </a:rPr>
              <a:t>be </a:t>
            </a:r>
            <a:r>
              <a:rPr sz="2000" dirty="0">
                <a:latin typeface="Arial MT"/>
                <a:cs typeface="Arial MT"/>
              </a:rPr>
              <a:t>either</a:t>
            </a:r>
            <a:r>
              <a:rPr sz="2000" spc="-55" dirty="0">
                <a:latin typeface="Arial MT"/>
                <a:cs typeface="Arial MT"/>
              </a:rPr>
              <a:t> </a:t>
            </a:r>
            <a:r>
              <a:rPr sz="2000" i="1" dirty="0">
                <a:latin typeface="Arial"/>
                <a:cs typeface="Arial"/>
              </a:rPr>
              <a:t>intensive</a:t>
            </a:r>
            <a:r>
              <a:rPr sz="2000" i="1" spc="-45" dirty="0">
                <a:latin typeface="Arial"/>
                <a:cs typeface="Arial"/>
              </a:rPr>
              <a:t> </a:t>
            </a:r>
            <a:r>
              <a:rPr sz="2000" dirty="0">
                <a:latin typeface="Arial MT"/>
                <a:cs typeface="Arial MT"/>
              </a:rPr>
              <a:t>or</a:t>
            </a:r>
            <a:r>
              <a:rPr sz="2000" spc="-50" dirty="0">
                <a:latin typeface="Arial MT"/>
                <a:cs typeface="Arial MT"/>
              </a:rPr>
              <a:t> </a:t>
            </a:r>
            <a:r>
              <a:rPr sz="2000" i="1" spc="-10" dirty="0">
                <a:latin typeface="Arial"/>
                <a:cs typeface="Arial"/>
              </a:rPr>
              <a:t>extensive</a:t>
            </a:r>
            <a:r>
              <a:rPr sz="2000" spc="-10" dirty="0">
                <a:latin typeface="Arial MT"/>
                <a:cs typeface="Arial MT"/>
              </a:rPr>
              <a:t>.</a:t>
            </a:r>
            <a:endParaRPr sz="2000">
              <a:latin typeface="Arial MT"/>
              <a:cs typeface="Arial MT"/>
            </a:endParaRPr>
          </a:p>
          <a:p>
            <a:pPr marL="355599" marR="250189" indent="-342898">
              <a:lnSpc>
                <a:spcPct val="89900"/>
              </a:lnSpc>
              <a:spcBef>
                <a:spcPts val="695"/>
              </a:spcBef>
              <a:buClr>
                <a:srgbClr val="FF0000"/>
              </a:buClr>
              <a:buFont typeface="Arial MT"/>
              <a:buChar char="•"/>
              <a:tabLst>
                <a:tab pos="355599" algn="l"/>
              </a:tabLst>
            </a:pPr>
            <a:r>
              <a:rPr sz="2000" b="1" dirty="0">
                <a:solidFill>
                  <a:srgbClr val="CC00CC"/>
                </a:solidFill>
                <a:latin typeface="Arial"/>
                <a:cs typeface="Arial"/>
              </a:rPr>
              <a:t>Intensive</a:t>
            </a:r>
            <a:r>
              <a:rPr sz="2000" b="1" spc="-65" dirty="0">
                <a:solidFill>
                  <a:srgbClr val="CC00CC"/>
                </a:solidFill>
                <a:latin typeface="Arial"/>
                <a:cs typeface="Arial"/>
              </a:rPr>
              <a:t> </a:t>
            </a:r>
            <a:r>
              <a:rPr sz="2000" b="1" spc="-10" dirty="0">
                <a:solidFill>
                  <a:srgbClr val="CC00CC"/>
                </a:solidFill>
                <a:latin typeface="Arial"/>
                <a:cs typeface="Arial"/>
              </a:rPr>
              <a:t>properties:</a:t>
            </a:r>
            <a:r>
              <a:rPr sz="2000" b="1" spc="-100" dirty="0">
                <a:solidFill>
                  <a:srgbClr val="CC00CC"/>
                </a:solidFill>
                <a:latin typeface="Arial"/>
                <a:cs typeface="Arial"/>
              </a:rPr>
              <a:t> </a:t>
            </a:r>
            <a:r>
              <a:rPr sz="2000" dirty="0">
                <a:latin typeface="Arial MT"/>
                <a:cs typeface="Arial MT"/>
              </a:rPr>
              <a:t>Those</a:t>
            </a:r>
            <a:r>
              <a:rPr sz="2000" spc="-75" dirty="0">
                <a:latin typeface="Arial MT"/>
                <a:cs typeface="Arial MT"/>
              </a:rPr>
              <a:t> </a:t>
            </a:r>
            <a:r>
              <a:rPr sz="2000" spc="-20" dirty="0">
                <a:latin typeface="Arial MT"/>
                <a:cs typeface="Arial MT"/>
              </a:rPr>
              <a:t>that </a:t>
            </a:r>
            <a:r>
              <a:rPr sz="2000" dirty="0">
                <a:latin typeface="Arial MT"/>
                <a:cs typeface="Arial MT"/>
              </a:rPr>
              <a:t>are</a:t>
            </a:r>
            <a:r>
              <a:rPr sz="2000" spc="-20" dirty="0">
                <a:latin typeface="Arial MT"/>
                <a:cs typeface="Arial MT"/>
              </a:rPr>
              <a:t> </a:t>
            </a:r>
            <a:r>
              <a:rPr sz="2000" dirty="0">
                <a:latin typeface="Arial MT"/>
                <a:cs typeface="Arial MT"/>
              </a:rPr>
              <a:t>independent</a:t>
            </a:r>
            <a:r>
              <a:rPr sz="2000" spc="-20" dirty="0">
                <a:latin typeface="Arial MT"/>
                <a:cs typeface="Arial MT"/>
              </a:rPr>
              <a:t> </a:t>
            </a:r>
            <a:r>
              <a:rPr sz="2000" dirty="0">
                <a:latin typeface="Arial MT"/>
                <a:cs typeface="Arial MT"/>
              </a:rPr>
              <a:t>of</a:t>
            </a:r>
            <a:r>
              <a:rPr sz="2000" spc="-25" dirty="0">
                <a:latin typeface="Arial MT"/>
                <a:cs typeface="Arial MT"/>
              </a:rPr>
              <a:t> </a:t>
            </a:r>
            <a:r>
              <a:rPr sz="2000" dirty="0">
                <a:latin typeface="Arial MT"/>
                <a:cs typeface="Arial MT"/>
              </a:rPr>
              <a:t>the</a:t>
            </a:r>
            <a:r>
              <a:rPr sz="2000" spc="-20" dirty="0">
                <a:latin typeface="Arial MT"/>
                <a:cs typeface="Arial MT"/>
              </a:rPr>
              <a:t> </a:t>
            </a:r>
            <a:r>
              <a:rPr sz="2000" dirty="0">
                <a:latin typeface="Arial MT"/>
                <a:cs typeface="Arial MT"/>
              </a:rPr>
              <a:t>mass</a:t>
            </a:r>
            <a:r>
              <a:rPr sz="2000" spc="-20" dirty="0">
                <a:latin typeface="Arial MT"/>
                <a:cs typeface="Arial MT"/>
              </a:rPr>
              <a:t> </a:t>
            </a:r>
            <a:r>
              <a:rPr sz="2000" dirty="0">
                <a:latin typeface="Arial MT"/>
                <a:cs typeface="Arial MT"/>
              </a:rPr>
              <a:t>of</a:t>
            </a:r>
            <a:r>
              <a:rPr sz="2000" spc="-25" dirty="0">
                <a:latin typeface="Arial MT"/>
                <a:cs typeface="Arial MT"/>
              </a:rPr>
              <a:t> </a:t>
            </a:r>
            <a:r>
              <a:rPr sz="2000" spc="-50" dirty="0">
                <a:latin typeface="Arial MT"/>
                <a:cs typeface="Arial MT"/>
              </a:rPr>
              <a:t>a </a:t>
            </a:r>
            <a:r>
              <a:rPr sz="2000" dirty="0">
                <a:latin typeface="Arial MT"/>
                <a:cs typeface="Arial MT"/>
              </a:rPr>
              <a:t>system,</a:t>
            </a:r>
            <a:r>
              <a:rPr sz="2000" spc="-15" dirty="0">
                <a:latin typeface="Arial MT"/>
                <a:cs typeface="Arial MT"/>
              </a:rPr>
              <a:t> </a:t>
            </a:r>
            <a:r>
              <a:rPr sz="2000" dirty="0">
                <a:latin typeface="Arial MT"/>
                <a:cs typeface="Arial MT"/>
              </a:rPr>
              <a:t>such</a:t>
            </a:r>
            <a:r>
              <a:rPr sz="2000" spc="-20" dirty="0">
                <a:latin typeface="Arial MT"/>
                <a:cs typeface="Arial MT"/>
              </a:rPr>
              <a:t> </a:t>
            </a:r>
            <a:r>
              <a:rPr sz="2000" dirty="0">
                <a:latin typeface="Arial MT"/>
                <a:cs typeface="Arial MT"/>
              </a:rPr>
              <a:t>as </a:t>
            </a:r>
            <a:r>
              <a:rPr sz="2000" spc="-10" dirty="0">
                <a:latin typeface="Arial MT"/>
                <a:cs typeface="Arial MT"/>
              </a:rPr>
              <a:t>temperature, </a:t>
            </a:r>
            <a:r>
              <a:rPr sz="2000" dirty="0">
                <a:latin typeface="Arial MT"/>
                <a:cs typeface="Arial MT"/>
              </a:rPr>
              <a:t>pressure,</a:t>
            </a:r>
            <a:r>
              <a:rPr sz="2000" spc="-25" dirty="0">
                <a:latin typeface="Arial MT"/>
                <a:cs typeface="Arial MT"/>
              </a:rPr>
              <a:t> </a:t>
            </a:r>
            <a:r>
              <a:rPr sz="2000" dirty="0">
                <a:latin typeface="Arial MT"/>
                <a:cs typeface="Arial MT"/>
              </a:rPr>
              <a:t>and</a:t>
            </a:r>
            <a:r>
              <a:rPr sz="2000" spc="-25" dirty="0">
                <a:latin typeface="Arial MT"/>
                <a:cs typeface="Arial MT"/>
              </a:rPr>
              <a:t> </a:t>
            </a:r>
            <a:r>
              <a:rPr sz="2000" spc="-10" dirty="0">
                <a:latin typeface="Arial MT"/>
                <a:cs typeface="Arial MT"/>
              </a:rPr>
              <a:t>density.</a:t>
            </a:r>
            <a:endParaRPr sz="2000">
              <a:latin typeface="Arial MT"/>
              <a:cs typeface="Arial MT"/>
            </a:endParaRPr>
          </a:p>
          <a:p>
            <a:pPr marL="355599" marR="5080" indent="-342898">
              <a:lnSpc>
                <a:spcPct val="90100"/>
              </a:lnSpc>
              <a:spcBef>
                <a:spcPts val="705"/>
              </a:spcBef>
              <a:buClr>
                <a:srgbClr val="FF0000"/>
              </a:buClr>
              <a:buFont typeface="Arial MT"/>
              <a:buChar char="•"/>
              <a:tabLst>
                <a:tab pos="355599" algn="l"/>
              </a:tabLst>
            </a:pPr>
            <a:r>
              <a:rPr sz="2000" b="1" dirty="0">
                <a:solidFill>
                  <a:srgbClr val="CC00CC"/>
                </a:solidFill>
                <a:latin typeface="Arial"/>
                <a:cs typeface="Arial"/>
              </a:rPr>
              <a:t>Extensive</a:t>
            </a:r>
            <a:r>
              <a:rPr sz="2000" b="1" spc="-60" dirty="0">
                <a:solidFill>
                  <a:srgbClr val="CC00CC"/>
                </a:solidFill>
                <a:latin typeface="Arial"/>
                <a:cs typeface="Arial"/>
              </a:rPr>
              <a:t> </a:t>
            </a:r>
            <a:r>
              <a:rPr sz="2000" b="1" dirty="0">
                <a:solidFill>
                  <a:srgbClr val="CC00CC"/>
                </a:solidFill>
                <a:latin typeface="Arial"/>
                <a:cs typeface="Arial"/>
              </a:rPr>
              <a:t>properties:</a:t>
            </a:r>
            <a:r>
              <a:rPr sz="2000" b="1" spc="-50" dirty="0">
                <a:solidFill>
                  <a:srgbClr val="CC00CC"/>
                </a:solidFill>
                <a:latin typeface="Arial"/>
                <a:cs typeface="Arial"/>
              </a:rPr>
              <a:t> </a:t>
            </a:r>
            <a:r>
              <a:rPr sz="2000" spc="-10" dirty="0">
                <a:latin typeface="Arial MT"/>
                <a:cs typeface="Arial MT"/>
              </a:rPr>
              <a:t>Those </a:t>
            </a:r>
            <a:r>
              <a:rPr sz="2000" dirty="0">
                <a:latin typeface="Arial MT"/>
                <a:cs typeface="Arial MT"/>
              </a:rPr>
              <a:t>whose</a:t>
            </a:r>
            <a:r>
              <a:rPr sz="2000" spc="-80" dirty="0">
                <a:latin typeface="Arial MT"/>
                <a:cs typeface="Arial MT"/>
              </a:rPr>
              <a:t> </a:t>
            </a:r>
            <a:r>
              <a:rPr sz="2000" dirty="0">
                <a:latin typeface="Arial MT"/>
                <a:cs typeface="Arial MT"/>
              </a:rPr>
              <a:t>values</a:t>
            </a:r>
            <a:r>
              <a:rPr sz="2000" spc="-65" dirty="0">
                <a:latin typeface="Arial MT"/>
                <a:cs typeface="Arial MT"/>
              </a:rPr>
              <a:t> </a:t>
            </a:r>
            <a:r>
              <a:rPr sz="2000" dirty="0">
                <a:latin typeface="Arial MT"/>
                <a:cs typeface="Arial MT"/>
              </a:rPr>
              <a:t>depend</a:t>
            </a:r>
            <a:r>
              <a:rPr sz="2000" spc="-75" dirty="0">
                <a:latin typeface="Arial MT"/>
                <a:cs typeface="Arial MT"/>
              </a:rPr>
              <a:t> </a:t>
            </a:r>
            <a:r>
              <a:rPr sz="2000" dirty="0">
                <a:latin typeface="Arial MT"/>
                <a:cs typeface="Arial MT"/>
              </a:rPr>
              <a:t>on</a:t>
            </a:r>
            <a:r>
              <a:rPr sz="2000" spc="-50" dirty="0">
                <a:latin typeface="Arial MT"/>
                <a:cs typeface="Arial MT"/>
              </a:rPr>
              <a:t> </a:t>
            </a:r>
            <a:r>
              <a:rPr sz="2000" dirty="0">
                <a:latin typeface="Arial MT"/>
                <a:cs typeface="Arial MT"/>
              </a:rPr>
              <a:t>the</a:t>
            </a:r>
            <a:r>
              <a:rPr sz="2000" spc="-65" dirty="0">
                <a:latin typeface="Arial MT"/>
                <a:cs typeface="Arial MT"/>
              </a:rPr>
              <a:t> </a:t>
            </a:r>
            <a:r>
              <a:rPr sz="2000" spc="-10" dirty="0">
                <a:latin typeface="Arial MT"/>
                <a:cs typeface="Arial MT"/>
              </a:rPr>
              <a:t>size— </a:t>
            </a:r>
            <a:r>
              <a:rPr sz="2000" dirty="0">
                <a:latin typeface="Arial MT"/>
                <a:cs typeface="Arial MT"/>
              </a:rPr>
              <a:t>or</a:t>
            </a:r>
            <a:r>
              <a:rPr sz="2000" spc="5" dirty="0">
                <a:latin typeface="Arial MT"/>
                <a:cs typeface="Arial MT"/>
              </a:rPr>
              <a:t> </a:t>
            </a:r>
            <a:r>
              <a:rPr sz="2000" spc="-10" dirty="0">
                <a:latin typeface="Arial MT"/>
                <a:cs typeface="Arial MT"/>
              </a:rPr>
              <a:t>extent—</a:t>
            </a:r>
            <a:r>
              <a:rPr sz="2000" dirty="0">
                <a:latin typeface="Arial MT"/>
                <a:cs typeface="Arial MT"/>
              </a:rPr>
              <a:t>of the</a:t>
            </a:r>
            <a:r>
              <a:rPr sz="2000" spc="5" dirty="0">
                <a:latin typeface="Arial MT"/>
                <a:cs typeface="Arial MT"/>
              </a:rPr>
              <a:t> </a:t>
            </a:r>
            <a:r>
              <a:rPr sz="2000" spc="-10" dirty="0">
                <a:latin typeface="Arial MT"/>
                <a:cs typeface="Arial MT"/>
              </a:rPr>
              <a:t>system.</a:t>
            </a:r>
            <a:endParaRPr sz="2000">
              <a:latin typeface="Arial MT"/>
              <a:cs typeface="Arial MT"/>
            </a:endParaRPr>
          </a:p>
          <a:p>
            <a:pPr marL="355599" marR="434338" indent="-342898">
              <a:lnSpc>
                <a:spcPts val="2160"/>
              </a:lnSpc>
              <a:spcBef>
                <a:spcPts val="740"/>
              </a:spcBef>
              <a:buClr>
                <a:srgbClr val="FF0000"/>
              </a:buClr>
              <a:buFont typeface="Arial MT"/>
              <a:buChar char="•"/>
              <a:tabLst>
                <a:tab pos="355599" algn="l"/>
              </a:tabLst>
            </a:pPr>
            <a:r>
              <a:rPr sz="2000" b="1" dirty="0">
                <a:solidFill>
                  <a:srgbClr val="CC00CC"/>
                </a:solidFill>
                <a:latin typeface="Arial"/>
                <a:cs typeface="Arial"/>
              </a:rPr>
              <a:t>Specific</a:t>
            </a:r>
            <a:r>
              <a:rPr sz="2000" b="1" spc="-114" dirty="0">
                <a:solidFill>
                  <a:srgbClr val="CC00CC"/>
                </a:solidFill>
                <a:latin typeface="Arial"/>
                <a:cs typeface="Arial"/>
              </a:rPr>
              <a:t> </a:t>
            </a:r>
            <a:r>
              <a:rPr sz="2000" b="1" dirty="0">
                <a:solidFill>
                  <a:srgbClr val="CC00CC"/>
                </a:solidFill>
                <a:latin typeface="Arial"/>
                <a:cs typeface="Arial"/>
              </a:rPr>
              <a:t>properties:</a:t>
            </a:r>
            <a:r>
              <a:rPr sz="2000" b="1" spc="175" dirty="0">
                <a:solidFill>
                  <a:srgbClr val="CC00CC"/>
                </a:solidFill>
                <a:latin typeface="Arial"/>
                <a:cs typeface="Arial"/>
              </a:rPr>
              <a:t> </a:t>
            </a:r>
            <a:r>
              <a:rPr sz="2000" spc="-10" dirty="0">
                <a:latin typeface="Arial MT"/>
                <a:cs typeface="Arial MT"/>
              </a:rPr>
              <a:t>Extensive </a:t>
            </a:r>
            <a:r>
              <a:rPr sz="2000" dirty="0">
                <a:latin typeface="Arial MT"/>
                <a:cs typeface="Arial MT"/>
              </a:rPr>
              <a:t>properties</a:t>
            </a:r>
            <a:r>
              <a:rPr sz="2000" spc="-25" dirty="0">
                <a:latin typeface="Arial MT"/>
                <a:cs typeface="Arial MT"/>
              </a:rPr>
              <a:t> </a:t>
            </a:r>
            <a:r>
              <a:rPr sz="2000" dirty="0">
                <a:latin typeface="Arial MT"/>
                <a:cs typeface="Arial MT"/>
              </a:rPr>
              <a:t>per</a:t>
            </a:r>
            <a:r>
              <a:rPr sz="2000" spc="-20" dirty="0">
                <a:latin typeface="Arial MT"/>
                <a:cs typeface="Arial MT"/>
              </a:rPr>
              <a:t> </a:t>
            </a:r>
            <a:r>
              <a:rPr sz="2000" dirty="0">
                <a:latin typeface="Arial MT"/>
                <a:cs typeface="Arial MT"/>
              </a:rPr>
              <a:t>unit</a:t>
            </a:r>
            <a:r>
              <a:rPr sz="2000" spc="-25" dirty="0">
                <a:latin typeface="Arial MT"/>
                <a:cs typeface="Arial MT"/>
              </a:rPr>
              <a:t> </a:t>
            </a:r>
            <a:r>
              <a:rPr sz="2000" spc="-10" dirty="0">
                <a:latin typeface="Arial MT"/>
                <a:cs typeface="Arial MT"/>
              </a:rPr>
              <a:t>mass.</a:t>
            </a:r>
            <a:endParaRPr sz="2000">
              <a:latin typeface="Arial MT"/>
              <a:cs typeface="Arial MT"/>
            </a:endParaRPr>
          </a:p>
        </p:txBody>
      </p:sp>
      <p:sp>
        <p:nvSpPr>
          <p:cNvPr id="4" name="object 4"/>
          <p:cNvSpPr txBox="1"/>
          <p:nvPr/>
        </p:nvSpPr>
        <p:spPr>
          <a:xfrm>
            <a:off x="9765283" y="4653484"/>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16</a:t>
            </a:r>
            <a:endParaRPr sz="1400">
              <a:latin typeface="Arial MT"/>
              <a:cs typeface="Arial MT"/>
            </a:endParaRPr>
          </a:p>
        </p:txBody>
      </p:sp>
      <p:sp>
        <p:nvSpPr>
          <p:cNvPr id="5" name="object 5"/>
          <p:cNvSpPr txBox="1">
            <a:spLocks noGrp="1"/>
          </p:cNvSpPr>
          <p:nvPr>
            <p:ph type="title"/>
          </p:nvPr>
        </p:nvSpPr>
        <p:spPr>
          <a:xfrm>
            <a:off x="1600200" y="-1371599"/>
            <a:ext cx="8610600" cy="657872"/>
          </a:xfrm>
          <a:prstGeom prst="rect">
            <a:avLst/>
          </a:prstGeom>
          <a:solidFill>
            <a:srgbClr val="FFFF00"/>
          </a:solidFill>
        </p:spPr>
        <p:txBody>
          <a:bodyPr vert="horz" wrap="square" lIns="0" tIns="163830" rIns="0" bIns="0" rtlCol="0" anchor="t">
            <a:spAutoFit/>
          </a:bodyPr>
          <a:lstStyle/>
          <a:p>
            <a:pPr marL="90805">
              <a:spcBef>
                <a:spcPts val="1290"/>
              </a:spcBef>
            </a:pPr>
            <a:r>
              <a:rPr sz="3200" dirty="0">
                <a:solidFill>
                  <a:srgbClr val="FF0000"/>
                </a:solidFill>
              </a:rPr>
              <a:t>PROPERTIES</a:t>
            </a:r>
            <a:r>
              <a:rPr sz="3200" spc="-50" dirty="0">
                <a:solidFill>
                  <a:srgbClr val="FF0000"/>
                </a:solidFill>
              </a:rPr>
              <a:t> </a:t>
            </a:r>
            <a:r>
              <a:rPr sz="3200" dirty="0">
                <a:solidFill>
                  <a:srgbClr val="FF0000"/>
                </a:solidFill>
              </a:rPr>
              <a:t>OF</a:t>
            </a:r>
            <a:r>
              <a:rPr sz="3200" spc="-35" dirty="0">
                <a:solidFill>
                  <a:srgbClr val="FF0000"/>
                </a:solidFill>
              </a:rPr>
              <a:t> </a:t>
            </a:r>
            <a:r>
              <a:rPr sz="3200" dirty="0">
                <a:solidFill>
                  <a:srgbClr val="FF0000"/>
                </a:solidFill>
              </a:rPr>
              <a:t>A</a:t>
            </a:r>
            <a:r>
              <a:rPr sz="3200" spc="-20" dirty="0">
                <a:solidFill>
                  <a:srgbClr val="FF0000"/>
                </a:solidFill>
              </a:rPr>
              <a:t> </a:t>
            </a:r>
            <a:r>
              <a:rPr sz="3200" spc="-10" dirty="0">
                <a:solidFill>
                  <a:srgbClr val="FF0000"/>
                </a:solidFill>
              </a:rPr>
              <a:t>SYSTEM</a:t>
            </a:r>
            <a:endParaRPr sz="3200"/>
          </a:p>
        </p:txBody>
      </p:sp>
      <p:pic>
        <p:nvPicPr>
          <p:cNvPr id="6" name="object 6"/>
          <p:cNvPicPr/>
          <p:nvPr/>
        </p:nvPicPr>
        <p:blipFill>
          <a:blip r:embed="rId2" cstate="print"/>
          <a:stretch>
            <a:fillRect/>
          </a:stretch>
        </p:blipFill>
        <p:spPr>
          <a:xfrm>
            <a:off x="2057400" y="4627893"/>
            <a:ext cx="1085850" cy="276225"/>
          </a:xfrm>
          <a:prstGeom prst="rect">
            <a:avLst/>
          </a:prstGeom>
        </p:spPr>
      </p:pic>
      <p:pic>
        <p:nvPicPr>
          <p:cNvPr id="7" name="object 7"/>
          <p:cNvPicPr/>
          <p:nvPr/>
        </p:nvPicPr>
        <p:blipFill>
          <a:blip r:embed="rId3" cstate="print"/>
          <a:stretch>
            <a:fillRect/>
          </a:stretch>
        </p:blipFill>
        <p:spPr>
          <a:xfrm>
            <a:off x="3352800" y="4627893"/>
            <a:ext cx="1009650" cy="257175"/>
          </a:xfrm>
          <a:prstGeom prst="rect">
            <a:avLst/>
          </a:prstGeom>
        </p:spPr>
      </p:pic>
      <p:pic>
        <p:nvPicPr>
          <p:cNvPr id="8" name="object 8"/>
          <p:cNvPicPr/>
          <p:nvPr/>
        </p:nvPicPr>
        <p:blipFill>
          <a:blip r:embed="rId4" cstate="print"/>
          <a:stretch>
            <a:fillRect/>
          </a:stretch>
        </p:blipFill>
        <p:spPr>
          <a:xfrm>
            <a:off x="6934200" y="-390525"/>
            <a:ext cx="3200400" cy="5295900"/>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15</a:t>
            </a:r>
            <a:endParaRPr sz="7521" dirty="0"/>
          </a:p>
        </p:txBody>
      </p:sp>
      <p:sp>
        <p:nvSpPr>
          <p:cNvPr id="3" name="object 3"/>
          <p:cNvSpPr txBox="1"/>
          <p:nvPr/>
        </p:nvSpPr>
        <p:spPr>
          <a:xfrm>
            <a:off x="3469786" y="2100372"/>
            <a:ext cx="5293214" cy="3408038"/>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IC Engine </a:t>
            </a:r>
          </a:p>
          <a:p>
            <a:pPr algn="ctr">
              <a:spcBef>
                <a:spcPts val="719"/>
              </a:spcBef>
            </a:pPr>
            <a:r>
              <a:rPr lang="en-US" sz="3600" b="1" spc="-9" dirty="0">
                <a:latin typeface="Times New Roman"/>
                <a:cs typeface="Times New Roman"/>
              </a:rPr>
              <a:t>(SI and CI Engine)</a:t>
            </a:r>
          </a:p>
          <a:p>
            <a:pPr algn="ctr">
              <a:spcBef>
                <a:spcPts val="719"/>
              </a:spcBef>
            </a:pPr>
            <a:r>
              <a:rPr lang="en-US" sz="3600" b="1" spc="-9" dirty="0">
                <a:latin typeface="Times New Roman"/>
                <a:cs typeface="Times New Roman"/>
              </a:rPr>
              <a:t>(185-195)</a:t>
            </a:r>
            <a:endParaRPr sz="3600" dirty="0">
              <a:latin typeface="Times New Roman"/>
              <a:cs typeface="Times New Roman"/>
            </a:endParaRPr>
          </a:p>
        </p:txBody>
      </p:sp>
    </p:spTree>
    <p:extLst>
      <p:ext uri="{BB962C8B-B14F-4D97-AF65-F5344CB8AC3E}">
        <p14:creationId xmlns:p14="http://schemas.microsoft.com/office/powerpoint/2010/main" val="21302346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24200" y="62840"/>
            <a:ext cx="5365750" cy="4310761"/>
          </a:xfrm>
          <a:prstGeom prst="rect">
            <a:avLst/>
          </a:prstGeom>
        </p:spPr>
      </p:pic>
      <p:sp>
        <p:nvSpPr>
          <p:cNvPr id="3" name="object 3"/>
          <p:cNvSpPr txBox="1">
            <a:spLocks noGrp="1"/>
          </p:cNvSpPr>
          <p:nvPr>
            <p:ph type="title"/>
          </p:nvPr>
        </p:nvSpPr>
        <p:spPr>
          <a:xfrm>
            <a:off x="2265679" y="-706119"/>
            <a:ext cx="9309981" cy="1029127"/>
          </a:xfrm>
          <a:prstGeom prst="rect">
            <a:avLst/>
          </a:prstGeom>
        </p:spPr>
        <p:txBody>
          <a:bodyPr vert="horz" wrap="square" lIns="0" tIns="470534" rIns="0" bIns="0" rtlCol="0" anchor="t">
            <a:spAutoFit/>
          </a:bodyPr>
          <a:lstStyle/>
          <a:p>
            <a:pPr marL="167640">
              <a:spcBef>
                <a:spcPts val="95"/>
              </a:spcBef>
            </a:pPr>
            <a:r>
              <a:rPr spc="-105" dirty="0"/>
              <a:t>P-</a:t>
            </a:r>
            <a:r>
              <a:rPr spc="-25" dirty="0"/>
              <a:t>v</a:t>
            </a:r>
            <a:r>
              <a:rPr spc="-270" dirty="0"/>
              <a:t> </a:t>
            </a:r>
            <a:r>
              <a:rPr spc="-100" dirty="0"/>
              <a:t>Diagrams</a:t>
            </a:r>
            <a:r>
              <a:rPr spc="-260" dirty="0"/>
              <a:t> </a:t>
            </a:r>
            <a:r>
              <a:rPr spc="-65" dirty="0"/>
              <a:t>of</a:t>
            </a:r>
            <a:r>
              <a:rPr spc="-260" dirty="0"/>
              <a:t> </a:t>
            </a:r>
            <a:r>
              <a:rPr u="none" dirty="0"/>
              <a:t>S</a:t>
            </a:r>
            <a:r>
              <a:rPr spc="-270" dirty="0"/>
              <a:t> </a:t>
            </a:r>
            <a:r>
              <a:rPr u="none" dirty="0"/>
              <a:t>I</a:t>
            </a:r>
            <a:r>
              <a:rPr spc="-250" dirty="0"/>
              <a:t> </a:t>
            </a:r>
            <a:r>
              <a:rPr spc="-35" dirty="0"/>
              <a:t>&amp;</a:t>
            </a:r>
            <a:r>
              <a:rPr spc="-254" dirty="0"/>
              <a:t> </a:t>
            </a:r>
            <a:r>
              <a:rPr spc="-65" dirty="0"/>
              <a:t>CI</a:t>
            </a:r>
            <a:r>
              <a:rPr spc="-260" dirty="0"/>
              <a:t> </a:t>
            </a:r>
            <a:r>
              <a:rPr spc="-35" dirty="0"/>
              <a:t>Engines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1000" y="749936"/>
            <a:ext cx="2535174" cy="2279015"/>
          </a:xfrm>
          <a:prstGeom prst="rect">
            <a:avLst/>
          </a:prstGeom>
        </p:spPr>
      </p:pic>
      <p:pic>
        <p:nvPicPr>
          <p:cNvPr id="3" name="object 3"/>
          <p:cNvPicPr/>
          <p:nvPr/>
        </p:nvPicPr>
        <p:blipFill>
          <a:blip r:embed="rId3" cstate="print"/>
          <a:stretch>
            <a:fillRect/>
          </a:stretch>
        </p:blipFill>
        <p:spPr>
          <a:xfrm>
            <a:off x="6719570" y="685164"/>
            <a:ext cx="2363470" cy="2404237"/>
          </a:xfrm>
          <a:prstGeom prst="rect">
            <a:avLst/>
          </a:prstGeom>
        </p:spPr>
      </p:pic>
      <p:pic>
        <p:nvPicPr>
          <p:cNvPr id="4" name="object 4"/>
          <p:cNvPicPr/>
          <p:nvPr/>
        </p:nvPicPr>
        <p:blipFill>
          <a:blip r:embed="rId4" cstate="print"/>
          <a:stretch>
            <a:fillRect/>
          </a:stretch>
        </p:blipFill>
        <p:spPr>
          <a:xfrm>
            <a:off x="2138045" y="3373754"/>
            <a:ext cx="8024495" cy="568960"/>
          </a:xfrm>
          <a:prstGeom prst="rect">
            <a:avLst/>
          </a:prstGeom>
        </p:spPr>
      </p:pic>
      <p:sp>
        <p:nvSpPr>
          <p:cNvPr id="5" name="object 5"/>
          <p:cNvSpPr txBox="1">
            <a:spLocks noGrp="1"/>
          </p:cNvSpPr>
          <p:nvPr>
            <p:ph type="title"/>
          </p:nvPr>
        </p:nvSpPr>
        <p:spPr>
          <a:xfrm>
            <a:off x="2059941" y="-760731"/>
            <a:ext cx="7433309" cy="566181"/>
          </a:xfrm>
          <a:prstGeom prst="rect">
            <a:avLst/>
          </a:prstGeom>
        </p:spPr>
        <p:txBody>
          <a:bodyPr vert="horz" wrap="square" lIns="0" tIns="12065" rIns="0" bIns="0" rtlCol="0" anchor="t">
            <a:spAutoFit/>
          </a:bodyPr>
          <a:lstStyle/>
          <a:p>
            <a:pPr marL="12700">
              <a:spcBef>
                <a:spcPts val="95"/>
              </a:spcBef>
            </a:pPr>
            <a:r>
              <a:rPr spc="-105" dirty="0"/>
              <a:t>T-</a:t>
            </a:r>
            <a:r>
              <a:rPr spc="-30" dirty="0"/>
              <a:t>s</a:t>
            </a:r>
            <a:r>
              <a:rPr spc="-285" dirty="0"/>
              <a:t> </a:t>
            </a:r>
            <a:r>
              <a:rPr spc="-114" dirty="0"/>
              <a:t>Diagrams</a:t>
            </a:r>
            <a:r>
              <a:rPr spc="-260" dirty="0"/>
              <a:t> </a:t>
            </a:r>
            <a:r>
              <a:rPr spc="-80" dirty="0"/>
              <a:t>of</a:t>
            </a:r>
            <a:r>
              <a:rPr spc="-260" dirty="0"/>
              <a:t> </a:t>
            </a:r>
            <a:r>
              <a:rPr u="none" dirty="0"/>
              <a:t>S</a:t>
            </a:r>
            <a:r>
              <a:rPr spc="-265" dirty="0"/>
              <a:t> </a:t>
            </a:r>
            <a:r>
              <a:rPr spc="-20" dirty="0"/>
              <a:t>I</a:t>
            </a:r>
            <a:r>
              <a:rPr spc="-275" dirty="0"/>
              <a:t> </a:t>
            </a:r>
            <a:r>
              <a:rPr spc="-35" dirty="0"/>
              <a:t>&amp;</a:t>
            </a:r>
            <a:r>
              <a:rPr spc="-260" dirty="0"/>
              <a:t> </a:t>
            </a:r>
            <a:r>
              <a:rPr spc="-80" dirty="0"/>
              <a:t>CI</a:t>
            </a:r>
            <a:r>
              <a:rPr spc="-260" dirty="0"/>
              <a:t> </a:t>
            </a:r>
            <a:r>
              <a:rPr spc="-40" dirty="0"/>
              <a:t>Engines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59555" y="-306108"/>
            <a:ext cx="3580765" cy="4785233"/>
          </a:xfrm>
          <a:prstGeom prst="rect">
            <a:avLst/>
          </a:prstGeom>
        </p:spPr>
      </p:pic>
      <p:sp>
        <p:nvSpPr>
          <p:cNvPr id="3" name="object 3"/>
          <p:cNvSpPr txBox="1">
            <a:spLocks noGrp="1"/>
          </p:cNvSpPr>
          <p:nvPr>
            <p:ph type="title"/>
          </p:nvPr>
        </p:nvSpPr>
        <p:spPr>
          <a:xfrm>
            <a:off x="1755140" y="-1237742"/>
            <a:ext cx="2495550" cy="566181"/>
          </a:xfrm>
          <a:prstGeom prst="rect">
            <a:avLst/>
          </a:prstGeom>
        </p:spPr>
        <p:txBody>
          <a:bodyPr vert="horz" wrap="square" lIns="0" tIns="12065" rIns="0" bIns="0" rtlCol="0" anchor="t">
            <a:spAutoFit/>
          </a:bodyPr>
          <a:lstStyle/>
          <a:p>
            <a:pPr marL="12700">
              <a:spcBef>
                <a:spcPts val="95"/>
              </a:spcBef>
            </a:pPr>
            <a:r>
              <a:rPr spc="-10" dirty="0">
                <a:latin typeface="Calibri"/>
                <a:cs typeface="Calibri"/>
              </a:rPr>
              <a:t>Comparison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167640">
              <a:spcBef>
                <a:spcPts val="95"/>
              </a:spcBef>
            </a:pPr>
            <a:r>
              <a:rPr spc="-135" dirty="0">
                <a:latin typeface="Calibri"/>
                <a:cs typeface="Calibri"/>
              </a:rPr>
              <a:t>Stroke</a:t>
            </a:r>
            <a:r>
              <a:rPr spc="-265" dirty="0">
                <a:latin typeface="Calibri"/>
                <a:cs typeface="Calibri"/>
              </a:rPr>
              <a:t> </a:t>
            </a:r>
            <a:r>
              <a:rPr spc="-50" dirty="0">
                <a:latin typeface="Calibri"/>
                <a:cs typeface="Calibri"/>
              </a:rPr>
              <a:t>1</a:t>
            </a:r>
          </a:p>
        </p:txBody>
      </p:sp>
      <p:sp>
        <p:nvSpPr>
          <p:cNvPr id="3" name="object 3"/>
          <p:cNvSpPr txBox="1"/>
          <p:nvPr/>
        </p:nvSpPr>
        <p:spPr>
          <a:xfrm>
            <a:off x="2061464" y="324358"/>
            <a:ext cx="3999229" cy="2526974"/>
          </a:xfrm>
          <a:prstGeom prst="rect">
            <a:avLst/>
          </a:prstGeom>
        </p:spPr>
        <p:txBody>
          <a:bodyPr vert="horz" wrap="square" lIns="0" tIns="12700" rIns="0" bIns="0" rtlCol="0">
            <a:spAutoFit/>
          </a:bodyPr>
          <a:lstStyle/>
          <a:p>
            <a:pPr marL="12700" marR="720722" indent="-10160">
              <a:spcBef>
                <a:spcPts val="100"/>
              </a:spcBef>
              <a:buSzPct val="94444"/>
              <a:buFont typeface="Arial MT"/>
              <a:buChar char="•"/>
              <a:tabLst>
                <a:tab pos="91440" algn="l"/>
              </a:tabLst>
            </a:pPr>
            <a:r>
              <a:rPr sz="1800" dirty="0">
                <a:latin typeface="Calibri"/>
                <a:cs typeface="Calibri"/>
              </a:rPr>
              <a:t>	The</a:t>
            </a:r>
            <a:r>
              <a:rPr sz="1800" spc="-55" dirty="0">
                <a:latin typeface="Calibri"/>
                <a:cs typeface="Calibri"/>
              </a:rPr>
              <a:t> </a:t>
            </a:r>
            <a:r>
              <a:rPr sz="1800" dirty="0">
                <a:latin typeface="Calibri"/>
                <a:cs typeface="Calibri"/>
              </a:rPr>
              <a:t>air</a:t>
            </a:r>
            <a:r>
              <a:rPr sz="1800" spc="-65" dirty="0">
                <a:latin typeface="Calibri"/>
                <a:cs typeface="Calibri"/>
              </a:rPr>
              <a:t> </a:t>
            </a:r>
            <a:r>
              <a:rPr sz="1800" dirty="0">
                <a:latin typeface="Calibri"/>
                <a:cs typeface="Calibri"/>
              </a:rPr>
              <a:t>fuel</a:t>
            </a:r>
            <a:r>
              <a:rPr sz="1800" spc="-65" dirty="0">
                <a:latin typeface="Calibri"/>
                <a:cs typeface="Calibri"/>
              </a:rPr>
              <a:t> </a:t>
            </a:r>
            <a:r>
              <a:rPr sz="1800" dirty="0">
                <a:latin typeface="Calibri"/>
                <a:cs typeface="Calibri"/>
              </a:rPr>
              <a:t>mixture</a:t>
            </a:r>
            <a:r>
              <a:rPr sz="1800" spc="-40"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the</a:t>
            </a:r>
            <a:r>
              <a:rPr sz="1800" spc="-55" dirty="0">
                <a:latin typeface="Calibri"/>
                <a:cs typeface="Calibri"/>
              </a:rPr>
              <a:t> </a:t>
            </a:r>
            <a:r>
              <a:rPr sz="1800" spc="-10" dirty="0">
                <a:latin typeface="Calibri"/>
                <a:cs typeface="Calibri"/>
              </a:rPr>
              <a:t>cylinder compressed</a:t>
            </a:r>
            <a:endParaRPr sz="1800">
              <a:latin typeface="Calibri"/>
              <a:cs typeface="Calibri"/>
            </a:endParaRPr>
          </a:p>
          <a:p>
            <a:pPr>
              <a:spcBef>
                <a:spcPts val="45"/>
              </a:spcBef>
              <a:buFont typeface="Arial MT"/>
              <a:buChar char="•"/>
            </a:pPr>
            <a:endParaRPr sz="1800">
              <a:latin typeface="Calibri"/>
              <a:cs typeface="Calibri"/>
            </a:endParaRPr>
          </a:p>
          <a:p>
            <a:pPr marL="12700" marR="457832" indent="-10160">
              <a:lnSpc>
                <a:spcPts val="2150"/>
              </a:lnSpc>
              <a:buSzPct val="94444"/>
              <a:buFont typeface="Arial MT"/>
              <a:buChar char="•"/>
              <a:tabLst>
                <a:tab pos="91440" algn="l"/>
              </a:tabLst>
            </a:pPr>
            <a:r>
              <a:rPr sz="1800" dirty="0">
                <a:latin typeface="Calibri"/>
                <a:cs typeface="Calibri"/>
              </a:rPr>
              <a:t>	Air</a:t>
            </a:r>
            <a:r>
              <a:rPr sz="1800" spc="-90" dirty="0">
                <a:latin typeface="Calibri"/>
                <a:cs typeface="Calibri"/>
              </a:rPr>
              <a:t> </a:t>
            </a:r>
            <a:r>
              <a:rPr sz="1800" dirty="0">
                <a:latin typeface="Calibri"/>
                <a:cs typeface="Calibri"/>
              </a:rPr>
              <a:t>fuel</a:t>
            </a:r>
            <a:r>
              <a:rPr sz="1800" spc="-80" dirty="0">
                <a:latin typeface="Calibri"/>
                <a:cs typeface="Calibri"/>
              </a:rPr>
              <a:t> </a:t>
            </a:r>
            <a:r>
              <a:rPr sz="1800" dirty="0">
                <a:latin typeface="Calibri"/>
                <a:cs typeface="Calibri"/>
              </a:rPr>
              <a:t>mixture</a:t>
            </a:r>
            <a:r>
              <a:rPr sz="1800" spc="-70" dirty="0">
                <a:latin typeface="Calibri"/>
                <a:cs typeface="Calibri"/>
              </a:rPr>
              <a:t> </a:t>
            </a:r>
            <a:r>
              <a:rPr sz="1800" dirty="0">
                <a:latin typeface="Calibri"/>
                <a:cs typeface="Calibri"/>
              </a:rPr>
              <a:t>enters</a:t>
            </a:r>
            <a:r>
              <a:rPr sz="1800" spc="-75"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crank</a:t>
            </a:r>
            <a:r>
              <a:rPr sz="1800" spc="-80" dirty="0">
                <a:latin typeface="Calibri"/>
                <a:cs typeface="Calibri"/>
              </a:rPr>
              <a:t> </a:t>
            </a:r>
            <a:r>
              <a:rPr sz="1800" spc="-20" dirty="0">
                <a:latin typeface="Calibri"/>
                <a:cs typeface="Calibri"/>
              </a:rPr>
              <a:t>case </a:t>
            </a:r>
            <a:r>
              <a:rPr sz="1800" dirty="0">
                <a:latin typeface="Calibri"/>
                <a:cs typeface="Calibri"/>
              </a:rPr>
              <a:t>through</a:t>
            </a:r>
            <a:r>
              <a:rPr sz="1800" spc="-70" dirty="0">
                <a:latin typeface="Calibri"/>
                <a:cs typeface="Calibri"/>
              </a:rPr>
              <a:t> </a:t>
            </a:r>
            <a:r>
              <a:rPr sz="1800" dirty="0">
                <a:latin typeface="Calibri"/>
                <a:cs typeface="Calibri"/>
              </a:rPr>
              <a:t>inlet</a:t>
            </a:r>
            <a:r>
              <a:rPr sz="1800" spc="-70" dirty="0">
                <a:latin typeface="Calibri"/>
                <a:cs typeface="Calibri"/>
              </a:rPr>
              <a:t> </a:t>
            </a:r>
            <a:r>
              <a:rPr sz="1800" spc="-20" dirty="0">
                <a:latin typeface="Calibri"/>
                <a:cs typeface="Calibri"/>
              </a:rPr>
              <a:t>port</a:t>
            </a:r>
            <a:endParaRPr sz="1800">
              <a:latin typeface="Calibri"/>
              <a:cs typeface="Calibri"/>
            </a:endParaRPr>
          </a:p>
          <a:p>
            <a:pPr marL="12700" marR="5080" indent="-10160" algn="just">
              <a:lnSpc>
                <a:spcPts val="2150"/>
              </a:lnSpc>
              <a:spcBef>
                <a:spcPts val="2180"/>
              </a:spcBef>
              <a:buSzPct val="94444"/>
              <a:buFont typeface="Arial MT"/>
              <a:buChar char="•"/>
              <a:tabLst>
                <a:tab pos="91440" algn="l"/>
              </a:tabLst>
            </a:pPr>
            <a:r>
              <a:rPr sz="1800" dirty="0">
                <a:latin typeface="Calibri"/>
                <a:cs typeface="Calibri"/>
              </a:rPr>
              <a:t>	Towards</a:t>
            </a:r>
            <a:r>
              <a:rPr sz="1800" spc="-50"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end</a:t>
            </a:r>
            <a:r>
              <a:rPr sz="1800" spc="-7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stroke,</a:t>
            </a:r>
            <a:r>
              <a:rPr sz="1800" spc="-6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fuel</a:t>
            </a:r>
            <a:r>
              <a:rPr sz="1800" spc="-70" dirty="0">
                <a:latin typeface="Calibri"/>
                <a:cs typeface="Calibri"/>
              </a:rPr>
              <a:t> </a:t>
            </a:r>
            <a:r>
              <a:rPr sz="1800" spc="-25" dirty="0">
                <a:latin typeface="Calibri"/>
                <a:cs typeface="Calibri"/>
              </a:rPr>
              <a:t>air </a:t>
            </a:r>
            <a:r>
              <a:rPr sz="1800" dirty="0">
                <a:latin typeface="Calibri"/>
                <a:cs typeface="Calibri"/>
              </a:rPr>
              <a:t>mixture</a:t>
            </a:r>
            <a:r>
              <a:rPr sz="1800" spc="5" dirty="0">
                <a:latin typeface="Calibri"/>
                <a:cs typeface="Calibri"/>
              </a:rPr>
              <a:t> </a:t>
            </a:r>
            <a:r>
              <a:rPr sz="1800" dirty="0">
                <a:latin typeface="Calibri"/>
                <a:cs typeface="Calibri"/>
              </a:rPr>
              <a:t>is</a:t>
            </a:r>
            <a:r>
              <a:rPr sz="1800" spc="10" dirty="0">
                <a:latin typeface="Calibri"/>
                <a:cs typeface="Calibri"/>
              </a:rPr>
              <a:t> </a:t>
            </a:r>
            <a:r>
              <a:rPr sz="1800" dirty="0">
                <a:latin typeface="Calibri"/>
                <a:cs typeface="Calibri"/>
              </a:rPr>
              <a:t>ignited</a:t>
            </a:r>
            <a:r>
              <a:rPr sz="1800" spc="10" dirty="0">
                <a:latin typeface="Calibri"/>
                <a:cs typeface="Calibri"/>
              </a:rPr>
              <a:t> </a:t>
            </a:r>
            <a:r>
              <a:rPr sz="1800" dirty="0">
                <a:latin typeface="Calibri"/>
                <a:cs typeface="Calibri"/>
              </a:rPr>
              <a:t>using</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spark</a:t>
            </a:r>
            <a:r>
              <a:rPr sz="1800" spc="20" dirty="0">
                <a:latin typeface="Calibri"/>
                <a:cs typeface="Calibri"/>
              </a:rPr>
              <a:t> </a:t>
            </a:r>
            <a:r>
              <a:rPr sz="1800" dirty="0">
                <a:latin typeface="Calibri"/>
                <a:cs typeface="Calibri"/>
              </a:rPr>
              <a:t>from</a:t>
            </a:r>
            <a:r>
              <a:rPr sz="1800" spc="10" dirty="0">
                <a:latin typeface="Calibri"/>
                <a:cs typeface="Calibri"/>
              </a:rPr>
              <a:t> </a:t>
            </a:r>
            <a:r>
              <a:rPr sz="1800" spc="-25" dirty="0">
                <a:latin typeface="Calibri"/>
                <a:cs typeface="Calibri"/>
              </a:rPr>
              <a:t>the </a:t>
            </a:r>
            <a:r>
              <a:rPr sz="1800" dirty="0">
                <a:latin typeface="Calibri"/>
                <a:cs typeface="Calibri"/>
              </a:rPr>
              <a:t>spark</a:t>
            </a:r>
            <a:r>
              <a:rPr sz="1800" spc="-30" dirty="0">
                <a:latin typeface="Calibri"/>
                <a:cs typeface="Calibri"/>
              </a:rPr>
              <a:t> </a:t>
            </a:r>
            <a:r>
              <a:rPr sz="1800" spc="-20" dirty="0">
                <a:latin typeface="Calibri"/>
                <a:cs typeface="Calibri"/>
              </a:rPr>
              <a:t>plug</a:t>
            </a:r>
            <a:endParaRPr sz="1800">
              <a:latin typeface="Calibri"/>
              <a:cs typeface="Calibri"/>
            </a:endParaRPr>
          </a:p>
        </p:txBody>
      </p:sp>
      <p:pic>
        <p:nvPicPr>
          <p:cNvPr id="4" name="object 4"/>
          <p:cNvPicPr/>
          <p:nvPr/>
        </p:nvPicPr>
        <p:blipFill>
          <a:blip r:embed="rId2" cstate="print"/>
          <a:stretch>
            <a:fillRect/>
          </a:stretch>
        </p:blipFill>
        <p:spPr>
          <a:xfrm>
            <a:off x="6371590" y="-557581"/>
            <a:ext cx="3609975" cy="5284724"/>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167640">
              <a:spcBef>
                <a:spcPts val="95"/>
              </a:spcBef>
            </a:pPr>
            <a:r>
              <a:rPr spc="-135" dirty="0">
                <a:latin typeface="Calibri"/>
                <a:cs typeface="Calibri"/>
              </a:rPr>
              <a:t>Stroke</a:t>
            </a:r>
            <a:r>
              <a:rPr spc="-265" dirty="0">
                <a:latin typeface="Calibri"/>
                <a:cs typeface="Calibri"/>
              </a:rPr>
              <a:t> </a:t>
            </a:r>
            <a:r>
              <a:rPr spc="-50" dirty="0">
                <a:latin typeface="Calibri"/>
                <a:cs typeface="Calibri"/>
              </a:rPr>
              <a:t>2</a:t>
            </a:r>
          </a:p>
        </p:txBody>
      </p:sp>
      <p:sp>
        <p:nvSpPr>
          <p:cNvPr id="3" name="object 3"/>
          <p:cNvSpPr txBox="1"/>
          <p:nvPr/>
        </p:nvSpPr>
        <p:spPr>
          <a:xfrm>
            <a:off x="2049272" y="386842"/>
            <a:ext cx="3450590" cy="3399007"/>
          </a:xfrm>
          <a:prstGeom prst="rect">
            <a:avLst/>
          </a:prstGeom>
        </p:spPr>
        <p:txBody>
          <a:bodyPr vert="horz" wrap="square" lIns="0" tIns="13335" rIns="0" bIns="0" rtlCol="0">
            <a:spAutoFit/>
          </a:bodyPr>
          <a:lstStyle/>
          <a:p>
            <a:pPr marL="12700" marR="120014" indent="-10795">
              <a:spcBef>
                <a:spcPts val="105"/>
              </a:spcBef>
              <a:buSzPct val="95000"/>
              <a:buFont typeface="Arial MT"/>
              <a:buChar char="•"/>
              <a:tabLst>
                <a:tab pos="99059" algn="l"/>
              </a:tabLst>
            </a:pPr>
            <a:r>
              <a:rPr sz="2000" dirty="0">
                <a:latin typeface="Calibri"/>
                <a:cs typeface="Calibri"/>
              </a:rPr>
              <a:t>	Piston</a:t>
            </a:r>
            <a:r>
              <a:rPr sz="2000" spc="-65" dirty="0">
                <a:latin typeface="Calibri"/>
                <a:cs typeface="Calibri"/>
              </a:rPr>
              <a:t> </a:t>
            </a:r>
            <a:r>
              <a:rPr sz="2000" spc="-10" dirty="0">
                <a:latin typeface="Calibri"/>
                <a:cs typeface="Calibri"/>
              </a:rPr>
              <a:t>moves</a:t>
            </a:r>
            <a:r>
              <a:rPr sz="2000" spc="-80" dirty="0">
                <a:latin typeface="Calibri"/>
                <a:cs typeface="Calibri"/>
              </a:rPr>
              <a:t> </a:t>
            </a:r>
            <a:r>
              <a:rPr sz="2000" spc="-10" dirty="0">
                <a:latin typeface="Calibri"/>
                <a:cs typeface="Calibri"/>
              </a:rPr>
              <a:t>downward</a:t>
            </a:r>
            <a:r>
              <a:rPr sz="2000" spc="-110" dirty="0">
                <a:latin typeface="Calibri"/>
                <a:cs typeface="Calibri"/>
              </a:rPr>
              <a:t> </a:t>
            </a:r>
            <a:r>
              <a:rPr sz="2000" dirty="0">
                <a:latin typeface="Calibri"/>
                <a:cs typeface="Calibri"/>
              </a:rPr>
              <a:t>due</a:t>
            </a:r>
            <a:r>
              <a:rPr sz="2000" spc="-100" dirty="0">
                <a:latin typeface="Calibri"/>
                <a:cs typeface="Calibri"/>
              </a:rPr>
              <a:t> </a:t>
            </a:r>
            <a:r>
              <a:rPr sz="2000" spc="-25" dirty="0">
                <a:latin typeface="Calibri"/>
                <a:cs typeface="Calibri"/>
              </a:rPr>
              <a:t>to </a:t>
            </a:r>
            <a:r>
              <a:rPr sz="2000" dirty="0">
                <a:latin typeface="Calibri"/>
                <a:cs typeface="Calibri"/>
              </a:rPr>
              <a:t>the</a:t>
            </a:r>
            <a:r>
              <a:rPr sz="2000" spc="-25" dirty="0">
                <a:latin typeface="Calibri"/>
                <a:cs typeface="Calibri"/>
              </a:rPr>
              <a:t> </a:t>
            </a:r>
            <a:r>
              <a:rPr sz="2000" dirty="0">
                <a:latin typeface="Calibri"/>
                <a:cs typeface="Calibri"/>
              </a:rPr>
              <a:t>expansion</a:t>
            </a:r>
            <a:r>
              <a:rPr sz="2000" spc="-30" dirty="0">
                <a:latin typeface="Calibri"/>
                <a:cs typeface="Calibri"/>
              </a:rPr>
              <a:t> </a:t>
            </a:r>
            <a:r>
              <a:rPr sz="2000" dirty="0">
                <a:latin typeface="Calibri"/>
                <a:cs typeface="Calibri"/>
              </a:rPr>
              <a:t>of</a:t>
            </a:r>
            <a:r>
              <a:rPr sz="2000" spc="-25"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gases</a:t>
            </a:r>
            <a:endParaRPr sz="2000">
              <a:latin typeface="Calibri"/>
              <a:cs typeface="Calibri"/>
            </a:endParaRPr>
          </a:p>
          <a:p>
            <a:pPr>
              <a:spcBef>
                <a:spcPts val="45"/>
              </a:spcBef>
              <a:buFont typeface="Arial MT"/>
              <a:buChar char="•"/>
            </a:pPr>
            <a:endParaRPr sz="2000">
              <a:latin typeface="Calibri"/>
              <a:cs typeface="Calibri"/>
            </a:endParaRPr>
          </a:p>
          <a:p>
            <a:pPr marL="12700" marR="86995" indent="-10795">
              <a:lnSpc>
                <a:spcPts val="2390"/>
              </a:lnSpc>
              <a:buSzPct val="95000"/>
              <a:buFont typeface="Arial MT"/>
              <a:buChar char="•"/>
              <a:tabLst>
                <a:tab pos="99059" algn="l"/>
              </a:tabLst>
            </a:pPr>
            <a:r>
              <a:rPr sz="2000" dirty="0">
                <a:latin typeface="Calibri"/>
                <a:cs typeface="Calibri"/>
              </a:rPr>
              <a:t>	Near</a:t>
            </a:r>
            <a:r>
              <a:rPr sz="2000" spc="-35"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end</a:t>
            </a:r>
            <a:r>
              <a:rPr sz="2000" spc="-35"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stroke,</a:t>
            </a:r>
            <a:r>
              <a:rPr sz="2000" spc="-45" dirty="0">
                <a:latin typeface="Calibri"/>
                <a:cs typeface="Calibri"/>
              </a:rPr>
              <a:t> </a:t>
            </a:r>
            <a:r>
              <a:rPr sz="2000" spc="-10" dirty="0">
                <a:latin typeface="Calibri"/>
                <a:cs typeface="Calibri"/>
              </a:rPr>
              <a:t>piston </a:t>
            </a:r>
            <a:r>
              <a:rPr sz="2000" dirty="0">
                <a:latin typeface="Calibri"/>
                <a:cs typeface="Calibri"/>
              </a:rPr>
              <a:t>uncovers</a:t>
            </a:r>
            <a:r>
              <a:rPr sz="2000" spc="-110" dirty="0">
                <a:latin typeface="Calibri"/>
                <a:cs typeface="Calibri"/>
              </a:rPr>
              <a:t> </a:t>
            </a:r>
            <a:r>
              <a:rPr sz="2000" dirty="0">
                <a:latin typeface="Calibri"/>
                <a:cs typeface="Calibri"/>
              </a:rPr>
              <a:t>exhaust</a:t>
            </a:r>
            <a:r>
              <a:rPr sz="2000" spc="-90" dirty="0">
                <a:latin typeface="Calibri"/>
                <a:cs typeface="Calibri"/>
              </a:rPr>
              <a:t> </a:t>
            </a:r>
            <a:r>
              <a:rPr sz="2000" dirty="0">
                <a:latin typeface="Calibri"/>
                <a:cs typeface="Calibri"/>
              </a:rPr>
              <a:t>port</a:t>
            </a:r>
            <a:r>
              <a:rPr sz="2000" spc="-110" dirty="0">
                <a:latin typeface="Calibri"/>
                <a:cs typeface="Calibri"/>
              </a:rPr>
              <a:t> </a:t>
            </a:r>
            <a:r>
              <a:rPr sz="2000" dirty="0">
                <a:latin typeface="Calibri"/>
                <a:cs typeface="Calibri"/>
              </a:rPr>
              <a:t>and</a:t>
            </a:r>
            <a:r>
              <a:rPr sz="2000" spc="-100" dirty="0">
                <a:latin typeface="Calibri"/>
                <a:cs typeface="Calibri"/>
              </a:rPr>
              <a:t> </a:t>
            </a:r>
            <a:r>
              <a:rPr sz="2000" spc="-10" dirty="0">
                <a:latin typeface="Calibri"/>
                <a:cs typeface="Calibri"/>
              </a:rPr>
              <a:t>burnt </a:t>
            </a:r>
            <a:r>
              <a:rPr sz="2000" dirty="0">
                <a:latin typeface="Calibri"/>
                <a:cs typeface="Calibri"/>
              </a:rPr>
              <a:t>gases</a:t>
            </a:r>
            <a:r>
              <a:rPr sz="2000" spc="-50" dirty="0">
                <a:latin typeface="Calibri"/>
                <a:cs typeface="Calibri"/>
              </a:rPr>
              <a:t> </a:t>
            </a:r>
            <a:r>
              <a:rPr sz="2000" dirty="0">
                <a:latin typeface="Calibri"/>
                <a:cs typeface="Calibri"/>
              </a:rPr>
              <a:t>escape</a:t>
            </a:r>
            <a:r>
              <a:rPr sz="2000" spc="-45" dirty="0">
                <a:latin typeface="Calibri"/>
                <a:cs typeface="Calibri"/>
              </a:rPr>
              <a:t> </a:t>
            </a:r>
            <a:r>
              <a:rPr sz="2000" dirty="0">
                <a:latin typeface="Calibri"/>
                <a:cs typeface="Calibri"/>
              </a:rPr>
              <a:t>through</a:t>
            </a:r>
            <a:r>
              <a:rPr sz="2000" spc="-45" dirty="0">
                <a:latin typeface="Calibri"/>
                <a:cs typeface="Calibri"/>
              </a:rPr>
              <a:t> </a:t>
            </a:r>
            <a:r>
              <a:rPr sz="2000" dirty="0">
                <a:latin typeface="Calibri"/>
                <a:cs typeface="Calibri"/>
              </a:rPr>
              <a:t>the</a:t>
            </a:r>
            <a:r>
              <a:rPr sz="2000" spc="-50" dirty="0">
                <a:latin typeface="Calibri"/>
                <a:cs typeface="Calibri"/>
              </a:rPr>
              <a:t> </a:t>
            </a:r>
            <a:r>
              <a:rPr sz="2000" spc="-20" dirty="0">
                <a:latin typeface="Calibri"/>
                <a:cs typeface="Calibri"/>
              </a:rPr>
              <a:t>port.</a:t>
            </a:r>
            <a:endParaRPr sz="2000">
              <a:latin typeface="Calibri"/>
              <a:cs typeface="Calibri"/>
            </a:endParaRPr>
          </a:p>
          <a:p>
            <a:pPr marL="12700" marR="5080" indent="-10795">
              <a:lnSpc>
                <a:spcPts val="2390"/>
              </a:lnSpc>
              <a:spcBef>
                <a:spcPts val="2435"/>
              </a:spcBef>
              <a:buSzPct val="95000"/>
              <a:buFont typeface="Arial MT"/>
              <a:buChar char="•"/>
              <a:tabLst>
                <a:tab pos="99059" algn="l"/>
              </a:tabLst>
            </a:pPr>
            <a:r>
              <a:rPr sz="2000" dirty="0">
                <a:latin typeface="Calibri"/>
                <a:cs typeface="Calibri"/>
              </a:rPr>
              <a:t>	Transfer</a:t>
            </a:r>
            <a:r>
              <a:rPr sz="2000" spc="-35" dirty="0">
                <a:latin typeface="Calibri"/>
                <a:cs typeface="Calibri"/>
              </a:rPr>
              <a:t> </a:t>
            </a:r>
            <a:r>
              <a:rPr sz="2000" dirty="0">
                <a:latin typeface="Calibri"/>
                <a:cs typeface="Calibri"/>
              </a:rPr>
              <a:t>port</a:t>
            </a:r>
            <a:r>
              <a:rPr sz="2000" spc="-35" dirty="0">
                <a:latin typeface="Calibri"/>
                <a:cs typeface="Calibri"/>
              </a:rPr>
              <a:t> </a:t>
            </a:r>
            <a:r>
              <a:rPr sz="2000" dirty="0">
                <a:latin typeface="Calibri"/>
                <a:cs typeface="Calibri"/>
              </a:rPr>
              <a:t>is</a:t>
            </a:r>
            <a:r>
              <a:rPr sz="2000" spc="-35" dirty="0">
                <a:latin typeface="Calibri"/>
                <a:cs typeface="Calibri"/>
              </a:rPr>
              <a:t> </a:t>
            </a:r>
            <a:r>
              <a:rPr sz="2000" dirty="0">
                <a:latin typeface="Calibri"/>
                <a:cs typeface="Calibri"/>
              </a:rPr>
              <a:t>uncovered</a:t>
            </a:r>
            <a:r>
              <a:rPr sz="2000" spc="-35" dirty="0">
                <a:latin typeface="Calibri"/>
                <a:cs typeface="Calibri"/>
              </a:rPr>
              <a:t> </a:t>
            </a:r>
            <a:r>
              <a:rPr sz="2000" spc="-25" dirty="0">
                <a:latin typeface="Calibri"/>
                <a:cs typeface="Calibri"/>
              </a:rPr>
              <a:t>and </a:t>
            </a:r>
            <a:r>
              <a:rPr sz="2000" spc="-10" dirty="0">
                <a:latin typeface="Calibri"/>
                <a:cs typeface="Calibri"/>
              </a:rPr>
              <a:t>compressed</a:t>
            </a:r>
            <a:r>
              <a:rPr sz="2000" spc="-75" dirty="0">
                <a:latin typeface="Calibri"/>
                <a:cs typeface="Calibri"/>
              </a:rPr>
              <a:t> </a:t>
            </a:r>
            <a:r>
              <a:rPr sz="2000" dirty="0">
                <a:latin typeface="Calibri"/>
                <a:cs typeface="Calibri"/>
              </a:rPr>
              <a:t>air</a:t>
            </a:r>
            <a:r>
              <a:rPr sz="2000" spc="-85" dirty="0">
                <a:latin typeface="Calibri"/>
                <a:cs typeface="Calibri"/>
              </a:rPr>
              <a:t> </a:t>
            </a:r>
            <a:r>
              <a:rPr sz="2000" dirty="0">
                <a:latin typeface="Calibri"/>
                <a:cs typeface="Calibri"/>
              </a:rPr>
              <a:t>fuel</a:t>
            </a:r>
            <a:r>
              <a:rPr sz="2000" spc="-80" dirty="0">
                <a:latin typeface="Calibri"/>
                <a:cs typeface="Calibri"/>
              </a:rPr>
              <a:t> </a:t>
            </a:r>
            <a:r>
              <a:rPr sz="2000" dirty="0">
                <a:latin typeface="Calibri"/>
                <a:cs typeface="Calibri"/>
              </a:rPr>
              <a:t>mixture</a:t>
            </a:r>
            <a:r>
              <a:rPr sz="2000" spc="-85" dirty="0">
                <a:latin typeface="Calibri"/>
                <a:cs typeface="Calibri"/>
              </a:rPr>
              <a:t> </a:t>
            </a:r>
            <a:r>
              <a:rPr sz="2000" spc="-20" dirty="0">
                <a:latin typeface="Calibri"/>
                <a:cs typeface="Calibri"/>
              </a:rPr>
              <a:t>from </a:t>
            </a:r>
            <a:r>
              <a:rPr sz="2000" dirty="0">
                <a:latin typeface="Calibri"/>
                <a:cs typeface="Calibri"/>
              </a:rPr>
              <a:t>the</a:t>
            </a:r>
            <a:r>
              <a:rPr sz="2000" spc="-40" dirty="0">
                <a:latin typeface="Calibri"/>
                <a:cs typeface="Calibri"/>
              </a:rPr>
              <a:t> </a:t>
            </a:r>
            <a:r>
              <a:rPr sz="2000" dirty="0">
                <a:latin typeface="Calibri"/>
                <a:cs typeface="Calibri"/>
              </a:rPr>
              <a:t>crankcase</a:t>
            </a:r>
            <a:r>
              <a:rPr sz="2000" spc="-35" dirty="0">
                <a:latin typeface="Calibri"/>
                <a:cs typeface="Calibri"/>
              </a:rPr>
              <a:t> </a:t>
            </a:r>
            <a:r>
              <a:rPr sz="2000" dirty="0">
                <a:latin typeface="Calibri"/>
                <a:cs typeface="Calibri"/>
              </a:rPr>
              <a:t>flows</a:t>
            </a:r>
            <a:r>
              <a:rPr sz="2000" spc="-35"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to</a:t>
            </a:r>
            <a:r>
              <a:rPr sz="2000" spc="-35" dirty="0">
                <a:latin typeface="Calibri"/>
                <a:cs typeface="Calibri"/>
              </a:rPr>
              <a:t> </a:t>
            </a:r>
            <a:r>
              <a:rPr sz="2000" spc="-25" dirty="0">
                <a:latin typeface="Calibri"/>
                <a:cs typeface="Calibri"/>
              </a:rPr>
              <a:t>the </a:t>
            </a:r>
            <a:r>
              <a:rPr sz="2000" spc="-10" dirty="0">
                <a:latin typeface="Calibri"/>
                <a:cs typeface="Calibri"/>
              </a:rPr>
              <a:t>cylinder</a:t>
            </a:r>
            <a:endParaRPr sz="2000">
              <a:latin typeface="Calibri"/>
              <a:cs typeface="Calibri"/>
            </a:endParaRPr>
          </a:p>
        </p:txBody>
      </p:sp>
      <p:pic>
        <p:nvPicPr>
          <p:cNvPr id="4" name="object 4"/>
          <p:cNvPicPr/>
          <p:nvPr/>
        </p:nvPicPr>
        <p:blipFill>
          <a:blip r:embed="rId2" cstate="print"/>
          <a:stretch>
            <a:fillRect/>
          </a:stretch>
        </p:blipFill>
        <p:spPr>
          <a:xfrm>
            <a:off x="5887084" y="-539114"/>
            <a:ext cx="4340097" cy="5202555"/>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62401" y="-238772"/>
            <a:ext cx="3425825" cy="5083937"/>
          </a:xfrm>
          <a:prstGeom prst="rect">
            <a:avLst/>
          </a:prstGeom>
        </p:spPr>
      </p:pic>
      <p:sp>
        <p:nvSpPr>
          <p:cNvPr id="3" name="object 3"/>
          <p:cNvSpPr txBox="1">
            <a:spLocks noGrp="1"/>
          </p:cNvSpPr>
          <p:nvPr>
            <p:ph type="title"/>
          </p:nvPr>
        </p:nvSpPr>
        <p:spPr>
          <a:xfrm>
            <a:off x="4008247" y="-913131"/>
            <a:ext cx="3902710" cy="566181"/>
          </a:xfrm>
          <a:prstGeom prst="rect">
            <a:avLst/>
          </a:prstGeom>
        </p:spPr>
        <p:txBody>
          <a:bodyPr vert="horz" wrap="square" lIns="0" tIns="12065" rIns="0" bIns="0" rtlCol="0" anchor="t">
            <a:spAutoFit/>
          </a:bodyPr>
          <a:lstStyle/>
          <a:p>
            <a:pPr marL="12700">
              <a:spcBef>
                <a:spcPts val="95"/>
              </a:spcBef>
            </a:pPr>
            <a:r>
              <a:rPr spc="-114" dirty="0">
                <a:latin typeface="Arial MT"/>
                <a:cs typeface="Arial MT"/>
              </a:rPr>
              <a:t>Two</a:t>
            </a:r>
            <a:r>
              <a:rPr spc="-265" dirty="0">
                <a:latin typeface="Arial MT"/>
                <a:cs typeface="Arial MT"/>
              </a:rPr>
              <a:t> </a:t>
            </a:r>
            <a:r>
              <a:rPr spc="-135" dirty="0">
                <a:latin typeface="Arial MT"/>
                <a:cs typeface="Arial MT"/>
              </a:rPr>
              <a:t>stroke</a:t>
            </a:r>
            <a:r>
              <a:rPr spc="-254" dirty="0">
                <a:latin typeface="Arial MT"/>
                <a:cs typeface="Arial MT"/>
              </a:rPr>
              <a:t> </a:t>
            </a:r>
            <a:r>
              <a:rPr spc="-80" dirty="0">
                <a:latin typeface="Arial MT"/>
                <a:cs typeface="Arial MT"/>
              </a:rPr>
              <a:t>engine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2973693">
              <a:spcBef>
                <a:spcPts val="95"/>
              </a:spcBef>
            </a:pPr>
            <a:r>
              <a:rPr spc="-20" dirty="0">
                <a:latin typeface="Calibri"/>
                <a:cs typeface="Calibri"/>
              </a:rPr>
              <a:t>Advantages</a:t>
            </a:r>
          </a:p>
        </p:txBody>
      </p:sp>
      <p:sp>
        <p:nvSpPr>
          <p:cNvPr id="3" name="object 3"/>
          <p:cNvSpPr txBox="1"/>
          <p:nvPr/>
        </p:nvSpPr>
        <p:spPr>
          <a:xfrm>
            <a:off x="1907541" y="135383"/>
            <a:ext cx="5288915" cy="605294"/>
          </a:xfrm>
          <a:prstGeom prst="rect">
            <a:avLst/>
          </a:prstGeom>
        </p:spPr>
        <p:txBody>
          <a:bodyPr vert="horz" wrap="square" lIns="0" tIns="40640" rIns="0" bIns="0" rtlCol="0">
            <a:spAutoFit/>
          </a:bodyPr>
          <a:lstStyle/>
          <a:p>
            <a:pPr marL="194944" marR="5080" indent="-182879">
              <a:lnSpc>
                <a:spcPts val="2230"/>
              </a:lnSpc>
              <a:spcBef>
                <a:spcPts val="320"/>
              </a:spcBef>
              <a:buClr>
                <a:srgbClr val="4F81BB"/>
              </a:buClr>
              <a:buSzPct val="85000"/>
              <a:buChar char="•"/>
              <a:tabLst>
                <a:tab pos="194944" algn="l"/>
                <a:tab pos="1632578" algn="l"/>
                <a:tab pos="2719694" algn="l"/>
                <a:tab pos="3196578" algn="l"/>
                <a:tab pos="3745214" algn="l"/>
                <a:tab pos="4490702" algn="l"/>
              </a:tabLst>
            </a:pPr>
            <a:r>
              <a:rPr sz="2000" spc="-55" dirty="0">
                <a:latin typeface="Arial MT"/>
                <a:cs typeface="Arial MT"/>
              </a:rPr>
              <a:t>Two-</a:t>
            </a:r>
            <a:r>
              <a:rPr sz="2000" spc="-10" dirty="0">
                <a:latin typeface="Arial MT"/>
                <a:cs typeface="Arial MT"/>
              </a:rPr>
              <a:t>stroke</a:t>
            </a:r>
            <a:r>
              <a:rPr sz="2000" dirty="0">
                <a:latin typeface="Arial MT"/>
                <a:cs typeface="Arial MT"/>
              </a:rPr>
              <a:t>	</a:t>
            </a:r>
            <a:r>
              <a:rPr sz="2000" spc="-10" dirty="0">
                <a:latin typeface="Arial MT"/>
                <a:cs typeface="Arial MT"/>
              </a:rPr>
              <a:t>engines</a:t>
            </a:r>
            <a:r>
              <a:rPr sz="2000" dirty="0">
                <a:latin typeface="Arial MT"/>
                <a:cs typeface="Arial MT"/>
              </a:rPr>
              <a:t>	</a:t>
            </a:r>
            <a:r>
              <a:rPr sz="2000" spc="-25" dirty="0">
                <a:latin typeface="Arial MT"/>
                <a:cs typeface="Arial MT"/>
              </a:rPr>
              <a:t>do</a:t>
            </a:r>
            <a:r>
              <a:rPr sz="2000" dirty="0">
                <a:latin typeface="Arial MT"/>
                <a:cs typeface="Arial MT"/>
              </a:rPr>
              <a:t>	</a:t>
            </a:r>
            <a:r>
              <a:rPr sz="2000" spc="-25" dirty="0">
                <a:latin typeface="Arial MT"/>
                <a:cs typeface="Arial MT"/>
              </a:rPr>
              <a:t>not</a:t>
            </a:r>
            <a:r>
              <a:rPr sz="2000" dirty="0">
                <a:latin typeface="Arial MT"/>
                <a:cs typeface="Arial MT"/>
              </a:rPr>
              <a:t>	</a:t>
            </a:r>
            <a:r>
              <a:rPr sz="2000" spc="-20" dirty="0">
                <a:latin typeface="Arial MT"/>
                <a:cs typeface="Arial MT"/>
              </a:rPr>
              <a:t>have</a:t>
            </a:r>
            <a:r>
              <a:rPr sz="2000" dirty="0">
                <a:latin typeface="Arial MT"/>
                <a:cs typeface="Arial MT"/>
              </a:rPr>
              <a:t>	</a:t>
            </a:r>
            <a:r>
              <a:rPr sz="2000" spc="-20" dirty="0">
                <a:latin typeface="Arial MT"/>
                <a:cs typeface="Arial MT"/>
              </a:rPr>
              <a:t>valves, </a:t>
            </a:r>
            <a:r>
              <a:rPr sz="2000" spc="-10" dirty="0">
                <a:latin typeface="Arial MT"/>
                <a:cs typeface="Arial MT"/>
              </a:rPr>
              <a:t>construction</a:t>
            </a:r>
            <a:r>
              <a:rPr sz="2000" spc="-90" dirty="0">
                <a:latin typeface="Arial MT"/>
                <a:cs typeface="Arial MT"/>
              </a:rPr>
              <a:t> </a:t>
            </a:r>
            <a:r>
              <a:rPr sz="2000" dirty="0">
                <a:latin typeface="Arial MT"/>
                <a:cs typeface="Arial MT"/>
              </a:rPr>
              <a:t>and</a:t>
            </a:r>
            <a:r>
              <a:rPr sz="2000" spc="-30" dirty="0">
                <a:latin typeface="Arial MT"/>
                <a:cs typeface="Arial MT"/>
              </a:rPr>
              <a:t> </a:t>
            </a:r>
            <a:r>
              <a:rPr sz="2000" dirty="0">
                <a:latin typeface="Arial MT"/>
                <a:cs typeface="Arial MT"/>
              </a:rPr>
              <a:t>lowers</a:t>
            </a:r>
            <a:r>
              <a:rPr sz="2000" spc="-30" dirty="0">
                <a:latin typeface="Arial MT"/>
                <a:cs typeface="Arial MT"/>
              </a:rPr>
              <a:t> </a:t>
            </a:r>
            <a:r>
              <a:rPr sz="2000" dirty="0">
                <a:latin typeface="Arial MT"/>
                <a:cs typeface="Arial MT"/>
              </a:rPr>
              <a:t>their</a:t>
            </a:r>
            <a:r>
              <a:rPr sz="2000" spc="-35" dirty="0">
                <a:latin typeface="Arial MT"/>
                <a:cs typeface="Arial MT"/>
              </a:rPr>
              <a:t> </a:t>
            </a:r>
            <a:r>
              <a:rPr sz="2000" spc="-10" dirty="0">
                <a:latin typeface="Arial MT"/>
                <a:cs typeface="Arial MT"/>
              </a:rPr>
              <a:t>weight.</a:t>
            </a:r>
            <a:endParaRPr sz="2000">
              <a:latin typeface="Arial MT"/>
              <a:cs typeface="Arial MT"/>
            </a:endParaRPr>
          </a:p>
        </p:txBody>
      </p:sp>
      <p:sp>
        <p:nvSpPr>
          <p:cNvPr id="4" name="object 4"/>
          <p:cNvSpPr txBox="1"/>
          <p:nvPr/>
        </p:nvSpPr>
        <p:spPr>
          <a:xfrm>
            <a:off x="7372351" y="135382"/>
            <a:ext cx="672465" cy="321242"/>
          </a:xfrm>
          <a:prstGeom prst="rect">
            <a:avLst/>
          </a:prstGeom>
        </p:spPr>
        <p:txBody>
          <a:bodyPr vert="horz" wrap="square" lIns="0" tIns="13335" rIns="0" bIns="0" rtlCol="0">
            <a:spAutoFit/>
          </a:bodyPr>
          <a:lstStyle/>
          <a:p>
            <a:pPr marL="12700">
              <a:spcBef>
                <a:spcPts val="105"/>
              </a:spcBef>
            </a:pPr>
            <a:r>
              <a:rPr sz="2000" spc="-10" dirty="0">
                <a:latin typeface="Arial MT"/>
                <a:cs typeface="Arial MT"/>
              </a:rPr>
              <a:t>which</a:t>
            </a:r>
            <a:endParaRPr sz="2000">
              <a:latin typeface="Arial MT"/>
              <a:cs typeface="Arial MT"/>
            </a:endParaRPr>
          </a:p>
        </p:txBody>
      </p:sp>
      <p:sp>
        <p:nvSpPr>
          <p:cNvPr id="5" name="object 5"/>
          <p:cNvSpPr txBox="1"/>
          <p:nvPr/>
        </p:nvSpPr>
        <p:spPr>
          <a:xfrm>
            <a:off x="8218170" y="135382"/>
            <a:ext cx="1058545" cy="321242"/>
          </a:xfrm>
          <a:prstGeom prst="rect">
            <a:avLst/>
          </a:prstGeom>
        </p:spPr>
        <p:txBody>
          <a:bodyPr vert="horz" wrap="square" lIns="0" tIns="13335" rIns="0" bIns="0" rtlCol="0">
            <a:spAutoFit/>
          </a:bodyPr>
          <a:lstStyle/>
          <a:p>
            <a:pPr marL="12700">
              <a:spcBef>
                <a:spcPts val="105"/>
              </a:spcBef>
            </a:pPr>
            <a:r>
              <a:rPr sz="2000" spc="-10" dirty="0">
                <a:latin typeface="Arial MT"/>
                <a:cs typeface="Arial MT"/>
              </a:rPr>
              <a:t>simplifies</a:t>
            </a:r>
            <a:endParaRPr sz="2000">
              <a:latin typeface="Arial MT"/>
              <a:cs typeface="Arial MT"/>
            </a:endParaRPr>
          </a:p>
        </p:txBody>
      </p:sp>
      <p:sp>
        <p:nvSpPr>
          <p:cNvPr id="6" name="object 6"/>
          <p:cNvSpPr txBox="1"/>
          <p:nvPr/>
        </p:nvSpPr>
        <p:spPr>
          <a:xfrm>
            <a:off x="9460483" y="135382"/>
            <a:ext cx="514350" cy="321242"/>
          </a:xfrm>
          <a:prstGeom prst="rect">
            <a:avLst/>
          </a:prstGeom>
        </p:spPr>
        <p:txBody>
          <a:bodyPr vert="horz" wrap="square" lIns="0" tIns="13335" rIns="0" bIns="0" rtlCol="0">
            <a:spAutoFit/>
          </a:bodyPr>
          <a:lstStyle/>
          <a:p>
            <a:pPr marL="12700">
              <a:spcBef>
                <a:spcPts val="105"/>
              </a:spcBef>
            </a:pPr>
            <a:r>
              <a:rPr sz="2000" spc="-10" dirty="0">
                <a:latin typeface="Arial MT"/>
                <a:cs typeface="Arial MT"/>
              </a:rPr>
              <a:t>their</a:t>
            </a:r>
            <a:endParaRPr sz="2000">
              <a:latin typeface="Arial MT"/>
              <a:cs typeface="Arial MT"/>
            </a:endParaRPr>
          </a:p>
        </p:txBody>
      </p:sp>
      <p:sp>
        <p:nvSpPr>
          <p:cNvPr id="7" name="object 7"/>
          <p:cNvSpPr txBox="1"/>
          <p:nvPr/>
        </p:nvSpPr>
        <p:spPr>
          <a:xfrm>
            <a:off x="2090419" y="1365631"/>
            <a:ext cx="5755640" cy="321242"/>
          </a:xfrm>
          <a:prstGeom prst="rect">
            <a:avLst/>
          </a:prstGeom>
        </p:spPr>
        <p:txBody>
          <a:bodyPr vert="horz" wrap="square" lIns="0" tIns="13335" rIns="0" bIns="0" rtlCol="0">
            <a:spAutoFit/>
          </a:bodyPr>
          <a:lstStyle/>
          <a:p>
            <a:pPr marL="12700">
              <a:spcBef>
                <a:spcPts val="105"/>
              </a:spcBef>
              <a:tabLst>
                <a:tab pos="1089655" algn="l"/>
                <a:tab pos="1625594" algn="l"/>
                <a:tab pos="2362826" algn="l"/>
                <a:tab pos="3169272" algn="l"/>
                <a:tab pos="3777600" algn="l"/>
                <a:tab pos="5262859" algn="l"/>
              </a:tabLst>
            </a:pPr>
            <a:r>
              <a:rPr sz="2000" spc="-10" dirty="0">
                <a:latin typeface="Arial MT"/>
                <a:cs typeface="Arial MT"/>
              </a:rPr>
              <a:t>engines</a:t>
            </a:r>
            <a:r>
              <a:rPr sz="2000" dirty="0">
                <a:latin typeface="Arial MT"/>
                <a:cs typeface="Arial MT"/>
              </a:rPr>
              <a:t>	</a:t>
            </a:r>
            <a:r>
              <a:rPr sz="2000" spc="-20" dirty="0">
                <a:latin typeface="Arial MT"/>
                <a:cs typeface="Arial MT"/>
              </a:rPr>
              <a:t>fire</a:t>
            </a:r>
            <a:r>
              <a:rPr sz="2000" dirty="0">
                <a:latin typeface="Arial MT"/>
                <a:cs typeface="Arial MT"/>
              </a:rPr>
              <a:t>	</a:t>
            </a:r>
            <a:r>
              <a:rPr sz="2000" spc="-20" dirty="0">
                <a:latin typeface="Arial MT"/>
                <a:cs typeface="Arial MT"/>
              </a:rPr>
              <a:t>once</a:t>
            </a:r>
            <a:r>
              <a:rPr sz="2000" dirty="0">
                <a:latin typeface="Arial MT"/>
                <a:cs typeface="Arial MT"/>
              </a:rPr>
              <a:t>	</a:t>
            </a:r>
            <a:r>
              <a:rPr sz="2000" spc="-10" dirty="0">
                <a:latin typeface="Arial MT"/>
                <a:cs typeface="Arial MT"/>
              </a:rPr>
              <a:t>every</a:t>
            </a:r>
            <a:r>
              <a:rPr sz="2000" dirty="0">
                <a:latin typeface="Arial MT"/>
                <a:cs typeface="Arial MT"/>
              </a:rPr>
              <a:t>	</a:t>
            </a:r>
            <a:r>
              <a:rPr sz="2000" spc="-25" dirty="0">
                <a:latin typeface="Arial MT"/>
                <a:cs typeface="Arial MT"/>
              </a:rPr>
              <a:t>two</a:t>
            </a:r>
            <a:r>
              <a:rPr sz="2000" dirty="0">
                <a:latin typeface="Arial MT"/>
                <a:cs typeface="Arial MT"/>
              </a:rPr>
              <a:t>	</a:t>
            </a:r>
            <a:r>
              <a:rPr sz="2000" spc="-10" dirty="0">
                <a:latin typeface="Arial MT"/>
                <a:cs typeface="Arial MT"/>
              </a:rPr>
              <a:t>revolutions.</a:t>
            </a:r>
            <a:r>
              <a:rPr sz="2000" dirty="0">
                <a:latin typeface="Arial MT"/>
                <a:cs typeface="Arial MT"/>
              </a:rPr>
              <a:t>	</a:t>
            </a:r>
            <a:r>
              <a:rPr sz="2000" spc="-20" dirty="0">
                <a:latin typeface="Arial MT"/>
                <a:cs typeface="Arial MT"/>
              </a:rPr>
              <a:t>This</a:t>
            </a:r>
            <a:endParaRPr sz="2000">
              <a:latin typeface="Arial MT"/>
              <a:cs typeface="Arial MT"/>
            </a:endParaRPr>
          </a:p>
        </p:txBody>
      </p:sp>
      <p:sp>
        <p:nvSpPr>
          <p:cNvPr id="8" name="object 8"/>
          <p:cNvSpPr txBox="1"/>
          <p:nvPr/>
        </p:nvSpPr>
        <p:spPr>
          <a:xfrm>
            <a:off x="1907540" y="1091311"/>
            <a:ext cx="8079105" cy="603370"/>
          </a:xfrm>
          <a:prstGeom prst="rect">
            <a:avLst/>
          </a:prstGeom>
        </p:spPr>
        <p:txBody>
          <a:bodyPr vert="horz" wrap="square" lIns="0" tIns="13335" rIns="0" bIns="0" rtlCol="0">
            <a:spAutoFit/>
          </a:bodyPr>
          <a:lstStyle/>
          <a:p>
            <a:pPr marL="182879" marR="5080" indent="-182879" algn="r">
              <a:lnSpc>
                <a:spcPts val="2280"/>
              </a:lnSpc>
              <a:spcBef>
                <a:spcPts val="105"/>
              </a:spcBef>
              <a:buClr>
                <a:srgbClr val="4F81BB"/>
              </a:buClr>
              <a:buSzPct val="85000"/>
              <a:buChar char="•"/>
              <a:tabLst>
                <a:tab pos="182879" algn="l"/>
                <a:tab pos="1614798" algn="l"/>
                <a:tab pos="2681594" algn="l"/>
                <a:tab pos="3208007" algn="l"/>
                <a:tab pos="3936350" algn="l"/>
                <a:tab pos="4731366" algn="l"/>
                <a:tab pos="6079466" algn="l"/>
                <a:tab pos="6835113" algn="l"/>
              </a:tabLst>
            </a:pPr>
            <a:r>
              <a:rPr sz="2000" spc="-20" dirty="0">
                <a:latin typeface="Arial MT"/>
                <a:cs typeface="Arial MT"/>
              </a:rPr>
              <a:t>Two-</a:t>
            </a:r>
            <a:r>
              <a:rPr sz="2000" spc="-10" dirty="0">
                <a:latin typeface="Arial MT"/>
                <a:cs typeface="Arial MT"/>
              </a:rPr>
              <a:t>stroke</a:t>
            </a:r>
            <a:r>
              <a:rPr sz="2000" dirty="0">
                <a:latin typeface="Arial MT"/>
                <a:cs typeface="Arial MT"/>
              </a:rPr>
              <a:t>	</a:t>
            </a:r>
            <a:r>
              <a:rPr sz="2000" spc="-10" dirty="0">
                <a:latin typeface="Arial MT"/>
                <a:cs typeface="Arial MT"/>
              </a:rPr>
              <a:t>engines</a:t>
            </a:r>
            <a:r>
              <a:rPr sz="2000" dirty="0">
                <a:latin typeface="Arial MT"/>
                <a:cs typeface="Arial MT"/>
              </a:rPr>
              <a:t>	</a:t>
            </a:r>
            <a:r>
              <a:rPr sz="2000" spc="-20" dirty="0">
                <a:latin typeface="Arial MT"/>
                <a:cs typeface="Arial MT"/>
              </a:rPr>
              <a:t>fire</a:t>
            </a:r>
            <a:r>
              <a:rPr sz="2000" dirty="0">
                <a:latin typeface="Arial MT"/>
                <a:cs typeface="Arial MT"/>
              </a:rPr>
              <a:t>	</a:t>
            </a:r>
            <a:r>
              <a:rPr sz="2000" spc="-20" dirty="0">
                <a:latin typeface="Arial MT"/>
                <a:cs typeface="Arial MT"/>
              </a:rPr>
              <a:t>once</a:t>
            </a:r>
            <a:r>
              <a:rPr sz="2000" dirty="0">
                <a:latin typeface="Arial MT"/>
                <a:cs typeface="Arial MT"/>
              </a:rPr>
              <a:t>	</a:t>
            </a:r>
            <a:r>
              <a:rPr sz="2000" spc="-10" dirty="0">
                <a:latin typeface="Arial MT"/>
                <a:cs typeface="Arial MT"/>
              </a:rPr>
              <a:t>every</a:t>
            </a:r>
            <a:r>
              <a:rPr sz="2000" dirty="0">
                <a:latin typeface="Arial MT"/>
                <a:cs typeface="Arial MT"/>
              </a:rPr>
              <a:t>	</a:t>
            </a:r>
            <a:r>
              <a:rPr sz="2000" spc="-10" dirty="0">
                <a:latin typeface="Arial MT"/>
                <a:cs typeface="Arial MT"/>
              </a:rPr>
              <a:t>revolution,</a:t>
            </a:r>
            <a:r>
              <a:rPr sz="2000" dirty="0">
                <a:latin typeface="Arial MT"/>
                <a:cs typeface="Arial MT"/>
              </a:rPr>
              <a:t>	</a:t>
            </a:r>
            <a:r>
              <a:rPr sz="2000" spc="-10" dirty="0">
                <a:latin typeface="Arial MT"/>
                <a:cs typeface="Arial MT"/>
              </a:rPr>
              <a:t>while</a:t>
            </a:r>
            <a:r>
              <a:rPr sz="2000" dirty="0">
                <a:latin typeface="Arial MT"/>
                <a:cs typeface="Arial MT"/>
              </a:rPr>
              <a:t>	four-</a:t>
            </a:r>
            <a:r>
              <a:rPr sz="2000" spc="-10" dirty="0">
                <a:latin typeface="Arial MT"/>
                <a:cs typeface="Arial MT"/>
              </a:rPr>
              <a:t>stroke</a:t>
            </a:r>
            <a:endParaRPr sz="2000">
              <a:latin typeface="Arial MT"/>
              <a:cs typeface="Arial MT"/>
            </a:endParaRPr>
          </a:p>
          <a:p>
            <a:pPr marR="7620" algn="r">
              <a:lnSpc>
                <a:spcPts val="2280"/>
              </a:lnSpc>
              <a:tabLst>
                <a:tab pos="778507" algn="l"/>
              </a:tabLst>
            </a:pPr>
            <a:r>
              <a:rPr sz="2000" spc="-10" dirty="0">
                <a:latin typeface="Arial MT"/>
                <a:cs typeface="Arial MT"/>
              </a:rPr>
              <a:t>gives</a:t>
            </a:r>
            <a:r>
              <a:rPr sz="2000" dirty="0">
                <a:latin typeface="Arial MT"/>
                <a:cs typeface="Arial MT"/>
              </a:rPr>
              <a:t>	</a:t>
            </a:r>
            <a:r>
              <a:rPr sz="2000" spc="-10" dirty="0">
                <a:latin typeface="Arial MT"/>
                <a:cs typeface="Arial MT"/>
              </a:rPr>
              <a:t>two-stroke</a:t>
            </a:r>
            <a:endParaRPr sz="2000">
              <a:latin typeface="Arial MT"/>
              <a:cs typeface="Arial MT"/>
            </a:endParaRPr>
          </a:p>
        </p:txBody>
      </p:sp>
      <p:sp>
        <p:nvSpPr>
          <p:cNvPr id="9" name="object 9"/>
          <p:cNvSpPr txBox="1"/>
          <p:nvPr/>
        </p:nvSpPr>
        <p:spPr>
          <a:xfrm>
            <a:off x="1907540" y="1638427"/>
            <a:ext cx="8077834" cy="2550057"/>
          </a:xfrm>
          <a:prstGeom prst="rect">
            <a:avLst/>
          </a:prstGeom>
        </p:spPr>
        <p:txBody>
          <a:bodyPr vert="horz" wrap="square" lIns="0" tIns="13335" rIns="0" bIns="0" rtlCol="0">
            <a:spAutoFit/>
          </a:bodyPr>
          <a:lstStyle/>
          <a:p>
            <a:pPr marL="194944">
              <a:spcBef>
                <a:spcPts val="105"/>
              </a:spcBef>
            </a:pPr>
            <a:r>
              <a:rPr sz="2000" dirty="0">
                <a:latin typeface="Arial MT"/>
                <a:cs typeface="Arial MT"/>
              </a:rPr>
              <a:t>engines</a:t>
            </a:r>
            <a:r>
              <a:rPr sz="2000" spc="-30" dirty="0">
                <a:latin typeface="Arial MT"/>
                <a:cs typeface="Arial MT"/>
              </a:rPr>
              <a:t> </a:t>
            </a:r>
            <a:r>
              <a:rPr sz="2000" dirty="0">
                <a:latin typeface="Arial MT"/>
                <a:cs typeface="Arial MT"/>
              </a:rPr>
              <a:t>a</a:t>
            </a:r>
            <a:r>
              <a:rPr sz="2000" spc="-25" dirty="0">
                <a:latin typeface="Arial MT"/>
                <a:cs typeface="Arial MT"/>
              </a:rPr>
              <a:t> </a:t>
            </a:r>
            <a:r>
              <a:rPr sz="2000" dirty="0">
                <a:latin typeface="Arial MT"/>
                <a:cs typeface="Arial MT"/>
              </a:rPr>
              <a:t>significant</a:t>
            </a:r>
            <a:r>
              <a:rPr sz="2000" spc="-25" dirty="0">
                <a:latin typeface="Arial MT"/>
                <a:cs typeface="Arial MT"/>
              </a:rPr>
              <a:t> </a:t>
            </a:r>
            <a:r>
              <a:rPr sz="2000" dirty="0">
                <a:latin typeface="Arial MT"/>
                <a:cs typeface="Arial MT"/>
              </a:rPr>
              <a:t>power</a:t>
            </a:r>
            <a:r>
              <a:rPr sz="2000" spc="-25" dirty="0">
                <a:latin typeface="Arial MT"/>
                <a:cs typeface="Arial MT"/>
              </a:rPr>
              <a:t> </a:t>
            </a:r>
            <a:r>
              <a:rPr sz="2000" spc="-10" dirty="0">
                <a:latin typeface="Arial MT"/>
                <a:cs typeface="Arial MT"/>
              </a:rPr>
              <a:t>boost.</a:t>
            </a:r>
            <a:endParaRPr sz="2000">
              <a:latin typeface="Arial MT"/>
              <a:cs typeface="Arial MT"/>
            </a:endParaRPr>
          </a:p>
          <a:p>
            <a:pPr>
              <a:spcBef>
                <a:spcPts val="825"/>
              </a:spcBef>
            </a:pPr>
            <a:endParaRPr sz="2000">
              <a:latin typeface="Arial MT"/>
              <a:cs typeface="Arial MT"/>
            </a:endParaRPr>
          </a:p>
          <a:p>
            <a:pPr marL="194944" marR="7620" indent="-182879" algn="just">
              <a:lnSpc>
                <a:spcPct val="89800"/>
              </a:lnSpc>
              <a:buClr>
                <a:srgbClr val="4F81BB"/>
              </a:buClr>
              <a:buSzPct val="85000"/>
              <a:buChar char="•"/>
              <a:tabLst>
                <a:tab pos="194944" algn="l"/>
              </a:tabLst>
            </a:pPr>
            <a:r>
              <a:rPr sz="2000" dirty="0">
                <a:latin typeface="Arial MT"/>
                <a:cs typeface="Arial MT"/>
              </a:rPr>
              <a:t>Theoretically</a:t>
            </a:r>
            <a:r>
              <a:rPr sz="2000" spc="260" dirty="0">
                <a:latin typeface="Arial MT"/>
                <a:cs typeface="Arial MT"/>
              </a:rPr>
              <a:t> </a:t>
            </a:r>
            <a:r>
              <a:rPr sz="2000" spc="-20" dirty="0">
                <a:latin typeface="Arial MT"/>
                <a:cs typeface="Arial MT"/>
              </a:rPr>
              <a:t>Two-</a:t>
            </a:r>
            <a:r>
              <a:rPr sz="2000" dirty="0">
                <a:latin typeface="Arial MT"/>
                <a:cs typeface="Arial MT"/>
              </a:rPr>
              <a:t>stroke</a:t>
            </a:r>
            <a:r>
              <a:rPr sz="2000" spc="270" dirty="0">
                <a:latin typeface="Arial MT"/>
                <a:cs typeface="Arial MT"/>
              </a:rPr>
              <a:t> </a:t>
            </a:r>
            <a:r>
              <a:rPr sz="2000" dirty="0">
                <a:latin typeface="Arial MT"/>
                <a:cs typeface="Arial MT"/>
              </a:rPr>
              <a:t>engines</a:t>
            </a:r>
            <a:r>
              <a:rPr sz="2000" spc="270" dirty="0">
                <a:latin typeface="Arial MT"/>
                <a:cs typeface="Arial MT"/>
              </a:rPr>
              <a:t> </a:t>
            </a:r>
            <a:r>
              <a:rPr sz="2000" dirty="0">
                <a:latin typeface="Arial MT"/>
                <a:cs typeface="Arial MT"/>
              </a:rPr>
              <a:t>develops</a:t>
            </a:r>
            <a:r>
              <a:rPr sz="2000" spc="280" dirty="0">
                <a:latin typeface="Arial MT"/>
                <a:cs typeface="Arial MT"/>
              </a:rPr>
              <a:t> </a:t>
            </a:r>
            <a:r>
              <a:rPr sz="2000" dirty="0">
                <a:latin typeface="Arial MT"/>
                <a:cs typeface="Arial MT"/>
              </a:rPr>
              <a:t>twice</a:t>
            </a:r>
            <a:r>
              <a:rPr sz="2000" spc="275" dirty="0">
                <a:latin typeface="Arial MT"/>
                <a:cs typeface="Arial MT"/>
              </a:rPr>
              <a:t> </a:t>
            </a:r>
            <a:r>
              <a:rPr sz="2000" dirty="0">
                <a:latin typeface="Arial MT"/>
                <a:cs typeface="Arial MT"/>
              </a:rPr>
              <a:t>the</a:t>
            </a:r>
            <a:r>
              <a:rPr sz="2000" spc="270" dirty="0">
                <a:latin typeface="Arial MT"/>
                <a:cs typeface="Arial MT"/>
              </a:rPr>
              <a:t> </a:t>
            </a:r>
            <a:r>
              <a:rPr sz="2000" dirty="0">
                <a:latin typeface="Arial MT"/>
                <a:cs typeface="Arial MT"/>
              </a:rPr>
              <a:t>power</a:t>
            </a:r>
            <a:r>
              <a:rPr sz="2000" spc="275" dirty="0">
                <a:latin typeface="Arial MT"/>
                <a:cs typeface="Arial MT"/>
              </a:rPr>
              <a:t> </a:t>
            </a:r>
            <a:r>
              <a:rPr sz="2000" dirty="0">
                <a:latin typeface="Arial MT"/>
                <a:cs typeface="Arial MT"/>
              </a:rPr>
              <a:t>into</a:t>
            </a:r>
            <a:r>
              <a:rPr sz="2000" spc="270" dirty="0">
                <a:latin typeface="Arial MT"/>
                <a:cs typeface="Arial MT"/>
              </a:rPr>
              <a:t> </a:t>
            </a:r>
            <a:r>
              <a:rPr sz="2000" spc="-25" dirty="0">
                <a:latin typeface="Arial MT"/>
                <a:cs typeface="Arial MT"/>
              </a:rPr>
              <a:t>the </a:t>
            </a:r>
            <a:r>
              <a:rPr sz="2000" dirty="0">
                <a:latin typeface="Arial MT"/>
                <a:cs typeface="Arial MT"/>
              </a:rPr>
              <a:t>same</a:t>
            </a:r>
            <a:r>
              <a:rPr sz="2000" spc="434" dirty="0">
                <a:latin typeface="Arial MT"/>
                <a:cs typeface="Arial MT"/>
              </a:rPr>
              <a:t> </a:t>
            </a:r>
            <a:r>
              <a:rPr sz="2000" dirty="0">
                <a:latin typeface="Arial MT"/>
                <a:cs typeface="Arial MT"/>
              </a:rPr>
              <a:t>space</a:t>
            </a:r>
            <a:r>
              <a:rPr sz="2000" spc="445" dirty="0">
                <a:latin typeface="Arial MT"/>
                <a:cs typeface="Arial MT"/>
              </a:rPr>
              <a:t> </a:t>
            </a:r>
            <a:r>
              <a:rPr sz="2000" dirty="0">
                <a:latin typeface="Arial MT"/>
                <a:cs typeface="Arial MT"/>
              </a:rPr>
              <a:t>because</a:t>
            </a:r>
            <a:r>
              <a:rPr sz="2000" spc="455" dirty="0">
                <a:latin typeface="Arial MT"/>
                <a:cs typeface="Arial MT"/>
              </a:rPr>
              <a:t> </a:t>
            </a:r>
            <a:r>
              <a:rPr sz="2000" dirty="0">
                <a:latin typeface="Arial MT"/>
                <a:cs typeface="Arial MT"/>
              </a:rPr>
              <a:t>there</a:t>
            </a:r>
            <a:r>
              <a:rPr sz="2000" spc="450" dirty="0">
                <a:latin typeface="Arial MT"/>
                <a:cs typeface="Arial MT"/>
              </a:rPr>
              <a:t> </a:t>
            </a:r>
            <a:r>
              <a:rPr sz="2000" dirty="0">
                <a:latin typeface="Arial MT"/>
                <a:cs typeface="Arial MT"/>
              </a:rPr>
              <a:t>are</a:t>
            </a:r>
            <a:r>
              <a:rPr sz="2000" spc="455" dirty="0">
                <a:latin typeface="Arial MT"/>
                <a:cs typeface="Arial MT"/>
              </a:rPr>
              <a:t> </a:t>
            </a:r>
            <a:r>
              <a:rPr sz="2000" dirty="0">
                <a:latin typeface="Arial MT"/>
                <a:cs typeface="Arial MT"/>
              </a:rPr>
              <a:t>twice</a:t>
            </a:r>
            <a:r>
              <a:rPr sz="2000" spc="455" dirty="0">
                <a:latin typeface="Arial MT"/>
                <a:cs typeface="Arial MT"/>
              </a:rPr>
              <a:t> </a:t>
            </a:r>
            <a:r>
              <a:rPr sz="2000" dirty="0">
                <a:latin typeface="Arial MT"/>
                <a:cs typeface="Arial MT"/>
              </a:rPr>
              <a:t>as</a:t>
            </a:r>
            <a:r>
              <a:rPr sz="2000" spc="450" dirty="0">
                <a:latin typeface="Arial MT"/>
                <a:cs typeface="Arial MT"/>
              </a:rPr>
              <a:t> </a:t>
            </a:r>
            <a:r>
              <a:rPr sz="2000" dirty="0">
                <a:latin typeface="Arial MT"/>
                <a:cs typeface="Arial MT"/>
              </a:rPr>
              <a:t>many</a:t>
            </a:r>
            <a:r>
              <a:rPr sz="2000" spc="445" dirty="0">
                <a:latin typeface="Arial MT"/>
                <a:cs typeface="Arial MT"/>
              </a:rPr>
              <a:t> </a:t>
            </a:r>
            <a:r>
              <a:rPr sz="2000" dirty="0">
                <a:latin typeface="Arial MT"/>
                <a:cs typeface="Arial MT"/>
              </a:rPr>
              <a:t>power</a:t>
            </a:r>
            <a:r>
              <a:rPr sz="2000" spc="455" dirty="0">
                <a:latin typeface="Arial MT"/>
                <a:cs typeface="Arial MT"/>
              </a:rPr>
              <a:t> </a:t>
            </a:r>
            <a:r>
              <a:rPr sz="2000" dirty="0">
                <a:latin typeface="Arial MT"/>
                <a:cs typeface="Arial MT"/>
              </a:rPr>
              <a:t>strokes</a:t>
            </a:r>
            <a:r>
              <a:rPr sz="2000" spc="455" dirty="0">
                <a:latin typeface="Arial MT"/>
                <a:cs typeface="Arial MT"/>
              </a:rPr>
              <a:t> </a:t>
            </a:r>
            <a:r>
              <a:rPr sz="2000" spc="-25" dirty="0">
                <a:latin typeface="Arial MT"/>
                <a:cs typeface="Arial MT"/>
              </a:rPr>
              <a:t>per </a:t>
            </a:r>
            <a:r>
              <a:rPr sz="2000" spc="-10" dirty="0">
                <a:latin typeface="Arial MT"/>
                <a:cs typeface="Arial MT"/>
              </a:rPr>
              <a:t>revolution.</a:t>
            </a:r>
            <a:endParaRPr sz="2000">
              <a:latin typeface="Arial MT"/>
              <a:cs typeface="Arial MT"/>
            </a:endParaRPr>
          </a:p>
          <a:p>
            <a:pPr>
              <a:spcBef>
                <a:spcPts val="860"/>
              </a:spcBef>
              <a:buClr>
                <a:srgbClr val="4F81BB"/>
              </a:buClr>
              <a:buFont typeface="Arial MT"/>
              <a:buChar char="•"/>
            </a:pPr>
            <a:endParaRPr sz="2000">
              <a:latin typeface="Arial MT"/>
              <a:cs typeface="Arial MT"/>
            </a:endParaRPr>
          </a:p>
          <a:p>
            <a:pPr marL="194944" marR="5080" indent="-182879" algn="just">
              <a:lnSpc>
                <a:spcPts val="2150"/>
              </a:lnSpc>
              <a:spcBef>
                <a:spcPts val="5"/>
              </a:spcBef>
              <a:buClr>
                <a:srgbClr val="4F81BB"/>
              </a:buClr>
              <a:buSzPct val="85000"/>
              <a:buChar char="•"/>
              <a:tabLst>
                <a:tab pos="194944" algn="l"/>
              </a:tabLst>
            </a:pPr>
            <a:r>
              <a:rPr sz="2000" dirty="0">
                <a:latin typeface="Arial MT"/>
                <a:cs typeface="Arial MT"/>
              </a:rPr>
              <a:t>More</a:t>
            </a:r>
            <a:r>
              <a:rPr sz="2000" spc="-20" dirty="0">
                <a:latin typeface="Arial MT"/>
                <a:cs typeface="Arial MT"/>
              </a:rPr>
              <a:t> </a:t>
            </a:r>
            <a:r>
              <a:rPr sz="2000" dirty="0">
                <a:latin typeface="Arial MT"/>
                <a:cs typeface="Arial MT"/>
              </a:rPr>
              <a:t>uniform</a:t>
            </a:r>
            <a:r>
              <a:rPr sz="2000" spc="-25" dirty="0">
                <a:latin typeface="Arial MT"/>
                <a:cs typeface="Arial MT"/>
              </a:rPr>
              <a:t> </a:t>
            </a:r>
            <a:r>
              <a:rPr sz="2000" dirty="0">
                <a:latin typeface="Arial MT"/>
                <a:cs typeface="Arial MT"/>
              </a:rPr>
              <a:t>torque</a:t>
            </a:r>
            <a:r>
              <a:rPr sz="2000" spc="-5" dirty="0">
                <a:latin typeface="Arial MT"/>
                <a:cs typeface="Arial MT"/>
              </a:rPr>
              <a:t> </a:t>
            </a:r>
            <a:r>
              <a:rPr sz="2000" dirty="0">
                <a:latin typeface="Arial MT"/>
                <a:cs typeface="Arial MT"/>
              </a:rPr>
              <a:t>on</a:t>
            </a:r>
            <a:r>
              <a:rPr sz="2000" spc="-15" dirty="0">
                <a:latin typeface="Arial MT"/>
                <a:cs typeface="Arial MT"/>
              </a:rPr>
              <a:t> </a:t>
            </a:r>
            <a:r>
              <a:rPr sz="2000" dirty="0">
                <a:latin typeface="Arial MT"/>
                <a:cs typeface="Arial MT"/>
              </a:rPr>
              <a:t>crank</a:t>
            </a:r>
            <a:r>
              <a:rPr sz="2000" spc="-20" dirty="0">
                <a:latin typeface="Arial MT"/>
                <a:cs typeface="Arial MT"/>
              </a:rPr>
              <a:t> </a:t>
            </a:r>
            <a:r>
              <a:rPr sz="2000" dirty="0">
                <a:latin typeface="Arial MT"/>
                <a:cs typeface="Arial MT"/>
              </a:rPr>
              <a:t>shaft</a:t>
            </a:r>
            <a:r>
              <a:rPr sz="2000" spc="-35" dirty="0">
                <a:latin typeface="Arial MT"/>
                <a:cs typeface="Arial MT"/>
              </a:rPr>
              <a:t> </a:t>
            </a:r>
            <a:r>
              <a:rPr sz="2000" dirty="0">
                <a:latin typeface="Arial MT"/>
                <a:cs typeface="Arial MT"/>
              </a:rPr>
              <a:t>hence</a:t>
            </a:r>
            <a:r>
              <a:rPr sz="2000" spc="-5" dirty="0">
                <a:latin typeface="Arial MT"/>
                <a:cs typeface="Arial MT"/>
              </a:rPr>
              <a:t> </a:t>
            </a:r>
            <a:r>
              <a:rPr sz="2000" dirty="0">
                <a:latin typeface="Arial MT"/>
                <a:cs typeface="Arial MT"/>
              </a:rPr>
              <a:t>it</a:t>
            </a:r>
            <a:r>
              <a:rPr sz="2000" spc="-20" dirty="0">
                <a:latin typeface="Arial MT"/>
                <a:cs typeface="Arial MT"/>
              </a:rPr>
              <a:t> </a:t>
            </a:r>
            <a:r>
              <a:rPr sz="2000" dirty="0">
                <a:latin typeface="Arial MT"/>
                <a:cs typeface="Arial MT"/>
              </a:rPr>
              <a:t>requires</a:t>
            </a:r>
            <a:r>
              <a:rPr sz="2000" spc="-10" dirty="0">
                <a:latin typeface="Arial MT"/>
                <a:cs typeface="Arial MT"/>
              </a:rPr>
              <a:t> </a:t>
            </a:r>
            <a:r>
              <a:rPr sz="2000" dirty="0">
                <a:latin typeface="Arial MT"/>
                <a:cs typeface="Arial MT"/>
              </a:rPr>
              <a:t>a</a:t>
            </a:r>
            <a:r>
              <a:rPr sz="2000" spc="-15" dirty="0">
                <a:latin typeface="Arial MT"/>
                <a:cs typeface="Arial MT"/>
              </a:rPr>
              <a:t> </a:t>
            </a:r>
            <a:r>
              <a:rPr sz="2000" dirty="0">
                <a:latin typeface="Arial MT"/>
                <a:cs typeface="Arial MT"/>
              </a:rPr>
              <a:t>lighter</a:t>
            </a:r>
            <a:r>
              <a:rPr sz="2000" spc="-5" dirty="0">
                <a:latin typeface="Arial MT"/>
                <a:cs typeface="Arial MT"/>
              </a:rPr>
              <a:t> </a:t>
            </a:r>
            <a:r>
              <a:rPr sz="2000" spc="-10" dirty="0">
                <a:latin typeface="Arial MT"/>
                <a:cs typeface="Arial MT"/>
              </a:rPr>
              <a:t>flywheel </a:t>
            </a:r>
            <a:r>
              <a:rPr sz="2000" dirty="0">
                <a:latin typeface="Arial MT"/>
                <a:cs typeface="Arial MT"/>
              </a:rPr>
              <a:t>than that</a:t>
            </a:r>
            <a:r>
              <a:rPr sz="2000" spc="-5" dirty="0">
                <a:latin typeface="Arial MT"/>
                <a:cs typeface="Arial MT"/>
              </a:rPr>
              <a:t> </a:t>
            </a:r>
            <a:r>
              <a:rPr sz="2000" dirty="0">
                <a:latin typeface="Arial MT"/>
                <a:cs typeface="Arial MT"/>
              </a:rPr>
              <a:t>for a</a:t>
            </a:r>
            <a:r>
              <a:rPr sz="2000" spc="-10" dirty="0">
                <a:latin typeface="Arial MT"/>
                <a:cs typeface="Arial MT"/>
              </a:rPr>
              <a:t> four-</a:t>
            </a:r>
            <a:r>
              <a:rPr sz="2000" dirty="0">
                <a:latin typeface="Arial MT"/>
                <a:cs typeface="Arial MT"/>
              </a:rPr>
              <a:t>stroke</a:t>
            </a:r>
            <a:r>
              <a:rPr sz="2000" spc="-15" dirty="0">
                <a:latin typeface="Arial MT"/>
                <a:cs typeface="Arial MT"/>
              </a:rPr>
              <a:t> </a:t>
            </a:r>
            <a:r>
              <a:rPr sz="2000" spc="-10" dirty="0">
                <a:latin typeface="Arial MT"/>
                <a:cs typeface="Arial MT"/>
              </a:rPr>
              <a:t>engine</a:t>
            </a:r>
            <a:endParaRPr sz="2000">
              <a:latin typeface="Arial MT"/>
              <a:cs typeface="Arial MT"/>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8"/>
            <a:ext cx="9309979" cy="1009122"/>
          </a:xfrm>
          <a:prstGeom prst="rect">
            <a:avLst/>
          </a:prstGeom>
        </p:spPr>
        <p:txBody>
          <a:bodyPr vert="horz" wrap="square" lIns="0" tIns="450723" rIns="0" bIns="0" rtlCol="0" anchor="t">
            <a:spAutoFit/>
          </a:bodyPr>
          <a:lstStyle/>
          <a:p>
            <a:pPr marL="2699374">
              <a:spcBef>
                <a:spcPts val="95"/>
              </a:spcBef>
            </a:pPr>
            <a:r>
              <a:rPr spc="-45" dirty="0">
                <a:latin typeface="Calibri"/>
                <a:cs typeface="Calibri"/>
              </a:rPr>
              <a:t>Disadvantages</a:t>
            </a:r>
          </a:p>
        </p:txBody>
      </p:sp>
      <p:sp>
        <p:nvSpPr>
          <p:cNvPr id="3" name="object 3"/>
          <p:cNvSpPr txBox="1"/>
          <p:nvPr/>
        </p:nvSpPr>
        <p:spPr>
          <a:xfrm>
            <a:off x="1907541" y="371602"/>
            <a:ext cx="5862320" cy="2514150"/>
          </a:xfrm>
          <a:prstGeom prst="rect">
            <a:avLst/>
          </a:prstGeom>
        </p:spPr>
        <p:txBody>
          <a:bodyPr vert="horz" wrap="square" lIns="0" tIns="13335" rIns="0" bIns="0" rtlCol="0">
            <a:spAutoFit/>
          </a:bodyPr>
          <a:lstStyle/>
          <a:p>
            <a:pPr marL="195579" indent="-182879">
              <a:spcBef>
                <a:spcPts val="105"/>
              </a:spcBef>
              <a:buClr>
                <a:srgbClr val="4F81BB"/>
              </a:buClr>
              <a:buSzPct val="85000"/>
              <a:buFont typeface="Arial MT"/>
              <a:buChar char="•"/>
              <a:tabLst>
                <a:tab pos="195579" algn="l"/>
              </a:tabLst>
            </a:pPr>
            <a:r>
              <a:rPr sz="2000" dirty="0">
                <a:latin typeface="Calibri"/>
                <a:cs typeface="Calibri"/>
              </a:rPr>
              <a:t>The</a:t>
            </a:r>
            <a:r>
              <a:rPr sz="2000" spc="-35" dirty="0">
                <a:latin typeface="Calibri"/>
                <a:cs typeface="Calibri"/>
              </a:rPr>
              <a:t> </a:t>
            </a:r>
            <a:r>
              <a:rPr sz="2000" dirty="0">
                <a:latin typeface="Calibri"/>
                <a:cs typeface="Calibri"/>
              </a:rPr>
              <a:t>engines</a:t>
            </a:r>
            <a:r>
              <a:rPr sz="2000" spc="-40" dirty="0">
                <a:latin typeface="Calibri"/>
                <a:cs typeface="Calibri"/>
              </a:rPr>
              <a:t> </a:t>
            </a:r>
            <a:r>
              <a:rPr sz="2000" dirty="0">
                <a:latin typeface="Calibri"/>
                <a:cs typeface="Calibri"/>
              </a:rPr>
              <a:t>do</a:t>
            </a:r>
            <a:r>
              <a:rPr sz="2000" spc="-50" dirty="0">
                <a:latin typeface="Calibri"/>
                <a:cs typeface="Calibri"/>
              </a:rPr>
              <a:t> </a:t>
            </a:r>
            <a:r>
              <a:rPr sz="2000" dirty="0">
                <a:latin typeface="Calibri"/>
                <a:cs typeface="Calibri"/>
              </a:rPr>
              <a:t>not</a:t>
            </a:r>
            <a:r>
              <a:rPr sz="2000" spc="-50" dirty="0">
                <a:latin typeface="Calibri"/>
                <a:cs typeface="Calibri"/>
              </a:rPr>
              <a:t> </a:t>
            </a:r>
            <a:r>
              <a:rPr sz="2000" dirty="0">
                <a:latin typeface="Calibri"/>
                <a:cs typeface="Calibri"/>
              </a:rPr>
              <a:t>last as</a:t>
            </a:r>
            <a:r>
              <a:rPr sz="2000" spc="-20" dirty="0">
                <a:latin typeface="Calibri"/>
                <a:cs typeface="Calibri"/>
              </a:rPr>
              <a:t> </a:t>
            </a:r>
            <a:r>
              <a:rPr sz="2000" dirty="0">
                <a:latin typeface="Calibri"/>
                <a:cs typeface="Calibri"/>
              </a:rPr>
              <a:t>long</a:t>
            </a:r>
            <a:r>
              <a:rPr sz="2000" spc="-35" dirty="0">
                <a:latin typeface="Calibri"/>
                <a:cs typeface="Calibri"/>
              </a:rPr>
              <a:t> </a:t>
            </a:r>
            <a:r>
              <a:rPr sz="2000" dirty="0">
                <a:latin typeface="Calibri"/>
                <a:cs typeface="Calibri"/>
              </a:rPr>
              <a:t>due</a:t>
            </a:r>
            <a:r>
              <a:rPr sz="2000" spc="-50" dirty="0">
                <a:latin typeface="Calibri"/>
                <a:cs typeface="Calibri"/>
              </a:rPr>
              <a:t> </a:t>
            </a:r>
            <a:r>
              <a:rPr sz="2000" dirty="0">
                <a:latin typeface="Calibri"/>
                <a:cs typeface="Calibri"/>
              </a:rPr>
              <a:t>to</a:t>
            </a:r>
            <a:r>
              <a:rPr sz="2000" spc="-30" dirty="0">
                <a:latin typeface="Calibri"/>
                <a:cs typeface="Calibri"/>
              </a:rPr>
              <a:t> </a:t>
            </a:r>
            <a:r>
              <a:rPr sz="2000" dirty="0">
                <a:latin typeface="Calibri"/>
                <a:cs typeface="Calibri"/>
              </a:rPr>
              <a:t>poor</a:t>
            </a:r>
            <a:r>
              <a:rPr sz="2000" spc="-55" dirty="0">
                <a:latin typeface="Calibri"/>
                <a:cs typeface="Calibri"/>
              </a:rPr>
              <a:t> </a:t>
            </a:r>
            <a:r>
              <a:rPr sz="2000" spc="-10" dirty="0">
                <a:latin typeface="Calibri"/>
                <a:cs typeface="Calibri"/>
              </a:rPr>
              <a:t>lubrication.</a:t>
            </a:r>
            <a:endParaRPr sz="2000">
              <a:latin typeface="Calibri"/>
              <a:cs typeface="Calibri"/>
            </a:endParaRPr>
          </a:p>
          <a:p>
            <a:pPr>
              <a:spcBef>
                <a:spcPts val="930"/>
              </a:spcBef>
              <a:buClr>
                <a:srgbClr val="4F81BB"/>
              </a:buClr>
              <a:buFont typeface="Arial MT"/>
              <a:buChar char="•"/>
            </a:pPr>
            <a:endParaRPr sz="2000">
              <a:latin typeface="Calibri"/>
              <a:cs typeface="Calibri"/>
            </a:endParaRPr>
          </a:p>
          <a:p>
            <a:pPr marL="195579" indent="-182879">
              <a:buClr>
                <a:srgbClr val="4F81BB"/>
              </a:buClr>
              <a:buSzPct val="85000"/>
              <a:buFont typeface="Arial MT"/>
              <a:buChar char="•"/>
              <a:tabLst>
                <a:tab pos="195579" algn="l"/>
              </a:tabLst>
            </a:pPr>
            <a:r>
              <a:rPr sz="2000" dirty="0">
                <a:latin typeface="Calibri"/>
                <a:cs typeface="Calibri"/>
              </a:rPr>
              <a:t>You</a:t>
            </a:r>
            <a:r>
              <a:rPr sz="2000" spc="-75" dirty="0">
                <a:latin typeface="Calibri"/>
                <a:cs typeface="Calibri"/>
              </a:rPr>
              <a:t> </a:t>
            </a:r>
            <a:r>
              <a:rPr sz="2000" dirty="0">
                <a:latin typeface="Calibri"/>
                <a:cs typeface="Calibri"/>
              </a:rPr>
              <a:t>have</a:t>
            </a:r>
            <a:r>
              <a:rPr sz="2000" spc="-60" dirty="0">
                <a:latin typeface="Calibri"/>
                <a:cs typeface="Calibri"/>
              </a:rPr>
              <a:t> </a:t>
            </a:r>
            <a:r>
              <a:rPr sz="2000" dirty="0">
                <a:latin typeface="Calibri"/>
                <a:cs typeface="Calibri"/>
              </a:rPr>
              <a:t>to</a:t>
            </a:r>
            <a:r>
              <a:rPr sz="2000" spc="-50" dirty="0">
                <a:latin typeface="Calibri"/>
                <a:cs typeface="Calibri"/>
              </a:rPr>
              <a:t> </a:t>
            </a:r>
            <a:r>
              <a:rPr sz="2000" dirty="0">
                <a:latin typeface="Calibri"/>
                <a:cs typeface="Calibri"/>
              </a:rPr>
              <a:t>mix</a:t>
            </a:r>
            <a:r>
              <a:rPr sz="2000" spc="-60" dirty="0">
                <a:latin typeface="Calibri"/>
                <a:cs typeface="Calibri"/>
              </a:rPr>
              <a:t> </a:t>
            </a:r>
            <a:r>
              <a:rPr sz="2000" dirty="0">
                <a:latin typeface="Calibri"/>
                <a:cs typeface="Calibri"/>
              </a:rPr>
              <a:t>engine</a:t>
            </a:r>
            <a:r>
              <a:rPr sz="2000" spc="-80" dirty="0">
                <a:latin typeface="Calibri"/>
                <a:cs typeface="Calibri"/>
              </a:rPr>
              <a:t> </a:t>
            </a:r>
            <a:r>
              <a:rPr sz="2000" dirty="0">
                <a:latin typeface="Calibri"/>
                <a:cs typeface="Calibri"/>
              </a:rPr>
              <a:t>oil</a:t>
            </a:r>
            <a:r>
              <a:rPr sz="2000" spc="-70" dirty="0">
                <a:latin typeface="Calibri"/>
                <a:cs typeface="Calibri"/>
              </a:rPr>
              <a:t> </a:t>
            </a:r>
            <a:r>
              <a:rPr sz="2000" dirty="0">
                <a:latin typeface="Calibri"/>
                <a:cs typeface="Calibri"/>
              </a:rPr>
              <a:t>with</a:t>
            </a:r>
            <a:r>
              <a:rPr sz="2000" spc="-50" dirty="0">
                <a:latin typeface="Calibri"/>
                <a:cs typeface="Calibri"/>
              </a:rPr>
              <a:t> </a:t>
            </a:r>
            <a:r>
              <a:rPr sz="2000" spc="-10" dirty="0">
                <a:latin typeface="Calibri"/>
                <a:cs typeface="Calibri"/>
              </a:rPr>
              <a:t>gasoline.</a:t>
            </a:r>
            <a:endParaRPr sz="2000">
              <a:latin typeface="Calibri"/>
              <a:cs typeface="Calibri"/>
            </a:endParaRPr>
          </a:p>
          <a:p>
            <a:pPr>
              <a:spcBef>
                <a:spcPts val="905"/>
              </a:spcBef>
              <a:buClr>
                <a:srgbClr val="4F81BB"/>
              </a:buClr>
              <a:buFont typeface="Arial MT"/>
              <a:buChar char="•"/>
            </a:pPr>
            <a:endParaRPr sz="2000">
              <a:latin typeface="Calibri"/>
              <a:cs typeface="Calibri"/>
            </a:endParaRPr>
          </a:p>
          <a:p>
            <a:pPr marL="195579" indent="-182879">
              <a:spcBef>
                <a:spcPts val="5"/>
              </a:spcBef>
              <a:buClr>
                <a:srgbClr val="4F81BB"/>
              </a:buClr>
              <a:buSzPct val="85000"/>
              <a:buFont typeface="Arial MT"/>
              <a:buChar char="•"/>
              <a:tabLst>
                <a:tab pos="195579" algn="l"/>
              </a:tabLst>
            </a:pPr>
            <a:r>
              <a:rPr sz="2000" dirty="0">
                <a:latin typeface="Calibri"/>
                <a:cs typeface="Calibri"/>
              </a:rPr>
              <a:t>The</a:t>
            </a:r>
            <a:r>
              <a:rPr sz="2000" spc="-30" dirty="0">
                <a:latin typeface="Calibri"/>
                <a:cs typeface="Calibri"/>
              </a:rPr>
              <a:t> </a:t>
            </a:r>
            <a:r>
              <a:rPr sz="2000" dirty="0">
                <a:latin typeface="Calibri"/>
                <a:cs typeface="Calibri"/>
              </a:rPr>
              <a:t>engines</a:t>
            </a:r>
            <a:r>
              <a:rPr sz="2000" spc="-45" dirty="0">
                <a:latin typeface="Calibri"/>
                <a:cs typeface="Calibri"/>
              </a:rPr>
              <a:t> </a:t>
            </a:r>
            <a:r>
              <a:rPr sz="2000" dirty="0">
                <a:latin typeface="Calibri"/>
                <a:cs typeface="Calibri"/>
              </a:rPr>
              <a:t>do</a:t>
            </a:r>
            <a:r>
              <a:rPr sz="2000" spc="-35" dirty="0">
                <a:latin typeface="Calibri"/>
                <a:cs typeface="Calibri"/>
              </a:rPr>
              <a:t> </a:t>
            </a:r>
            <a:r>
              <a:rPr sz="2000" dirty="0">
                <a:latin typeface="Calibri"/>
                <a:cs typeface="Calibri"/>
              </a:rPr>
              <a:t>not</a:t>
            </a:r>
            <a:r>
              <a:rPr sz="2000" spc="-55" dirty="0">
                <a:latin typeface="Calibri"/>
                <a:cs typeface="Calibri"/>
              </a:rPr>
              <a:t> </a:t>
            </a:r>
            <a:r>
              <a:rPr sz="2000" dirty="0">
                <a:latin typeface="Calibri"/>
                <a:cs typeface="Calibri"/>
              </a:rPr>
              <a:t>use</a:t>
            </a:r>
            <a:r>
              <a:rPr sz="2000" spc="-40" dirty="0">
                <a:latin typeface="Calibri"/>
                <a:cs typeface="Calibri"/>
              </a:rPr>
              <a:t> </a:t>
            </a:r>
            <a:r>
              <a:rPr sz="2000" dirty="0">
                <a:latin typeface="Calibri"/>
                <a:cs typeface="Calibri"/>
              </a:rPr>
              <a:t>fuel</a:t>
            </a:r>
            <a:r>
              <a:rPr sz="2000" spc="-40" dirty="0">
                <a:latin typeface="Calibri"/>
                <a:cs typeface="Calibri"/>
              </a:rPr>
              <a:t> </a:t>
            </a:r>
            <a:r>
              <a:rPr sz="2000" spc="-10" dirty="0">
                <a:latin typeface="Calibri"/>
                <a:cs typeface="Calibri"/>
              </a:rPr>
              <a:t>efficiently.</a:t>
            </a:r>
            <a:endParaRPr sz="2000">
              <a:latin typeface="Calibri"/>
              <a:cs typeface="Calibri"/>
            </a:endParaRPr>
          </a:p>
          <a:p>
            <a:pPr>
              <a:spcBef>
                <a:spcPts val="915"/>
              </a:spcBef>
              <a:buClr>
                <a:srgbClr val="4F81BB"/>
              </a:buClr>
              <a:buFont typeface="Arial MT"/>
              <a:buChar char="•"/>
            </a:pPr>
            <a:endParaRPr sz="2000">
              <a:latin typeface="Calibri"/>
              <a:cs typeface="Calibri"/>
            </a:endParaRPr>
          </a:p>
          <a:p>
            <a:pPr marL="195579" indent="-182879">
              <a:spcBef>
                <a:spcPts val="5"/>
              </a:spcBef>
              <a:buClr>
                <a:srgbClr val="4F81BB"/>
              </a:buClr>
              <a:buSzPct val="85000"/>
              <a:buFont typeface="Arial MT"/>
              <a:buChar char="•"/>
              <a:tabLst>
                <a:tab pos="195579" algn="l"/>
              </a:tabLst>
            </a:pPr>
            <a:r>
              <a:rPr sz="2000" dirty="0">
                <a:latin typeface="Calibri"/>
                <a:cs typeface="Calibri"/>
              </a:rPr>
              <a:t>These</a:t>
            </a:r>
            <a:r>
              <a:rPr sz="2000" spc="-45" dirty="0">
                <a:latin typeface="Calibri"/>
                <a:cs typeface="Calibri"/>
              </a:rPr>
              <a:t> </a:t>
            </a:r>
            <a:r>
              <a:rPr sz="2000" dirty="0">
                <a:latin typeface="Calibri"/>
                <a:cs typeface="Calibri"/>
              </a:rPr>
              <a:t>engines</a:t>
            </a:r>
            <a:r>
              <a:rPr sz="2000" spc="-45" dirty="0">
                <a:latin typeface="Calibri"/>
                <a:cs typeface="Calibri"/>
              </a:rPr>
              <a:t> </a:t>
            </a:r>
            <a:r>
              <a:rPr sz="2000" dirty="0">
                <a:latin typeface="Calibri"/>
                <a:cs typeface="Calibri"/>
              </a:rPr>
              <a:t>produce</a:t>
            </a:r>
            <a:r>
              <a:rPr sz="2000" spc="-60" dirty="0">
                <a:latin typeface="Calibri"/>
                <a:cs typeface="Calibri"/>
              </a:rPr>
              <a:t> </a:t>
            </a:r>
            <a:r>
              <a:rPr sz="2000" dirty="0">
                <a:latin typeface="Calibri"/>
                <a:cs typeface="Calibri"/>
              </a:rPr>
              <a:t>a</a:t>
            </a:r>
            <a:r>
              <a:rPr sz="2000" spc="-35" dirty="0">
                <a:latin typeface="Calibri"/>
                <a:cs typeface="Calibri"/>
              </a:rPr>
              <a:t> </a:t>
            </a:r>
            <a:r>
              <a:rPr sz="2000" dirty="0">
                <a:latin typeface="Calibri"/>
                <a:cs typeface="Calibri"/>
              </a:rPr>
              <a:t>lot</a:t>
            </a:r>
            <a:r>
              <a:rPr sz="2000" spc="-35" dirty="0">
                <a:latin typeface="Calibri"/>
                <a:cs typeface="Calibri"/>
              </a:rPr>
              <a:t> </a:t>
            </a:r>
            <a:r>
              <a:rPr sz="2000" dirty="0">
                <a:latin typeface="Calibri"/>
                <a:cs typeface="Calibri"/>
              </a:rPr>
              <a:t>of</a:t>
            </a:r>
            <a:r>
              <a:rPr sz="2000" spc="-35" dirty="0">
                <a:latin typeface="Calibri"/>
                <a:cs typeface="Calibri"/>
              </a:rPr>
              <a:t> </a:t>
            </a:r>
            <a:r>
              <a:rPr sz="2000" spc="-10" dirty="0">
                <a:latin typeface="Calibri"/>
                <a:cs typeface="Calibri"/>
              </a:rPr>
              <a:t>pollution.</a:t>
            </a:r>
            <a:endParaRPr sz="2000">
              <a:latin typeface="Calibri"/>
              <a:cs typeface="Calibri"/>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758696" y="-845870"/>
          <a:ext cx="8447405" cy="5473065"/>
        </p:xfrm>
        <a:graphic>
          <a:graphicData uri="http://schemas.openxmlformats.org/drawingml/2006/table">
            <a:tbl>
              <a:tblPr firstRow="1" bandRow="1">
                <a:tableStyleId>{2D5ABB26-0587-4C30-8999-92F81FD0307C}</a:tableStyleId>
              </a:tblPr>
              <a:tblGrid>
                <a:gridCol w="2813685">
                  <a:extLst>
                    <a:ext uri="{9D8B030D-6E8A-4147-A177-3AD203B41FA5}">
                      <a16:colId xmlns:a16="http://schemas.microsoft.com/office/drawing/2014/main" val="20000"/>
                    </a:ext>
                  </a:extLst>
                </a:gridCol>
                <a:gridCol w="2972435">
                  <a:extLst>
                    <a:ext uri="{9D8B030D-6E8A-4147-A177-3AD203B41FA5}">
                      <a16:colId xmlns:a16="http://schemas.microsoft.com/office/drawing/2014/main" val="20001"/>
                    </a:ext>
                  </a:extLst>
                </a:gridCol>
                <a:gridCol w="2661285">
                  <a:extLst>
                    <a:ext uri="{9D8B030D-6E8A-4147-A177-3AD203B41FA5}">
                      <a16:colId xmlns:a16="http://schemas.microsoft.com/office/drawing/2014/main" val="20002"/>
                    </a:ext>
                  </a:extLst>
                </a:gridCol>
              </a:tblGrid>
              <a:tr h="526415">
                <a:tc>
                  <a:txBody>
                    <a:bodyPr/>
                    <a:lstStyle/>
                    <a:p>
                      <a:pPr marL="6985" algn="ctr">
                        <a:lnSpc>
                          <a:spcPct val="100000"/>
                        </a:lnSpc>
                        <a:spcBef>
                          <a:spcPts val="175"/>
                        </a:spcBef>
                      </a:pPr>
                      <a:r>
                        <a:rPr sz="2000" b="1" spc="-10" dirty="0">
                          <a:solidFill>
                            <a:srgbClr val="FFFFFF"/>
                          </a:solidFill>
                          <a:latin typeface="Calibri"/>
                          <a:cs typeface="Calibri"/>
                        </a:rPr>
                        <a:t>Description</a:t>
                      </a:r>
                      <a:endParaRPr sz="2000">
                        <a:latin typeface="Calibri"/>
                        <a:cs typeface="Calibri"/>
                      </a:endParaRPr>
                    </a:p>
                  </a:txBody>
                  <a:tcPr marL="0" marR="0" marT="22225" marB="0">
                    <a:lnR w="12700">
                      <a:solidFill>
                        <a:srgbClr val="FFFFFF"/>
                      </a:solidFill>
                      <a:prstDash val="solid"/>
                    </a:lnR>
                    <a:lnB w="38100">
                      <a:solidFill>
                        <a:srgbClr val="FFFFFF"/>
                      </a:solidFill>
                      <a:prstDash val="solid"/>
                    </a:lnB>
                    <a:solidFill>
                      <a:srgbClr val="4F81BB"/>
                    </a:solidFill>
                  </a:tcPr>
                </a:tc>
                <a:tc>
                  <a:txBody>
                    <a:bodyPr/>
                    <a:lstStyle/>
                    <a:p>
                      <a:pPr marL="14604" algn="ctr">
                        <a:lnSpc>
                          <a:spcPct val="100000"/>
                        </a:lnSpc>
                        <a:spcBef>
                          <a:spcPts val="175"/>
                        </a:spcBef>
                      </a:pPr>
                      <a:r>
                        <a:rPr sz="2000" b="1" dirty="0">
                          <a:solidFill>
                            <a:srgbClr val="FFFFFF"/>
                          </a:solidFill>
                          <a:latin typeface="Calibri"/>
                          <a:cs typeface="Calibri"/>
                        </a:rPr>
                        <a:t>Four</a:t>
                      </a:r>
                      <a:r>
                        <a:rPr sz="2000" b="1" spc="390" dirty="0">
                          <a:solidFill>
                            <a:srgbClr val="FFFFFF"/>
                          </a:solidFill>
                          <a:latin typeface="Calibri"/>
                          <a:cs typeface="Calibri"/>
                        </a:rPr>
                        <a:t> </a:t>
                      </a:r>
                      <a:r>
                        <a:rPr sz="2000" b="1" spc="-10" dirty="0">
                          <a:solidFill>
                            <a:srgbClr val="FFFFFF"/>
                          </a:solidFill>
                          <a:latin typeface="Calibri"/>
                          <a:cs typeface="Calibri"/>
                        </a:rPr>
                        <a:t>Stroke</a:t>
                      </a:r>
                      <a:endParaRPr sz="2000">
                        <a:latin typeface="Calibri"/>
                        <a:cs typeface="Calibri"/>
                      </a:endParaRPr>
                    </a:p>
                  </a:txBody>
                  <a:tcPr marL="0" marR="0" marT="22225" marB="0">
                    <a:lnL w="12700">
                      <a:solidFill>
                        <a:srgbClr val="FFFFFF"/>
                      </a:solidFill>
                      <a:prstDash val="solid"/>
                    </a:lnL>
                    <a:lnR w="12700">
                      <a:solidFill>
                        <a:srgbClr val="FFFFFF"/>
                      </a:solidFill>
                      <a:prstDash val="solid"/>
                    </a:lnR>
                    <a:lnB w="38100">
                      <a:solidFill>
                        <a:srgbClr val="FFFFFF"/>
                      </a:solidFill>
                      <a:prstDash val="solid"/>
                    </a:lnB>
                    <a:solidFill>
                      <a:srgbClr val="4F81BB"/>
                    </a:solidFill>
                  </a:tcPr>
                </a:tc>
                <a:tc>
                  <a:txBody>
                    <a:bodyPr/>
                    <a:lstStyle/>
                    <a:p>
                      <a:pPr marL="17780" algn="ctr">
                        <a:lnSpc>
                          <a:spcPct val="100000"/>
                        </a:lnSpc>
                        <a:spcBef>
                          <a:spcPts val="175"/>
                        </a:spcBef>
                      </a:pPr>
                      <a:r>
                        <a:rPr sz="2000" b="1" dirty="0">
                          <a:solidFill>
                            <a:srgbClr val="FFFFFF"/>
                          </a:solidFill>
                          <a:latin typeface="Calibri"/>
                          <a:cs typeface="Calibri"/>
                        </a:rPr>
                        <a:t>Two</a:t>
                      </a:r>
                      <a:r>
                        <a:rPr sz="2000" b="1" spc="-95" dirty="0">
                          <a:solidFill>
                            <a:srgbClr val="FFFFFF"/>
                          </a:solidFill>
                          <a:latin typeface="Calibri"/>
                          <a:cs typeface="Calibri"/>
                        </a:rPr>
                        <a:t> </a:t>
                      </a:r>
                      <a:r>
                        <a:rPr sz="2000" b="1" spc="-10" dirty="0">
                          <a:solidFill>
                            <a:srgbClr val="FFFFFF"/>
                          </a:solidFill>
                          <a:latin typeface="Calibri"/>
                          <a:cs typeface="Calibri"/>
                        </a:rPr>
                        <a:t>stroke</a:t>
                      </a:r>
                      <a:endParaRPr sz="2000">
                        <a:latin typeface="Calibri"/>
                        <a:cs typeface="Calibri"/>
                      </a:endParaRPr>
                    </a:p>
                  </a:txBody>
                  <a:tcPr marL="0" marR="0" marT="22225" marB="0">
                    <a:lnL w="12700">
                      <a:solidFill>
                        <a:srgbClr val="FFFFFF"/>
                      </a:solidFill>
                      <a:prstDash val="solid"/>
                    </a:lnL>
                    <a:lnB w="38100">
                      <a:solidFill>
                        <a:srgbClr val="FFFFFF"/>
                      </a:solidFill>
                      <a:prstDash val="solid"/>
                    </a:lnB>
                    <a:solidFill>
                      <a:srgbClr val="4F81BB"/>
                    </a:solidFill>
                  </a:tcPr>
                </a:tc>
                <a:extLst>
                  <a:ext uri="{0D108BD9-81ED-4DB2-BD59-A6C34878D82A}">
                    <a16:rowId xmlns:a16="http://schemas.microsoft.com/office/drawing/2014/main" val="10000"/>
                  </a:ext>
                </a:extLst>
              </a:tr>
              <a:tr h="701675">
                <a:tc>
                  <a:txBody>
                    <a:bodyPr/>
                    <a:lstStyle/>
                    <a:p>
                      <a:pPr marL="735965" marR="405765" indent="-342265">
                        <a:lnSpc>
                          <a:spcPct val="100000"/>
                        </a:lnSpc>
                        <a:spcBef>
                          <a:spcPts val="225"/>
                        </a:spcBef>
                      </a:pPr>
                      <a:r>
                        <a:rPr sz="2000" dirty="0">
                          <a:latin typeface="Calibri"/>
                          <a:cs typeface="Calibri"/>
                        </a:rPr>
                        <a:t>No</a:t>
                      </a:r>
                      <a:r>
                        <a:rPr sz="2000" spc="-100" dirty="0">
                          <a:latin typeface="Calibri"/>
                          <a:cs typeface="Calibri"/>
                        </a:rPr>
                        <a:t> </a:t>
                      </a:r>
                      <a:r>
                        <a:rPr sz="2000" dirty="0">
                          <a:latin typeface="Calibri"/>
                          <a:cs typeface="Calibri"/>
                        </a:rPr>
                        <a:t>of</a:t>
                      </a:r>
                      <a:r>
                        <a:rPr sz="2000" spc="-85" dirty="0">
                          <a:latin typeface="Calibri"/>
                          <a:cs typeface="Calibri"/>
                        </a:rPr>
                        <a:t> </a:t>
                      </a:r>
                      <a:r>
                        <a:rPr sz="2000" spc="-20" dirty="0">
                          <a:latin typeface="Calibri"/>
                          <a:cs typeface="Calibri"/>
                        </a:rPr>
                        <a:t>strokes/</a:t>
                      </a:r>
                      <a:r>
                        <a:rPr sz="2000" spc="-85" dirty="0">
                          <a:latin typeface="Calibri"/>
                          <a:cs typeface="Calibri"/>
                        </a:rPr>
                        <a:t> </a:t>
                      </a:r>
                      <a:r>
                        <a:rPr sz="2000" spc="-20" dirty="0">
                          <a:latin typeface="Calibri"/>
                          <a:cs typeface="Calibri"/>
                        </a:rPr>
                        <a:t>cycle </a:t>
                      </a:r>
                      <a:r>
                        <a:rPr sz="2000" dirty="0">
                          <a:latin typeface="Calibri"/>
                          <a:cs typeface="Calibri"/>
                        </a:rPr>
                        <a:t>Power</a:t>
                      </a:r>
                      <a:r>
                        <a:rPr sz="2000" spc="-30" dirty="0">
                          <a:latin typeface="Calibri"/>
                          <a:cs typeface="Calibri"/>
                        </a:rPr>
                        <a:t> </a:t>
                      </a:r>
                      <a:r>
                        <a:rPr sz="2000" spc="-10" dirty="0">
                          <a:latin typeface="Calibri"/>
                          <a:cs typeface="Calibri"/>
                        </a:rPr>
                        <a:t>stroke</a:t>
                      </a:r>
                      <a:endParaRPr sz="2000">
                        <a:latin typeface="Calibri"/>
                        <a:cs typeface="Calibri"/>
                      </a:endParaRPr>
                    </a:p>
                  </a:txBody>
                  <a:tcPr marL="0" marR="0" marT="28575" marB="0">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19050" algn="ctr">
                        <a:lnSpc>
                          <a:spcPct val="100000"/>
                        </a:lnSpc>
                        <a:spcBef>
                          <a:spcPts val="270"/>
                        </a:spcBef>
                      </a:pPr>
                      <a:r>
                        <a:rPr sz="2000" spc="-50" dirty="0">
                          <a:latin typeface="Calibri"/>
                          <a:cs typeface="Calibri"/>
                        </a:rPr>
                        <a:t>4</a:t>
                      </a:r>
                      <a:endParaRPr sz="2000">
                        <a:latin typeface="Calibri"/>
                        <a:cs typeface="Calibri"/>
                      </a:endParaRPr>
                    </a:p>
                    <a:p>
                      <a:pPr marL="12065" algn="ctr">
                        <a:lnSpc>
                          <a:spcPct val="100000"/>
                        </a:lnSpc>
                        <a:spcBef>
                          <a:spcPts val="25"/>
                        </a:spcBef>
                      </a:pPr>
                      <a:r>
                        <a:rPr sz="2000" dirty="0">
                          <a:latin typeface="Calibri"/>
                          <a:cs typeface="Calibri"/>
                        </a:rPr>
                        <a:t>1</a:t>
                      </a:r>
                      <a:r>
                        <a:rPr sz="2000" spc="-40" dirty="0">
                          <a:latin typeface="Calibri"/>
                          <a:cs typeface="Calibri"/>
                        </a:rPr>
                        <a:t> </a:t>
                      </a:r>
                      <a:r>
                        <a:rPr sz="2000" dirty="0">
                          <a:latin typeface="Calibri"/>
                          <a:cs typeface="Calibri"/>
                        </a:rPr>
                        <a:t>for</a:t>
                      </a:r>
                      <a:r>
                        <a:rPr sz="2000" spc="-60" dirty="0">
                          <a:latin typeface="Calibri"/>
                          <a:cs typeface="Calibri"/>
                        </a:rPr>
                        <a:t> </a:t>
                      </a:r>
                      <a:r>
                        <a:rPr sz="2000" dirty="0">
                          <a:latin typeface="Calibri"/>
                          <a:cs typeface="Calibri"/>
                        </a:rPr>
                        <a:t>every</a:t>
                      </a:r>
                      <a:r>
                        <a:rPr sz="2000" spc="-30" dirty="0">
                          <a:latin typeface="Calibri"/>
                          <a:cs typeface="Calibri"/>
                        </a:rPr>
                        <a:t> </a:t>
                      </a:r>
                      <a:r>
                        <a:rPr sz="2000" dirty="0">
                          <a:latin typeface="Calibri"/>
                          <a:cs typeface="Calibri"/>
                        </a:rPr>
                        <a:t>two</a:t>
                      </a:r>
                      <a:r>
                        <a:rPr sz="2000" spc="-40" dirty="0">
                          <a:latin typeface="Calibri"/>
                          <a:cs typeface="Calibri"/>
                        </a:rPr>
                        <a:t> </a:t>
                      </a:r>
                      <a:r>
                        <a:rPr sz="2000" spc="-10" dirty="0">
                          <a:latin typeface="Calibri"/>
                          <a:cs typeface="Calibri"/>
                        </a:rPr>
                        <a:t>revolutions</a:t>
                      </a:r>
                      <a:endParaRPr sz="20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24765" algn="ctr">
                        <a:lnSpc>
                          <a:spcPct val="100000"/>
                        </a:lnSpc>
                        <a:spcBef>
                          <a:spcPts val="270"/>
                        </a:spcBef>
                      </a:pPr>
                      <a:r>
                        <a:rPr sz="2000" spc="-50" dirty="0">
                          <a:latin typeface="Calibri"/>
                          <a:cs typeface="Calibri"/>
                        </a:rPr>
                        <a:t>2</a:t>
                      </a:r>
                      <a:endParaRPr sz="2000">
                        <a:latin typeface="Calibri"/>
                        <a:cs typeface="Calibri"/>
                      </a:endParaRPr>
                    </a:p>
                    <a:p>
                      <a:pPr marL="17145" algn="ctr">
                        <a:lnSpc>
                          <a:spcPct val="100000"/>
                        </a:lnSpc>
                        <a:spcBef>
                          <a:spcPts val="25"/>
                        </a:spcBef>
                      </a:pPr>
                      <a:r>
                        <a:rPr sz="2000" dirty="0">
                          <a:latin typeface="Calibri"/>
                          <a:cs typeface="Calibri"/>
                        </a:rPr>
                        <a:t>1</a:t>
                      </a:r>
                      <a:r>
                        <a:rPr sz="2000" spc="-35" dirty="0">
                          <a:latin typeface="Calibri"/>
                          <a:cs typeface="Calibri"/>
                        </a:rPr>
                        <a:t> </a:t>
                      </a:r>
                      <a:r>
                        <a:rPr sz="2000" dirty="0">
                          <a:latin typeface="Calibri"/>
                          <a:cs typeface="Calibri"/>
                        </a:rPr>
                        <a:t>for</a:t>
                      </a:r>
                      <a:r>
                        <a:rPr sz="2000" spc="-60" dirty="0">
                          <a:latin typeface="Calibri"/>
                          <a:cs typeface="Calibri"/>
                        </a:rPr>
                        <a:t> </a:t>
                      </a:r>
                      <a:r>
                        <a:rPr sz="2000" dirty="0">
                          <a:latin typeface="Calibri"/>
                          <a:cs typeface="Calibri"/>
                        </a:rPr>
                        <a:t>every</a:t>
                      </a:r>
                      <a:r>
                        <a:rPr sz="2000" spc="-20" dirty="0">
                          <a:latin typeface="Calibri"/>
                          <a:cs typeface="Calibri"/>
                        </a:rPr>
                        <a:t> </a:t>
                      </a:r>
                      <a:r>
                        <a:rPr sz="2000" spc="-10" dirty="0">
                          <a:latin typeface="Calibri"/>
                          <a:cs typeface="Calibri"/>
                        </a:rPr>
                        <a:t>revolutions</a:t>
                      </a:r>
                      <a:endParaRPr sz="2000">
                        <a:latin typeface="Calibri"/>
                        <a:cs typeface="Calibri"/>
                      </a:endParaRPr>
                    </a:p>
                  </a:txBody>
                  <a:tcPr marL="0" marR="0" marT="34290" marB="0">
                    <a:lnL w="12700">
                      <a:solidFill>
                        <a:srgbClr val="FFFFFF"/>
                      </a:solidFill>
                      <a:prstDash val="solid"/>
                    </a:lnL>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570230">
                <a:tc>
                  <a:txBody>
                    <a:bodyPr/>
                    <a:lstStyle/>
                    <a:p>
                      <a:pPr marL="5080" algn="ctr">
                        <a:lnSpc>
                          <a:spcPct val="100000"/>
                        </a:lnSpc>
                        <a:spcBef>
                          <a:spcPts val="229"/>
                        </a:spcBef>
                      </a:pPr>
                      <a:r>
                        <a:rPr sz="2000" spc="-20" dirty="0">
                          <a:latin typeface="Calibri"/>
                          <a:cs typeface="Calibri"/>
                        </a:rPr>
                        <a:t>Turning</a:t>
                      </a:r>
                      <a:r>
                        <a:rPr sz="2000" spc="-40" dirty="0">
                          <a:latin typeface="Calibri"/>
                          <a:cs typeface="Calibri"/>
                        </a:rPr>
                        <a:t> </a:t>
                      </a:r>
                      <a:r>
                        <a:rPr sz="2000" spc="-10" dirty="0">
                          <a:latin typeface="Calibri"/>
                          <a:cs typeface="Calibri"/>
                        </a:rPr>
                        <a:t>moment</a:t>
                      </a:r>
                      <a:endParaRPr sz="2000">
                        <a:latin typeface="Calibri"/>
                        <a:cs typeface="Calibri"/>
                      </a:endParaRPr>
                    </a:p>
                  </a:txBody>
                  <a:tcPr marL="0" marR="0" marT="29209" marB="0">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335" algn="ctr">
                        <a:lnSpc>
                          <a:spcPct val="100000"/>
                        </a:lnSpc>
                        <a:spcBef>
                          <a:spcPts val="229"/>
                        </a:spcBef>
                      </a:pPr>
                      <a:r>
                        <a:rPr sz="2000" dirty="0">
                          <a:latin typeface="Calibri"/>
                          <a:cs typeface="Calibri"/>
                        </a:rPr>
                        <a:t>Less</a:t>
                      </a:r>
                      <a:r>
                        <a:rPr sz="2000" spc="-80" dirty="0">
                          <a:latin typeface="Calibri"/>
                          <a:cs typeface="Calibri"/>
                        </a:rPr>
                        <a:t> </a:t>
                      </a:r>
                      <a:r>
                        <a:rPr sz="2000" spc="-10" dirty="0">
                          <a:latin typeface="Calibri"/>
                          <a:cs typeface="Calibri"/>
                        </a:rPr>
                        <a:t>uniform</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9685" algn="ctr">
                        <a:lnSpc>
                          <a:spcPct val="100000"/>
                        </a:lnSpc>
                        <a:spcBef>
                          <a:spcPts val="229"/>
                        </a:spcBef>
                      </a:pPr>
                      <a:r>
                        <a:rPr sz="2000" dirty="0">
                          <a:latin typeface="Calibri"/>
                          <a:cs typeface="Calibri"/>
                        </a:rPr>
                        <a:t>More</a:t>
                      </a:r>
                      <a:r>
                        <a:rPr sz="2000" spc="-40" dirty="0">
                          <a:latin typeface="Calibri"/>
                          <a:cs typeface="Calibri"/>
                        </a:rPr>
                        <a:t> </a:t>
                      </a:r>
                      <a:r>
                        <a:rPr sz="2000" spc="-10" dirty="0">
                          <a:latin typeface="Calibri"/>
                          <a:cs typeface="Calibri"/>
                        </a:rPr>
                        <a:t>uniform</a:t>
                      </a:r>
                      <a:endParaRPr sz="2000">
                        <a:latin typeface="Calibri"/>
                        <a:cs typeface="Calibri"/>
                      </a:endParaRPr>
                    </a:p>
                  </a:txBody>
                  <a:tcPr marL="0" marR="0" marT="29209"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569595">
                <a:tc>
                  <a:txBody>
                    <a:bodyPr/>
                    <a:lstStyle/>
                    <a:p>
                      <a:pPr marL="1270" algn="ctr">
                        <a:lnSpc>
                          <a:spcPct val="100000"/>
                        </a:lnSpc>
                        <a:spcBef>
                          <a:spcPts val="229"/>
                        </a:spcBef>
                      </a:pPr>
                      <a:r>
                        <a:rPr sz="2000" spc="-10" dirty="0">
                          <a:latin typeface="Calibri"/>
                          <a:cs typeface="Calibri"/>
                        </a:rPr>
                        <a:t>Power/weight</a:t>
                      </a:r>
                      <a:endParaRPr sz="2000">
                        <a:latin typeface="Calibri"/>
                        <a:cs typeface="Calibri"/>
                      </a:endParaRPr>
                    </a:p>
                  </a:txBody>
                  <a:tcPr marL="0" marR="0" marT="29209" marB="0">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5240" algn="ctr">
                        <a:lnSpc>
                          <a:spcPct val="100000"/>
                        </a:lnSpc>
                        <a:spcBef>
                          <a:spcPts val="229"/>
                        </a:spcBef>
                      </a:pPr>
                      <a:r>
                        <a:rPr sz="2000" spc="-20" dirty="0">
                          <a:latin typeface="Calibri"/>
                          <a:cs typeface="Calibri"/>
                        </a:rPr>
                        <a:t>less</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7780" algn="ctr">
                        <a:lnSpc>
                          <a:spcPct val="100000"/>
                        </a:lnSpc>
                        <a:spcBef>
                          <a:spcPts val="229"/>
                        </a:spcBef>
                      </a:pPr>
                      <a:r>
                        <a:rPr sz="2000" spc="-20" dirty="0">
                          <a:latin typeface="Calibri"/>
                          <a:cs typeface="Calibri"/>
                        </a:rPr>
                        <a:t>more</a:t>
                      </a:r>
                      <a:endParaRPr sz="2000">
                        <a:latin typeface="Calibri"/>
                        <a:cs typeface="Calibri"/>
                      </a:endParaRPr>
                    </a:p>
                  </a:txBody>
                  <a:tcPr marL="0" marR="0" marT="29209"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570230">
                <a:tc>
                  <a:txBody>
                    <a:bodyPr/>
                    <a:lstStyle/>
                    <a:p>
                      <a:pPr marL="5080" algn="ctr">
                        <a:lnSpc>
                          <a:spcPct val="100000"/>
                        </a:lnSpc>
                        <a:spcBef>
                          <a:spcPts val="229"/>
                        </a:spcBef>
                      </a:pPr>
                      <a:r>
                        <a:rPr sz="2000" spc="-10" dirty="0">
                          <a:latin typeface="Calibri"/>
                          <a:cs typeface="Calibri"/>
                        </a:rPr>
                        <a:t>Cooling/lubrication</a:t>
                      </a:r>
                      <a:endParaRPr sz="2000">
                        <a:latin typeface="Calibri"/>
                        <a:cs typeface="Calibri"/>
                      </a:endParaRPr>
                    </a:p>
                  </a:txBody>
                  <a:tcPr marL="0" marR="0" marT="29209" marB="0">
                    <a:lnR w="12700">
                      <a:solidFill>
                        <a:srgbClr val="FFFFFF"/>
                      </a:solidFill>
                      <a:prstDash val="solid"/>
                    </a:lnR>
                    <a:lnT w="12700">
                      <a:solidFill>
                        <a:srgbClr val="FFFFFF"/>
                      </a:solidFill>
                      <a:prstDash val="solid"/>
                    </a:lnT>
                    <a:lnB w="19050">
                      <a:solidFill>
                        <a:srgbClr val="FFFFFF"/>
                      </a:solidFill>
                      <a:prstDash val="solid"/>
                    </a:lnB>
                    <a:solidFill>
                      <a:srgbClr val="E9EBF4"/>
                    </a:solidFill>
                  </a:tcPr>
                </a:tc>
                <a:tc>
                  <a:txBody>
                    <a:bodyPr/>
                    <a:lstStyle/>
                    <a:p>
                      <a:pPr marL="12700" algn="ctr">
                        <a:lnSpc>
                          <a:spcPct val="100000"/>
                        </a:lnSpc>
                        <a:spcBef>
                          <a:spcPts val="229"/>
                        </a:spcBef>
                      </a:pPr>
                      <a:r>
                        <a:rPr sz="2000" spc="-10" dirty="0">
                          <a:latin typeface="Calibri"/>
                          <a:cs typeface="Calibri"/>
                        </a:rPr>
                        <a:t>lesser</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9050">
                      <a:solidFill>
                        <a:srgbClr val="FFFFFF"/>
                      </a:solidFill>
                      <a:prstDash val="solid"/>
                    </a:lnB>
                    <a:solidFill>
                      <a:srgbClr val="E9EBF4"/>
                    </a:solidFill>
                  </a:tcPr>
                </a:tc>
                <a:tc>
                  <a:txBody>
                    <a:bodyPr/>
                    <a:lstStyle/>
                    <a:p>
                      <a:pPr marL="19685" algn="ctr">
                        <a:lnSpc>
                          <a:spcPct val="100000"/>
                        </a:lnSpc>
                        <a:spcBef>
                          <a:spcPts val="229"/>
                        </a:spcBef>
                      </a:pPr>
                      <a:r>
                        <a:rPr sz="2000" spc="-10" dirty="0">
                          <a:latin typeface="Calibri"/>
                          <a:cs typeface="Calibri"/>
                        </a:rPr>
                        <a:t>greater</a:t>
                      </a:r>
                      <a:endParaRPr sz="2000">
                        <a:latin typeface="Calibri"/>
                        <a:cs typeface="Calibri"/>
                      </a:endParaRPr>
                    </a:p>
                  </a:txBody>
                  <a:tcPr marL="0" marR="0" marT="29209" marB="0">
                    <a:lnL w="12700">
                      <a:solidFill>
                        <a:srgbClr val="FFFFFF"/>
                      </a:solidFill>
                      <a:prstDash val="solid"/>
                    </a:lnL>
                    <a:lnT w="12700">
                      <a:solidFill>
                        <a:srgbClr val="FFFFFF"/>
                      </a:solidFill>
                      <a:prstDash val="solid"/>
                    </a:lnT>
                    <a:lnB w="19050">
                      <a:solidFill>
                        <a:srgbClr val="FFFFFF"/>
                      </a:solidFill>
                      <a:prstDash val="solid"/>
                    </a:lnB>
                    <a:solidFill>
                      <a:srgbClr val="E9EBF4"/>
                    </a:solidFill>
                  </a:tcPr>
                </a:tc>
                <a:extLst>
                  <a:ext uri="{0D108BD9-81ED-4DB2-BD59-A6C34878D82A}">
                    <a16:rowId xmlns:a16="http://schemas.microsoft.com/office/drawing/2014/main" val="10004"/>
                  </a:ext>
                </a:extLst>
              </a:tr>
              <a:tr h="700405">
                <a:tc>
                  <a:txBody>
                    <a:bodyPr/>
                    <a:lstStyle/>
                    <a:p>
                      <a:pPr marL="696595" marR="198755" indent="-512445">
                        <a:lnSpc>
                          <a:spcPts val="2390"/>
                        </a:lnSpc>
                        <a:spcBef>
                          <a:spcPts val="315"/>
                        </a:spcBef>
                      </a:pPr>
                      <a:r>
                        <a:rPr sz="2000" dirty="0">
                          <a:latin typeface="Calibri"/>
                          <a:cs typeface="Calibri"/>
                        </a:rPr>
                        <a:t>Mixing</a:t>
                      </a:r>
                      <a:r>
                        <a:rPr sz="2000" spc="-80" dirty="0">
                          <a:latin typeface="Calibri"/>
                          <a:cs typeface="Calibri"/>
                        </a:rPr>
                        <a:t> </a:t>
                      </a:r>
                      <a:r>
                        <a:rPr sz="2000" dirty="0">
                          <a:latin typeface="Calibri"/>
                          <a:cs typeface="Calibri"/>
                        </a:rPr>
                        <a:t>of</a:t>
                      </a:r>
                      <a:r>
                        <a:rPr sz="2000" spc="-90" dirty="0">
                          <a:latin typeface="Calibri"/>
                          <a:cs typeface="Calibri"/>
                        </a:rPr>
                        <a:t> </a:t>
                      </a:r>
                      <a:r>
                        <a:rPr sz="2000" dirty="0">
                          <a:latin typeface="Calibri"/>
                          <a:cs typeface="Calibri"/>
                        </a:rPr>
                        <a:t>fresh</a:t>
                      </a:r>
                      <a:r>
                        <a:rPr sz="2000" spc="-80" dirty="0">
                          <a:latin typeface="Calibri"/>
                          <a:cs typeface="Calibri"/>
                        </a:rPr>
                        <a:t> </a:t>
                      </a:r>
                      <a:r>
                        <a:rPr sz="2000" dirty="0">
                          <a:latin typeface="Calibri"/>
                          <a:cs typeface="Calibri"/>
                        </a:rPr>
                        <a:t>fuel</a:t>
                      </a:r>
                      <a:r>
                        <a:rPr sz="2000" spc="-80" dirty="0">
                          <a:latin typeface="Calibri"/>
                          <a:cs typeface="Calibri"/>
                        </a:rPr>
                        <a:t> </a:t>
                      </a:r>
                      <a:r>
                        <a:rPr sz="2000" spc="-25" dirty="0">
                          <a:latin typeface="Calibri"/>
                          <a:cs typeface="Calibri"/>
                        </a:rPr>
                        <a:t>and </a:t>
                      </a:r>
                      <a:r>
                        <a:rPr sz="2000" dirty="0">
                          <a:latin typeface="Calibri"/>
                          <a:cs typeface="Calibri"/>
                        </a:rPr>
                        <a:t>exhaust</a:t>
                      </a:r>
                      <a:r>
                        <a:rPr sz="2000" spc="-75" dirty="0">
                          <a:latin typeface="Calibri"/>
                          <a:cs typeface="Calibri"/>
                        </a:rPr>
                        <a:t> </a:t>
                      </a:r>
                      <a:r>
                        <a:rPr sz="2000" spc="-10" dirty="0">
                          <a:latin typeface="Calibri"/>
                          <a:cs typeface="Calibri"/>
                        </a:rPr>
                        <a:t>gases</a:t>
                      </a:r>
                      <a:endParaRPr sz="2000">
                        <a:latin typeface="Calibri"/>
                        <a:cs typeface="Calibri"/>
                      </a:endParaRPr>
                    </a:p>
                  </a:txBody>
                  <a:tcPr marL="0" marR="0" marT="40005" marB="0">
                    <a:lnR w="12700">
                      <a:solidFill>
                        <a:srgbClr val="FFFFFF"/>
                      </a:solidFill>
                      <a:prstDash val="solid"/>
                    </a:lnR>
                    <a:lnT w="19050">
                      <a:solidFill>
                        <a:srgbClr val="FFFFFF"/>
                      </a:solidFill>
                      <a:prstDash val="solid"/>
                    </a:lnT>
                    <a:lnB w="12700">
                      <a:solidFill>
                        <a:srgbClr val="FFFFFF"/>
                      </a:solidFill>
                      <a:prstDash val="solid"/>
                    </a:lnB>
                    <a:solidFill>
                      <a:srgbClr val="D0D6E8"/>
                    </a:solidFill>
                  </a:tcPr>
                </a:tc>
                <a:tc>
                  <a:txBody>
                    <a:bodyPr/>
                    <a:lstStyle/>
                    <a:p>
                      <a:pPr marL="10795" algn="ctr">
                        <a:lnSpc>
                          <a:spcPct val="100000"/>
                        </a:lnSpc>
                        <a:spcBef>
                          <a:spcPts val="240"/>
                        </a:spcBef>
                      </a:pPr>
                      <a:r>
                        <a:rPr sz="2000" dirty="0">
                          <a:latin typeface="Calibri"/>
                          <a:cs typeface="Calibri"/>
                        </a:rPr>
                        <a:t>Less</a:t>
                      </a:r>
                      <a:r>
                        <a:rPr sz="2000" spc="-100" dirty="0">
                          <a:latin typeface="Calibri"/>
                          <a:cs typeface="Calibri"/>
                        </a:rPr>
                        <a:t> </a:t>
                      </a:r>
                      <a:r>
                        <a:rPr sz="2000" dirty="0">
                          <a:latin typeface="Calibri"/>
                          <a:cs typeface="Calibri"/>
                        </a:rPr>
                        <a:t>(exhaust</a:t>
                      </a:r>
                      <a:r>
                        <a:rPr sz="2000" spc="-85" dirty="0">
                          <a:latin typeface="Calibri"/>
                          <a:cs typeface="Calibri"/>
                        </a:rPr>
                        <a:t> </a:t>
                      </a:r>
                      <a:r>
                        <a:rPr sz="2000" spc="-10" dirty="0">
                          <a:latin typeface="Calibri"/>
                          <a:cs typeface="Calibri"/>
                        </a:rPr>
                        <a:t>stroke)</a:t>
                      </a:r>
                      <a:endParaRPr sz="2000">
                        <a:latin typeface="Calibri"/>
                        <a:cs typeface="Calibri"/>
                      </a:endParaRPr>
                    </a:p>
                  </a:txBody>
                  <a:tcPr marL="0" marR="0" marT="30480" marB="0">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D0D6E8"/>
                    </a:solidFill>
                  </a:tcPr>
                </a:tc>
                <a:tc>
                  <a:txBody>
                    <a:bodyPr/>
                    <a:lstStyle/>
                    <a:p>
                      <a:pPr marL="17780" algn="ctr">
                        <a:lnSpc>
                          <a:spcPct val="100000"/>
                        </a:lnSpc>
                        <a:spcBef>
                          <a:spcPts val="240"/>
                        </a:spcBef>
                      </a:pPr>
                      <a:r>
                        <a:rPr sz="2000" spc="-20" dirty="0">
                          <a:latin typeface="Calibri"/>
                          <a:cs typeface="Calibri"/>
                        </a:rPr>
                        <a:t>More</a:t>
                      </a:r>
                      <a:endParaRPr sz="2000">
                        <a:latin typeface="Calibri"/>
                        <a:cs typeface="Calibri"/>
                      </a:endParaRPr>
                    </a:p>
                  </a:txBody>
                  <a:tcPr marL="0" marR="0" marT="30480" marB="0">
                    <a:lnL w="12700">
                      <a:solidFill>
                        <a:srgbClr val="FFFFFF"/>
                      </a:solidFill>
                      <a:prstDash val="solid"/>
                    </a:lnL>
                    <a:lnT w="1905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5"/>
                  </a:ext>
                </a:extLst>
              </a:tr>
              <a:tr h="569595">
                <a:tc>
                  <a:txBody>
                    <a:bodyPr/>
                    <a:lstStyle/>
                    <a:p>
                      <a:pPr marL="3810" algn="ctr">
                        <a:lnSpc>
                          <a:spcPct val="100000"/>
                        </a:lnSpc>
                        <a:spcBef>
                          <a:spcPts val="229"/>
                        </a:spcBef>
                      </a:pPr>
                      <a:r>
                        <a:rPr sz="2000" dirty="0">
                          <a:latin typeface="Calibri"/>
                          <a:cs typeface="Calibri"/>
                        </a:rPr>
                        <a:t>Inlet</a:t>
                      </a:r>
                      <a:r>
                        <a:rPr sz="2000" spc="-45" dirty="0">
                          <a:latin typeface="Calibri"/>
                          <a:cs typeface="Calibri"/>
                        </a:rPr>
                        <a:t> </a:t>
                      </a:r>
                      <a:r>
                        <a:rPr sz="2000" dirty="0">
                          <a:latin typeface="Calibri"/>
                          <a:cs typeface="Calibri"/>
                        </a:rPr>
                        <a:t>and</a:t>
                      </a:r>
                      <a:r>
                        <a:rPr sz="2000" spc="-30" dirty="0">
                          <a:latin typeface="Calibri"/>
                          <a:cs typeface="Calibri"/>
                        </a:rPr>
                        <a:t> </a:t>
                      </a:r>
                      <a:r>
                        <a:rPr sz="2000" spc="-10" dirty="0">
                          <a:latin typeface="Calibri"/>
                          <a:cs typeface="Calibri"/>
                        </a:rPr>
                        <a:t>exhaust</a:t>
                      </a:r>
                      <a:endParaRPr sz="2000">
                        <a:latin typeface="Calibri"/>
                        <a:cs typeface="Calibri"/>
                      </a:endParaRPr>
                    </a:p>
                  </a:txBody>
                  <a:tcPr marL="0" marR="0" marT="29209" marB="0">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2700" algn="ctr">
                        <a:lnSpc>
                          <a:spcPct val="100000"/>
                        </a:lnSpc>
                        <a:spcBef>
                          <a:spcPts val="229"/>
                        </a:spcBef>
                      </a:pPr>
                      <a:r>
                        <a:rPr sz="2000" spc="-25" dirty="0">
                          <a:latin typeface="Calibri"/>
                          <a:cs typeface="Calibri"/>
                        </a:rPr>
                        <a:t>Valves</a:t>
                      </a:r>
                      <a:r>
                        <a:rPr sz="2000" spc="-65" dirty="0">
                          <a:latin typeface="Calibri"/>
                          <a:cs typeface="Calibri"/>
                        </a:rPr>
                        <a:t> </a:t>
                      </a:r>
                      <a:r>
                        <a:rPr sz="2000" spc="-10" dirty="0">
                          <a:latin typeface="Calibri"/>
                          <a:cs typeface="Calibri"/>
                        </a:rPr>
                        <a:t>required</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9685" algn="ctr">
                        <a:lnSpc>
                          <a:spcPct val="100000"/>
                        </a:lnSpc>
                        <a:spcBef>
                          <a:spcPts val="229"/>
                        </a:spcBef>
                      </a:pPr>
                      <a:r>
                        <a:rPr sz="2000" dirty="0">
                          <a:latin typeface="Calibri"/>
                          <a:cs typeface="Calibri"/>
                        </a:rPr>
                        <a:t>No</a:t>
                      </a:r>
                      <a:r>
                        <a:rPr sz="2000" spc="-65" dirty="0">
                          <a:latin typeface="Calibri"/>
                          <a:cs typeface="Calibri"/>
                        </a:rPr>
                        <a:t> </a:t>
                      </a:r>
                      <a:r>
                        <a:rPr sz="2000" dirty="0">
                          <a:latin typeface="Calibri"/>
                          <a:cs typeface="Calibri"/>
                        </a:rPr>
                        <a:t>valves,</a:t>
                      </a:r>
                      <a:r>
                        <a:rPr sz="2000" spc="-25" dirty="0">
                          <a:latin typeface="Calibri"/>
                          <a:cs typeface="Calibri"/>
                        </a:rPr>
                        <a:t> </a:t>
                      </a:r>
                      <a:r>
                        <a:rPr sz="2000" dirty="0">
                          <a:latin typeface="Calibri"/>
                          <a:cs typeface="Calibri"/>
                        </a:rPr>
                        <a:t>only</a:t>
                      </a:r>
                      <a:r>
                        <a:rPr sz="2000" spc="-60" dirty="0">
                          <a:latin typeface="Calibri"/>
                          <a:cs typeface="Calibri"/>
                        </a:rPr>
                        <a:t> </a:t>
                      </a:r>
                      <a:r>
                        <a:rPr sz="2000" spc="-10" dirty="0">
                          <a:latin typeface="Calibri"/>
                          <a:cs typeface="Calibri"/>
                        </a:rPr>
                        <a:t>ports</a:t>
                      </a:r>
                      <a:endParaRPr sz="2000">
                        <a:latin typeface="Calibri"/>
                        <a:cs typeface="Calibri"/>
                      </a:endParaRPr>
                    </a:p>
                  </a:txBody>
                  <a:tcPr marL="0" marR="0" marT="29209"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6"/>
                  </a:ext>
                </a:extLst>
              </a:tr>
              <a:tr h="570865">
                <a:tc>
                  <a:txBody>
                    <a:bodyPr/>
                    <a:lstStyle/>
                    <a:p>
                      <a:pPr marL="3810" algn="ctr">
                        <a:lnSpc>
                          <a:spcPct val="100000"/>
                        </a:lnSpc>
                        <a:spcBef>
                          <a:spcPts val="229"/>
                        </a:spcBef>
                      </a:pPr>
                      <a:r>
                        <a:rPr sz="2000" dirty="0">
                          <a:latin typeface="Calibri"/>
                          <a:cs typeface="Calibri"/>
                        </a:rPr>
                        <a:t>Initial</a:t>
                      </a:r>
                      <a:r>
                        <a:rPr sz="2000" spc="-75" dirty="0">
                          <a:latin typeface="Calibri"/>
                          <a:cs typeface="Calibri"/>
                        </a:rPr>
                        <a:t> </a:t>
                      </a:r>
                      <a:r>
                        <a:rPr sz="2000" spc="-20" dirty="0">
                          <a:latin typeface="Calibri"/>
                          <a:cs typeface="Calibri"/>
                        </a:rPr>
                        <a:t>cost</a:t>
                      </a:r>
                      <a:endParaRPr sz="2000">
                        <a:latin typeface="Calibri"/>
                        <a:cs typeface="Calibri"/>
                      </a:endParaRPr>
                    </a:p>
                  </a:txBody>
                  <a:tcPr marL="0" marR="0" marT="29209" marB="0">
                    <a:lnR w="12700">
                      <a:solidFill>
                        <a:srgbClr val="FFFFFF"/>
                      </a:solidFill>
                      <a:prstDash val="solid"/>
                    </a:lnR>
                    <a:lnT w="12700">
                      <a:solidFill>
                        <a:srgbClr val="FFFFFF"/>
                      </a:solidFill>
                      <a:prstDash val="solid"/>
                    </a:lnT>
                    <a:lnB w="19050">
                      <a:solidFill>
                        <a:srgbClr val="FFFFFF"/>
                      </a:solidFill>
                      <a:prstDash val="solid"/>
                    </a:lnB>
                    <a:solidFill>
                      <a:srgbClr val="D0D6E8"/>
                    </a:solidFill>
                  </a:tcPr>
                </a:tc>
                <a:tc>
                  <a:txBody>
                    <a:bodyPr/>
                    <a:lstStyle/>
                    <a:p>
                      <a:pPr marL="11430" algn="ctr">
                        <a:lnSpc>
                          <a:spcPct val="100000"/>
                        </a:lnSpc>
                        <a:spcBef>
                          <a:spcPts val="229"/>
                        </a:spcBef>
                      </a:pPr>
                      <a:r>
                        <a:rPr sz="2000" spc="-20" dirty="0">
                          <a:latin typeface="Calibri"/>
                          <a:cs typeface="Calibri"/>
                        </a:rPr>
                        <a:t>more</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9050">
                      <a:solidFill>
                        <a:srgbClr val="FFFFFF"/>
                      </a:solidFill>
                      <a:prstDash val="solid"/>
                    </a:lnB>
                    <a:solidFill>
                      <a:srgbClr val="D0D6E8"/>
                    </a:solidFill>
                  </a:tcPr>
                </a:tc>
                <a:tc>
                  <a:txBody>
                    <a:bodyPr/>
                    <a:lstStyle/>
                    <a:p>
                      <a:pPr marL="21590" algn="ctr">
                        <a:lnSpc>
                          <a:spcPct val="100000"/>
                        </a:lnSpc>
                        <a:spcBef>
                          <a:spcPts val="229"/>
                        </a:spcBef>
                      </a:pPr>
                      <a:r>
                        <a:rPr sz="2000" spc="-20" dirty="0">
                          <a:latin typeface="Calibri"/>
                          <a:cs typeface="Calibri"/>
                        </a:rPr>
                        <a:t>less</a:t>
                      </a:r>
                      <a:endParaRPr sz="2000">
                        <a:latin typeface="Calibri"/>
                        <a:cs typeface="Calibri"/>
                      </a:endParaRPr>
                    </a:p>
                  </a:txBody>
                  <a:tcPr marL="0" marR="0" marT="29209" marB="0">
                    <a:lnL w="12700">
                      <a:solidFill>
                        <a:srgbClr val="FFFFFF"/>
                      </a:solidFill>
                      <a:prstDash val="solid"/>
                    </a:lnL>
                    <a:lnT w="12700">
                      <a:solidFill>
                        <a:srgbClr val="FFFFFF"/>
                      </a:solidFill>
                      <a:prstDash val="solid"/>
                    </a:lnT>
                    <a:lnB w="19050">
                      <a:solidFill>
                        <a:srgbClr val="FFFFFF"/>
                      </a:solidFill>
                      <a:prstDash val="solid"/>
                    </a:lnB>
                    <a:solidFill>
                      <a:srgbClr val="D0D6E8"/>
                    </a:solidFill>
                  </a:tcPr>
                </a:tc>
                <a:extLst>
                  <a:ext uri="{0D108BD9-81ED-4DB2-BD59-A6C34878D82A}">
                    <a16:rowId xmlns:a16="http://schemas.microsoft.com/office/drawing/2014/main" val="10007"/>
                  </a:ext>
                </a:extLst>
              </a:tr>
              <a:tr h="694055">
                <a:tc>
                  <a:txBody>
                    <a:bodyPr/>
                    <a:lstStyle/>
                    <a:p>
                      <a:pPr marL="915669" marR="388620" indent="-529590">
                        <a:lnSpc>
                          <a:spcPts val="2390"/>
                        </a:lnSpc>
                        <a:spcBef>
                          <a:spcPts val="325"/>
                        </a:spcBef>
                      </a:pPr>
                      <a:r>
                        <a:rPr sz="2000" spc="-20" dirty="0">
                          <a:latin typeface="Calibri"/>
                          <a:cs typeface="Calibri"/>
                        </a:rPr>
                        <a:t>Volumetric/thermal </a:t>
                      </a:r>
                      <a:r>
                        <a:rPr sz="2000" spc="-10" dirty="0">
                          <a:latin typeface="Calibri"/>
                          <a:cs typeface="Calibri"/>
                        </a:rPr>
                        <a:t>efficiency</a:t>
                      </a:r>
                      <a:endParaRPr sz="2000">
                        <a:latin typeface="Calibri"/>
                        <a:cs typeface="Calibri"/>
                      </a:endParaRPr>
                    </a:p>
                  </a:txBody>
                  <a:tcPr marL="0" marR="0" marT="41275" marB="0">
                    <a:lnR w="12700">
                      <a:solidFill>
                        <a:srgbClr val="FFFFFF"/>
                      </a:solidFill>
                      <a:prstDash val="solid"/>
                    </a:lnR>
                    <a:lnT w="19050">
                      <a:solidFill>
                        <a:srgbClr val="FFFFFF"/>
                      </a:solidFill>
                      <a:prstDash val="solid"/>
                    </a:lnT>
                    <a:solidFill>
                      <a:srgbClr val="E9EBF4"/>
                    </a:solidFill>
                  </a:tcPr>
                </a:tc>
                <a:tc>
                  <a:txBody>
                    <a:bodyPr/>
                    <a:lstStyle/>
                    <a:p>
                      <a:pPr marL="11430" algn="ctr">
                        <a:lnSpc>
                          <a:spcPct val="100000"/>
                        </a:lnSpc>
                        <a:spcBef>
                          <a:spcPts val="235"/>
                        </a:spcBef>
                      </a:pPr>
                      <a:r>
                        <a:rPr sz="2000" spc="-20" dirty="0">
                          <a:latin typeface="Calibri"/>
                          <a:cs typeface="Calibri"/>
                        </a:rPr>
                        <a:t>More</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9050">
                      <a:solidFill>
                        <a:srgbClr val="FFFFFF"/>
                      </a:solidFill>
                      <a:prstDash val="solid"/>
                    </a:lnT>
                    <a:solidFill>
                      <a:srgbClr val="E9EBF4"/>
                    </a:solidFill>
                  </a:tcPr>
                </a:tc>
                <a:tc>
                  <a:txBody>
                    <a:bodyPr/>
                    <a:lstStyle/>
                    <a:p>
                      <a:pPr marL="18415" algn="ctr">
                        <a:lnSpc>
                          <a:spcPct val="100000"/>
                        </a:lnSpc>
                        <a:spcBef>
                          <a:spcPts val="235"/>
                        </a:spcBef>
                      </a:pPr>
                      <a:r>
                        <a:rPr sz="2000" spc="-10" dirty="0">
                          <a:latin typeface="Calibri"/>
                          <a:cs typeface="Calibri"/>
                        </a:rPr>
                        <a:t>lower</a:t>
                      </a:r>
                      <a:endParaRPr sz="2000">
                        <a:latin typeface="Calibri"/>
                        <a:cs typeface="Calibri"/>
                      </a:endParaRPr>
                    </a:p>
                  </a:txBody>
                  <a:tcPr marL="0" marR="0" marT="29845" marB="0">
                    <a:lnL w="12700">
                      <a:solidFill>
                        <a:srgbClr val="FFFFFF"/>
                      </a:solidFill>
                      <a:prstDash val="solid"/>
                    </a:lnL>
                    <a:lnT w="19050">
                      <a:solidFill>
                        <a:srgbClr val="FFFFFF"/>
                      </a:solidFill>
                      <a:prstDash val="solid"/>
                    </a:lnT>
                    <a:solidFill>
                      <a:srgbClr val="E9EB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1828801" y="761364"/>
            <a:ext cx="1413637" cy="706754"/>
          </a:xfrm>
          <a:prstGeom prst="rect">
            <a:avLst/>
          </a:prstGeom>
        </p:spPr>
      </p:pic>
      <p:pic>
        <p:nvPicPr>
          <p:cNvPr id="4" name="object 4"/>
          <p:cNvPicPr/>
          <p:nvPr/>
        </p:nvPicPr>
        <p:blipFill>
          <a:blip r:embed="rId3" cstate="print"/>
          <a:stretch>
            <a:fillRect/>
          </a:stretch>
        </p:blipFill>
        <p:spPr>
          <a:xfrm>
            <a:off x="4191001" y="1974216"/>
            <a:ext cx="2567051" cy="383540"/>
          </a:xfrm>
          <a:prstGeom prst="rect">
            <a:avLst/>
          </a:prstGeom>
        </p:spPr>
      </p:pic>
      <p:sp>
        <p:nvSpPr>
          <p:cNvPr id="5" name="object 5"/>
          <p:cNvSpPr txBox="1">
            <a:spLocks noGrp="1"/>
          </p:cNvSpPr>
          <p:nvPr>
            <p:ph type="title"/>
          </p:nvPr>
        </p:nvSpPr>
        <p:spPr>
          <a:xfrm>
            <a:off x="1676401" y="-1374648"/>
            <a:ext cx="8536305" cy="461665"/>
          </a:xfrm>
          <a:prstGeom prst="rect">
            <a:avLst/>
          </a:prstGeom>
          <a:solidFill>
            <a:srgbClr val="FFFF00"/>
          </a:solidFill>
        </p:spPr>
        <p:txBody>
          <a:bodyPr vert="horz" wrap="square" lIns="0" tIns="0" rIns="0" bIns="0" rtlCol="0" anchor="t">
            <a:spAutoFit/>
          </a:bodyPr>
          <a:lstStyle/>
          <a:p>
            <a:pPr marL="89535">
              <a:lnSpc>
                <a:spcPts val="3640"/>
              </a:lnSpc>
            </a:pPr>
            <a:r>
              <a:rPr sz="3200" dirty="0">
                <a:solidFill>
                  <a:srgbClr val="FF0000"/>
                </a:solidFill>
              </a:rPr>
              <a:t>DENSITY</a:t>
            </a:r>
            <a:r>
              <a:rPr sz="3200" spc="-50" dirty="0">
                <a:solidFill>
                  <a:srgbClr val="FF0000"/>
                </a:solidFill>
              </a:rPr>
              <a:t> </a:t>
            </a:r>
            <a:r>
              <a:rPr sz="3200" dirty="0">
                <a:solidFill>
                  <a:srgbClr val="FF0000"/>
                </a:solidFill>
              </a:rPr>
              <a:t>AND</a:t>
            </a:r>
            <a:r>
              <a:rPr sz="3200" spc="-45" dirty="0">
                <a:solidFill>
                  <a:srgbClr val="FF0000"/>
                </a:solidFill>
              </a:rPr>
              <a:t> </a:t>
            </a:r>
            <a:r>
              <a:rPr sz="3200" dirty="0">
                <a:solidFill>
                  <a:srgbClr val="FF0000"/>
                </a:solidFill>
              </a:rPr>
              <a:t>SPECIFIC</a:t>
            </a:r>
            <a:r>
              <a:rPr sz="3200" spc="-50" dirty="0">
                <a:solidFill>
                  <a:srgbClr val="FF0000"/>
                </a:solidFill>
              </a:rPr>
              <a:t> </a:t>
            </a:r>
            <a:r>
              <a:rPr sz="3200" spc="-10" dirty="0">
                <a:solidFill>
                  <a:srgbClr val="FF0000"/>
                </a:solidFill>
              </a:rPr>
              <a:t>GRAVITY</a:t>
            </a:r>
            <a:endParaRPr sz="3200"/>
          </a:p>
        </p:txBody>
      </p:sp>
      <p:sp>
        <p:nvSpPr>
          <p:cNvPr id="6" name="object 6"/>
          <p:cNvSpPr txBox="1"/>
          <p:nvPr/>
        </p:nvSpPr>
        <p:spPr>
          <a:xfrm>
            <a:off x="1831340" y="-736347"/>
            <a:ext cx="843280" cy="289823"/>
          </a:xfrm>
          <a:prstGeom prst="rect">
            <a:avLst/>
          </a:prstGeom>
        </p:spPr>
        <p:txBody>
          <a:bodyPr vert="horz" wrap="square" lIns="0" tIns="12700" rIns="0" bIns="0" rtlCol="0">
            <a:spAutoFit/>
          </a:bodyPr>
          <a:lstStyle/>
          <a:p>
            <a:pPr marL="12700">
              <a:spcBef>
                <a:spcPts val="100"/>
              </a:spcBef>
            </a:pPr>
            <a:r>
              <a:rPr sz="1800" b="1" spc="-10" dirty="0">
                <a:solidFill>
                  <a:srgbClr val="CC00CC"/>
                </a:solidFill>
                <a:latin typeface="Arial"/>
                <a:cs typeface="Arial"/>
              </a:rPr>
              <a:t>Density</a:t>
            </a:r>
            <a:endParaRPr sz="1800">
              <a:latin typeface="Arial"/>
              <a:cs typeface="Arial"/>
            </a:endParaRPr>
          </a:p>
        </p:txBody>
      </p:sp>
      <p:sp>
        <p:nvSpPr>
          <p:cNvPr id="7" name="object 7"/>
          <p:cNvSpPr txBox="1"/>
          <p:nvPr/>
        </p:nvSpPr>
        <p:spPr>
          <a:xfrm>
            <a:off x="1831341" y="408178"/>
            <a:ext cx="1759585" cy="289823"/>
          </a:xfrm>
          <a:prstGeom prst="rect">
            <a:avLst/>
          </a:prstGeom>
        </p:spPr>
        <p:txBody>
          <a:bodyPr vert="horz" wrap="square" lIns="0" tIns="12700" rIns="0" bIns="0" rtlCol="0">
            <a:spAutoFit/>
          </a:bodyPr>
          <a:lstStyle/>
          <a:p>
            <a:pPr marL="12700">
              <a:spcBef>
                <a:spcPts val="100"/>
              </a:spcBef>
            </a:pPr>
            <a:r>
              <a:rPr sz="1800" b="1" dirty="0">
                <a:solidFill>
                  <a:srgbClr val="CC00CC"/>
                </a:solidFill>
                <a:latin typeface="Arial"/>
                <a:cs typeface="Arial"/>
              </a:rPr>
              <a:t>Specific</a:t>
            </a:r>
            <a:r>
              <a:rPr sz="1800" b="1" spc="-40" dirty="0">
                <a:solidFill>
                  <a:srgbClr val="CC00CC"/>
                </a:solidFill>
                <a:latin typeface="Arial"/>
                <a:cs typeface="Arial"/>
              </a:rPr>
              <a:t> </a:t>
            </a:r>
            <a:r>
              <a:rPr sz="1800" b="1" spc="-10" dirty="0">
                <a:solidFill>
                  <a:srgbClr val="CC00CC"/>
                </a:solidFill>
                <a:latin typeface="Arial"/>
                <a:cs typeface="Arial"/>
              </a:rPr>
              <a:t>volume</a:t>
            </a:r>
            <a:endParaRPr sz="1800">
              <a:latin typeface="Arial"/>
              <a:cs typeface="Arial"/>
            </a:endParaRPr>
          </a:p>
        </p:txBody>
      </p:sp>
      <p:sp>
        <p:nvSpPr>
          <p:cNvPr id="8" name="object 8"/>
          <p:cNvSpPr txBox="1"/>
          <p:nvPr/>
        </p:nvSpPr>
        <p:spPr>
          <a:xfrm>
            <a:off x="5183251" y="-753109"/>
            <a:ext cx="2741295" cy="1610697"/>
          </a:xfrm>
          <a:prstGeom prst="rect">
            <a:avLst/>
          </a:prstGeom>
        </p:spPr>
        <p:txBody>
          <a:bodyPr vert="horz" wrap="square" lIns="0" tIns="12700" rIns="0" bIns="0" rtlCol="0">
            <a:spAutoFit/>
          </a:bodyPr>
          <a:lstStyle/>
          <a:p>
            <a:pPr marL="12700">
              <a:lnSpc>
                <a:spcPts val="2125"/>
              </a:lnSpc>
              <a:spcBef>
                <a:spcPts val="100"/>
              </a:spcBef>
            </a:pPr>
            <a:r>
              <a:rPr sz="1800" b="1" dirty="0">
                <a:solidFill>
                  <a:srgbClr val="CC00CC"/>
                </a:solidFill>
                <a:latin typeface="Arial"/>
                <a:cs typeface="Arial"/>
              </a:rPr>
              <a:t>Specific</a:t>
            </a:r>
            <a:r>
              <a:rPr sz="1800" b="1" spc="-50" dirty="0">
                <a:solidFill>
                  <a:srgbClr val="CC00CC"/>
                </a:solidFill>
                <a:latin typeface="Arial"/>
                <a:cs typeface="Arial"/>
              </a:rPr>
              <a:t> </a:t>
            </a:r>
            <a:r>
              <a:rPr sz="1800" b="1" dirty="0">
                <a:solidFill>
                  <a:srgbClr val="CC00CC"/>
                </a:solidFill>
                <a:latin typeface="Arial"/>
                <a:cs typeface="Arial"/>
              </a:rPr>
              <a:t>gravity</a:t>
            </a:r>
            <a:r>
              <a:rPr sz="1800" dirty="0">
                <a:solidFill>
                  <a:srgbClr val="CC00CC"/>
                </a:solidFill>
                <a:latin typeface="Arial MT"/>
                <a:cs typeface="Arial MT"/>
              </a:rPr>
              <a:t>:</a:t>
            </a:r>
            <a:r>
              <a:rPr sz="1800" spc="-20" dirty="0">
                <a:solidFill>
                  <a:srgbClr val="CC00CC"/>
                </a:solidFill>
                <a:latin typeface="Arial MT"/>
                <a:cs typeface="Arial MT"/>
              </a:rPr>
              <a:t> </a:t>
            </a:r>
            <a:r>
              <a:rPr sz="1800" dirty="0">
                <a:latin typeface="Arial MT"/>
                <a:cs typeface="Arial MT"/>
              </a:rPr>
              <a:t>The</a:t>
            </a:r>
            <a:r>
              <a:rPr sz="1800" spc="-60" dirty="0">
                <a:latin typeface="Arial MT"/>
                <a:cs typeface="Arial MT"/>
              </a:rPr>
              <a:t> </a:t>
            </a:r>
            <a:r>
              <a:rPr sz="1800" spc="-20" dirty="0">
                <a:latin typeface="Arial MT"/>
                <a:cs typeface="Arial MT"/>
              </a:rPr>
              <a:t>ratio</a:t>
            </a:r>
            <a:endParaRPr sz="1800">
              <a:latin typeface="Arial MT"/>
              <a:cs typeface="Arial MT"/>
            </a:endParaRPr>
          </a:p>
          <a:p>
            <a:pPr marL="35560" marR="5080" indent="913127" algn="r">
              <a:lnSpc>
                <a:spcPct val="94600"/>
              </a:lnSpc>
              <a:spcBef>
                <a:spcPts val="80"/>
              </a:spcBef>
            </a:pPr>
            <a:r>
              <a:rPr sz="1800" dirty="0">
                <a:latin typeface="Arial MT"/>
                <a:cs typeface="Arial MT"/>
              </a:rPr>
              <a:t>of</a:t>
            </a:r>
            <a:r>
              <a:rPr sz="1800" spc="-60" dirty="0">
                <a:latin typeface="Arial MT"/>
                <a:cs typeface="Arial MT"/>
              </a:rPr>
              <a:t> </a:t>
            </a:r>
            <a:r>
              <a:rPr sz="1800" dirty="0">
                <a:latin typeface="Arial MT"/>
                <a:cs typeface="Arial MT"/>
              </a:rPr>
              <a:t>the</a:t>
            </a:r>
            <a:r>
              <a:rPr sz="1800" spc="-75" dirty="0">
                <a:latin typeface="Arial MT"/>
                <a:cs typeface="Arial MT"/>
              </a:rPr>
              <a:t> </a:t>
            </a:r>
            <a:r>
              <a:rPr sz="1800" dirty="0">
                <a:latin typeface="Arial MT"/>
                <a:cs typeface="Arial MT"/>
              </a:rPr>
              <a:t>density</a:t>
            </a:r>
            <a:r>
              <a:rPr sz="1800" spc="-50" dirty="0">
                <a:latin typeface="Arial MT"/>
                <a:cs typeface="Arial MT"/>
              </a:rPr>
              <a:t> </a:t>
            </a:r>
            <a:r>
              <a:rPr sz="1800" dirty="0">
                <a:latin typeface="Arial MT"/>
                <a:cs typeface="Arial MT"/>
              </a:rPr>
              <a:t>of</a:t>
            </a:r>
            <a:r>
              <a:rPr sz="1800" spc="-55" dirty="0">
                <a:latin typeface="Arial MT"/>
                <a:cs typeface="Arial MT"/>
              </a:rPr>
              <a:t> </a:t>
            </a:r>
            <a:r>
              <a:rPr sz="1800" spc="-50" dirty="0">
                <a:latin typeface="Arial MT"/>
                <a:cs typeface="Arial MT"/>
              </a:rPr>
              <a:t>a </a:t>
            </a:r>
            <a:r>
              <a:rPr sz="1800" dirty="0">
                <a:latin typeface="Arial MT"/>
                <a:cs typeface="Arial MT"/>
              </a:rPr>
              <a:t>substance</a:t>
            </a:r>
            <a:r>
              <a:rPr sz="1800" spc="-70" dirty="0">
                <a:latin typeface="Arial MT"/>
                <a:cs typeface="Arial MT"/>
              </a:rPr>
              <a:t> </a:t>
            </a:r>
            <a:r>
              <a:rPr sz="1800" dirty="0">
                <a:latin typeface="Arial MT"/>
                <a:cs typeface="Arial MT"/>
              </a:rPr>
              <a:t>to</a:t>
            </a:r>
            <a:r>
              <a:rPr sz="1800" spc="-80" dirty="0">
                <a:latin typeface="Arial MT"/>
                <a:cs typeface="Arial MT"/>
              </a:rPr>
              <a:t> </a:t>
            </a:r>
            <a:r>
              <a:rPr sz="1800" dirty="0">
                <a:latin typeface="Arial MT"/>
                <a:cs typeface="Arial MT"/>
              </a:rPr>
              <a:t>the</a:t>
            </a:r>
            <a:r>
              <a:rPr sz="1800" spc="-80" dirty="0">
                <a:latin typeface="Arial MT"/>
                <a:cs typeface="Arial MT"/>
              </a:rPr>
              <a:t> </a:t>
            </a:r>
            <a:r>
              <a:rPr sz="1800" dirty="0">
                <a:latin typeface="Arial MT"/>
                <a:cs typeface="Arial MT"/>
              </a:rPr>
              <a:t>density</a:t>
            </a:r>
            <a:r>
              <a:rPr sz="1800" spc="-55" dirty="0">
                <a:latin typeface="Arial MT"/>
                <a:cs typeface="Arial MT"/>
              </a:rPr>
              <a:t> </a:t>
            </a:r>
            <a:r>
              <a:rPr sz="1800" spc="-25" dirty="0">
                <a:latin typeface="Arial MT"/>
                <a:cs typeface="Arial MT"/>
              </a:rPr>
              <a:t>of </a:t>
            </a:r>
            <a:r>
              <a:rPr sz="1800" dirty="0">
                <a:latin typeface="Arial MT"/>
                <a:cs typeface="Arial MT"/>
              </a:rPr>
              <a:t>some</a:t>
            </a:r>
            <a:r>
              <a:rPr sz="1800" spc="-25" dirty="0">
                <a:latin typeface="Arial MT"/>
                <a:cs typeface="Arial MT"/>
              </a:rPr>
              <a:t> </a:t>
            </a:r>
            <a:r>
              <a:rPr sz="1800" dirty="0">
                <a:latin typeface="Arial MT"/>
                <a:cs typeface="Arial MT"/>
              </a:rPr>
              <a:t>standard</a:t>
            </a:r>
            <a:r>
              <a:rPr sz="1800" spc="-10" dirty="0">
                <a:latin typeface="Arial MT"/>
                <a:cs typeface="Arial MT"/>
              </a:rPr>
              <a:t> substance </a:t>
            </a:r>
            <a:r>
              <a:rPr sz="1800" dirty="0">
                <a:latin typeface="Arial MT"/>
                <a:cs typeface="Arial MT"/>
              </a:rPr>
              <a:t>at</a:t>
            </a:r>
            <a:r>
              <a:rPr sz="1800" spc="-20" dirty="0">
                <a:latin typeface="Arial MT"/>
                <a:cs typeface="Arial MT"/>
              </a:rPr>
              <a:t> </a:t>
            </a:r>
            <a:r>
              <a:rPr sz="1800" dirty="0">
                <a:latin typeface="Arial MT"/>
                <a:cs typeface="Arial MT"/>
              </a:rPr>
              <a:t>a</a:t>
            </a:r>
            <a:r>
              <a:rPr sz="1800" spc="-20" dirty="0">
                <a:latin typeface="Arial MT"/>
                <a:cs typeface="Arial MT"/>
              </a:rPr>
              <a:t> </a:t>
            </a:r>
            <a:r>
              <a:rPr sz="1800" dirty="0">
                <a:latin typeface="Arial MT"/>
                <a:cs typeface="Arial MT"/>
              </a:rPr>
              <a:t>specified</a:t>
            </a:r>
            <a:r>
              <a:rPr sz="1800" spc="-30" dirty="0">
                <a:latin typeface="Arial MT"/>
                <a:cs typeface="Arial MT"/>
              </a:rPr>
              <a:t> </a:t>
            </a:r>
            <a:r>
              <a:rPr sz="1800" spc="-10" dirty="0">
                <a:latin typeface="Arial MT"/>
                <a:cs typeface="Arial MT"/>
              </a:rPr>
              <a:t>temperature </a:t>
            </a:r>
            <a:r>
              <a:rPr sz="1800" dirty="0">
                <a:latin typeface="Arial MT"/>
                <a:cs typeface="Arial MT"/>
              </a:rPr>
              <a:t>(usually</a:t>
            </a:r>
            <a:r>
              <a:rPr sz="1800" spc="-25" dirty="0">
                <a:latin typeface="Arial MT"/>
                <a:cs typeface="Arial MT"/>
              </a:rPr>
              <a:t> </a:t>
            </a:r>
            <a:r>
              <a:rPr sz="1800" dirty="0">
                <a:latin typeface="Arial MT"/>
                <a:cs typeface="Arial MT"/>
              </a:rPr>
              <a:t>water</a:t>
            </a:r>
            <a:r>
              <a:rPr sz="1800" spc="-15" dirty="0">
                <a:latin typeface="Arial MT"/>
                <a:cs typeface="Arial MT"/>
              </a:rPr>
              <a:t> </a:t>
            </a:r>
            <a:r>
              <a:rPr sz="1800" dirty="0">
                <a:latin typeface="Arial MT"/>
                <a:cs typeface="Arial MT"/>
              </a:rPr>
              <a:t>at</a:t>
            </a:r>
            <a:r>
              <a:rPr sz="1800" spc="-25" dirty="0">
                <a:latin typeface="Arial MT"/>
                <a:cs typeface="Arial MT"/>
              </a:rPr>
              <a:t> </a:t>
            </a:r>
            <a:r>
              <a:rPr sz="1800" spc="-20" dirty="0">
                <a:latin typeface="Arial MT"/>
                <a:cs typeface="Arial MT"/>
              </a:rPr>
              <a:t>4°C).</a:t>
            </a:r>
            <a:endParaRPr sz="1800">
              <a:latin typeface="Arial MT"/>
              <a:cs typeface="Arial MT"/>
            </a:endParaRPr>
          </a:p>
        </p:txBody>
      </p:sp>
      <p:sp>
        <p:nvSpPr>
          <p:cNvPr id="9" name="object 9"/>
          <p:cNvSpPr txBox="1"/>
          <p:nvPr/>
        </p:nvSpPr>
        <p:spPr>
          <a:xfrm>
            <a:off x="4194175" y="1077596"/>
            <a:ext cx="2335530" cy="817019"/>
          </a:xfrm>
          <a:prstGeom prst="rect">
            <a:avLst/>
          </a:prstGeom>
        </p:spPr>
        <p:txBody>
          <a:bodyPr vert="horz" wrap="square" lIns="0" tIns="27305" rIns="0" bIns="0" rtlCol="0">
            <a:spAutoFit/>
          </a:bodyPr>
          <a:lstStyle/>
          <a:p>
            <a:pPr marL="12700" marR="5080">
              <a:lnSpc>
                <a:spcPct val="94700"/>
              </a:lnSpc>
              <a:spcBef>
                <a:spcPts val="215"/>
              </a:spcBef>
            </a:pPr>
            <a:r>
              <a:rPr sz="1800" b="1" dirty="0">
                <a:solidFill>
                  <a:srgbClr val="CC00CC"/>
                </a:solidFill>
                <a:latin typeface="Arial"/>
                <a:cs typeface="Arial"/>
              </a:rPr>
              <a:t>Specific</a:t>
            </a:r>
            <a:r>
              <a:rPr sz="1800" b="1" spc="-30" dirty="0">
                <a:solidFill>
                  <a:srgbClr val="CC00CC"/>
                </a:solidFill>
                <a:latin typeface="Arial"/>
                <a:cs typeface="Arial"/>
              </a:rPr>
              <a:t> </a:t>
            </a:r>
            <a:r>
              <a:rPr sz="1800" b="1" dirty="0">
                <a:solidFill>
                  <a:srgbClr val="CC00CC"/>
                </a:solidFill>
                <a:latin typeface="Arial"/>
                <a:cs typeface="Arial"/>
              </a:rPr>
              <a:t>weight</a:t>
            </a:r>
            <a:r>
              <a:rPr sz="1800" dirty="0">
                <a:solidFill>
                  <a:srgbClr val="CC00CC"/>
                </a:solidFill>
                <a:latin typeface="Arial MT"/>
                <a:cs typeface="Arial MT"/>
              </a:rPr>
              <a:t>:</a:t>
            </a:r>
            <a:r>
              <a:rPr sz="1800" spc="-25" dirty="0">
                <a:solidFill>
                  <a:srgbClr val="CC00CC"/>
                </a:solidFill>
                <a:latin typeface="Arial MT"/>
                <a:cs typeface="Arial MT"/>
              </a:rPr>
              <a:t> </a:t>
            </a:r>
            <a:r>
              <a:rPr sz="1800" spc="-25" dirty="0">
                <a:latin typeface="Arial MT"/>
                <a:cs typeface="Arial MT"/>
              </a:rPr>
              <a:t>The </a:t>
            </a:r>
            <a:r>
              <a:rPr sz="1800" dirty="0">
                <a:latin typeface="Arial MT"/>
                <a:cs typeface="Arial MT"/>
              </a:rPr>
              <a:t>weight</a:t>
            </a:r>
            <a:r>
              <a:rPr sz="1800" spc="-30" dirty="0">
                <a:latin typeface="Arial MT"/>
                <a:cs typeface="Arial MT"/>
              </a:rPr>
              <a:t> </a:t>
            </a:r>
            <a:r>
              <a:rPr sz="1800" dirty="0">
                <a:latin typeface="Arial MT"/>
                <a:cs typeface="Arial MT"/>
              </a:rPr>
              <a:t>of</a:t>
            </a:r>
            <a:r>
              <a:rPr sz="1800" spc="-70" dirty="0">
                <a:latin typeface="Arial MT"/>
                <a:cs typeface="Arial MT"/>
              </a:rPr>
              <a:t> </a:t>
            </a:r>
            <a:r>
              <a:rPr sz="1800" dirty="0">
                <a:latin typeface="Arial MT"/>
                <a:cs typeface="Arial MT"/>
              </a:rPr>
              <a:t>a</a:t>
            </a:r>
            <a:r>
              <a:rPr sz="1800" spc="-75" dirty="0">
                <a:latin typeface="Arial MT"/>
                <a:cs typeface="Arial MT"/>
              </a:rPr>
              <a:t> </a:t>
            </a:r>
            <a:r>
              <a:rPr sz="1800" dirty="0">
                <a:latin typeface="Arial MT"/>
                <a:cs typeface="Arial MT"/>
              </a:rPr>
              <a:t>unit</a:t>
            </a:r>
            <a:r>
              <a:rPr sz="1800" spc="-65" dirty="0">
                <a:latin typeface="Arial MT"/>
                <a:cs typeface="Arial MT"/>
              </a:rPr>
              <a:t> </a:t>
            </a:r>
            <a:r>
              <a:rPr sz="1800" spc="-10" dirty="0">
                <a:latin typeface="Arial MT"/>
                <a:cs typeface="Arial MT"/>
              </a:rPr>
              <a:t>volume </a:t>
            </a:r>
            <a:r>
              <a:rPr sz="1800" dirty="0">
                <a:latin typeface="Arial MT"/>
                <a:cs typeface="Arial MT"/>
              </a:rPr>
              <a:t>of a </a:t>
            </a:r>
            <a:r>
              <a:rPr sz="1800" spc="-10" dirty="0">
                <a:latin typeface="Arial MT"/>
                <a:cs typeface="Arial MT"/>
              </a:rPr>
              <a:t>substance.</a:t>
            </a:r>
            <a:endParaRPr sz="1800">
              <a:latin typeface="Arial MT"/>
              <a:cs typeface="Arial MT"/>
            </a:endParaRPr>
          </a:p>
        </p:txBody>
      </p:sp>
      <p:sp>
        <p:nvSpPr>
          <p:cNvPr id="10" name="object 10"/>
          <p:cNvSpPr txBox="1"/>
          <p:nvPr/>
        </p:nvSpPr>
        <p:spPr>
          <a:xfrm>
            <a:off x="3812795" y="2842641"/>
            <a:ext cx="1570355" cy="1676100"/>
          </a:xfrm>
          <a:prstGeom prst="rect">
            <a:avLst/>
          </a:prstGeom>
        </p:spPr>
        <p:txBody>
          <a:bodyPr vert="horz" wrap="square" lIns="0" tIns="13970" rIns="0" bIns="0" rtlCol="0">
            <a:spAutoFit/>
          </a:bodyPr>
          <a:lstStyle/>
          <a:p>
            <a:pPr marL="12700" marR="5080">
              <a:lnSpc>
                <a:spcPct val="99500"/>
              </a:lnSpc>
              <a:spcBef>
                <a:spcPts val="110"/>
              </a:spcBef>
            </a:pPr>
            <a:r>
              <a:rPr sz="1800" dirty="0">
                <a:solidFill>
                  <a:srgbClr val="3333FF"/>
                </a:solidFill>
                <a:latin typeface="Arial MT"/>
                <a:cs typeface="Arial MT"/>
              </a:rPr>
              <a:t>Density</a:t>
            </a:r>
            <a:r>
              <a:rPr sz="1800" spc="-10" dirty="0">
                <a:solidFill>
                  <a:srgbClr val="3333FF"/>
                </a:solidFill>
                <a:latin typeface="Arial MT"/>
                <a:cs typeface="Arial MT"/>
              </a:rPr>
              <a:t> </a:t>
            </a:r>
            <a:r>
              <a:rPr sz="1800" spc="-25" dirty="0">
                <a:solidFill>
                  <a:srgbClr val="3333FF"/>
                </a:solidFill>
                <a:latin typeface="Arial MT"/>
                <a:cs typeface="Arial MT"/>
              </a:rPr>
              <a:t>is </a:t>
            </a:r>
            <a:r>
              <a:rPr sz="1800" dirty="0">
                <a:solidFill>
                  <a:srgbClr val="3333FF"/>
                </a:solidFill>
                <a:latin typeface="Arial MT"/>
                <a:cs typeface="Arial MT"/>
              </a:rPr>
              <a:t>mass</a:t>
            </a:r>
            <a:r>
              <a:rPr sz="1800" spc="-15" dirty="0">
                <a:solidFill>
                  <a:srgbClr val="3333FF"/>
                </a:solidFill>
                <a:latin typeface="Arial MT"/>
                <a:cs typeface="Arial MT"/>
              </a:rPr>
              <a:t> </a:t>
            </a:r>
            <a:r>
              <a:rPr sz="1800" dirty="0">
                <a:solidFill>
                  <a:srgbClr val="3333FF"/>
                </a:solidFill>
                <a:latin typeface="Arial MT"/>
                <a:cs typeface="Arial MT"/>
              </a:rPr>
              <a:t>per</a:t>
            </a:r>
            <a:r>
              <a:rPr sz="1800" spc="-15" dirty="0">
                <a:solidFill>
                  <a:srgbClr val="3333FF"/>
                </a:solidFill>
                <a:latin typeface="Arial MT"/>
                <a:cs typeface="Arial MT"/>
              </a:rPr>
              <a:t> </a:t>
            </a:r>
            <a:r>
              <a:rPr sz="1800" spc="-20" dirty="0">
                <a:solidFill>
                  <a:srgbClr val="3333FF"/>
                </a:solidFill>
                <a:latin typeface="Arial MT"/>
                <a:cs typeface="Arial MT"/>
              </a:rPr>
              <a:t>unit </a:t>
            </a:r>
            <a:r>
              <a:rPr sz="1800" spc="-10" dirty="0">
                <a:solidFill>
                  <a:srgbClr val="3333FF"/>
                </a:solidFill>
                <a:latin typeface="Arial MT"/>
                <a:cs typeface="Arial MT"/>
              </a:rPr>
              <a:t>volume; specific</a:t>
            </a:r>
            <a:r>
              <a:rPr sz="1800" spc="-110" dirty="0">
                <a:solidFill>
                  <a:srgbClr val="3333FF"/>
                </a:solidFill>
                <a:latin typeface="Arial MT"/>
                <a:cs typeface="Arial MT"/>
              </a:rPr>
              <a:t> </a:t>
            </a:r>
            <a:r>
              <a:rPr sz="1800" spc="-10" dirty="0">
                <a:solidFill>
                  <a:srgbClr val="3333FF"/>
                </a:solidFill>
                <a:latin typeface="Arial MT"/>
                <a:cs typeface="Arial MT"/>
              </a:rPr>
              <a:t>volume </a:t>
            </a:r>
            <a:r>
              <a:rPr sz="1800" dirty="0">
                <a:solidFill>
                  <a:srgbClr val="3333FF"/>
                </a:solidFill>
                <a:latin typeface="Arial MT"/>
                <a:cs typeface="Arial MT"/>
              </a:rPr>
              <a:t>is</a:t>
            </a:r>
            <a:r>
              <a:rPr sz="1800" spc="-20" dirty="0">
                <a:solidFill>
                  <a:srgbClr val="3333FF"/>
                </a:solidFill>
                <a:latin typeface="Arial MT"/>
                <a:cs typeface="Arial MT"/>
              </a:rPr>
              <a:t> </a:t>
            </a:r>
            <a:r>
              <a:rPr sz="1800" dirty="0">
                <a:solidFill>
                  <a:srgbClr val="3333FF"/>
                </a:solidFill>
                <a:latin typeface="Arial MT"/>
                <a:cs typeface="Arial MT"/>
              </a:rPr>
              <a:t>volume</a:t>
            </a:r>
            <a:r>
              <a:rPr sz="1800" spc="-15" dirty="0">
                <a:solidFill>
                  <a:srgbClr val="3333FF"/>
                </a:solidFill>
                <a:latin typeface="Arial MT"/>
                <a:cs typeface="Arial MT"/>
              </a:rPr>
              <a:t> </a:t>
            </a:r>
            <a:r>
              <a:rPr sz="1800" spc="-25" dirty="0">
                <a:solidFill>
                  <a:srgbClr val="3333FF"/>
                </a:solidFill>
                <a:latin typeface="Arial MT"/>
                <a:cs typeface="Arial MT"/>
              </a:rPr>
              <a:t>per </a:t>
            </a:r>
            <a:r>
              <a:rPr sz="1800" dirty="0">
                <a:solidFill>
                  <a:srgbClr val="3333FF"/>
                </a:solidFill>
                <a:latin typeface="Arial MT"/>
                <a:cs typeface="Arial MT"/>
              </a:rPr>
              <a:t>unit</a:t>
            </a:r>
            <a:r>
              <a:rPr sz="1800" spc="-15" dirty="0">
                <a:solidFill>
                  <a:srgbClr val="3333FF"/>
                </a:solidFill>
                <a:latin typeface="Arial MT"/>
                <a:cs typeface="Arial MT"/>
              </a:rPr>
              <a:t> </a:t>
            </a:r>
            <a:r>
              <a:rPr sz="1800" spc="-10" dirty="0">
                <a:solidFill>
                  <a:srgbClr val="3333FF"/>
                </a:solidFill>
                <a:latin typeface="Arial MT"/>
                <a:cs typeface="Arial MT"/>
              </a:rPr>
              <a:t>mass.</a:t>
            </a:r>
            <a:endParaRPr sz="1800">
              <a:latin typeface="Arial MT"/>
              <a:cs typeface="Arial MT"/>
            </a:endParaRPr>
          </a:p>
        </p:txBody>
      </p:sp>
      <p:sp>
        <p:nvSpPr>
          <p:cNvPr id="11" name="object 11"/>
          <p:cNvSpPr txBox="1"/>
          <p:nvPr/>
        </p:nvSpPr>
        <p:spPr>
          <a:xfrm>
            <a:off x="9765283" y="4664151"/>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18</a:t>
            </a:r>
            <a:endParaRPr sz="1400">
              <a:latin typeface="Arial MT"/>
              <a:cs typeface="Arial MT"/>
            </a:endParaRPr>
          </a:p>
        </p:txBody>
      </p:sp>
      <p:pic>
        <p:nvPicPr>
          <p:cNvPr id="12" name="object 12"/>
          <p:cNvPicPr/>
          <p:nvPr/>
        </p:nvPicPr>
        <p:blipFill>
          <a:blip r:embed="rId4" cstate="print"/>
          <a:stretch>
            <a:fillRect/>
          </a:stretch>
        </p:blipFill>
        <p:spPr>
          <a:xfrm>
            <a:off x="1905001" y="2056079"/>
            <a:ext cx="1854835" cy="2482215"/>
          </a:xfrm>
          <a:prstGeom prst="rect">
            <a:avLst/>
          </a:prstGeom>
        </p:spPr>
      </p:pic>
      <p:pic>
        <p:nvPicPr>
          <p:cNvPr id="13" name="object 13"/>
          <p:cNvPicPr/>
          <p:nvPr/>
        </p:nvPicPr>
        <p:blipFill>
          <a:blip r:embed="rId5" cstate="print"/>
          <a:stretch>
            <a:fillRect/>
          </a:stretch>
        </p:blipFill>
        <p:spPr>
          <a:xfrm>
            <a:off x="1806575" y="-381381"/>
            <a:ext cx="2535555" cy="617220"/>
          </a:xfrm>
          <a:prstGeom prst="rect">
            <a:avLst/>
          </a:prstGeom>
        </p:spPr>
      </p:pic>
      <p:pic>
        <p:nvPicPr>
          <p:cNvPr id="14" name="object 14"/>
          <p:cNvPicPr/>
          <p:nvPr/>
        </p:nvPicPr>
        <p:blipFill>
          <a:blip r:embed="rId6" cstate="print"/>
          <a:stretch>
            <a:fillRect/>
          </a:stretch>
        </p:blipFill>
        <p:spPr>
          <a:xfrm>
            <a:off x="8077201" y="-305180"/>
            <a:ext cx="1369695" cy="728345"/>
          </a:xfrm>
          <a:prstGeom prst="rect">
            <a:avLst/>
          </a:prstGeom>
        </p:spPr>
      </p:pic>
      <p:pic>
        <p:nvPicPr>
          <p:cNvPr id="15" name="object 15"/>
          <p:cNvPicPr/>
          <p:nvPr/>
        </p:nvPicPr>
        <p:blipFill>
          <a:blip r:embed="rId7" cstate="print"/>
          <a:stretch>
            <a:fillRect/>
          </a:stretch>
        </p:blipFill>
        <p:spPr>
          <a:xfrm>
            <a:off x="7010401" y="1215605"/>
            <a:ext cx="3057525" cy="371475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4020" y="380365"/>
            <a:ext cx="3475354" cy="3876421"/>
          </a:xfrm>
          <a:prstGeom prst="rect">
            <a:avLst/>
          </a:prstGeom>
        </p:spPr>
      </p:pic>
      <p:sp>
        <p:nvSpPr>
          <p:cNvPr id="3" name="object 3"/>
          <p:cNvSpPr txBox="1">
            <a:spLocks noGrp="1"/>
          </p:cNvSpPr>
          <p:nvPr>
            <p:ph type="title"/>
          </p:nvPr>
        </p:nvSpPr>
        <p:spPr>
          <a:xfrm>
            <a:off x="1907540" y="-881127"/>
            <a:ext cx="7506334" cy="566822"/>
          </a:xfrm>
          <a:prstGeom prst="rect">
            <a:avLst/>
          </a:prstGeom>
        </p:spPr>
        <p:txBody>
          <a:bodyPr vert="horz" wrap="square" lIns="0" tIns="12700" rIns="0" bIns="0" rtlCol="0" anchor="t">
            <a:spAutoFit/>
          </a:bodyPr>
          <a:lstStyle/>
          <a:p>
            <a:pPr marL="12700">
              <a:spcBef>
                <a:spcPts val="100"/>
              </a:spcBef>
            </a:pPr>
            <a:r>
              <a:rPr spc="-100" dirty="0">
                <a:latin typeface="Arial MT"/>
                <a:cs typeface="Arial MT"/>
              </a:rPr>
              <a:t>P-</a:t>
            </a:r>
            <a:r>
              <a:rPr dirty="0">
                <a:latin typeface="Arial MT"/>
                <a:cs typeface="Arial MT"/>
              </a:rPr>
              <a:t>v</a:t>
            </a:r>
            <a:r>
              <a:rPr spc="-250" dirty="0">
                <a:latin typeface="Arial MT"/>
                <a:cs typeface="Arial MT"/>
              </a:rPr>
              <a:t> </a:t>
            </a:r>
            <a:r>
              <a:rPr spc="-85" dirty="0">
                <a:latin typeface="Arial MT"/>
                <a:cs typeface="Arial MT"/>
              </a:rPr>
              <a:t>diagram</a:t>
            </a:r>
            <a:r>
              <a:rPr spc="-250" dirty="0">
                <a:latin typeface="Arial MT"/>
                <a:cs typeface="Arial MT"/>
              </a:rPr>
              <a:t> </a:t>
            </a:r>
            <a:r>
              <a:rPr spc="-35" dirty="0">
                <a:latin typeface="Arial MT"/>
                <a:cs typeface="Arial MT"/>
              </a:rPr>
              <a:t>of</a:t>
            </a:r>
            <a:r>
              <a:rPr spc="-235" dirty="0">
                <a:latin typeface="Arial MT"/>
                <a:cs typeface="Arial MT"/>
              </a:rPr>
              <a:t> </a:t>
            </a:r>
            <a:r>
              <a:rPr spc="-75" dirty="0">
                <a:latin typeface="Arial MT"/>
                <a:cs typeface="Arial MT"/>
              </a:rPr>
              <a:t>two</a:t>
            </a:r>
            <a:r>
              <a:rPr spc="-225" dirty="0">
                <a:latin typeface="Arial MT"/>
                <a:cs typeface="Arial MT"/>
              </a:rPr>
              <a:t> </a:t>
            </a:r>
            <a:r>
              <a:rPr spc="-80" dirty="0">
                <a:latin typeface="Arial MT"/>
                <a:cs typeface="Arial MT"/>
              </a:rPr>
              <a:t>stroke</a:t>
            </a:r>
            <a:r>
              <a:rPr spc="-245" dirty="0">
                <a:latin typeface="Arial MT"/>
                <a:cs typeface="Arial MT"/>
              </a:rPr>
              <a:t> </a:t>
            </a:r>
            <a:r>
              <a:rPr spc="-80" dirty="0">
                <a:latin typeface="Arial MT"/>
                <a:cs typeface="Arial MT"/>
              </a:rPr>
              <a:t>petrol</a:t>
            </a:r>
            <a:r>
              <a:rPr spc="-254" dirty="0">
                <a:latin typeface="Arial MT"/>
                <a:cs typeface="Arial MT"/>
              </a:rPr>
              <a:t> </a:t>
            </a:r>
            <a:r>
              <a:rPr spc="-30" dirty="0">
                <a:latin typeface="Arial MT"/>
                <a:cs typeface="Arial MT"/>
              </a:rPr>
              <a:t>engine</a:t>
            </a:r>
            <a:endParaRPr>
              <a:latin typeface="Arial MT"/>
              <a:cs typeface="Arial MT"/>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681" y="-706119"/>
            <a:ext cx="9309979" cy="913711"/>
          </a:xfrm>
          <a:prstGeom prst="rect">
            <a:avLst/>
          </a:prstGeom>
        </p:spPr>
        <p:txBody>
          <a:bodyPr vert="horz" wrap="square" lIns="0" tIns="356234" rIns="0" bIns="0" rtlCol="0" anchor="t">
            <a:spAutoFit/>
          </a:bodyPr>
          <a:lstStyle/>
          <a:p>
            <a:pPr marL="167640">
              <a:spcBef>
                <a:spcPts val="95"/>
              </a:spcBef>
            </a:pPr>
            <a:r>
              <a:rPr spc="-150" dirty="0"/>
              <a:t>VALVE</a:t>
            </a:r>
            <a:r>
              <a:rPr spc="-285" dirty="0"/>
              <a:t> </a:t>
            </a:r>
            <a:r>
              <a:rPr spc="-165" dirty="0"/>
              <a:t>TIMING</a:t>
            </a:r>
            <a:r>
              <a:rPr spc="-280" dirty="0"/>
              <a:t> </a:t>
            </a:r>
            <a:r>
              <a:rPr spc="-130" dirty="0"/>
              <a:t>DIAGRAMS</a:t>
            </a:r>
          </a:p>
        </p:txBody>
      </p:sp>
      <p:sp>
        <p:nvSpPr>
          <p:cNvPr id="3" name="object 3"/>
          <p:cNvSpPr txBox="1"/>
          <p:nvPr/>
        </p:nvSpPr>
        <p:spPr>
          <a:xfrm>
            <a:off x="1907541" y="-212091"/>
            <a:ext cx="8075930" cy="4487254"/>
          </a:xfrm>
          <a:prstGeom prst="rect">
            <a:avLst/>
          </a:prstGeom>
        </p:spPr>
        <p:txBody>
          <a:bodyPr vert="horz" wrap="square" lIns="0" tIns="26670" rIns="0" bIns="0" rtlCol="0">
            <a:spAutoFit/>
          </a:bodyPr>
          <a:lstStyle/>
          <a:p>
            <a:pPr marL="194944" marR="139065" indent="-182879">
              <a:lnSpc>
                <a:spcPts val="2860"/>
              </a:lnSpc>
              <a:spcBef>
                <a:spcPts val="210"/>
              </a:spcBef>
              <a:buClr>
                <a:srgbClr val="4F81BB"/>
              </a:buClr>
              <a:buSzPct val="85416"/>
              <a:buChar char="•"/>
              <a:tabLst>
                <a:tab pos="194944" algn="l"/>
              </a:tabLst>
            </a:pPr>
            <a:r>
              <a:rPr sz="2400" dirty="0">
                <a:latin typeface="Arial MT"/>
                <a:cs typeface="Arial MT"/>
              </a:rPr>
              <a:t>Valve</a:t>
            </a:r>
            <a:r>
              <a:rPr sz="2400" spc="-75" dirty="0">
                <a:latin typeface="Arial MT"/>
                <a:cs typeface="Arial MT"/>
              </a:rPr>
              <a:t> </a:t>
            </a:r>
            <a:r>
              <a:rPr sz="2400" dirty="0">
                <a:latin typeface="Arial MT"/>
                <a:cs typeface="Arial MT"/>
              </a:rPr>
              <a:t>timingis</a:t>
            </a:r>
            <a:r>
              <a:rPr sz="2400" spc="150" dirty="0">
                <a:latin typeface="Arial MT"/>
                <a:cs typeface="Arial MT"/>
              </a:rPr>
              <a:t> </a:t>
            </a:r>
            <a:r>
              <a:rPr sz="2400" dirty="0">
                <a:latin typeface="Arial MT"/>
                <a:cs typeface="Arial MT"/>
              </a:rPr>
              <a:t>the</a:t>
            </a:r>
            <a:r>
              <a:rPr sz="2400" spc="145" dirty="0">
                <a:latin typeface="Arial MT"/>
                <a:cs typeface="Arial MT"/>
              </a:rPr>
              <a:t> </a:t>
            </a:r>
            <a:r>
              <a:rPr sz="2400" dirty="0">
                <a:latin typeface="Arial MT"/>
                <a:cs typeface="Arial MT"/>
              </a:rPr>
              <a:t>regulation</a:t>
            </a:r>
            <a:r>
              <a:rPr sz="2400" spc="135" dirty="0">
                <a:latin typeface="Arial MT"/>
                <a:cs typeface="Arial MT"/>
              </a:rPr>
              <a:t> </a:t>
            </a:r>
            <a:r>
              <a:rPr sz="2400" dirty="0">
                <a:latin typeface="Arial MT"/>
                <a:cs typeface="Arial MT"/>
              </a:rPr>
              <a:t>of</a:t>
            </a:r>
            <a:r>
              <a:rPr sz="2400" spc="145" dirty="0">
                <a:latin typeface="Arial MT"/>
                <a:cs typeface="Arial MT"/>
              </a:rPr>
              <a:t> </a:t>
            </a:r>
            <a:r>
              <a:rPr sz="2400" dirty="0">
                <a:latin typeface="Arial MT"/>
                <a:cs typeface="Arial MT"/>
              </a:rPr>
              <a:t>the</a:t>
            </a:r>
            <a:r>
              <a:rPr sz="2400" spc="145" dirty="0">
                <a:latin typeface="Arial MT"/>
                <a:cs typeface="Arial MT"/>
              </a:rPr>
              <a:t> </a:t>
            </a:r>
            <a:r>
              <a:rPr sz="2400" dirty="0">
                <a:latin typeface="Arial MT"/>
                <a:cs typeface="Arial MT"/>
              </a:rPr>
              <a:t>points</a:t>
            </a:r>
            <a:r>
              <a:rPr sz="2400" spc="145" dirty="0">
                <a:latin typeface="Arial MT"/>
                <a:cs typeface="Arial MT"/>
              </a:rPr>
              <a:t> </a:t>
            </a:r>
            <a:r>
              <a:rPr sz="2400" dirty="0">
                <a:latin typeface="Arial MT"/>
                <a:cs typeface="Arial MT"/>
              </a:rPr>
              <a:t>in</a:t>
            </a:r>
            <a:r>
              <a:rPr sz="2400" spc="140" dirty="0">
                <a:latin typeface="Arial MT"/>
                <a:cs typeface="Arial MT"/>
              </a:rPr>
              <a:t> </a:t>
            </a:r>
            <a:r>
              <a:rPr sz="2400" dirty="0">
                <a:latin typeface="Arial MT"/>
                <a:cs typeface="Arial MT"/>
              </a:rPr>
              <a:t>the</a:t>
            </a:r>
            <a:r>
              <a:rPr sz="2400" spc="145" dirty="0">
                <a:latin typeface="Arial MT"/>
                <a:cs typeface="Arial MT"/>
              </a:rPr>
              <a:t> </a:t>
            </a:r>
            <a:r>
              <a:rPr sz="2400" dirty="0">
                <a:latin typeface="Arial MT"/>
                <a:cs typeface="Arial MT"/>
              </a:rPr>
              <a:t>cycle</a:t>
            </a:r>
            <a:r>
              <a:rPr sz="2400" spc="125" dirty="0">
                <a:latin typeface="Arial MT"/>
                <a:cs typeface="Arial MT"/>
              </a:rPr>
              <a:t> </a:t>
            </a:r>
            <a:r>
              <a:rPr sz="2400" spc="-25" dirty="0">
                <a:latin typeface="Arial MT"/>
                <a:cs typeface="Arial MT"/>
              </a:rPr>
              <a:t>at </a:t>
            </a:r>
            <a:r>
              <a:rPr sz="2400" dirty="0">
                <a:latin typeface="Arial MT"/>
                <a:cs typeface="Arial MT"/>
              </a:rPr>
              <a:t>which</a:t>
            </a:r>
            <a:r>
              <a:rPr sz="2400" spc="-55" dirty="0">
                <a:latin typeface="Arial MT"/>
                <a:cs typeface="Arial MT"/>
              </a:rPr>
              <a:t> </a:t>
            </a:r>
            <a:r>
              <a:rPr sz="2400" dirty="0">
                <a:latin typeface="Arial MT"/>
                <a:cs typeface="Arial MT"/>
              </a:rPr>
              <a:t>the</a:t>
            </a:r>
            <a:r>
              <a:rPr sz="2400" spc="-45" dirty="0">
                <a:latin typeface="Arial MT"/>
                <a:cs typeface="Arial MT"/>
              </a:rPr>
              <a:t> </a:t>
            </a:r>
            <a:r>
              <a:rPr sz="2400" dirty="0">
                <a:latin typeface="Arial MT"/>
                <a:cs typeface="Arial MT"/>
              </a:rPr>
              <a:t>valves</a:t>
            </a:r>
            <a:r>
              <a:rPr sz="2400" spc="-45" dirty="0">
                <a:latin typeface="Arial MT"/>
                <a:cs typeface="Arial MT"/>
              </a:rPr>
              <a:t> </a:t>
            </a:r>
            <a:r>
              <a:rPr sz="2400" dirty="0">
                <a:latin typeface="Arial MT"/>
                <a:cs typeface="Arial MT"/>
              </a:rPr>
              <a:t>are</a:t>
            </a:r>
            <a:r>
              <a:rPr sz="2400" spc="-45" dirty="0">
                <a:latin typeface="Arial MT"/>
                <a:cs typeface="Arial MT"/>
              </a:rPr>
              <a:t> </a:t>
            </a:r>
            <a:r>
              <a:rPr sz="2400" dirty="0">
                <a:latin typeface="Arial MT"/>
                <a:cs typeface="Arial MT"/>
              </a:rPr>
              <a:t>set</a:t>
            </a:r>
            <a:r>
              <a:rPr sz="2400" spc="-40" dirty="0">
                <a:latin typeface="Arial MT"/>
                <a:cs typeface="Arial MT"/>
              </a:rPr>
              <a:t> </a:t>
            </a:r>
            <a:r>
              <a:rPr sz="2400" dirty="0">
                <a:latin typeface="Arial MT"/>
                <a:cs typeface="Arial MT"/>
              </a:rPr>
              <a:t>to</a:t>
            </a:r>
            <a:r>
              <a:rPr sz="2400" spc="-45" dirty="0">
                <a:latin typeface="Arial MT"/>
                <a:cs typeface="Arial MT"/>
              </a:rPr>
              <a:t> </a:t>
            </a:r>
            <a:r>
              <a:rPr sz="2400" dirty="0">
                <a:latin typeface="Arial MT"/>
                <a:cs typeface="Arial MT"/>
              </a:rPr>
              <a:t>open</a:t>
            </a:r>
            <a:r>
              <a:rPr sz="2400" spc="-50" dirty="0">
                <a:latin typeface="Arial MT"/>
                <a:cs typeface="Arial MT"/>
              </a:rPr>
              <a:t> </a:t>
            </a:r>
            <a:r>
              <a:rPr sz="2400" dirty="0">
                <a:latin typeface="Arial MT"/>
                <a:cs typeface="Arial MT"/>
              </a:rPr>
              <a:t>and</a:t>
            </a:r>
            <a:r>
              <a:rPr sz="2400" spc="-55" dirty="0">
                <a:latin typeface="Arial MT"/>
                <a:cs typeface="Arial MT"/>
              </a:rPr>
              <a:t> </a:t>
            </a:r>
            <a:r>
              <a:rPr sz="2400" spc="-10" dirty="0">
                <a:latin typeface="Arial MT"/>
                <a:cs typeface="Arial MT"/>
              </a:rPr>
              <a:t>close.</a:t>
            </a:r>
            <a:endParaRPr sz="2400">
              <a:latin typeface="Arial MT"/>
              <a:cs typeface="Arial MT"/>
            </a:endParaRPr>
          </a:p>
          <a:p>
            <a:pPr>
              <a:spcBef>
                <a:spcPts val="1190"/>
              </a:spcBef>
            </a:pPr>
            <a:endParaRPr sz="2400">
              <a:latin typeface="Arial MT"/>
              <a:cs typeface="Arial MT"/>
            </a:endParaRPr>
          </a:p>
          <a:p>
            <a:pPr marL="12700" algn="just"/>
            <a:r>
              <a:rPr sz="2400" dirty="0">
                <a:latin typeface="Arial MT"/>
                <a:cs typeface="Arial MT"/>
              </a:rPr>
              <a:t>Reasons</a:t>
            </a:r>
            <a:r>
              <a:rPr sz="2400" spc="-80" dirty="0">
                <a:latin typeface="Arial MT"/>
                <a:cs typeface="Arial MT"/>
              </a:rPr>
              <a:t> </a:t>
            </a:r>
            <a:r>
              <a:rPr sz="2400" dirty="0">
                <a:latin typeface="Arial MT"/>
                <a:cs typeface="Arial MT"/>
              </a:rPr>
              <a:t>for</a:t>
            </a:r>
            <a:r>
              <a:rPr sz="2400" spc="-90" dirty="0">
                <a:latin typeface="Arial MT"/>
                <a:cs typeface="Arial MT"/>
              </a:rPr>
              <a:t> </a:t>
            </a:r>
            <a:r>
              <a:rPr sz="2400" dirty="0">
                <a:latin typeface="Arial MT"/>
                <a:cs typeface="Arial MT"/>
              </a:rPr>
              <a:t>actual</a:t>
            </a:r>
            <a:r>
              <a:rPr sz="2400" spc="-85" dirty="0">
                <a:latin typeface="Arial MT"/>
                <a:cs typeface="Arial MT"/>
              </a:rPr>
              <a:t> </a:t>
            </a:r>
            <a:r>
              <a:rPr sz="2400" dirty="0">
                <a:latin typeface="Arial MT"/>
                <a:cs typeface="Arial MT"/>
              </a:rPr>
              <a:t>valve</a:t>
            </a:r>
            <a:r>
              <a:rPr sz="2400" spc="-100" dirty="0">
                <a:latin typeface="Arial MT"/>
                <a:cs typeface="Arial MT"/>
              </a:rPr>
              <a:t> </a:t>
            </a:r>
            <a:r>
              <a:rPr sz="2400" spc="-10" dirty="0">
                <a:latin typeface="Arial MT"/>
                <a:cs typeface="Arial MT"/>
              </a:rPr>
              <a:t>timing:-</a:t>
            </a:r>
            <a:endParaRPr sz="2400">
              <a:latin typeface="Arial MT"/>
              <a:cs typeface="Arial MT"/>
            </a:endParaRPr>
          </a:p>
          <a:p>
            <a:pPr marL="469898" marR="5080" indent="-457832" algn="just">
              <a:lnSpc>
                <a:spcPct val="99500"/>
              </a:lnSpc>
              <a:spcBef>
                <a:spcPts val="590"/>
              </a:spcBef>
              <a:buClr>
                <a:srgbClr val="4F81BB"/>
              </a:buClr>
              <a:buSzPct val="85416"/>
              <a:buAutoNum type="arabicPeriod"/>
              <a:tabLst>
                <a:tab pos="469898" algn="l"/>
              </a:tabLst>
            </a:pPr>
            <a:r>
              <a:rPr sz="2400" u="sng" dirty="0">
                <a:uFill>
                  <a:solidFill>
                    <a:srgbClr val="000000"/>
                  </a:solidFill>
                </a:uFill>
                <a:latin typeface="Arial MT"/>
                <a:cs typeface="Arial MT"/>
              </a:rPr>
              <a:t>Mechanical</a:t>
            </a:r>
            <a:r>
              <a:rPr sz="2400" u="sng" spc="140" dirty="0">
                <a:uFill>
                  <a:solidFill>
                    <a:srgbClr val="000000"/>
                  </a:solidFill>
                </a:uFill>
                <a:latin typeface="Arial MT"/>
                <a:cs typeface="Arial MT"/>
              </a:rPr>
              <a:t>  </a:t>
            </a:r>
            <a:r>
              <a:rPr sz="2400" u="sng" dirty="0">
                <a:uFill>
                  <a:solidFill>
                    <a:srgbClr val="000000"/>
                  </a:solidFill>
                </a:uFill>
                <a:latin typeface="Arial MT"/>
                <a:cs typeface="Arial MT"/>
              </a:rPr>
              <a:t>Factor</a:t>
            </a:r>
            <a:r>
              <a:rPr sz="2400" dirty="0">
                <a:latin typeface="Arial MT"/>
                <a:cs typeface="Arial MT"/>
              </a:rPr>
              <a:t>:</a:t>
            </a:r>
            <a:r>
              <a:rPr sz="2400" spc="140" dirty="0">
                <a:latin typeface="Arial MT"/>
                <a:cs typeface="Arial MT"/>
              </a:rPr>
              <a:t>  </a:t>
            </a:r>
            <a:r>
              <a:rPr sz="2400" dirty="0">
                <a:latin typeface="Arial MT"/>
                <a:cs typeface="Arial MT"/>
              </a:rPr>
              <a:t>-</a:t>
            </a:r>
            <a:r>
              <a:rPr sz="2400" spc="135" dirty="0">
                <a:latin typeface="Arial MT"/>
                <a:cs typeface="Arial MT"/>
              </a:rPr>
              <a:t>  </a:t>
            </a:r>
            <a:r>
              <a:rPr sz="2400" dirty="0">
                <a:latin typeface="Arial MT"/>
                <a:cs typeface="Arial MT"/>
              </a:rPr>
              <a:t>valves</a:t>
            </a:r>
            <a:r>
              <a:rPr sz="2400" spc="135" dirty="0">
                <a:latin typeface="Arial MT"/>
                <a:cs typeface="Arial MT"/>
              </a:rPr>
              <a:t>  </a:t>
            </a:r>
            <a:r>
              <a:rPr sz="2400" dirty="0">
                <a:latin typeface="Arial MT"/>
                <a:cs typeface="Arial MT"/>
              </a:rPr>
              <a:t>cannot</a:t>
            </a:r>
            <a:r>
              <a:rPr sz="2400" spc="140" dirty="0">
                <a:latin typeface="Arial MT"/>
                <a:cs typeface="Arial MT"/>
              </a:rPr>
              <a:t>  </a:t>
            </a:r>
            <a:r>
              <a:rPr sz="2400" dirty="0">
                <a:latin typeface="Arial MT"/>
                <a:cs typeface="Arial MT"/>
              </a:rPr>
              <a:t>be</a:t>
            </a:r>
            <a:r>
              <a:rPr sz="2400" spc="140" dirty="0">
                <a:latin typeface="Arial MT"/>
                <a:cs typeface="Arial MT"/>
              </a:rPr>
              <a:t>  </a:t>
            </a:r>
            <a:r>
              <a:rPr sz="2400" dirty="0">
                <a:latin typeface="Arial MT"/>
                <a:cs typeface="Arial MT"/>
              </a:rPr>
              <a:t>closed</a:t>
            </a:r>
            <a:r>
              <a:rPr sz="2400" spc="140" dirty="0">
                <a:latin typeface="Arial MT"/>
                <a:cs typeface="Arial MT"/>
              </a:rPr>
              <a:t>  </a:t>
            </a:r>
            <a:r>
              <a:rPr sz="2400" spc="-25" dirty="0">
                <a:latin typeface="Arial MT"/>
                <a:cs typeface="Arial MT"/>
              </a:rPr>
              <a:t>and </a:t>
            </a:r>
            <a:r>
              <a:rPr sz="2400" dirty="0">
                <a:latin typeface="Arial MT"/>
                <a:cs typeface="Arial MT"/>
              </a:rPr>
              <a:t>opened</a:t>
            </a:r>
            <a:r>
              <a:rPr sz="2400" spc="345" dirty="0">
                <a:latin typeface="Arial MT"/>
                <a:cs typeface="Arial MT"/>
              </a:rPr>
              <a:t> </a:t>
            </a:r>
            <a:r>
              <a:rPr sz="2400" dirty="0">
                <a:latin typeface="Arial MT"/>
                <a:cs typeface="Arial MT"/>
              </a:rPr>
              <a:t>abruptly</a:t>
            </a:r>
            <a:r>
              <a:rPr sz="2400" spc="355" dirty="0">
                <a:latin typeface="Arial MT"/>
                <a:cs typeface="Arial MT"/>
              </a:rPr>
              <a:t> </a:t>
            </a:r>
            <a:r>
              <a:rPr sz="2400" dirty="0">
                <a:latin typeface="Arial MT"/>
                <a:cs typeface="Arial MT"/>
              </a:rPr>
              <a:t>because</a:t>
            </a:r>
            <a:r>
              <a:rPr sz="2400" spc="345" dirty="0">
                <a:latin typeface="Arial MT"/>
                <a:cs typeface="Arial MT"/>
              </a:rPr>
              <a:t> </a:t>
            </a:r>
            <a:r>
              <a:rPr sz="2400" dirty="0">
                <a:latin typeface="Arial MT"/>
                <a:cs typeface="Arial MT"/>
              </a:rPr>
              <a:t>they</a:t>
            </a:r>
            <a:r>
              <a:rPr sz="2400" spc="355" dirty="0">
                <a:latin typeface="Arial MT"/>
                <a:cs typeface="Arial MT"/>
              </a:rPr>
              <a:t> </a:t>
            </a:r>
            <a:r>
              <a:rPr sz="2400" dirty="0">
                <a:latin typeface="Arial MT"/>
                <a:cs typeface="Arial MT"/>
              </a:rPr>
              <a:t>are</a:t>
            </a:r>
            <a:r>
              <a:rPr sz="2400" spc="355" dirty="0">
                <a:latin typeface="Arial MT"/>
                <a:cs typeface="Arial MT"/>
              </a:rPr>
              <a:t> </a:t>
            </a:r>
            <a:r>
              <a:rPr sz="2400" dirty="0">
                <a:latin typeface="Arial MT"/>
                <a:cs typeface="Arial MT"/>
              </a:rPr>
              <a:t>operated</a:t>
            </a:r>
            <a:r>
              <a:rPr sz="2400" spc="350" dirty="0">
                <a:latin typeface="Arial MT"/>
                <a:cs typeface="Arial MT"/>
              </a:rPr>
              <a:t> </a:t>
            </a:r>
            <a:r>
              <a:rPr sz="2400" dirty="0">
                <a:latin typeface="Arial MT"/>
                <a:cs typeface="Arial MT"/>
              </a:rPr>
              <a:t>by</a:t>
            </a:r>
            <a:r>
              <a:rPr sz="2400" spc="350" dirty="0">
                <a:latin typeface="Arial MT"/>
                <a:cs typeface="Arial MT"/>
              </a:rPr>
              <a:t> </a:t>
            </a:r>
            <a:r>
              <a:rPr sz="2400" spc="-10" dirty="0">
                <a:latin typeface="Arial MT"/>
                <a:cs typeface="Arial MT"/>
              </a:rPr>
              <a:t>cams. </a:t>
            </a:r>
            <a:r>
              <a:rPr sz="2400" dirty="0">
                <a:latin typeface="Arial MT"/>
                <a:cs typeface="Arial MT"/>
              </a:rPr>
              <a:t>So</a:t>
            </a:r>
            <a:r>
              <a:rPr sz="2400" spc="-15" dirty="0">
                <a:latin typeface="Arial MT"/>
                <a:cs typeface="Arial MT"/>
              </a:rPr>
              <a:t> </a:t>
            </a:r>
            <a:r>
              <a:rPr sz="2400" dirty="0">
                <a:latin typeface="Arial MT"/>
                <a:cs typeface="Arial MT"/>
              </a:rPr>
              <a:t>that</a:t>
            </a:r>
            <a:r>
              <a:rPr sz="2400" spc="5" dirty="0">
                <a:latin typeface="Arial MT"/>
                <a:cs typeface="Arial MT"/>
              </a:rPr>
              <a:t> </a:t>
            </a:r>
            <a:r>
              <a:rPr sz="2400" dirty="0">
                <a:latin typeface="Arial MT"/>
                <a:cs typeface="Arial MT"/>
              </a:rPr>
              <a:t>the</a:t>
            </a:r>
            <a:r>
              <a:rPr sz="2400" spc="-20" dirty="0">
                <a:latin typeface="Arial MT"/>
                <a:cs typeface="Arial MT"/>
              </a:rPr>
              <a:t> </a:t>
            </a:r>
            <a:r>
              <a:rPr sz="2400" dirty="0">
                <a:latin typeface="Arial MT"/>
                <a:cs typeface="Arial MT"/>
              </a:rPr>
              <a:t>opening</a:t>
            </a:r>
            <a:r>
              <a:rPr sz="2400" spc="-5" dirty="0">
                <a:latin typeface="Arial MT"/>
                <a:cs typeface="Arial MT"/>
              </a:rPr>
              <a:t> </a:t>
            </a:r>
            <a:r>
              <a:rPr sz="2400" dirty="0">
                <a:latin typeface="Arial MT"/>
                <a:cs typeface="Arial MT"/>
              </a:rPr>
              <a:t>of</a:t>
            </a:r>
            <a:r>
              <a:rPr sz="2400" spc="-5" dirty="0">
                <a:latin typeface="Arial MT"/>
                <a:cs typeface="Arial MT"/>
              </a:rPr>
              <a:t> </a:t>
            </a:r>
            <a:r>
              <a:rPr sz="2400" dirty="0">
                <a:latin typeface="Arial MT"/>
                <a:cs typeface="Arial MT"/>
              </a:rPr>
              <a:t>the valve</a:t>
            </a:r>
            <a:r>
              <a:rPr sz="2400" spc="-25" dirty="0">
                <a:latin typeface="Arial MT"/>
                <a:cs typeface="Arial MT"/>
              </a:rPr>
              <a:t> </a:t>
            </a:r>
            <a:r>
              <a:rPr sz="2400" dirty="0">
                <a:latin typeface="Arial MT"/>
                <a:cs typeface="Arial MT"/>
              </a:rPr>
              <a:t>must commence</a:t>
            </a:r>
            <a:r>
              <a:rPr sz="2400" spc="-10" dirty="0">
                <a:latin typeface="Arial MT"/>
                <a:cs typeface="Arial MT"/>
              </a:rPr>
              <a:t> ahead </a:t>
            </a:r>
            <a:r>
              <a:rPr sz="2400" dirty="0">
                <a:latin typeface="Arial MT"/>
                <a:cs typeface="Arial MT"/>
              </a:rPr>
              <a:t>of</a:t>
            </a:r>
            <a:r>
              <a:rPr sz="2400" spc="-65" dirty="0">
                <a:latin typeface="Arial MT"/>
                <a:cs typeface="Arial MT"/>
              </a:rPr>
              <a:t> </a:t>
            </a:r>
            <a:r>
              <a:rPr sz="2400" dirty="0">
                <a:latin typeface="Arial MT"/>
                <a:cs typeface="Arial MT"/>
              </a:rPr>
              <a:t>the</a:t>
            </a:r>
            <a:r>
              <a:rPr sz="2400" spc="-65" dirty="0">
                <a:latin typeface="Arial MT"/>
                <a:cs typeface="Arial MT"/>
              </a:rPr>
              <a:t> </a:t>
            </a:r>
            <a:r>
              <a:rPr sz="2400" dirty="0">
                <a:latin typeface="Arial MT"/>
                <a:cs typeface="Arial MT"/>
              </a:rPr>
              <a:t>time.</a:t>
            </a:r>
            <a:r>
              <a:rPr sz="2400" spc="-65" dirty="0">
                <a:latin typeface="Arial MT"/>
                <a:cs typeface="Arial MT"/>
              </a:rPr>
              <a:t> </a:t>
            </a:r>
            <a:r>
              <a:rPr sz="2400" dirty="0">
                <a:latin typeface="Arial MT"/>
                <a:cs typeface="Arial MT"/>
              </a:rPr>
              <a:t>(designed</a:t>
            </a:r>
            <a:r>
              <a:rPr sz="2400" spc="-60" dirty="0">
                <a:latin typeface="Arial MT"/>
                <a:cs typeface="Arial MT"/>
              </a:rPr>
              <a:t> </a:t>
            </a:r>
            <a:r>
              <a:rPr sz="2400" dirty="0">
                <a:latin typeface="Arial MT"/>
                <a:cs typeface="Arial MT"/>
              </a:rPr>
              <a:t>dead</a:t>
            </a:r>
            <a:r>
              <a:rPr sz="2400" spc="-65" dirty="0">
                <a:latin typeface="Arial MT"/>
                <a:cs typeface="Arial MT"/>
              </a:rPr>
              <a:t> </a:t>
            </a:r>
            <a:r>
              <a:rPr sz="2400" spc="-10" dirty="0">
                <a:latin typeface="Arial MT"/>
                <a:cs typeface="Arial MT"/>
              </a:rPr>
              <a:t>center)</a:t>
            </a:r>
            <a:endParaRPr sz="2400">
              <a:latin typeface="Arial MT"/>
              <a:cs typeface="Arial MT"/>
            </a:endParaRPr>
          </a:p>
          <a:p>
            <a:pPr>
              <a:spcBef>
                <a:spcPts val="1410"/>
              </a:spcBef>
              <a:buClr>
                <a:srgbClr val="4F81BB"/>
              </a:buClr>
              <a:buFont typeface="Arial MT"/>
              <a:buAutoNum type="arabicPeriod"/>
            </a:pPr>
            <a:endParaRPr sz="2400">
              <a:latin typeface="Arial MT"/>
              <a:cs typeface="Arial MT"/>
            </a:endParaRPr>
          </a:p>
          <a:p>
            <a:pPr marL="469898" marR="12700" indent="-457832" algn="just">
              <a:lnSpc>
                <a:spcPts val="2860"/>
              </a:lnSpc>
              <a:spcBef>
                <a:spcPts val="5"/>
              </a:spcBef>
              <a:buClr>
                <a:srgbClr val="4F81BB"/>
              </a:buClr>
              <a:buSzPct val="85416"/>
              <a:buAutoNum type="arabicPeriod"/>
              <a:tabLst>
                <a:tab pos="469898" algn="l"/>
              </a:tabLst>
            </a:pPr>
            <a:r>
              <a:rPr sz="2400" u="sng" dirty="0">
                <a:uFill>
                  <a:solidFill>
                    <a:srgbClr val="000000"/>
                  </a:solidFill>
                </a:uFill>
                <a:latin typeface="Arial MT"/>
                <a:cs typeface="Arial MT"/>
              </a:rPr>
              <a:t>Dynamic</a:t>
            </a:r>
            <a:r>
              <a:rPr sz="2400" u="sng" spc="229" dirty="0">
                <a:uFill>
                  <a:solidFill>
                    <a:srgbClr val="000000"/>
                  </a:solidFill>
                </a:uFill>
                <a:latin typeface="Arial MT"/>
                <a:cs typeface="Arial MT"/>
              </a:rPr>
              <a:t> </a:t>
            </a:r>
            <a:r>
              <a:rPr sz="2400" u="sng" dirty="0">
                <a:uFill>
                  <a:solidFill>
                    <a:srgbClr val="000000"/>
                  </a:solidFill>
                </a:uFill>
                <a:latin typeface="Arial MT"/>
                <a:cs typeface="Arial MT"/>
              </a:rPr>
              <a:t>Factor:</a:t>
            </a:r>
            <a:r>
              <a:rPr sz="2400" spc="250" dirty="0">
                <a:latin typeface="Arial MT"/>
                <a:cs typeface="Arial MT"/>
              </a:rPr>
              <a:t> </a:t>
            </a:r>
            <a:r>
              <a:rPr sz="2400" dirty="0">
                <a:latin typeface="Arial MT"/>
                <a:cs typeface="Arial MT"/>
              </a:rPr>
              <a:t>-</a:t>
            </a:r>
            <a:r>
              <a:rPr sz="2400" spc="240" dirty="0">
                <a:latin typeface="Arial MT"/>
                <a:cs typeface="Arial MT"/>
              </a:rPr>
              <a:t> </a:t>
            </a:r>
            <a:r>
              <a:rPr sz="2400" dirty="0">
                <a:latin typeface="Arial MT"/>
                <a:cs typeface="Arial MT"/>
              </a:rPr>
              <a:t>actual</a:t>
            </a:r>
            <a:r>
              <a:rPr sz="2400" spc="220" dirty="0">
                <a:latin typeface="Arial MT"/>
                <a:cs typeface="Arial MT"/>
              </a:rPr>
              <a:t> </a:t>
            </a:r>
            <a:r>
              <a:rPr sz="2400" dirty="0">
                <a:latin typeface="Arial MT"/>
                <a:cs typeface="Arial MT"/>
              </a:rPr>
              <a:t>valve</a:t>
            </a:r>
            <a:r>
              <a:rPr sz="2400" spc="225" dirty="0">
                <a:latin typeface="Arial MT"/>
                <a:cs typeface="Arial MT"/>
              </a:rPr>
              <a:t> </a:t>
            </a:r>
            <a:r>
              <a:rPr sz="2400" dirty="0">
                <a:latin typeface="Arial MT"/>
                <a:cs typeface="Arial MT"/>
              </a:rPr>
              <a:t>timing</a:t>
            </a:r>
            <a:r>
              <a:rPr sz="2400" spc="225" dirty="0">
                <a:latin typeface="Arial MT"/>
                <a:cs typeface="Arial MT"/>
              </a:rPr>
              <a:t> </a:t>
            </a:r>
            <a:r>
              <a:rPr sz="2400" dirty="0">
                <a:latin typeface="Arial MT"/>
                <a:cs typeface="Arial MT"/>
              </a:rPr>
              <a:t>is</a:t>
            </a:r>
            <a:r>
              <a:rPr sz="2400" spc="225" dirty="0">
                <a:latin typeface="Arial MT"/>
                <a:cs typeface="Arial MT"/>
              </a:rPr>
              <a:t> </a:t>
            </a:r>
            <a:r>
              <a:rPr sz="2400" dirty="0">
                <a:latin typeface="Arial MT"/>
                <a:cs typeface="Arial MT"/>
              </a:rPr>
              <a:t>set</a:t>
            </a:r>
            <a:r>
              <a:rPr sz="2400" spc="245" dirty="0">
                <a:latin typeface="Arial MT"/>
                <a:cs typeface="Arial MT"/>
              </a:rPr>
              <a:t> </a:t>
            </a:r>
            <a:r>
              <a:rPr sz="2400" dirty="0">
                <a:latin typeface="Arial MT"/>
                <a:cs typeface="Arial MT"/>
              </a:rPr>
              <a:t>taking</a:t>
            </a:r>
            <a:r>
              <a:rPr sz="2400" spc="225" dirty="0">
                <a:latin typeface="Arial MT"/>
                <a:cs typeface="Arial MT"/>
              </a:rPr>
              <a:t> </a:t>
            </a:r>
            <a:r>
              <a:rPr sz="2400" spc="-20" dirty="0">
                <a:latin typeface="Arial MT"/>
                <a:cs typeface="Arial MT"/>
              </a:rPr>
              <a:t>into </a:t>
            </a:r>
            <a:r>
              <a:rPr sz="2400" spc="-10" dirty="0">
                <a:latin typeface="Arial MT"/>
                <a:cs typeface="Arial MT"/>
              </a:rPr>
              <a:t>considering</a:t>
            </a:r>
            <a:r>
              <a:rPr sz="2400" spc="-40" dirty="0">
                <a:latin typeface="Arial MT"/>
                <a:cs typeface="Arial MT"/>
              </a:rPr>
              <a:t> </a:t>
            </a:r>
            <a:r>
              <a:rPr sz="2400" dirty="0">
                <a:latin typeface="Arial MT"/>
                <a:cs typeface="Arial MT"/>
              </a:rPr>
              <a:t>the</a:t>
            </a:r>
            <a:r>
              <a:rPr sz="2400" spc="-35" dirty="0">
                <a:latin typeface="Arial MT"/>
                <a:cs typeface="Arial MT"/>
              </a:rPr>
              <a:t> </a:t>
            </a:r>
            <a:r>
              <a:rPr sz="2400" dirty="0">
                <a:latin typeface="Arial MT"/>
                <a:cs typeface="Arial MT"/>
              </a:rPr>
              <a:t>dynamic</a:t>
            </a:r>
            <a:r>
              <a:rPr sz="2400" spc="-40" dirty="0">
                <a:latin typeface="Arial MT"/>
                <a:cs typeface="Arial MT"/>
              </a:rPr>
              <a:t> </a:t>
            </a:r>
            <a:r>
              <a:rPr sz="2400" dirty="0">
                <a:latin typeface="Arial MT"/>
                <a:cs typeface="Arial MT"/>
              </a:rPr>
              <a:t>effects</a:t>
            </a:r>
            <a:r>
              <a:rPr sz="2400" spc="-35" dirty="0">
                <a:latin typeface="Arial MT"/>
                <a:cs typeface="Arial MT"/>
              </a:rPr>
              <a:t> </a:t>
            </a:r>
            <a:r>
              <a:rPr sz="2400" dirty="0">
                <a:latin typeface="Arial MT"/>
                <a:cs typeface="Arial MT"/>
              </a:rPr>
              <a:t>of</a:t>
            </a:r>
            <a:r>
              <a:rPr sz="2400" spc="-40" dirty="0">
                <a:latin typeface="Arial MT"/>
                <a:cs typeface="Arial MT"/>
              </a:rPr>
              <a:t> </a:t>
            </a:r>
            <a:r>
              <a:rPr sz="2400" dirty="0">
                <a:latin typeface="Arial MT"/>
                <a:cs typeface="Arial MT"/>
              </a:rPr>
              <a:t>gas</a:t>
            </a:r>
            <a:r>
              <a:rPr sz="2400" spc="-35" dirty="0">
                <a:latin typeface="Arial MT"/>
                <a:cs typeface="Arial MT"/>
              </a:rPr>
              <a:t> </a:t>
            </a:r>
            <a:r>
              <a:rPr sz="2400" spc="-10" dirty="0">
                <a:latin typeface="Arial MT"/>
                <a:cs typeface="Arial MT"/>
              </a:rPr>
              <a:t>flow.</a:t>
            </a:r>
            <a:endParaRPr sz="2400">
              <a:latin typeface="Arial MT"/>
              <a:cs typeface="Arial MT"/>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16</a:t>
            </a:r>
            <a:endParaRPr sz="7521" dirty="0"/>
          </a:p>
        </p:txBody>
      </p:sp>
      <p:sp>
        <p:nvSpPr>
          <p:cNvPr id="3" name="object 3"/>
          <p:cNvSpPr txBox="1"/>
          <p:nvPr/>
        </p:nvSpPr>
        <p:spPr>
          <a:xfrm>
            <a:off x="3469786" y="2100372"/>
            <a:ext cx="5293214" cy="3408038"/>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IC Engine </a:t>
            </a:r>
          </a:p>
          <a:p>
            <a:pPr algn="ctr">
              <a:spcBef>
                <a:spcPts val="719"/>
              </a:spcBef>
            </a:pPr>
            <a:r>
              <a:rPr lang="en-US" sz="3600" b="1" spc="-9" dirty="0">
                <a:latin typeface="Times New Roman"/>
                <a:cs typeface="Times New Roman"/>
              </a:rPr>
              <a:t>Valve Timing Diagram</a:t>
            </a:r>
          </a:p>
          <a:p>
            <a:pPr algn="ctr">
              <a:spcBef>
                <a:spcPts val="719"/>
              </a:spcBef>
            </a:pPr>
            <a:r>
              <a:rPr lang="en-US" sz="3600" b="1" spc="-9" dirty="0">
                <a:latin typeface="Times New Roman"/>
                <a:cs typeface="Times New Roman"/>
              </a:rPr>
              <a:t>(197-202)</a:t>
            </a:r>
            <a:endParaRPr sz="3600" dirty="0">
              <a:latin typeface="Times New Roman"/>
              <a:cs typeface="Times New Roman"/>
            </a:endParaRPr>
          </a:p>
        </p:txBody>
      </p:sp>
    </p:spTree>
    <p:extLst>
      <p:ext uri="{BB962C8B-B14F-4D97-AF65-F5344CB8AC3E}">
        <p14:creationId xmlns:p14="http://schemas.microsoft.com/office/powerpoint/2010/main" val="26499128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43200" y="914399"/>
            <a:ext cx="6352541" cy="3715739"/>
          </a:xfrm>
          <a:prstGeom prst="rect">
            <a:avLst/>
          </a:prstGeom>
        </p:spPr>
      </p:pic>
      <p:sp>
        <p:nvSpPr>
          <p:cNvPr id="3" name="object 3"/>
          <p:cNvSpPr txBox="1">
            <a:spLocks noGrp="1"/>
          </p:cNvSpPr>
          <p:nvPr>
            <p:ph type="title"/>
          </p:nvPr>
        </p:nvSpPr>
        <p:spPr>
          <a:xfrm>
            <a:off x="2589073" y="-1155447"/>
            <a:ext cx="6741159" cy="1130438"/>
          </a:xfrm>
          <a:prstGeom prst="rect">
            <a:avLst/>
          </a:prstGeom>
        </p:spPr>
        <p:txBody>
          <a:bodyPr vert="horz" wrap="square" lIns="0" tIns="27305" rIns="0" bIns="0" rtlCol="0" anchor="t">
            <a:spAutoFit/>
          </a:bodyPr>
          <a:lstStyle/>
          <a:p>
            <a:pPr marL="589912" marR="5080" indent="-577848">
              <a:lnSpc>
                <a:spcPts val="4300"/>
              </a:lnSpc>
              <a:spcBef>
                <a:spcPts val="215"/>
              </a:spcBef>
            </a:pPr>
            <a:r>
              <a:rPr spc="-95" dirty="0"/>
              <a:t>VALVE</a:t>
            </a:r>
            <a:r>
              <a:rPr spc="-320" dirty="0"/>
              <a:t> </a:t>
            </a:r>
            <a:r>
              <a:rPr spc="-105" dirty="0"/>
              <a:t>TIMING</a:t>
            </a:r>
            <a:r>
              <a:rPr spc="-300" dirty="0"/>
              <a:t> </a:t>
            </a:r>
            <a:r>
              <a:rPr spc="-110" dirty="0"/>
              <a:t>DIAGRAM</a:t>
            </a:r>
            <a:r>
              <a:rPr spc="-305" dirty="0"/>
              <a:t> </a:t>
            </a:r>
            <a:r>
              <a:rPr spc="-95" dirty="0"/>
              <a:t>FOR</a:t>
            </a:r>
            <a:r>
              <a:rPr spc="-395" dirty="0"/>
              <a:t> </a:t>
            </a:r>
            <a:r>
              <a:rPr spc="-50" dirty="0"/>
              <a:t>A </a:t>
            </a:r>
            <a:r>
              <a:rPr spc="-65" dirty="0"/>
              <a:t>FOUR-</a:t>
            </a:r>
            <a:r>
              <a:rPr spc="-55" dirty="0"/>
              <a:t>STROKE</a:t>
            </a:r>
            <a:r>
              <a:rPr spc="-265" dirty="0"/>
              <a:t> </a:t>
            </a:r>
            <a:r>
              <a:rPr spc="-20" dirty="0"/>
              <a:t>SI</a:t>
            </a:r>
            <a:r>
              <a:rPr spc="-220" dirty="0"/>
              <a:t> </a:t>
            </a:r>
            <a:r>
              <a:rPr spc="-10" dirty="0"/>
              <a:t>ENGINE</a:t>
            </a:r>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1" y="-1371599"/>
            <a:ext cx="4747513" cy="1029127"/>
          </a:xfrm>
          <a:prstGeom prst="rect">
            <a:avLst/>
          </a:prstGeom>
        </p:spPr>
        <p:txBody>
          <a:bodyPr vert="horz" wrap="square" lIns="0" tIns="470534" rIns="0" bIns="0" rtlCol="0" anchor="t">
            <a:spAutoFit/>
          </a:bodyPr>
          <a:lstStyle/>
          <a:p>
            <a:pPr marL="167640">
              <a:spcBef>
                <a:spcPts val="95"/>
              </a:spcBef>
            </a:pPr>
            <a:r>
              <a:rPr spc="-110" dirty="0"/>
              <a:t>Intake</a:t>
            </a:r>
            <a:r>
              <a:rPr spc="-250" dirty="0"/>
              <a:t> </a:t>
            </a:r>
            <a:r>
              <a:rPr spc="-110" dirty="0"/>
              <a:t>valve</a:t>
            </a:r>
            <a:r>
              <a:rPr spc="-250" dirty="0"/>
              <a:t> </a:t>
            </a:r>
            <a:r>
              <a:rPr spc="-60" dirty="0"/>
              <a:t>timing</a:t>
            </a:r>
          </a:p>
        </p:txBody>
      </p:sp>
      <p:sp>
        <p:nvSpPr>
          <p:cNvPr id="3" name="object 3"/>
          <p:cNvSpPr txBox="1"/>
          <p:nvPr/>
        </p:nvSpPr>
        <p:spPr>
          <a:xfrm>
            <a:off x="1676400" y="762000"/>
            <a:ext cx="8347074" cy="4820935"/>
          </a:xfrm>
          <a:prstGeom prst="rect">
            <a:avLst/>
          </a:prstGeom>
        </p:spPr>
        <p:txBody>
          <a:bodyPr vert="horz" wrap="square" lIns="0" tIns="86360" rIns="0" bIns="0" rtlCol="0">
            <a:spAutoFit/>
          </a:bodyPr>
          <a:lstStyle/>
          <a:p>
            <a:pPr marL="233678" indent="-182879" algn="just">
              <a:spcBef>
                <a:spcPts val="680"/>
              </a:spcBef>
              <a:buClr>
                <a:srgbClr val="4F81BB"/>
              </a:buClr>
              <a:buSzPct val="85416"/>
              <a:buChar char="•"/>
              <a:tabLst>
                <a:tab pos="233678" algn="l"/>
              </a:tabLst>
            </a:pPr>
            <a:r>
              <a:rPr sz="2400" dirty="0">
                <a:latin typeface="Arial MT"/>
                <a:cs typeface="Arial MT"/>
              </a:rPr>
              <a:t>The</a:t>
            </a:r>
            <a:r>
              <a:rPr sz="2400" spc="-70" dirty="0">
                <a:latin typeface="Arial MT"/>
                <a:cs typeface="Arial MT"/>
              </a:rPr>
              <a:t> </a:t>
            </a:r>
            <a:r>
              <a:rPr sz="2400" dirty="0">
                <a:latin typeface="Arial MT"/>
                <a:cs typeface="Arial MT"/>
              </a:rPr>
              <a:t>intake</a:t>
            </a:r>
            <a:r>
              <a:rPr sz="2400" spc="-45" dirty="0">
                <a:latin typeface="Arial MT"/>
                <a:cs typeface="Arial MT"/>
              </a:rPr>
              <a:t> </a:t>
            </a:r>
            <a:r>
              <a:rPr sz="2400" dirty="0">
                <a:latin typeface="Arial MT"/>
                <a:cs typeface="Arial MT"/>
              </a:rPr>
              <a:t>valve</a:t>
            </a:r>
            <a:r>
              <a:rPr sz="2400" spc="-60" dirty="0">
                <a:latin typeface="Arial MT"/>
                <a:cs typeface="Arial MT"/>
              </a:rPr>
              <a:t> </a:t>
            </a:r>
            <a:r>
              <a:rPr sz="2400" dirty="0">
                <a:latin typeface="Arial MT"/>
                <a:cs typeface="Arial MT"/>
              </a:rPr>
              <a:t>starts</a:t>
            </a:r>
            <a:r>
              <a:rPr sz="2400" spc="-95" dirty="0">
                <a:latin typeface="Arial MT"/>
                <a:cs typeface="Arial MT"/>
              </a:rPr>
              <a:t> </a:t>
            </a:r>
            <a:r>
              <a:rPr sz="2400" dirty="0">
                <a:latin typeface="Arial MT"/>
                <a:cs typeface="Arial MT"/>
              </a:rPr>
              <a:t>to</a:t>
            </a:r>
            <a:r>
              <a:rPr sz="2400" spc="-70" dirty="0">
                <a:latin typeface="Arial MT"/>
                <a:cs typeface="Arial MT"/>
              </a:rPr>
              <a:t> </a:t>
            </a:r>
            <a:r>
              <a:rPr sz="2400" dirty="0">
                <a:latin typeface="Arial MT"/>
                <a:cs typeface="Arial MT"/>
              </a:rPr>
              <a:t>open</a:t>
            </a:r>
            <a:r>
              <a:rPr sz="2400" spc="-60" dirty="0">
                <a:latin typeface="Arial MT"/>
                <a:cs typeface="Arial MT"/>
              </a:rPr>
              <a:t> </a:t>
            </a:r>
            <a:r>
              <a:rPr sz="2400" spc="-20" dirty="0">
                <a:latin typeface="Arial MT"/>
                <a:cs typeface="Arial MT"/>
              </a:rPr>
              <a:t>10</a:t>
            </a:r>
            <a:r>
              <a:rPr sz="2400" spc="-30" baseline="24305" dirty="0">
                <a:latin typeface="Arial MT"/>
                <a:cs typeface="Arial MT"/>
              </a:rPr>
              <a:t>0</a:t>
            </a:r>
            <a:r>
              <a:rPr sz="2400" spc="-20" dirty="0">
                <a:latin typeface="Arial MT"/>
                <a:cs typeface="Arial MT"/>
              </a:rPr>
              <a:t>-</a:t>
            </a:r>
            <a:r>
              <a:rPr sz="2400" dirty="0">
                <a:latin typeface="Arial MT"/>
                <a:cs typeface="Arial MT"/>
              </a:rPr>
              <a:t>20</a:t>
            </a:r>
            <a:r>
              <a:rPr sz="2400" baseline="24305" dirty="0">
                <a:latin typeface="Arial MT"/>
                <a:cs typeface="Arial MT"/>
              </a:rPr>
              <a:t>0</a:t>
            </a:r>
            <a:r>
              <a:rPr sz="2400" spc="247" baseline="24305" dirty="0">
                <a:latin typeface="Arial MT"/>
                <a:cs typeface="Arial MT"/>
              </a:rPr>
              <a:t> </a:t>
            </a:r>
            <a:r>
              <a:rPr sz="2400" dirty="0">
                <a:latin typeface="Arial MT"/>
                <a:cs typeface="Arial MT"/>
              </a:rPr>
              <a:t>before</a:t>
            </a:r>
            <a:r>
              <a:rPr sz="2400" spc="-100" dirty="0">
                <a:latin typeface="Arial MT"/>
                <a:cs typeface="Arial MT"/>
              </a:rPr>
              <a:t> </a:t>
            </a:r>
            <a:r>
              <a:rPr sz="2400" spc="-20" dirty="0">
                <a:latin typeface="Arial MT"/>
                <a:cs typeface="Arial MT"/>
              </a:rPr>
              <a:t>TDC.</a:t>
            </a:r>
            <a:endParaRPr sz="2400" dirty="0">
              <a:latin typeface="Arial MT"/>
              <a:cs typeface="Arial MT"/>
            </a:endParaRPr>
          </a:p>
          <a:p>
            <a:pPr marL="233678" marR="50165" indent="-182879" algn="just">
              <a:lnSpc>
                <a:spcPct val="99400"/>
              </a:lnSpc>
              <a:spcBef>
                <a:spcPts val="595"/>
              </a:spcBef>
              <a:buClr>
                <a:srgbClr val="4F81BB"/>
              </a:buClr>
              <a:buSzPct val="85416"/>
              <a:buChar char="•"/>
              <a:tabLst>
                <a:tab pos="233678" algn="l"/>
              </a:tabLst>
            </a:pPr>
            <a:r>
              <a:rPr sz="2400" dirty="0">
                <a:latin typeface="Arial MT"/>
                <a:cs typeface="Arial MT"/>
              </a:rPr>
              <a:t>This</a:t>
            </a:r>
            <a:r>
              <a:rPr sz="2400" spc="315" dirty="0">
                <a:latin typeface="Arial MT"/>
                <a:cs typeface="Arial MT"/>
              </a:rPr>
              <a:t> </a:t>
            </a:r>
            <a:r>
              <a:rPr sz="2400" dirty="0">
                <a:latin typeface="Arial MT"/>
                <a:cs typeface="Arial MT"/>
              </a:rPr>
              <a:t>is</a:t>
            </a:r>
            <a:r>
              <a:rPr sz="2400" spc="315" dirty="0">
                <a:latin typeface="Arial MT"/>
                <a:cs typeface="Arial MT"/>
              </a:rPr>
              <a:t> </a:t>
            </a:r>
            <a:r>
              <a:rPr sz="2400" dirty="0">
                <a:latin typeface="Arial MT"/>
                <a:cs typeface="Arial MT"/>
              </a:rPr>
              <a:t>to</a:t>
            </a:r>
            <a:r>
              <a:rPr sz="2400" spc="310" dirty="0">
                <a:latin typeface="Arial MT"/>
                <a:cs typeface="Arial MT"/>
              </a:rPr>
              <a:t> </a:t>
            </a:r>
            <a:r>
              <a:rPr sz="2400" dirty="0">
                <a:latin typeface="Arial MT"/>
                <a:cs typeface="Arial MT"/>
              </a:rPr>
              <a:t>ensure</a:t>
            </a:r>
            <a:r>
              <a:rPr sz="2400" spc="325" dirty="0">
                <a:latin typeface="Arial MT"/>
                <a:cs typeface="Arial MT"/>
              </a:rPr>
              <a:t> </a:t>
            </a:r>
            <a:r>
              <a:rPr sz="2400" dirty="0">
                <a:latin typeface="Arial MT"/>
                <a:cs typeface="Arial MT"/>
              </a:rPr>
              <a:t>that</a:t>
            </a:r>
            <a:r>
              <a:rPr sz="2400" spc="325" dirty="0">
                <a:latin typeface="Arial MT"/>
                <a:cs typeface="Arial MT"/>
              </a:rPr>
              <a:t> </a:t>
            </a:r>
            <a:r>
              <a:rPr sz="2400" dirty="0">
                <a:latin typeface="Arial MT"/>
                <a:cs typeface="Arial MT"/>
              </a:rPr>
              <a:t>the</a:t>
            </a:r>
            <a:r>
              <a:rPr sz="2400" spc="305" dirty="0">
                <a:latin typeface="Arial MT"/>
                <a:cs typeface="Arial MT"/>
              </a:rPr>
              <a:t> </a:t>
            </a:r>
            <a:r>
              <a:rPr sz="2400" dirty="0">
                <a:latin typeface="Arial MT"/>
                <a:cs typeface="Arial MT"/>
              </a:rPr>
              <a:t>valve</a:t>
            </a:r>
            <a:r>
              <a:rPr sz="2400" spc="310" dirty="0">
                <a:latin typeface="Arial MT"/>
                <a:cs typeface="Arial MT"/>
              </a:rPr>
              <a:t> </a:t>
            </a:r>
            <a:r>
              <a:rPr sz="2400" dirty="0">
                <a:latin typeface="Arial MT"/>
                <a:cs typeface="Arial MT"/>
              </a:rPr>
              <a:t>will</a:t>
            </a:r>
            <a:r>
              <a:rPr sz="2400" spc="310" dirty="0">
                <a:latin typeface="Arial MT"/>
                <a:cs typeface="Arial MT"/>
              </a:rPr>
              <a:t> </a:t>
            </a:r>
            <a:r>
              <a:rPr sz="2400" dirty="0">
                <a:latin typeface="Arial MT"/>
                <a:cs typeface="Arial MT"/>
              </a:rPr>
              <a:t>be</a:t>
            </a:r>
            <a:r>
              <a:rPr sz="2400" spc="315" dirty="0">
                <a:latin typeface="Arial MT"/>
                <a:cs typeface="Arial MT"/>
              </a:rPr>
              <a:t> </a:t>
            </a:r>
            <a:r>
              <a:rPr sz="2400" dirty="0">
                <a:latin typeface="Arial MT"/>
                <a:cs typeface="Arial MT"/>
              </a:rPr>
              <a:t>fully</a:t>
            </a:r>
            <a:r>
              <a:rPr sz="2400" spc="325" dirty="0">
                <a:latin typeface="Arial MT"/>
                <a:cs typeface="Arial MT"/>
              </a:rPr>
              <a:t> </a:t>
            </a:r>
            <a:r>
              <a:rPr sz="2400" dirty="0">
                <a:latin typeface="Arial MT"/>
                <a:cs typeface="Arial MT"/>
              </a:rPr>
              <a:t>open</a:t>
            </a:r>
            <a:r>
              <a:rPr sz="2400" spc="320" dirty="0">
                <a:latin typeface="Arial MT"/>
                <a:cs typeface="Arial MT"/>
              </a:rPr>
              <a:t> </a:t>
            </a:r>
            <a:r>
              <a:rPr sz="2400" dirty="0">
                <a:latin typeface="Arial MT"/>
                <a:cs typeface="Arial MT"/>
              </a:rPr>
              <a:t>and</a:t>
            </a:r>
            <a:r>
              <a:rPr sz="2400" spc="310" dirty="0">
                <a:latin typeface="Arial MT"/>
                <a:cs typeface="Arial MT"/>
              </a:rPr>
              <a:t> </a:t>
            </a:r>
            <a:r>
              <a:rPr sz="2400" spc="-50" dirty="0">
                <a:latin typeface="Arial MT"/>
                <a:cs typeface="Arial MT"/>
              </a:rPr>
              <a:t>a </a:t>
            </a:r>
            <a:r>
              <a:rPr sz="2400" dirty="0">
                <a:latin typeface="Arial MT"/>
                <a:cs typeface="Arial MT"/>
              </a:rPr>
              <a:t>fresh</a:t>
            </a:r>
            <a:r>
              <a:rPr sz="2400" spc="5" dirty="0">
                <a:latin typeface="Arial MT"/>
                <a:cs typeface="Arial MT"/>
              </a:rPr>
              <a:t> </a:t>
            </a:r>
            <a:r>
              <a:rPr sz="2400" dirty="0">
                <a:latin typeface="Arial MT"/>
                <a:cs typeface="Arial MT"/>
              </a:rPr>
              <a:t>charge</a:t>
            </a:r>
            <a:r>
              <a:rPr sz="2400" spc="5" dirty="0">
                <a:latin typeface="Arial MT"/>
                <a:cs typeface="Arial MT"/>
              </a:rPr>
              <a:t> </a:t>
            </a:r>
            <a:r>
              <a:rPr sz="2400" dirty="0">
                <a:latin typeface="Arial MT"/>
                <a:cs typeface="Arial MT"/>
              </a:rPr>
              <a:t>starts</a:t>
            </a:r>
            <a:r>
              <a:rPr sz="2400" spc="20" dirty="0">
                <a:latin typeface="Arial MT"/>
                <a:cs typeface="Arial MT"/>
              </a:rPr>
              <a:t> </a:t>
            </a:r>
            <a:r>
              <a:rPr sz="2400" dirty="0">
                <a:latin typeface="Arial MT"/>
                <a:cs typeface="Arial MT"/>
              </a:rPr>
              <a:t>to flow</a:t>
            </a:r>
            <a:r>
              <a:rPr sz="2400" spc="10" dirty="0">
                <a:latin typeface="Arial MT"/>
                <a:cs typeface="Arial MT"/>
              </a:rPr>
              <a:t> </a:t>
            </a:r>
            <a:r>
              <a:rPr sz="2400" dirty="0">
                <a:latin typeface="Arial MT"/>
                <a:cs typeface="Arial MT"/>
              </a:rPr>
              <a:t>into</a:t>
            </a:r>
            <a:r>
              <a:rPr sz="2400" spc="10" dirty="0">
                <a:latin typeface="Arial MT"/>
                <a:cs typeface="Arial MT"/>
              </a:rPr>
              <a:t> </a:t>
            </a:r>
            <a:r>
              <a:rPr sz="2400" dirty="0">
                <a:latin typeface="Arial MT"/>
                <a:cs typeface="Arial MT"/>
              </a:rPr>
              <a:t>the</a:t>
            </a:r>
            <a:r>
              <a:rPr sz="2400" spc="15" dirty="0">
                <a:latin typeface="Arial MT"/>
                <a:cs typeface="Arial MT"/>
              </a:rPr>
              <a:t> </a:t>
            </a:r>
            <a:r>
              <a:rPr sz="2400" dirty="0">
                <a:latin typeface="Arial MT"/>
                <a:cs typeface="Arial MT"/>
              </a:rPr>
              <a:t>cylinder</a:t>
            </a:r>
            <a:r>
              <a:rPr sz="2400" spc="15" dirty="0">
                <a:latin typeface="Arial MT"/>
                <a:cs typeface="Arial MT"/>
              </a:rPr>
              <a:t> </a:t>
            </a:r>
            <a:r>
              <a:rPr sz="2400" dirty="0">
                <a:latin typeface="Arial MT"/>
                <a:cs typeface="Arial MT"/>
              </a:rPr>
              <a:t>as</a:t>
            </a:r>
            <a:r>
              <a:rPr sz="2400" spc="10" dirty="0">
                <a:latin typeface="Arial MT"/>
                <a:cs typeface="Arial MT"/>
              </a:rPr>
              <a:t> </a:t>
            </a:r>
            <a:r>
              <a:rPr sz="2400" dirty="0">
                <a:latin typeface="Arial MT"/>
                <a:cs typeface="Arial MT"/>
              </a:rPr>
              <a:t>soon</a:t>
            </a:r>
            <a:r>
              <a:rPr sz="2400" spc="10" dirty="0">
                <a:latin typeface="Arial MT"/>
                <a:cs typeface="Arial MT"/>
              </a:rPr>
              <a:t> </a:t>
            </a:r>
            <a:r>
              <a:rPr sz="2400" dirty="0">
                <a:latin typeface="Arial MT"/>
                <a:cs typeface="Arial MT"/>
              </a:rPr>
              <a:t>as</a:t>
            </a:r>
            <a:r>
              <a:rPr sz="2400" spc="10" dirty="0">
                <a:latin typeface="Arial MT"/>
                <a:cs typeface="Arial MT"/>
              </a:rPr>
              <a:t> </a:t>
            </a:r>
            <a:r>
              <a:rPr sz="2400" spc="-25" dirty="0">
                <a:latin typeface="Arial MT"/>
                <a:cs typeface="Arial MT"/>
              </a:rPr>
              <a:t>the </a:t>
            </a:r>
            <a:r>
              <a:rPr sz="2400" dirty="0">
                <a:latin typeface="Arial MT"/>
                <a:cs typeface="Arial MT"/>
              </a:rPr>
              <a:t>piston</a:t>
            </a:r>
            <a:r>
              <a:rPr sz="2400" spc="-100" dirty="0">
                <a:latin typeface="Arial MT"/>
                <a:cs typeface="Arial MT"/>
              </a:rPr>
              <a:t> </a:t>
            </a:r>
            <a:r>
              <a:rPr sz="2400" dirty="0">
                <a:latin typeface="Arial MT"/>
                <a:cs typeface="Arial MT"/>
              </a:rPr>
              <a:t>reaches</a:t>
            </a:r>
            <a:r>
              <a:rPr sz="2400" spc="-100" dirty="0">
                <a:latin typeface="Arial MT"/>
                <a:cs typeface="Arial MT"/>
              </a:rPr>
              <a:t> </a:t>
            </a:r>
            <a:r>
              <a:rPr sz="2400" spc="-20" dirty="0">
                <a:latin typeface="Arial MT"/>
                <a:cs typeface="Arial MT"/>
              </a:rPr>
              <a:t>TDC.</a:t>
            </a:r>
            <a:endParaRPr sz="2400" dirty="0">
              <a:latin typeface="Arial MT"/>
              <a:cs typeface="Arial MT"/>
            </a:endParaRPr>
          </a:p>
          <a:p>
            <a:pPr marL="233678" marR="48895" indent="-182879" algn="just">
              <a:lnSpc>
                <a:spcPct val="99500"/>
              </a:lnSpc>
              <a:spcBef>
                <a:spcPts val="600"/>
              </a:spcBef>
              <a:buClr>
                <a:srgbClr val="4F81BB"/>
              </a:buClr>
              <a:buSzPct val="85416"/>
              <a:buChar char="•"/>
              <a:tabLst>
                <a:tab pos="233678" algn="l"/>
              </a:tabLst>
            </a:pPr>
            <a:r>
              <a:rPr sz="2400" dirty="0">
                <a:latin typeface="Arial MT"/>
                <a:cs typeface="Arial MT"/>
              </a:rPr>
              <a:t>As</a:t>
            </a:r>
            <a:r>
              <a:rPr sz="2400" spc="300" dirty="0">
                <a:latin typeface="Arial MT"/>
                <a:cs typeface="Arial MT"/>
              </a:rPr>
              <a:t> </a:t>
            </a:r>
            <a:r>
              <a:rPr sz="2400" dirty="0">
                <a:latin typeface="Arial MT"/>
                <a:cs typeface="Arial MT"/>
              </a:rPr>
              <a:t>the</a:t>
            </a:r>
            <a:r>
              <a:rPr sz="2400" spc="305" dirty="0">
                <a:latin typeface="Arial MT"/>
                <a:cs typeface="Arial MT"/>
              </a:rPr>
              <a:t> </a:t>
            </a:r>
            <a:r>
              <a:rPr sz="2400" dirty="0">
                <a:latin typeface="Arial MT"/>
                <a:cs typeface="Arial MT"/>
              </a:rPr>
              <a:t>piston</a:t>
            </a:r>
            <a:r>
              <a:rPr sz="2400" spc="305" dirty="0">
                <a:latin typeface="Arial MT"/>
                <a:cs typeface="Arial MT"/>
              </a:rPr>
              <a:t> </a:t>
            </a:r>
            <a:r>
              <a:rPr sz="2400" dirty="0">
                <a:latin typeface="Arial MT"/>
                <a:cs typeface="Arial MT"/>
              </a:rPr>
              <a:t>moves</a:t>
            </a:r>
            <a:r>
              <a:rPr sz="2400" spc="305" dirty="0">
                <a:latin typeface="Arial MT"/>
                <a:cs typeface="Arial MT"/>
              </a:rPr>
              <a:t> </a:t>
            </a:r>
            <a:r>
              <a:rPr sz="2400" dirty="0">
                <a:latin typeface="Arial MT"/>
                <a:cs typeface="Arial MT"/>
              </a:rPr>
              <a:t>out</a:t>
            </a:r>
            <a:r>
              <a:rPr sz="2400" spc="305" dirty="0">
                <a:latin typeface="Arial MT"/>
                <a:cs typeface="Arial MT"/>
              </a:rPr>
              <a:t> </a:t>
            </a:r>
            <a:r>
              <a:rPr sz="2400" dirty="0">
                <a:latin typeface="Arial MT"/>
                <a:cs typeface="Arial MT"/>
              </a:rPr>
              <a:t>in</a:t>
            </a:r>
            <a:r>
              <a:rPr sz="2400" spc="295" dirty="0">
                <a:latin typeface="Arial MT"/>
                <a:cs typeface="Arial MT"/>
              </a:rPr>
              <a:t> </a:t>
            </a:r>
            <a:r>
              <a:rPr sz="2400" dirty="0">
                <a:latin typeface="Arial MT"/>
                <a:cs typeface="Arial MT"/>
              </a:rPr>
              <a:t>the</a:t>
            </a:r>
            <a:r>
              <a:rPr sz="2400" spc="305" dirty="0">
                <a:latin typeface="Arial MT"/>
                <a:cs typeface="Arial MT"/>
              </a:rPr>
              <a:t> </a:t>
            </a:r>
            <a:r>
              <a:rPr sz="2400" dirty="0">
                <a:latin typeface="Arial MT"/>
                <a:cs typeface="Arial MT"/>
              </a:rPr>
              <a:t>suction</a:t>
            </a:r>
            <a:r>
              <a:rPr sz="2400" spc="295" dirty="0">
                <a:latin typeface="Arial MT"/>
                <a:cs typeface="Arial MT"/>
              </a:rPr>
              <a:t> </a:t>
            </a:r>
            <a:r>
              <a:rPr sz="2400" dirty="0">
                <a:latin typeface="Arial MT"/>
                <a:cs typeface="Arial MT"/>
              </a:rPr>
              <a:t>stroke,</a:t>
            </a:r>
            <a:r>
              <a:rPr sz="2400" spc="305" dirty="0">
                <a:latin typeface="Arial MT"/>
                <a:cs typeface="Arial MT"/>
              </a:rPr>
              <a:t> </a:t>
            </a:r>
            <a:r>
              <a:rPr sz="2400" dirty="0">
                <a:latin typeface="Arial MT"/>
                <a:cs typeface="Arial MT"/>
              </a:rPr>
              <a:t>the</a:t>
            </a:r>
            <a:r>
              <a:rPr sz="2400" spc="305" dirty="0">
                <a:latin typeface="Arial MT"/>
                <a:cs typeface="Arial MT"/>
              </a:rPr>
              <a:t> </a:t>
            </a:r>
            <a:r>
              <a:rPr sz="2400" spc="-10" dirty="0">
                <a:latin typeface="Arial MT"/>
                <a:cs typeface="Arial MT"/>
              </a:rPr>
              <a:t>fresh </a:t>
            </a:r>
            <a:r>
              <a:rPr sz="2400" dirty="0">
                <a:latin typeface="Arial MT"/>
                <a:cs typeface="Arial MT"/>
              </a:rPr>
              <a:t>charge</a:t>
            </a:r>
            <a:r>
              <a:rPr sz="2400" spc="500" dirty="0">
                <a:latin typeface="Arial MT"/>
                <a:cs typeface="Arial MT"/>
              </a:rPr>
              <a:t> </a:t>
            </a:r>
            <a:r>
              <a:rPr sz="2400" dirty="0">
                <a:latin typeface="Arial MT"/>
                <a:cs typeface="Arial MT"/>
              </a:rPr>
              <a:t>is</a:t>
            </a:r>
            <a:r>
              <a:rPr sz="2400" spc="509" dirty="0">
                <a:latin typeface="Arial MT"/>
                <a:cs typeface="Arial MT"/>
              </a:rPr>
              <a:t> </a:t>
            </a:r>
            <a:r>
              <a:rPr sz="2400" dirty="0">
                <a:latin typeface="Arial MT"/>
                <a:cs typeface="Arial MT"/>
              </a:rPr>
              <a:t>drawn</a:t>
            </a:r>
            <a:r>
              <a:rPr sz="2400" spc="495" dirty="0">
                <a:latin typeface="Arial MT"/>
                <a:cs typeface="Arial MT"/>
              </a:rPr>
              <a:t> </a:t>
            </a:r>
            <a:r>
              <a:rPr sz="2400" dirty="0">
                <a:latin typeface="Arial MT"/>
                <a:cs typeface="Arial MT"/>
              </a:rPr>
              <a:t>in</a:t>
            </a:r>
            <a:r>
              <a:rPr sz="2400" spc="509" dirty="0">
                <a:latin typeface="Arial MT"/>
                <a:cs typeface="Arial MT"/>
              </a:rPr>
              <a:t> </a:t>
            </a:r>
            <a:r>
              <a:rPr sz="2400" dirty="0">
                <a:latin typeface="Arial MT"/>
                <a:cs typeface="Arial MT"/>
              </a:rPr>
              <a:t>through</a:t>
            </a:r>
            <a:r>
              <a:rPr sz="2400" spc="505" dirty="0">
                <a:latin typeface="Arial MT"/>
                <a:cs typeface="Arial MT"/>
              </a:rPr>
              <a:t> </a:t>
            </a:r>
            <a:r>
              <a:rPr sz="2400" dirty="0">
                <a:latin typeface="Arial MT"/>
                <a:cs typeface="Arial MT"/>
              </a:rPr>
              <a:t>the</a:t>
            </a:r>
            <a:r>
              <a:rPr sz="2400" spc="515" dirty="0">
                <a:latin typeface="Arial MT"/>
                <a:cs typeface="Arial MT"/>
              </a:rPr>
              <a:t> </a:t>
            </a:r>
            <a:r>
              <a:rPr sz="2400" dirty="0">
                <a:latin typeface="Arial MT"/>
                <a:cs typeface="Arial MT"/>
              </a:rPr>
              <a:t>intake</a:t>
            </a:r>
            <a:r>
              <a:rPr sz="2400" spc="505" dirty="0">
                <a:latin typeface="Arial MT"/>
                <a:cs typeface="Arial MT"/>
              </a:rPr>
              <a:t> </a:t>
            </a:r>
            <a:r>
              <a:rPr sz="2400" dirty="0">
                <a:latin typeface="Arial MT"/>
                <a:cs typeface="Arial MT"/>
              </a:rPr>
              <a:t>valve,</a:t>
            </a:r>
            <a:r>
              <a:rPr sz="2400" spc="509" dirty="0">
                <a:latin typeface="Arial MT"/>
                <a:cs typeface="Arial MT"/>
              </a:rPr>
              <a:t> </a:t>
            </a:r>
            <a:r>
              <a:rPr sz="2400" dirty="0">
                <a:latin typeface="Arial MT"/>
                <a:cs typeface="Arial MT"/>
              </a:rPr>
              <a:t>when</a:t>
            </a:r>
            <a:r>
              <a:rPr sz="2400" spc="500" dirty="0">
                <a:latin typeface="Arial MT"/>
                <a:cs typeface="Arial MT"/>
              </a:rPr>
              <a:t> </a:t>
            </a:r>
            <a:r>
              <a:rPr sz="2400" spc="-25" dirty="0">
                <a:latin typeface="Arial MT"/>
                <a:cs typeface="Arial MT"/>
              </a:rPr>
              <a:t>the </a:t>
            </a:r>
            <a:r>
              <a:rPr sz="2400" dirty="0">
                <a:latin typeface="Arial MT"/>
                <a:cs typeface="Arial MT"/>
              </a:rPr>
              <a:t>piston</a:t>
            </a:r>
            <a:r>
              <a:rPr sz="2400" spc="175" dirty="0">
                <a:latin typeface="Arial MT"/>
                <a:cs typeface="Arial MT"/>
              </a:rPr>
              <a:t>  </a:t>
            </a:r>
            <a:r>
              <a:rPr sz="2400" dirty="0">
                <a:latin typeface="Arial MT"/>
                <a:cs typeface="Arial MT"/>
              </a:rPr>
              <a:t>reaches</a:t>
            </a:r>
            <a:r>
              <a:rPr sz="2400" spc="170" dirty="0">
                <a:latin typeface="Arial MT"/>
                <a:cs typeface="Arial MT"/>
              </a:rPr>
              <a:t>  </a:t>
            </a:r>
            <a:r>
              <a:rPr sz="2400" dirty="0">
                <a:latin typeface="Arial MT"/>
                <a:cs typeface="Arial MT"/>
              </a:rPr>
              <a:t>the</a:t>
            </a:r>
            <a:r>
              <a:rPr sz="2400" spc="175" dirty="0">
                <a:latin typeface="Arial MT"/>
                <a:cs typeface="Arial MT"/>
              </a:rPr>
              <a:t>  </a:t>
            </a:r>
            <a:r>
              <a:rPr sz="2400" dirty="0">
                <a:latin typeface="Arial MT"/>
                <a:cs typeface="Arial MT"/>
              </a:rPr>
              <a:t>BDC</a:t>
            </a:r>
            <a:r>
              <a:rPr sz="2400" spc="175" dirty="0">
                <a:latin typeface="Arial MT"/>
                <a:cs typeface="Arial MT"/>
              </a:rPr>
              <a:t>  </a:t>
            </a:r>
            <a:r>
              <a:rPr sz="2400" dirty="0">
                <a:latin typeface="Arial MT"/>
                <a:cs typeface="Arial MT"/>
              </a:rPr>
              <a:t>and</a:t>
            </a:r>
            <a:r>
              <a:rPr sz="2400" spc="175" dirty="0">
                <a:latin typeface="Arial MT"/>
                <a:cs typeface="Arial MT"/>
              </a:rPr>
              <a:t>  </a:t>
            </a:r>
            <a:r>
              <a:rPr sz="2400" dirty="0">
                <a:latin typeface="Arial MT"/>
                <a:cs typeface="Arial MT"/>
              </a:rPr>
              <a:t>starts</a:t>
            </a:r>
            <a:r>
              <a:rPr sz="2400" spc="175" dirty="0">
                <a:latin typeface="Arial MT"/>
                <a:cs typeface="Arial MT"/>
              </a:rPr>
              <a:t>  </a:t>
            </a:r>
            <a:r>
              <a:rPr sz="2400" dirty="0">
                <a:latin typeface="Arial MT"/>
                <a:cs typeface="Arial MT"/>
              </a:rPr>
              <a:t>to</a:t>
            </a:r>
            <a:r>
              <a:rPr sz="2400" spc="175" dirty="0">
                <a:latin typeface="Arial MT"/>
                <a:cs typeface="Arial MT"/>
              </a:rPr>
              <a:t>  </a:t>
            </a:r>
            <a:r>
              <a:rPr sz="2400" dirty="0">
                <a:latin typeface="Arial MT"/>
                <a:cs typeface="Arial MT"/>
              </a:rPr>
              <a:t>move</a:t>
            </a:r>
            <a:r>
              <a:rPr sz="2400" spc="175" dirty="0">
                <a:latin typeface="Arial MT"/>
                <a:cs typeface="Arial MT"/>
              </a:rPr>
              <a:t>  </a:t>
            </a:r>
            <a:r>
              <a:rPr sz="2400" dirty="0">
                <a:latin typeface="Arial MT"/>
                <a:cs typeface="Arial MT"/>
              </a:rPr>
              <a:t>in</a:t>
            </a:r>
            <a:r>
              <a:rPr sz="2400" spc="170" dirty="0">
                <a:latin typeface="Arial MT"/>
                <a:cs typeface="Arial MT"/>
              </a:rPr>
              <a:t>  </a:t>
            </a:r>
            <a:r>
              <a:rPr sz="2400" spc="-25" dirty="0">
                <a:latin typeface="Arial MT"/>
                <a:cs typeface="Arial MT"/>
              </a:rPr>
              <a:t>the </a:t>
            </a:r>
            <a:r>
              <a:rPr sz="2400" dirty="0">
                <a:latin typeface="Arial MT"/>
                <a:cs typeface="Arial MT"/>
              </a:rPr>
              <a:t>compression</a:t>
            </a:r>
            <a:r>
              <a:rPr sz="2400" spc="10" dirty="0">
                <a:latin typeface="Arial MT"/>
                <a:cs typeface="Arial MT"/>
              </a:rPr>
              <a:t> </a:t>
            </a:r>
            <a:r>
              <a:rPr sz="2400" dirty="0">
                <a:latin typeface="Arial MT"/>
                <a:cs typeface="Arial MT"/>
              </a:rPr>
              <a:t>stroke,</a:t>
            </a:r>
            <a:r>
              <a:rPr sz="2400" spc="15" dirty="0">
                <a:latin typeface="Arial MT"/>
                <a:cs typeface="Arial MT"/>
              </a:rPr>
              <a:t> </a:t>
            </a:r>
            <a:r>
              <a:rPr sz="2400" dirty="0">
                <a:latin typeface="Arial MT"/>
                <a:cs typeface="Arial MT"/>
              </a:rPr>
              <a:t>the</a:t>
            </a:r>
            <a:r>
              <a:rPr sz="2400" spc="10" dirty="0">
                <a:latin typeface="Arial MT"/>
                <a:cs typeface="Arial MT"/>
              </a:rPr>
              <a:t> </a:t>
            </a:r>
            <a:r>
              <a:rPr sz="2400" dirty="0">
                <a:latin typeface="Arial MT"/>
                <a:cs typeface="Arial MT"/>
              </a:rPr>
              <a:t>inertia</a:t>
            </a:r>
            <a:r>
              <a:rPr sz="2400" spc="15" dirty="0">
                <a:latin typeface="Arial MT"/>
                <a:cs typeface="Arial MT"/>
              </a:rPr>
              <a:t> </a:t>
            </a:r>
            <a:r>
              <a:rPr sz="2400" dirty="0">
                <a:latin typeface="Arial MT"/>
                <a:cs typeface="Arial MT"/>
              </a:rPr>
              <a:t>of</a:t>
            </a:r>
            <a:r>
              <a:rPr sz="2400" spc="15" dirty="0">
                <a:latin typeface="Arial MT"/>
                <a:cs typeface="Arial MT"/>
              </a:rPr>
              <a:t> </a:t>
            </a:r>
            <a:r>
              <a:rPr sz="2400" dirty="0">
                <a:latin typeface="Arial MT"/>
                <a:cs typeface="Arial MT"/>
              </a:rPr>
              <a:t>the</a:t>
            </a:r>
            <a:r>
              <a:rPr sz="2400" spc="15" dirty="0">
                <a:latin typeface="Arial MT"/>
                <a:cs typeface="Arial MT"/>
              </a:rPr>
              <a:t> </a:t>
            </a:r>
            <a:r>
              <a:rPr sz="2400" dirty="0">
                <a:latin typeface="Arial MT"/>
                <a:cs typeface="Arial MT"/>
              </a:rPr>
              <a:t>entering</a:t>
            </a:r>
            <a:r>
              <a:rPr sz="2400" spc="10" dirty="0">
                <a:latin typeface="Arial MT"/>
                <a:cs typeface="Arial MT"/>
              </a:rPr>
              <a:t> </a:t>
            </a:r>
            <a:r>
              <a:rPr sz="2400" dirty="0">
                <a:latin typeface="Arial MT"/>
                <a:cs typeface="Arial MT"/>
              </a:rPr>
              <a:t>fresh</a:t>
            </a:r>
            <a:r>
              <a:rPr sz="2400" spc="15" dirty="0">
                <a:latin typeface="Arial MT"/>
                <a:cs typeface="Arial MT"/>
              </a:rPr>
              <a:t> </a:t>
            </a:r>
            <a:r>
              <a:rPr sz="2400" spc="-10" dirty="0">
                <a:latin typeface="Arial MT"/>
                <a:cs typeface="Arial MT"/>
              </a:rPr>
              <a:t>tends </a:t>
            </a:r>
            <a:r>
              <a:rPr sz="2400" dirty="0">
                <a:latin typeface="Arial MT"/>
                <a:cs typeface="Arial MT"/>
              </a:rPr>
              <a:t>to</a:t>
            </a:r>
            <a:r>
              <a:rPr sz="2400" spc="-50" dirty="0">
                <a:latin typeface="Arial MT"/>
                <a:cs typeface="Arial MT"/>
              </a:rPr>
              <a:t> </a:t>
            </a:r>
            <a:r>
              <a:rPr sz="2400" dirty="0">
                <a:latin typeface="Arial MT"/>
                <a:cs typeface="Arial MT"/>
              </a:rPr>
              <a:t>cause</a:t>
            </a:r>
            <a:r>
              <a:rPr sz="2400" spc="-45" dirty="0">
                <a:latin typeface="Arial MT"/>
                <a:cs typeface="Arial MT"/>
              </a:rPr>
              <a:t> </a:t>
            </a:r>
            <a:r>
              <a:rPr sz="2400" dirty="0">
                <a:latin typeface="Arial MT"/>
                <a:cs typeface="Arial MT"/>
              </a:rPr>
              <a:t>it</a:t>
            </a:r>
            <a:r>
              <a:rPr sz="2400" spc="-40" dirty="0">
                <a:latin typeface="Arial MT"/>
                <a:cs typeface="Arial MT"/>
              </a:rPr>
              <a:t> </a:t>
            </a:r>
            <a:r>
              <a:rPr sz="2400" dirty="0">
                <a:latin typeface="Arial MT"/>
                <a:cs typeface="Arial MT"/>
              </a:rPr>
              <a:t>to</a:t>
            </a:r>
            <a:r>
              <a:rPr sz="2400" spc="-55" dirty="0">
                <a:latin typeface="Arial MT"/>
                <a:cs typeface="Arial MT"/>
              </a:rPr>
              <a:t> </a:t>
            </a:r>
            <a:r>
              <a:rPr sz="2400" dirty="0">
                <a:latin typeface="Arial MT"/>
                <a:cs typeface="Arial MT"/>
              </a:rPr>
              <a:t>continue</a:t>
            </a:r>
            <a:r>
              <a:rPr sz="2400" spc="-40" dirty="0">
                <a:latin typeface="Arial MT"/>
                <a:cs typeface="Arial MT"/>
              </a:rPr>
              <a:t> </a:t>
            </a:r>
            <a:r>
              <a:rPr sz="2400" dirty="0">
                <a:latin typeface="Arial MT"/>
                <a:cs typeface="Arial MT"/>
              </a:rPr>
              <a:t>to</a:t>
            </a:r>
            <a:r>
              <a:rPr sz="2400" spc="-45" dirty="0">
                <a:latin typeface="Arial MT"/>
                <a:cs typeface="Arial MT"/>
              </a:rPr>
              <a:t> </a:t>
            </a:r>
            <a:r>
              <a:rPr sz="2400" dirty="0">
                <a:latin typeface="Arial MT"/>
                <a:cs typeface="Arial MT"/>
              </a:rPr>
              <a:t>move</a:t>
            </a:r>
            <a:r>
              <a:rPr sz="2400" spc="-45" dirty="0">
                <a:latin typeface="Arial MT"/>
                <a:cs typeface="Arial MT"/>
              </a:rPr>
              <a:t> </a:t>
            </a:r>
            <a:r>
              <a:rPr sz="2400" dirty="0">
                <a:latin typeface="Arial MT"/>
                <a:cs typeface="Arial MT"/>
              </a:rPr>
              <a:t>into</a:t>
            </a:r>
            <a:r>
              <a:rPr sz="2400" spc="-45" dirty="0">
                <a:latin typeface="Arial MT"/>
                <a:cs typeface="Arial MT"/>
              </a:rPr>
              <a:t> </a:t>
            </a:r>
            <a:r>
              <a:rPr sz="2400" spc="-10" dirty="0">
                <a:latin typeface="Arial MT"/>
                <a:cs typeface="Arial MT"/>
              </a:rPr>
              <a:t>cylinder.</a:t>
            </a:r>
            <a:endParaRPr sz="2400" dirty="0">
              <a:latin typeface="Arial MT"/>
              <a:cs typeface="Arial MT"/>
            </a:endParaRPr>
          </a:p>
          <a:p>
            <a:pPr marL="233678" marR="43180" indent="-182879" algn="just">
              <a:lnSpc>
                <a:spcPts val="2860"/>
              </a:lnSpc>
              <a:spcBef>
                <a:spcPts val="730"/>
              </a:spcBef>
              <a:buClr>
                <a:srgbClr val="4F81BB"/>
              </a:buClr>
              <a:buSzPct val="85416"/>
              <a:buChar char="•"/>
              <a:tabLst>
                <a:tab pos="233678" algn="l"/>
              </a:tabLst>
            </a:pPr>
            <a:r>
              <a:rPr sz="2400" dirty="0">
                <a:latin typeface="Arial MT"/>
                <a:cs typeface="Arial MT"/>
              </a:rPr>
              <a:t>To</a:t>
            </a:r>
            <a:r>
              <a:rPr sz="2400" spc="140" dirty="0">
                <a:latin typeface="Arial MT"/>
                <a:cs typeface="Arial MT"/>
              </a:rPr>
              <a:t> </a:t>
            </a:r>
            <a:r>
              <a:rPr sz="2400" dirty="0">
                <a:latin typeface="Arial MT"/>
                <a:cs typeface="Arial MT"/>
              </a:rPr>
              <a:t>take</a:t>
            </a:r>
            <a:r>
              <a:rPr sz="2400" spc="145" dirty="0">
                <a:latin typeface="Arial MT"/>
                <a:cs typeface="Arial MT"/>
              </a:rPr>
              <a:t> </a:t>
            </a:r>
            <a:r>
              <a:rPr sz="2400" dirty="0">
                <a:latin typeface="Arial MT"/>
                <a:cs typeface="Arial MT"/>
              </a:rPr>
              <a:t>this</a:t>
            </a:r>
            <a:r>
              <a:rPr sz="2400" spc="145" dirty="0">
                <a:latin typeface="Arial MT"/>
                <a:cs typeface="Arial MT"/>
              </a:rPr>
              <a:t> </a:t>
            </a:r>
            <a:r>
              <a:rPr sz="2400" dirty="0">
                <a:latin typeface="Arial MT"/>
                <a:cs typeface="Arial MT"/>
              </a:rPr>
              <a:t>advantage,</a:t>
            </a:r>
            <a:r>
              <a:rPr sz="2400" spc="145" dirty="0">
                <a:latin typeface="Arial MT"/>
                <a:cs typeface="Arial MT"/>
              </a:rPr>
              <a:t> </a:t>
            </a:r>
            <a:r>
              <a:rPr sz="2400" dirty="0">
                <a:latin typeface="Arial MT"/>
                <a:cs typeface="Arial MT"/>
              </a:rPr>
              <a:t>inlet</a:t>
            </a:r>
            <a:r>
              <a:rPr sz="2400" spc="155" dirty="0">
                <a:latin typeface="Arial MT"/>
                <a:cs typeface="Arial MT"/>
              </a:rPr>
              <a:t> </a:t>
            </a:r>
            <a:r>
              <a:rPr sz="2400" dirty="0">
                <a:latin typeface="Arial MT"/>
                <a:cs typeface="Arial MT"/>
              </a:rPr>
              <a:t>valve</a:t>
            </a:r>
            <a:r>
              <a:rPr sz="2400" spc="145" dirty="0">
                <a:latin typeface="Arial MT"/>
                <a:cs typeface="Arial MT"/>
              </a:rPr>
              <a:t> </a:t>
            </a:r>
            <a:r>
              <a:rPr sz="2400" dirty="0">
                <a:latin typeface="Arial MT"/>
                <a:cs typeface="Arial MT"/>
              </a:rPr>
              <a:t>is</a:t>
            </a:r>
            <a:r>
              <a:rPr sz="2400" spc="140" dirty="0">
                <a:latin typeface="Arial MT"/>
                <a:cs typeface="Arial MT"/>
              </a:rPr>
              <a:t> </a:t>
            </a:r>
            <a:r>
              <a:rPr sz="2400" dirty="0">
                <a:latin typeface="Arial MT"/>
                <a:cs typeface="Arial MT"/>
              </a:rPr>
              <a:t>closed</a:t>
            </a:r>
            <a:r>
              <a:rPr sz="2400" spc="145" dirty="0">
                <a:latin typeface="Arial MT"/>
                <a:cs typeface="Arial MT"/>
              </a:rPr>
              <a:t> </a:t>
            </a:r>
            <a:r>
              <a:rPr sz="2400" spc="-10" dirty="0">
                <a:latin typeface="Arial MT"/>
                <a:cs typeface="Arial MT"/>
              </a:rPr>
              <a:t>10</a:t>
            </a:r>
            <a:r>
              <a:rPr sz="2400" spc="-15" baseline="24305" dirty="0">
                <a:latin typeface="Arial MT"/>
                <a:cs typeface="Arial MT"/>
              </a:rPr>
              <a:t>0</a:t>
            </a:r>
            <a:r>
              <a:rPr sz="2400" spc="-10" dirty="0">
                <a:latin typeface="Arial MT"/>
                <a:cs typeface="Arial MT"/>
              </a:rPr>
              <a:t>-</a:t>
            </a:r>
            <a:r>
              <a:rPr sz="2400" dirty="0">
                <a:latin typeface="Arial MT"/>
                <a:cs typeface="Arial MT"/>
              </a:rPr>
              <a:t>60</a:t>
            </a:r>
            <a:r>
              <a:rPr sz="2400" baseline="24305" dirty="0">
                <a:latin typeface="Arial MT"/>
                <a:cs typeface="Arial MT"/>
              </a:rPr>
              <a:t>0</a:t>
            </a:r>
            <a:r>
              <a:rPr sz="2400" spc="232" baseline="24305" dirty="0">
                <a:latin typeface="Arial MT"/>
                <a:cs typeface="Arial MT"/>
              </a:rPr>
              <a:t> </a:t>
            </a:r>
            <a:r>
              <a:rPr sz="2400" spc="-10" dirty="0">
                <a:latin typeface="Arial MT"/>
                <a:cs typeface="Arial MT"/>
              </a:rPr>
              <a:t>after </a:t>
            </a:r>
            <a:r>
              <a:rPr sz="2400" dirty="0">
                <a:latin typeface="Arial MT"/>
                <a:cs typeface="Arial MT"/>
              </a:rPr>
              <a:t>TDC</a:t>
            </a:r>
            <a:r>
              <a:rPr sz="2400" spc="-55" dirty="0">
                <a:latin typeface="Arial MT"/>
                <a:cs typeface="Arial MT"/>
              </a:rPr>
              <a:t> </a:t>
            </a:r>
            <a:r>
              <a:rPr sz="2400" dirty="0">
                <a:latin typeface="Arial MT"/>
                <a:cs typeface="Arial MT"/>
              </a:rPr>
              <a:t>so</a:t>
            </a:r>
            <a:r>
              <a:rPr sz="2400" spc="-50" dirty="0">
                <a:latin typeface="Arial MT"/>
                <a:cs typeface="Arial MT"/>
              </a:rPr>
              <a:t> </a:t>
            </a:r>
            <a:r>
              <a:rPr sz="2400" dirty="0">
                <a:latin typeface="Arial MT"/>
                <a:cs typeface="Arial MT"/>
              </a:rPr>
              <a:t>that</a:t>
            </a:r>
            <a:r>
              <a:rPr sz="2400" spc="-45" dirty="0">
                <a:latin typeface="Arial MT"/>
                <a:cs typeface="Arial MT"/>
              </a:rPr>
              <a:t> </a:t>
            </a:r>
            <a:r>
              <a:rPr sz="2400" dirty="0">
                <a:latin typeface="Arial MT"/>
                <a:cs typeface="Arial MT"/>
              </a:rPr>
              <a:t>maximum</a:t>
            </a:r>
            <a:r>
              <a:rPr sz="2400" spc="-50" dirty="0">
                <a:latin typeface="Arial MT"/>
                <a:cs typeface="Arial MT"/>
              </a:rPr>
              <a:t> </a:t>
            </a:r>
            <a:r>
              <a:rPr sz="2400" dirty="0">
                <a:latin typeface="Arial MT"/>
                <a:cs typeface="Arial MT"/>
              </a:rPr>
              <a:t>air</a:t>
            </a:r>
            <a:r>
              <a:rPr sz="2400" spc="-50" dirty="0">
                <a:latin typeface="Arial MT"/>
                <a:cs typeface="Arial MT"/>
              </a:rPr>
              <a:t> </a:t>
            </a:r>
            <a:r>
              <a:rPr sz="2400" dirty="0">
                <a:latin typeface="Arial MT"/>
                <a:cs typeface="Arial MT"/>
              </a:rPr>
              <a:t>is</a:t>
            </a:r>
            <a:r>
              <a:rPr sz="2400" spc="-50" dirty="0">
                <a:latin typeface="Arial MT"/>
                <a:cs typeface="Arial MT"/>
              </a:rPr>
              <a:t> </a:t>
            </a:r>
            <a:r>
              <a:rPr sz="2400" dirty="0">
                <a:latin typeface="Arial MT"/>
                <a:cs typeface="Arial MT"/>
              </a:rPr>
              <a:t>taken</a:t>
            </a:r>
            <a:r>
              <a:rPr sz="2400" spc="-50" dirty="0">
                <a:latin typeface="Arial MT"/>
                <a:cs typeface="Arial MT"/>
              </a:rPr>
              <a:t> </a:t>
            </a:r>
            <a:r>
              <a:rPr sz="2400" spc="-25" dirty="0">
                <a:latin typeface="Arial MT"/>
                <a:cs typeface="Arial MT"/>
              </a:rPr>
              <a:t>in.</a:t>
            </a:r>
            <a:endParaRPr sz="2400" dirty="0">
              <a:latin typeface="Arial MT"/>
              <a:cs typeface="Arial MT"/>
            </a:endParaRPr>
          </a:p>
          <a:p>
            <a:pPr marL="233678" indent="-182879" algn="just">
              <a:spcBef>
                <a:spcPts val="490"/>
              </a:spcBef>
              <a:buClr>
                <a:srgbClr val="4F81BB"/>
              </a:buClr>
              <a:buSzPct val="85416"/>
              <a:buChar char="•"/>
              <a:tabLst>
                <a:tab pos="233678" algn="l"/>
              </a:tabLst>
            </a:pPr>
            <a:r>
              <a:rPr sz="2400" dirty="0">
                <a:latin typeface="Arial MT"/>
                <a:cs typeface="Arial MT"/>
              </a:rPr>
              <a:t>This</a:t>
            </a:r>
            <a:r>
              <a:rPr sz="2400" spc="-60" dirty="0">
                <a:latin typeface="Arial MT"/>
                <a:cs typeface="Arial MT"/>
              </a:rPr>
              <a:t> </a:t>
            </a:r>
            <a:r>
              <a:rPr sz="2400" dirty="0">
                <a:latin typeface="Arial MT"/>
                <a:cs typeface="Arial MT"/>
              </a:rPr>
              <a:t>is</a:t>
            </a:r>
            <a:r>
              <a:rPr sz="2400" spc="-60" dirty="0">
                <a:latin typeface="Arial MT"/>
                <a:cs typeface="Arial MT"/>
              </a:rPr>
              <a:t> </a:t>
            </a:r>
            <a:r>
              <a:rPr sz="2400" dirty="0">
                <a:latin typeface="Arial MT"/>
                <a:cs typeface="Arial MT"/>
              </a:rPr>
              <a:t>called</a:t>
            </a:r>
            <a:r>
              <a:rPr sz="2400" spc="-25" dirty="0">
                <a:latin typeface="Arial MT"/>
                <a:cs typeface="Arial MT"/>
              </a:rPr>
              <a:t> </a:t>
            </a:r>
            <a:r>
              <a:rPr sz="2400" dirty="0">
                <a:latin typeface="Arial MT"/>
                <a:cs typeface="Arial MT"/>
              </a:rPr>
              <a:t>ram</a:t>
            </a:r>
            <a:r>
              <a:rPr sz="2400" spc="-50" dirty="0">
                <a:latin typeface="Arial MT"/>
                <a:cs typeface="Arial MT"/>
              </a:rPr>
              <a:t> </a:t>
            </a:r>
            <a:r>
              <a:rPr sz="2400" spc="-10" dirty="0">
                <a:latin typeface="Arial MT"/>
                <a:cs typeface="Arial MT"/>
              </a:rPr>
              <a:t>effect.</a:t>
            </a:r>
            <a:endParaRPr sz="2400" dirty="0">
              <a:latin typeface="Arial MT"/>
              <a:cs typeface="Arial MT"/>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40" y="-913131"/>
            <a:ext cx="4798695" cy="566181"/>
          </a:xfrm>
          <a:prstGeom prst="rect">
            <a:avLst/>
          </a:prstGeom>
        </p:spPr>
        <p:txBody>
          <a:bodyPr vert="horz" wrap="square" lIns="0" tIns="12065" rIns="0" bIns="0" rtlCol="0" anchor="t">
            <a:spAutoFit/>
          </a:bodyPr>
          <a:lstStyle/>
          <a:p>
            <a:pPr marL="12700">
              <a:spcBef>
                <a:spcPts val="95"/>
              </a:spcBef>
            </a:pPr>
            <a:r>
              <a:rPr spc="-110" dirty="0"/>
              <a:t>Exhaust</a:t>
            </a:r>
            <a:r>
              <a:rPr spc="-250" dirty="0"/>
              <a:t> </a:t>
            </a:r>
            <a:r>
              <a:rPr spc="-114" dirty="0"/>
              <a:t>valve</a:t>
            </a:r>
            <a:r>
              <a:rPr spc="-240" dirty="0"/>
              <a:t> </a:t>
            </a:r>
            <a:r>
              <a:rPr spc="-60" dirty="0"/>
              <a:t>timing</a:t>
            </a:r>
          </a:p>
        </p:txBody>
      </p:sp>
      <p:sp>
        <p:nvSpPr>
          <p:cNvPr id="3" name="object 3"/>
          <p:cNvSpPr txBox="1"/>
          <p:nvPr/>
        </p:nvSpPr>
        <p:spPr>
          <a:xfrm>
            <a:off x="1981200" y="838200"/>
            <a:ext cx="8000366" cy="3571233"/>
          </a:xfrm>
          <a:prstGeom prst="rect">
            <a:avLst/>
          </a:prstGeom>
        </p:spPr>
        <p:txBody>
          <a:bodyPr vert="horz" wrap="square" lIns="0" tIns="14604" rIns="0" bIns="0" rtlCol="0">
            <a:spAutoFit/>
          </a:bodyPr>
          <a:lstStyle/>
          <a:p>
            <a:pPr marL="194944" marR="8890" indent="-182879" algn="just">
              <a:lnSpc>
                <a:spcPct val="99400"/>
              </a:lnSpc>
              <a:spcBef>
                <a:spcPts val="114"/>
              </a:spcBef>
              <a:buClr>
                <a:srgbClr val="4F81BB"/>
              </a:buClr>
              <a:buSzPct val="85416"/>
              <a:buChar char="•"/>
              <a:tabLst>
                <a:tab pos="194944" algn="l"/>
              </a:tabLst>
            </a:pPr>
            <a:r>
              <a:rPr sz="2400" dirty="0">
                <a:latin typeface="Arial MT"/>
                <a:cs typeface="Arial MT"/>
              </a:rPr>
              <a:t>Opening</a:t>
            </a:r>
            <a:r>
              <a:rPr sz="2400" spc="525" dirty="0">
                <a:latin typeface="Arial MT"/>
                <a:cs typeface="Arial MT"/>
              </a:rPr>
              <a:t> </a:t>
            </a:r>
            <a:r>
              <a:rPr sz="2400" dirty="0">
                <a:latin typeface="Arial MT"/>
                <a:cs typeface="Arial MT"/>
              </a:rPr>
              <a:t>of</a:t>
            </a:r>
            <a:r>
              <a:rPr sz="2400" spc="535" dirty="0">
                <a:latin typeface="Arial MT"/>
                <a:cs typeface="Arial MT"/>
              </a:rPr>
              <a:t> </a:t>
            </a:r>
            <a:r>
              <a:rPr sz="2400" dirty="0">
                <a:latin typeface="Arial MT"/>
                <a:cs typeface="Arial MT"/>
              </a:rPr>
              <a:t>exhaust</a:t>
            </a:r>
            <a:r>
              <a:rPr sz="2400" spc="525" dirty="0">
                <a:latin typeface="Arial MT"/>
                <a:cs typeface="Arial MT"/>
              </a:rPr>
              <a:t> </a:t>
            </a:r>
            <a:r>
              <a:rPr sz="2400" dirty="0">
                <a:latin typeface="Arial MT"/>
                <a:cs typeface="Arial MT"/>
              </a:rPr>
              <a:t>valve</a:t>
            </a:r>
            <a:r>
              <a:rPr sz="2400" spc="525" dirty="0">
                <a:latin typeface="Arial MT"/>
                <a:cs typeface="Arial MT"/>
              </a:rPr>
              <a:t> </a:t>
            </a:r>
            <a:r>
              <a:rPr sz="2400" dirty="0">
                <a:latin typeface="Arial MT"/>
                <a:cs typeface="Arial MT"/>
              </a:rPr>
              <a:t>earlier</a:t>
            </a:r>
            <a:r>
              <a:rPr sz="2400" spc="535" dirty="0">
                <a:latin typeface="Arial MT"/>
                <a:cs typeface="Arial MT"/>
              </a:rPr>
              <a:t> </a:t>
            </a:r>
            <a:r>
              <a:rPr sz="2400" dirty="0">
                <a:latin typeface="Arial MT"/>
                <a:cs typeface="Arial MT"/>
              </a:rPr>
              <a:t>reduces</a:t>
            </a:r>
            <a:r>
              <a:rPr sz="2400" spc="525" dirty="0">
                <a:latin typeface="Arial MT"/>
                <a:cs typeface="Arial MT"/>
              </a:rPr>
              <a:t> </a:t>
            </a:r>
            <a:r>
              <a:rPr sz="2400" dirty="0">
                <a:latin typeface="Arial MT"/>
                <a:cs typeface="Arial MT"/>
              </a:rPr>
              <a:t>the</a:t>
            </a:r>
            <a:r>
              <a:rPr sz="2400" spc="530" dirty="0">
                <a:latin typeface="Arial MT"/>
                <a:cs typeface="Arial MT"/>
              </a:rPr>
              <a:t> </a:t>
            </a:r>
            <a:r>
              <a:rPr sz="2400" spc="-10" dirty="0">
                <a:latin typeface="Arial MT"/>
                <a:cs typeface="Arial MT"/>
              </a:rPr>
              <a:t>pressure </a:t>
            </a:r>
            <a:r>
              <a:rPr sz="2400" dirty="0">
                <a:latin typeface="Arial MT"/>
                <a:cs typeface="Arial MT"/>
              </a:rPr>
              <a:t>near</a:t>
            </a:r>
            <a:r>
              <a:rPr sz="2400" spc="220" dirty="0">
                <a:latin typeface="Arial MT"/>
                <a:cs typeface="Arial MT"/>
              </a:rPr>
              <a:t> </a:t>
            </a:r>
            <a:r>
              <a:rPr sz="2400" dirty="0">
                <a:latin typeface="Arial MT"/>
                <a:cs typeface="Arial MT"/>
              </a:rPr>
              <a:t>the</a:t>
            </a:r>
            <a:r>
              <a:rPr sz="2400" spc="215" dirty="0">
                <a:latin typeface="Arial MT"/>
                <a:cs typeface="Arial MT"/>
              </a:rPr>
              <a:t> </a:t>
            </a:r>
            <a:r>
              <a:rPr sz="2400" dirty="0">
                <a:latin typeface="Arial MT"/>
                <a:cs typeface="Arial MT"/>
              </a:rPr>
              <a:t>end</a:t>
            </a:r>
            <a:r>
              <a:rPr sz="2400" spc="210" dirty="0">
                <a:latin typeface="Arial MT"/>
                <a:cs typeface="Arial MT"/>
              </a:rPr>
              <a:t> </a:t>
            </a:r>
            <a:r>
              <a:rPr sz="2400" dirty="0">
                <a:latin typeface="Arial MT"/>
                <a:cs typeface="Arial MT"/>
              </a:rPr>
              <a:t>of</a:t>
            </a:r>
            <a:r>
              <a:rPr sz="2400" spc="220" dirty="0">
                <a:latin typeface="Arial MT"/>
                <a:cs typeface="Arial MT"/>
              </a:rPr>
              <a:t> </a:t>
            </a:r>
            <a:r>
              <a:rPr sz="2400" dirty="0">
                <a:latin typeface="Arial MT"/>
                <a:cs typeface="Arial MT"/>
              </a:rPr>
              <a:t>the</a:t>
            </a:r>
            <a:r>
              <a:rPr sz="2400" spc="215" dirty="0">
                <a:latin typeface="Arial MT"/>
                <a:cs typeface="Arial MT"/>
              </a:rPr>
              <a:t> </a:t>
            </a:r>
            <a:r>
              <a:rPr sz="2400" dirty="0">
                <a:latin typeface="Arial MT"/>
                <a:cs typeface="Arial MT"/>
              </a:rPr>
              <a:t>power</a:t>
            </a:r>
            <a:r>
              <a:rPr sz="2400" spc="215" dirty="0">
                <a:latin typeface="Arial MT"/>
                <a:cs typeface="Arial MT"/>
              </a:rPr>
              <a:t> </a:t>
            </a:r>
            <a:r>
              <a:rPr sz="2400" dirty="0">
                <a:latin typeface="Arial MT"/>
                <a:cs typeface="Arial MT"/>
              </a:rPr>
              <a:t>stroke</a:t>
            </a:r>
            <a:r>
              <a:rPr sz="2400" spc="210" dirty="0">
                <a:latin typeface="Arial MT"/>
                <a:cs typeface="Arial MT"/>
              </a:rPr>
              <a:t> </a:t>
            </a:r>
            <a:r>
              <a:rPr sz="2400" dirty="0">
                <a:latin typeface="Arial MT"/>
                <a:cs typeface="Arial MT"/>
              </a:rPr>
              <a:t>and</a:t>
            </a:r>
            <a:r>
              <a:rPr sz="2400" spc="210" dirty="0">
                <a:latin typeface="Arial MT"/>
                <a:cs typeface="Arial MT"/>
              </a:rPr>
              <a:t> </a:t>
            </a:r>
            <a:r>
              <a:rPr sz="2400" dirty="0">
                <a:latin typeface="Arial MT"/>
                <a:cs typeface="Arial MT"/>
              </a:rPr>
              <a:t>thus</a:t>
            </a:r>
            <a:r>
              <a:rPr sz="2400" spc="225" dirty="0">
                <a:latin typeface="Arial MT"/>
                <a:cs typeface="Arial MT"/>
              </a:rPr>
              <a:t> </a:t>
            </a:r>
            <a:r>
              <a:rPr sz="2400" dirty="0">
                <a:latin typeface="Arial MT"/>
                <a:cs typeface="Arial MT"/>
              </a:rPr>
              <a:t>causes</a:t>
            </a:r>
            <a:r>
              <a:rPr sz="2400" spc="204" dirty="0">
                <a:latin typeface="Arial MT"/>
                <a:cs typeface="Arial MT"/>
              </a:rPr>
              <a:t> </a:t>
            </a:r>
            <a:r>
              <a:rPr sz="2400" spc="-20" dirty="0">
                <a:latin typeface="Arial MT"/>
                <a:cs typeface="Arial MT"/>
              </a:rPr>
              <a:t>some </a:t>
            </a:r>
            <a:r>
              <a:rPr sz="2400" dirty="0">
                <a:latin typeface="Arial MT"/>
                <a:cs typeface="Arial MT"/>
              </a:rPr>
              <a:t>loss</a:t>
            </a:r>
            <a:r>
              <a:rPr sz="2400" spc="-40" dirty="0">
                <a:latin typeface="Arial MT"/>
                <a:cs typeface="Arial MT"/>
              </a:rPr>
              <a:t> </a:t>
            </a:r>
            <a:r>
              <a:rPr sz="2400" dirty="0">
                <a:latin typeface="Arial MT"/>
                <a:cs typeface="Arial MT"/>
              </a:rPr>
              <a:t>of</a:t>
            </a:r>
            <a:r>
              <a:rPr sz="2400" spc="-35" dirty="0">
                <a:latin typeface="Arial MT"/>
                <a:cs typeface="Arial MT"/>
              </a:rPr>
              <a:t> </a:t>
            </a:r>
            <a:r>
              <a:rPr sz="2400" dirty="0">
                <a:latin typeface="Arial MT"/>
                <a:cs typeface="Arial MT"/>
              </a:rPr>
              <a:t>useful</a:t>
            </a:r>
            <a:r>
              <a:rPr sz="2400" spc="-40" dirty="0">
                <a:latin typeface="Arial MT"/>
                <a:cs typeface="Arial MT"/>
              </a:rPr>
              <a:t> </a:t>
            </a:r>
            <a:r>
              <a:rPr sz="2400" dirty="0">
                <a:latin typeface="Arial MT"/>
                <a:cs typeface="Arial MT"/>
              </a:rPr>
              <a:t>work</a:t>
            </a:r>
            <a:r>
              <a:rPr sz="2400" spc="-40" dirty="0">
                <a:latin typeface="Arial MT"/>
                <a:cs typeface="Arial MT"/>
              </a:rPr>
              <a:t> </a:t>
            </a:r>
            <a:r>
              <a:rPr sz="2400" dirty="0">
                <a:latin typeface="Arial MT"/>
                <a:cs typeface="Arial MT"/>
              </a:rPr>
              <a:t>on</a:t>
            </a:r>
            <a:r>
              <a:rPr sz="2400" spc="-40" dirty="0">
                <a:latin typeface="Arial MT"/>
                <a:cs typeface="Arial MT"/>
              </a:rPr>
              <a:t> </a:t>
            </a:r>
            <a:r>
              <a:rPr sz="2400" dirty="0">
                <a:latin typeface="Arial MT"/>
                <a:cs typeface="Arial MT"/>
              </a:rPr>
              <a:t>this</a:t>
            </a:r>
            <a:r>
              <a:rPr sz="2400" spc="-35" dirty="0">
                <a:latin typeface="Arial MT"/>
                <a:cs typeface="Arial MT"/>
              </a:rPr>
              <a:t> </a:t>
            </a:r>
            <a:r>
              <a:rPr sz="2400" spc="-10" dirty="0">
                <a:latin typeface="Arial MT"/>
                <a:cs typeface="Arial MT"/>
              </a:rPr>
              <a:t>stroke.</a:t>
            </a:r>
            <a:endParaRPr sz="2400" dirty="0">
              <a:latin typeface="Arial MT"/>
              <a:cs typeface="Arial MT"/>
            </a:endParaRPr>
          </a:p>
          <a:p>
            <a:pPr marL="194944" marR="7620" indent="-182879" algn="just">
              <a:lnSpc>
                <a:spcPts val="2860"/>
              </a:lnSpc>
              <a:spcBef>
                <a:spcPts val="715"/>
              </a:spcBef>
              <a:buClr>
                <a:srgbClr val="4F81BB"/>
              </a:buClr>
              <a:buSzPct val="85416"/>
              <a:buChar char="•"/>
              <a:tabLst>
                <a:tab pos="194944" algn="l"/>
              </a:tabLst>
            </a:pPr>
            <a:r>
              <a:rPr sz="2400" dirty="0">
                <a:latin typeface="Arial MT"/>
                <a:cs typeface="Arial MT"/>
              </a:rPr>
              <a:t>But</a:t>
            </a:r>
            <a:r>
              <a:rPr sz="2400" spc="185" dirty="0">
                <a:latin typeface="Arial MT"/>
                <a:cs typeface="Arial MT"/>
              </a:rPr>
              <a:t> </a:t>
            </a:r>
            <a:r>
              <a:rPr sz="2400" dirty="0">
                <a:latin typeface="Arial MT"/>
                <a:cs typeface="Arial MT"/>
              </a:rPr>
              <a:t>it</a:t>
            </a:r>
            <a:r>
              <a:rPr sz="2400" spc="190" dirty="0">
                <a:latin typeface="Arial MT"/>
                <a:cs typeface="Arial MT"/>
              </a:rPr>
              <a:t> </a:t>
            </a:r>
            <a:r>
              <a:rPr sz="2400" dirty="0">
                <a:latin typeface="Arial MT"/>
                <a:cs typeface="Arial MT"/>
              </a:rPr>
              <a:t>decreases</a:t>
            </a:r>
            <a:r>
              <a:rPr sz="2400" spc="185" dirty="0">
                <a:latin typeface="Arial MT"/>
                <a:cs typeface="Arial MT"/>
              </a:rPr>
              <a:t> </a:t>
            </a:r>
            <a:r>
              <a:rPr sz="2400" dirty="0">
                <a:latin typeface="Arial MT"/>
                <a:cs typeface="Arial MT"/>
              </a:rPr>
              <a:t>the</a:t>
            </a:r>
            <a:r>
              <a:rPr sz="2400" spc="185" dirty="0">
                <a:latin typeface="Arial MT"/>
                <a:cs typeface="Arial MT"/>
              </a:rPr>
              <a:t> </a:t>
            </a:r>
            <a:r>
              <a:rPr sz="2400" dirty="0">
                <a:latin typeface="Arial MT"/>
                <a:cs typeface="Arial MT"/>
              </a:rPr>
              <a:t>work</a:t>
            </a:r>
            <a:r>
              <a:rPr sz="2400" spc="190" dirty="0">
                <a:latin typeface="Arial MT"/>
                <a:cs typeface="Arial MT"/>
              </a:rPr>
              <a:t> </a:t>
            </a:r>
            <a:r>
              <a:rPr sz="2400" dirty="0">
                <a:latin typeface="Arial MT"/>
                <a:cs typeface="Arial MT"/>
              </a:rPr>
              <a:t>necessary</a:t>
            </a:r>
            <a:r>
              <a:rPr sz="2400" spc="195" dirty="0">
                <a:latin typeface="Arial MT"/>
                <a:cs typeface="Arial MT"/>
              </a:rPr>
              <a:t> </a:t>
            </a:r>
            <a:r>
              <a:rPr sz="2400" dirty="0">
                <a:latin typeface="Arial MT"/>
                <a:cs typeface="Arial MT"/>
              </a:rPr>
              <a:t>to</a:t>
            </a:r>
            <a:r>
              <a:rPr sz="2400" spc="185" dirty="0">
                <a:latin typeface="Arial MT"/>
                <a:cs typeface="Arial MT"/>
              </a:rPr>
              <a:t> </a:t>
            </a:r>
            <a:r>
              <a:rPr sz="2400" dirty="0">
                <a:latin typeface="Arial MT"/>
                <a:cs typeface="Arial MT"/>
              </a:rPr>
              <a:t>expel</a:t>
            </a:r>
            <a:r>
              <a:rPr sz="2400" spc="175" dirty="0">
                <a:latin typeface="Arial MT"/>
                <a:cs typeface="Arial MT"/>
              </a:rPr>
              <a:t> </a:t>
            </a:r>
            <a:r>
              <a:rPr sz="2400" dirty="0">
                <a:latin typeface="Arial MT"/>
                <a:cs typeface="Arial MT"/>
              </a:rPr>
              <a:t>the</a:t>
            </a:r>
            <a:r>
              <a:rPr sz="2400" spc="185" dirty="0">
                <a:latin typeface="Arial MT"/>
                <a:cs typeface="Arial MT"/>
              </a:rPr>
              <a:t> </a:t>
            </a:r>
            <a:r>
              <a:rPr sz="2400" spc="-10" dirty="0">
                <a:latin typeface="Arial MT"/>
                <a:cs typeface="Arial MT"/>
              </a:rPr>
              <a:t>burned </a:t>
            </a:r>
            <a:r>
              <a:rPr sz="2400" dirty="0">
                <a:latin typeface="Arial MT"/>
                <a:cs typeface="Arial MT"/>
              </a:rPr>
              <a:t>gases,</a:t>
            </a:r>
            <a:r>
              <a:rPr sz="2400" spc="-55" dirty="0">
                <a:latin typeface="Arial MT"/>
                <a:cs typeface="Arial MT"/>
              </a:rPr>
              <a:t> </a:t>
            </a:r>
            <a:r>
              <a:rPr sz="2400" dirty="0">
                <a:latin typeface="Arial MT"/>
                <a:cs typeface="Arial MT"/>
              </a:rPr>
              <a:t>results</a:t>
            </a:r>
            <a:r>
              <a:rPr sz="2400" spc="-60" dirty="0">
                <a:latin typeface="Arial MT"/>
                <a:cs typeface="Arial MT"/>
              </a:rPr>
              <a:t> </a:t>
            </a:r>
            <a:r>
              <a:rPr sz="2400" dirty="0">
                <a:latin typeface="Arial MT"/>
                <a:cs typeface="Arial MT"/>
              </a:rPr>
              <a:t>in</a:t>
            </a:r>
            <a:r>
              <a:rPr sz="2400" spc="-55" dirty="0">
                <a:latin typeface="Arial MT"/>
                <a:cs typeface="Arial MT"/>
              </a:rPr>
              <a:t> </a:t>
            </a:r>
            <a:r>
              <a:rPr sz="2400" dirty="0">
                <a:latin typeface="Arial MT"/>
                <a:cs typeface="Arial MT"/>
              </a:rPr>
              <a:t>overall</a:t>
            </a:r>
            <a:r>
              <a:rPr sz="2400" spc="-70" dirty="0">
                <a:latin typeface="Arial MT"/>
                <a:cs typeface="Arial MT"/>
              </a:rPr>
              <a:t> </a:t>
            </a:r>
            <a:r>
              <a:rPr sz="2400" dirty="0">
                <a:latin typeface="Arial MT"/>
                <a:cs typeface="Arial MT"/>
              </a:rPr>
              <a:t>gain</a:t>
            </a:r>
            <a:r>
              <a:rPr sz="2400" spc="-65" dirty="0">
                <a:latin typeface="Arial MT"/>
                <a:cs typeface="Arial MT"/>
              </a:rPr>
              <a:t> </a:t>
            </a:r>
            <a:r>
              <a:rPr sz="2400" dirty="0">
                <a:latin typeface="Arial MT"/>
                <a:cs typeface="Arial MT"/>
              </a:rPr>
              <a:t>in</a:t>
            </a:r>
            <a:r>
              <a:rPr sz="2400" spc="-60" dirty="0">
                <a:latin typeface="Arial MT"/>
                <a:cs typeface="Arial MT"/>
              </a:rPr>
              <a:t> </a:t>
            </a:r>
            <a:r>
              <a:rPr sz="2400" spc="-10" dirty="0">
                <a:latin typeface="Arial MT"/>
                <a:cs typeface="Arial MT"/>
              </a:rPr>
              <a:t>output.</a:t>
            </a:r>
            <a:endParaRPr sz="2400" dirty="0">
              <a:latin typeface="Arial MT"/>
              <a:cs typeface="Arial MT"/>
            </a:endParaRPr>
          </a:p>
          <a:p>
            <a:pPr marL="194944" marR="5080" indent="-182879" algn="just">
              <a:lnSpc>
                <a:spcPts val="2860"/>
              </a:lnSpc>
              <a:spcBef>
                <a:spcPts val="605"/>
              </a:spcBef>
              <a:buClr>
                <a:srgbClr val="4F81BB"/>
              </a:buClr>
              <a:buSzPct val="85416"/>
              <a:buChar char="•"/>
              <a:tabLst>
                <a:tab pos="194944" algn="l"/>
              </a:tabLst>
            </a:pPr>
            <a:r>
              <a:rPr sz="2400" dirty="0">
                <a:latin typeface="Arial MT"/>
                <a:cs typeface="Arial MT"/>
              </a:rPr>
              <a:t>Closing</a:t>
            </a:r>
            <a:r>
              <a:rPr sz="2400" spc="575" dirty="0">
                <a:latin typeface="Arial MT"/>
                <a:cs typeface="Arial MT"/>
              </a:rPr>
              <a:t> </a:t>
            </a:r>
            <a:r>
              <a:rPr sz="2400" dirty="0">
                <a:latin typeface="Arial MT"/>
                <a:cs typeface="Arial MT"/>
              </a:rPr>
              <a:t>of</a:t>
            </a:r>
            <a:r>
              <a:rPr sz="2400" spc="585" dirty="0">
                <a:latin typeface="Arial MT"/>
                <a:cs typeface="Arial MT"/>
              </a:rPr>
              <a:t> </a:t>
            </a:r>
            <a:r>
              <a:rPr sz="2400" dirty="0">
                <a:latin typeface="Arial MT"/>
                <a:cs typeface="Arial MT"/>
              </a:rPr>
              <a:t>exhaust</a:t>
            </a:r>
            <a:r>
              <a:rPr sz="2400" spc="590" dirty="0">
                <a:latin typeface="Arial MT"/>
                <a:cs typeface="Arial MT"/>
              </a:rPr>
              <a:t> </a:t>
            </a:r>
            <a:r>
              <a:rPr sz="2400" dirty="0">
                <a:latin typeface="Arial MT"/>
                <a:cs typeface="Arial MT"/>
              </a:rPr>
              <a:t>valve</a:t>
            </a:r>
            <a:r>
              <a:rPr sz="2400" spc="580" dirty="0">
                <a:latin typeface="Arial MT"/>
                <a:cs typeface="Arial MT"/>
              </a:rPr>
              <a:t> </a:t>
            </a:r>
            <a:r>
              <a:rPr sz="2400" dirty="0">
                <a:latin typeface="Arial MT"/>
                <a:cs typeface="Arial MT"/>
              </a:rPr>
              <a:t>is</a:t>
            </a:r>
            <a:r>
              <a:rPr sz="2400" spc="580" dirty="0">
                <a:latin typeface="Arial MT"/>
                <a:cs typeface="Arial MT"/>
              </a:rPr>
              <a:t> </a:t>
            </a:r>
            <a:r>
              <a:rPr sz="2400" dirty="0">
                <a:latin typeface="Arial MT"/>
                <a:cs typeface="Arial MT"/>
              </a:rPr>
              <a:t>delayed</a:t>
            </a:r>
            <a:r>
              <a:rPr sz="2400" spc="580" dirty="0">
                <a:latin typeface="Arial MT"/>
                <a:cs typeface="Arial MT"/>
              </a:rPr>
              <a:t> </a:t>
            </a:r>
            <a:r>
              <a:rPr sz="2400" dirty="0">
                <a:latin typeface="Arial MT"/>
                <a:cs typeface="Arial MT"/>
              </a:rPr>
              <a:t>few</a:t>
            </a:r>
            <a:r>
              <a:rPr sz="2400" spc="570" dirty="0">
                <a:latin typeface="Arial MT"/>
                <a:cs typeface="Arial MT"/>
              </a:rPr>
              <a:t> </a:t>
            </a:r>
            <a:r>
              <a:rPr sz="2400" dirty="0">
                <a:latin typeface="Arial MT"/>
                <a:cs typeface="Arial MT"/>
              </a:rPr>
              <a:t>degrees</a:t>
            </a:r>
            <a:r>
              <a:rPr sz="2400" spc="585" dirty="0">
                <a:latin typeface="Arial MT"/>
                <a:cs typeface="Arial MT"/>
              </a:rPr>
              <a:t> </a:t>
            </a:r>
            <a:r>
              <a:rPr sz="2400" spc="-10" dirty="0">
                <a:latin typeface="Arial MT"/>
                <a:cs typeface="Arial MT"/>
              </a:rPr>
              <a:t>after </a:t>
            </a:r>
            <a:r>
              <a:rPr sz="2400" dirty="0">
                <a:latin typeface="Arial MT"/>
                <a:cs typeface="Arial MT"/>
              </a:rPr>
              <a:t>TDC</a:t>
            </a:r>
            <a:r>
              <a:rPr sz="2400" spc="550" dirty="0">
                <a:latin typeface="Arial MT"/>
                <a:cs typeface="Arial MT"/>
              </a:rPr>
              <a:t> </a:t>
            </a:r>
            <a:r>
              <a:rPr sz="2400" dirty="0">
                <a:latin typeface="Arial MT"/>
                <a:cs typeface="Arial MT"/>
              </a:rPr>
              <a:t>helps</a:t>
            </a:r>
            <a:r>
              <a:rPr sz="2400" spc="560" dirty="0">
                <a:latin typeface="Arial MT"/>
                <a:cs typeface="Arial MT"/>
              </a:rPr>
              <a:t> </a:t>
            </a:r>
            <a:r>
              <a:rPr sz="2400" dirty="0">
                <a:latin typeface="Arial MT"/>
                <a:cs typeface="Arial MT"/>
              </a:rPr>
              <a:t>to</a:t>
            </a:r>
            <a:r>
              <a:rPr sz="2400" spc="560" dirty="0">
                <a:latin typeface="Arial MT"/>
                <a:cs typeface="Arial MT"/>
              </a:rPr>
              <a:t> </a:t>
            </a:r>
            <a:r>
              <a:rPr sz="2400" dirty="0">
                <a:latin typeface="Arial MT"/>
                <a:cs typeface="Arial MT"/>
              </a:rPr>
              <a:t>scavenge</a:t>
            </a:r>
            <a:r>
              <a:rPr sz="2400" spc="550" dirty="0">
                <a:latin typeface="Arial MT"/>
                <a:cs typeface="Arial MT"/>
              </a:rPr>
              <a:t> </a:t>
            </a:r>
            <a:r>
              <a:rPr sz="2400" dirty="0">
                <a:latin typeface="Arial MT"/>
                <a:cs typeface="Arial MT"/>
              </a:rPr>
              <a:t>the</a:t>
            </a:r>
            <a:r>
              <a:rPr sz="2400" spc="555" dirty="0">
                <a:latin typeface="Arial MT"/>
                <a:cs typeface="Arial MT"/>
              </a:rPr>
              <a:t> </a:t>
            </a:r>
            <a:r>
              <a:rPr sz="2400" dirty="0">
                <a:latin typeface="Arial MT"/>
                <a:cs typeface="Arial MT"/>
              </a:rPr>
              <a:t>cylinder</a:t>
            </a:r>
            <a:r>
              <a:rPr sz="2400" spc="555" dirty="0">
                <a:latin typeface="Arial MT"/>
                <a:cs typeface="Arial MT"/>
              </a:rPr>
              <a:t> </a:t>
            </a:r>
            <a:r>
              <a:rPr sz="2400" dirty="0">
                <a:latin typeface="Arial MT"/>
                <a:cs typeface="Arial MT"/>
              </a:rPr>
              <a:t>by</a:t>
            </a:r>
            <a:r>
              <a:rPr sz="2400" spc="555" dirty="0">
                <a:latin typeface="Arial MT"/>
                <a:cs typeface="Arial MT"/>
              </a:rPr>
              <a:t> </a:t>
            </a:r>
            <a:r>
              <a:rPr sz="2400" dirty="0">
                <a:latin typeface="Arial MT"/>
                <a:cs typeface="Arial MT"/>
              </a:rPr>
              <a:t>carrying</a:t>
            </a:r>
            <a:r>
              <a:rPr sz="2400" spc="550" dirty="0">
                <a:latin typeface="Arial MT"/>
                <a:cs typeface="Arial MT"/>
              </a:rPr>
              <a:t> </a:t>
            </a:r>
            <a:r>
              <a:rPr sz="2400" dirty="0">
                <a:latin typeface="Arial MT"/>
                <a:cs typeface="Arial MT"/>
              </a:rPr>
              <a:t>out</a:t>
            </a:r>
            <a:r>
              <a:rPr sz="2400" spc="560" dirty="0">
                <a:latin typeface="Arial MT"/>
                <a:cs typeface="Arial MT"/>
              </a:rPr>
              <a:t> </a:t>
            </a:r>
            <a:r>
              <a:rPr sz="2400" spc="-50" dirty="0">
                <a:latin typeface="Arial MT"/>
                <a:cs typeface="Arial MT"/>
              </a:rPr>
              <a:t>a </a:t>
            </a:r>
            <a:r>
              <a:rPr sz="2400" dirty="0">
                <a:latin typeface="Arial MT"/>
                <a:cs typeface="Arial MT"/>
              </a:rPr>
              <a:t>greater</a:t>
            </a:r>
            <a:r>
              <a:rPr sz="2400" spc="-40" dirty="0">
                <a:latin typeface="Arial MT"/>
                <a:cs typeface="Arial MT"/>
              </a:rPr>
              <a:t> </a:t>
            </a:r>
            <a:r>
              <a:rPr sz="2400" dirty="0">
                <a:latin typeface="Arial MT"/>
                <a:cs typeface="Arial MT"/>
              </a:rPr>
              <a:t>mass</a:t>
            </a:r>
            <a:r>
              <a:rPr sz="2400" spc="-45" dirty="0">
                <a:latin typeface="Arial MT"/>
                <a:cs typeface="Arial MT"/>
              </a:rPr>
              <a:t> </a:t>
            </a:r>
            <a:r>
              <a:rPr sz="2400" dirty="0">
                <a:latin typeface="Arial MT"/>
                <a:cs typeface="Arial MT"/>
              </a:rPr>
              <a:t>of</a:t>
            </a:r>
            <a:r>
              <a:rPr sz="2400" spc="-40" dirty="0">
                <a:latin typeface="Arial MT"/>
                <a:cs typeface="Arial MT"/>
              </a:rPr>
              <a:t> </a:t>
            </a:r>
            <a:r>
              <a:rPr sz="2400" dirty="0">
                <a:latin typeface="Arial MT"/>
                <a:cs typeface="Arial MT"/>
              </a:rPr>
              <a:t>exhaust</a:t>
            </a:r>
            <a:r>
              <a:rPr sz="2400" spc="-45" dirty="0">
                <a:latin typeface="Arial MT"/>
                <a:cs typeface="Arial MT"/>
              </a:rPr>
              <a:t> </a:t>
            </a:r>
            <a:r>
              <a:rPr sz="2400" dirty="0">
                <a:latin typeface="Arial MT"/>
                <a:cs typeface="Arial MT"/>
              </a:rPr>
              <a:t>gas</a:t>
            </a:r>
            <a:r>
              <a:rPr sz="2400" spc="-45" dirty="0">
                <a:latin typeface="Arial MT"/>
                <a:cs typeface="Arial MT"/>
              </a:rPr>
              <a:t> </a:t>
            </a:r>
            <a:r>
              <a:rPr sz="2400" dirty="0">
                <a:latin typeface="Arial MT"/>
                <a:cs typeface="Arial MT"/>
              </a:rPr>
              <a:t>due</a:t>
            </a:r>
            <a:r>
              <a:rPr sz="2400" spc="-55" dirty="0">
                <a:latin typeface="Arial MT"/>
                <a:cs typeface="Arial MT"/>
              </a:rPr>
              <a:t> </a:t>
            </a:r>
            <a:r>
              <a:rPr sz="2400" dirty="0">
                <a:latin typeface="Arial MT"/>
                <a:cs typeface="Arial MT"/>
              </a:rPr>
              <a:t>to</a:t>
            </a:r>
            <a:r>
              <a:rPr sz="2400" spc="-40" dirty="0">
                <a:latin typeface="Arial MT"/>
                <a:cs typeface="Arial MT"/>
              </a:rPr>
              <a:t> </a:t>
            </a:r>
            <a:r>
              <a:rPr sz="2400" dirty="0">
                <a:latin typeface="Arial MT"/>
                <a:cs typeface="Arial MT"/>
              </a:rPr>
              <a:t>its</a:t>
            </a:r>
            <a:r>
              <a:rPr sz="2400" spc="-45" dirty="0">
                <a:latin typeface="Arial MT"/>
                <a:cs typeface="Arial MT"/>
              </a:rPr>
              <a:t> </a:t>
            </a:r>
            <a:r>
              <a:rPr sz="2400" dirty="0">
                <a:latin typeface="Arial MT"/>
                <a:cs typeface="Arial MT"/>
              </a:rPr>
              <a:t>inertia</a:t>
            </a:r>
            <a:r>
              <a:rPr sz="2400" spc="-45" dirty="0">
                <a:latin typeface="Arial MT"/>
                <a:cs typeface="Arial MT"/>
              </a:rPr>
              <a:t> </a:t>
            </a:r>
            <a:r>
              <a:rPr sz="2400" spc="-10" dirty="0">
                <a:latin typeface="Arial MT"/>
                <a:cs typeface="Arial MT"/>
              </a:rPr>
              <a:t>force.</a:t>
            </a:r>
            <a:endParaRPr sz="2400" dirty="0">
              <a:latin typeface="Arial MT"/>
              <a:cs typeface="Arial MT"/>
            </a:endParaRPr>
          </a:p>
          <a:p>
            <a:pPr marL="195579" indent="-182879" algn="just">
              <a:spcBef>
                <a:spcPts val="484"/>
              </a:spcBef>
              <a:buClr>
                <a:srgbClr val="4F81BB"/>
              </a:buClr>
              <a:buSzPct val="85416"/>
              <a:buChar char="•"/>
              <a:tabLst>
                <a:tab pos="195579" algn="l"/>
              </a:tabLst>
            </a:pPr>
            <a:r>
              <a:rPr sz="2400" dirty="0">
                <a:latin typeface="Arial MT"/>
                <a:cs typeface="Arial MT"/>
              </a:rPr>
              <a:t>This</a:t>
            </a:r>
            <a:r>
              <a:rPr sz="2400" spc="-110" dirty="0">
                <a:latin typeface="Arial MT"/>
                <a:cs typeface="Arial MT"/>
              </a:rPr>
              <a:t> </a:t>
            </a:r>
            <a:r>
              <a:rPr sz="2400" dirty="0">
                <a:latin typeface="Arial MT"/>
                <a:cs typeface="Arial MT"/>
              </a:rPr>
              <a:t>results</a:t>
            </a:r>
            <a:r>
              <a:rPr sz="2400" spc="-100" dirty="0">
                <a:latin typeface="Arial MT"/>
                <a:cs typeface="Arial MT"/>
              </a:rPr>
              <a:t> </a:t>
            </a:r>
            <a:r>
              <a:rPr sz="2400" dirty="0">
                <a:latin typeface="Arial MT"/>
                <a:cs typeface="Arial MT"/>
              </a:rPr>
              <a:t>in</a:t>
            </a:r>
            <a:r>
              <a:rPr sz="2400" spc="-90" dirty="0">
                <a:latin typeface="Arial MT"/>
                <a:cs typeface="Arial MT"/>
              </a:rPr>
              <a:t> </a:t>
            </a:r>
            <a:r>
              <a:rPr sz="2400" dirty="0">
                <a:latin typeface="Arial MT"/>
                <a:cs typeface="Arial MT"/>
              </a:rPr>
              <a:t>increased</a:t>
            </a:r>
            <a:r>
              <a:rPr sz="2400" spc="-85" dirty="0">
                <a:latin typeface="Arial MT"/>
                <a:cs typeface="Arial MT"/>
              </a:rPr>
              <a:t> </a:t>
            </a:r>
            <a:r>
              <a:rPr sz="2400" dirty="0">
                <a:latin typeface="Arial MT"/>
                <a:cs typeface="Arial MT"/>
              </a:rPr>
              <a:t>volumetric</a:t>
            </a:r>
            <a:r>
              <a:rPr sz="2400" spc="-95" dirty="0">
                <a:latin typeface="Arial MT"/>
                <a:cs typeface="Arial MT"/>
              </a:rPr>
              <a:t> </a:t>
            </a:r>
            <a:r>
              <a:rPr sz="2400" spc="-10" dirty="0">
                <a:latin typeface="Arial MT"/>
                <a:cs typeface="Arial MT"/>
              </a:rPr>
              <a:t>efficiency.</a:t>
            </a:r>
            <a:endParaRPr sz="2400" dirty="0">
              <a:latin typeface="Arial MT"/>
              <a:cs typeface="Arial MT"/>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1" y="-1447800"/>
            <a:ext cx="4366513" cy="1029127"/>
          </a:xfrm>
          <a:prstGeom prst="rect">
            <a:avLst/>
          </a:prstGeom>
        </p:spPr>
        <p:txBody>
          <a:bodyPr vert="horz" wrap="square" lIns="0" tIns="470534" rIns="0" bIns="0" rtlCol="0" anchor="t">
            <a:spAutoFit/>
          </a:bodyPr>
          <a:lstStyle/>
          <a:p>
            <a:pPr marL="167640">
              <a:spcBef>
                <a:spcPts val="95"/>
              </a:spcBef>
            </a:pPr>
            <a:r>
              <a:rPr spc="-140" dirty="0"/>
              <a:t>Valve</a:t>
            </a:r>
            <a:r>
              <a:rPr spc="-310" dirty="0"/>
              <a:t> </a:t>
            </a:r>
            <a:r>
              <a:rPr spc="-10" dirty="0"/>
              <a:t>overlap</a:t>
            </a:r>
          </a:p>
        </p:txBody>
      </p:sp>
      <p:sp>
        <p:nvSpPr>
          <p:cNvPr id="3" name="object 3"/>
          <p:cNvSpPr txBox="1"/>
          <p:nvPr/>
        </p:nvSpPr>
        <p:spPr>
          <a:xfrm>
            <a:off x="2057400" y="914400"/>
            <a:ext cx="7948930" cy="4044697"/>
          </a:xfrm>
          <a:prstGeom prst="rect">
            <a:avLst/>
          </a:prstGeom>
        </p:spPr>
        <p:txBody>
          <a:bodyPr vert="horz" wrap="square" lIns="0" tIns="12700" rIns="0" bIns="0" rtlCol="0">
            <a:spAutoFit/>
          </a:bodyPr>
          <a:lstStyle/>
          <a:p>
            <a:pPr marL="220978" marR="56515" indent="-182879" algn="just">
              <a:spcBef>
                <a:spcPts val="100"/>
              </a:spcBef>
              <a:buClr>
                <a:srgbClr val="4F81BB"/>
              </a:buClr>
              <a:buSzPct val="85416"/>
              <a:buChar char="•"/>
              <a:tabLst>
                <a:tab pos="220978" algn="l"/>
              </a:tabLst>
            </a:pPr>
            <a:r>
              <a:rPr sz="2400" dirty="0">
                <a:latin typeface="Arial MT"/>
                <a:cs typeface="Arial MT"/>
              </a:rPr>
              <a:t>It</a:t>
            </a:r>
            <a:r>
              <a:rPr sz="2400" spc="-15" dirty="0">
                <a:latin typeface="Arial MT"/>
                <a:cs typeface="Arial MT"/>
              </a:rPr>
              <a:t> </a:t>
            </a:r>
            <a:r>
              <a:rPr sz="2400" dirty="0">
                <a:latin typeface="Arial MT"/>
                <a:cs typeface="Arial MT"/>
              </a:rPr>
              <a:t>is</a:t>
            </a:r>
            <a:r>
              <a:rPr sz="2400" spc="-15" dirty="0">
                <a:latin typeface="Arial MT"/>
                <a:cs typeface="Arial MT"/>
              </a:rPr>
              <a:t> </a:t>
            </a:r>
            <a:r>
              <a:rPr sz="2400" dirty="0">
                <a:latin typeface="Arial MT"/>
                <a:cs typeface="Arial MT"/>
              </a:rPr>
              <a:t>a</a:t>
            </a:r>
            <a:r>
              <a:rPr sz="2400" spc="-10" dirty="0">
                <a:latin typeface="Arial MT"/>
                <a:cs typeface="Arial MT"/>
              </a:rPr>
              <a:t> </a:t>
            </a:r>
            <a:r>
              <a:rPr sz="2400" dirty="0">
                <a:latin typeface="Arial MT"/>
                <a:cs typeface="Arial MT"/>
              </a:rPr>
              <a:t>period</a:t>
            </a:r>
            <a:r>
              <a:rPr sz="2400" spc="5" dirty="0">
                <a:latin typeface="Arial MT"/>
                <a:cs typeface="Arial MT"/>
              </a:rPr>
              <a:t> </a:t>
            </a:r>
            <a:r>
              <a:rPr sz="2400" dirty="0">
                <a:latin typeface="Arial MT"/>
                <a:cs typeface="Arial MT"/>
              </a:rPr>
              <a:t>when</a:t>
            </a:r>
            <a:r>
              <a:rPr sz="2400" spc="-10" dirty="0">
                <a:latin typeface="Arial MT"/>
                <a:cs typeface="Arial MT"/>
              </a:rPr>
              <a:t> </a:t>
            </a:r>
            <a:r>
              <a:rPr sz="2400" dirty="0">
                <a:latin typeface="Arial MT"/>
                <a:cs typeface="Arial MT"/>
              </a:rPr>
              <a:t>both</a:t>
            </a:r>
            <a:r>
              <a:rPr sz="2400" spc="-10" dirty="0">
                <a:latin typeface="Arial MT"/>
                <a:cs typeface="Arial MT"/>
              </a:rPr>
              <a:t> </a:t>
            </a:r>
            <a:r>
              <a:rPr sz="2400" dirty="0">
                <a:latin typeface="Arial MT"/>
                <a:cs typeface="Arial MT"/>
              </a:rPr>
              <a:t>the intake</a:t>
            </a:r>
            <a:r>
              <a:rPr sz="2400" spc="-10" dirty="0">
                <a:latin typeface="Arial MT"/>
                <a:cs typeface="Arial MT"/>
              </a:rPr>
              <a:t> </a:t>
            </a:r>
            <a:r>
              <a:rPr sz="2400" dirty="0">
                <a:latin typeface="Arial MT"/>
                <a:cs typeface="Arial MT"/>
              </a:rPr>
              <a:t>and</a:t>
            </a:r>
            <a:r>
              <a:rPr sz="2400" spc="-5" dirty="0">
                <a:latin typeface="Arial MT"/>
                <a:cs typeface="Arial MT"/>
              </a:rPr>
              <a:t> </a:t>
            </a:r>
            <a:r>
              <a:rPr sz="2400" dirty="0">
                <a:latin typeface="Arial MT"/>
                <a:cs typeface="Arial MT"/>
              </a:rPr>
              <a:t>exhaust</a:t>
            </a:r>
            <a:r>
              <a:rPr sz="2400" spc="-5" dirty="0">
                <a:latin typeface="Arial MT"/>
                <a:cs typeface="Arial MT"/>
              </a:rPr>
              <a:t> </a:t>
            </a:r>
            <a:r>
              <a:rPr sz="2400" dirty="0">
                <a:latin typeface="Arial MT"/>
                <a:cs typeface="Arial MT"/>
              </a:rPr>
              <a:t>valves</a:t>
            </a:r>
            <a:r>
              <a:rPr sz="2400" spc="-5" dirty="0">
                <a:latin typeface="Arial MT"/>
                <a:cs typeface="Arial MT"/>
              </a:rPr>
              <a:t> </a:t>
            </a:r>
            <a:r>
              <a:rPr sz="2400" spc="-25" dirty="0">
                <a:latin typeface="Arial MT"/>
                <a:cs typeface="Arial MT"/>
              </a:rPr>
              <a:t>are </a:t>
            </a:r>
            <a:r>
              <a:rPr sz="2400" dirty="0">
                <a:latin typeface="Arial MT"/>
                <a:cs typeface="Arial MT"/>
              </a:rPr>
              <a:t>open</a:t>
            </a:r>
            <a:r>
              <a:rPr sz="2400" spc="-50" dirty="0">
                <a:latin typeface="Arial MT"/>
                <a:cs typeface="Arial MT"/>
              </a:rPr>
              <a:t> </a:t>
            </a:r>
            <a:r>
              <a:rPr sz="2400" dirty="0">
                <a:latin typeface="Arial MT"/>
                <a:cs typeface="Arial MT"/>
              </a:rPr>
              <a:t>at</a:t>
            </a:r>
            <a:r>
              <a:rPr sz="2400" spc="-55" dirty="0">
                <a:latin typeface="Arial MT"/>
                <a:cs typeface="Arial MT"/>
              </a:rPr>
              <a:t> </a:t>
            </a:r>
            <a:r>
              <a:rPr sz="2400" dirty="0">
                <a:latin typeface="Arial MT"/>
                <a:cs typeface="Arial MT"/>
              </a:rPr>
              <a:t>the</a:t>
            </a:r>
            <a:r>
              <a:rPr sz="2400" spc="-55" dirty="0">
                <a:latin typeface="Arial MT"/>
                <a:cs typeface="Arial MT"/>
              </a:rPr>
              <a:t> </a:t>
            </a:r>
            <a:r>
              <a:rPr sz="2400" dirty="0">
                <a:latin typeface="Arial MT"/>
                <a:cs typeface="Arial MT"/>
              </a:rPr>
              <a:t>same</a:t>
            </a:r>
            <a:r>
              <a:rPr sz="2400" spc="-55" dirty="0">
                <a:latin typeface="Arial MT"/>
                <a:cs typeface="Arial MT"/>
              </a:rPr>
              <a:t> </a:t>
            </a:r>
            <a:r>
              <a:rPr sz="2400" spc="-20" dirty="0">
                <a:latin typeface="Arial MT"/>
                <a:cs typeface="Arial MT"/>
              </a:rPr>
              <a:t>time.</a:t>
            </a:r>
            <a:endParaRPr sz="2400" dirty="0">
              <a:latin typeface="Arial MT"/>
              <a:cs typeface="Arial MT"/>
            </a:endParaRPr>
          </a:p>
          <a:p>
            <a:pPr>
              <a:spcBef>
                <a:spcPts val="1375"/>
              </a:spcBef>
              <a:buClr>
                <a:srgbClr val="4F81BB"/>
              </a:buClr>
              <a:buFont typeface="Arial MT"/>
              <a:buChar char="•"/>
            </a:pPr>
            <a:endParaRPr sz="2400" dirty="0">
              <a:latin typeface="Arial MT"/>
              <a:cs typeface="Arial MT"/>
            </a:endParaRPr>
          </a:p>
          <a:p>
            <a:pPr marL="220978" marR="30480" indent="-182879" algn="just">
              <a:lnSpc>
                <a:spcPts val="2870"/>
              </a:lnSpc>
              <a:spcBef>
                <a:spcPts val="5"/>
              </a:spcBef>
              <a:buClr>
                <a:srgbClr val="4F81BB"/>
              </a:buClr>
              <a:buSzPct val="85416"/>
              <a:buChar char="•"/>
              <a:tabLst>
                <a:tab pos="220978" algn="l"/>
              </a:tabLst>
            </a:pPr>
            <a:r>
              <a:rPr sz="2400" dirty="0">
                <a:latin typeface="Arial MT"/>
                <a:cs typeface="Arial MT"/>
              </a:rPr>
              <a:t>15</a:t>
            </a:r>
            <a:r>
              <a:rPr sz="2400" baseline="24305" dirty="0">
                <a:latin typeface="Arial MT"/>
                <a:cs typeface="Arial MT"/>
              </a:rPr>
              <a:t>o</a:t>
            </a:r>
            <a:r>
              <a:rPr sz="2400" spc="457" baseline="24305" dirty="0">
                <a:latin typeface="Arial MT"/>
                <a:cs typeface="Arial MT"/>
              </a:rPr>
              <a:t>  </a:t>
            </a:r>
            <a:r>
              <a:rPr sz="2400" dirty="0">
                <a:latin typeface="Arial MT"/>
                <a:cs typeface="Arial MT"/>
              </a:rPr>
              <a:t>for</a:t>
            </a:r>
            <a:r>
              <a:rPr sz="2400" spc="200" dirty="0">
                <a:latin typeface="Arial MT"/>
                <a:cs typeface="Arial MT"/>
              </a:rPr>
              <a:t>  </a:t>
            </a:r>
            <a:r>
              <a:rPr sz="2400" dirty="0">
                <a:latin typeface="Arial MT"/>
                <a:cs typeface="Arial MT"/>
              </a:rPr>
              <a:t>low</a:t>
            </a:r>
            <a:r>
              <a:rPr sz="2400" spc="200" dirty="0">
                <a:latin typeface="Arial MT"/>
                <a:cs typeface="Arial MT"/>
              </a:rPr>
              <a:t>  </a:t>
            </a:r>
            <a:r>
              <a:rPr sz="2400" dirty="0">
                <a:latin typeface="Arial MT"/>
                <a:cs typeface="Arial MT"/>
              </a:rPr>
              <a:t>speed</a:t>
            </a:r>
            <a:r>
              <a:rPr sz="2400" spc="200" dirty="0">
                <a:latin typeface="Arial MT"/>
                <a:cs typeface="Arial MT"/>
              </a:rPr>
              <a:t>  </a:t>
            </a:r>
            <a:r>
              <a:rPr sz="2400" dirty="0">
                <a:latin typeface="Arial MT"/>
                <a:cs typeface="Arial MT"/>
              </a:rPr>
              <a:t>engines</a:t>
            </a:r>
            <a:r>
              <a:rPr sz="2400" spc="204" dirty="0">
                <a:latin typeface="Arial MT"/>
                <a:cs typeface="Arial MT"/>
              </a:rPr>
              <a:t>  </a:t>
            </a:r>
            <a:r>
              <a:rPr sz="2400" dirty="0">
                <a:latin typeface="Arial MT"/>
                <a:cs typeface="Arial MT"/>
              </a:rPr>
              <a:t>and</a:t>
            </a:r>
            <a:r>
              <a:rPr sz="2400" spc="195" dirty="0">
                <a:latin typeface="Arial MT"/>
                <a:cs typeface="Arial MT"/>
              </a:rPr>
              <a:t>  </a:t>
            </a:r>
            <a:r>
              <a:rPr sz="2400" dirty="0">
                <a:latin typeface="Arial MT"/>
                <a:cs typeface="Arial MT"/>
              </a:rPr>
              <a:t>30</a:t>
            </a:r>
            <a:r>
              <a:rPr sz="2400" baseline="24305" dirty="0">
                <a:latin typeface="Arial MT"/>
                <a:cs typeface="Arial MT"/>
              </a:rPr>
              <a:t>o</a:t>
            </a:r>
            <a:r>
              <a:rPr sz="2400" spc="457" baseline="24305" dirty="0">
                <a:latin typeface="Arial MT"/>
                <a:cs typeface="Arial MT"/>
              </a:rPr>
              <a:t>  </a:t>
            </a:r>
            <a:r>
              <a:rPr sz="2400" dirty="0">
                <a:latin typeface="Arial MT"/>
                <a:cs typeface="Arial MT"/>
              </a:rPr>
              <a:t>for</a:t>
            </a:r>
            <a:r>
              <a:rPr sz="2400" spc="204" dirty="0">
                <a:latin typeface="Arial MT"/>
                <a:cs typeface="Arial MT"/>
              </a:rPr>
              <a:t>  </a:t>
            </a:r>
            <a:r>
              <a:rPr sz="2400" dirty="0">
                <a:latin typeface="Arial MT"/>
                <a:cs typeface="Arial MT"/>
              </a:rPr>
              <a:t>high</a:t>
            </a:r>
            <a:r>
              <a:rPr sz="2400" spc="200" dirty="0">
                <a:latin typeface="Arial MT"/>
                <a:cs typeface="Arial MT"/>
              </a:rPr>
              <a:t>  </a:t>
            </a:r>
            <a:r>
              <a:rPr sz="2400" spc="-10" dirty="0">
                <a:latin typeface="Arial MT"/>
                <a:cs typeface="Arial MT"/>
              </a:rPr>
              <a:t>speed engines.</a:t>
            </a:r>
            <a:endParaRPr sz="2400" dirty="0">
              <a:latin typeface="Arial MT"/>
              <a:cs typeface="Arial MT"/>
            </a:endParaRPr>
          </a:p>
          <a:p>
            <a:pPr>
              <a:spcBef>
                <a:spcPts val="1190"/>
              </a:spcBef>
              <a:buClr>
                <a:srgbClr val="4F81BB"/>
              </a:buClr>
              <a:buFont typeface="Arial MT"/>
              <a:buChar char="•"/>
            </a:pPr>
            <a:endParaRPr sz="2400" dirty="0">
              <a:latin typeface="Arial MT"/>
              <a:cs typeface="Arial MT"/>
            </a:endParaRPr>
          </a:p>
          <a:p>
            <a:pPr marL="220978" marR="33020" indent="-182879" algn="just">
              <a:lnSpc>
                <a:spcPct val="99500"/>
              </a:lnSpc>
              <a:buClr>
                <a:srgbClr val="4F81BB"/>
              </a:buClr>
              <a:buSzPct val="85416"/>
              <a:buChar char="•"/>
              <a:tabLst>
                <a:tab pos="220978" algn="l"/>
              </a:tabLst>
            </a:pPr>
            <a:r>
              <a:rPr sz="2400" dirty="0">
                <a:latin typeface="Arial MT"/>
                <a:cs typeface="Arial MT"/>
              </a:rPr>
              <a:t>This</a:t>
            </a:r>
            <a:r>
              <a:rPr sz="2400" spc="-15" dirty="0">
                <a:latin typeface="Arial MT"/>
                <a:cs typeface="Arial MT"/>
              </a:rPr>
              <a:t>  </a:t>
            </a:r>
            <a:r>
              <a:rPr sz="2400" dirty="0">
                <a:latin typeface="Arial MT"/>
                <a:cs typeface="Arial MT"/>
              </a:rPr>
              <a:t>overlap</a:t>
            </a:r>
            <a:r>
              <a:rPr sz="2400" spc="-15" dirty="0">
                <a:latin typeface="Arial MT"/>
                <a:cs typeface="Arial MT"/>
              </a:rPr>
              <a:t>  </a:t>
            </a:r>
            <a:r>
              <a:rPr sz="2400" dirty="0">
                <a:latin typeface="Arial MT"/>
                <a:cs typeface="Arial MT"/>
              </a:rPr>
              <a:t>should</a:t>
            </a:r>
            <a:r>
              <a:rPr sz="2400" spc="-5" dirty="0">
                <a:latin typeface="Arial MT"/>
                <a:cs typeface="Arial MT"/>
              </a:rPr>
              <a:t>  </a:t>
            </a:r>
            <a:r>
              <a:rPr sz="2400" dirty="0">
                <a:latin typeface="Arial MT"/>
                <a:cs typeface="Arial MT"/>
              </a:rPr>
              <a:t>not</a:t>
            </a:r>
            <a:r>
              <a:rPr sz="2400" spc="-15" dirty="0">
                <a:latin typeface="Arial MT"/>
                <a:cs typeface="Arial MT"/>
              </a:rPr>
              <a:t>  </a:t>
            </a:r>
            <a:r>
              <a:rPr sz="2400" dirty="0">
                <a:latin typeface="Arial MT"/>
                <a:cs typeface="Arial MT"/>
              </a:rPr>
              <a:t>be</a:t>
            </a:r>
            <a:r>
              <a:rPr sz="2400" spc="-10" dirty="0">
                <a:latin typeface="Arial MT"/>
                <a:cs typeface="Arial MT"/>
              </a:rPr>
              <a:t>  </a:t>
            </a:r>
            <a:r>
              <a:rPr sz="2400" dirty="0">
                <a:latin typeface="Arial MT"/>
                <a:cs typeface="Arial MT"/>
              </a:rPr>
              <a:t>excessive</a:t>
            </a:r>
            <a:r>
              <a:rPr sz="2400" spc="-15" dirty="0">
                <a:latin typeface="Arial MT"/>
                <a:cs typeface="Arial MT"/>
              </a:rPr>
              <a:t>  </a:t>
            </a:r>
            <a:r>
              <a:rPr sz="2400" dirty="0">
                <a:latin typeface="Arial MT"/>
                <a:cs typeface="Arial MT"/>
              </a:rPr>
              <a:t>otherwise</a:t>
            </a:r>
            <a:r>
              <a:rPr sz="2400" spc="-15" dirty="0">
                <a:latin typeface="Arial MT"/>
                <a:cs typeface="Arial MT"/>
              </a:rPr>
              <a:t>  </a:t>
            </a:r>
            <a:r>
              <a:rPr sz="2400" dirty="0">
                <a:latin typeface="Arial MT"/>
                <a:cs typeface="Arial MT"/>
              </a:rPr>
              <a:t>it</a:t>
            </a:r>
            <a:r>
              <a:rPr sz="2400" spc="-15" dirty="0">
                <a:latin typeface="Arial MT"/>
                <a:cs typeface="Arial MT"/>
              </a:rPr>
              <a:t>  </a:t>
            </a:r>
            <a:r>
              <a:rPr sz="2400" spc="-20" dirty="0">
                <a:latin typeface="Arial MT"/>
                <a:cs typeface="Arial MT"/>
              </a:rPr>
              <a:t>will </a:t>
            </a:r>
            <a:r>
              <a:rPr sz="2400" dirty="0">
                <a:latin typeface="Arial MT"/>
                <a:cs typeface="Arial MT"/>
              </a:rPr>
              <a:t>allow</a:t>
            </a:r>
            <a:r>
              <a:rPr sz="2400" spc="40" dirty="0">
                <a:latin typeface="Arial MT"/>
                <a:cs typeface="Arial MT"/>
              </a:rPr>
              <a:t>  </a:t>
            </a:r>
            <a:r>
              <a:rPr sz="2400" dirty="0">
                <a:latin typeface="Arial MT"/>
                <a:cs typeface="Arial MT"/>
              </a:rPr>
              <a:t>the</a:t>
            </a:r>
            <a:r>
              <a:rPr sz="2400" spc="45" dirty="0">
                <a:latin typeface="Arial MT"/>
                <a:cs typeface="Arial MT"/>
              </a:rPr>
              <a:t>  </a:t>
            </a:r>
            <a:r>
              <a:rPr sz="2400" dirty="0">
                <a:latin typeface="Arial MT"/>
                <a:cs typeface="Arial MT"/>
              </a:rPr>
              <a:t>burned</a:t>
            </a:r>
            <a:r>
              <a:rPr sz="2400" spc="40" dirty="0">
                <a:latin typeface="Arial MT"/>
                <a:cs typeface="Arial MT"/>
              </a:rPr>
              <a:t>  </a:t>
            </a:r>
            <a:r>
              <a:rPr sz="2400" dirty="0">
                <a:latin typeface="Arial MT"/>
                <a:cs typeface="Arial MT"/>
              </a:rPr>
              <a:t>gases</a:t>
            </a:r>
            <a:r>
              <a:rPr sz="2400" spc="45" dirty="0">
                <a:latin typeface="Arial MT"/>
                <a:cs typeface="Arial MT"/>
              </a:rPr>
              <a:t>  </a:t>
            </a:r>
            <a:r>
              <a:rPr sz="2400" dirty="0">
                <a:latin typeface="Arial MT"/>
                <a:cs typeface="Arial MT"/>
              </a:rPr>
              <a:t>to</a:t>
            </a:r>
            <a:r>
              <a:rPr sz="2400" spc="45" dirty="0">
                <a:latin typeface="Arial MT"/>
                <a:cs typeface="Arial MT"/>
              </a:rPr>
              <a:t>  </a:t>
            </a:r>
            <a:r>
              <a:rPr sz="2400" dirty="0">
                <a:latin typeface="Arial MT"/>
                <a:cs typeface="Arial MT"/>
              </a:rPr>
              <a:t>be</a:t>
            </a:r>
            <a:r>
              <a:rPr sz="2400" spc="40" dirty="0">
                <a:latin typeface="Arial MT"/>
                <a:cs typeface="Arial MT"/>
              </a:rPr>
              <a:t>  </a:t>
            </a:r>
            <a:r>
              <a:rPr sz="2400" dirty="0">
                <a:latin typeface="Arial MT"/>
                <a:cs typeface="Arial MT"/>
              </a:rPr>
              <a:t>sucked</a:t>
            </a:r>
            <a:r>
              <a:rPr sz="2400" spc="40" dirty="0">
                <a:latin typeface="Arial MT"/>
                <a:cs typeface="Arial MT"/>
              </a:rPr>
              <a:t>  </a:t>
            </a:r>
            <a:r>
              <a:rPr sz="2400" dirty="0">
                <a:latin typeface="Arial MT"/>
                <a:cs typeface="Arial MT"/>
              </a:rPr>
              <a:t>into</a:t>
            </a:r>
            <a:r>
              <a:rPr sz="2400" spc="45" dirty="0">
                <a:latin typeface="Arial MT"/>
                <a:cs typeface="Arial MT"/>
              </a:rPr>
              <a:t>  </a:t>
            </a:r>
            <a:r>
              <a:rPr sz="2400" dirty="0">
                <a:latin typeface="Arial MT"/>
                <a:cs typeface="Arial MT"/>
              </a:rPr>
              <a:t>the</a:t>
            </a:r>
            <a:r>
              <a:rPr sz="2400" spc="45" dirty="0">
                <a:latin typeface="Arial MT"/>
                <a:cs typeface="Arial MT"/>
              </a:rPr>
              <a:t>  </a:t>
            </a:r>
            <a:r>
              <a:rPr sz="2400" spc="-10" dirty="0">
                <a:latin typeface="Arial MT"/>
                <a:cs typeface="Arial MT"/>
              </a:rPr>
              <a:t>intake </a:t>
            </a:r>
            <a:r>
              <a:rPr sz="2400" dirty="0">
                <a:latin typeface="Arial MT"/>
                <a:cs typeface="Arial MT"/>
              </a:rPr>
              <a:t>manifold,</a:t>
            </a:r>
            <a:r>
              <a:rPr sz="2400" spc="235" dirty="0">
                <a:latin typeface="Arial MT"/>
                <a:cs typeface="Arial MT"/>
              </a:rPr>
              <a:t> </a:t>
            </a:r>
            <a:r>
              <a:rPr sz="2400" dirty="0">
                <a:latin typeface="Arial MT"/>
                <a:cs typeface="Arial MT"/>
              </a:rPr>
              <a:t>or</a:t>
            </a:r>
            <a:r>
              <a:rPr sz="2400" spc="240" dirty="0">
                <a:latin typeface="Arial MT"/>
                <a:cs typeface="Arial MT"/>
              </a:rPr>
              <a:t> </a:t>
            </a:r>
            <a:r>
              <a:rPr sz="2400" dirty="0">
                <a:latin typeface="Arial MT"/>
                <a:cs typeface="Arial MT"/>
              </a:rPr>
              <a:t>the</a:t>
            </a:r>
            <a:r>
              <a:rPr sz="2400" spc="235" dirty="0">
                <a:latin typeface="Arial MT"/>
                <a:cs typeface="Arial MT"/>
              </a:rPr>
              <a:t> </a:t>
            </a:r>
            <a:r>
              <a:rPr sz="2400" dirty="0">
                <a:latin typeface="Arial MT"/>
                <a:cs typeface="Arial MT"/>
              </a:rPr>
              <a:t>fresh</a:t>
            </a:r>
            <a:r>
              <a:rPr sz="2400" spc="225" dirty="0">
                <a:latin typeface="Arial MT"/>
                <a:cs typeface="Arial MT"/>
              </a:rPr>
              <a:t> </a:t>
            </a:r>
            <a:r>
              <a:rPr sz="2400" dirty="0">
                <a:latin typeface="Arial MT"/>
                <a:cs typeface="Arial MT"/>
              </a:rPr>
              <a:t>charge</a:t>
            </a:r>
            <a:r>
              <a:rPr sz="2400" spc="229" dirty="0">
                <a:latin typeface="Arial MT"/>
                <a:cs typeface="Arial MT"/>
              </a:rPr>
              <a:t> </a:t>
            </a:r>
            <a:r>
              <a:rPr sz="2400" dirty="0">
                <a:latin typeface="Arial MT"/>
                <a:cs typeface="Arial MT"/>
              </a:rPr>
              <a:t>to</a:t>
            </a:r>
            <a:r>
              <a:rPr sz="2400" spc="235" dirty="0">
                <a:latin typeface="Arial MT"/>
                <a:cs typeface="Arial MT"/>
              </a:rPr>
              <a:t> </a:t>
            </a:r>
            <a:r>
              <a:rPr sz="2400" dirty="0">
                <a:latin typeface="Arial MT"/>
                <a:cs typeface="Arial MT"/>
              </a:rPr>
              <a:t>escape</a:t>
            </a:r>
            <a:r>
              <a:rPr sz="2400" spc="225" dirty="0">
                <a:latin typeface="Arial MT"/>
                <a:cs typeface="Arial MT"/>
              </a:rPr>
              <a:t> </a:t>
            </a:r>
            <a:r>
              <a:rPr sz="2400" dirty="0">
                <a:latin typeface="Arial MT"/>
                <a:cs typeface="Arial MT"/>
              </a:rPr>
              <a:t>through</a:t>
            </a:r>
            <a:r>
              <a:rPr sz="2400" spc="235" dirty="0">
                <a:latin typeface="Arial MT"/>
                <a:cs typeface="Arial MT"/>
              </a:rPr>
              <a:t> </a:t>
            </a:r>
            <a:r>
              <a:rPr sz="2400" spc="-10" dirty="0">
                <a:latin typeface="Arial MT"/>
                <a:cs typeface="Arial MT"/>
              </a:rPr>
              <a:t>exhaust valve.</a:t>
            </a:r>
            <a:endParaRPr sz="2400" dirty="0">
              <a:latin typeface="Arial MT"/>
              <a:cs typeface="Arial MT"/>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990600"/>
            <a:ext cx="7617334" cy="3583304"/>
          </a:xfrm>
          <a:prstGeom prst="rect">
            <a:avLst/>
          </a:prstGeom>
        </p:spPr>
      </p:pic>
      <p:sp>
        <p:nvSpPr>
          <p:cNvPr id="3" name="object 3"/>
          <p:cNvSpPr txBox="1">
            <a:spLocks noGrp="1"/>
          </p:cNvSpPr>
          <p:nvPr>
            <p:ph type="title"/>
          </p:nvPr>
        </p:nvSpPr>
        <p:spPr>
          <a:xfrm>
            <a:off x="1915160" y="-1277365"/>
            <a:ext cx="8063230" cy="1130438"/>
          </a:xfrm>
          <a:prstGeom prst="rect">
            <a:avLst/>
          </a:prstGeom>
        </p:spPr>
        <p:txBody>
          <a:bodyPr vert="horz" wrap="square" lIns="0" tIns="27305" rIns="0" bIns="0" rtlCol="0" anchor="t">
            <a:spAutoFit/>
          </a:bodyPr>
          <a:lstStyle/>
          <a:p>
            <a:pPr marL="619123" marR="5080" indent="-607058">
              <a:lnSpc>
                <a:spcPts val="4300"/>
              </a:lnSpc>
              <a:spcBef>
                <a:spcPts val="215"/>
              </a:spcBef>
            </a:pPr>
            <a:r>
              <a:rPr spc="-85" dirty="0">
                <a:latin typeface="Arial MT"/>
                <a:cs typeface="Arial MT"/>
              </a:rPr>
              <a:t>VALVE</a:t>
            </a:r>
            <a:r>
              <a:rPr spc="-390" dirty="0">
                <a:latin typeface="Arial MT"/>
                <a:cs typeface="Arial MT"/>
              </a:rPr>
              <a:t> </a:t>
            </a:r>
            <a:r>
              <a:rPr spc="-105" dirty="0">
                <a:latin typeface="Arial MT"/>
                <a:cs typeface="Arial MT"/>
              </a:rPr>
              <a:t>TIMING</a:t>
            </a:r>
            <a:r>
              <a:rPr spc="-300" dirty="0">
                <a:latin typeface="Arial MT"/>
                <a:cs typeface="Arial MT"/>
              </a:rPr>
              <a:t> </a:t>
            </a:r>
            <a:r>
              <a:rPr spc="-105" dirty="0">
                <a:latin typeface="Arial MT"/>
                <a:cs typeface="Arial MT"/>
              </a:rPr>
              <a:t>DIAGRAM</a:t>
            </a:r>
            <a:r>
              <a:rPr spc="-280" dirty="0">
                <a:latin typeface="Arial MT"/>
                <a:cs typeface="Arial MT"/>
              </a:rPr>
              <a:t> </a:t>
            </a:r>
            <a:r>
              <a:rPr spc="-95" dirty="0">
                <a:latin typeface="Arial MT"/>
                <a:cs typeface="Arial MT"/>
              </a:rPr>
              <a:t>FOR</a:t>
            </a:r>
            <a:r>
              <a:rPr spc="-465" dirty="0">
                <a:latin typeface="Arial MT"/>
                <a:cs typeface="Arial MT"/>
              </a:rPr>
              <a:t> </a:t>
            </a:r>
            <a:r>
              <a:rPr dirty="0">
                <a:latin typeface="Arial MT"/>
                <a:cs typeface="Arial MT"/>
              </a:rPr>
              <a:t>A</a:t>
            </a:r>
            <a:r>
              <a:rPr spc="-475" dirty="0">
                <a:latin typeface="Arial MT"/>
                <a:cs typeface="Arial MT"/>
              </a:rPr>
              <a:t> </a:t>
            </a:r>
            <a:r>
              <a:rPr spc="-40" dirty="0">
                <a:latin typeface="Arial MT"/>
                <a:cs typeface="Arial MT"/>
              </a:rPr>
              <a:t>FOUR- </a:t>
            </a:r>
            <a:r>
              <a:rPr spc="-50" dirty="0">
                <a:latin typeface="Arial MT"/>
                <a:cs typeface="Arial MT"/>
              </a:rPr>
              <a:t>STROKE</a:t>
            </a:r>
            <a:r>
              <a:rPr spc="-229" dirty="0">
                <a:latin typeface="Arial MT"/>
                <a:cs typeface="Arial MT"/>
              </a:rPr>
              <a:t> </a:t>
            </a:r>
            <a:r>
              <a:rPr spc="-50" dirty="0">
                <a:latin typeface="Arial MT"/>
                <a:cs typeface="Arial MT"/>
              </a:rPr>
              <a:t>CYCLE</a:t>
            </a:r>
            <a:r>
              <a:rPr spc="-229" dirty="0">
                <a:latin typeface="Arial MT"/>
                <a:cs typeface="Arial MT"/>
              </a:rPr>
              <a:t> </a:t>
            </a:r>
            <a:r>
              <a:rPr spc="-45" dirty="0">
                <a:latin typeface="Arial MT"/>
                <a:cs typeface="Arial MT"/>
              </a:rPr>
              <a:t>DIESEL</a:t>
            </a:r>
            <a:r>
              <a:rPr spc="-365" dirty="0">
                <a:latin typeface="Arial MT"/>
                <a:cs typeface="Arial MT"/>
              </a:rPr>
              <a:t> </a:t>
            </a:r>
            <a:r>
              <a:rPr spc="-10" dirty="0">
                <a:latin typeface="Arial MT"/>
                <a:cs typeface="Arial MT"/>
              </a:rPr>
              <a:t>ENGINE</a:t>
            </a:r>
            <a:endParaRPr>
              <a:latin typeface="Arial MT"/>
              <a:cs typeface="Arial MT"/>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400" y="875029"/>
            <a:ext cx="7548880" cy="2925953"/>
          </a:xfrm>
          <a:prstGeom prst="rect">
            <a:avLst/>
          </a:prstGeom>
        </p:spPr>
      </p:pic>
      <p:sp>
        <p:nvSpPr>
          <p:cNvPr id="3" name="object 3"/>
          <p:cNvSpPr txBox="1">
            <a:spLocks noGrp="1"/>
          </p:cNvSpPr>
          <p:nvPr>
            <p:ph type="title"/>
          </p:nvPr>
        </p:nvSpPr>
        <p:spPr>
          <a:xfrm>
            <a:off x="2027937" y="-1201165"/>
            <a:ext cx="7837805" cy="1130438"/>
          </a:xfrm>
          <a:prstGeom prst="rect">
            <a:avLst/>
          </a:prstGeom>
        </p:spPr>
        <p:txBody>
          <a:bodyPr vert="horz" wrap="square" lIns="0" tIns="27305" rIns="0" bIns="0" rtlCol="0" anchor="t">
            <a:spAutoFit/>
          </a:bodyPr>
          <a:lstStyle/>
          <a:p>
            <a:pPr marL="402589" marR="5080" indent="-390523">
              <a:lnSpc>
                <a:spcPts val="4300"/>
              </a:lnSpc>
              <a:spcBef>
                <a:spcPts val="215"/>
              </a:spcBef>
            </a:pPr>
            <a:r>
              <a:rPr spc="-85" dirty="0">
                <a:latin typeface="Arial MT"/>
                <a:cs typeface="Arial MT"/>
              </a:rPr>
              <a:t>VALVE</a:t>
            </a:r>
            <a:r>
              <a:rPr spc="-385" dirty="0">
                <a:latin typeface="Arial MT"/>
                <a:cs typeface="Arial MT"/>
              </a:rPr>
              <a:t> </a:t>
            </a:r>
            <a:r>
              <a:rPr spc="-105" dirty="0">
                <a:latin typeface="Arial MT"/>
                <a:cs typeface="Arial MT"/>
              </a:rPr>
              <a:t>TIMING</a:t>
            </a:r>
            <a:r>
              <a:rPr spc="-305" dirty="0">
                <a:latin typeface="Arial MT"/>
                <a:cs typeface="Arial MT"/>
              </a:rPr>
              <a:t> </a:t>
            </a:r>
            <a:r>
              <a:rPr spc="-105" dirty="0">
                <a:latin typeface="Arial MT"/>
                <a:cs typeface="Arial MT"/>
              </a:rPr>
              <a:t>DIAGRAM</a:t>
            </a:r>
            <a:r>
              <a:rPr spc="-275" dirty="0">
                <a:latin typeface="Arial MT"/>
                <a:cs typeface="Arial MT"/>
              </a:rPr>
              <a:t> </a:t>
            </a:r>
            <a:r>
              <a:rPr spc="-95" dirty="0">
                <a:latin typeface="Arial MT"/>
                <a:cs typeface="Arial MT"/>
              </a:rPr>
              <a:t>FOR</a:t>
            </a:r>
            <a:r>
              <a:rPr spc="-465" dirty="0">
                <a:latin typeface="Arial MT"/>
                <a:cs typeface="Arial MT"/>
              </a:rPr>
              <a:t> </a:t>
            </a:r>
            <a:r>
              <a:rPr dirty="0">
                <a:latin typeface="Arial MT"/>
                <a:cs typeface="Arial MT"/>
              </a:rPr>
              <a:t>A</a:t>
            </a:r>
            <a:r>
              <a:rPr spc="-565" dirty="0">
                <a:latin typeface="Arial MT"/>
                <a:cs typeface="Arial MT"/>
              </a:rPr>
              <a:t> </a:t>
            </a:r>
            <a:r>
              <a:rPr spc="-20" dirty="0">
                <a:latin typeface="Arial MT"/>
                <a:cs typeface="Arial MT"/>
              </a:rPr>
              <a:t>TWO- </a:t>
            </a:r>
            <a:r>
              <a:rPr spc="-50" dirty="0">
                <a:latin typeface="Arial MT"/>
                <a:cs typeface="Arial MT"/>
              </a:rPr>
              <a:t>STROKE</a:t>
            </a:r>
            <a:r>
              <a:rPr spc="-225" dirty="0">
                <a:latin typeface="Arial MT"/>
                <a:cs typeface="Arial MT"/>
              </a:rPr>
              <a:t> </a:t>
            </a:r>
            <a:r>
              <a:rPr spc="-50" dirty="0">
                <a:latin typeface="Arial MT"/>
                <a:cs typeface="Arial MT"/>
              </a:rPr>
              <a:t>CYCLE</a:t>
            </a:r>
            <a:r>
              <a:rPr spc="-225" dirty="0">
                <a:latin typeface="Arial MT"/>
                <a:cs typeface="Arial MT"/>
              </a:rPr>
              <a:t> </a:t>
            </a:r>
            <a:r>
              <a:rPr spc="-50" dirty="0">
                <a:latin typeface="Arial MT"/>
                <a:cs typeface="Arial MT"/>
              </a:rPr>
              <a:t>PETROL</a:t>
            </a:r>
            <a:r>
              <a:rPr spc="-365" dirty="0">
                <a:latin typeface="Arial MT"/>
                <a:cs typeface="Arial MT"/>
              </a:rPr>
              <a:t> </a:t>
            </a:r>
            <a:r>
              <a:rPr spc="-10" dirty="0">
                <a:latin typeface="Arial MT"/>
                <a:cs typeface="Arial MT"/>
              </a:rPr>
              <a:t>ENGINE</a:t>
            </a:r>
            <a:endParaRPr>
              <a:latin typeface="Arial MT"/>
              <a:cs typeface="Arial MT"/>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43200" y="609600"/>
            <a:ext cx="6844665" cy="3254755"/>
          </a:xfrm>
          <a:prstGeom prst="rect">
            <a:avLst/>
          </a:prstGeom>
        </p:spPr>
      </p:pic>
      <p:sp>
        <p:nvSpPr>
          <p:cNvPr id="3" name="object 3"/>
          <p:cNvSpPr txBox="1">
            <a:spLocks noGrp="1"/>
          </p:cNvSpPr>
          <p:nvPr>
            <p:ph type="title"/>
          </p:nvPr>
        </p:nvSpPr>
        <p:spPr>
          <a:xfrm>
            <a:off x="2027937" y="-1201165"/>
            <a:ext cx="7837805" cy="1130438"/>
          </a:xfrm>
          <a:prstGeom prst="rect">
            <a:avLst/>
          </a:prstGeom>
        </p:spPr>
        <p:txBody>
          <a:bodyPr vert="horz" wrap="square" lIns="0" tIns="27305" rIns="0" bIns="0" rtlCol="0" anchor="t">
            <a:spAutoFit/>
          </a:bodyPr>
          <a:lstStyle/>
          <a:p>
            <a:pPr marL="506728" marR="5080" indent="-494663">
              <a:lnSpc>
                <a:spcPts val="4300"/>
              </a:lnSpc>
              <a:spcBef>
                <a:spcPts val="215"/>
              </a:spcBef>
            </a:pPr>
            <a:r>
              <a:rPr spc="-85" dirty="0">
                <a:latin typeface="Arial MT"/>
                <a:cs typeface="Arial MT"/>
              </a:rPr>
              <a:t>VALVE</a:t>
            </a:r>
            <a:r>
              <a:rPr spc="-385" dirty="0">
                <a:latin typeface="Arial MT"/>
                <a:cs typeface="Arial MT"/>
              </a:rPr>
              <a:t> </a:t>
            </a:r>
            <a:r>
              <a:rPr spc="-105" dirty="0">
                <a:latin typeface="Arial MT"/>
                <a:cs typeface="Arial MT"/>
              </a:rPr>
              <a:t>TIMING</a:t>
            </a:r>
            <a:r>
              <a:rPr spc="-305" dirty="0">
                <a:latin typeface="Arial MT"/>
                <a:cs typeface="Arial MT"/>
              </a:rPr>
              <a:t> </a:t>
            </a:r>
            <a:r>
              <a:rPr spc="-105" dirty="0">
                <a:latin typeface="Arial MT"/>
                <a:cs typeface="Arial MT"/>
              </a:rPr>
              <a:t>DIAGRAM</a:t>
            </a:r>
            <a:r>
              <a:rPr spc="-275" dirty="0">
                <a:latin typeface="Arial MT"/>
                <a:cs typeface="Arial MT"/>
              </a:rPr>
              <a:t> </a:t>
            </a:r>
            <a:r>
              <a:rPr spc="-95" dirty="0">
                <a:latin typeface="Arial MT"/>
                <a:cs typeface="Arial MT"/>
              </a:rPr>
              <a:t>FOR</a:t>
            </a:r>
            <a:r>
              <a:rPr spc="-465" dirty="0">
                <a:latin typeface="Arial MT"/>
                <a:cs typeface="Arial MT"/>
              </a:rPr>
              <a:t> </a:t>
            </a:r>
            <a:r>
              <a:rPr dirty="0">
                <a:latin typeface="Arial MT"/>
                <a:cs typeface="Arial MT"/>
              </a:rPr>
              <a:t>A</a:t>
            </a:r>
            <a:r>
              <a:rPr spc="-565" dirty="0">
                <a:latin typeface="Arial MT"/>
                <a:cs typeface="Arial MT"/>
              </a:rPr>
              <a:t> </a:t>
            </a:r>
            <a:r>
              <a:rPr spc="-20" dirty="0">
                <a:latin typeface="Arial MT"/>
                <a:cs typeface="Arial MT"/>
              </a:rPr>
              <a:t>TWO- </a:t>
            </a:r>
            <a:r>
              <a:rPr spc="-50" dirty="0">
                <a:latin typeface="Arial MT"/>
                <a:cs typeface="Arial MT"/>
              </a:rPr>
              <a:t>STROKE</a:t>
            </a:r>
            <a:r>
              <a:rPr spc="-229" dirty="0">
                <a:latin typeface="Arial MT"/>
                <a:cs typeface="Arial MT"/>
              </a:rPr>
              <a:t> </a:t>
            </a:r>
            <a:r>
              <a:rPr spc="-50" dirty="0">
                <a:latin typeface="Arial MT"/>
                <a:cs typeface="Arial MT"/>
              </a:rPr>
              <a:t>CYCLE</a:t>
            </a:r>
            <a:r>
              <a:rPr spc="-229" dirty="0">
                <a:latin typeface="Arial MT"/>
                <a:cs typeface="Arial MT"/>
              </a:rPr>
              <a:t> </a:t>
            </a:r>
            <a:r>
              <a:rPr spc="-45" dirty="0">
                <a:latin typeface="Arial MT"/>
                <a:cs typeface="Arial MT"/>
              </a:rPr>
              <a:t>DIESEL</a:t>
            </a:r>
            <a:r>
              <a:rPr spc="-365" dirty="0">
                <a:latin typeface="Arial MT"/>
                <a:cs typeface="Arial MT"/>
              </a:rPr>
              <a:t> </a:t>
            </a:r>
            <a:r>
              <a:rPr spc="-10" dirty="0">
                <a:latin typeface="Arial MT"/>
                <a:cs typeface="Arial MT"/>
              </a:rPr>
              <a:t>ENGINE</a:t>
            </a:r>
            <a:endParaRPr>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44931B1-79EA-49F6-A72B-B0E05A561521}"/>
              </a:ext>
            </a:extLst>
          </p:cNvPr>
          <p:cNvGraphicFramePr>
            <a:graphicFrameLocks noGrp="1"/>
          </p:cNvGraphicFramePr>
          <p:nvPr>
            <p:extLst>
              <p:ext uri="{D42A27DB-BD31-4B8C-83A1-F6EECF244321}">
                <p14:modId xmlns:p14="http://schemas.microsoft.com/office/powerpoint/2010/main" val="49295277"/>
              </p:ext>
            </p:extLst>
          </p:nvPr>
        </p:nvGraphicFramePr>
        <p:xfrm>
          <a:off x="0" y="1676400"/>
          <a:ext cx="11887200" cy="3657602"/>
        </p:xfrm>
        <a:graphic>
          <a:graphicData uri="http://schemas.openxmlformats.org/drawingml/2006/table">
            <a:tbl>
              <a:tblPr firstRow="1" firstCol="1" lastRow="1" lastCol="1" bandRow="1" bandCol="1">
                <a:tableStyleId>{35758FB7-9AC5-4552-8A53-C91805E547FA}</a:tableStyleId>
              </a:tblPr>
              <a:tblGrid>
                <a:gridCol w="1084069">
                  <a:extLst>
                    <a:ext uri="{9D8B030D-6E8A-4147-A177-3AD203B41FA5}">
                      <a16:colId xmlns:a16="http://schemas.microsoft.com/office/drawing/2014/main" val="995734827"/>
                    </a:ext>
                  </a:extLst>
                </a:gridCol>
                <a:gridCol w="10803131">
                  <a:extLst>
                    <a:ext uri="{9D8B030D-6E8A-4147-A177-3AD203B41FA5}">
                      <a16:colId xmlns:a16="http://schemas.microsoft.com/office/drawing/2014/main" val="1454815783"/>
                    </a:ext>
                  </a:extLst>
                </a:gridCol>
              </a:tblGrid>
              <a:tr h="861120">
                <a:tc>
                  <a:txBody>
                    <a:bodyPr/>
                    <a:lstStyle/>
                    <a:p>
                      <a:pPr marL="68580" marR="0">
                        <a:lnSpc>
                          <a:spcPts val="1350"/>
                        </a:lnSpc>
                        <a:spcBef>
                          <a:spcPts val="0"/>
                        </a:spcBef>
                        <a:spcAft>
                          <a:spcPts val="0"/>
                        </a:spcAft>
                      </a:pPr>
                      <a:r>
                        <a:rPr lang="en-US" sz="1100" dirty="0">
                          <a:effectLst/>
                        </a:rPr>
                        <a:t>CLO1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50"/>
                        </a:lnSpc>
                        <a:spcBef>
                          <a:spcPts val="0"/>
                        </a:spcBef>
                        <a:spcAft>
                          <a:spcPts val="0"/>
                        </a:spcAft>
                      </a:pPr>
                      <a:r>
                        <a:rPr lang="en-US" sz="1100" dirty="0"/>
                        <a:t>After Completing this Course a Student will be able to </a:t>
                      </a:r>
                      <a:r>
                        <a:rPr lang="en-US" sz="1100" b="1" dirty="0"/>
                        <a:t>Define</a:t>
                      </a:r>
                      <a:r>
                        <a:rPr lang="en-US" sz="1100" dirty="0"/>
                        <a:t> and differentiate between key thermodynamic concepts like system, surroundings, boundary, state, process, and cycle.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68666283"/>
                  </a:ext>
                </a:extLst>
              </a:tr>
              <a:tr h="861120">
                <a:tc>
                  <a:txBody>
                    <a:bodyPr/>
                    <a:lstStyle/>
                    <a:p>
                      <a:pPr marL="68580" marR="0">
                        <a:lnSpc>
                          <a:spcPts val="1350"/>
                        </a:lnSpc>
                        <a:spcBef>
                          <a:spcPts val="0"/>
                        </a:spcBef>
                        <a:spcAft>
                          <a:spcPts val="0"/>
                        </a:spcAft>
                      </a:pPr>
                      <a:r>
                        <a:rPr lang="en-US" sz="1100" dirty="0">
                          <a:effectLst/>
                        </a:rPr>
                        <a:t>CLO2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ts val="1350"/>
                        </a:lnSpc>
                        <a:spcBef>
                          <a:spcPts val="0"/>
                        </a:spcBef>
                        <a:spcAft>
                          <a:spcPts val="0"/>
                        </a:spcAft>
                        <a:buClrTx/>
                        <a:buSzTx/>
                        <a:buFontTx/>
                        <a:buNone/>
                        <a:tabLst/>
                        <a:defRPr/>
                      </a:pPr>
                      <a:r>
                        <a:rPr lang="en-US" sz="1100" dirty="0"/>
                        <a:t>After Completing this Course a Student will be able to </a:t>
                      </a:r>
                      <a:r>
                        <a:rPr lang="en-US" sz="1100" b="1" dirty="0"/>
                        <a:t>Explain</a:t>
                      </a:r>
                      <a:r>
                        <a:rPr lang="en-US" sz="1100" dirty="0"/>
                        <a:t> the Zeroth, First, Second, and Third Laws of Thermodynamics and their applications in engineering systems.</a:t>
                      </a:r>
                      <a:endParaRPr lang="en-US" sz="1100" dirty="0">
                        <a:effectLst/>
                      </a:endParaRPr>
                    </a:p>
                    <a:p>
                      <a:pPr marL="67945" marR="0">
                        <a:lnSpc>
                          <a:spcPts val="135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81365293"/>
                  </a:ext>
                </a:extLst>
              </a:tr>
              <a:tr h="537121">
                <a:tc>
                  <a:txBody>
                    <a:bodyPr/>
                    <a:lstStyle/>
                    <a:p>
                      <a:pPr marL="68580" marR="0">
                        <a:lnSpc>
                          <a:spcPts val="1365"/>
                        </a:lnSpc>
                        <a:spcBef>
                          <a:spcPts val="0"/>
                        </a:spcBef>
                        <a:spcAft>
                          <a:spcPts val="0"/>
                        </a:spcAft>
                      </a:pPr>
                      <a:r>
                        <a:rPr lang="en-US" sz="1100" dirty="0">
                          <a:effectLst/>
                        </a:rPr>
                        <a:t>CLO3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65"/>
                        </a:lnSpc>
                        <a:spcBef>
                          <a:spcPts val="0"/>
                        </a:spcBef>
                        <a:spcAft>
                          <a:spcPts val="0"/>
                        </a:spcAft>
                      </a:pPr>
                      <a:r>
                        <a:rPr lang="en-US" sz="1100" dirty="0"/>
                        <a:t>After Completing this Course a Student will be able to </a:t>
                      </a:r>
                      <a:r>
                        <a:rPr lang="en-US" sz="1100" b="1" dirty="0"/>
                        <a:t>Apply</a:t>
                      </a:r>
                      <a:r>
                        <a:rPr lang="en-US" sz="1100" dirty="0"/>
                        <a:t> the concepts of work, heat, and energy to analyze various thermodynamic processes.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5788263"/>
                  </a:ext>
                </a:extLst>
              </a:tr>
              <a:tr h="537121">
                <a:tc>
                  <a:txBody>
                    <a:bodyPr/>
                    <a:lstStyle/>
                    <a:p>
                      <a:pPr marL="68580" marR="0">
                        <a:lnSpc>
                          <a:spcPts val="1350"/>
                        </a:lnSpc>
                        <a:spcBef>
                          <a:spcPts val="0"/>
                        </a:spcBef>
                        <a:spcAft>
                          <a:spcPts val="0"/>
                        </a:spcAft>
                      </a:pPr>
                      <a:r>
                        <a:rPr lang="en-US" sz="1100" dirty="0">
                          <a:effectLst/>
                        </a:rPr>
                        <a:t>CLO4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50"/>
                        </a:lnSpc>
                        <a:spcBef>
                          <a:spcPts val="0"/>
                        </a:spcBef>
                        <a:spcAft>
                          <a:spcPts val="0"/>
                        </a:spcAft>
                      </a:pPr>
                      <a:r>
                        <a:rPr lang="en-US" sz="1100" dirty="0"/>
                        <a:t>After Completing this Course a Student will be able to </a:t>
                      </a:r>
                      <a:r>
                        <a:rPr lang="en-US" sz="1100" b="1" dirty="0"/>
                        <a:t>Analyze</a:t>
                      </a:r>
                      <a:r>
                        <a:rPr lang="en-US" sz="1100" dirty="0"/>
                        <a:t> the working principles of various power cycles, including Carnot, Rankine, Otto, and Diesel cycles.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59267899"/>
                  </a:ext>
                </a:extLst>
              </a:tr>
              <a:tr h="861120">
                <a:tc>
                  <a:txBody>
                    <a:bodyPr/>
                    <a:lstStyle/>
                    <a:p>
                      <a:pPr marL="68580" marR="0">
                        <a:lnSpc>
                          <a:spcPts val="1350"/>
                        </a:lnSpc>
                        <a:spcBef>
                          <a:spcPts val="0"/>
                        </a:spcBef>
                        <a:spcAft>
                          <a:spcPts val="0"/>
                        </a:spcAft>
                      </a:pPr>
                      <a:r>
                        <a:rPr lang="en-US" sz="1100" dirty="0">
                          <a:effectLst/>
                        </a:rPr>
                        <a:t>CLO5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50"/>
                        </a:lnSpc>
                        <a:spcBef>
                          <a:spcPts val="0"/>
                        </a:spcBef>
                        <a:spcAft>
                          <a:spcPts val="0"/>
                        </a:spcAft>
                      </a:pPr>
                      <a:r>
                        <a:rPr lang="en-US" sz="1100" dirty="0"/>
                        <a:t>After Completing this Course a Student will be able to </a:t>
                      </a:r>
                      <a:r>
                        <a:rPr lang="en-US" sz="1100" b="1" dirty="0"/>
                        <a:t>Calculate</a:t>
                      </a:r>
                      <a:r>
                        <a:rPr lang="en-US" sz="1100" dirty="0"/>
                        <a:t> the thermal efficiency and work output of power cycles.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13568625"/>
                  </a:ext>
                </a:extLst>
              </a:tr>
            </a:tbl>
          </a:graphicData>
        </a:graphic>
      </p:graphicFrame>
      <p:graphicFrame>
        <p:nvGraphicFramePr>
          <p:cNvPr id="11" name="Table 10">
            <a:extLst>
              <a:ext uri="{FF2B5EF4-FFF2-40B4-BE49-F238E27FC236}">
                <a16:creationId xmlns:a16="http://schemas.microsoft.com/office/drawing/2014/main" id="{F6098BD1-EA2B-45A8-99B3-F7FB8C0F3C1A}"/>
              </a:ext>
            </a:extLst>
          </p:cNvPr>
          <p:cNvGraphicFramePr>
            <a:graphicFrameLocks noGrp="1"/>
          </p:cNvGraphicFramePr>
          <p:nvPr>
            <p:extLst>
              <p:ext uri="{D42A27DB-BD31-4B8C-83A1-F6EECF244321}">
                <p14:modId xmlns:p14="http://schemas.microsoft.com/office/powerpoint/2010/main" val="4009983298"/>
              </p:ext>
            </p:extLst>
          </p:nvPr>
        </p:nvGraphicFramePr>
        <p:xfrm>
          <a:off x="0" y="5334003"/>
          <a:ext cx="11887200" cy="2666998"/>
        </p:xfrm>
        <a:graphic>
          <a:graphicData uri="http://schemas.openxmlformats.org/drawingml/2006/table">
            <a:tbl>
              <a:tblPr firstRow="1" firstCol="1" lastRow="1" lastCol="1" bandRow="1" bandCol="1">
                <a:tableStyleId>{35758FB7-9AC5-4552-8A53-C91805E547FA}</a:tableStyleId>
              </a:tblPr>
              <a:tblGrid>
                <a:gridCol w="1084069">
                  <a:extLst>
                    <a:ext uri="{9D8B030D-6E8A-4147-A177-3AD203B41FA5}">
                      <a16:colId xmlns:a16="http://schemas.microsoft.com/office/drawing/2014/main" val="3338374340"/>
                    </a:ext>
                  </a:extLst>
                </a:gridCol>
                <a:gridCol w="10803131">
                  <a:extLst>
                    <a:ext uri="{9D8B030D-6E8A-4147-A177-3AD203B41FA5}">
                      <a16:colId xmlns:a16="http://schemas.microsoft.com/office/drawing/2014/main" val="945789825"/>
                    </a:ext>
                  </a:extLst>
                </a:gridCol>
              </a:tblGrid>
              <a:tr h="1315818">
                <a:tc>
                  <a:txBody>
                    <a:bodyPr/>
                    <a:lstStyle/>
                    <a:p>
                      <a:pPr marL="68580" marR="0">
                        <a:lnSpc>
                          <a:spcPts val="1340"/>
                        </a:lnSpc>
                        <a:spcBef>
                          <a:spcPts val="0"/>
                        </a:spcBef>
                        <a:spcAft>
                          <a:spcPts val="0"/>
                        </a:spcAft>
                      </a:pPr>
                      <a:r>
                        <a:rPr lang="en-US" sz="1100" dirty="0">
                          <a:effectLst/>
                        </a:rPr>
                        <a:t>CLO6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40"/>
                        </a:lnSpc>
                        <a:spcBef>
                          <a:spcPts val="0"/>
                        </a:spcBef>
                        <a:spcAft>
                          <a:spcPts val="0"/>
                        </a:spcAft>
                      </a:pPr>
                      <a:r>
                        <a:rPr lang="en-US" sz="1100" dirty="0"/>
                        <a:t>After Completing this Course a Student will be able to </a:t>
                      </a:r>
                      <a:r>
                        <a:rPr lang="en-US" sz="1100" b="1" dirty="0"/>
                        <a:t>Evaluate</a:t>
                      </a:r>
                      <a:r>
                        <a:rPr lang="en-US" sz="1100" dirty="0"/>
                        <a:t> the factors affecting the performance of gas turbine and Steam Turbine systems.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87530747"/>
                  </a:ext>
                </a:extLst>
              </a:tr>
              <a:tr h="675590">
                <a:tc>
                  <a:txBody>
                    <a:bodyPr/>
                    <a:lstStyle/>
                    <a:p>
                      <a:pPr marL="68580" marR="0">
                        <a:lnSpc>
                          <a:spcPts val="1350"/>
                        </a:lnSpc>
                        <a:spcBef>
                          <a:spcPts val="0"/>
                        </a:spcBef>
                        <a:spcAft>
                          <a:spcPts val="0"/>
                        </a:spcAft>
                      </a:pPr>
                      <a:r>
                        <a:rPr lang="en-US" sz="1100">
                          <a:effectLst/>
                        </a:rPr>
                        <a:t>CLO7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50"/>
                        </a:lnSpc>
                        <a:spcBef>
                          <a:spcPts val="0"/>
                        </a:spcBef>
                        <a:spcAft>
                          <a:spcPts val="0"/>
                        </a:spcAft>
                      </a:pPr>
                      <a:r>
                        <a:rPr lang="en-US" sz="1100" dirty="0"/>
                        <a:t>After Completing this Course a Student will be able to </a:t>
                      </a:r>
                      <a:r>
                        <a:rPr lang="en-US" sz="1100" b="1" dirty="0"/>
                        <a:t>Explain</a:t>
                      </a:r>
                      <a:r>
                        <a:rPr lang="en-US" sz="1100" dirty="0"/>
                        <a:t> the working principles of refrigeration and heat pump cycles, including vapor-compression and absorption cycles.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56246100"/>
                  </a:ext>
                </a:extLst>
              </a:tr>
              <a:tr h="675590">
                <a:tc>
                  <a:txBody>
                    <a:bodyPr/>
                    <a:lstStyle/>
                    <a:p>
                      <a:pPr marL="68580" marR="0">
                        <a:lnSpc>
                          <a:spcPts val="1350"/>
                        </a:lnSpc>
                        <a:spcBef>
                          <a:spcPts val="0"/>
                        </a:spcBef>
                        <a:spcAft>
                          <a:spcPts val="0"/>
                        </a:spcAft>
                      </a:pPr>
                      <a:r>
                        <a:rPr lang="en-US" sz="1100">
                          <a:effectLst/>
                        </a:rPr>
                        <a:t>CLO8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a:lnSpc>
                          <a:spcPts val="1350"/>
                        </a:lnSpc>
                        <a:spcBef>
                          <a:spcPts val="0"/>
                        </a:spcBef>
                        <a:spcAft>
                          <a:spcPts val="0"/>
                        </a:spcAft>
                      </a:pPr>
                      <a:r>
                        <a:rPr lang="en-US" sz="1100" dirty="0"/>
                        <a:t>After Completing this Course a Student will be able to </a:t>
                      </a:r>
                      <a:r>
                        <a:rPr lang="en-US" sz="1100" b="1" dirty="0"/>
                        <a:t>Analyze</a:t>
                      </a:r>
                      <a:r>
                        <a:rPr lang="en-US" sz="1100" dirty="0"/>
                        <a:t> the factors affecting the performance of refrigeration and heat pump systems.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99300976"/>
                  </a:ext>
                </a:extLst>
              </a:tr>
            </a:tbl>
          </a:graphicData>
        </a:graphic>
      </p:graphicFrame>
      <p:graphicFrame>
        <p:nvGraphicFramePr>
          <p:cNvPr id="15" name="Content Placeholder 8">
            <a:extLst>
              <a:ext uri="{FF2B5EF4-FFF2-40B4-BE49-F238E27FC236}">
                <a16:creationId xmlns:a16="http://schemas.microsoft.com/office/drawing/2014/main" id="{9674AA07-FB22-434C-8D62-68B64FEBE3A0}"/>
              </a:ext>
            </a:extLst>
          </p:cNvPr>
          <p:cNvGraphicFramePr>
            <a:graphicFrameLocks noGrp="1"/>
          </p:cNvGraphicFramePr>
          <p:nvPr>
            <p:ph idx="1"/>
            <p:extLst>
              <p:ext uri="{D42A27DB-BD31-4B8C-83A1-F6EECF244321}">
                <p14:modId xmlns:p14="http://schemas.microsoft.com/office/powerpoint/2010/main" val="604041848"/>
              </p:ext>
            </p:extLst>
          </p:nvPr>
        </p:nvGraphicFramePr>
        <p:xfrm>
          <a:off x="0" y="1"/>
          <a:ext cx="11887200" cy="1676398"/>
        </p:xfrm>
        <a:graphic>
          <a:graphicData uri="http://schemas.openxmlformats.org/drawingml/2006/table">
            <a:tbl>
              <a:tblPr firstRow="1" firstCol="1" lastRow="1" lastCol="1" bandRow="1" bandCol="1">
                <a:tableStyleId>{284E427A-3D55-4303-BF80-6455036E1DE7}</a:tableStyleId>
              </a:tblPr>
              <a:tblGrid>
                <a:gridCol w="8035979">
                  <a:extLst>
                    <a:ext uri="{9D8B030D-6E8A-4147-A177-3AD203B41FA5}">
                      <a16:colId xmlns:a16="http://schemas.microsoft.com/office/drawing/2014/main" val="3786738539"/>
                    </a:ext>
                  </a:extLst>
                </a:gridCol>
                <a:gridCol w="3851221">
                  <a:extLst>
                    <a:ext uri="{9D8B030D-6E8A-4147-A177-3AD203B41FA5}">
                      <a16:colId xmlns:a16="http://schemas.microsoft.com/office/drawing/2014/main" val="3432225568"/>
                    </a:ext>
                  </a:extLst>
                </a:gridCol>
              </a:tblGrid>
              <a:tr h="1051408">
                <a:tc gridSpan="2">
                  <a:txBody>
                    <a:bodyPr/>
                    <a:lstStyle/>
                    <a:p>
                      <a:pPr marL="829945" marR="824865" algn="ctr">
                        <a:lnSpc>
                          <a:spcPts val="2295"/>
                        </a:lnSpc>
                        <a:spcBef>
                          <a:spcPts val="100"/>
                        </a:spcBef>
                        <a:spcAft>
                          <a:spcPts val="0"/>
                        </a:spcAft>
                      </a:pPr>
                      <a:r>
                        <a:rPr lang="en-US" sz="1400" b="1" dirty="0">
                          <a:effectLst/>
                        </a:rPr>
                        <a:t>Engineering</a:t>
                      </a:r>
                      <a:r>
                        <a:rPr lang="en-US" sz="1400" b="1" spc="-5" dirty="0">
                          <a:effectLst/>
                        </a:rPr>
                        <a:t> </a:t>
                      </a:r>
                      <a:r>
                        <a:rPr lang="en-US" sz="1400" b="1" dirty="0">
                          <a:effectLst/>
                        </a:rPr>
                        <a:t>Thermodynamics</a:t>
                      </a:r>
                      <a:endParaRPr lang="en-US" sz="1400" dirty="0">
                        <a:effectLst/>
                      </a:endParaRPr>
                    </a:p>
                    <a:p>
                      <a:pPr marL="71755" marR="0">
                        <a:lnSpc>
                          <a:spcPts val="1820"/>
                        </a:lnSpc>
                        <a:spcBef>
                          <a:spcPts val="0"/>
                        </a:spcBef>
                        <a:spcAft>
                          <a:spcPts val="0"/>
                        </a:spcAft>
                        <a:tabLst>
                          <a:tab pos="4643755" algn="l"/>
                        </a:tabLst>
                      </a:pPr>
                      <a:r>
                        <a:rPr lang="en-US" sz="1400" b="1" dirty="0">
                          <a:effectLst/>
                        </a:rPr>
                        <a:t>Course</a:t>
                      </a:r>
                      <a:r>
                        <a:rPr lang="en-US" sz="1400" b="1" spc="-10" dirty="0">
                          <a:effectLst/>
                        </a:rPr>
                        <a:t> </a:t>
                      </a:r>
                      <a:r>
                        <a:rPr lang="en-US" sz="1400" b="1" dirty="0">
                          <a:effectLst/>
                        </a:rPr>
                        <a:t>Code: 0715-2103	                                                                                            Credits:</a:t>
                      </a:r>
                      <a:r>
                        <a:rPr lang="en-US" sz="1400" b="1" spc="-5" dirty="0">
                          <a:effectLst/>
                        </a:rPr>
                        <a:t> </a:t>
                      </a:r>
                      <a:r>
                        <a:rPr lang="en-US" sz="1400" b="1" dirty="0">
                          <a:effectLst/>
                        </a:rPr>
                        <a:t>03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3989420106"/>
                  </a:ext>
                </a:extLst>
              </a:tr>
              <a:tr h="314725">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28320" marR="0">
                        <a:spcBef>
                          <a:spcPts val="125"/>
                        </a:spcBef>
                        <a:spcAft>
                          <a:spcPts val="0"/>
                        </a:spcAft>
                      </a:pPr>
                      <a:r>
                        <a:rPr lang="en-US" sz="1400" b="1" dirty="0">
                          <a:effectLst/>
                        </a:rPr>
                        <a:t>                  CIE</a:t>
                      </a:r>
                      <a:r>
                        <a:rPr lang="en-US" sz="1400" b="1" spc="-10" dirty="0">
                          <a:effectLst/>
                        </a:rPr>
                        <a:t> </a:t>
                      </a:r>
                      <a:r>
                        <a:rPr lang="en-US" sz="1400" b="1" dirty="0">
                          <a:effectLst/>
                        </a:rPr>
                        <a:t>Marks:</a:t>
                      </a:r>
                      <a:r>
                        <a:rPr lang="en-US" sz="1400" b="1" spc="-15" dirty="0">
                          <a:effectLst/>
                        </a:rPr>
                        <a:t> 9</a:t>
                      </a:r>
                      <a:r>
                        <a:rPr lang="en-US" sz="1400" b="1" dirty="0">
                          <a:effectLst/>
                        </a:rPr>
                        <a:t>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32379359"/>
                  </a:ext>
                </a:extLst>
              </a:tr>
              <a:tr h="310265">
                <a:tc gridSpan="2">
                  <a:txBody>
                    <a:bodyPr/>
                    <a:lstStyle/>
                    <a:p>
                      <a:pPr marL="71755" marR="0">
                        <a:spcBef>
                          <a:spcPts val="75"/>
                        </a:spcBef>
                        <a:spcAft>
                          <a:spcPts val="0"/>
                        </a:spcAft>
                        <a:tabLst>
                          <a:tab pos="4643755" algn="l"/>
                        </a:tabLst>
                      </a:pPr>
                      <a:r>
                        <a:rPr lang="en-US" sz="1400" b="1" dirty="0">
                          <a:effectLst/>
                        </a:rPr>
                        <a:t>Exam</a:t>
                      </a:r>
                      <a:r>
                        <a:rPr lang="en-US" sz="1400" b="1" spc="-20" dirty="0">
                          <a:effectLst/>
                        </a:rPr>
                        <a:t> </a:t>
                      </a:r>
                      <a:r>
                        <a:rPr lang="en-US" sz="1400" b="1" dirty="0">
                          <a:effectLst/>
                        </a:rPr>
                        <a:t>Hours:</a:t>
                      </a:r>
                      <a:r>
                        <a:rPr lang="en-US" sz="1400" b="1" spc="-15" dirty="0">
                          <a:effectLst/>
                        </a:rPr>
                        <a:t> </a:t>
                      </a:r>
                      <a:r>
                        <a:rPr lang="en-US" sz="1400" b="1" dirty="0">
                          <a:effectLst/>
                        </a:rPr>
                        <a:t>03	                                                                                          SEE</a:t>
                      </a:r>
                      <a:r>
                        <a:rPr lang="en-US" sz="1400" b="1" spc="-5" dirty="0">
                          <a:effectLst/>
                        </a:rPr>
                        <a:t> </a:t>
                      </a:r>
                      <a:r>
                        <a:rPr lang="en-US" sz="1400" b="1" dirty="0">
                          <a:effectLst/>
                        </a:rPr>
                        <a:t>Marks:</a:t>
                      </a:r>
                      <a:r>
                        <a:rPr lang="en-US" sz="1400" b="1" spc="-15" dirty="0">
                          <a:effectLst/>
                        </a:rPr>
                        <a:t> 6</a:t>
                      </a:r>
                      <a:r>
                        <a:rPr lang="en-US" sz="1400" b="1" dirty="0">
                          <a:effectLst/>
                        </a:rPr>
                        <a:t>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1306551909"/>
                  </a:ext>
                </a:extLst>
              </a:tr>
            </a:tbl>
          </a:graphicData>
        </a:graphic>
      </p:graphicFrame>
    </p:spTree>
    <p:extLst>
      <p:ext uri="{BB962C8B-B14F-4D97-AF65-F5344CB8AC3E}">
        <p14:creationId xmlns:p14="http://schemas.microsoft.com/office/powerpoint/2010/main" val="279493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1600200" y="-1281735"/>
            <a:ext cx="5182870" cy="436017"/>
          </a:xfrm>
          <a:prstGeom prst="rect">
            <a:avLst/>
          </a:prstGeom>
          <a:solidFill>
            <a:srgbClr val="FFFF00"/>
          </a:solidFill>
        </p:spPr>
        <p:txBody>
          <a:bodyPr vert="horz" wrap="square" lIns="0" tIns="0" rIns="0" bIns="0" rtlCol="0" anchor="t">
            <a:spAutoFit/>
          </a:bodyPr>
          <a:lstStyle/>
          <a:p>
            <a:pPr marL="89535">
              <a:lnSpc>
                <a:spcPts val="3410"/>
              </a:lnSpc>
            </a:pPr>
            <a:r>
              <a:rPr sz="3000" dirty="0">
                <a:solidFill>
                  <a:srgbClr val="FF0000"/>
                </a:solidFill>
              </a:rPr>
              <a:t>STATE</a:t>
            </a:r>
            <a:r>
              <a:rPr sz="3000" spc="-15" dirty="0">
                <a:solidFill>
                  <a:srgbClr val="FF0000"/>
                </a:solidFill>
              </a:rPr>
              <a:t> </a:t>
            </a:r>
            <a:r>
              <a:rPr sz="3000" dirty="0">
                <a:solidFill>
                  <a:srgbClr val="FF0000"/>
                </a:solidFill>
              </a:rPr>
              <a:t>AND</a:t>
            </a:r>
            <a:r>
              <a:rPr sz="3000" spc="-30" dirty="0">
                <a:solidFill>
                  <a:srgbClr val="FF0000"/>
                </a:solidFill>
              </a:rPr>
              <a:t> </a:t>
            </a:r>
            <a:r>
              <a:rPr sz="3000" spc="-10" dirty="0">
                <a:solidFill>
                  <a:srgbClr val="FF0000"/>
                </a:solidFill>
              </a:rPr>
              <a:t>EQUILIBRIUM</a:t>
            </a:r>
            <a:endParaRPr sz="3000"/>
          </a:p>
        </p:txBody>
      </p:sp>
      <p:sp>
        <p:nvSpPr>
          <p:cNvPr id="4" name="object 4"/>
          <p:cNvSpPr txBox="1"/>
          <p:nvPr/>
        </p:nvSpPr>
        <p:spPr>
          <a:xfrm>
            <a:off x="1602741" y="-622045"/>
            <a:ext cx="4788535" cy="5598327"/>
          </a:xfrm>
          <a:prstGeom prst="rect">
            <a:avLst/>
          </a:prstGeom>
        </p:spPr>
        <p:txBody>
          <a:bodyPr vert="horz" wrap="square" lIns="0" tIns="12065" rIns="0" bIns="0" rtlCol="0">
            <a:spAutoFit/>
          </a:bodyPr>
          <a:lstStyle/>
          <a:p>
            <a:pPr marL="354963" indent="-342264">
              <a:lnSpc>
                <a:spcPts val="2200"/>
              </a:lnSpc>
              <a:spcBef>
                <a:spcPts val="95"/>
              </a:spcBef>
              <a:buClr>
                <a:srgbClr val="FF0000"/>
              </a:buClr>
              <a:buChar char="•"/>
              <a:tabLst>
                <a:tab pos="354963" algn="l"/>
              </a:tabLst>
            </a:pPr>
            <a:r>
              <a:rPr sz="1900" spc="-10" dirty="0">
                <a:latin typeface="Arial MT"/>
                <a:cs typeface="Arial MT"/>
              </a:rPr>
              <a:t>Thermodynamics</a:t>
            </a:r>
            <a:r>
              <a:rPr sz="1900" spc="-65" dirty="0">
                <a:latin typeface="Arial MT"/>
                <a:cs typeface="Arial MT"/>
              </a:rPr>
              <a:t> </a:t>
            </a:r>
            <a:r>
              <a:rPr sz="1900" dirty="0">
                <a:latin typeface="Arial MT"/>
                <a:cs typeface="Arial MT"/>
              </a:rPr>
              <a:t>deals</a:t>
            </a:r>
            <a:r>
              <a:rPr sz="1900" spc="-90" dirty="0">
                <a:latin typeface="Arial MT"/>
                <a:cs typeface="Arial MT"/>
              </a:rPr>
              <a:t> </a:t>
            </a:r>
            <a:r>
              <a:rPr sz="1900" dirty="0">
                <a:latin typeface="Arial MT"/>
                <a:cs typeface="Arial MT"/>
              </a:rPr>
              <a:t>with</a:t>
            </a:r>
            <a:r>
              <a:rPr sz="1900" spc="-60" dirty="0">
                <a:latin typeface="Arial MT"/>
                <a:cs typeface="Arial MT"/>
              </a:rPr>
              <a:t> </a:t>
            </a:r>
            <a:r>
              <a:rPr sz="1900" i="1" spc="-10" dirty="0">
                <a:latin typeface="Arial"/>
                <a:cs typeface="Arial"/>
              </a:rPr>
              <a:t>equilibrium</a:t>
            </a:r>
            <a:endParaRPr sz="1900">
              <a:latin typeface="Arial"/>
              <a:cs typeface="Arial"/>
            </a:endParaRPr>
          </a:p>
          <a:p>
            <a:pPr marL="355599">
              <a:lnSpc>
                <a:spcPts val="2200"/>
              </a:lnSpc>
            </a:pPr>
            <a:r>
              <a:rPr sz="1900" spc="-10" dirty="0">
                <a:latin typeface="Arial MT"/>
                <a:cs typeface="Arial MT"/>
              </a:rPr>
              <a:t>states.</a:t>
            </a:r>
            <a:endParaRPr sz="1900">
              <a:latin typeface="Arial MT"/>
              <a:cs typeface="Arial MT"/>
            </a:endParaRPr>
          </a:p>
          <a:p>
            <a:pPr marL="354963" indent="-342264">
              <a:spcBef>
                <a:spcPts val="470"/>
              </a:spcBef>
              <a:buClr>
                <a:srgbClr val="FF0000"/>
              </a:buClr>
              <a:buFont typeface="Arial MT"/>
              <a:buChar char="•"/>
              <a:tabLst>
                <a:tab pos="354963" algn="l"/>
              </a:tabLst>
            </a:pPr>
            <a:r>
              <a:rPr sz="1900" b="1" spc="-10" dirty="0">
                <a:solidFill>
                  <a:srgbClr val="CC00CC"/>
                </a:solidFill>
                <a:latin typeface="Arial"/>
                <a:cs typeface="Arial"/>
              </a:rPr>
              <a:t>Equilibrium</a:t>
            </a:r>
            <a:r>
              <a:rPr sz="1900" spc="-10" dirty="0">
                <a:solidFill>
                  <a:srgbClr val="CC00CC"/>
                </a:solidFill>
                <a:latin typeface="Arial MT"/>
                <a:cs typeface="Arial MT"/>
              </a:rPr>
              <a:t>:</a:t>
            </a:r>
            <a:r>
              <a:rPr sz="1900" spc="-90" dirty="0">
                <a:solidFill>
                  <a:srgbClr val="CC00CC"/>
                </a:solidFill>
                <a:latin typeface="Arial MT"/>
                <a:cs typeface="Arial MT"/>
              </a:rPr>
              <a:t> </a:t>
            </a:r>
            <a:r>
              <a:rPr sz="1900" dirty="0">
                <a:latin typeface="Arial MT"/>
                <a:cs typeface="Arial MT"/>
              </a:rPr>
              <a:t>A</a:t>
            </a:r>
            <a:r>
              <a:rPr sz="1900" spc="-65" dirty="0">
                <a:latin typeface="Arial MT"/>
                <a:cs typeface="Arial MT"/>
              </a:rPr>
              <a:t> </a:t>
            </a:r>
            <a:r>
              <a:rPr sz="1900" dirty="0">
                <a:latin typeface="Arial MT"/>
                <a:cs typeface="Arial MT"/>
              </a:rPr>
              <a:t>state</a:t>
            </a:r>
            <a:r>
              <a:rPr sz="1900" spc="-30" dirty="0">
                <a:latin typeface="Arial MT"/>
                <a:cs typeface="Arial MT"/>
              </a:rPr>
              <a:t> </a:t>
            </a:r>
            <a:r>
              <a:rPr sz="1900" dirty="0">
                <a:latin typeface="Arial MT"/>
                <a:cs typeface="Arial MT"/>
              </a:rPr>
              <a:t>of</a:t>
            </a:r>
            <a:r>
              <a:rPr sz="1900" spc="-55" dirty="0">
                <a:latin typeface="Arial MT"/>
                <a:cs typeface="Arial MT"/>
              </a:rPr>
              <a:t> </a:t>
            </a:r>
            <a:r>
              <a:rPr sz="1900" spc="-10" dirty="0">
                <a:latin typeface="Arial MT"/>
                <a:cs typeface="Arial MT"/>
              </a:rPr>
              <a:t>balance.</a:t>
            </a:r>
            <a:endParaRPr sz="1900">
              <a:latin typeface="Arial MT"/>
              <a:cs typeface="Arial MT"/>
            </a:endParaRPr>
          </a:p>
          <a:p>
            <a:pPr marL="355599" marR="147319" indent="-342898">
              <a:lnSpc>
                <a:spcPct val="89800"/>
              </a:lnSpc>
              <a:spcBef>
                <a:spcPts val="700"/>
              </a:spcBef>
              <a:buClr>
                <a:srgbClr val="FF0000"/>
              </a:buClr>
              <a:buChar char="•"/>
              <a:tabLst>
                <a:tab pos="355599" algn="l"/>
              </a:tabLst>
            </a:pPr>
            <a:r>
              <a:rPr sz="1900" dirty="0">
                <a:latin typeface="Arial MT"/>
                <a:cs typeface="Arial MT"/>
              </a:rPr>
              <a:t>In</a:t>
            </a:r>
            <a:r>
              <a:rPr sz="1900" spc="-40" dirty="0">
                <a:latin typeface="Arial MT"/>
                <a:cs typeface="Arial MT"/>
              </a:rPr>
              <a:t> </a:t>
            </a:r>
            <a:r>
              <a:rPr sz="1900" dirty="0">
                <a:latin typeface="Arial MT"/>
                <a:cs typeface="Arial MT"/>
              </a:rPr>
              <a:t>an</a:t>
            </a:r>
            <a:r>
              <a:rPr sz="1900" spc="-40" dirty="0">
                <a:latin typeface="Arial MT"/>
                <a:cs typeface="Arial MT"/>
              </a:rPr>
              <a:t> </a:t>
            </a:r>
            <a:r>
              <a:rPr sz="1900" dirty="0">
                <a:latin typeface="Arial MT"/>
                <a:cs typeface="Arial MT"/>
              </a:rPr>
              <a:t>equilibrium</a:t>
            </a:r>
            <a:r>
              <a:rPr sz="1900" spc="-40" dirty="0">
                <a:latin typeface="Arial MT"/>
                <a:cs typeface="Arial MT"/>
              </a:rPr>
              <a:t> </a:t>
            </a:r>
            <a:r>
              <a:rPr sz="1900" dirty="0">
                <a:latin typeface="Arial MT"/>
                <a:cs typeface="Arial MT"/>
              </a:rPr>
              <a:t>state</a:t>
            </a:r>
            <a:r>
              <a:rPr sz="1900" spc="-35" dirty="0">
                <a:latin typeface="Arial MT"/>
                <a:cs typeface="Arial MT"/>
              </a:rPr>
              <a:t> </a:t>
            </a:r>
            <a:r>
              <a:rPr sz="1900" dirty="0">
                <a:latin typeface="Arial MT"/>
                <a:cs typeface="Arial MT"/>
              </a:rPr>
              <a:t>there</a:t>
            </a:r>
            <a:r>
              <a:rPr sz="1900" spc="-40" dirty="0">
                <a:latin typeface="Arial MT"/>
                <a:cs typeface="Arial MT"/>
              </a:rPr>
              <a:t> </a:t>
            </a:r>
            <a:r>
              <a:rPr sz="1900" dirty="0">
                <a:latin typeface="Arial MT"/>
                <a:cs typeface="Arial MT"/>
              </a:rPr>
              <a:t>are</a:t>
            </a:r>
            <a:r>
              <a:rPr sz="1900" spc="-40" dirty="0">
                <a:latin typeface="Arial MT"/>
                <a:cs typeface="Arial MT"/>
              </a:rPr>
              <a:t> </a:t>
            </a:r>
            <a:r>
              <a:rPr sz="1900" spc="-25" dirty="0">
                <a:latin typeface="Arial MT"/>
                <a:cs typeface="Arial MT"/>
              </a:rPr>
              <a:t>no </a:t>
            </a:r>
            <a:r>
              <a:rPr sz="1900" spc="-10" dirty="0">
                <a:latin typeface="Arial MT"/>
                <a:cs typeface="Arial MT"/>
              </a:rPr>
              <a:t>unbalanced</a:t>
            </a:r>
            <a:r>
              <a:rPr sz="1900" spc="-60" dirty="0">
                <a:latin typeface="Arial MT"/>
                <a:cs typeface="Arial MT"/>
              </a:rPr>
              <a:t> </a:t>
            </a:r>
            <a:r>
              <a:rPr sz="1900" dirty="0">
                <a:latin typeface="Arial MT"/>
                <a:cs typeface="Arial MT"/>
              </a:rPr>
              <a:t>potentials</a:t>
            </a:r>
            <a:r>
              <a:rPr sz="1900" spc="-70" dirty="0">
                <a:latin typeface="Arial MT"/>
                <a:cs typeface="Arial MT"/>
              </a:rPr>
              <a:t> </a:t>
            </a:r>
            <a:r>
              <a:rPr sz="1900" dirty="0">
                <a:latin typeface="Arial MT"/>
                <a:cs typeface="Arial MT"/>
              </a:rPr>
              <a:t>(or</a:t>
            </a:r>
            <a:r>
              <a:rPr sz="1900" spc="-105" dirty="0">
                <a:latin typeface="Arial MT"/>
                <a:cs typeface="Arial MT"/>
              </a:rPr>
              <a:t> </a:t>
            </a:r>
            <a:r>
              <a:rPr sz="1900" dirty="0">
                <a:latin typeface="Arial MT"/>
                <a:cs typeface="Arial MT"/>
              </a:rPr>
              <a:t>driving</a:t>
            </a:r>
            <a:r>
              <a:rPr sz="1900" spc="-75" dirty="0">
                <a:latin typeface="Arial MT"/>
                <a:cs typeface="Arial MT"/>
              </a:rPr>
              <a:t> </a:t>
            </a:r>
            <a:r>
              <a:rPr sz="1900" spc="-10" dirty="0">
                <a:latin typeface="Arial MT"/>
                <a:cs typeface="Arial MT"/>
              </a:rPr>
              <a:t>forces) </a:t>
            </a:r>
            <a:r>
              <a:rPr sz="1900" dirty="0">
                <a:latin typeface="Arial MT"/>
                <a:cs typeface="Arial MT"/>
              </a:rPr>
              <a:t>within</a:t>
            </a:r>
            <a:r>
              <a:rPr sz="1900" spc="-60" dirty="0">
                <a:latin typeface="Arial MT"/>
                <a:cs typeface="Arial MT"/>
              </a:rPr>
              <a:t> </a:t>
            </a:r>
            <a:r>
              <a:rPr sz="1900" dirty="0">
                <a:latin typeface="Arial MT"/>
                <a:cs typeface="Arial MT"/>
              </a:rPr>
              <a:t>the</a:t>
            </a:r>
            <a:r>
              <a:rPr sz="1900" spc="-60" dirty="0">
                <a:latin typeface="Arial MT"/>
                <a:cs typeface="Arial MT"/>
              </a:rPr>
              <a:t> </a:t>
            </a:r>
            <a:r>
              <a:rPr sz="1900" spc="-10" dirty="0">
                <a:latin typeface="Arial MT"/>
                <a:cs typeface="Arial MT"/>
              </a:rPr>
              <a:t>system.</a:t>
            </a:r>
            <a:endParaRPr sz="1900">
              <a:latin typeface="Arial MT"/>
              <a:cs typeface="Arial MT"/>
            </a:endParaRPr>
          </a:p>
          <a:p>
            <a:pPr marL="355599" marR="39370" indent="-342898">
              <a:lnSpc>
                <a:spcPts val="2110"/>
              </a:lnSpc>
              <a:spcBef>
                <a:spcPts val="580"/>
              </a:spcBef>
              <a:buClr>
                <a:srgbClr val="FF0000"/>
              </a:buClr>
              <a:buFont typeface="Arial MT"/>
              <a:buChar char="•"/>
              <a:tabLst>
                <a:tab pos="355599" algn="l"/>
              </a:tabLst>
            </a:pPr>
            <a:r>
              <a:rPr sz="1900" b="1" dirty="0">
                <a:solidFill>
                  <a:srgbClr val="CC00CC"/>
                </a:solidFill>
                <a:latin typeface="Arial"/>
                <a:cs typeface="Arial"/>
              </a:rPr>
              <a:t>Thermal</a:t>
            </a:r>
            <a:r>
              <a:rPr sz="1900" b="1" spc="-60" dirty="0">
                <a:solidFill>
                  <a:srgbClr val="CC00CC"/>
                </a:solidFill>
                <a:latin typeface="Arial"/>
                <a:cs typeface="Arial"/>
              </a:rPr>
              <a:t> </a:t>
            </a:r>
            <a:r>
              <a:rPr sz="1900" b="1" spc="-10" dirty="0">
                <a:solidFill>
                  <a:srgbClr val="CC00CC"/>
                </a:solidFill>
                <a:latin typeface="Arial"/>
                <a:cs typeface="Arial"/>
              </a:rPr>
              <a:t>equilibrium</a:t>
            </a:r>
            <a:r>
              <a:rPr sz="1900" spc="-10" dirty="0">
                <a:solidFill>
                  <a:srgbClr val="CC00CC"/>
                </a:solidFill>
                <a:latin typeface="Arial MT"/>
                <a:cs typeface="Arial MT"/>
              </a:rPr>
              <a:t>:</a:t>
            </a:r>
            <a:r>
              <a:rPr sz="1900" spc="-80" dirty="0">
                <a:solidFill>
                  <a:srgbClr val="CC00CC"/>
                </a:solidFill>
                <a:latin typeface="Arial MT"/>
                <a:cs typeface="Arial MT"/>
              </a:rPr>
              <a:t> </a:t>
            </a:r>
            <a:r>
              <a:rPr sz="1900" dirty="0">
                <a:latin typeface="Arial MT"/>
                <a:cs typeface="Arial MT"/>
              </a:rPr>
              <a:t>If</a:t>
            </a:r>
            <a:r>
              <a:rPr sz="1900" spc="-80" dirty="0">
                <a:latin typeface="Arial MT"/>
                <a:cs typeface="Arial MT"/>
              </a:rPr>
              <a:t> </a:t>
            </a:r>
            <a:r>
              <a:rPr sz="1900" dirty="0">
                <a:latin typeface="Arial MT"/>
                <a:cs typeface="Arial MT"/>
              </a:rPr>
              <a:t>the</a:t>
            </a:r>
            <a:r>
              <a:rPr sz="1900" spc="-65" dirty="0">
                <a:latin typeface="Arial MT"/>
                <a:cs typeface="Arial MT"/>
              </a:rPr>
              <a:t> </a:t>
            </a:r>
            <a:r>
              <a:rPr sz="1900" spc="-10" dirty="0">
                <a:latin typeface="Arial MT"/>
                <a:cs typeface="Arial MT"/>
              </a:rPr>
              <a:t>temperature </a:t>
            </a:r>
            <a:r>
              <a:rPr sz="1900" dirty="0">
                <a:latin typeface="Arial MT"/>
                <a:cs typeface="Arial MT"/>
              </a:rPr>
              <a:t>is</a:t>
            </a:r>
            <a:r>
              <a:rPr sz="1900" spc="-105" dirty="0">
                <a:latin typeface="Arial MT"/>
                <a:cs typeface="Arial MT"/>
              </a:rPr>
              <a:t> </a:t>
            </a:r>
            <a:r>
              <a:rPr sz="1900" dirty="0">
                <a:latin typeface="Arial MT"/>
                <a:cs typeface="Arial MT"/>
              </a:rPr>
              <a:t>the</a:t>
            </a:r>
            <a:r>
              <a:rPr sz="1900" spc="-90" dirty="0">
                <a:latin typeface="Arial MT"/>
                <a:cs typeface="Arial MT"/>
              </a:rPr>
              <a:t> </a:t>
            </a:r>
            <a:r>
              <a:rPr sz="1900" dirty="0">
                <a:latin typeface="Arial MT"/>
                <a:cs typeface="Arial MT"/>
              </a:rPr>
              <a:t>same</a:t>
            </a:r>
            <a:r>
              <a:rPr sz="1900" spc="-85" dirty="0">
                <a:latin typeface="Arial MT"/>
                <a:cs typeface="Arial MT"/>
              </a:rPr>
              <a:t> </a:t>
            </a:r>
            <a:r>
              <a:rPr sz="1900" dirty="0">
                <a:latin typeface="Arial MT"/>
                <a:cs typeface="Arial MT"/>
              </a:rPr>
              <a:t>throughout</a:t>
            </a:r>
            <a:r>
              <a:rPr sz="1900" spc="-60" dirty="0">
                <a:latin typeface="Arial MT"/>
                <a:cs typeface="Arial MT"/>
              </a:rPr>
              <a:t> </a:t>
            </a:r>
            <a:r>
              <a:rPr sz="1900" dirty="0">
                <a:latin typeface="Arial MT"/>
                <a:cs typeface="Arial MT"/>
              </a:rPr>
              <a:t>the</a:t>
            </a:r>
            <a:r>
              <a:rPr sz="1900" spc="-85" dirty="0">
                <a:latin typeface="Arial MT"/>
                <a:cs typeface="Arial MT"/>
              </a:rPr>
              <a:t> </a:t>
            </a:r>
            <a:r>
              <a:rPr sz="1900" dirty="0">
                <a:latin typeface="Arial MT"/>
                <a:cs typeface="Arial MT"/>
              </a:rPr>
              <a:t>entire</a:t>
            </a:r>
            <a:r>
              <a:rPr sz="1900" spc="-75" dirty="0">
                <a:latin typeface="Arial MT"/>
                <a:cs typeface="Arial MT"/>
              </a:rPr>
              <a:t> </a:t>
            </a:r>
            <a:r>
              <a:rPr sz="1900" spc="-10" dirty="0">
                <a:latin typeface="Arial MT"/>
                <a:cs typeface="Arial MT"/>
              </a:rPr>
              <a:t>system.</a:t>
            </a:r>
            <a:endParaRPr sz="1900">
              <a:latin typeface="Arial MT"/>
              <a:cs typeface="Arial MT"/>
            </a:endParaRPr>
          </a:p>
          <a:p>
            <a:pPr marL="355599" marR="301624" indent="-342898">
              <a:lnSpc>
                <a:spcPts val="2050"/>
              </a:lnSpc>
              <a:spcBef>
                <a:spcPts val="690"/>
              </a:spcBef>
              <a:buClr>
                <a:srgbClr val="FF0000"/>
              </a:buClr>
              <a:buFont typeface="Arial MT"/>
              <a:buChar char="•"/>
              <a:tabLst>
                <a:tab pos="355599" algn="l"/>
              </a:tabLst>
            </a:pPr>
            <a:r>
              <a:rPr sz="1900" b="1" dirty="0">
                <a:solidFill>
                  <a:srgbClr val="CC00CC"/>
                </a:solidFill>
                <a:latin typeface="Arial"/>
                <a:cs typeface="Arial"/>
              </a:rPr>
              <a:t>Mechanical</a:t>
            </a:r>
            <a:r>
              <a:rPr sz="1900" b="1" spc="-70" dirty="0">
                <a:solidFill>
                  <a:srgbClr val="CC00CC"/>
                </a:solidFill>
                <a:latin typeface="Arial"/>
                <a:cs typeface="Arial"/>
              </a:rPr>
              <a:t> </a:t>
            </a:r>
            <a:r>
              <a:rPr sz="1900" b="1" dirty="0">
                <a:solidFill>
                  <a:srgbClr val="CC00CC"/>
                </a:solidFill>
                <a:latin typeface="Arial"/>
                <a:cs typeface="Arial"/>
              </a:rPr>
              <a:t>equilibrium:</a:t>
            </a:r>
            <a:r>
              <a:rPr sz="1900" b="1" spc="-60" dirty="0">
                <a:solidFill>
                  <a:srgbClr val="CC00CC"/>
                </a:solidFill>
                <a:latin typeface="Arial"/>
                <a:cs typeface="Arial"/>
              </a:rPr>
              <a:t> </a:t>
            </a:r>
            <a:r>
              <a:rPr sz="1900" dirty="0">
                <a:latin typeface="Arial MT"/>
                <a:cs typeface="Arial MT"/>
              </a:rPr>
              <a:t>If</a:t>
            </a:r>
            <a:r>
              <a:rPr sz="1900" spc="-105" dirty="0">
                <a:latin typeface="Arial MT"/>
                <a:cs typeface="Arial MT"/>
              </a:rPr>
              <a:t> </a:t>
            </a:r>
            <a:r>
              <a:rPr sz="1900" dirty="0">
                <a:latin typeface="Arial MT"/>
                <a:cs typeface="Arial MT"/>
              </a:rPr>
              <a:t>there</a:t>
            </a:r>
            <a:r>
              <a:rPr sz="1900" spc="-75" dirty="0">
                <a:latin typeface="Arial MT"/>
                <a:cs typeface="Arial MT"/>
              </a:rPr>
              <a:t> </a:t>
            </a:r>
            <a:r>
              <a:rPr sz="1900" dirty="0">
                <a:latin typeface="Arial MT"/>
                <a:cs typeface="Arial MT"/>
              </a:rPr>
              <a:t>is</a:t>
            </a:r>
            <a:r>
              <a:rPr sz="1900" spc="-100" dirty="0">
                <a:latin typeface="Arial MT"/>
                <a:cs typeface="Arial MT"/>
              </a:rPr>
              <a:t> </a:t>
            </a:r>
            <a:r>
              <a:rPr sz="1900" spc="-25" dirty="0">
                <a:latin typeface="Arial MT"/>
                <a:cs typeface="Arial MT"/>
              </a:rPr>
              <a:t>no </a:t>
            </a:r>
            <a:r>
              <a:rPr sz="1900" dirty="0">
                <a:latin typeface="Arial MT"/>
                <a:cs typeface="Arial MT"/>
              </a:rPr>
              <a:t>change</a:t>
            </a:r>
            <a:r>
              <a:rPr sz="1900" spc="-40" dirty="0">
                <a:latin typeface="Arial MT"/>
                <a:cs typeface="Arial MT"/>
              </a:rPr>
              <a:t> </a:t>
            </a:r>
            <a:r>
              <a:rPr sz="1900" dirty="0">
                <a:latin typeface="Arial MT"/>
                <a:cs typeface="Arial MT"/>
              </a:rPr>
              <a:t>in</a:t>
            </a:r>
            <a:r>
              <a:rPr sz="1900" spc="-40" dirty="0">
                <a:latin typeface="Arial MT"/>
                <a:cs typeface="Arial MT"/>
              </a:rPr>
              <a:t> </a:t>
            </a:r>
            <a:r>
              <a:rPr sz="1900" dirty="0">
                <a:latin typeface="Arial MT"/>
                <a:cs typeface="Arial MT"/>
              </a:rPr>
              <a:t>pressure</a:t>
            </a:r>
            <a:r>
              <a:rPr sz="1900" spc="-40" dirty="0">
                <a:latin typeface="Arial MT"/>
                <a:cs typeface="Arial MT"/>
              </a:rPr>
              <a:t> </a:t>
            </a:r>
            <a:r>
              <a:rPr sz="1900" dirty="0">
                <a:latin typeface="Arial MT"/>
                <a:cs typeface="Arial MT"/>
              </a:rPr>
              <a:t>at</a:t>
            </a:r>
            <a:r>
              <a:rPr sz="1900" spc="-40" dirty="0">
                <a:latin typeface="Arial MT"/>
                <a:cs typeface="Arial MT"/>
              </a:rPr>
              <a:t> </a:t>
            </a:r>
            <a:r>
              <a:rPr sz="1900" dirty="0">
                <a:latin typeface="Arial MT"/>
                <a:cs typeface="Arial MT"/>
              </a:rPr>
              <a:t>any</a:t>
            </a:r>
            <a:r>
              <a:rPr sz="1900" spc="-40" dirty="0">
                <a:latin typeface="Arial MT"/>
                <a:cs typeface="Arial MT"/>
              </a:rPr>
              <a:t> </a:t>
            </a:r>
            <a:r>
              <a:rPr sz="1900" dirty="0">
                <a:latin typeface="Arial MT"/>
                <a:cs typeface="Arial MT"/>
              </a:rPr>
              <a:t>point</a:t>
            </a:r>
            <a:r>
              <a:rPr sz="1900" spc="-40" dirty="0">
                <a:latin typeface="Arial MT"/>
                <a:cs typeface="Arial MT"/>
              </a:rPr>
              <a:t> </a:t>
            </a:r>
            <a:r>
              <a:rPr sz="1900" dirty="0">
                <a:latin typeface="Arial MT"/>
                <a:cs typeface="Arial MT"/>
              </a:rPr>
              <a:t>of</a:t>
            </a:r>
            <a:r>
              <a:rPr sz="1900" spc="-40" dirty="0">
                <a:latin typeface="Arial MT"/>
                <a:cs typeface="Arial MT"/>
              </a:rPr>
              <a:t> </a:t>
            </a:r>
            <a:r>
              <a:rPr sz="1900" spc="-25" dirty="0">
                <a:latin typeface="Arial MT"/>
                <a:cs typeface="Arial MT"/>
              </a:rPr>
              <a:t>the </a:t>
            </a:r>
            <a:r>
              <a:rPr sz="1900" dirty="0">
                <a:latin typeface="Arial MT"/>
                <a:cs typeface="Arial MT"/>
              </a:rPr>
              <a:t>system</a:t>
            </a:r>
            <a:r>
              <a:rPr sz="1900" spc="-55" dirty="0">
                <a:latin typeface="Arial MT"/>
                <a:cs typeface="Arial MT"/>
              </a:rPr>
              <a:t> </a:t>
            </a:r>
            <a:r>
              <a:rPr sz="1900" dirty="0">
                <a:latin typeface="Arial MT"/>
                <a:cs typeface="Arial MT"/>
              </a:rPr>
              <a:t>with</a:t>
            </a:r>
            <a:r>
              <a:rPr sz="1900" spc="-60" dirty="0">
                <a:latin typeface="Arial MT"/>
                <a:cs typeface="Arial MT"/>
              </a:rPr>
              <a:t> </a:t>
            </a:r>
            <a:r>
              <a:rPr sz="1900" spc="-10" dirty="0">
                <a:latin typeface="Arial MT"/>
                <a:cs typeface="Arial MT"/>
              </a:rPr>
              <a:t>time.</a:t>
            </a:r>
            <a:endParaRPr sz="1900">
              <a:latin typeface="Arial MT"/>
              <a:cs typeface="Arial MT"/>
            </a:endParaRPr>
          </a:p>
          <a:p>
            <a:pPr marL="355599" marR="119380" indent="-342898">
              <a:lnSpc>
                <a:spcPct val="89900"/>
              </a:lnSpc>
              <a:spcBef>
                <a:spcPts val="660"/>
              </a:spcBef>
              <a:buClr>
                <a:srgbClr val="FF0000"/>
              </a:buClr>
              <a:buFont typeface="Arial MT"/>
              <a:buChar char="•"/>
              <a:tabLst>
                <a:tab pos="355599" algn="l"/>
              </a:tabLst>
            </a:pPr>
            <a:r>
              <a:rPr sz="1900" b="1" dirty="0">
                <a:solidFill>
                  <a:srgbClr val="CC00CC"/>
                </a:solidFill>
                <a:latin typeface="Arial"/>
                <a:cs typeface="Arial"/>
              </a:rPr>
              <a:t>Phase</a:t>
            </a:r>
            <a:r>
              <a:rPr sz="1900" b="1" spc="-80" dirty="0">
                <a:solidFill>
                  <a:srgbClr val="CC00CC"/>
                </a:solidFill>
                <a:latin typeface="Arial"/>
                <a:cs typeface="Arial"/>
              </a:rPr>
              <a:t> </a:t>
            </a:r>
            <a:r>
              <a:rPr sz="1900" b="1" dirty="0">
                <a:solidFill>
                  <a:srgbClr val="CC00CC"/>
                </a:solidFill>
                <a:latin typeface="Arial"/>
                <a:cs typeface="Arial"/>
              </a:rPr>
              <a:t>equilibrium:</a:t>
            </a:r>
            <a:r>
              <a:rPr sz="1900" b="1" spc="-65" dirty="0">
                <a:solidFill>
                  <a:srgbClr val="CC00CC"/>
                </a:solidFill>
                <a:latin typeface="Arial"/>
                <a:cs typeface="Arial"/>
              </a:rPr>
              <a:t> </a:t>
            </a:r>
            <a:r>
              <a:rPr sz="1900" dirty="0">
                <a:latin typeface="Arial MT"/>
                <a:cs typeface="Arial MT"/>
              </a:rPr>
              <a:t>If</a:t>
            </a:r>
            <a:r>
              <a:rPr sz="1900" spc="-95" dirty="0">
                <a:latin typeface="Arial MT"/>
                <a:cs typeface="Arial MT"/>
              </a:rPr>
              <a:t> </a:t>
            </a:r>
            <a:r>
              <a:rPr sz="1900" dirty="0">
                <a:latin typeface="Arial MT"/>
                <a:cs typeface="Arial MT"/>
              </a:rPr>
              <a:t>a</a:t>
            </a:r>
            <a:r>
              <a:rPr sz="1900" spc="-100" dirty="0">
                <a:latin typeface="Arial MT"/>
                <a:cs typeface="Arial MT"/>
              </a:rPr>
              <a:t> </a:t>
            </a:r>
            <a:r>
              <a:rPr sz="1900" dirty="0">
                <a:latin typeface="Arial MT"/>
                <a:cs typeface="Arial MT"/>
              </a:rPr>
              <a:t>system</a:t>
            </a:r>
            <a:r>
              <a:rPr sz="1900" spc="-75" dirty="0">
                <a:latin typeface="Arial MT"/>
                <a:cs typeface="Arial MT"/>
              </a:rPr>
              <a:t> </a:t>
            </a:r>
            <a:r>
              <a:rPr sz="1900" spc="-10" dirty="0">
                <a:latin typeface="Arial MT"/>
                <a:cs typeface="Arial MT"/>
              </a:rPr>
              <a:t>involves </a:t>
            </a:r>
            <a:r>
              <a:rPr sz="1900" dirty="0">
                <a:latin typeface="Arial MT"/>
                <a:cs typeface="Arial MT"/>
              </a:rPr>
              <a:t>two</a:t>
            </a:r>
            <a:r>
              <a:rPr sz="1900" spc="-45" dirty="0">
                <a:latin typeface="Arial MT"/>
                <a:cs typeface="Arial MT"/>
              </a:rPr>
              <a:t> </a:t>
            </a:r>
            <a:r>
              <a:rPr sz="1900" dirty="0">
                <a:latin typeface="Arial MT"/>
                <a:cs typeface="Arial MT"/>
              </a:rPr>
              <a:t>phases</a:t>
            </a:r>
            <a:r>
              <a:rPr sz="1900" spc="-45" dirty="0">
                <a:latin typeface="Arial MT"/>
                <a:cs typeface="Arial MT"/>
              </a:rPr>
              <a:t> </a:t>
            </a:r>
            <a:r>
              <a:rPr sz="1900" dirty="0">
                <a:latin typeface="Arial MT"/>
                <a:cs typeface="Arial MT"/>
              </a:rPr>
              <a:t>and</a:t>
            </a:r>
            <a:r>
              <a:rPr sz="1900" spc="-45" dirty="0">
                <a:latin typeface="Arial MT"/>
                <a:cs typeface="Arial MT"/>
              </a:rPr>
              <a:t> </a:t>
            </a:r>
            <a:r>
              <a:rPr sz="1900" dirty="0">
                <a:latin typeface="Arial MT"/>
                <a:cs typeface="Arial MT"/>
              </a:rPr>
              <a:t>when</a:t>
            </a:r>
            <a:r>
              <a:rPr sz="1900" spc="-35" dirty="0">
                <a:latin typeface="Arial MT"/>
                <a:cs typeface="Arial MT"/>
              </a:rPr>
              <a:t> </a:t>
            </a:r>
            <a:r>
              <a:rPr sz="1900" dirty="0">
                <a:latin typeface="Arial MT"/>
                <a:cs typeface="Arial MT"/>
              </a:rPr>
              <a:t>the</a:t>
            </a:r>
            <a:r>
              <a:rPr sz="1900" spc="-40" dirty="0">
                <a:latin typeface="Arial MT"/>
                <a:cs typeface="Arial MT"/>
              </a:rPr>
              <a:t> </a:t>
            </a:r>
            <a:r>
              <a:rPr sz="1900" dirty="0">
                <a:latin typeface="Arial MT"/>
                <a:cs typeface="Arial MT"/>
              </a:rPr>
              <a:t>mass</a:t>
            </a:r>
            <a:r>
              <a:rPr sz="1900" spc="-45" dirty="0">
                <a:latin typeface="Arial MT"/>
                <a:cs typeface="Arial MT"/>
              </a:rPr>
              <a:t> </a:t>
            </a:r>
            <a:r>
              <a:rPr sz="1900" dirty="0">
                <a:latin typeface="Arial MT"/>
                <a:cs typeface="Arial MT"/>
              </a:rPr>
              <a:t>of</a:t>
            </a:r>
            <a:r>
              <a:rPr sz="1900" spc="-40" dirty="0">
                <a:latin typeface="Arial MT"/>
                <a:cs typeface="Arial MT"/>
              </a:rPr>
              <a:t> </a:t>
            </a:r>
            <a:r>
              <a:rPr sz="1900" spc="-20" dirty="0">
                <a:latin typeface="Arial MT"/>
                <a:cs typeface="Arial MT"/>
              </a:rPr>
              <a:t>each </a:t>
            </a:r>
            <a:r>
              <a:rPr sz="1900" dirty="0">
                <a:latin typeface="Arial MT"/>
                <a:cs typeface="Arial MT"/>
              </a:rPr>
              <a:t>phase</a:t>
            </a:r>
            <a:r>
              <a:rPr sz="1900" spc="-65" dirty="0">
                <a:latin typeface="Arial MT"/>
                <a:cs typeface="Arial MT"/>
              </a:rPr>
              <a:t> </a:t>
            </a:r>
            <a:r>
              <a:rPr sz="1900" dirty="0">
                <a:latin typeface="Arial MT"/>
                <a:cs typeface="Arial MT"/>
              </a:rPr>
              <a:t>reaches</a:t>
            </a:r>
            <a:r>
              <a:rPr sz="1900" spc="-65" dirty="0">
                <a:latin typeface="Arial MT"/>
                <a:cs typeface="Arial MT"/>
              </a:rPr>
              <a:t> </a:t>
            </a:r>
            <a:r>
              <a:rPr sz="1900" dirty="0">
                <a:latin typeface="Arial MT"/>
                <a:cs typeface="Arial MT"/>
              </a:rPr>
              <a:t>an</a:t>
            </a:r>
            <a:r>
              <a:rPr sz="1900" spc="-65" dirty="0">
                <a:latin typeface="Arial MT"/>
                <a:cs typeface="Arial MT"/>
              </a:rPr>
              <a:t> </a:t>
            </a:r>
            <a:r>
              <a:rPr sz="1900" dirty="0">
                <a:latin typeface="Arial MT"/>
                <a:cs typeface="Arial MT"/>
              </a:rPr>
              <a:t>equilibrium</a:t>
            </a:r>
            <a:r>
              <a:rPr sz="1900" spc="-65" dirty="0">
                <a:latin typeface="Arial MT"/>
                <a:cs typeface="Arial MT"/>
              </a:rPr>
              <a:t> </a:t>
            </a:r>
            <a:r>
              <a:rPr sz="1900" dirty="0">
                <a:latin typeface="Arial MT"/>
                <a:cs typeface="Arial MT"/>
              </a:rPr>
              <a:t>level</a:t>
            </a:r>
            <a:r>
              <a:rPr sz="1900" spc="-65" dirty="0">
                <a:latin typeface="Arial MT"/>
                <a:cs typeface="Arial MT"/>
              </a:rPr>
              <a:t> </a:t>
            </a:r>
            <a:r>
              <a:rPr sz="1900" spc="-25" dirty="0">
                <a:latin typeface="Arial MT"/>
                <a:cs typeface="Arial MT"/>
              </a:rPr>
              <a:t>and </a:t>
            </a:r>
            <a:r>
              <a:rPr sz="1900" dirty="0">
                <a:latin typeface="Arial MT"/>
                <a:cs typeface="Arial MT"/>
              </a:rPr>
              <a:t>stays</a:t>
            </a:r>
            <a:r>
              <a:rPr sz="1900" spc="-50" dirty="0">
                <a:latin typeface="Arial MT"/>
                <a:cs typeface="Arial MT"/>
              </a:rPr>
              <a:t> </a:t>
            </a:r>
            <a:r>
              <a:rPr sz="1900" spc="-10" dirty="0">
                <a:latin typeface="Arial MT"/>
                <a:cs typeface="Arial MT"/>
              </a:rPr>
              <a:t>there.</a:t>
            </a:r>
            <a:endParaRPr sz="1900">
              <a:latin typeface="Arial MT"/>
              <a:cs typeface="Arial MT"/>
            </a:endParaRPr>
          </a:p>
          <a:p>
            <a:pPr marL="355599" marR="5080" indent="-342898">
              <a:lnSpc>
                <a:spcPct val="89100"/>
              </a:lnSpc>
              <a:spcBef>
                <a:spcPts val="695"/>
              </a:spcBef>
              <a:buClr>
                <a:srgbClr val="FF0000"/>
              </a:buClr>
              <a:buFont typeface="Arial MT"/>
              <a:buChar char="•"/>
              <a:tabLst>
                <a:tab pos="355599" algn="l"/>
              </a:tabLst>
            </a:pPr>
            <a:r>
              <a:rPr sz="1900" b="1" dirty="0">
                <a:solidFill>
                  <a:srgbClr val="CC00CC"/>
                </a:solidFill>
                <a:latin typeface="Arial"/>
                <a:cs typeface="Arial"/>
              </a:rPr>
              <a:t>Chemical</a:t>
            </a:r>
            <a:r>
              <a:rPr sz="1900" b="1" spc="-60" dirty="0">
                <a:solidFill>
                  <a:srgbClr val="CC00CC"/>
                </a:solidFill>
                <a:latin typeface="Arial"/>
                <a:cs typeface="Arial"/>
              </a:rPr>
              <a:t> </a:t>
            </a:r>
            <a:r>
              <a:rPr sz="1900" b="1" dirty="0">
                <a:solidFill>
                  <a:srgbClr val="CC00CC"/>
                </a:solidFill>
                <a:latin typeface="Arial"/>
                <a:cs typeface="Arial"/>
              </a:rPr>
              <a:t>equilibrium:</a:t>
            </a:r>
            <a:r>
              <a:rPr sz="1900" b="1" spc="-35" dirty="0">
                <a:solidFill>
                  <a:srgbClr val="CC00CC"/>
                </a:solidFill>
                <a:latin typeface="Arial"/>
                <a:cs typeface="Arial"/>
              </a:rPr>
              <a:t> </a:t>
            </a:r>
            <a:r>
              <a:rPr sz="1900" dirty="0">
                <a:latin typeface="Arial MT"/>
                <a:cs typeface="Arial MT"/>
              </a:rPr>
              <a:t>If</a:t>
            </a:r>
            <a:r>
              <a:rPr sz="1900" spc="-60" dirty="0">
                <a:latin typeface="Arial MT"/>
                <a:cs typeface="Arial MT"/>
              </a:rPr>
              <a:t> </a:t>
            </a:r>
            <a:r>
              <a:rPr sz="1900" dirty="0">
                <a:latin typeface="Arial MT"/>
                <a:cs typeface="Arial MT"/>
              </a:rPr>
              <a:t>the</a:t>
            </a:r>
            <a:r>
              <a:rPr sz="1900" spc="-60" dirty="0">
                <a:latin typeface="Arial MT"/>
                <a:cs typeface="Arial MT"/>
              </a:rPr>
              <a:t> </a:t>
            </a:r>
            <a:r>
              <a:rPr sz="1900" spc="-10" dirty="0">
                <a:latin typeface="Arial MT"/>
                <a:cs typeface="Arial MT"/>
              </a:rPr>
              <a:t>chemical composition</a:t>
            </a:r>
            <a:r>
              <a:rPr sz="1900" spc="-35" dirty="0">
                <a:latin typeface="Arial MT"/>
                <a:cs typeface="Arial MT"/>
              </a:rPr>
              <a:t> </a:t>
            </a:r>
            <a:r>
              <a:rPr sz="1900" dirty="0">
                <a:latin typeface="Arial MT"/>
                <a:cs typeface="Arial MT"/>
              </a:rPr>
              <a:t>of</a:t>
            </a:r>
            <a:r>
              <a:rPr sz="1900" spc="-45" dirty="0">
                <a:latin typeface="Arial MT"/>
                <a:cs typeface="Arial MT"/>
              </a:rPr>
              <a:t> </a:t>
            </a:r>
            <a:r>
              <a:rPr sz="1900" dirty="0">
                <a:latin typeface="Arial MT"/>
                <a:cs typeface="Arial MT"/>
              </a:rPr>
              <a:t>a</a:t>
            </a:r>
            <a:r>
              <a:rPr sz="1900" spc="-65" dirty="0">
                <a:latin typeface="Arial MT"/>
                <a:cs typeface="Arial MT"/>
              </a:rPr>
              <a:t> </a:t>
            </a:r>
            <a:r>
              <a:rPr sz="1900" dirty="0">
                <a:latin typeface="Arial MT"/>
                <a:cs typeface="Arial MT"/>
              </a:rPr>
              <a:t>system</a:t>
            </a:r>
            <a:r>
              <a:rPr sz="1900" spc="-45" dirty="0">
                <a:latin typeface="Arial MT"/>
                <a:cs typeface="Arial MT"/>
              </a:rPr>
              <a:t> </a:t>
            </a:r>
            <a:r>
              <a:rPr sz="1900" dirty="0">
                <a:latin typeface="Arial MT"/>
                <a:cs typeface="Arial MT"/>
              </a:rPr>
              <a:t>does</a:t>
            </a:r>
            <a:r>
              <a:rPr sz="1900" spc="-55" dirty="0">
                <a:latin typeface="Arial MT"/>
                <a:cs typeface="Arial MT"/>
              </a:rPr>
              <a:t> </a:t>
            </a:r>
            <a:r>
              <a:rPr sz="1900" dirty="0">
                <a:latin typeface="Arial MT"/>
                <a:cs typeface="Arial MT"/>
              </a:rPr>
              <a:t>not</a:t>
            </a:r>
            <a:r>
              <a:rPr sz="1900" spc="-55" dirty="0">
                <a:latin typeface="Arial MT"/>
                <a:cs typeface="Arial MT"/>
              </a:rPr>
              <a:t> </a:t>
            </a:r>
            <a:r>
              <a:rPr sz="1900" spc="-10" dirty="0">
                <a:latin typeface="Arial MT"/>
                <a:cs typeface="Arial MT"/>
              </a:rPr>
              <a:t>change </a:t>
            </a:r>
            <a:r>
              <a:rPr sz="1900" dirty="0">
                <a:latin typeface="Arial MT"/>
                <a:cs typeface="Arial MT"/>
              </a:rPr>
              <a:t>with</a:t>
            </a:r>
            <a:r>
              <a:rPr sz="1900" spc="-50" dirty="0">
                <a:latin typeface="Arial MT"/>
                <a:cs typeface="Arial MT"/>
              </a:rPr>
              <a:t> </a:t>
            </a:r>
            <a:r>
              <a:rPr sz="1900" dirty="0">
                <a:latin typeface="Arial MT"/>
                <a:cs typeface="Arial MT"/>
              </a:rPr>
              <a:t>time,</a:t>
            </a:r>
            <a:r>
              <a:rPr sz="1900" spc="-45" dirty="0">
                <a:latin typeface="Arial MT"/>
                <a:cs typeface="Arial MT"/>
              </a:rPr>
              <a:t> </a:t>
            </a:r>
            <a:r>
              <a:rPr sz="1900" dirty="0">
                <a:latin typeface="Arial MT"/>
                <a:cs typeface="Arial MT"/>
              </a:rPr>
              <a:t>that</a:t>
            </a:r>
            <a:r>
              <a:rPr sz="1900" spc="-30" dirty="0">
                <a:latin typeface="Arial MT"/>
                <a:cs typeface="Arial MT"/>
              </a:rPr>
              <a:t> </a:t>
            </a:r>
            <a:r>
              <a:rPr sz="1900" dirty="0">
                <a:latin typeface="Arial MT"/>
                <a:cs typeface="Arial MT"/>
              </a:rPr>
              <a:t>is,</a:t>
            </a:r>
            <a:r>
              <a:rPr sz="1900" spc="-50" dirty="0">
                <a:latin typeface="Arial MT"/>
                <a:cs typeface="Arial MT"/>
              </a:rPr>
              <a:t> </a:t>
            </a:r>
            <a:r>
              <a:rPr sz="1900" dirty="0">
                <a:latin typeface="Arial MT"/>
                <a:cs typeface="Arial MT"/>
              </a:rPr>
              <a:t>no</a:t>
            </a:r>
            <a:r>
              <a:rPr sz="1900" spc="-45" dirty="0">
                <a:latin typeface="Arial MT"/>
                <a:cs typeface="Arial MT"/>
              </a:rPr>
              <a:t> </a:t>
            </a:r>
            <a:r>
              <a:rPr sz="1900" dirty="0">
                <a:latin typeface="Arial MT"/>
                <a:cs typeface="Arial MT"/>
              </a:rPr>
              <a:t>chemical</a:t>
            </a:r>
            <a:r>
              <a:rPr sz="1900" spc="-45" dirty="0">
                <a:latin typeface="Arial MT"/>
                <a:cs typeface="Arial MT"/>
              </a:rPr>
              <a:t> </a:t>
            </a:r>
            <a:r>
              <a:rPr sz="1900" spc="-10" dirty="0">
                <a:latin typeface="Arial MT"/>
                <a:cs typeface="Arial MT"/>
              </a:rPr>
              <a:t>reactions occur.</a:t>
            </a:r>
            <a:endParaRPr sz="1900">
              <a:latin typeface="Arial MT"/>
              <a:cs typeface="Arial MT"/>
            </a:endParaRPr>
          </a:p>
        </p:txBody>
      </p:sp>
      <p:sp>
        <p:nvSpPr>
          <p:cNvPr id="5" name="object 5"/>
          <p:cNvSpPr txBox="1"/>
          <p:nvPr/>
        </p:nvSpPr>
        <p:spPr>
          <a:xfrm>
            <a:off x="9763759" y="4658055"/>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19</a:t>
            </a:r>
            <a:endParaRPr sz="1400">
              <a:latin typeface="Arial MT"/>
              <a:cs typeface="Arial MT"/>
            </a:endParaRPr>
          </a:p>
        </p:txBody>
      </p:sp>
      <p:pic>
        <p:nvPicPr>
          <p:cNvPr id="6" name="object 6"/>
          <p:cNvPicPr/>
          <p:nvPr/>
        </p:nvPicPr>
        <p:blipFill>
          <a:blip r:embed="rId2" cstate="print"/>
          <a:stretch>
            <a:fillRect/>
          </a:stretch>
        </p:blipFill>
        <p:spPr>
          <a:xfrm>
            <a:off x="6858000" y="-1371600"/>
            <a:ext cx="3371850" cy="3333750"/>
          </a:xfrm>
          <a:prstGeom prst="rect">
            <a:avLst/>
          </a:prstGeom>
        </p:spPr>
      </p:pic>
      <p:pic>
        <p:nvPicPr>
          <p:cNvPr id="7" name="object 7"/>
          <p:cNvPicPr/>
          <p:nvPr/>
        </p:nvPicPr>
        <p:blipFill>
          <a:blip r:embed="rId3" cstate="print"/>
          <a:stretch>
            <a:fillRect/>
          </a:stretch>
        </p:blipFill>
        <p:spPr>
          <a:xfrm>
            <a:off x="6858000" y="2160181"/>
            <a:ext cx="3352800" cy="2867025"/>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50752" y="4483200"/>
            <a:ext cx="3075902" cy="1786969"/>
            <a:chOff x="5173825" y="7052135"/>
            <a:chExt cx="5568950" cy="3235325"/>
          </a:xfrm>
        </p:grpSpPr>
        <p:pic>
          <p:nvPicPr>
            <p:cNvPr id="3" name="object 3"/>
            <p:cNvPicPr/>
            <p:nvPr/>
          </p:nvPicPr>
          <p:blipFill>
            <a:blip r:embed="rId2" cstate="print"/>
            <a:stretch>
              <a:fillRect/>
            </a:stretch>
          </p:blipFill>
          <p:spPr>
            <a:xfrm>
              <a:off x="5173825" y="7052135"/>
              <a:ext cx="5568326" cy="3234864"/>
            </a:xfrm>
            <a:prstGeom prst="rect">
              <a:avLst/>
            </a:prstGeom>
          </p:spPr>
        </p:pic>
        <p:pic>
          <p:nvPicPr>
            <p:cNvPr id="4" name="object 4"/>
            <p:cNvPicPr/>
            <p:nvPr/>
          </p:nvPicPr>
          <p:blipFill>
            <a:blip r:embed="rId3" cstate="print"/>
            <a:stretch>
              <a:fillRect/>
            </a:stretch>
          </p:blipFill>
          <p:spPr>
            <a:xfrm>
              <a:off x="10309439" y="9934716"/>
              <a:ext cx="178941" cy="178941"/>
            </a:xfrm>
            <a:prstGeom prst="rect">
              <a:avLst/>
            </a:prstGeom>
          </p:spPr>
        </p:pic>
        <p:pic>
          <p:nvPicPr>
            <p:cNvPr id="5" name="object 5"/>
            <p:cNvPicPr/>
            <p:nvPr/>
          </p:nvPicPr>
          <p:blipFill>
            <a:blip r:embed="rId4" cstate="print"/>
            <a:stretch>
              <a:fillRect/>
            </a:stretch>
          </p:blipFill>
          <p:spPr>
            <a:xfrm>
              <a:off x="10309439" y="9680944"/>
              <a:ext cx="177314" cy="178941"/>
            </a:xfrm>
            <a:prstGeom prst="rect">
              <a:avLst/>
            </a:prstGeom>
          </p:spPr>
        </p:pic>
      </p:grpSp>
      <p:pic>
        <p:nvPicPr>
          <p:cNvPr id="6" name="object 6"/>
          <p:cNvPicPr/>
          <p:nvPr/>
        </p:nvPicPr>
        <p:blipFill>
          <a:blip r:embed="rId5" cstate="print"/>
          <a:stretch>
            <a:fillRect/>
          </a:stretch>
        </p:blipFill>
        <p:spPr>
          <a:xfrm>
            <a:off x="3614179" y="6026819"/>
            <a:ext cx="93444" cy="94342"/>
          </a:xfrm>
          <a:prstGeom prst="rect">
            <a:avLst/>
          </a:prstGeom>
        </p:spPr>
      </p:pic>
      <p:pic>
        <p:nvPicPr>
          <p:cNvPr id="7" name="object 7"/>
          <p:cNvPicPr/>
          <p:nvPr/>
        </p:nvPicPr>
        <p:blipFill>
          <a:blip r:embed="rId6" cstate="print"/>
          <a:stretch>
            <a:fillRect/>
          </a:stretch>
        </p:blipFill>
        <p:spPr>
          <a:xfrm>
            <a:off x="3615077" y="5877667"/>
            <a:ext cx="92545" cy="92545"/>
          </a:xfrm>
          <a:prstGeom prst="rect">
            <a:avLst/>
          </a:prstGeom>
        </p:spPr>
      </p:pic>
      <p:pic>
        <p:nvPicPr>
          <p:cNvPr id="8" name="object 8"/>
          <p:cNvPicPr/>
          <p:nvPr/>
        </p:nvPicPr>
        <p:blipFill>
          <a:blip r:embed="rId7" cstate="print"/>
          <a:stretch>
            <a:fillRect/>
          </a:stretch>
        </p:blipFill>
        <p:spPr>
          <a:xfrm>
            <a:off x="3615077" y="5738399"/>
            <a:ext cx="91646" cy="91646"/>
          </a:xfrm>
          <a:prstGeom prst="rect">
            <a:avLst/>
          </a:prstGeom>
        </p:spPr>
      </p:pic>
      <p:pic>
        <p:nvPicPr>
          <p:cNvPr id="9" name="object 9"/>
          <p:cNvPicPr/>
          <p:nvPr/>
        </p:nvPicPr>
        <p:blipFill>
          <a:blip r:embed="rId8" cstate="print"/>
          <a:stretch>
            <a:fillRect/>
          </a:stretch>
        </p:blipFill>
        <p:spPr>
          <a:xfrm>
            <a:off x="3605195" y="6170579"/>
            <a:ext cx="91646" cy="89849"/>
          </a:xfrm>
          <a:prstGeom prst="rect">
            <a:avLst/>
          </a:prstGeom>
        </p:spPr>
      </p:pic>
      <p:pic>
        <p:nvPicPr>
          <p:cNvPr id="10" name="object 10"/>
          <p:cNvPicPr/>
          <p:nvPr/>
        </p:nvPicPr>
        <p:blipFill>
          <a:blip r:embed="rId9" cstate="print"/>
          <a:stretch>
            <a:fillRect/>
          </a:stretch>
        </p:blipFill>
        <p:spPr>
          <a:xfrm>
            <a:off x="3617775" y="5600929"/>
            <a:ext cx="87153" cy="85357"/>
          </a:xfrm>
          <a:prstGeom prst="rect">
            <a:avLst/>
          </a:prstGeom>
        </p:spPr>
      </p:pic>
      <p:pic>
        <p:nvPicPr>
          <p:cNvPr id="11" name="object 11"/>
          <p:cNvPicPr/>
          <p:nvPr/>
        </p:nvPicPr>
        <p:blipFill>
          <a:blip r:embed="rId10" cstate="print"/>
          <a:stretch>
            <a:fillRect/>
          </a:stretch>
        </p:blipFill>
        <p:spPr>
          <a:xfrm>
            <a:off x="3630352" y="5461663"/>
            <a:ext cx="81764" cy="83559"/>
          </a:xfrm>
          <a:prstGeom prst="rect">
            <a:avLst/>
          </a:prstGeom>
        </p:spPr>
      </p:pic>
      <p:pic>
        <p:nvPicPr>
          <p:cNvPr id="12" name="object 12"/>
          <p:cNvPicPr/>
          <p:nvPr/>
        </p:nvPicPr>
        <p:blipFill>
          <a:blip r:embed="rId11" cstate="print"/>
          <a:stretch>
            <a:fillRect/>
          </a:stretch>
        </p:blipFill>
        <p:spPr>
          <a:xfrm>
            <a:off x="5344687" y="4361003"/>
            <a:ext cx="79966" cy="79966"/>
          </a:xfrm>
          <a:prstGeom prst="rect">
            <a:avLst/>
          </a:prstGeom>
        </p:spPr>
      </p:pic>
      <p:pic>
        <p:nvPicPr>
          <p:cNvPr id="13" name="object 13"/>
          <p:cNvPicPr/>
          <p:nvPr/>
        </p:nvPicPr>
        <p:blipFill>
          <a:blip r:embed="rId12" cstate="print"/>
          <a:stretch>
            <a:fillRect/>
          </a:stretch>
        </p:blipFill>
        <p:spPr>
          <a:xfrm>
            <a:off x="3469521" y="6165187"/>
            <a:ext cx="80865" cy="79967"/>
          </a:xfrm>
          <a:prstGeom prst="rect">
            <a:avLst/>
          </a:prstGeom>
        </p:spPr>
      </p:pic>
      <p:pic>
        <p:nvPicPr>
          <p:cNvPr id="14" name="object 14"/>
          <p:cNvPicPr/>
          <p:nvPr/>
        </p:nvPicPr>
        <p:blipFill>
          <a:blip r:embed="rId13" cstate="print"/>
          <a:stretch>
            <a:fillRect/>
          </a:stretch>
        </p:blipFill>
        <p:spPr>
          <a:xfrm>
            <a:off x="5204521" y="4361001"/>
            <a:ext cx="79966" cy="80865"/>
          </a:xfrm>
          <a:prstGeom prst="rect">
            <a:avLst/>
          </a:prstGeom>
        </p:spPr>
      </p:pic>
      <p:pic>
        <p:nvPicPr>
          <p:cNvPr id="15" name="object 15"/>
          <p:cNvPicPr/>
          <p:nvPr/>
        </p:nvPicPr>
        <p:blipFill>
          <a:blip r:embed="rId14" cstate="print"/>
          <a:stretch>
            <a:fillRect/>
          </a:stretch>
        </p:blipFill>
        <p:spPr>
          <a:xfrm>
            <a:off x="3469521" y="6025019"/>
            <a:ext cx="80865" cy="80865"/>
          </a:xfrm>
          <a:prstGeom prst="rect">
            <a:avLst/>
          </a:prstGeom>
        </p:spPr>
      </p:pic>
      <p:pic>
        <p:nvPicPr>
          <p:cNvPr id="16" name="object 16"/>
          <p:cNvPicPr/>
          <p:nvPr/>
        </p:nvPicPr>
        <p:blipFill>
          <a:blip r:embed="rId15" cstate="print"/>
          <a:stretch>
            <a:fillRect/>
          </a:stretch>
        </p:blipFill>
        <p:spPr>
          <a:xfrm>
            <a:off x="3631251" y="5323292"/>
            <a:ext cx="79068" cy="80865"/>
          </a:xfrm>
          <a:prstGeom prst="rect">
            <a:avLst/>
          </a:prstGeom>
        </p:spPr>
      </p:pic>
      <p:pic>
        <p:nvPicPr>
          <p:cNvPr id="17" name="object 17"/>
          <p:cNvPicPr/>
          <p:nvPr/>
        </p:nvPicPr>
        <p:blipFill>
          <a:blip r:embed="rId16" cstate="print"/>
          <a:stretch>
            <a:fillRect/>
          </a:stretch>
        </p:blipFill>
        <p:spPr>
          <a:xfrm>
            <a:off x="5063457" y="4351119"/>
            <a:ext cx="79966" cy="80865"/>
          </a:xfrm>
          <a:prstGeom prst="rect">
            <a:avLst/>
          </a:prstGeom>
        </p:spPr>
      </p:pic>
      <p:pic>
        <p:nvPicPr>
          <p:cNvPr id="18" name="object 18"/>
          <p:cNvPicPr/>
          <p:nvPr/>
        </p:nvPicPr>
        <p:blipFill>
          <a:blip r:embed="rId17" cstate="print"/>
          <a:stretch>
            <a:fillRect/>
          </a:stretch>
        </p:blipFill>
        <p:spPr>
          <a:xfrm>
            <a:off x="3480303" y="5884855"/>
            <a:ext cx="79966" cy="79966"/>
          </a:xfrm>
          <a:prstGeom prst="rect">
            <a:avLst/>
          </a:prstGeom>
        </p:spPr>
      </p:pic>
      <p:pic>
        <p:nvPicPr>
          <p:cNvPr id="19" name="object 19"/>
          <p:cNvPicPr/>
          <p:nvPr/>
        </p:nvPicPr>
        <p:blipFill>
          <a:blip r:embed="rId18" cstate="print"/>
          <a:stretch>
            <a:fillRect/>
          </a:stretch>
        </p:blipFill>
        <p:spPr>
          <a:xfrm>
            <a:off x="4924188" y="4351119"/>
            <a:ext cx="78170" cy="80865"/>
          </a:xfrm>
          <a:prstGeom prst="rect">
            <a:avLst/>
          </a:prstGeom>
        </p:spPr>
      </p:pic>
      <p:pic>
        <p:nvPicPr>
          <p:cNvPr id="20" name="object 20"/>
          <p:cNvPicPr/>
          <p:nvPr/>
        </p:nvPicPr>
        <p:blipFill>
          <a:blip r:embed="rId19" cstate="print"/>
          <a:stretch>
            <a:fillRect/>
          </a:stretch>
        </p:blipFill>
        <p:spPr>
          <a:xfrm>
            <a:off x="5484852" y="4361903"/>
            <a:ext cx="79966" cy="79068"/>
          </a:xfrm>
          <a:prstGeom prst="rect">
            <a:avLst/>
          </a:prstGeom>
        </p:spPr>
      </p:pic>
      <p:pic>
        <p:nvPicPr>
          <p:cNvPr id="21" name="object 21"/>
          <p:cNvPicPr/>
          <p:nvPr/>
        </p:nvPicPr>
        <p:blipFill>
          <a:blip r:embed="rId20" cstate="print"/>
          <a:stretch>
            <a:fillRect/>
          </a:stretch>
        </p:blipFill>
        <p:spPr>
          <a:xfrm>
            <a:off x="3481203" y="5744690"/>
            <a:ext cx="79068" cy="79068"/>
          </a:xfrm>
          <a:prstGeom prst="rect">
            <a:avLst/>
          </a:prstGeom>
        </p:spPr>
      </p:pic>
      <p:pic>
        <p:nvPicPr>
          <p:cNvPr id="22" name="object 22"/>
          <p:cNvPicPr/>
          <p:nvPr/>
        </p:nvPicPr>
        <p:blipFill>
          <a:blip r:embed="rId21" cstate="print"/>
          <a:stretch>
            <a:fillRect/>
          </a:stretch>
        </p:blipFill>
        <p:spPr>
          <a:xfrm>
            <a:off x="4784922" y="4352019"/>
            <a:ext cx="77271" cy="79068"/>
          </a:xfrm>
          <a:prstGeom prst="rect">
            <a:avLst/>
          </a:prstGeom>
        </p:spPr>
      </p:pic>
      <p:pic>
        <p:nvPicPr>
          <p:cNvPr id="23" name="object 23"/>
          <p:cNvPicPr/>
          <p:nvPr/>
        </p:nvPicPr>
        <p:blipFill>
          <a:blip r:embed="rId22" cstate="print"/>
          <a:stretch>
            <a:fillRect/>
          </a:stretch>
        </p:blipFill>
        <p:spPr>
          <a:xfrm>
            <a:off x="3481201" y="5605421"/>
            <a:ext cx="78170" cy="78170"/>
          </a:xfrm>
          <a:prstGeom prst="rect">
            <a:avLst/>
          </a:prstGeom>
        </p:spPr>
      </p:pic>
      <p:pic>
        <p:nvPicPr>
          <p:cNvPr id="24" name="object 24"/>
          <p:cNvPicPr/>
          <p:nvPr/>
        </p:nvPicPr>
        <p:blipFill>
          <a:blip r:embed="rId23" cstate="print"/>
          <a:stretch>
            <a:fillRect/>
          </a:stretch>
        </p:blipFill>
        <p:spPr>
          <a:xfrm>
            <a:off x="5636698" y="4361901"/>
            <a:ext cx="76372" cy="78170"/>
          </a:xfrm>
          <a:prstGeom prst="rect">
            <a:avLst/>
          </a:prstGeom>
        </p:spPr>
      </p:pic>
      <p:pic>
        <p:nvPicPr>
          <p:cNvPr id="25" name="object 25"/>
          <p:cNvPicPr/>
          <p:nvPr/>
        </p:nvPicPr>
        <p:blipFill>
          <a:blip r:embed="rId24" cstate="print"/>
          <a:stretch>
            <a:fillRect/>
          </a:stretch>
        </p:blipFill>
        <p:spPr>
          <a:xfrm>
            <a:off x="3633047" y="5184927"/>
            <a:ext cx="76372" cy="75474"/>
          </a:xfrm>
          <a:prstGeom prst="rect">
            <a:avLst/>
          </a:prstGeom>
        </p:spPr>
      </p:pic>
      <p:pic>
        <p:nvPicPr>
          <p:cNvPr id="26" name="object 26"/>
          <p:cNvPicPr/>
          <p:nvPr/>
        </p:nvPicPr>
        <p:blipFill>
          <a:blip r:embed="rId25" cstate="print"/>
          <a:stretch>
            <a:fillRect/>
          </a:stretch>
        </p:blipFill>
        <p:spPr>
          <a:xfrm>
            <a:off x="6880218" y="6088814"/>
            <a:ext cx="74576" cy="74576"/>
          </a:xfrm>
          <a:prstGeom prst="rect">
            <a:avLst/>
          </a:prstGeom>
        </p:spPr>
      </p:pic>
      <p:pic>
        <p:nvPicPr>
          <p:cNvPr id="27" name="object 27"/>
          <p:cNvPicPr/>
          <p:nvPr/>
        </p:nvPicPr>
        <p:blipFill>
          <a:blip r:embed="rId26" cstate="print"/>
          <a:stretch>
            <a:fillRect/>
          </a:stretch>
        </p:blipFill>
        <p:spPr>
          <a:xfrm>
            <a:off x="6879320" y="5947751"/>
            <a:ext cx="74576" cy="75474"/>
          </a:xfrm>
          <a:prstGeom prst="rect">
            <a:avLst/>
          </a:prstGeom>
        </p:spPr>
      </p:pic>
      <p:pic>
        <p:nvPicPr>
          <p:cNvPr id="28" name="object 28"/>
          <p:cNvPicPr/>
          <p:nvPr/>
        </p:nvPicPr>
        <p:blipFill>
          <a:blip r:embed="rId27" cstate="print"/>
          <a:stretch>
            <a:fillRect/>
          </a:stretch>
        </p:blipFill>
        <p:spPr>
          <a:xfrm>
            <a:off x="4645656" y="4353815"/>
            <a:ext cx="75474" cy="75474"/>
          </a:xfrm>
          <a:prstGeom prst="rect">
            <a:avLst/>
          </a:prstGeom>
        </p:spPr>
      </p:pic>
      <p:pic>
        <p:nvPicPr>
          <p:cNvPr id="29" name="object 29"/>
          <p:cNvPicPr/>
          <p:nvPr/>
        </p:nvPicPr>
        <p:blipFill>
          <a:blip r:embed="rId28" cstate="print"/>
          <a:stretch>
            <a:fillRect/>
          </a:stretch>
        </p:blipFill>
        <p:spPr>
          <a:xfrm>
            <a:off x="6880218" y="6228081"/>
            <a:ext cx="73677" cy="41832"/>
          </a:xfrm>
          <a:prstGeom prst="rect">
            <a:avLst/>
          </a:prstGeom>
        </p:spPr>
      </p:pic>
      <p:pic>
        <p:nvPicPr>
          <p:cNvPr id="30" name="object 30"/>
          <p:cNvPicPr/>
          <p:nvPr/>
        </p:nvPicPr>
        <p:blipFill>
          <a:blip r:embed="rId29" cstate="print"/>
          <a:stretch>
            <a:fillRect/>
          </a:stretch>
        </p:blipFill>
        <p:spPr>
          <a:xfrm>
            <a:off x="3483897" y="5467951"/>
            <a:ext cx="73677" cy="73677"/>
          </a:xfrm>
          <a:prstGeom prst="rect">
            <a:avLst/>
          </a:prstGeom>
        </p:spPr>
      </p:pic>
      <p:pic>
        <p:nvPicPr>
          <p:cNvPr id="31" name="object 31"/>
          <p:cNvPicPr/>
          <p:nvPr/>
        </p:nvPicPr>
        <p:blipFill>
          <a:blip r:embed="rId30" cstate="print"/>
          <a:stretch>
            <a:fillRect/>
          </a:stretch>
        </p:blipFill>
        <p:spPr>
          <a:xfrm>
            <a:off x="6879319" y="5808485"/>
            <a:ext cx="73677" cy="71880"/>
          </a:xfrm>
          <a:prstGeom prst="rect">
            <a:avLst/>
          </a:prstGeom>
        </p:spPr>
      </p:pic>
      <p:pic>
        <p:nvPicPr>
          <p:cNvPr id="32" name="object 32"/>
          <p:cNvPicPr/>
          <p:nvPr/>
        </p:nvPicPr>
        <p:blipFill>
          <a:blip r:embed="rId31" cstate="print"/>
          <a:stretch>
            <a:fillRect/>
          </a:stretch>
        </p:blipFill>
        <p:spPr>
          <a:xfrm>
            <a:off x="5779561" y="4377177"/>
            <a:ext cx="71880" cy="67387"/>
          </a:xfrm>
          <a:prstGeom prst="rect">
            <a:avLst/>
          </a:prstGeom>
        </p:spPr>
      </p:pic>
      <p:pic>
        <p:nvPicPr>
          <p:cNvPr id="33" name="object 33"/>
          <p:cNvPicPr/>
          <p:nvPr/>
        </p:nvPicPr>
        <p:blipFill>
          <a:blip r:embed="rId32" cstate="print"/>
          <a:stretch>
            <a:fillRect/>
          </a:stretch>
        </p:blipFill>
        <p:spPr>
          <a:xfrm>
            <a:off x="6894594" y="5671911"/>
            <a:ext cx="65590" cy="64691"/>
          </a:xfrm>
          <a:prstGeom prst="rect">
            <a:avLst/>
          </a:prstGeom>
        </p:spPr>
      </p:pic>
      <p:pic>
        <p:nvPicPr>
          <p:cNvPr id="34" name="object 34"/>
          <p:cNvPicPr/>
          <p:nvPr/>
        </p:nvPicPr>
        <p:blipFill>
          <a:blip r:embed="rId33" cstate="print"/>
          <a:stretch>
            <a:fillRect/>
          </a:stretch>
        </p:blipFill>
        <p:spPr>
          <a:xfrm>
            <a:off x="3339241" y="6173274"/>
            <a:ext cx="62894" cy="62894"/>
          </a:xfrm>
          <a:prstGeom prst="rect">
            <a:avLst/>
          </a:prstGeom>
        </p:spPr>
      </p:pic>
      <p:pic>
        <p:nvPicPr>
          <p:cNvPr id="35" name="object 35"/>
          <p:cNvPicPr/>
          <p:nvPr/>
        </p:nvPicPr>
        <p:blipFill>
          <a:blip r:embed="rId34" cstate="print"/>
          <a:stretch>
            <a:fillRect/>
          </a:stretch>
        </p:blipFill>
        <p:spPr>
          <a:xfrm>
            <a:off x="4500998" y="4350221"/>
            <a:ext cx="63793" cy="64691"/>
          </a:xfrm>
          <a:prstGeom prst="rect">
            <a:avLst/>
          </a:prstGeom>
        </p:spPr>
      </p:pic>
      <p:pic>
        <p:nvPicPr>
          <p:cNvPr id="36" name="object 36"/>
          <p:cNvPicPr/>
          <p:nvPr/>
        </p:nvPicPr>
        <p:blipFill>
          <a:blip r:embed="rId35" cstate="print"/>
          <a:stretch>
            <a:fillRect/>
          </a:stretch>
        </p:blipFill>
        <p:spPr>
          <a:xfrm>
            <a:off x="3338342" y="6033109"/>
            <a:ext cx="63793" cy="63793"/>
          </a:xfrm>
          <a:prstGeom prst="rect">
            <a:avLst/>
          </a:prstGeom>
        </p:spPr>
      </p:pic>
      <p:pic>
        <p:nvPicPr>
          <p:cNvPr id="37" name="object 37"/>
          <p:cNvPicPr/>
          <p:nvPr/>
        </p:nvPicPr>
        <p:blipFill>
          <a:blip r:embed="rId36" cstate="print"/>
          <a:stretch>
            <a:fillRect/>
          </a:stretch>
        </p:blipFill>
        <p:spPr>
          <a:xfrm>
            <a:off x="3498275" y="5331381"/>
            <a:ext cx="63793" cy="64691"/>
          </a:xfrm>
          <a:prstGeom prst="rect">
            <a:avLst/>
          </a:prstGeom>
        </p:spPr>
      </p:pic>
      <p:pic>
        <p:nvPicPr>
          <p:cNvPr id="38" name="object 38"/>
          <p:cNvPicPr/>
          <p:nvPr/>
        </p:nvPicPr>
        <p:blipFill>
          <a:blip r:embed="rId37" cstate="print"/>
          <a:stretch>
            <a:fillRect/>
          </a:stretch>
        </p:blipFill>
        <p:spPr>
          <a:xfrm>
            <a:off x="5362658" y="4229824"/>
            <a:ext cx="63793" cy="62894"/>
          </a:xfrm>
          <a:prstGeom prst="rect">
            <a:avLst/>
          </a:prstGeom>
        </p:spPr>
      </p:pic>
      <p:pic>
        <p:nvPicPr>
          <p:cNvPr id="39" name="object 39"/>
          <p:cNvPicPr/>
          <p:nvPr/>
        </p:nvPicPr>
        <p:blipFill>
          <a:blip r:embed="rId38" cstate="print"/>
          <a:stretch>
            <a:fillRect/>
          </a:stretch>
        </p:blipFill>
        <p:spPr>
          <a:xfrm>
            <a:off x="3348226" y="5892044"/>
            <a:ext cx="63793" cy="63793"/>
          </a:xfrm>
          <a:prstGeom prst="rect">
            <a:avLst/>
          </a:prstGeom>
        </p:spPr>
      </p:pic>
      <p:pic>
        <p:nvPicPr>
          <p:cNvPr id="40" name="object 40"/>
          <p:cNvPicPr/>
          <p:nvPr/>
        </p:nvPicPr>
        <p:blipFill>
          <a:blip r:embed="rId39" cstate="print"/>
          <a:stretch>
            <a:fillRect/>
          </a:stretch>
        </p:blipFill>
        <p:spPr>
          <a:xfrm>
            <a:off x="5925115" y="4379872"/>
            <a:ext cx="61996" cy="62894"/>
          </a:xfrm>
          <a:prstGeom prst="rect">
            <a:avLst/>
          </a:prstGeom>
        </p:spPr>
      </p:pic>
      <p:pic>
        <p:nvPicPr>
          <p:cNvPr id="41" name="object 41"/>
          <p:cNvPicPr/>
          <p:nvPr/>
        </p:nvPicPr>
        <p:blipFill>
          <a:blip r:embed="rId40" cstate="print"/>
          <a:stretch>
            <a:fillRect/>
          </a:stretch>
        </p:blipFill>
        <p:spPr>
          <a:xfrm>
            <a:off x="5503722" y="4230722"/>
            <a:ext cx="61995" cy="61995"/>
          </a:xfrm>
          <a:prstGeom prst="rect">
            <a:avLst/>
          </a:prstGeom>
        </p:spPr>
      </p:pic>
      <p:pic>
        <p:nvPicPr>
          <p:cNvPr id="42" name="object 42"/>
          <p:cNvPicPr/>
          <p:nvPr/>
        </p:nvPicPr>
        <p:blipFill>
          <a:blip r:embed="rId41" cstate="print"/>
          <a:stretch>
            <a:fillRect/>
          </a:stretch>
        </p:blipFill>
        <p:spPr>
          <a:xfrm>
            <a:off x="3349125" y="5753674"/>
            <a:ext cx="63793" cy="61097"/>
          </a:xfrm>
          <a:prstGeom prst="rect">
            <a:avLst/>
          </a:prstGeom>
        </p:spPr>
      </p:pic>
      <p:pic>
        <p:nvPicPr>
          <p:cNvPr id="43" name="object 43"/>
          <p:cNvPicPr/>
          <p:nvPr/>
        </p:nvPicPr>
        <p:blipFill>
          <a:blip r:embed="rId42" cstate="print"/>
          <a:stretch>
            <a:fillRect/>
          </a:stretch>
        </p:blipFill>
        <p:spPr>
          <a:xfrm>
            <a:off x="5212608" y="4219939"/>
            <a:ext cx="61995" cy="62894"/>
          </a:xfrm>
          <a:prstGeom prst="rect">
            <a:avLst/>
          </a:prstGeom>
        </p:spPr>
      </p:pic>
      <p:pic>
        <p:nvPicPr>
          <p:cNvPr id="44" name="object 44"/>
          <p:cNvPicPr/>
          <p:nvPr/>
        </p:nvPicPr>
        <p:blipFill>
          <a:blip r:embed="rId43" cstate="print"/>
          <a:stretch>
            <a:fillRect/>
          </a:stretch>
        </p:blipFill>
        <p:spPr>
          <a:xfrm>
            <a:off x="3639339" y="5051949"/>
            <a:ext cx="63793" cy="63793"/>
          </a:xfrm>
          <a:prstGeom prst="rect">
            <a:avLst/>
          </a:prstGeom>
        </p:spPr>
      </p:pic>
      <p:pic>
        <p:nvPicPr>
          <p:cNvPr id="45" name="object 45"/>
          <p:cNvPicPr/>
          <p:nvPr/>
        </p:nvPicPr>
        <p:blipFill>
          <a:blip r:embed="rId44" cstate="print"/>
          <a:stretch>
            <a:fillRect/>
          </a:stretch>
        </p:blipFill>
        <p:spPr>
          <a:xfrm>
            <a:off x="4932276" y="4220839"/>
            <a:ext cx="62894" cy="61995"/>
          </a:xfrm>
          <a:prstGeom prst="rect">
            <a:avLst/>
          </a:prstGeom>
        </p:spPr>
      </p:pic>
      <p:pic>
        <p:nvPicPr>
          <p:cNvPr id="46" name="object 46"/>
          <p:cNvPicPr/>
          <p:nvPr/>
        </p:nvPicPr>
        <p:blipFill>
          <a:blip r:embed="rId45" cstate="print"/>
          <a:stretch>
            <a:fillRect/>
          </a:stretch>
        </p:blipFill>
        <p:spPr>
          <a:xfrm>
            <a:off x="4792111" y="4220838"/>
            <a:ext cx="61097" cy="61097"/>
          </a:xfrm>
          <a:prstGeom prst="rect">
            <a:avLst/>
          </a:prstGeom>
        </p:spPr>
      </p:pic>
      <p:pic>
        <p:nvPicPr>
          <p:cNvPr id="47" name="object 47"/>
          <p:cNvPicPr/>
          <p:nvPr/>
        </p:nvPicPr>
        <p:blipFill>
          <a:blip r:embed="rId46" cstate="print"/>
          <a:stretch>
            <a:fillRect/>
          </a:stretch>
        </p:blipFill>
        <p:spPr>
          <a:xfrm>
            <a:off x="3350022" y="5613510"/>
            <a:ext cx="61097" cy="60199"/>
          </a:xfrm>
          <a:prstGeom prst="rect">
            <a:avLst/>
          </a:prstGeom>
        </p:spPr>
      </p:pic>
      <p:pic>
        <p:nvPicPr>
          <p:cNvPr id="48" name="object 48"/>
          <p:cNvPicPr/>
          <p:nvPr/>
        </p:nvPicPr>
        <p:blipFill>
          <a:blip r:embed="rId47" cstate="print"/>
          <a:stretch>
            <a:fillRect/>
          </a:stretch>
        </p:blipFill>
        <p:spPr>
          <a:xfrm>
            <a:off x="6896393" y="5532645"/>
            <a:ext cx="61995" cy="61995"/>
          </a:xfrm>
          <a:prstGeom prst="rect">
            <a:avLst/>
          </a:prstGeom>
        </p:spPr>
      </p:pic>
      <p:pic>
        <p:nvPicPr>
          <p:cNvPr id="49" name="object 49"/>
          <p:cNvPicPr/>
          <p:nvPr/>
        </p:nvPicPr>
        <p:blipFill>
          <a:blip r:embed="rId48" cstate="print"/>
          <a:stretch>
            <a:fillRect/>
          </a:stretch>
        </p:blipFill>
        <p:spPr>
          <a:xfrm>
            <a:off x="5073340" y="4219940"/>
            <a:ext cx="61097" cy="63793"/>
          </a:xfrm>
          <a:prstGeom prst="rect">
            <a:avLst/>
          </a:prstGeom>
        </p:spPr>
      </p:pic>
      <p:pic>
        <p:nvPicPr>
          <p:cNvPr id="50" name="object 50"/>
          <p:cNvPicPr/>
          <p:nvPr/>
        </p:nvPicPr>
        <p:blipFill>
          <a:blip r:embed="rId49" cstate="print"/>
          <a:stretch>
            <a:fillRect/>
          </a:stretch>
        </p:blipFill>
        <p:spPr>
          <a:xfrm>
            <a:off x="3500072" y="5192113"/>
            <a:ext cx="60199" cy="61097"/>
          </a:xfrm>
          <a:prstGeom prst="rect">
            <a:avLst/>
          </a:prstGeom>
        </p:spPr>
      </p:pic>
      <p:pic>
        <p:nvPicPr>
          <p:cNvPr id="51" name="object 51"/>
          <p:cNvPicPr/>
          <p:nvPr/>
        </p:nvPicPr>
        <p:blipFill>
          <a:blip r:embed="rId50" cstate="print"/>
          <a:stretch>
            <a:fillRect/>
          </a:stretch>
        </p:blipFill>
        <p:spPr>
          <a:xfrm>
            <a:off x="4362629" y="4351122"/>
            <a:ext cx="59300" cy="60199"/>
          </a:xfrm>
          <a:prstGeom prst="rect">
            <a:avLst/>
          </a:prstGeom>
        </p:spPr>
      </p:pic>
      <p:pic>
        <p:nvPicPr>
          <p:cNvPr id="52" name="object 52"/>
          <p:cNvPicPr/>
          <p:nvPr/>
        </p:nvPicPr>
        <p:blipFill>
          <a:blip r:embed="rId51" cstate="print"/>
          <a:stretch>
            <a:fillRect/>
          </a:stretch>
        </p:blipFill>
        <p:spPr>
          <a:xfrm>
            <a:off x="6896393" y="5394276"/>
            <a:ext cx="59300" cy="59300"/>
          </a:xfrm>
          <a:prstGeom prst="rect">
            <a:avLst/>
          </a:prstGeom>
        </p:spPr>
      </p:pic>
      <p:pic>
        <p:nvPicPr>
          <p:cNvPr id="53" name="object 53"/>
          <p:cNvPicPr/>
          <p:nvPr/>
        </p:nvPicPr>
        <p:blipFill>
          <a:blip r:embed="rId52" cstate="print"/>
          <a:stretch>
            <a:fillRect/>
          </a:stretch>
        </p:blipFill>
        <p:spPr>
          <a:xfrm>
            <a:off x="5645684" y="4231620"/>
            <a:ext cx="59300" cy="59300"/>
          </a:xfrm>
          <a:prstGeom prst="rect">
            <a:avLst/>
          </a:prstGeom>
        </p:spPr>
      </p:pic>
      <p:pic>
        <p:nvPicPr>
          <p:cNvPr id="54" name="object 54"/>
          <p:cNvPicPr/>
          <p:nvPr/>
        </p:nvPicPr>
        <p:blipFill>
          <a:blip r:embed="rId53" cstate="print"/>
          <a:stretch>
            <a:fillRect/>
          </a:stretch>
        </p:blipFill>
        <p:spPr>
          <a:xfrm>
            <a:off x="3651916" y="4903694"/>
            <a:ext cx="58403" cy="58403"/>
          </a:xfrm>
          <a:prstGeom prst="rect">
            <a:avLst/>
          </a:prstGeom>
        </p:spPr>
      </p:pic>
      <p:pic>
        <p:nvPicPr>
          <p:cNvPr id="55" name="object 55"/>
          <p:cNvPicPr/>
          <p:nvPr/>
        </p:nvPicPr>
        <p:blipFill>
          <a:blip r:embed="rId54" cstate="print"/>
          <a:stretch>
            <a:fillRect/>
          </a:stretch>
        </p:blipFill>
        <p:spPr>
          <a:xfrm>
            <a:off x="4652845" y="4221734"/>
            <a:ext cx="60199" cy="58403"/>
          </a:xfrm>
          <a:prstGeom prst="rect">
            <a:avLst/>
          </a:prstGeom>
        </p:spPr>
      </p:pic>
      <p:pic>
        <p:nvPicPr>
          <p:cNvPr id="56" name="object 56"/>
          <p:cNvPicPr/>
          <p:nvPr/>
        </p:nvPicPr>
        <p:blipFill>
          <a:blip r:embed="rId55" cstate="print"/>
          <a:stretch>
            <a:fillRect/>
          </a:stretch>
        </p:blipFill>
        <p:spPr>
          <a:xfrm>
            <a:off x="7028470" y="5954938"/>
            <a:ext cx="58403" cy="59300"/>
          </a:xfrm>
          <a:prstGeom prst="rect">
            <a:avLst/>
          </a:prstGeom>
        </p:spPr>
      </p:pic>
      <p:pic>
        <p:nvPicPr>
          <p:cNvPr id="57" name="object 57"/>
          <p:cNvPicPr/>
          <p:nvPr/>
        </p:nvPicPr>
        <p:blipFill>
          <a:blip r:embed="rId56" cstate="print"/>
          <a:stretch>
            <a:fillRect/>
          </a:stretch>
        </p:blipFill>
        <p:spPr>
          <a:xfrm>
            <a:off x="3350022" y="5474243"/>
            <a:ext cx="59300" cy="59300"/>
          </a:xfrm>
          <a:prstGeom prst="rect">
            <a:avLst/>
          </a:prstGeom>
        </p:spPr>
      </p:pic>
      <p:pic>
        <p:nvPicPr>
          <p:cNvPr id="58" name="object 58"/>
          <p:cNvPicPr/>
          <p:nvPr/>
        </p:nvPicPr>
        <p:blipFill>
          <a:blip r:embed="rId57" cstate="print"/>
          <a:stretch>
            <a:fillRect/>
          </a:stretch>
        </p:blipFill>
        <p:spPr>
          <a:xfrm>
            <a:off x="7028470" y="6105885"/>
            <a:ext cx="58403" cy="58403"/>
          </a:xfrm>
          <a:prstGeom prst="rect">
            <a:avLst/>
          </a:prstGeom>
        </p:spPr>
      </p:pic>
      <p:pic>
        <p:nvPicPr>
          <p:cNvPr id="59" name="object 59"/>
          <p:cNvPicPr/>
          <p:nvPr/>
        </p:nvPicPr>
        <p:blipFill>
          <a:blip r:embed="rId58" cstate="print"/>
          <a:stretch>
            <a:fillRect/>
          </a:stretch>
        </p:blipFill>
        <p:spPr>
          <a:xfrm>
            <a:off x="6067079" y="4381668"/>
            <a:ext cx="57504" cy="59300"/>
          </a:xfrm>
          <a:prstGeom prst="rect">
            <a:avLst/>
          </a:prstGeom>
        </p:spPr>
      </p:pic>
      <p:pic>
        <p:nvPicPr>
          <p:cNvPr id="60" name="object 60"/>
          <p:cNvPicPr/>
          <p:nvPr/>
        </p:nvPicPr>
        <p:blipFill>
          <a:blip r:embed="rId59" cstate="print"/>
          <a:stretch>
            <a:fillRect/>
          </a:stretch>
        </p:blipFill>
        <p:spPr>
          <a:xfrm>
            <a:off x="7028471" y="5814773"/>
            <a:ext cx="57504" cy="59300"/>
          </a:xfrm>
          <a:prstGeom prst="rect">
            <a:avLst/>
          </a:prstGeom>
        </p:spPr>
      </p:pic>
      <p:sp>
        <p:nvSpPr>
          <p:cNvPr id="61" name="object 61"/>
          <p:cNvSpPr/>
          <p:nvPr/>
        </p:nvSpPr>
        <p:spPr>
          <a:xfrm>
            <a:off x="7029867" y="6246053"/>
            <a:ext cx="55064" cy="24200"/>
          </a:xfrm>
          <a:custGeom>
            <a:avLst/>
            <a:gdLst/>
            <a:ahLst/>
            <a:cxnLst/>
            <a:rect l="l" t="t" r="r" b="b"/>
            <a:pathLst>
              <a:path w="99695" h="43815">
                <a:moveTo>
                  <a:pt x="99278" y="43203"/>
                </a:moveTo>
                <a:lnTo>
                  <a:pt x="0" y="43203"/>
                </a:lnTo>
                <a:lnTo>
                  <a:pt x="1234" y="37287"/>
                </a:lnTo>
                <a:lnTo>
                  <a:pt x="12927" y="19724"/>
                </a:lnTo>
                <a:lnTo>
                  <a:pt x="29499" y="6125"/>
                </a:lnTo>
                <a:lnTo>
                  <a:pt x="47902" y="0"/>
                </a:lnTo>
                <a:lnTo>
                  <a:pt x="65669" y="3761"/>
                </a:lnTo>
                <a:lnTo>
                  <a:pt x="82673" y="15454"/>
                </a:lnTo>
                <a:lnTo>
                  <a:pt x="95712" y="32026"/>
                </a:lnTo>
                <a:lnTo>
                  <a:pt x="99278" y="43203"/>
                </a:lnTo>
                <a:close/>
              </a:path>
            </a:pathLst>
          </a:custGeom>
          <a:solidFill>
            <a:srgbClr val="8B53FF">
              <a:alpha val="18998"/>
            </a:srgbClr>
          </a:solidFill>
        </p:spPr>
        <p:txBody>
          <a:bodyPr wrap="square" lIns="0" tIns="0" rIns="0" bIns="0" rtlCol="0"/>
          <a:lstStyle/>
          <a:p>
            <a:endParaRPr sz="995"/>
          </a:p>
        </p:txBody>
      </p:sp>
      <p:pic>
        <p:nvPicPr>
          <p:cNvPr id="62" name="object 62"/>
          <p:cNvPicPr/>
          <p:nvPr/>
        </p:nvPicPr>
        <p:blipFill>
          <a:blip r:embed="rId60" cstate="print"/>
          <a:stretch>
            <a:fillRect/>
          </a:stretch>
        </p:blipFill>
        <p:spPr>
          <a:xfrm>
            <a:off x="5786748" y="4232518"/>
            <a:ext cx="55707" cy="55707"/>
          </a:xfrm>
          <a:prstGeom prst="rect">
            <a:avLst/>
          </a:prstGeom>
        </p:spPr>
      </p:pic>
      <p:pic>
        <p:nvPicPr>
          <p:cNvPr id="63" name="object 63"/>
          <p:cNvPicPr/>
          <p:nvPr/>
        </p:nvPicPr>
        <p:blipFill>
          <a:blip r:embed="rId61" cstate="print"/>
          <a:stretch>
            <a:fillRect/>
          </a:stretch>
        </p:blipFill>
        <p:spPr>
          <a:xfrm>
            <a:off x="6899985" y="5246023"/>
            <a:ext cx="54809" cy="54809"/>
          </a:xfrm>
          <a:prstGeom prst="rect">
            <a:avLst/>
          </a:prstGeom>
        </p:spPr>
      </p:pic>
      <p:pic>
        <p:nvPicPr>
          <p:cNvPr id="64" name="object 64"/>
          <p:cNvPicPr/>
          <p:nvPr/>
        </p:nvPicPr>
        <p:blipFill>
          <a:blip r:embed="rId62" cstate="print"/>
          <a:stretch>
            <a:fillRect/>
          </a:stretch>
        </p:blipFill>
        <p:spPr>
          <a:xfrm>
            <a:off x="4225157" y="4353814"/>
            <a:ext cx="54809" cy="53910"/>
          </a:xfrm>
          <a:prstGeom prst="rect">
            <a:avLst/>
          </a:prstGeom>
        </p:spPr>
      </p:pic>
      <p:pic>
        <p:nvPicPr>
          <p:cNvPr id="65" name="object 65"/>
          <p:cNvPicPr/>
          <p:nvPr/>
        </p:nvPicPr>
        <p:blipFill>
          <a:blip r:embed="rId63" cstate="print"/>
          <a:stretch>
            <a:fillRect/>
          </a:stretch>
        </p:blipFill>
        <p:spPr>
          <a:xfrm>
            <a:off x="3504564" y="5045658"/>
            <a:ext cx="53012" cy="53910"/>
          </a:xfrm>
          <a:prstGeom prst="rect">
            <a:avLst/>
          </a:prstGeom>
        </p:spPr>
      </p:pic>
      <p:pic>
        <p:nvPicPr>
          <p:cNvPr id="66" name="object 66"/>
          <p:cNvPicPr/>
          <p:nvPr/>
        </p:nvPicPr>
        <p:blipFill>
          <a:blip r:embed="rId64" cstate="print"/>
          <a:stretch>
            <a:fillRect/>
          </a:stretch>
        </p:blipFill>
        <p:spPr>
          <a:xfrm>
            <a:off x="4516273" y="4214547"/>
            <a:ext cx="52113" cy="53910"/>
          </a:xfrm>
          <a:prstGeom prst="rect">
            <a:avLst/>
          </a:prstGeom>
        </p:spPr>
      </p:pic>
      <p:pic>
        <p:nvPicPr>
          <p:cNvPr id="67" name="object 67"/>
          <p:cNvPicPr/>
          <p:nvPr/>
        </p:nvPicPr>
        <p:blipFill>
          <a:blip r:embed="rId65" cstate="print"/>
          <a:stretch>
            <a:fillRect/>
          </a:stretch>
        </p:blipFill>
        <p:spPr>
          <a:xfrm>
            <a:off x="7041948" y="5677303"/>
            <a:ext cx="51215" cy="53012"/>
          </a:xfrm>
          <a:prstGeom prst="rect">
            <a:avLst/>
          </a:prstGeom>
        </p:spPr>
      </p:pic>
      <p:pic>
        <p:nvPicPr>
          <p:cNvPr id="68" name="object 68"/>
          <p:cNvPicPr/>
          <p:nvPr/>
        </p:nvPicPr>
        <p:blipFill>
          <a:blip r:embed="rId66" cstate="print"/>
          <a:stretch>
            <a:fillRect/>
          </a:stretch>
        </p:blipFill>
        <p:spPr>
          <a:xfrm>
            <a:off x="3364399" y="5327785"/>
            <a:ext cx="53012" cy="51215"/>
          </a:xfrm>
          <a:prstGeom prst="rect">
            <a:avLst/>
          </a:prstGeom>
        </p:spPr>
      </p:pic>
      <p:pic>
        <p:nvPicPr>
          <p:cNvPr id="69" name="object 69"/>
          <p:cNvPicPr/>
          <p:nvPr/>
        </p:nvPicPr>
        <p:blipFill>
          <a:blip r:embed="rId67" cstate="print"/>
          <a:stretch>
            <a:fillRect/>
          </a:stretch>
        </p:blipFill>
        <p:spPr>
          <a:xfrm>
            <a:off x="3208058" y="6182258"/>
            <a:ext cx="44924" cy="44924"/>
          </a:xfrm>
          <a:prstGeom prst="rect">
            <a:avLst/>
          </a:prstGeom>
        </p:spPr>
      </p:pic>
      <p:pic>
        <p:nvPicPr>
          <p:cNvPr id="70" name="object 70"/>
          <p:cNvPicPr/>
          <p:nvPr/>
        </p:nvPicPr>
        <p:blipFill>
          <a:blip r:embed="rId68" cstate="print"/>
          <a:stretch>
            <a:fillRect/>
          </a:stretch>
        </p:blipFill>
        <p:spPr>
          <a:xfrm>
            <a:off x="6214433" y="4389756"/>
            <a:ext cx="44026" cy="44026"/>
          </a:xfrm>
          <a:prstGeom prst="rect">
            <a:avLst/>
          </a:prstGeom>
        </p:spPr>
      </p:pic>
      <p:pic>
        <p:nvPicPr>
          <p:cNvPr id="71" name="object 71"/>
          <p:cNvPicPr/>
          <p:nvPr/>
        </p:nvPicPr>
        <p:blipFill>
          <a:blip r:embed="rId69" cstate="print"/>
          <a:stretch>
            <a:fillRect/>
          </a:stretch>
        </p:blipFill>
        <p:spPr>
          <a:xfrm>
            <a:off x="3208058" y="6042989"/>
            <a:ext cx="44924" cy="44924"/>
          </a:xfrm>
          <a:prstGeom prst="rect">
            <a:avLst/>
          </a:prstGeom>
        </p:spPr>
      </p:pic>
      <p:pic>
        <p:nvPicPr>
          <p:cNvPr id="72" name="object 72"/>
          <p:cNvPicPr/>
          <p:nvPr/>
        </p:nvPicPr>
        <p:blipFill>
          <a:blip r:embed="rId70" cstate="print"/>
          <a:stretch>
            <a:fillRect/>
          </a:stretch>
        </p:blipFill>
        <p:spPr>
          <a:xfrm>
            <a:off x="5371754" y="4099202"/>
            <a:ext cx="44700" cy="43577"/>
          </a:xfrm>
          <a:prstGeom prst="rect">
            <a:avLst/>
          </a:prstGeom>
        </p:spPr>
      </p:pic>
      <p:pic>
        <p:nvPicPr>
          <p:cNvPr id="73" name="object 73"/>
          <p:cNvPicPr/>
          <p:nvPr/>
        </p:nvPicPr>
        <p:blipFill>
          <a:blip r:embed="rId71" cstate="print"/>
          <a:stretch>
            <a:fillRect/>
          </a:stretch>
        </p:blipFill>
        <p:spPr>
          <a:xfrm>
            <a:off x="3207385" y="5904062"/>
            <a:ext cx="46610" cy="40095"/>
          </a:xfrm>
          <a:prstGeom prst="rect">
            <a:avLst/>
          </a:prstGeom>
        </p:spPr>
      </p:pic>
      <p:pic>
        <p:nvPicPr>
          <p:cNvPr id="74" name="object 74"/>
          <p:cNvPicPr/>
          <p:nvPr/>
        </p:nvPicPr>
        <p:blipFill>
          <a:blip r:embed="rId72" cstate="print"/>
          <a:stretch>
            <a:fillRect/>
          </a:stretch>
        </p:blipFill>
        <p:spPr>
          <a:xfrm>
            <a:off x="3217943" y="5762660"/>
            <a:ext cx="44026" cy="42229"/>
          </a:xfrm>
          <a:prstGeom prst="rect">
            <a:avLst/>
          </a:prstGeom>
        </p:spPr>
      </p:pic>
      <p:pic>
        <p:nvPicPr>
          <p:cNvPr id="75" name="object 75"/>
          <p:cNvPicPr/>
          <p:nvPr/>
        </p:nvPicPr>
        <p:blipFill>
          <a:blip r:embed="rId73" cstate="print"/>
          <a:stretch>
            <a:fillRect/>
          </a:stretch>
        </p:blipFill>
        <p:spPr>
          <a:xfrm>
            <a:off x="7045206" y="5542864"/>
            <a:ext cx="45823" cy="43015"/>
          </a:xfrm>
          <a:prstGeom prst="rect">
            <a:avLst/>
          </a:prstGeom>
        </p:spPr>
      </p:pic>
      <p:pic>
        <p:nvPicPr>
          <p:cNvPr id="76" name="object 76"/>
          <p:cNvPicPr/>
          <p:nvPr/>
        </p:nvPicPr>
        <p:blipFill>
          <a:blip r:embed="rId74" cstate="print"/>
          <a:stretch>
            <a:fillRect/>
          </a:stretch>
        </p:blipFill>
        <p:spPr>
          <a:xfrm>
            <a:off x="4943957" y="4088421"/>
            <a:ext cx="41331" cy="41668"/>
          </a:xfrm>
          <a:prstGeom prst="rect">
            <a:avLst/>
          </a:prstGeom>
        </p:spPr>
      </p:pic>
      <p:pic>
        <p:nvPicPr>
          <p:cNvPr id="77" name="object 77"/>
          <p:cNvPicPr/>
          <p:nvPr/>
        </p:nvPicPr>
        <p:blipFill>
          <a:blip r:embed="rId75" cstate="print"/>
          <a:stretch>
            <a:fillRect/>
          </a:stretch>
        </p:blipFill>
        <p:spPr>
          <a:xfrm>
            <a:off x="3658881" y="4770042"/>
            <a:ext cx="43465" cy="43914"/>
          </a:xfrm>
          <a:prstGeom prst="rect">
            <a:avLst/>
          </a:prstGeom>
        </p:spPr>
      </p:pic>
      <p:pic>
        <p:nvPicPr>
          <p:cNvPr id="78" name="object 78"/>
          <p:cNvPicPr/>
          <p:nvPr/>
        </p:nvPicPr>
        <p:blipFill>
          <a:blip r:embed="rId76" cstate="print"/>
          <a:stretch>
            <a:fillRect/>
          </a:stretch>
        </p:blipFill>
        <p:spPr>
          <a:xfrm>
            <a:off x="5232191" y="4088998"/>
            <a:ext cx="45107" cy="44461"/>
          </a:xfrm>
          <a:prstGeom prst="rect">
            <a:avLst/>
          </a:prstGeom>
        </p:spPr>
      </p:pic>
      <p:pic>
        <p:nvPicPr>
          <p:cNvPr id="79" name="object 79"/>
          <p:cNvPicPr/>
          <p:nvPr/>
        </p:nvPicPr>
        <p:blipFill>
          <a:blip r:embed="rId77" cstate="print"/>
          <a:stretch>
            <a:fillRect/>
          </a:stretch>
        </p:blipFill>
        <p:spPr>
          <a:xfrm>
            <a:off x="5935000" y="4248690"/>
            <a:ext cx="42679" cy="45375"/>
          </a:xfrm>
          <a:prstGeom prst="rect">
            <a:avLst/>
          </a:prstGeom>
        </p:spPr>
      </p:pic>
      <p:pic>
        <p:nvPicPr>
          <p:cNvPr id="80" name="object 80"/>
          <p:cNvPicPr/>
          <p:nvPr/>
        </p:nvPicPr>
        <p:blipFill>
          <a:blip r:embed="rId78" cstate="print"/>
          <a:stretch>
            <a:fillRect/>
          </a:stretch>
        </p:blipFill>
        <p:spPr>
          <a:xfrm>
            <a:off x="5081203" y="4089993"/>
            <a:ext cx="44250" cy="40993"/>
          </a:xfrm>
          <a:prstGeom prst="rect">
            <a:avLst/>
          </a:prstGeom>
        </p:spPr>
      </p:pic>
      <p:pic>
        <p:nvPicPr>
          <p:cNvPr id="81" name="object 81"/>
          <p:cNvPicPr/>
          <p:nvPr/>
        </p:nvPicPr>
        <p:blipFill>
          <a:blip r:embed="rId79" cstate="print"/>
          <a:stretch>
            <a:fillRect/>
          </a:stretch>
        </p:blipFill>
        <p:spPr>
          <a:xfrm>
            <a:off x="5512707" y="4100439"/>
            <a:ext cx="43127" cy="40432"/>
          </a:xfrm>
          <a:prstGeom prst="rect">
            <a:avLst/>
          </a:prstGeom>
        </p:spPr>
      </p:pic>
      <p:pic>
        <p:nvPicPr>
          <p:cNvPr id="82" name="object 82"/>
          <p:cNvPicPr/>
          <p:nvPr/>
        </p:nvPicPr>
        <p:blipFill>
          <a:blip r:embed="rId80" cstate="print"/>
          <a:stretch>
            <a:fillRect/>
          </a:stretch>
        </p:blipFill>
        <p:spPr>
          <a:xfrm>
            <a:off x="4802893" y="4090554"/>
            <a:ext cx="41331" cy="40798"/>
          </a:xfrm>
          <a:prstGeom prst="rect">
            <a:avLst/>
          </a:prstGeom>
        </p:spPr>
      </p:pic>
      <p:pic>
        <p:nvPicPr>
          <p:cNvPr id="83" name="object 83"/>
          <p:cNvPicPr/>
          <p:nvPr/>
        </p:nvPicPr>
        <p:blipFill>
          <a:blip r:embed="rId81" cstate="print"/>
          <a:stretch>
            <a:fillRect/>
          </a:stretch>
        </p:blipFill>
        <p:spPr>
          <a:xfrm>
            <a:off x="3218841" y="5612612"/>
            <a:ext cx="41331" cy="41331"/>
          </a:xfrm>
          <a:prstGeom prst="rect">
            <a:avLst/>
          </a:prstGeom>
        </p:spPr>
      </p:pic>
      <p:pic>
        <p:nvPicPr>
          <p:cNvPr id="84" name="object 84"/>
          <p:cNvPicPr/>
          <p:nvPr/>
        </p:nvPicPr>
        <p:blipFill>
          <a:blip r:embed="rId82" cstate="print"/>
          <a:stretch>
            <a:fillRect/>
          </a:stretch>
        </p:blipFill>
        <p:spPr>
          <a:xfrm>
            <a:off x="4381498" y="4220838"/>
            <a:ext cx="41331" cy="40432"/>
          </a:xfrm>
          <a:prstGeom prst="rect">
            <a:avLst/>
          </a:prstGeom>
        </p:spPr>
      </p:pic>
      <p:pic>
        <p:nvPicPr>
          <p:cNvPr id="85" name="object 85"/>
          <p:cNvPicPr/>
          <p:nvPr/>
        </p:nvPicPr>
        <p:blipFill>
          <a:blip r:embed="rId83" cstate="print"/>
          <a:stretch>
            <a:fillRect/>
          </a:stretch>
        </p:blipFill>
        <p:spPr>
          <a:xfrm>
            <a:off x="4093081" y="4361002"/>
            <a:ext cx="39533" cy="41330"/>
          </a:xfrm>
          <a:prstGeom prst="rect">
            <a:avLst/>
          </a:prstGeom>
        </p:spPr>
      </p:pic>
      <p:pic>
        <p:nvPicPr>
          <p:cNvPr id="86" name="object 86"/>
          <p:cNvPicPr/>
          <p:nvPr/>
        </p:nvPicPr>
        <p:blipFill>
          <a:blip r:embed="rId84" cstate="print"/>
          <a:stretch>
            <a:fillRect/>
          </a:stretch>
        </p:blipFill>
        <p:spPr>
          <a:xfrm>
            <a:off x="6917058" y="5112147"/>
            <a:ext cx="40432" cy="41331"/>
          </a:xfrm>
          <a:prstGeom prst="rect">
            <a:avLst/>
          </a:prstGeom>
        </p:spPr>
      </p:pic>
      <p:pic>
        <p:nvPicPr>
          <p:cNvPr id="87" name="object 87"/>
          <p:cNvPicPr/>
          <p:nvPr/>
        </p:nvPicPr>
        <p:blipFill>
          <a:blip r:embed="rId85" cstate="print"/>
          <a:stretch>
            <a:fillRect/>
          </a:stretch>
        </p:blipFill>
        <p:spPr>
          <a:xfrm>
            <a:off x="3370687" y="5192113"/>
            <a:ext cx="40432" cy="41330"/>
          </a:xfrm>
          <a:prstGeom prst="rect">
            <a:avLst/>
          </a:prstGeom>
        </p:spPr>
      </p:pic>
      <p:pic>
        <p:nvPicPr>
          <p:cNvPr id="88" name="object 88"/>
          <p:cNvPicPr/>
          <p:nvPr/>
        </p:nvPicPr>
        <p:blipFill>
          <a:blip r:embed="rId86" cstate="print"/>
          <a:stretch>
            <a:fillRect/>
          </a:stretch>
        </p:blipFill>
        <p:spPr>
          <a:xfrm>
            <a:off x="7046442" y="5403262"/>
            <a:ext cx="40432" cy="39533"/>
          </a:xfrm>
          <a:prstGeom prst="rect">
            <a:avLst/>
          </a:prstGeom>
        </p:spPr>
      </p:pic>
      <p:pic>
        <p:nvPicPr>
          <p:cNvPr id="89" name="object 89"/>
          <p:cNvPicPr/>
          <p:nvPr/>
        </p:nvPicPr>
        <p:blipFill>
          <a:blip r:embed="rId87" cstate="print"/>
          <a:stretch>
            <a:fillRect/>
          </a:stretch>
        </p:blipFill>
        <p:spPr>
          <a:xfrm>
            <a:off x="5655568" y="4101338"/>
            <a:ext cx="39533" cy="39533"/>
          </a:xfrm>
          <a:prstGeom prst="rect">
            <a:avLst/>
          </a:prstGeom>
        </p:spPr>
      </p:pic>
      <p:pic>
        <p:nvPicPr>
          <p:cNvPr id="90" name="object 90"/>
          <p:cNvPicPr/>
          <p:nvPr/>
        </p:nvPicPr>
        <p:blipFill>
          <a:blip r:embed="rId88" cstate="print"/>
          <a:stretch>
            <a:fillRect/>
          </a:stretch>
        </p:blipFill>
        <p:spPr>
          <a:xfrm>
            <a:off x="3510854" y="4912682"/>
            <a:ext cx="39533" cy="39533"/>
          </a:xfrm>
          <a:prstGeom prst="rect">
            <a:avLst/>
          </a:prstGeom>
        </p:spPr>
      </p:pic>
      <p:pic>
        <p:nvPicPr>
          <p:cNvPr id="91" name="object 91"/>
          <p:cNvPicPr/>
          <p:nvPr/>
        </p:nvPicPr>
        <p:blipFill>
          <a:blip r:embed="rId89" cstate="print"/>
          <a:stretch>
            <a:fillRect/>
          </a:stretch>
        </p:blipFill>
        <p:spPr>
          <a:xfrm>
            <a:off x="6076064" y="4251387"/>
            <a:ext cx="38635" cy="39533"/>
          </a:xfrm>
          <a:prstGeom prst="rect">
            <a:avLst/>
          </a:prstGeom>
        </p:spPr>
      </p:pic>
      <p:pic>
        <p:nvPicPr>
          <p:cNvPr id="92" name="object 92"/>
          <p:cNvPicPr/>
          <p:nvPr/>
        </p:nvPicPr>
        <p:blipFill>
          <a:blip r:embed="rId90" cstate="print"/>
          <a:stretch>
            <a:fillRect/>
          </a:stretch>
        </p:blipFill>
        <p:spPr>
          <a:xfrm>
            <a:off x="7178522" y="6116668"/>
            <a:ext cx="37737" cy="36838"/>
          </a:xfrm>
          <a:prstGeom prst="rect">
            <a:avLst/>
          </a:prstGeom>
        </p:spPr>
      </p:pic>
      <p:pic>
        <p:nvPicPr>
          <p:cNvPr id="93" name="object 93"/>
          <p:cNvPicPr/>
          <p:nvPr/>
        </p:nvPicPr>
        <p:blipFill>
          <a:blip r:embed="rId91" cstate="print"/>
          <a:stretch>
            <a:fillRect/>
          </a:stretch>
        </p:blipFill>
        <p:spPr>
          <a:xfrm>
            <a:off x="4664524" y="4083368"/>
            <a:ext cx="36838" cy="36838"/>
          </a:xfrm>
          <a:prstGeom prst="rect">
            <a:avLst/>
          </a:prstGeom>
        </p:spPr>
      </p:pic>
      <p:pic>
        <p:nvPicPr>
          <p:cNvPr id="94" name="object 94"/>
          <p:cNvPicPr/>
          <p:nvPr/>
        </p:nvPicPr>
        <p:blipFill>
          <a:blip r:embed="rId92" cstate="print"/>
          <a:stretch>
            <a:fillRect/>
          </a:stretch>
        </p:blipFill>
        <p:spPr>
          <a:xfrm>
            <a:off x="7178520" y="5975605"/>
            <a:ext cx="37736" cy="37737"/>
          </a:xfrm>
          <a:prstGeom prst="rect">
            <a:avLst/>
          </a:prstGeom>
        </p:spPr>
      </p:pic>
      <p:pic>
        <p:nvPicPr>
          <p:cNvPr id="95" name="object 95"/>
          <p:cNvPicPr/>
          <p:nvPr/>
        </p:nvPicPr>
        <p:blipFill>
          <a:blip r:embed="rId93" cstate="print"/>
          <a:stretch>
            <a:fillRect/>
          </a:stretch>
        </p:blipFill>
        <p:spPr>
          <a:xfrm>
            <a:off x="3222436" y="5475139"/>
            <a:ext cx="35939" cy="37736"/>
          </a:xfrm>
          <a:prstGeom prst="rect">
            <a:avLst/>
          </a:prstGeom>
        </p:spPr>
      </p:pic>
      <p:sp>
        <p:nvSpPr>
          <p:cNvPr id="96" name="object 96"/>
          <p:cNvSpPr/>
          <p:nvPr/>
        </p:nvSpPr>
        <p:spPr>
          <a:xfrm>
            <a:off x="7180353" y="6256833"/>
            <a:ext cx="33670" cy="13328"/>
          </a:xfrm>
          <a:custGeom>
            <a:avLst/>
            <a:gdLst/>
            <a:ahLst/>
            <a:cxnLst/>
            <a:rect l="l" t="t" r="r" b="b"/>
            <a:pathLst>
              <a:path w="60959" h="24129">
                <a:moveTo>
                  <a:pt x="60627" y="23682"/>
                </a:moveTo>
                <a:lnTo>
                  <a:pt x="0" y="23682"/>
                </a:lnTo>
                <a:lnTo>
                  <a:pt x="7257" y="13420"/>
                </a:lnTo>
                <a:lnTo>
                  <a:pt x="18898" y="3965"/>
                </a:lnTo>
                <a:lnTo>
                  <a:pt x="30845" y="0"/>
                </a:lnTo>
                <a:lnTo>
                  <a:pt x="42105" y="3279"/>
                </a:lnTo>
                <a:lnTo>
                  <a:pt x="52602" y="11590"/>
                </a:lnTo>
                <a:lnTo>
                  <a:pt x="60355" y="22647"/>
                </a:lnTo>
                <a:lnTo>
                  <a:pt x="60627" y="23682"/>
                </a:lnTo>
                <a:close/>
              </a:path>
            </a:pathLst>
          </a:custGeom>
          <a:solidFill>
            <a:srgbClr val="8B53FF">
              <a:alpha val="18998"/>
            </a:srgbClr>
          </a:solidFill>
        </p:spPr>
        <p:txBody>
          <a:bodyPr wrap="square" lIns="0" tIns="0" rIns="0" bIns="0" rtlCol="0"/>
          <a:lstStyle/>
          <a:p>
            <a:endParaRPr sz="995"/>
          </a:p>
        </p:txBody>
      </p:sp>
      <p:sp>
        <p:nvSpPr>
          <p:cNvPr id="97" name="object 97"/>
          <p:cNvSpPr/>
          <p:nvPr/>
        </p:nvSpPr>
        <p:spPr>
          <a:xfrm>
            <a:off x="6358360" y="4405029"/>
            <a:ext cx="35073" cy="37879"/>
          </a:xfrm>
          <a:custGeom>
            <a:avLst/>
            <a:gdLst/>
            <a:ahLst/>
            <a:cxnLst/>
            <a:rect l="l" t="t" r="r" b="b"/>
            <a:pathLst>
              <a:path w="63500" h="68579">
                <a:moveTo>
                  <a:pt x="33856" y="68323"/>
                </a:moveTo>
                <a:lnTo>
                  <a:pt x="18707" y="57088"/>
                </a:lnTo>
                <a:lnTo>
                  <a:pt x="6608" y="46768"/>
                </a:lnTo>
                <a:lnTo>
                  <a:pt x="0" y="35839"/>
                </a:lnTo>
                <a:lnTo>
                  <a:pt x="1321" y="22774"/>
                </a:lnTo>
                <a:lnTo>
                  <a:pt x="6862" y="14411"/>
                </a:lnTo>
                <a:lnTo>
                  <a:pt x="15148" y="7117"/>
                </a:lnTo>
                <a:lnTo>
                  <a:pt x="24655" y="1957"/>
                </a:lnTo>
                <a:lnTo>
                  <a:pt x="33856" y="0"/>
                </a:lnTo>
                <a:lnTo>
                  <a:pt x="43007" y="2465"/>
                </a:lnTo>
                <a:lnTo>
                  <a:pt x="52157" y="8743"/>
                </a:lnTo>
                <a:lnTo>
                  <a:pt x="59477" y="17157"/>
                </a:lnTo>
                <a:lnTo>
                  <a:pt x="63137" y="26027"/>
                </a:lnTo>
                <a:lnTo>
                  <a:pt x="63366" y="40643"/>
                </a:lnTo>
                <a:lnTo>
                  <a:pt x="55207" y="50225"/>
                </a:lnTo>
                <a:lnTo>
                  <a:pt x="43693" y="58283"/>
                </a:lnTo>
                <a:lnTo>
                  <a:pt x="33856" y="68323"/>
                </a:lnTo>
                <a:close/>
              </a:path>
            </a:pathLst>
          </a:custGeom>
          <a:solidFill>
            <a:srgbClr val="8B53FF">
              <a:alpha val="18998"/>
            </a:srgbClr>
          </a:solidFill>
        </p:spPr>
        <p:txBody>
          <a:bodyPr wrap="square" lIns="0" tIns="0" rIns="0" bIns="0" rtlCol="0"/>
          <a:lstStyle/>
          <a:p>
            <a:endParaRPr sz="995"/>
          </a:p>
        </p:txBody>
      </p:sp>
      <p:sp>
        <p:nvSpPr>
          <p:cNvPr id="98" name="object 98"/>
          <p:cNvSpPr/>
          <p:nvPr/>
        </p:nvSpPr>
        <p:spPr>
          <a:xfrm>
            <a:off x="4235941" y="4227128"/>
            <a:ext cx="30864" cy="36125"/>
          </a:xfrm>
          <a:custGeom>
            <a:avLst/>
            <a:gdLst/>
            <a:ahLst/>
            <a:cxnLst/>
            <a:rect l="l" t="t" r="r" b="b"/>
            <a:pathLst>
              <a:path w="55879" h="65404">
                <a:moveTo>
                  <a:pt x="26027" y="65069"/>
                </a:moveTo>
                <a:lnTo>
                  <a:pt x="17157" y="52513"/>
                </a:lnTo>
                <a:lnTo>
                  <a:pt x="8743" y="41481"/>
                </a:lnTo>
                <a:lnTo>
                  <a:pt x="2465" y="31670"/>
                </a:lnTo>
                <a:lnTo>
                  <a:pt x="29281" y="0"/>
                </a:lnTo>
                <a:lnTo>
                  <a:pt x="37694" y="2923"/>
                </a:lnTo>
                <a:lnTo>
                  <a:pt x="46565" y="9963"/>
                </a:lnTo>
                <a:lnTo>
                  <a:pt x="53301" y="18529"/>
                </a:lnTo>
                <a:lnTo>
                  <a:pt x="55309" y="26027"/>
                </a:lnTo>
                <a:lnTo>
                  <a:pt x="52792" y="34644"/>
                </a:lnTo>
                <a:lnTo>
                  <a:pt x="46158" y="43718"/>
                </a:lnTo>
                <a:lnTo>
                  <a:pt x="26027" y="65069"/>
                </a:lnTo>
                <a:close/>
              </a:path>
            </a:pathLst>
          </a:custGeom>
          <a:solidFill>
            <a:srgbClr val="8B53FF">
              <a:alpha val="18998"/>
            </a:srgbClr>
          </a:solidFill>
        </p:spPr>
        <p:txBody>
          <a:bodyPr wrap="square" lIns="0" tIns="0" rIns="0" bIns="0" rtlCol="0"/>
          <a:lstStyle/>
          <a:p>
            <a:endParaRPr sz="995"/>
          </a:p>
        </p:txBody>
      </p:sp>
      <p:sp>
        <p:nvSpPr>
          <p:cNvPr id="99" name="object 99"/>
          <p:cNvSpPr/>
          <p:nvPr/>
        </p:nvSpPr>
        <p:spPr>
          <a:xfrm>
            <a:off x="5799198" y="4106727"/>
            <a:ext cx="37879" cy="29812"/>
          </a:xfrm>
          <a:custGeom>
            <a:avLst/>
            <a:gdLst/>
            <a:ahLst/>
            <a:cxnLst/>
            <a:rect l="l" t="t" r="r" b="b"/>
            <a:pathLst>
              <a:path w="68579" h="53975">
                <a:moveTo>
                  <a:pt x="29509" y="53682"/>
                </a:moveTo>
                <a:lnTo>
                  <a:pt x="228" y="29281"/>
                </a:lnTo>
                <a:lnTo>
                  <a:pt x="0" y="20130"/>
                </a:lnTo>
                <a:lnTo>
                  <a:pt x="6938" y="9760"/>
                </a:lnTo>
                <a:lnTo>
                  <a:pt x="17843" y="1830"/>
                </a:lnTo>
                <a:lnTo>
                  <a:pt x="29509" y="0"/>
                </a:lnTo>
                <a:lnTo>
                  <a:pt x="37897" y="3583"/>
                </a:lnTo>
                <a:lnTo>
                  <a:pt x="46590" y="9150"/>
                </a:lnTo>
                <a:lnTo>
                  <a:pt x="56503" y="16241"/>
                </a:lnTo>
                <a:lnTo>
                  <a:pt x="68551" y="24401"/>
                </a:lnTo>
                <a:lnTo>
                  <a:pt x="56503" y="34237"/>
                </a:lnTo>
                <a:lnTo>
                  <a:pt x="46590" y="43311"/>
                </a:lnTo>
                <a:lnTo>
                  <a:pt x="37897" y="50250"/>
                </a:lnTo>
                <a:lnTo>
                  <a:pt x="29509" y="53682"/>
                </a:lnTo>
                <a:close/>
              </a:path>
            </a:pathLst>
          </a:custGeom>
          <a:solidFill>
            <a:srgbClr val="8B53FF">
              <a:alpha val="18998"/>
            </a:srgbClr>
          </a:solidFill>
        </p:spPr>
        <p:txBody>
          <a:bodyPr wrap="square" lIns="0" tIns="0" rIns="0" bIns="0" rtlCol="0"/>
          <a:lstStyle/>
          <a:p>
            <a:endParaRPr sz="995"/>
          </a:p>
        </p:txBody>
      </p:sp>
      <p:sp>
        <p:nvSpPr>
          <p:cNvPr id="100" name="object 100"/>
          <p:cNvSpPr/>
          <p:nvPr/>
        </p:nvSpPr>
        <p:spPr>
          <a:xfrm>
            <a:off x="3374394" y="5055541"/>
            <a:ext cx="30513" cy="33320"/>
          </a:xfrm>
          <a:custGeom>
            <a:avLst/>
            <a:gdLst/>
            <a:ahLst/>
            <a:cxnLst/>
            <a:rect l="l" t="t" r="r" b="b"/>
            <a:pathLst>
              <a:path w="55245" h="60325">
                <a:moveTo>
                  <a:pt x="30704" y="60189"/>
                </a:moveTo>
                <a:lnTo>
                  <a:pt x="0" y="25392"/>
                </a:lnTo>
                <a:lnTo>
                  <a:pt x="5896" y="15250"/>
                </a:lnTo>
                <a:lnTo>
                  <a:pt x="16064" y="7244"/>
                </a:lnTo>
                <a:lnTo>
                  <a:pt x="27451" y="0"/>
                </a:lnTo>
                <a:lnTo>
                  <a:pt x="40668" y="6557"/>
                </a:lnTo>
                <a:lnTo>
                  <a:pt x="50225" y="14640"/>
                </a:lnTo>
                <a:lnTo>
                  <a:pt x="54902" y="25163"/>
                </a:lnTo>
                <a:lnTo>
                  <a:pt x="53479" y="39041"/>
                </a:lnTo>
                <a:lnTo>
                  <a:pt x="49463" y="46692"/>
                </a:lnTo>
                <a:lnTo>
                  <a:pt x="43311" y="53885"/>
                </a:lnTo>
                <a:lnTo>
                  <a:pt x="36550" y="58943"/>
                </a:lnTo>
                <a:lnTo>
                  <a:pt x="30704" y="60189"/>
                </a:lnTo>
                <a:close/>
              </a:path>
            </a:pathLst>
          </a:custGeom>
          <a:solidFill>
            <a:srgbClr val="8B53FF">
              <a:alpha val="18998"/>
            </a:srgbClr>
          </a:solidFill>
        </p:spPr>
        <p:txBody>
          <a:bodyPr wrap="square" lIns="0" tIns="0" rIns="0" bIns="0" rtlCol="0"/>
          <a:lstStyle/>
          <a:p>
            <a:endParaRPr sz="995"/>
          </a:p>
        </p:txBody>
      </p:sp>
      <p:sp>
        <p:nvSpPr>
          <p:cNvPr id="101" name="object 101"/>
          <p:cNvSpPr/>
          <p:nvPr/>
        </p:nvSpPr>
        <p:spPr>
          <a:xfrm>
            <a:off x="7193796" y="5830047"/>
            <a:ext cx="28760" cy="35073"/>
          </a:xfrm>
          <a:custGeom>
            <a:avLst/>
            <a:gdLst/>
            <a:ahLst/>
            <a:cxnLst/>
            <a:rect l="l" t="t" r="r" b="b"/>
            <a:pathLst>
              <a:path w="52070" h="63500">
                <a:moveTo>
                  <a:pt x="27654" y="63442"/>
                </a:moveTo>
                <a:lnTo>
                  <a:pt x="18072" y="52360"/>
                </a:lnTo>
                <a:lnTo>
                  <a:pt x="9557" y="43108"/>
                </a:lnTo>
                <a:lnTo>
                  <a:pt x="3177" y="35076"/>
                </a:lnTo>
                <a:lnTo>
                  <a:pt x="0" y="27654"/>
                </a:lnTo>
                <a:lnTo>
                  <a:pt x="152" y="16470"/>
                </a:lnTo>
                <a:lnTo>
                  <a:pt x="4880" y="7727"/>
                </a:lnTo>
                <a:lnTo>
                  <a:pt x="13268" y="2033"/>
                </a:lnTo>
                <a:lnTo>
                  <a:pt x="24401" y="0"/>
                </a:lnTo>
                <a:lnTo>
                  <a:pt x="35813" y="1067"/>
                </a:lnTo>
                <a:lnTo>
                  <a:pt x="44938" y="6100"/>
                </a:lnTo>
                <a:lnTo>
                  <a:pt x="50708" y="14183"/>
                </a:lnTo>
                <a:lnTo>
                  <a:pt x="52055" y="24401"/>
                </a:lnTo>
                <a:lnTo>
                  <a:pt x="49158" y="32788"/>
                </a:lnTo>
                <a:lnTo>
                  <a:pt x="43515" y="41481"/>
                </a:lnTo>
                <a:lnTo>
                  <a:pt x="36042" y="51394"/>
                </a:lnTo>
                <a:lnTo>
                  <a:pt x="27654" y="63442"/>
                </a:lnTo>
                <a:close/>
              </a:path>
            </a:pathLst>
          </a:custGeom>
          <a:solidFill>
            <a:srgbClr val="8B53FF">
              <a:alpha val="18998"/>
            </a:srgbClr>
          </a:solidFill>
        </p:spPr>
        <p:txBody>
          <a:bodyPr wrap="square" lIns="0" tIns="0" rIns="0" bIns="0" rtlCol="0"/>
          <a:lstStyle/>
          <a:p>
            <a:endParaRPr sz="995"/>
          </a:p>
        </p:txBody>
      </p:sp>
      <p:sp>
        <p:nvSpPr>
          <p:cNvPr id="102" name="object 102"/>
          <p:cNvSpPr/>
          <p:nvPr/>
        </p:nvSpPr>
        <p:spPr>
          <a:xfrm>
            <a:off x="7052732" y="5267561"/>
            <a:ext cx="36125" cy="30864"/>
          </a:xfrm>
          <a:custGeom>
            <a:avLst/>
            <a:gdLst/>
            <a:ahLst/>
            <a:cxnLst/>
            <a:rect l="l" t="t" r="r" b="b"/>
            <a:pathLst>
              <a:path w="65404" h="55879">
                <a:moveTo>
                  <a:pt x="24401" y="55359"/>
                </a:moveTo>
                <a:lnTo>
                  <a:pt x="14869" y="54216"/>
                </a:lnTo>
                <a:lnTo>
                  <a:pt x="6710" y="47429"/>
                </a:lnTo>
                <a:lnTo>
                  <a:pt x="1296" y="37287"/>
                </a:lnTo>
                <a:lnTo>
                  <a:pt x="0" y="26078"/>
                </a:lnTo>
                <a:lnTo>
                  <a:pt x="3634" y="15149"/>
                </a:lnTo>
                <a:lnTo>
                  <a:pt x="10777" y="5744"/>
                </a:lnTo>
                <a:lnTo>
                  <a:pt x="19444" y="0"/>
                </a:lnTo>
                <a:lnTo>
                  <a:pt x="27654" y="50"/>
                </a:lnTo>
                <a:lnTo>
                  <a:pt x="36703" y="5566"/>
                </a:lnTo>
                <a:lnTo>
                  <a:pt x="45142" y="12454"/>
                </a:lnTo>
                <a:lnTo>
                  <a:pt x="65069" y="30958"/>
                </a:lnTo>
                <a:lnTo>
                  <a:pt x="52995" y="39117"/>
                </a:lnTo>
                <a:lnTo>
                  <a:pt x="42905" y="46209"/>
                </a:lnTo>
                <a:lnTo>
                  <a:pt x="33729" y="51776"/>
                </a:lnTo>
                <a:lnTo>
                  <a:pt x="24401" y="55359"/>
                </a:lnTo>
                <a:close/>
              </a:path>
            </a:pathLst>
          </a:custGeom>
          <a:solidFill>
            <a:srgbClr val="8B53FF">
              <a:alpha val="18998"/>
            </a:srgbClr>
          </a:solidFill>
        </p:spPr>
        <p:txBody>
          <a:bodyPr wrap="square" lIns="0" tIns="0" rIns="0" bIns="0" rtlCol="0"/>
          <a:lstStyle/>
          <a:p>
            <a:endParaRPr sz="995"/>
          </a:p>
        </p:txBody>
      </p:sp>
      <p:sp>
        <p:nvSpPr>
          <p:cNvPr id="103" name="object 103"/>
          <p:cNvSpPr/>
          <p:nvPr/>
        </p:nvSpPr>
        <p:spPr>
          <a:xfrm>
            <a:off x="3668987" y="4637741"/>
            <a:ext cx="24551" cy="26656"/>
          </a:xfrm>
          <a:custGeom>
            <a:avLst/>
            <a:gdLst/>
            <a:ahLst/>
            <a:cxnLst/>
            <a:rect l="l" t="t" r="r" b="b"/>
            <a:pathLst>
              <a:path w="44450" h="48259">
                <a:moveTo>
                  <a:pt x="27908" y="48242"/>
                </a:moveTo>
                <a:lnTo>
                  <a:pt x="0" y="24400"/>
                </a:lnTo>
                <a:lnTo>
                  <a:pt x="2541" y="18071"/>
                </a:lnTo>
                <a:lnTo>
                  <a:pt x="6913" y="11590"/>
                </a:lnTo>
                <a:lnTo>
                  <a:pt x="16267" y="0"/>
                </a:lnTo>
                <a:lnTo>
                  <a:pt x="30425" y="3634"/>
                </a:lnTo>
                <a:lnTo>
                  <a:pt x="39245" y="9557"/>
                </a:lnTo>
                <a:lnTo>
                  <a:pt x="43489" y="17614"/>
                </a:lnTo>
                <a:lnTo>
                  <a:pt x="43921" y="27654"/>
                </a:lnTo>
                <a:lnTo>
                  <a:pt x="41227" y="37567"/>
                </a:lnTo>
                <a:lnTo>
                  <a:pt x="35788" y="44735"/>
                </a:lnTo>
                <a:lnTo>
                  <a:pt x="27908" y="48242"/>
                </a:lnTo>
                <a:close/>
              </a:path>
            </a:pathLst>
          </a:custGeom>
          <a:solidFill>
            <a:srgbClr val="8B53FF">
              <a:alpha val="18998"/>
            </a:srgbClr>
          </a:solidFill>
        </p:spPr>
        <p:txBody>
          <a:bodyPr wrap="square" lIns="0" tIns="0" rIns="0" bIns="0" rtlCol="0"/>
          <a:lstStyle/>
          <a:p>
            <a:endParaRPr sz="995"/>
          </a:p>
        </p:txBody>
      </p:sp>
      <p:sp>
        <p:nvSpPr>
          <p:cNvPr id="104" name="object 104"/>
          <p:cNvSpPr/>
          <p:nvPr/>
        </p:nvSpPr>
        <p:spPr>
          <a:xfrm>
            <a:off x="3227769" y="5341263"/>
            <a:ext cx="24551" cy="24551"/>
          </a:xfrm>
          <a:custGeom>
            <a:avLst/>
            <a:gdLst/>
            <a:ahLst/>
            <a:cxnLst/>
            <a:rect l="l" t="t" r="r" b="b"/>
            <a:pathLst>
              <a:path w="44450" h="44450">
                <a:moveTo>
                  <a:pt x="21249" y="43921"/>
                </a:moveTo>
                <a:lnTo>
                  <a:pt x="0" y="12810"/>
                </a:lnTo>
                <a:lnTo>
                  <a:pt x="4168" y="5286"/>
                </a:lnTo>
                <a:lnTo>
                  <a:pt x="11997" y="813"/>
                </a:lnTo>
                <a:lnTo>
                  <a:pt x="22876" y="0"/>
                </a:lnTo>
                <a:lnTo>
                  <a:pt x="32636" y="1626"/>
                </a:lnTo>
                <a:lnTo>
                  <a:pt x="39143" y="9760"/>
                </a:lnTo>
                <a:lnTo>
                  <a:pt x="44023" y="13014"/>
                </a:lnTo>
                <a:lnTo>
                  <a:pt x="42523" y="27908"/>
                </a:lnTo>
                <a:lnTo>
                  <a:pt x="38126" y="38228"/>
                </a:lnTo>
                <a:lnTo>
                  <a:pt x="30984" y="43667"/>
                </a:lnTo>
                <a:lnTo>
                  <a:pt x="21249" y="43921"/>
                </a:lnTo>
                <a:close/>
              </a:path>
            </a:pathLst>
          </a:custGeom>
          <a:solidFill>
            <a:srgbClr val="8B53FF">
              <a:alpha val="18998"/>
            </a:srgbClr>
          </a:solidFill>
        </p:spPr>
        <p:txBody>
          <a:bodyPr wrap="square" lIns="0" tIns="0" rIns="0" bIns="0" rtlCol="0"/>
          <a:lstStyle/>
          <a:p>
            <a:endParaRPr sz="995"/>
          </a:p>
        </p:txBody>
      </p:sp>
      <p:sp>
        <p:nvSpPr>
          <p:cNvPr id="105" name="object 105"/>
          <p:cNvSpPr/>
          <p:nvPr/>
        </p:nvSpPr>
        <p:spPr>
          <a:xfrm>
            <a:off x="6925145" y="4980772"/>
            <a:ext cx="30864" cy="23849"/>
          </a:xfrm>
          <a:custGeom>
            <a:avLst/>
            <a:gdLst/>
            <a:ahLst/>
            <a:cxnLst/>
            <a:rect l="l" t="t" r="r" b="b"/>
            <a:pathLst>
              <a:path w="55879" h="43179">
                <a:moveTo>
                  <a:pt x="19521" y="42651"/>
                </a:moveTo>
                <a:lnTo>
                  <a:pt x="10980" y="42549"/>
                </a:lnTo>
                <a:lnTo>
                  <a:pt x="4880" y="38177"/>
                </a:lnTo>
                <a:lnTo>
                  <a:pt x="1220" y="30755"/>
                </a:lnTo>
                <a:lnTo>
                  <a:pt x="0" y="21503"/>
                </a:lnTo>
                <a:lnTo>
                  <a:pt x="1499" y="10878"/>
                </a:lnTo>
                <a:lnTo>
                  <a:pt x="5896" y="3609"/>
                </a:lnTo>
                <a:lnTo>
                  <a:pt x="13039" y="0"/>
                </a:lnTo>
                <a:lnTo>
                  <a:pt x="22774" y="355"/>
                </a:lnTo>
                <a:lnTo>
                  <a:pt x="29688" y="2745"/>
                </a:lnTo>
                <a:lnTo>
                  <a:pt x="36602" y="7269"/>
                </a:lnTo>
                <a:lnTo>
                  <a:pt x="44735" y="13623"/>
                </a:lnTo>
                <a:lnTo>
                  <a:pt x="55309" y="21503"/>
                </a:lnTo>
                <a:lnTo>
                  <a:pt x="44227" y="29382"/>
                </a:lnTo>
                <a:lnTo>
                  <a:pt x="34975" y="35737"/>
                </a:lnTo>
                <a:lnTo>
                  <a:pt x="26943" y="40261"/>
                </a:lnTo>
                <a:lnTo>
                  <a:pt x="19521" y="42651"/>
                </a:lnTo>
                <a:close/>
              </a:path>
            </a:pathLst>
          </a:custGeom>
          <a:solidFill>
            <a:srgbClr val="8B53FF">
              <a:alpha val="18998"/>
            </a:srgbClr>
          </a:solidFill>
        </p:spPr>
        <p:txBody>
          <a:bodyPr wrap="square" lIns="0" tIns="0" rIns="0" bIns="0" rtlCol="0"/>
          <a:lstStyle/>
          <a:p>
            <a:endParaRPr sz="995"/>
          </a:p>
        </p:txBody>
      </p:sp>
      <p:sp>
        <p:nvSpPr>
          <p:cNvPr id="106" name="object 106"/>
          <p:cNvSpPr/>
          <p:nvPr/>
        </p:nvSpPr>
        <p:spPr>
          <a:xfrm>
            <a:off x="7195591" y="5686287"/>
            <a:ext cx="24551" cy="29812"/>
          </a:xfrm>
          <a:custGeom>
            <a:avLst/>
            <a:gdLst/>
            <a:ahLst/>
            <a:cxnLst/>
            <a:rect l="l" t="t" r="r" b="b"/>
            <a:pathLst>
              <a:path w="44450" h="53975">
                <a:moveTo>
                  <a:pt x="21147" y="53682"/>
                </a:moveTo>
                <a:lnTo>
                  <a:pt x="12124" y="52207"/>
                </a:lnTo>
                <a:lnTo>
                  <a:pt x="5083" y="47988"/>
                </a:lnTo>
                <a:lnTo>
                  <a:pt x="787" y="41329"/>
                </a:lnTo>
                <a:lnTo>
                  <a:pt x="0" y="32534"/>
                </a:lnTo>
                <a:lnTo>
                  <a:pt x="2389" y="25621"/>
                </a:lnTo>
                <a:lnTo>
                  <a:pt x="6913" y="18707"/>
                </a:lnTo>
                <a:lnTo>
                  <a:pt x="13268" y="10573"/>
                </a:lnTo>
                <a:lnTo>
                  <a:pt x="21147" y="0"/>
                </a:lnTo>
                <a:lnTo>
                  <a:pt x="29281" y="9633"/>
                </a:lnTo>
                <a:lnTo>
                  <a:pt x="36194" y="17284"/>
                </a:lnTo>
                <a:lnTo>
                  <a:pt x="41278" y="24019"/>
                </a:lnTo>
                <a:lnTo>
                  <a:pt x="43921" y="30907"/>
                </a:lnTo>
                <a:lnTo>
                  <a:pt x="44023" y="41557"/>
                </a:lnTo>
                <a:lnTo>
                  <a:pt x="39854" y="49005"/>
                </a:lnTo>
                <a:lnTo>
                  <a:pt x="32026" y="53097"/>
                </a:lnTo>
                <a:lnTo>
                  <a:pt x="21147" y="53682"/>
                </a:lnTo>
                <a:close/>
              </a:path>
            </a:pathLst>
          </a:custGeom>
          <a:solidFill>
            <a:srgbClr val="8B53FF">
              <a:alpha val="18998"/>
            </a:srgbClr>
          </a:solidFill>
        </p:spPr>
        <p:txBody>
          <a:bodyPr wrap="square" lIns="0" tIns="0" rIns="0" bIns="0" rtlCol="0"/>
          <a:lstStyle/>
          <a:p>
            <a:endParaRPr sz="995"/>
          </a:p>
        </p:txBody>
      </p:sp>
      <p:sp>
        <p:nvSpPr>
          <p:cNvPr id="107" name="object 107"/>
          <p:cNvSpPr/>
          <p:nvPr/>
        </p:nvSpPr>
        <p:spPr>
          <a:xfrm>
            <a:off x="6225761" y="4260372"/>
            <a:ext cx="28410" cy="21745"/>
          </a:xfrm>
          <a:custGeom>
            <a:avLst/>
            <a:gdLst/>
            <a:ahLst/>
            <a:cxnLst/>
            <a:rect l="l" t="t" r="r" b="b"/>
            <a:pathLst>
              <a:path w="51434" h="39370">
                <a:moveTo>
                  <a:pt x="18529" y="39041"/>
                </a:moveTo>
                <a:lnTo>
                  <a:pt x="9099" y="38253"/>
                </a:lnTo>
                <a:lnTo>
                  <a:pt x="2872" y="33958"/>
                </a:lnTo>
                <a:lnTo>
                  <a:pt x="0" y="26917"/>
                </a:lnTo>
                <a:lnTo>
                  <a:pt x="635" y="17894"/>
                </a:lnTo>
                <a:lnTo>
                  <a:pt x="2262" y="11387"/>
                </a:lnTo>
                <a:lnTo>
                  <a:pt x="12022" y="1626"/>
                </a:lnTo>
                <a:lnTo>
                  <a:pt x="18529" y="0"/>
                </a:lnTo>
                <a:lnTo>
                  <a:pt x="23841" y="1677"/>
                </a:lnTo>
                <a:lnTo>
                  <a:pt x="30526" y="6100"/>
                </a:lnTo>
                <a:lnTo>
                  <a:pt x="39346" y="12352"/>
                </a:lnTo>
                <a:lnTo>
                  <a:pt x="51064" y="19520"/>
                </a:lnTo>
                <a:lnTo>
                  <a:pt x="39575" y="27374"/>
                </a:lnTo>
                <a:lnTo>
                  <a:pt x="31136" y="33551"/>
                </a:lnTo>
                <a:lnTo>
                  <a:pt x="24528" y="37592"/>
                </a:lnTo>
                <a:lnTo>
                  <a:pt x="18529" y="39041"/>
                </a:lnTo>
                <a:close/>
              </a:path>
            </a:pathLst>
          </a:custGeom>
          <a:solidFill>
            <a:srgbClr val="8B53FF">
              <a:alpha val="18998"/>
            </a:srgbClr>
          </a:solidFill>
        </p:spPr>
        <p:txBody>
          <a:bodyPr wrap="square" lIns="0" tIns="0" rIns="0" bIns="0" rtlCol="0"/>
          <a:lstStyle/>
          <a:p>
            <a:endParaRPr sz="995"/>
          </a:p>
        </p:txBody>
      </p:sp>
      <p:sp>
        <p:nvSpPr>
          <p:cNvPr id="108" name="object 108"/>
          <p:cNvSpPr/>
          <p:nvPr/>
        </p:nvSpPr>
        <p:spPr>
          <a:xfrm>
            <a:off x="3529102" y="4781501"/>
            <a:ext cx="22446" cy="21745"/>
          </a:xfrm>
          <a:custGeom>
            <a:avLst/>
            <a:gdLst/>
            <a:ahLst/>
            <a:cxnLst/>
            <a:rect l="l" t="t" r="r" b="b"/>
            <a:pathLst>
              <a:path w="40639" h="39370">
                <a:moveTo>
                  <a:pt x="17385" y="39041"/>
                </a:moveTo>
                <a:lnTo>
                  <a:pt x="7523" y="37084"/>
                </a:lnTo>
                <a:lnTo>
                  <a:pt x="1931" y="31924"/>
                </a:lnTo>
                <a:lnTo>
                  <a:pt x="0" y="24629"/>
                </a:lnTo>
                <a:lnTo>
                  <a:pt x="1118" y="16267"/>
                </a:lnTo>
                <a:lnTo>
                  <a:pt x="3710" y="11209"/>
                </a:lnTo>
                <a:lnTo>
                  <a:pt x="8438" y="6303"/>
                </a:lnTo>
                <a:lnTo>
                  <a:pt x="14386" y="2313"/>
                </a:lnTo>
                <a:lnTo>
                  <a:pt x="20639" y="0"/>
                </a:lnTo>
                <a:lnTo>
                  <a:pt x="30094" y="559"/>
                </a:lnTo>
                <a:lnTo>
                  <a:pt x="36499" y="4473"/>
                </a:lnTo>
                <a:lnTo>
                  <a:pt x="39855" y="11438"/>
                </a:lnTo>
                <a:lnTo>
                  <a:pt x="40160" y="21147"/>
                </a:lnTo>
                <a:lnTo>
                  <a:pt x="38660" y="30348"/>
                </a:lnTo>
                <a:lnTo>
                  <a:pt x="34263" y="36194"/>
                </a:lnTo>
                <a:lnTo>
                  <a:pt x="27120" y="38990"/>
                </a:lnTo>
                <a:lnTo>
                  <a:pt x="17385" y="39041"/>
                </a:lnTo>
                <a:close/>
              </a:path>
            </a:pathLst>
          </a:custGeom>
          <a:solidFill>
            <a:srgbClr val="8B53FF">
              <a:alpha val="18998"/>
            </a:srgbClr>
          </a:solidFill>
        </p:spPr>
        <p:txBody>
          <a:bodyPr wrap="square" lIns="0" tIns="0" rIns="0" bIns="0" rtlCol="0"/>
          <a:lstStyle/>
          <a:p>
            <a:endParaRPr sz="995"/>
          </a:p>
        </p:txBody>
      </p:sp>
      <p:sp>
        <p:nvSpPr>
          <p:cNvPr id="109" name="object 109"/>
          <p:cNvSpPr/>
          <p:nvPr/>
        </p:nvSpPr>
        <p:spPr>
          <a:xfrm>
            <a:off x="3961688" y="4361002"/>
            <a:ext cx="26305" cy="19991"/>
          </a:xfrm>
          <a:custGeom>
            <a:avLst/>
            <a:gdLst/>
            <a:ahLst/>
            <a:cxnLst/>
            <a:rect l="l" t="t" r="r" b="b"/>
            <a:pathLst>
              <a:path w="47625" h="36195">
                <a:moveTo>
                  <a:pt x="19902" y="35788"/>
                </a:moveTo>
                <a:lnTo>
                  <a:pt x="13395" y="35788"/>
                </a:lnTo>
                <a:lnTo>
                  <a:pt x="2007" y="27654"/>
                </a:lnTo>
                <a:lnTo>
                  <a:pt x="381" y="21147"/>
                </a:lnTo>
                <a:lnTo>
                  <a:pt x="0" y="12124"/>
                </a:lnTo>
                <a:lnTo>
                  <a:pt x="3431" y="5083"/>
                </a:lnTo>
                <a:lnTo>
                  <a:pt x="10217" y="787"/>
                </a:lnTo>
                <a:lnTo>
                  <a:pt x="19902" y="0"/>
                </a:lnTo>
                <a:lnTo>
                  <a:pt x="24909" y="2109"/>
                </a:lnTo>
                <a:lnTo>
                  <a:pt x="30679" y="5896"/>
                </a:lnTo>
                <a:lnTo>
                  <a:pt x="37974" y="11209"/>
                </a:lnTo>
                <a:lnTo>
                  <a:pt x="47556" y="17894"/>
                </a:lnTo>
                <a:lnTo>
                  <a:pt x="37974" y="24807"/>
                </a:lnTo>
                <a:lnTo>
                  <a:pt x="30679" y="30501"/>
                </a:lnTo>
                <a:lnTo>
                  <a:pt x="24909" y="34364"/>
                </a:lnTo>
                <a:lnTo>
                  <a:pt x="19902" y="35788"/>
                </a:lnTo>
                <a:close/>
              </a:path>
            </a:pathLst>
          </a:custGeom>
          <a:solidFill>
            <a:srgbClr val="8B53FF">
              <a:alpha val="18998"/>
            </a:srgbClr>
          </a:solidFill>
        </p:spPr>
        <p:txBody>
          <a:bodyPr wrap="square" lIns="0" tIns="0" rIns="0" bIns="0" rtlCol="0"/>
          <a:lstStyle/>
          <a:p>
            <a:endParaRPr sz="995"/>
          </a:p>
        </p:txBody>
      </p:sp>
      <p:sp>
        <p:nvSpPr>
          <p:cNvPr id="110" name="object 110"/>
          <p:cNvSpPr/>
          <p:nvPr/>
        </p:nvSpPr>
        <p:spPr>
          <a:xfrm>
            <a:off x="7198077" y="5554124"/>
            <a:ext cx="26305" cy="19289"/>
          </a:xfrm>
          <a:custGeom>
            <a:avLst/>
            <a:gdLst/>
            <a:ahLst/>
            <a:cxnLst/>
            <a:rect l="l" t="t" r="r" b="b"/>
            <a:pathLst>
              <a:path w="47625" h="34925">
                <a:moveTo>
                  <a:pt x="19902" y="34313"/>
                </a:moveTo>
                <a:lnTo>
                  <a:pt x="13395" y="34313"/>
                </a:lnTo>
                <a:lnTo>
                  <a:pt x="2008" y="26180"/>
                </a:lnTo>
                <a:lnTo>
                  <a:pt x="381" y="19673"/>
                </a:lnTo>
                <a:lnTo>
                  <a:pt x="0" y="10675"/>
                </a:lnTo>
                <a:lnTo>
                  <a:pt x="3431" y="3812"/>
                </a:lnTo>
                <a:lnTo>
                  <a:pt x="10218" y="0"/>
                </a:lnTo>
                <a:lnTo>
                  <a:pt x="19902" y="152"/>
                </a:lnTo>
                <a:lnTo>
                  <a:pt x="24909" y="1550"/>
                </a:lnTo>
                <a:lnTo>
                  <a:pt x="30679" y="5235"/>
                </a:lnTo>
                <a:lnTo>
                  <a:pt x="37974" y="10446"/>
                </a:lnTo>
                <a:lnTo>
                  <a:pt x="47557" y="16419"/>
                </a:lnTo>
                <a:lnTo>
                  <a:pt x="37974" y="23333"/>
                </a:lnTo>
                <a:lnTo>
                  <a:pt x="30679" y="29026"/>
                </a:lnTo>
                <a:lnTo>
                  <a:pt x="24909" y="32890"/>
                </a:lnTo>
                <a:lnTo>
                  <a:pt x="19902" y="34313"/>
                </a:lnTo>
                <a:close/>
              </a:path>
            </a:pathLst>
          </a:custGeom>
          <a:solidFill>
            <a:srgbClr val="8B53FF">
              <a:alpha val="18998"/>
            </a:srgbClr>
          </a:solidFill>
        </p:spPr>
        <p:txBody>
          <a:bodyPr wrap="square" lIns="0" tIns="0" rIns="0" bIns="0" rtlCol="0"/>
          <a:lstStyle/>
          <a:p>
            <a:endParaRPr sz="995"/>
          </a:p>
        </p:txBody>
      </p:sp>
      <p:sp>
        <p:nvSpPr>
          <p:cNvPr id="111" name="object 111"/>
          <p:cNvSpPr/>
          <p:nvPr/>
        </p:nvSpPr>
        <p:spPr>
          <a:xfrm>
            <a:off x="4531545" y="4089657"/>
            <a:ext cx="29812" cy="22797"/>
          </a:xfrm>
          <a:custGeom>
            <a:avLst/>
            <a:gdLst/>
            <a:ahLst/>
            <a:cxnLst/>
            <a:rect l="l" t="t" r="r" b="b"/>
            <a:pathLst>
              <a:path w="53975" h="41275">
                <a:moveTo>
                  <a:pt x="12353" y="41049"/>
                </a:moveTo>
                <a:lnTo>
                  <a:pt x="5693" y="37618"/>
                </a:lnTo>
                <a:lnTo>
                  <a:pt x="1474" y="30831"/>
                </a:lnTo>
                <a:lnTo>
                  <a:pt x="0" y="21147"/>
                </a:lnTo>
                <a:lnTo>
                  <a:pt x="1220" y="11437"/>
                </a:lnTo>
                <a:lnTo>
                  <a:pt x="4880" y="4473"/>
                </a:lnTo>
                <a:lnTo>
                  <a:pt x="10980" y="559"/>
                </a:lnTo>
                <a:lnTo>
                  <a:pt x="19520" y="0"/>
                </a:lnTo>
                <a:lnTo>
                  <a:pt x="25773" y="2363"/>
                </a:lnTo>
                <a:lnTo>
                  <a:pt x="32941" y="6710"/>
                </a:lnTo>
                <a:lnTo>
                  <a:pt x="41939" y="12581"/>
                </a:lnTo>
                <a:lnTo>
                  <a:pt x="53682" y="19520"/>
                </a:lnTo>
                <a:lnTo>
                  <a:pt x="42879" y="27400"/>
                </a:lnTo>
                <a:lnTo>
                  <a:pt x="34364" y="33754"/>
                </a:lnTo>
                <a:lnTo>
                  <a:pt x="27374" y="38279"/>
                </a:lnTo>
                <a:lnTo>
                  <a:pt x="21147" y="40668"/>
                </a:lnTo>
                <a:lnTo>
                  <a:pt x="12353" y="41049"/>
                </a:lnTo>
                <a:close/>
              </a:path>
            </a:pathLst>
          </a:custGeom>
          <a:solidFill>
            <a:srgbClr val="8B53FF">
              <a:alpha val="18998"/>
            </a:srgbClr>
          </a:solidFill>
        </p:spPr>
        <p:txBody>
          <a:bodyPr wrap="square" lIns="0" tIns="0" rIns="0" bIns="0" rtlCol="0"/>
          <a:lstStyle/>
          <a:p>
            <a:endParaRPr sz="995"/>
          </a:p>
        </p:txBody>
      </p:sp>
      <p:sp>
        <p:nvSpPr>
          <p:cNvPr id="112" name="object 112"/>
          <p:cNvSpPr/>
          <p:nvPr/>
        </p:nvSpPr>
        <p:spPr>
          <a:xfrm>
            <a:off x="3079447" y="6195736"/>
            <a:ext cx="25604" cy="18939"/>
          </a:xfrm>
          <a:custGeom>
            <a:avLst/>
            <a:gdLst/>
            <a:ahLst/>
            <a:cxnLst/>
            <a:rect l="l" t="t" r="r" b="b"/>
            <a:pathLst>
              <a:path w="46354" h="34290">
                <a:moveTo>
                  <a:pt x="14869" y="34161"/>
                </a:moveTo>
                <a:lnTo>
                  <a:pt x="6659" y="32229"/>
                </a:lnTo>
                <a:lnTo>
                  <a:pt x="1652" y="27247"/>
                </a:lnTo>
                <a:lnTo>
                  <a:pt x="0" y="20435"/>
                </a:lnTo>
                <a:lnTo>
                  <a:pt x="1855" y="13013"/>
                </a:lnTo>
                <a:lnTo>
                  <a:pt x="5108" y="6506"/>
                </a:lnTo>
                <a:lnTo>
                  <a:pt x="16496" y="0"/>
                </a:lnTo>
                <a:lnTo>
                  <a:pt x="23003" y="0"/>
                </a:lnTo>
                <a:lnTo>
                  <a:pt x="27705" y="1956"/>
                </a:lnTo>
                <a:lnTo>
                  <a:pt x="32560" y="7116"/>
                </a:lnTo>
                <a:lnTo>
                  <a:pt x="38330" y="14411"/>
                </a:lnTo>
                <a:lnTo>
                  <a:pt x="45777" y="22773"/>
                </a:lnTo>
                <a:lnTo>
                  <a:pt x="35915" y="26611"/>
                </a:lnTo>
                <a:lnTo>
                  <a:pt x="27883" y="30297"/>
                </a:lnTo>
                <a:lnTo>
                  <a:pt x="21071" y="33068"/>
                </a:lnTo>
                <a:lnTo>
                  <a:pt x="14869" y="34161"/>
                </a:lnTo>
                <a:close/>
              </a:path>
            </a:pathLst>
          </a:custGeom>
          <a:solidFill>
            <a:srgbClr val="8B53FF">
              <a:alpha val="18998"/>
            </a:srgbClr>
          </a:solidFill>
        </p:spPr>
        <p:txBody>
          <a:bodyPr wrap="square" lIns="0" tIns="0" rIns="0" bIns="0" rtlCol="0"/>
          <a:lstStyle/>
          <a:p>
            <a:endParaRPr sz="995"/>
          </a:p>
        </p:txBody>
      </p:sp>
      <p:sp>
        <p:nvSpPr>
          <p:cNvPr id="113" name="object 113"/>
          <p:cNvSpPr/>
          <p:nvPr/>
        </p:nvSpPr>
        <p:spPr>
          <a:xfrm>
            <a:off x="4103496" y="4233180"/>
            <a:ext cx="21043" cy="16484"/>
          </a:xfrm>
          <a:custGeom>
            <a:avLst/>
            <a:gdLst/>
            <a:ahLst/>
            <a:cxnLst/>
            <a:rect l="l" t="t" r="r" b="b"/>
            <a:pathLst>
              <a:path w="38100" h="29845">
                <a:moveTo>
                  <a:pt x="16928" y="29713"/>
                </a:moveTo>
                <a:lnTo>
                  <a:pt x="10421" y="29713"/>
                </a:lnTo>
                <a:lnTo>
                  <a:pt x="2287" y="21579"/>
                </a:lnTo>
                <a:lnTo>
                  <a:pt x="660" y="16699"/>
                </a:lnTo>
                <a:lnTo>
                  <a:pt x="0" y="8896"/>
                </a:lnTo>
                <a:lnTo>
                  <a:pt x="2694" y="3075"/>
                </a:lnTo>
                <a:lnTo>
                  <a:pt x="8438" y="0"/>
                </a:lnTo>
                <a:lnTo>
                  <a:pt x="16928" y="432"/>
                </a:lnTo>
                <a:lnTo>
                  <a:pt x="21605" y="1575"/>
                </a:lnTo>
                <a:lnTo>
                  <a:pt x="26282" y="4702"/>
                </a:lnTo>
                <a:lnTo>
                  <a:pt x="38075" y="15072"/>
                </a:lnTo>
                <a:lnTo>
                  <a:pt x="31340" y="20105"/>
                </a:lnTo>
                <a:lnTo>
                  <a:pt x="25671" y="24833"/>
                </a:lnTo>
                <a:lnTo>
                  <a:pt x="20918" y="28340"/>
                </a:lnTo>
                <a:lnTo>
                  <a:pt x="16928" y="29713"/>
                </a:lnTo>
                <a:close/>
              </a:path>
            </a:pathLst>
          </a:custGeom>
          <a:solidFill>
            <a:srgbClr val="8B53FF">
              <a:alpha val="18998"/>
            </a:srgbClr>
          </a:solidFill>
        </p:spPr>
        <p:txBody>
          <a:bodyPr wrap="square" lIns="0" tIns="0" rIns="0" bIns="0" rtlCol="0"/>
          <a:lstStyle/>
          <a:p>
            <a:endParaRPr sz="995"/>
          </a:p>
        </p:txBody>
      </p:sp>
      <p:sp>
        <p:nvSpPr>
          <p:cNvPr id="114" name="object 114"/>
          <p:cNvSpPr/>
          <p:nvPr/>
        </p:nvSpPr>
        <p:spPr>
          <a:xfrm>
            <a:off x="3080472" y="6054306"/>
            <a:ext cx="19991" cy="25604"/>
          </a:xfrm>
          <a:custGeom>
            <a:avLst/>
            <a:gdLst/>
            <a:ahLst/>
            <a:cxnLst/>
            <a:rect l="l" t="t" r="r" b="b"/>
            <a:pathLst>
              <a:path w="36195" h="46354">
                <a:moveTo>
                  <a:pt x="14640" y="46209"/>
                </a:moveTo>
                <a:lnTo>
                  <a:pt x="4270" y="28518"/>
                </a:lnTo>
                <a:lnTo>
                  <a:pt x="1143" y="22189"/>
                </a:lnTo>
                <a:lnTo>
                  <a:pt x="0" y="16928"/>
                </a:lnTo>
                <a:lnTo>
                  <a:pt x="762" y="8438"/>
                </a:lnTo>
                <a:lnTo>
                  <a:pt x="4880" y="2694"/>
                </a:lnTo>
                <a:lnTo>
                  <a:pt x="11438" y="0"/>
                </a:lnTo>
                <a:lnTo>
                  <a:pt x="19520" y="660"/>
                </a:lnTo>
                <a:lnTo>
                  <a:pt x="24579" y="3253"/>
                </a:lnTo>
                <a:lnTo>
                  <a:pt x="29484" y="7981"/>
                </a:lnTo>
                <a:lnTo>
                  <a:pt x="33475" y="13928"/>
                </a:lnTo>
                <a:lnTo>
                  <a:pt x="35788" y="20181"/>
                </a:lnTo>
                <a:lnTo>
                  <a:pt x="33170" y="25163"/>
                </a:lnTo>
                <a:lnTo>
                  <a:pt x="28264" y="30755"/>
                </a:lnTo>
                <a:lnTo>
                  <a:pt x="21833" y="37567"/>
                </a:lnTo>
                <a:lnTo>
                  <a:pt x="14640" y="46209"/>
                </a:lnTo>
                <a:close/>
              </a:path>
            </a:pathLst>
          </a:custGeom>
          <a:solidFill>
            <a:srgbClr val="8B53FF">
              <a:alpha val="18998"/>
            </a:srgbClr>
          </a:solidFill>
        </p:spPr>
        <p:txBody>
          <a:bodyPr wrap="square" lIns="0" tIns="0" rIns="0" bIns="0" rtlCol="0"/>
          <a:lstStyle/>
          <a:p>
            <a:endParaRPr sz="995"/>
          </a:p>
        </p:txBody>
      </p:sp>
      <p:sp>
        <p:nvSpPr>
          <p:cNvPr id="115" name="object 115"/>
          <p:cNvSpPr/>
          <p:nvPr/>
        </p:nvSpPr>
        <p:spPr>
          <a:xfrm>
            <a:off x="5103525" y="3954883"/>
            <a:ext cx="19289" cy="26305"/>
          </a:xfrm>
          <a:custGeom>
            <a:avLst/>
            <a:gdLst/>
            <a:ahLst/>
            <a:cxnLst/>
            <a:rect l="l" t="t" r="r" b="b"/>
            <a:pathLst>
              <a:path w="34925" h="47625">
                <a:moveTo>
                  <a:pt x="16928" y="47175"/>
                </a:moveTo>
                <a:lnTo>
                  <a:pt x="8438" y="45955"/>
                </a:lnTo>
                <a:lnTo>
                  <a:pt x="2694" y="42295"/>
                </a:lnTo>
                <a:lnTo>
                  <a:pt x="0" y="36194"/>
                </a:lnTo>
                <a:lnTo>
                  <a:pt x="660" y="27654"/>
                </a:lnTo>
                <a:lnTo>
                  <a:pt x="2770" y="22647"/>
                </a:lnTo>
                <a:lnTo>
                  <a:pt x="6557" y="16877"/>
                </a:lnTo>
                <a:lnTo>
                  <a:pt x="11870" y="9582"/>
                </a:lnTo>
                <a:lnTo>
                  <a:pt x="18555" y="0"/>
                </a:lnTo>
                <a:lnTo>
                  <a:pt x="24299" y="9836"/>
                </a:lnTo>
                <a:lnTo>
                  <a:pt x="29128" y="17690"/>
                </a:lnTo>
                <a:lnTo>
                  <a:pt x="32738" y="24019"/>
                </a:lnTo>
                <a:lnTo>
                  <a:pt x="34822" y="29281"/>
                </a:lnTo>
                <a:lnTo>
                  <a:pt x="34542" y="36881"/>
                </a:lnTo>
                <a:lnTo>
                  <a:pt x="31365" y="42498"/>
                </a:lnTo>
                <a:lnTo>
                  <a:pt x="25443" y="45980"/>
                </a:lnTo>
                <a:lnTo>
                  <a:pt x="16928" y="47175"/>
                </a:lnTo>
                <a:close/>
              </a:path>
            </a:pathLst>
          </a:custGeom>
          <a:solidFill>
            <a:srgbClr val="8B53FF">
              <a:alpha val="18998"/>
            </a:srgbClr>
          </a:solidFill>
        </p:spPr>
        <p:txBody>
          <a:bodyPr wrap="square" lIns="0" tIns="0" rIns="0" bIns="0" rtlCol="0"/>
          <a:lstStyle/>
          <a:p>
            <a:endParaRPr sz="995"/>
          </a:p>
        </p:txBody>
      </p:sp>
      <p:sp>
        <p:nvSpPr>
          <p:cNvPr id="116" name="object 116"/>
          <p:cNvSpPr/>
          <p:nvPr/>
        </p:nvSpPr>
        <p:spPr>
          <a:xfrm>
            <a:off x="5243157" y="3962070"/>
            <a:ext cx="27007" cy="19289"/>
          </a:xfrm>
          <a:custGeom>
            <a:avLst/>
            <a:gdLst/>
            <a:ahLst/>
            <a:cxnLst/>
            <a:rect l="l" t="t" r="r" b="b"/>
            <a:pathLst>
              <a:path w="48895" h="34925">
                <a:moveTo>
                  <a:pt x="11895" y="34593"/>
                </a:moveTo>
                <a:lnTo>
                  <a:pt x="6100" y="31518"/>
                </a:lnTo>
                <a:lnTo>
                  <a:pt x="2135" y="25697"/>
                </a:lnTo>
                <a:lnTo>
                  <a:pt x="0" y="17894"/>
                </a:lnTo>
                <a:lnTo>
                  <a:pt x="965" y="9379"/>
                </a:lnTo>
                <a:lnTo>
                  <a:pt x="4066" y="3456"/>
                </a:lnTo>
                <a:lnTo>
                  <a:pt x="9607" y="279"/>
                </a:lnTo>
                <a:lnTo>
                  <a:pt x="17894" y="0"/>
                </a:lnTo>
                <a:lnTo>
                  <a:pt x="23867" y="1143"/>
                </a:lnTo>
                <a:lnTo>
                  <a:pt x="30297" y="4270"/>
                </a:lnTo>
                <a:lnTo>
                  <a:pt x="38253" y="8921"/>
                </a:lnTo>
                <a:lnTo>
                  <a:pt x="48802" y="14640"/>
                </a:lnTo>
                <a:lnTo>
                  <a:pt x="39194" y="21579"/>
                </a:lnTo>
                <a:lnTo>
                  <a:pt x="31721" y="27451"/>
                </a:lnTo>
                <a:lnTo>
                  <a:pt x="25468" y="31797"/>
                </a:lnTo>
                <a:lnTo>
                  <a:pt x="19521" y="34161"/>
                </a:lnTo>
                <a:lnTo>
                  <a:pt x="11895" y="34593"/>
                </a:lnTo>
                <a:close/>
              </a:path>
            </a:pathLst>
          </a:custGeom>
          <a:solidFill>
            <a:srgbClr val="8B53FF">
              <a:alpha val="18998"/>
            </a:srgbClr>
          </a:solidFill>
        </p:spPr>
        <p:txBody>
          <a:bodyPr wrap="square" lIns="0" tIns="0" rIns="0" bIns="0" rtlCol="0"/>
          <a:lstStyle/>
          <a:p>
            <a:endParaRPr sz="995"/>
          </a:p>
        </p:txBody>
      </p:sp>
      <p:sp>
        <p:nvSpPr>
          <p:cNvPr id="117" name="object 117"/>
          <p:cNvSpPr/>
          <p:nvPr/>
        </p:nvSpPr>
        <p:spPr>
          <a:xfrm>
            <a:off x="5944377" y="4114815"/>
            <a:ext cx="20342" cy="26305"/>
          </a:xfrm>
          <a:custGeom>
            <a:avLst/>
            <a:gdLst/>
            <a:ahLst/>
            <a:cxnLst/>
            <a:rect l="l" t="t" r="r" b="b"/>
            <a:pathLst>
              <a:path w="36829" h="47625">
                <a:moveTo>
                  <a:pt x="24807" y="47353"/>
                </a:moveTo>
                <a:lnTo>
                  <a:pt x="15555" y="47175"/>
                </a:lnTo>
                <a:lnTo>
                  <a:pt x="7320" y="45497"/>
                </a:lnTo>
                <a:lnTo>
                  <a:pt x="2135" y="41075"/>
                </a:lnTo>
                <a:lnTo>
                  <a:pt x="0" y="34822"/>
                </a:lnTo>
                <a:lnTo>
                  <a:pt x="915" y="27654"/>
                </a:lnTo>
                <a:lnTo>
                  <a:pt x="3965" y="21732"/>
                </a:lnTo>
                <a:lnTo>
                  <a:pt x="8235" y="15657"/>
                </a:lnTo>
                <a:lnTo>
                  <a:pt x="20435" y="0"/>
                </a:lnTo>
                <a:lnTo>
                  <a:pt x="26180" y="9607"/>
                </a:lnTo>
                <a:lnTo>
                  <a:pt x="31009" y="17080"/>
                </a:lnTo>
                <a:lnTo>
                  <a:pt x="34618" y="23333"/>
                </a:lnTo>
                <a:lnTo>
                  <a:pt x="36703" y="29281"/>
                </a:lnTo>
                <a:lnTo>
                  <a:pt x="36601" y="39168"/>
                </a:lnTo>
                <a:lnTo>
                  <a:pt x="32229" y="44938"/>
                </a:lnTo>
                <a:lnTo>
                  <a:pt x="24807" y="47353"/>
                </a:lnTo>
                <a:close/>
              </a:path>
            </a:pathLst>
          </a:custGeom>
          <a:solidFill>
            <a:srgbClr val="8B53FF">
              <a:alpha val="18998"/>
            </a:srgbClr>
          </a:solidFill>
        </p:spPr>
        <p:txBody>
          <a:bodyPr wrap="square" lIns="0" tIns="0" rIns="0" bIns="0" rtlCol="0"/>
          <a:lstStyle/>
          <a:p>
            <a:endParaRPr sz="995"/>
          </a:p>
        </p:txBody>
      </p:sp>
      <p:sp>
        <p:nvSpPr>
          <p:cNvPr id="118" name="object 118"/>
          <p:cNvSpPr/>
          <p:nvPr/>
        </p:nvSpPr>
        <p:spPr>
          <a:xfrm>
            <a:off x="5386020" y="3962967"/>
            <a:ext cx="18237" cy="24551"/>
          </a:xfrm>
          <a:custGeom>
            <a:avLst/>
            <a:gdLst/>
            <a:ahLst/>
            <a:cxnLst/>
            <a:rect l="l" t="t" r="r" b="b"/>
            <a:pathLst>
              <a:path w="33020" h="44450">
                <a:moveTo>
                  <a:pt x="17894" y="43921"/>
                </a:moveTo>
                <a:lnTo>
                  <a:pt x="10980" y="33398"/>
                </a:lnTo>
                <a:lnTo>
                  <a:pt x="5286" y="25621"/>
                </a:lnTo>
                <a:lnTo>
                  <a:pt x="1423" y="19673"/>
                </a:lnTo>
                <a:lnTo>
                  <a:pt x="0" y="14640"/>
                </a:lnTo>
                <a:lnTo>
                  <a:pt x="0" y="9760"/>
                </a:lnTo>
                <a:lnTo>
                  <a:pt x="8133" y="0"/>
                </a:lnTo>
                <a:lnTo>
                  <a:pt x="19520" y="0"/>
                </a:lnTo>
                <a:lnTo>
                  <a:pt x="30907" y="6506"/>
                </a:lnTo>
                <a:lnTo>
                  <a:pt x="32534" y="11387"/>
                </a:lnTo>
                <a:lnTo>
                  <a:pt x="30475" y="16699"/>
                </a:lnTo>
                <a:lnTo>
                  <a:pt x="27044" y="23384"/>
                </a:lnTo>
                <a:lnTo>
                  <a:pt x="22698" y="32204"/>
                </a:lnTo>
                <a:lnTo>
                  <a:pt x="17894" y="43921"/>
                </a:lnTo>
                <a:close/>
              </a:path>
            </a:pathLst>
          </a:custGeom>
          <a:solidFill>
            <a:srgbClr val="8B53FF">
              <a:alpha val="18998"/>
            </a:srgbClr>
          </a:solidFill>
        </p:spPr>
        <p:txBody>
          <a:bodyPr wrap="square" lIns="0" tIns="0" rIns="0" bIns="0" rtlCol="0"/>
          <a:lstStyle/>
          <a:p>
            <a:endParaRPr sz="995"/>
          </a:p>
        </p:txBody>
      </p:sp>
      <p:sp>
        <p:nvSpPr>
          <p:cNvPr id="119" name="object 119"/>
          <p:cNvSpPr/>
          <p:nvPr/>
        </p:nvSpPr>
        <p:spPr>
          <a:xfrm>
            <a:off x="4392279" y="4091202"/>
            <a:ext cx="22797" cy="18237"/>
          </a:xfrm>
          <a:custGeom>
            <a:avLst/>
            <a:gdLst/>
            <a:ahLst/>
            <a:cxnLst/>
            <a:rect l="l" t="t" r="r" b="b"/>
            <a:pathLst>
              <a:path w="41275" h="33020">
                <a:moveTo>
                  <a:pt x="17894" y="32992"/>
                </a:moveTo>
                <a:lnTo>
                  <a:pt x="9607" y="32483"/>
                </a:lnTo>
                <a:lnTo>
                  <a:pt x="4066" y="28925"/>
                </a:lnTo>
                <a:lnTo>
                  <a:pt x="965" y="22926"/>
                </a:lnTo>
                <a:lnTo>
                  <a:pt x="0" y="15098"/>
                </a:lnTo>
                <a:lnTo>
                  <a:pt x="1931" y="6405"/>
                </a:lnTo>
                <a:lnTo>
                  <a:pt x="6913" y="1677"/>
                </a:lnTo>
                <a:lnTo>
                  <a:pt x="13725" y="0"/>
                </a:lnTo>
                <a:lnTo>
                  <a:pt x="21147" y="457"/>
                </a:lnTo>
                <a:lnTo>
                  <a:pt x="25799" y="3736"/>
                </a:lnTo>
                <a:lnTo>
                  <a:pt x="30297" y="8387"/>
                </a:lnTo>
                <a:lnTo>
                  <a:pt x="35101" y="13954"/>
                </a:lnTo>
                <a:lnTo>
                  <a:pt x="40668" y="19978"/>
                </a:lnTo>
                <a:lnTo>
                  <a:pt x="28061" y="28925"/>
                </a:lnTo>
                <a:lnTo>
                  <a:pt x="22825" y="31873"/>
                </a:lnTo>
                <a:lnTo>
                  <a:pt x="17894" y="32992"/>
                </a:lnTo>
                <a:close/>
              </a:path>
            </a:pathLst>
          </a:custGeom>
          <a:solidFill>
            <a:srgbClr val="8B53FF">
              <a:alpha val="18998"/>
            </a:srgbClr>
          </a:solidFill>
        </p:spPr>
        <p:txBody>
          <a:bodyPr wrap="square" lIns="0" tIns="0" rIns="0" bIns="0" rtlCol="0"/>
          <a:lstStyle/>
          <a:p>
            <a:endParaRPr sz="995"/>
          </a:p>
        </p:txBody>
      </p:sp>
      <p:sp>
        <p:nvSpPr>
          <p:cNvPr id="120" name="object 120"/>
          <p:cNvSpPr/>
          <p:nvPr/>
        </p:nvSpPr>
        <p:spPr>
          <a:xfrm>
            <a:off x="3090355" y="5765356"/>
            <a:ext cx="24551" cy="18237"/>
          </a:xfrm>
          <a:custGeom>
            <a:avLst/>
            <a:gdLst/>
            <a:ahLst/>
            <a:cxnLst/>
            <a:rect l="l" t="t" r="r" b="b"/>
            <a:pathLst>
              <a:path w="44450" h="33020">
                <a:moveTo>
                  <a:pt x="14640" y="32534"/>
                </a:moveTo>
                <a:lnTo>
                  <a:pt x="8133" y="30907"/>
                </a:lnTo>
                <a:lnTo>
                  <a:pt x="1626" y="21147"/>
                </a:lnTo>
                <a:lnTo>
                  <a:pt x="0" y="13013"/>
                </a:lnTo>
                <a:lnTo>
                  <a:pt x="0" y="9760"/>
                </a:lnTo>
                <a:lnTo>
                  <a:pt x="9760" y="0"/>
                </a:lnTo>
                <a:lnTo>
                  <a:pt x="16267" y="0"/>
                </a:lnTo>
                <a:lnTo>
                  <a:pt x="21274" y="1423"/>
                </a:lnTo>
                <a:lnTo>
                  <a:pt x="27044" y="5286"/>
                </a:lnTo>
                <a:lnTo>
                  <a:pt x="34339" y="10980"/>
                </a:lnTo>
                <a:lnTo>
                  <a:pt x="43921" y="17894"/>
                </a:lnTo>
                <a:lnTo>
                  <a:pt x="33170" y="23842"/>
                </a:lnTo>
                <a:lnTo>
                  <a:pt x="25011" y="28874"/>
                </a:lnTo>
                <a:lnTo>
                  <a:pt x="18987" y="32077"/>
                </a:lnTo>
                <a:lnTo>
                  <a:pt x="14640" y="32534"/>
                </a:lnTo>
                <a:close/>
              </a:path>
            </a:pathLst>
          </a:custGeom>
          <a:solidFill>
            <a:srgbClr val="8B53FF">
              <a:alpha val="18998"/>
            </a:srgbClr>
          </a:solidFill>
        </p:spPr>
        <p:txBody>
          <a:bodyPr wrap="square" lIns="0" tIns="0" rIns="0" bIns="0" rtlCol="0"/>
          <a:lstStyle/>
          <a:p>
            <a:endParaRPr sz="995"/>
          </a:p>
        </p:txBody>
      </p:sp>
      <p:sp>
        <p:nvSpPr>
          <p:cNvPr id="121" name="object 121"/>
          <p:cNvSpPr/>
          <p:nvPr/>
        </p:nvSpPr>
        <p:spPr>
          <a:xfrm>
            <a:off x="4964118" y="3961172"/>
            <a:ext cx="24902" cy="18939"/>
          </a:xfrm>
          <a:custGeom>
            <a:avLst/>
            <a:gdLst/>
            <a:ahLst/>
            <a:cxnLst/>
            <a:rect l="l" t="t" r="r" b="b"/>
            <a:pathLst>
              <a:path w="45084" h="34289">
                <a:moveTo>
                  <a:pt x="15555" y="34161"/>
                </a:moveTo>
                <a:lnTo>
                  <a:pt x="7320" y="33398"/>
                </a:lnTo>
                <a:lnTo>
                  <a:pt x="2135" y="29281"/>
                </a:lnTo>
                <a:lnTo>
                  <a:pt x="0" y="22723"/>
                </a:lnTo>
                <a:lnTo>
                  <a:pt x="915" y="14640"/>
                </a:lnTo>
                <a:lnTo>
                  <a:pt x="2541" y="8133"/>
                </a:lnTo>
                <a:lnTo>
                  <a:pt x="10675" y="0"/>
                </a:lnTo>
                <a:lnTo>
                  <a:pt x="15555" y="0"/>
                </a:lnTo>
                <a:lnTo>
                  <a:pt x="21503" y="2109"/>
                </a:lnTo>
                <a:lnTo>
                  <a:pt x="27756" y="5896"/>
                </a:lnTo>
                <a:lnTo>
                  <a:pt x="35229" y="11209"/>
                </a:lnTo>
                <a:lnTo>
                  <a:pt x="44836" y="17894"/>
                </a:lnTo>
                <a:lnTo>
                  <a:pt x="34314" y="24553"/>
                </a:lnTo>
                <a:lnTo>
                  <a:pt x="26536" y="29687"/>
                </a:lnTo>
                <a:lnTo>
                  <a:pt x="20588" y="32992"/>
                </a:lnTo>
                <a:lnTo>
                  <a:pt x="15555" y="34161"/>
                </a:lnTo>
                <a:close/>
              </a:path>
            </a:pathLst>
          </a:custGeom>
          <a:solidFill>
            <a:srgbClr val="8B53FF">
              <a:alpha val="18998"/>
            </a:srgbClr>
          </a:solidFill>
        </p:spPr>
        <p:txBody>
          <a:bodyPr wrap="square" lIns="0" tIns="0" rIns="0" bIns="0" rtlCol="0"/>
          <a:lstStyle/>
          <a:p>
            <a:endParaRPr sz="995"/>
          </a:p>
        </p:txBody>
      </p:sp>
      <p:sp>
        <p:nvSpPr>
          <p:cNvPr id="122" name="object 122"/>
          <p:cNvSpPr/>
          <p:nvPr/>
        </p:nvSpPr>
        <p:spPr>
          <a:xfrm>
            <a:off x="3381863" y="4925261"/>
            <a:ext cx="21394" cy="16484"/>
          </a:xfrm>
          <a:custGeom>
            <a:avLst/>
            <a:gdLst/>
            <a:ahLst/>
            <a:cxnLst/>
            <a:rect l="l" t="t" r="r" b="b"/>
            <a:pathLst>
              <a:path w="38735" h="29845">
                <a:moveTo>
                  <a:pt x="15555" y="29281"/>
                </a:moveTo>
                <a:lnTo>
                  <a:pt x="7320" y="28544"/>
                </a:lnTo>
                <a:lnTo>
                  <a:pt x="2135" y="24604"/>
                </a:lnTo>
                <a:lnTo>
                  <a:pt x="0" y="18529"/>
                </a:lnTo>
                <a:lnTo>
                  <a:pt x="915" y="11387"/>
                </a:lnTo>
                <a:lnTo>
                  <a:pt x="2541" y="6506"/>
                </a:lnTo>
                <a:lnTo>
                  <a:pt x="12302" y="0"/>
                </a:lnTo>
                <a:lnTo>
                  <a:pt x="18809" y="0"/>
                </a:lnTo>
                <a:lnTo>
                  <a:pt x="22545" y="457"/>
                </a:lnTo>
                <a:lnTo>
                  <a:pt x="26739" y="3660"/>
                </a:lnTo>
                <a:lnTo>
                  <a:pt x="31848" y="8692"/>
                </a:lnTo>
                <a:lnTo>
                  <a:pt x="38330" y="14640"/>
                </a:lnTo>
                <a:lnTo>
                  <a:pt x="31568" y="19444"/>
                </a:lnTo>
                <a:lnTo>
                  <a:pt x="25722" y="23790"/>
                </a:lnTo>
                <a:lnTo>
                  <a:pt x="20486" y="27222"/>
                </a:lnTo>
                <a:lnTo>
                  <a:pt x="15555" y="29281"/>
                </a:lnTo>
                <a:close/>
              </a:path>
            </a:pathLst>
          </a:custGeom>
          <a:solidFill>
            <a:srgbClr val="8B53FF">
              <a:alpha val="18998"/>
            </a:srgbClr>
          </a:solidFill>
        </p:spPr>
        <p:txBody>
          <a:bodyPr wrap="square" lIns="0" tIns="0" rIns="0" bIns="0" rtlCol="0"/>
          <a:lstStyle/>
          <a:p>
            <a:endParaRPr sz="995"/>
          </a:p>
        </p:txBody>
      </p:sp>
      <p:sp>
        <p:nvSpPr>
          <p:cNvPr id="123" name="object 123"/>
          <p:cNvSpPr/>
          <p:nvPr/>
        </p:nvSpPr>
        <p:spPr>
          <a:xfrm>
            <a:off x="3079208" y="5904620"/>
            <a:ext cx="20342" cy="25253"/>
          </a:xfrm>
          <a:custGeom>
            <a:avLst/>
            <a:gdLst/>
            <a:ahLst/>
            <a:cxnLst/>
            <a:rect l="l" t="t" r="r" b="b"/>
            <a:pathLst>
              <a:path w="36829" h="45720">
                <a:moveTo>
                  <a:pt x="21808" y="45548"/>
                </a:moveTo>
                <a:lnTo>
                  <a:pt x="8184" y="30094"/>
                </a:lnTo>
                <a:lnTo>
                  <a:pt x="3736" y="24502"/>
                </a:lnTo>
                <a:lnTo>
                  <a:pt x="660" y="19520"/>
                </a:lnTo>
                <a:lnTo>
                  <a:pt x="0" y="11895"/>
                </a:lnTo>
                <a:lnTo>
                  <a:pt x="2694" y="6100"/>
                </a:lnTo>
                <a:lnTo>
                  <a:pt x="8438" y="2135"/>
                </a:lnTo>
                <a:lnTo>
                  <a:pt x="16928" y="0"/>
                </a:lnTo>
                <a:lnTo>
                  <a:pt x="25011" y="711"/>
                </a:lnTo>
                <a:lnTo>
                  <a:pt x="31568" y="3253"/>
                </a:lnTo>
                <a:lnTo>
                  <a:pt x="35686" y="8235"/>
                </a:lnTo>
                <a:lnTo>
                  <a:pt x="36449" y="16267"/>
                </a:lnTo>
                <a:lnTo>
                  <a:pt x="34619" y="22215"/>
                </a:lnTo>
                <a:lnTo>
                  <a:pt x="31568" y="28467"/>
                </a:lnTo>
                <a:lnTo>
                  <a:pt x="21808" y="45548"/>
                </a:lnTo>
                <a:close/>
              </a:path>
            </a:pathLst>
          </a:custGeom>
          <a:solidFill>
            <a:srgbClr val="8B53FF">
              <a:alpha val="18998"/>
            </a:srgbClr>
          </a:solidFill>
        </p:spPr>
        <p:txBody>
          <a:bodyPr wrap="square" lIns="0" tIns="0" rIns="0" bIns="0" rtlCol="0"/>
          <a:lstStyle/>
          <a:p>
            <a:endParaRPr sz="995"/>
          </a:p>
        </p:txBody>
      </p:sp>
      <p:sp>
        <p:nvSpPr>
          <p:cNvPr id="124" name="object 124"/>
          <p:cNvSpPr/>
          <p:nvPr/>
        </p:nvSpPr>
        <p:spPr>
          <a:xfrm>
            <a:off x="3242203" y="5203555"/>
            <a:ext cx="18237" cy="22096"/>
          </a:xfrm>
          <a:custGeom>
            <a:avLst/>
            <a:gdLst/>
            <a:ahLst/>
            <a:cxnLst/>
            <a:rect l="l" t="t" r="r" b="b"/>
            <a:pathLst>
              <a:path w="33020" h="40004">
                <a:moveTo>
                  <a:pt x="17894" y="39473"/>
                </a:moveTo>
                <a:lnTo>
                  <a:pt x="11437" y="33932"/>
                </a:lnTo>
                <a:lnTo>
                  <a:pt x="5286" y="29306"/>
                </a:lnTo>
                <a:lnTo>
                  <a:pt x="965" y="25290"/>
                </a:lnTo>
                <a:lnTo>
                  <a:pt x="22469" y="0"/>
                </a:lnTo>
                <a:lnTo>
                  <a:pt x="28467" y="3075"/>
                </a:lnTo>
                <a:lnTo>
                  <a:pt x="32026" y="8896"/>
                </a:lnTo>
                <a:lnTo>
                  <a:pt x="32534" y="16699"/>
                </a:lnTo>
                <a:lnTo>
                  <a:pt x="29560" y="21630"/>
                </a:lnTo>
                <a:lnTo>
                  <a:pt x="25824" y="26866"/>
                </a:lnTo>
                <a:lnTo>
                  <a:pt x="21783" y="32712"/>
                </a:lnTo>
                <a:lnTo>
                  <a:pt x="17894" y="39473"/>
                </a:lnTo>
                <a:close/>
              </a:path>
            </a:pathLst>
          </a:custGeom>
          <a:solidFill>
            <a:srgbClr val="8B53FF">
              <a:alpha val="18998"/>
            </a:srgbClr>
          </a:solidFill>
        </p:spPr>
        <p:txBody>
          <a:bodyPr wrap="square" lIns="0" tIns="0" rIns="0" bIns="0" rtlCol="0"/>
          <a:lstStyle/>
          <a:p>
            <a:endParaRPr sz="995"/>
          </a:p>
        </p:txBody>
      </p:sp>
      <p:sp>
        <p:nvSpPr>
          <p:cNvPr id="125" name="object 125"/>
          <p:cNvSpPr/>
          <p:nvPr/>
        </p:nvSpPr>
        <p:spPr>
          <a:xfrm>
            <a:off x="7069803" y="5135509"/>
            <a:ext cx="18939" cy="16484"/>
          </a:xfrm>
          <a:custGeom>
            <a:avLst/>
            <a:gdLst/>
            <a:ahLst/>
            <a:cxnLst/>
            <a:rect l="l" t="t" r="r" b="b"/>
            <a:pathLst>
              <a:path w="34290" h="29845">
                <a:moveTo>
                  <a:pt x="11387" y="29281"/>
                </a:moveTo>
                <a:lnTo>
                  <a:pt x="4880" y="27654"/>
                </a:lnTo>
                <a:lnTo>
                  <a:pt x="0" y="17894"/>
                </a:lnTo>
                <a:lnTo>
                  <a:pt x="0" y="8133"/>
                </a:lnTo>
                <a:lnTo>
                  <a:pt x="9760" y="0"/>
                </a:lnTo>
                <a:lnTo>
                  <a:pt x="13013" y="0"/>
                </a:lnTo>
                <a:lnTo>
                  <a:pt x="17690" y="2084"/>
                </a:lnTo>
                <a:lnTo>
                  <a:pt x="22367" y="5693"/>
                </a:lnTo>
                <a:lnTo>
                  <a:pt x="27654" y="10522"/>
                </a:lnTo>
                <a:lnTo>
                  <a:pt x="34161" y="16267"/>
                </a:lnTo>
                <a:lnTo>
                  <a:pt x="26485" y="21274"/>
                </a:lnTo>
                <a:lnTo>
                  <a:pt x="20334" y="25824"/>
                </a:lnTo>
                <a:lnTo>
                  <a:pt x="15403" y="28849"/>
                </a:lnTo>
                <a:lnTo>
                  <a:pt x="11387" y="29281"/>
                </a:lnTo>
                <a:close/>
              </a:path>
            </a:pathLst>
          </a:custGeom>
          <a:solidFill>
            <a:srgbClr val="8B53FF">
              <a:alpha val="18998"/>
            </a:srgbClr>
          </a:solidFill>
        </p:spPr>
        <p:txBody>
          <a:bodyPr wrap="square" lIns="0" tIns="0" rIns="0" bIns="0" rtlCol="0"/>
          <a:lstStyle/>
          <a:p>
            <a:endParaRPr sz="995"/>
          </a:p>
        </p:txBody>
      </p:sp>
      <p:sp>
        <p:nvSpPr>
          <p:cNvPr id="126" name="object 126"/>
          <p:cNvSpPr/>
          <p:nvPr/>
        </p:nvSpPr>
        <p:spPr>
          <a:xfrm>
            <a:off x="5527080" y="3968361"/>
            <a:ext cx="14379" cy="21745"/>
          </a:xfrm>
          <a:custGeom>
            <a:avLst/>
            <a:gdLst/>
            <a:ahLst/>
            <a:cxnLst/>
            <a:rect l="l" t="t" r="r" b="b"/>
            <a:pathLst>
              <a:path w="26034" h="39370">
                <a:moveTo>
                  <a:pt x="9760" y="39041"/>
                </a:moveTo>
                <a:lnTo>
                  <a:pt x="0" y="29281"/>
                </a:lnTo>
                <a:lnTo>
                  <a:pt x="0" y="24401"/>
                </a:lnTo>
                <a:lnTo>
                  <a:pt x="1093" y="19444"/>
                </a:lnTo>
                <a:lnTo>
                  <a:pt x="3863" y="14030"/>
                </a:lnTo>
                <a:lnTo>
                  <a:pt x="7549" y="7701"/>
                </a:lnTo>
                <a:lnTo>
                  <a:pt x="11387" y="0"/>
                </a:lnTo>
                <a:lnTo>
                  <a:pt x="21757" y="13827"/>
                </a:lnTo>
                <a:lnTo>
                  <a:pt x="24884" y="18758"/>
                </a:lnTo>
                <a:lnTo>
                  <a:pt x="26027" y="22774"/>
                </a:lnTo>
                <a:lnTo>
                  <a:pt x="26027" y="27654"/>
                </a:lnTo>
                <a:lnTo>
                  <a:pt x="17894" y="34161"/>
                </a:lnTo>
                <a:lnTo>
                  <a:pt x="11387" y="37414"/>
                </a:lnTo>
                <a:lnTo>
                  <a:pt x="9760" y="39041"/>
                </a:lnTo>
                <a:close/>
              </a:path>
            </a:pathLst>
          </a:custGeom>
          <a:solidFill>
            <a:srgbClr val="8B53FF">
              <a:alpha val="18998"/>
            </a:srgbClr>
          </a:solidFill>
        </p:spPr>
        <p:txBody>
          <a:bodyPr wrap="square" lIns="0" tIns="0" rIns="0" bIns="0" rtlCol="0"/>
          <a:lstStyle/>
          <a:p>
            <a:endParaRPr sz="995"/>
          </a:p>
        </p:txBody>
      </p:sp>
      <p:sp>
        <p:nvSpPr>
          <p:cNvPr id="127" name="object 127"/>
          <p:cNvSpPr/>
          <p:nvPr/>
        </p:nvSpPr>
        <p:spPr>
          <a:xfrm>
            <a:off x="6509745" y="4410421"/>
            <a:ext cx="14029" cy="19289"/>
          </a:xfrm>
          <a:custGeom>
            <a:avLst/>
            <a:gdLst/>
            <a:ahLst/>
            <a:cxnLst/>
            <a:rect l="l" t="t" r="r" b="b"/>
            <a:pathLst>
              <a:path w="25400" h="34925">
                <a:moveTo>
                  <a:pt x="9912" y="34314"/>
                </a:moveTo>
                <a:lnTo>
                  <a:pt x="2363" y="32941"/>
                </a:lnTo>
                <a:lnTo>
                  <a:pt x="0" y="22418"/>
                </a:lnTo>
                <a:lnTo>
                  <a:pt x="533" y="0"/>
                </a:lnTo>
                <a:lnTo>
                  <a:pt x="15784" y="17080"/>
                </a:lnTo>
                <a:lnTo>
                  <a:pt x="20893" y="23333"/>
                </a:lnTo>
                <a:lnTo>
                  <a:pt x="24934" y="29281"/>
                </a:lnTo>
                <a:lnTo>
                  <a:pt x="9912" y="34314"/>
                </a:lnTo>
                <a:close/>
              </a:path>
            </a:pathLst>
          </a:custGeom>
          <a:solidFill>
            <a:srgbClr val="8B53FF">
              <a:alpha val="18998"/>
            </a:srgbClr>
          </a:solidFill>
        </p:spPr>
        <p:txBody>
          <a:bodyPr wrap="square" lIns="0" tIns="0" rIns="0" bIns="0" rtlCol="0"/>
          <a:lstStyle/>
          <a:p>
            <a:endParaRPr sz="995"/>
          </a:p>
        </p:txBody>
      </p:sp>
      <p:pic>
        <p:nvPicPr>
          <p:cNvPr id="138" name="object 138"/>
          <p:cNvPicPr/>
          <p:nvPr/>
        </p:nvPicPr>
        <p:blipFill>
          <a:blip r:embed="rId94" cstate="print"/>
          <a:stretch>
            <a:fillRect/>
          </a:stretch>
        </p:blipFill>
        <p:spPr>
          <a:xfrm>
            <a:off x="7228664" y="5245776"/>
            <a:ext cx="4645223" cy="1611129"/>
          </a:xfrm>
          <a:prstGeom prst="rect">
            <a:avLst/>
          </a:prstGeom>
        </p:spPr>
      </p:pic>
      <p:pic>
        <p:nvPicPr>
          <p:cNvPr id="139" name="object 139"/>
          <p:cNvPicPr/>
          <p:nvPr/>
        </p:nvPicPr>
        <p:blipFill>
          <a:blip r:embed="rId95" cstate="print"/>
          <a:stretch>
            <a:fillRect/>
          </a:stretch>
        </p:blipFill>
        <p:spPr>
          <a:xfrm>
            <a:off x="893089" y="4721200"/>
            <a:ext cx="1383204" cy="1102790"/>
          </a:xfrm>
          <a:prstGeom prst="rect">
            <a:avLst/>
          </a:prstGeom>
        </p:spPr>
      </p:pic>
      <p:pic>
        <p:nvPicPr>
          <p:cNvPr id="140" name="object 140"/>
          <p:cNvPicPr/>
          <p:nvPr/>
        </p:nvPicPr>
        <p:blipFill>
          <a:blip r:embed="rId96" cstate="print"/>
          <a:stretch>
            <a:fillRect/>
          </a:stretch>
        </p:blipFill>
        <p:spPr>
          <a:xfrm>
            <a:off x="4580086" y="1285238"/>
            <a:ext cx="537493" cy="491177"/>
          </a:xfrm>
          <a:prstGeom prst="rect">
            <a:avLst/>
          </a:prstGeom>
        </p:spPr>
      </p:pic>
      <p:sp>
        <p:nvSpPr>
          <p:cNvPr id="141" name="object 141"/>
          <p:cNvSpPr txBox="1">
            <a:spLocks noGrp="1"/>
          </p:cNvSpPr>
          <p:nvPr>
            <p:ph type="title" idx="4294967295"/>
          </p:nvPr>
        </p:nvSpPr>
        <p:spPr>
          <a:xfrm>
            <a:off x="3842681" y="2440997"/>
            <a:ext cx="6834770" cy="2060637"/>
          </a:xfrm>
          <a:prstGeom prst="rect">
            <a:avLst/>
          </a:prstGeom>
        </p:spPr>
        <p:txBody>
          <a:bodyPr vert="horz" wrap="square" lIns="0" tIns="143090" rIns="0" bIns="0" rtlCol="0" anchor="b">
            <a:spAutoFit/>
          </a:bodyPr>
          <a:lstStyle/>
          <a:p>
            <a:pPr marL="3289158" marR="2806" indent="85578" algn="ctr">
              <a:lnSpc>
                <a:spcPts val="5181"/>
              </a:lnSpc>
              <a:spcBef>
                <a:spcPts val="710"/>
              </a:spcBef>
            </a:pPr>
            <a:r>
              <a:rPr lang="en-US" b="1" spc="116" dirty="0">
                <a:latin typeface="Times New Roman" panose="02020603050405020304" pitchFamily="18" charset="0"/>
                <a:cs typeface="Times New Roman" panose="02020603050405020304" pitchFamily="18" charset="0"/>
              </a:rPr>
              <a:t>  </a:t>
            </a:r>
            <a:r>
              <a:rPr sz="3120" b="1" spc="116" dirty="0">
                <a:latin typeface="Times New Roman" panose="02020603050405020304" pitchFamily="18" charset="0"/>
                <a:cs typeface="Times New Roman" panose="02020603050405020304" pitchFamily="18" charset="0"/>
              </a:rPr>
              <a:t>Thank</a:t>
            </a:r>
            <a:r>
              <a:rPr lang="en-US" sz="3120" b="1" spc="116" dirty="0">
                <a:latin typeface="Times New Roman" panose="02020603050405020304" pitchFamily="18" charset="0"/>
                <a:cs typeface="Times New Roman" panose="02020603050405020304" pitchFamily="18" charset="0"/>
              </a:rPr>
              <a:t>s</a:t>
            </a:r>
            <a:r>
              <a:rPr sz="3120" b="1" spc="-442" dirty="0">
                <a:latin typeface="Times New Roman" panose="02020603050405020304" pitchFamily="18" charset="0"/>
                <a:cs typeface="Times New Roman" panose="02020603050405020304" pitchFamily="18" charset="0"/>
              </a:rPr>
              <a:t> </a:t>
            </a:r>
            <a:br>
              <a:rPr lang="en-US" sz="3120" b="1" spc="-442" dirty="0">
                <a:latin typeface="Times New Roman" panose="02020603050405020304" pitchFamily="18" charset="0"/>
                <a:cs typeface="Times New Roman" panose="02020603050405020304" pitchFamily="18" charset="0"/>
              </a:rPr>
            </a:br>
            <a:r>
              <a:rPr lang="en-US" sz="3120" b="1" spc="-442" dirty="0">
                <a:latin typeface="Times New Roman" panose="02020603050405020304" pitchFamily="18" charset="0"/>
                <a:cs typeface="Times New Roman" panose="02020603050405020304" pitchFamily="18" charset="0"/>
              </a:rPr>
              <a:t>           </a:t>
            </a:r>
            <a:r>
              <a:rPr sz="3120" b="1" spc="41" dirty="0">
                <a:latin typeface="Times New Roman" panose="02020603050405020304" pitchFamily="18" charset="0"/>
                <a:cs typeface="Times New Roman" panose="02020603050405020304" pitchFamily="18" charset="0"/>
              </a:rPr>
              <a:t>For</a:t>
            </a:r>
            <a:br>
              <a:rPr lang="en-US" sz="3120" b="1" spc="41" dirty="0">
                <a:latin typeface="Times New Roman" panose="02020603050405020304" pitchFamily="18" charset="0"/>
                <a:cs typeface="Times New Roman" panose="02020603050405020304" pitchFamily="18" charset="0"/>
              </a:rPr>
            </a:br>
            <a:r>
              <a:rPr sz="3120" b="1" spc="41" dirty="0">
                <a:latin typeface="Times New Roman" panose="02020603050405020304" pitchFamily="18" charset="0"/>
                <a:cs typeface="Times New Roman" panose="02020603050405020304" pitchFamily="18" charset="0"/>
              </a:rPr>
              <a:t> </a:t>
            </a:r>
            <a:r>
              <a:rPr lang="en-US" sz="3120" b="1" spc="41" dirty="0">
                <a:latin typeface="Times New Roman" panose="02020603050405020304" pitchFamily="18" charset="0"/>
                <a:cs typeface="Times New Roman" panose="02020603050405020304" pitchFamily="18" charset="0"/>
              </a:rPr>
              <a:t>    </a:t>
            </a:r>
            <a:r>
              <a:rPr sz="3120" b="1" spc="110" dirty="0">
                <a:latin typeface="Times New Roman" panose="02020603050405020304" pitchFamily="18" charset="0"/>
                <a:cs typeface="Times New Roman" panose="02020603050405020304" pitchFamily="18" charset="0"/>
              </a:rPr>
              <a:t>Your</a:t>
            </a:r>
            <a:r>
              <a:rPr sz="3120" b="1" spc="-437" dirty="0">
                <a:latin typeface="Times New Roman" panose="02020603050405020304" pitchFamily="18" charset="0"/>
                <a:cs typeface="Times New Roman" panose="02020603050405020304" pitchFamily="18" charset="0"/>
              </a:rPr>
              <a:t> </a:t>
            </a:r>
            <a:r>
              <a:rPr lang="en-US" sz="3120" b="1" spc="-437" dirty="0">
                <a:latin typeface="Times New Roman" panose="02020603050405020304" pitchFamily="18" charset="0"/>
                <a:cs typeface="Times New Roman" panose="02020603050405020304" pitchFamily="18" charset="0"/>
              </a:rPr>
              <a:t>   </a:t>
            </a:r>
            <a:r>
              <a:rPr sz="3120" b="1" spc="60" dirty="0">
                <a:latin typeface="Times New Roman" panose="02020603050405020304" pitchFamily="18" charset="0"/>
                <a:cs typeface="Times New Roman" panose="02020603050405020304" pitchFamily="18" charset="0"/>
              </a:rPr>
              <a:t>Attention</a:t>
            </a:r>
          </a:p>
        </p:txBody>
      </p:sp>
      <p:pic>
        <p:nvPicPr>
          <p:cNvPr id="143" name="Picture 142">
            <a:extLst>
              <a:ext uri="{FF2B5EF4-FFF2-40B4-BE49-F238E27FC236}">
                <a16:creationId xmlns:a16="http://schemas.microsoft.com/office/drawing/2014/main" id="{4D557B1F-1696-482C-9D87-69456B4166D1}"/>
              </a:ext>
            </a:extLst>
          </p:cNvPr>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0" y="-1"/>
            <a:ext cx="7193795" cy="6858001"/>
          </a:xfrm>
          <a:prstGeom prst="rect">
            <a:avLst/>
          </a:prstGeom>
        </p:spPr>
      </p:pic>
      <p:pic>
        <p:nvPicPr>
          <p:cNvPr id="144" name="Image 2">
            <a:extLst>
              <a:ext uri="{FF2B5EF4-FFF2-40B4-BE49-F238E27FC236}">
                <a16:creationId xmlns:a16="http://schemas.microsoft.com/office/drawing/2014/main" id="{05F8A4BF-54AB-474A-AD06-D1C3F9DA34FD}"/>
              </a:ext>
            </a:extLst>
          </p:cNvPr>
          <p:cNvPicPr/>
          <p:nvPr/>
        </p:nvPicPr>
        <p:blipFill>
          <a:blip r:embed="rId98" cstate="print"/>
          <a:stretch>
            <a:fillRect/>
          </a:stretch>
        </p:blipFill>
        <p:spPr>
          <a:xfrm>
            <a:off x="10891710" y="198482"/>
            <a:ext cx="800280" cy="10668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6896100" y="-838200"/>
            <a:ext cx="2781300" cy="3981450"/>
          </a:xfrm>
          <a:prstGeom prst="rect">
            <a:avLst/>
          </a:prstGeom>
        </p:spPr>
      </p:pic>
      <p:sp>
        <p:nvSpPr>
          <p:cNvPr id="4" name="object 4"/>
          <p:cNvSpPr txBox="1">
            <a:spLocks noGrp="1"/>
          </p:cNvSpPr>
          <p:nvPr>
            <p:ph type="title"/>
          </p:nvPr>
        </p:nvSpPr>
        <p:spPr>
          <a:xfrm>
            <a:off x="1991360" y="-1337056"/>
            <a:ext cx="3780790" cy="505267"/>
          </a:xfrm>
          <a:prstGeom prst="rect">
            <a:avLst/>
          </a:prstGeom>
        </p:spPr>
        <p:txBody>
          <a:bodyPr vert="horz" wrap="square" lIns="0" tIns="12700" rIns="0" bIns="0" rtlCol="0" anchor="t">
            <a:spAutoFit/>
          </a:bodyPr>
          <a:lstStyle/>
          <a:p>
            <a:pPr marL="12700">
              <a:spcBef>
                <a:spcPts val="100"/>
              </a:spcBef>
            </a:pPr>
            <a:r>
              <a:rPr sz="3200" dirty="0">
                <a:solidFill>
                  <a:srgbClr val="FF0000"/>
                </a:solidFill>
              </a:rPr>
              <a:t>The</a:t>
            </a:r>
            <a:r>
              <a:rPr sz="3200" spc="-55" dirty="0">
                <a:solidFill>
                  <a:srgbClr val="FF0000"/>
                </a:solidFill>
              </a:rPr>
              <a:t> </a:t>
            </a:r>
            <a:r>
              <a:rPr sz="3200" dirty="0">
                <a:solidFill>
                  <a:srgbClr val="FF0000"/>
                </a:solidFill>
              </a:rPr>
              <a:t>State</a:t>
            </a:r>
            <a:r>
              <a:rPr sz="3200" spc="-50" dirty="0">
                <a:solidFill>
                  <a:srgbClr val="FF0000"/>
                </a:solidFill>
              </a:rPr>
              <a:t> </a:t>
            </a:r>
            <a:r>
              <a:rPr sz="3200" spc="-10" dirty="0">
                <a:solidFill>
                  <a:srgbClr val="FF0000"/>
                </a:solidFill>
              </a:rPr>
              <a:t>Postulate</a:t>
            </a:r>
            <a:endParaRPr sz="3200"/>
          </a:p>
        </p:txBody>
      </p:sp>
      <p:sp>
        <p:nvSpPr>
          <p:cNvPr id="5" name="object 5"/>
          <p:cNvSpPr txBox="1"/>
          <p:nvPr/>
        </p:nvSpPr>
        <p:spPr>
          <a:xfrm>
            <a:off x="2059941" y="-679958"/>
            <a:ext cx="4235450" cy="5251951"/>
          </a:xfrm>
          <a:prstGeom prst="rect">
            <a:avLst/>
          </a:prstGeom>
        </p:spPr>
        <p:txBody>
          <a:bodyPr vert="horz" wrap="square" lIns="0" tIns="31750" rIns="0" bIns="0" rtlCol="0">
            <a:spAutoFit/>
          </a:bodyPr>
          <a:lstStyle/>
          <a:p>
            <a:pPr marL="355599" marR="100964" indent="-343534">
              <a:lnSpc>
                <a:spcPct val="94700"/>
              </a:lnSpc>
              <a:spcBef>
                <a:spcPts val="250"/>
              </a:spcBef>
              <a:buClr>
                <a:srgbClr val="FF0000"/>
              </a:buClr>
              <a:buChar char="•"/>
              <a:tabLst>
                <a:tab pos="355599" algn="l"/>
              </a:tabLst>
            </a:pPr>
            <a:r>
              <a:rPr sz="2400" dirty="0">
                <a:latin typeface="Arial MT"/>
                <a:cs typeface="Arial MT"/>
              </a:rPr>
              <a:t>The</a:t>
            </a:r>
            <a:r>
              <a:rPr sz="2400" spc="-60" dirty="0">
                <a:latin typeface="Arial MT"/>
                <a:cs typeface="Arial MT"/>
              </a:rPr>
              <a:t> </a:t>
            </a:r>
            <a:r>
              <a:rPr sz="2400" dirty="0">
                <a:latin typeface="Arial MT"/>
                <a:cs typeface="Arial MT"/>
              </a:rPr>
              <a:t>number</a:t>
            </a:r>
            <a:r>
              <a:rPr sz="2400" spc="-45" dirty="0">
                <a:latin typeface="Arial MT"/>
                <a:cs typeface="Arial MT"/>
              </a:rPr>
              <a:t> </a:t>
            </a:r>
            <a:r>
              <a:rPr sz="2400" dirty="0">
                <a:latin typeface="Arial MT"/>
                <a:cs typeface="Arial MT"/>
              </a:rPr>
              <a:t>of</a:t>
            </a:r>
            <a:r>
              <a:rPr sz="2400" spc="-45" dirty="0">
                <a:latin typeface="Arial MT"/>
                <a:cs typeface="Arial MT"/>
              </a:rPr>
              <a:t> </a:t>
            </a:r>
            <a:r>
              <a:rPr sz="2400" spc="-10" dirty="0">
                <a:latin typeface="Arial MT"/>
                <a:cs typeface="Arial MT"/>
              </a:rPr>
              <a:t>properties </a:t>
            </a:r>
            <a:r>
              <a:rPr sz="2400" dirty="0">
                <a:latin typeface="Arial MT"/>
                <a:cs typeface="Arial MT"/>
              </a:rPr>
              <a:t>required</a:t>
            </a:r>
            <a:r>
              <a:rPr sz="2400" spc="-40" dirty="0">
                <a:latin typeface="Arial MT"/>
                <a:cs typeface="Arial MT"/>
              </a:rPr>
              <a:t> </a:t>
            </a:r>
            <a:r>
              <a:rPr sz="2400" dirty="0">
                <a:latin typeface="Arial MT"/>
                <a:cs typeface="Arial MT"/>
              </a:rPr>
              <a:t>to</a:t>
            </a:r>
            <a:r>
              <a:rPr sz="2400" spc="-40" dirty="0">
                <a:latin typeface="Arial MT"/>
                <a:cs typeface="Arial MT"/>
              </a:rPr>
              <a:t> </a:t>
            </a:r>
            <a:r>
              <a:rPr sz="2400" dirty="0">
                <a:latin typeface="Arial MT"/>
                <a:cs typeface="Arial MT"/>
              </a:rPr>
              <a:t>fix</a:t>
            </a:r>
            <a:r>
              <a:rPr sz="2400" spc="-40" dirty="0">
                <a:latin typeface="Arial MT"/>
                <a:cs typeface="Arial MT"/>
              </a:rPr>
              <a:t> </a:t>
            </a:r>
            <a:r>
              <a:rPr sz="2400" dirty="0">
                <a:latin typeface="Arial MT"/>
                <a:cs typeface="Arial MT"/>
              </a:rPr>
              <a:t>the</a:t>
            </a:r>
            <a:r>
              <a:rPr sz="2400" spc="-35" dirty="0">
                <a:latin typeface="Arial MT"/>
                <a:cs typeface="Arial MT"/>
              </a:rPr>
              <a:t> </a:t>
            </a:r>
            <a:r>
              <a:rPr sz="2400" dirty="0">
                <a:latin typeface="Arial MT"/>
                <a:cs typeface="Arial MT"/>
              </a:rPr>
              <a:t>state</a:t>
            </a:r>
            <a:r>
              <a:rPr sz="2400" spc="-55" dirty="0">
                <a:latin typeface="Arial MT"/>
                <a:cs typeface="Arial MT"/>
              </a:rPr>
              <a:t> </a:t>
            </a:r>
            <a:r>
              <a:rPr sz="2400" dirty="0">
                <a:latin typeface="Arial MT"/>
                <a:cs typeface="Arial MT"/>
              </a:rPr>
              <a:t>of</a:t>
            </a:r>
            <a:r>
              <a:rPr sz="2400" spc="-35" dirty="0">
                <a:latin typeface="Arial MT"/>
                <a:cs typeface="Arial MT"/>
              </a:rPr>
              <a:t> </a:t>
            </a:r>
            <a:r>
              <a:rPr sz="2400" spc="-50" dirty="0">
                <a:latin typeface="Arial MT"/>
                <a:cs typeface="Arial MT"/>
              </a:rPr>
              <a:t>a </a:t>
            </a:r>
            <a:r>
              <a:rPr sz="2400" dirty="0">
                <a:latin typeface="Arial MT"/>
                <a:cs typeface="Arial MT"/>
              </a:rPr>
              <a:t>system</a:t>
            </a:r>
            <a:r>
              <a:rPr sz="2400" spc="-65" dirty="0">
                <a:latin typeface="Arial MT"/>
                <a:cs typeface="Arial MT"/>
              </a:rPr>
              <a:t> </a:t>
            </a:r>
            <a:r>
              <a:rPr sz="2400" dirty="0">
                <a:latin typeface="Arial MT"/>
                <a:cs typeface="Arial MT"/>
              </a:rPr>
              <a:t>is</a:t>
            </a:r>
            <a:r>
              <a:rPr sz="2400" spc="-75" dirty="0">
                <a:latin typeface="Arial MT"/>
                <a:cs typeface="Arial MT"/>
              </a:rPr>
              <a:t> </a:t>
            </a:r>
            <a:r>
              <a:rPr sz="2400" dirty="0">
                <a:latin typeface="Arial MT"/>
                <a:cs typeface="Arial MT"/>
              </a:rPr>
              <a:t>given</a:t>
            </a:r>
            <a:r>
              <a:rPr sz="2400" spc="-70" dirty="0">
                <a:latin typeface="Arial MT"/>
                <a:cs typeface="Arial MT"/>
              </a:rPr>
              <a:t> </a:t>
            </a:r>
            <a:r>
              <a:rPr sz="2400" dirty="0">
                <a:latin typeface="Arial MT"/>
                <a:cs typeface="Arial MT"/>
              </a:rPr>
              <a:t>by</a:t>
            </a:r>
            <a:r>
              <a:rPr sz="2400" spc="-75" dirty="0">
                <a:latin typeface="Arial MT"/>
                <a:cs typeface="Arial MT"/>
              </a:rPr>
              <a:t> </a:t>
            </a:r>
            <a:r>
              <a:rPr sz="2400" dirty="0">
                <a:latin typeface="Arial MT"/>
                <a:cs typeface="Arial MT"/>
              </a:rPr>
              <a:t>the</a:t>
            </a:r>
            <a:r>
              <a:rPr sz="2400" spc="-80" dirty="0">
                <a:latin typeface="Arial MT"/>
                <a:cs typeface="Arial MT"/>
              </a:rPr>
              <a:t> </a:t>
            </a:r>
            <a:r>
              <a:rPr sz="2400" b="1" spc="-20" dirty="0">
                <a:solidFill>
                  <a:srgbClr val="CC00CC"/>
                </a:solidFill>
                <a:latin typeface="Arial"/>
                <a:cs typeface="Arial"/>
              </a:rPr>
              <a:t>state </a:t>
            </a:r>
            <a:r>
              <a:rPr sz="2400" b="1" spc="-10" dirty="0">
                <a:solidFill>
                  <a:srgbClr val="CC00CC"/>
                </a:solidFill>
                <a:latin typeface="Arial"/>
                <a:cs typeface="Arial"/>
              </a:rPr>
              <a:t>postulate</a:t>
            </a:r>
            <a:r>
              <a:rPr sz="2400" spc="-10" dirty="0">
                <a:solidFill>
                  <a:srgbClr val="CC00CC"/>
                </a:solidFill>
                <a:latin typeface="Arial MT"/>
                <a:cs typeface="Arial MT"/>
              </a:rPr>
              <a:t>:</a:t>
            </a:r>
            <a:endParaRPr sz="2400">
              <a:latin typeface="Arial MT"/>
              <a:cs typeface="Arial MT"/>
            </a:endParaRPr>
          </a:p>
          <a:p>
            <a:pPr marL="756282" marR="339724" lvl="1" indent="-287019">
              <a:lnSpc>
                <a:spcPct val="94600"/>
              </a:lnSpc>
              <a:spcBef>
                <a:spcPts val="1180"/>
              </a:spcBef>
              <a:buClr>
                <a:srgbClr val="FF0000"/>
              </a:buClr>
              <a:buFont typeface="Wingdings"/>
              <a:buChar char=""/>
              <a:tabLst>
                <a:tab pos="756282" algn="l"/>
              </a:tabLst>
            </a:pPr>
            <a:r>
              <a:rPr sz="2400" i="1" dirty="0">
                <a:solidFill>
                  <a:srgbClr val="0000FF"/>
                </a:solidFill>
                <a:latin typeface="Arial"/>
                <a:cs typeface="Arial"/>
              </a:rPr>
              <a:t>The</a:t>
            </a:r>
            <a:r>
              <a:rPr sz="2400" i="1" spc="-40" dirty="0">
                <a:solidFill>
                  <a:srgbClr val="0000FF"/>
                </a:solidFill>
                <a:latin typeface="Arial"/>
                <a:cs typeface="Arial"/>
              </a:rPr>
              <a:t> </a:t>
            </a:r>
            <a:r>
              <a:rPr sz="2400" i="1" dirty="0">
                <a:solidFill>
                  <a:srgbClr val="0000FF"/>
                </a:solidFill>
                <a:latin typeface="Arial"/>
                <a:cs typeface="Arial"/>
              </a:rPr>
              <a:t>state</a:t>
            </a:r>
            <a:r>
              <a:rPr sz="2400" i="1" spc="-25" dirty="0">
                <a:solidFill>
                  <a:srgbClr val="0000FF"/>
                </a:solidFill>
                <a:latin typeface="Arial"/>
                <a:cs typeface="Arial"/>
              </a:rPr>
              <a:t> </a:t>
            </a:r>
            <a:r>
              <a:rPr sz="2400" i="1" dirty="0">
                <a:solidFill>
                  <a:srgbClr val="0000FF"/>
                </a:solidFill>
                <a:latin typeface="Arial"/>
                <a:cs typeface="Arial"/>
              </a:rPr>
              <a:t>of</a:t>
            </a:r>
            <a:r>
              <a:rPr sz="2400" i="1" spc="-20" dirty="0">
                <a:solidFill>
                  <a:srgbClr val="0000FF"/>
                </a:solidFill>
                <a:latin typeface="Arial"/>
                <a:cs typeface="Arial"/>
              </a:rPr>
              <a:t> </a:t>
            </a:r>
            <a:r>
              <a:rPr sz="2400" i="1" dirty="0">
                <a:solidFill>
                  <a:srgbClr val="0000FF"/>
                </a:solidFill>
                <a:latin typeface="Arial"/>
                <a:cs typeface="Arial"/>
              </a:rPr>
              <a:t>a</a:t>
            </a:r>
            <a:r>
              <a:rPr sz="2400" i="1" spc="-25" dirty="0">
                <a:solidFill>
                  <a:srgbClr val="0000FF"/>
                </a:solidFill>
                <a:latin typeface="Arial"/>
                <a:cs typeface="Arial"/>
              </a:rPr>
              <a:t> </a:t>
            </a:r>
            <a:r>
              <a:rPr sz="2400" i="1" spc="-10" dirty="0">
                <a:solidFill>
                  <a:srgbClr val="0000FF"/>
                </a:solidFill>
                <a:latin typeface="Arial"/>
                <a:cs typeface="Arial"/>
              </a:rPr>
              <a:t>simple compressible</a:t>
            </a:r>
            <a:r>
              <a:rPr sz="2400" i="1" spc="-100" dirty="0">
                <a:solidFill>
                  <a:srgbClr val="0000FF"/>
                </a:solidFill>
                <a:latin typeface="Arial"/>
                <a:cs typeface="Arial"/>
              </a:rPr>
              <a:t> </a:t>
            </a:r>
            <a:r>
              <a:rPr sz="2400" i="1" dirty="0">
                <a:solidFill>
                  <a:srgbClr val="0000FF"/>
                </a:solidFill>
                <a:latin typeface="Arial"/>
                <a:cs typeface="Arial"/>
              </a:rPr>
              <a:t>system</a:t>
            </a:r>
            <a:r>
              <a:rPr sz="2400" i="1" spc="-120" dirty="0">
                <a:solidFill>
                  <a:srgbClr val="0000FF"/>
                </a:solidFill>
                <a:latin typeface="Arial"/>
                <a:cs typeface="Arial"/>
              </a:rPr>
              <a:t> </a:t>
            </a:r>
            <a:r>
              <a:rPr sz="2400" i="1" spc="-25" dirty="0">
                <a:solidFill>
                  <a:srgbClr val="0000FF"/>
                </a:solidFill>
                <a:latin typeface="Arial"/>
                <a:cs typeface="Arial"/>
              </a:rPr>
              <a:t>is </a:t>
            </a:r>
            <a:r>
              <a:rPr sz="2400" i="1" spc="-10" dirty="0">
                <a:solidFill>
                  <a:srgbClr val="0000FF"/>
                </a:solidFill>
                <a:latin typeface="Arial"/>
                <a:cs typeface="Arial"/>
              </a:rPr>
              <a:t>completely</a:t>
            </a:r>
            <a:r>
              <a:rPr sz="2400" i="1" spc="-120" dirty="0">
                <a:solidFill>
                  <a:srgbClr val="0000FF"/>
                </a:solidFill>
                <a:latin typeface="Arial"/>
                <a:cs typeface="Arial"/>
              </a:rPr>
              <a:t> </a:t>
            </a:r>
            <a:r>
              <a:rPr sz="2400" i="1" spc="-10" dirty="0">
                <a:solidFill>
                  <a:srgbClr val="0000FF"/>
                </a:solidFill>
                <a:latin typeface="Arial"/>
                <a:cs typeface="Arial"/>
              </a:rPr>
              <a:t>specified</a:t>
            </a:r>
            <a:r>
              <a:rPr sz="2400" i="1" spc="-135" dirty="0">
                <a:solidFill>
                  <a:srgbClr val="0000FF"/>
                </a:solidFill>
                <a:latin typeface="Arial"/>
                <a:cs typeface="Arial"/>
              </a:rPr>
              <a:t> </a:t>
            </a:r>
            <a:r>
              <a:rPr sz="2400" i="1" spc="-25" dirty="0">
                <a:solidFill>
                  <a:srgbClr val="0000FF"/>
                </a:solidFill>
                <a:latin typeface="Arial"/>
                <a:cs typeface="Arial"/>
              </a:rPr>
              <a:t>by </a:t>
            </a:r>
            <a:r>
              <a:rPr sz="2400" i="1" dirty="0">
                <a:solidFill>
                  <a:srgbClr val="0000FF"/>
                </a:solidFill>
                <a:latin typeface="Arial"/>
                <a:cs typeface="Arial"/>
              </a:rPr>
              <a:t>two</a:t>
            </a:r>
            <a:r>
              <a:rPr sz="2400" i="1" spc="-15" dirty="0">
                <a:solidFill>
                  <a:srgbClr val="0000FF"/>
                </a:solidFill>
                <a:latin typeface="Arial"/>
                <a:cs typeface="Arial"/>
              </a:rPr>
              <a:t> </a:t>
            </a:r>
            <a:r>
              <a:rPr sz="2400" i="1" spc="-10" dirty="0">
                <a:solidFill>
                  <a:srgbClr val="0000FF"/>
                </a:solidFill>
                <a:latin typeface="Arial"/>
                <a:cs typeface="Arial"/>
              </a:rPr>
              <a:t>independent, </a:t>
            </a:r>
            <a:r>
              <a:rPr sz="2400" i="1" dirty="0">
                <a:solidFill>
                  <a:srgbClr val="0000FF"/>
                </a:solidFill>
                <a:latin typeface="Arial"/>
                <a:cs typeface="Arial"/>
              </a:rPr>
              <a:t>intensive</a:t>
            </a:r>
            <a:r>
              <a:rPr sz="2400" i="1" spc="-140" dirty="0">
                <a:solidFill>
                  <a:srgbClr val="0000FF"/>
                </a:solidFill>
                <a:latin typeface="Arial"/>
                <a:cs typeface="Arial"/>
              </a:rPr>
              <a:t> </a:t>
            </a:r>
            <a:r>
              <a:rPr sz="2400" i="1" spc="-10" dirty="0">
                <a:solidFill>
                  <a:srgbClr val="0000FF"/>
                </a:solidFill>
                <a:latin typeface="Arial"/>
                <a:cs typeface="Arial"/>
              </a:rPr>
              <a:t>properties.</a:t>
            </a:r>
            <a:endParaRPr sz="2400">
              <a:latin typeface="Arial"/>
              <a:cs typeface="Arial"/>
            </a:endParaRPr>
          </a:p>
          <a:p>
            <a:pPr marL="355599" marR="5080" indent="-343534">
              <a:lnSpc>
                <a:spcPct val="94600"/>
              </a:lnSpc>
              <a:spcBef>
                <a:spcPts val="1175"/>
              </a:spcBef>
              <a:buClr>
                <a:srgbClr val="FF0000"/>
              </a:buClr>
              <a:buFont typeface="Arial MT"/>
              <a:buChar char="•"/>
              <a:tabLst>
                <a:tab pos="355599" algn="l"/>
              </a:tabLst>
            </a:pPr>
            <a:r>
              <a:rPr sz="2400" b="1" dirty="0">
                <a:solidFill>
                  <a:srgbClr val="CC00CC"/>
                </a:solidFill>
                <a:latin typeface="Arial"/>
                <a:cs typeface="Arial"/>
              </a:rPr>
              <a:t>Simple</a:t>
            </a:r>
            <a:r>
              <a:rPr sz="2400" b="1" spc="-25" dirty="0">
                <a:solidFill>
                  <a:srgbClr val="CC00CC"/>
                </a:solidFill>
                <a:latin typeface="Arial"/>
                <a:cs typeface="Arial"/>
              </a:rPr>
              <a:t> </a:t>
            </a:r>
            <a:r>
              <a:rPr sz="2400" b="1" spc="-10" dirty="0">
                <a:solidFill>
                  <a:srgbClr val="CC00CC"/>
                </a:solidFill>
                <a:latin typeface="Arial"/>
                <a:cs typeface="Arial"/>
              </a:rPr>
              <a:t>compressible </a:t>
            </a:r>
            <a:r>
              <a:rPr sz="2400" b="1" dirty="0">
                <a:solidFill>
                  <a:srgbClr val="CC00CC"/>
                </a:solidFill>
                <a:latin typeface="Arial"/>
                <a:cs typeface="Arial"/>
              </a:rPr>
              <a:t>system:</a:t>
            </a:r>
            <a:r>
              <a:rPr sz="2400" b="1" spc="-60" dirty="0">
                <a:solidFill>
                  <a:srgbClr val="CC00CC"/>
                </a:solidFill>
                <a:latin typeface="Arial"/>
                <a:cs typeface="Arial"/>
              </a:rPr>
              <a:t> </a:t>
            </a:r>
            <a:r>
              <a:rPr sz="2400" dirty="0">
                <a:latin typeface="Arial MT"/>
                <a:cs typeface="Arial MT"/>
              </a:rPr>
              <a:t>If</a:t>
            </a:r>
            <a:r>
              <a:rPr sz="2400" spc="-105" dirty="0">
                <a:latin typeface="Arial MT"/>
                <a:cs typeface="Arial MT"/>
              </a:rPr>
              <a:t> </a:t>
            </a:r>
            <a:r>
              <a:rPr sz="2400" dirty="0">
                <a:latin typeface="Arial MT"/>
                <a:cs typeface="Arial MT"/>
              </a:rPr>
              <a:t>a</a:t>
            </a:r>
            <a:r>
              <a:rPr sz="2400" spc="-85" dirty="0">
                <a:latin typeface="Arial MT"/>
                <a:cs typeface="Arial MT"/>
              </a:rPr>
              <a:t> </a:t>
            </a:r>
            <a:r>
              <a:rPr sz="2400" dirty="0">
                <a:latin typeface="Arial MT"/>
                <a:cs typeface="Arial MT"/>
              </a:rPr>
              <a:t>system</a:t>
            </a:r>
            <a:r>
              <a:rPr sz="2400" spc="-90" dirty="0">
                <a:latin typeface="Arial MT"/>
                <a:cs typeface="Arial MT"/>
              </a:rPr>
              <a:t> </a:t>
            </a:r>
            <a:r>
              <a:rPr sz="2400" spc="-10" dirty="0">
                <a:latin typeface="Arial MT"/>
                <a:cs typeface="Arial MT"/>
              </a:rPr>
              <a:t>involves </a:t>
            </a:r>
            <a:r>
              <a:rPr sz="2400" dirty="0">
                <a:latin typeface="Arial MT"/>
                <a:cs typeface="Arial MT"/>
              </a:rPr>
              <a:t>no</a:t>
            </a:r>
            <a:r>
              <a:rPr sz="2400" spc="-55" dirty="0">
                <a:latin typeface="Arial MT"/>
                <a:cs typeface="Arial MT"/>
              </a:rPr>
              <a:t> </a:t>
            </a:r>
            <a:r>
              <a:rPr sz="2400" dirty="0">
                <a:latin typeface="Arial MT"/>
                <a:cs typeface="Arial MT"/>
              </a:rPr>
              <a:t>electrical,</a:t>
            </a:r>
            <a:r>
              <a:rPr sz="2400" spc="-50" dirty="0">
                <a:latin typeface="Arial MT"/>
                <a:cs typeface="Arial MT"/>
              </a:rPr>
              <a:t> </a:t>
            </a:r>
            <a:r>
              <a:rPr sz="2400" spc="-10" dirty="0">
                <a:latin typeface="Arial MT"/>
                <a:cs typeface="Arial MT"/>
              </a:rPr>
              <a:t>magnetic, </a:t>
            </a:r>
            <a:r>
              <a:rPr sz="2400" dirty="0">
                <a:latin typeface="Arial MT"/>
                <a:cs typeface="Arial MT"/>
              </a:rPr>
              <a:t>gravitational,</a:t>
            </a:r>
            <a:r>
              <a:rPr sz="2400" spc="-80" dirty="0">
                <a:latin typeface="Arial MT"/>
                <a:cs typeface="Arial MT"/>
              </a:rPr>
              <a:t> </a:t>
            </a:r>
            <a:r>
              <a:rPr sz="2400" dirty="0">
                <a:latin typeface="Arial MT"/>
                <a:cs typeface="Arial MT"/>
              </a:rPr>
              <a:t>motion,</a:t>
            </a:r>
            <a:r>
              <a:rPr sz="2400" spc="-80" dirty="0">
                <a:latin typeface="Arial MT"/>
                <a:cs typeface="Arial MT"/>
              </a:rPr>
              <a:t> </a:t>
            </a:r>
            <a:r>
              <a:rPr sz="2400" spc="-25" dirty="0">
                <a:latin typeface="Arial MT"/>
                <a:cs typeface="Arial MT"/>
              </a:rPr>
              <a:t>and </a:t>
            </a:r>
            <a:r>
              <a:rPr sz="2400" dirty="0">
                <a:latin typeface="Arial MT"/>
                <a:cs typeface="Arial MT"/>
              </a:rPr>
              <a:t>surface</a:t>
            </a:r>
            <a:r>
              <a:rPr sz="2400" spc="-80" dirty="0">
                <a:latin typeface="Arial MT"/>
                <a:cs typeface="Arial MT"/>
              </a:rPr>
              <a:t> </a:t>
            </a:r>
            <a:r>
              <a:rPr sz="2400" dirty="0">
                <a:latin typeface="Arial MT"/>
                <a:cs typeface="Arial MT"/>
              </a:rPr>
              <a:t>tension</a:t>
            </a:r>
            <a:r>
              <a:rPr sz="2400" spc="-85" dirty="0">
                <a:latin typeface="Arial MT"/>
                <a:cs typeface="Arial MT"/>
              </a:rPr>
              <a:t> </a:t>
            </a:r>
            <a:r>
              <a:rPr sz="2400" spc="-10" dirty="0">
                <a:latin typeface="Arial MT"/>
                <a:cs typeface="Arial MT"/>
              </a:rPr>
              <a:t>effects.</a:t>
            </a:r>
            <a:endParaRPr sz="2400">
              <a:latin typeface="Arial MT"/>
              <a:cs typeface="Arial MT"/>
            </a:endParaRPr>
          </a:p>
        </p:txBody>
      </p:sp>
      <p:sp>
        <p:nvSpPr>
          <p:cNvPr id="6" name="object 6"/>
          <p:cNvSpPr txBox="1"/>
          <p:nvPr/>
        </p:nvSpPr>
        <p:spPr>
          <a:xfrm>
            <a:off x="6862954" y="3228214"/>
            <a:ext cx="3169285" cy="1019574"/>
          </a:xfrm>
          <a:prstGeom prst="rect">
            <a:avLst/>
          </a:prstGeom>
        </p:spPr>
        <p:txBody>
          <a:bodyPr vert="horz" wrap="square" lIns="0" tIns="13970" rIns="0" bIns="0" rtlCol="0">
            <a:spAutoFit/>
          </a:bodyPr>
          <a:lstStyle/>
          <a:p>
            <a:pPr marL="12700" marR="5080">
              <a:lnSpc>
                <a:spcPct val="99400"/>
              </a:lnSpc>
              <a:spcBef>
                <a:spcPts val="110"/>
              </a:spcBef>
            </a:pPr>
            <a:r>
              <a:rPr sz="2200" dirty="0">
                <a:solidFill>
                  <a:srgbClr val="3333FF"/>
                </a:solidFill>
                <a:latin typeface="Arial MT"/>
                <a:cs typeface="Arial MT"/>
              </a:rPr>
              <a:t>The</a:t>
            </a:r>
            <a:r>
              <a:rPr sz="2200" spc="-55" dirty="0">
                <a:solidFill>
                  <a:srgbClr val="3333FF"/>
                </a:solidFill>
                <a:latin typeface="Arial MT"/>
                <a:cs typeface="Arial MT"/>
              </a:rPr>
              <a:t> </a:t>
            </a:r>
            <a:r>
              <a:rPr sz="2200" dirty="0">
                <a:solidFill>
                  <a:srgbClr val="3333FF"/>
                </a:solidFill>
                <a:latin typeface="Arial MT"/>
                <a:cs typeface="Arial MT"/>
              </a:rPr>
              <a:t>state</a:t>
            </a:r>
            <a:r>
              <a:rPr sz="2200" spc="-55" dirty="0">
                <a:solidFill>
                  <a:srgbClr val="3333FF"/>
                </a:solidFill>
                <a:latin typeface="Arial MT"/>
                <a:cs typeface="Arial MT"/>
              </a:rPr>
              <a:t> </a:t>
            </a:r>
            <a:r>
              <a:rPr sz="2200" dirty="0">
                <a:solidFill>
                  <a:srgbClr val="3333FF"/>
                </a:solidFill>
                <a:latin typeface="Arial MT"/>
                <a:cs typeface="Arial MT"/>
              </a:rPr>
              <a:t>of</a:t>
            </a:r>
            <a:r>
              <a:rPr sz="2200" spc="-65" dirty="0">
                <a:solidFill>
                  <a:srgbClr val="3333FF"/>
                </a:solidFill>
                <a:latin typeface="Arial MT"/>
                <a:cs typeface="Arial MT"/>
              </a:rPr>
              <a:t> </a:t>
            </a:r>
            <a:r>
              <a:rPr sz="2200" dirty="0">
                <a:solidFill>
                  <a:srgbClr val="3333FF"/>
                </a:solidFill>
                <a:latin typeface="Arial MT"/>
                <a:cs typeface="Arial MT"/>
              </a:rPr>
              <a:t>nitrogen</a:t>
            </a:r>
            <a:r>
              <a:rPr sz="2200" spc="-50" dirty="0">
                <a:solidFill>
                  <a:srgbClr val="3333FF"/>
                </a:solidFill>
                <a:latin typeface="Arial MT"/>
                <a:cs typeface="Arial MT"/>
              </a:rPr>
              <a:t> </a:t>
            </a:r>
            <a:r>
              <a:rPr sz="2200" spc="-25" dirty="0">
                <a:solidFill>
                  <a:srgbClr val="3333FF"/>
                </a:solidFill>
                <a:latin typeface="Arial MT"/>
                <a:cs typeface="Arial MT"/>
              </a:rPr>
              <a:t>is </a:t>
            </a:r>
            <a:r>
              <a:rPr sz="2200" dirty="0">
                <a:solidFill>
                  <a:srgbClr val="3333FF"/>
                </a:solidFill>
                <a:latin typeface="Arial MT"/>
                <a:cs typeface="Arial MT"/>
              </a:rPr>
              <a:t>fixed</a:t>
            </a:r>
            <a:r>
              <a:rPr sz="2200" spc="-90" dirty="0">
                <a:solidFill>
                  <a:srgbClr val="3333FF"/>
                </a:solidFill>
                <a:latin typeface="Arial MT"/>
                <a:cs typeface="Arial MT"/>
              </a:rPr>
              <a:t> </a:t>
            </a:r>
            <a:r>
              <a:rPr sz="2200" dirty="0">
                <a:solidFill>
                  <a:srgbClr val="3333FF"/>
                </a:solidFill>
                <a:latin typeface="Arial MT"/>
                <a:cs typeface="Arial MT"/>
              </a:rPr>
              <a:t>by</a:t>
            </a:r>
            <a:r>
              <a:rPr sz="2200" spc="-110" dirty="0">
                <a:solidFill>
                  <a:srgbClr val="3333FF"/>
                </a:solidFill>
                <a:latin typeface="Arial MT"/>
                <a:cs typeface="Arial MT"/>
              </a:rPr>
              <a:t> </a:t>
            </a:r>
            <a:r>
              <a:rPr sz="2200" dirty="0">
                <a:solidFill>
                  <a:srgbClr val="3333FF"/>
                </a:solidFill>
                <a:latin typeface="Arial MT"/>
                <a:cs typeface="Arial MT"/>
              </a:rPr>
              <a:t>two</a:t>
            </a:r>
            <a:r>
              <a:rPr sz="2200" spc="-105" dirty="0">
                <a:solidFill>
                  <a:srgbClr val="3333FF"/>
                </a:solidFill>
                <a:latin typeface="Arial MT"/>
                <a:cs typeface="Arial MT"/>
              </a:rPr>
              <a:t> </a:t>
            </a:r>
            <a:r>
              <a:rPr sz="2200" spc="-10" dirty="0">
                <a:solidFill>
                  <a:srgbClr val="3333FF"/>
                </a:solidFill>
                <a:latin typeface="Arial MT"/>
                <a:cs typeface="Arial MT"/>
              </a:rPr>
              <a:t>independent, </a:t>
            </a:r>
            <a:r>
              <a:rPr sz="2200" dirty="0">
                <a:solidFill>
                  <a:srgbClr val="3333FF"/>
                </a:solidFill>
                <a:latin typeface="Arial MT"/>
                <a:cs typeface="Arial MT"/>
              </a:rPr>
              <a:t>intensive</a:t>
            </a:r>
            <a:r>
              <a:rPr sz="2200" spc="-105" dirty="0">
                <a:solidFill>
                  <a:srgbClr val="3333FF"/>
                </a:solidFill>
                <a:latin typeface="Arial MT"/>
                <a:cs typeface="Arial MT"/>
              </a:rPr>
              <a:t> </a:t>
            </a:r>
            <a:r>
              <a:rPr sz="2200" spc="-10" dirty="0">
                <a:solidFill>
                  <a:srgbClr val="3333FF"/>
                </a:solidFill>
                <a:latin typeface="Arial MT"/>
                <a:cs typeface="Arial MT"/>
              </a:rPr>
              <a:t>properties.</a:t>
            </a:r>
            <a:endParaRPr sz="220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1600201" y="-1374648"/>
            <a:ext cx="8460105" cy="461665"/>
          </a:xfrm>
          <a:prstGeom prst="rect">
            <a:avLst/>
          </a:prstGeom>
          <a:solidFill>
            <a:srgbClr val="FFFF00"/>
          </a:solidFill>
        </p:spPr>
        <p:txBody>
          <a:bodyPr vert="horz" wrap="square" lIns="0" tIns="0" rIns="0" bIns="0" rtlCol="0" anchor="t">
            <a:spAutoFit/>
          </a:bodyPr>
          <a:lstStyle/>
          <a:p>
            <a:pPr marL="89535">
              <a:lnSpc>
                <a:spcPts val="3640"/>
              </a:lnSpc>
            </a:pPr>
            <a:r>
              <a:rPr sz="3200" dirty="0">
                <a:solidFill>
                  <a:srgbClr val="FF0000"/>
                </a:solidFill>
              </a:rPr>
              <a:t>PROCESSES</a:t>
            </a:r>
            <a:r>
              <a:rPr sz="3200" spc="-85" dirty="0">
                <a:solidFill>
                  <a:srgbClr val="FF0000"/>
                </a:solidFill>
              </a:rPr>
              <a:t> </a:t>
            </a:r>
            <a:r>
              <a:rPr sz="3200" dirty="0">
                <a:solidFill>
                  <a:srgbClr val="FF0000"/>
                </a:solidFill>
              </a:rPr>
              <a:t>AND</a:t>
            </a:r>
            <a:r>
              <a:rPr sz="3200" spc="-60" dirty="0">
                <a:solidFill>
                  <a:srgbClr val="FF0000"/>
                </a:solidFill>
              </a:rPr>
              <a:t> </a:t>
            </a:r>
            <a:r>
              <a:rPr sz="3200" spc="-10" dirty="0">
                <a:solidFill>
                  <a:srgbClr val="FF0000"/>
                </a:solidFill>
              </a:rPr>
              <a:t>CYCLES</a:t>
            </a:r>
            <a:endParaRPr sz="3200"/>
          </a:p>
        </p:txBody>
      </p:sp>
      <p:sp>
        <p:nvSpPr>
          <p:cNvPr id="4" name="object 4"/>
          <p:cNvSpPr txBox="1"/>
          <p:nvPr/>
        </p:nvSpPr>
        <p:spPr>
          <a:xfrm>
            <a:off x="1602741" y="-824739"/>
            <a:ext cx="8385809" cy="2183290"/>
          </a:xfrm>
          <a:prstGeom prst="rect">
            <a:avLst/>
          </a:prstGeom>
        </p:spPr>
        <p:txBody>
          <a:bodyPr vert="horz" wrap="square" lIns="0" tIns="33655" rIns="0" bIns="0" rtlCol="0">
            <a:spAutoFit/>
          </a:bodyPr>
          <a:lstStyle/>
          <a:p>
            <a:pPr marL="355599" marR="627377" indent="-342898" algn="just">
              <a:lnSpc>
                <a:spcPts val="2039"/>
              </a:lnSpc>
              <a:spcBef>
                <a:spcPts val="265"/>
              </a:spcBef>
            </a:pPr>
            <a:r>
              <a:rPr sz="1800" b="1" dirty="0">
                <a:solidFill>
                  <a:srgbClr val="CC00CC"/>
                </a:solidFill>
                <a:latin typeface="Arial"/>
                <a:cs typeface="Arial"/>
              </a:rPr>
              <a:t>Process</a:t>
            </a:r>
            <a:r>
              <a:rPr sz="1800" dirty="0">
                <a:solidFill>
                  <a:srgbClr val="CC00CC"/>
                </a:solidFill>
                <a:latin typeface="Arial MT"/>
                <a:cs typeface="Arial MT"/>
              </a:rPr>
              <a:t>:</a:t>
            </a:r>
            <a:r>
              <a:rPr sz="1800" spc="-15" dirty="0">
                <a:solidFill>
                  <a:srgbClr val="CC00CC"/>
                </a:solidFill>
                <a:latin typeface="Arial MT"/>
                <a:cs typeface="Arial MT"/>
              </a:rPr>
              <a:t> </a:t>
            </a:r>
            <a:r>
              <a:rPr sz="1800" dirty="0">
                <a:latin typeface="Arial MT"/>
                <a:cs typeface="Arial MT"/>
              </a:rPr>
              <a:t>Any</a:t>
            </a:r>
            <a:r>
              <a:rPr sz="1800" spc="-20" dirty="0">
                <a:latin typeface="Arial MT"/>
                <a:cs typeface="Arial MT"/>
              </a:rPr>
              <a:t> </a:t>
            </a:r>
            <a:r>
              <a:rPr sz="1800" dirty="0">
                <a:latin typeface="Arial MT"/>
                <a:cs typeface="Arial MT"/>
              </a:rPr>
              <a:t>change</a:t>
            </a:r>
            <a:r>
              <a:rPr sz="1800" spc="-25" dirty="0">
                <a:latin typeface="Arial MT"/>
                <a:cs typeface="Arial MT"/>
              </a:rPr>
              <a:t> </a:t>
            </a:r>
            <a:r>
              <a:rPr sz="1800" dirty="0">
                <a:latin typeface="Arial MT"/>
                <a:cs typeface="Arial MT"/>
              </a:rPr>
              <a:t>that</a:t>
            </a:r>
            <a:r>
              <a:rPr sz="1800" spc="-10" dirty="0">
                <a:latin typeface="Arial MT"/>
                <a:cs typeface="Arial MT"/>
              </a:rPr>
              <a:t> </a:t>
            </a:r>
            <a:r>
              <a:rPr sz="1800" dirty="0">
                <a:latin typeface="Arial MT"/>
                <a:cs typeface="Arial MT"/>
              </a:rPr>
              <a:t>a</a:t>
            </a:r>
            <a:r>
              <a:rPr sz="1800" spc="-25" dirty="0">
                <a:latin typeface="Arial MT"/>
                <a:cs typeface="Arial MT"/>
              </a:rPr>
              <a:t> </a:t>
            </a:r>
            <a:r>
              <a:rPr sz="1800" dirty="0">
                <a:latin typeface="Arial MT"/>
                <a:cs typeface="Arial MT"/>
              </a:rPr>
              <a:t>system</a:t>
            </a:r>
            <a:r>
              <a:rPr sz="1800" spc="-20" dirty="0">
                <a:latin typeface="Arial MT"/>
                <a:cs typeface="Arial MT"/>
              </a:rPr>
              <a:t> </a:t>
            </a:r>
            <a:r>
              <a:rPr sz="1800" dirty="0">
                <a:latin typeface="Arial MT"/>
                <a:cs typeface="Arial MT"/>
              </a:rPr>
              <a:t>undergoes</a:t>
            </a:r>
            <a:r>
              <a:rPr sz="1800" spc="-10" dirty="0">
                <a:latin typeface="Arial MT"/>
                <a:cs typeface="Arial MT"/>
              </a:rPr>
              <a:t> </a:t>
            </a:r>
            <a:r>
              <a:rPr sz="1800" dirty="0">
                <a:latin typeface="Arial MT"/>
                <a:cs typeface="Arial MT"/>
              </a:rPr>
              <a:t>from</a:t>
            </a:r>
            <a:r>
              <a:rPr sz="1800" spc="-30" dirty="0">
                <a:latin typeface="Arial MT"/>
                <a:cs typeface="Arial MT"/>
              </a:rPr>
              <a:t> </a:t>
            </a:r>
            <a:r>
              <a:rPr sz="1800" dirty="0">
                <a:latin typeface="Arial MT"/>
                <a:cs typeface="Arial MT"/>
              </a:rPr>
              <a:t>one</a:t>
            </a:r>
            <a:r>
              <a:rPr sz="1800" spc="-25" dirty="0">
                <a:latin typeface="Arial MT"/>
                <a:cs typeface="Arial MT"/>
              </a:rPr>
              <a:t> </a:t>
            </a:r>
            <a:r>
              <a:rPr sz="1800" dirty="0">
                <a:latin typeface="Arial MT"/>
                <a:cs typeface="Arial MT"/>
              </a:rPr>
              <a:t>equilibrium</a:t>
            </a:r>
            <a:r>
              <a:rPr sz="1800" spc="-10" dirty="0">
                <a:latin typeface="Arial MT"/>
                <a:cs typeface="Arial MT"/>
              </a:rPr>
              <a:t> </a:t>
            </a:r>
            <a:r>
              <a:rPr sz="1800" dirty="0">
                <a:latin typeface="Arial MT"/>
                <a:cs typeface="Arial MT"/>
              </a:rPr>
              <a:t>state</a:t>
            </a:r>
            <a:r>
              <a:rPr sz="1800" spc="-20" dirty="0">
                <a:latin typeface="Arial MT"/>
                <a:cs typeface="Arial MT"/>
              </a:rPr>
              <a:t> </a:t>
            </a:r>
            <a:r>
              <a:rPr sz="1800" spc="-25" dirty="0">
                <a:latin typeface="Arial MT"/>
                <a:cs typeface="Arial MT"/>
              </a:rPr>
              <a:t>to </a:t>
            </a:r>
            <a:r>
              <a:rPr sz="1800" spc="-10" dirty="0">
                <a:latin typeface="Arial MT"/>
                <a:cs typeface="Arial MT"/>
              </a:rPr>
              <a:t>another.</a:t>
            </a:r>
            <a:endParaRPr sz="1800">
              <a:latin typeface="Arial MT"/>
              <a:cs typeface="Arial MT"/>
            </a:endParaRPr>
          </a:p>
          <a:p>
            <a:pPr marL="12700" algn="just">
              <a:spcBef>
                <a:spcPts val="60"/>
              </a:spcBef>
            </a:pPr>
            <a:r>
              <a:rPr sz="1800" b="1" dirty="0">
                <a:solidFill>
                  <a:srgbClr val="CC00CC"/>
                </a:solidFill>
                <a:latin typeface="Arial"/>
                <a:cs typeface="Arial"/>
              </a:rPr>
              <a:t>Path</a:t>
            </a:r>
            <a:r>
              <a:rPr sz="1800" dirty="0">
                <a:solidFill>
                  <a:srgbClr val="CC00CC"/>
                </a:solidFill>
                <a:latin typeface="Arial MT"/>
                <a:cs typeface="Arial MT"/>
              </a:rPr>
              <a:t>:</a:t>
            </a:r>
            <a:r>
              <a:rPr sz="1800" spc="-55" dirty="0">
                <a:solidFill>
                  <a:srgbClr val="CC00CC"/>
                </a:solidFill>
                <a:latin typeface="Arial MT"/>
                <a:cs typeface="Arial MT"/>
              </a:rPr>
              <a:t> </a:t>
            </a:r>
            <a:r>
              <a:rPr sz="1800" dirty="0">
                <a:latin typeface="Arial MT"/>
                <a:cs typeface="Arial MT"/>
              </a:rPr>
              <a:t>The</a:t>
            </a:r>
            <a:r>
              <a:rPr sz="1800" spc="-55" dirty="0">
                <a:latin typeface="Arial MT"/>
                <a:cs typeface="Arial MT"/>
              </a:rPr>
              <a:t> </a:t>
            </a:r>
            <a:r>
              <a:rPr sz="1800" dirty="0">
                <a:latin typeface="Arial MT"/>
                <a:cs typeface="Arial MT"/>
              </a:rPr>
              <a:t>series</a:t>
            </a:r>
            <a:r>
              <a:rPr sz="1800" spc="-25" dirty="0">
                <a:latin typeface="Arial MT"/>
                <a:cs typeface="Arial MT"/>
              </a:rPr>
              <a:t> </a:t>
            </a:r>
            <a:r>
              <a:rPr sz="1800" dirty="0">
                <a:latin typeface="Arial MT"/>
                <a:cs typeface="Arial MT"/>
              </a:rPr>
              <a:t>of</a:t>
            </a:r>
            <a:r>
              <a:rPr sz="1800" spc="-35" dirty="0">
                <a:latin typeface="Arial MT"/>
                <a:cs typeface="Arial MT"/>
              </a:rPr>
              <a:t> </a:t>
            </a:r>
            <a:r>
              <a:rPr sz="1800" dirty="0">
                <a:latin typeface="Arial MT"/>
                <a:cs typeface="Arial MT"/>
              </a:rPr>
              <a:t>states</a:t>
            </a:r>
            <a:r>
              <a:rPr sz="1800" spc="-35" dirty="0">
                <a:latin typeface="Arial MT"/>
                <a:cs typeface="Arial MT"/>
              </a:rPr>
              <a:t> </a:t>
            </a:r>
            <a:r>
              <a:rPr sz="1800" dirty="0">
                <a:latin typeface="Arial MT"/>
                <a:cs typeface="Arial MT"/>
              </a:rPr>
              <a:t>through</a:t>
            </a:r>
            <a:r>
              <a:rPr sz="1800" spc="-20" dirty="0">
                <a:latin typeface="Arial MT"/>
                <a:cs typeface="Arial MT"/>
              </a:rPr>
              <a:t> </a:t>
            </a:r>
            <a:r>
              <a:rPr sz="1800" dirty="0">
                <a:latin typeface="Arial MT"/>
                <a:cs typeface="Arial MT"/>
              </a:rPr>
              <a:t>which</a:t>
            </a:r>
            <a:r>
              <a:rPr sz="1800" spc="10" dirty="0">
                <a:latin typeface="Arial MT"/>
                <a:cs typeface="Arial MT"/>
              </a:rPr>
              <a:t> </a:t>
            </a:r>
            <a:r>
              <a:rPr sz="1800" dirty="0">
                <a:latin typeface="Arial MT"/>
                <a:cs typeface="Arial MT"/>
              </a:rPr>
              <a:t>a</a:t>
            </a:r>
            <a:r>
              <a:rPr sz="1800" spc="-45" dirty="0">
                <a:latin typeface="Arial MT"/>
                <a:cs typeface="Arial MT"/>
              </a:rPr>
              <a:t> </a:t>
            </a:r>
            <a:r>
              <a:rPr sz="1800" dirty="0">
                <a:latin typeface="Arial MT"/>
                <a:cs typeface="Arial MT"/>
              </a:rPr>
              <a:t>system</a:t>
            </a:r>
            <a:r>
              <a:rPr sz="1800" spc="-10" dirty="0">
                <a:latin typeface="Arial MT"/>
                <a:cs typeface="Arial MT"/>
              </a:rPr>
              <a:t> </a:t>
            </a:r>
            <a:r>
              <a:rPr sz="1800" dirty="0">
                <a:latin typeface="Arial MT"/>
                <a:cs typeface="Arial MT"/>
              </a:rPr>
              <a:t>passes</a:t>
            </a:r>
            <a:r>
              <a:rPr sz="1800" spc="-15" dirty="0">
                <a:latin typeface="Arial MT"/>
                <a:cs typeface="Arial MT"/>
              </a:rPr>
              <a:t> </a:t>
            </a:r>
            <a:r>
              <a:rPr sz="1800" dirty="0">
                <a:latin typeface="Arial MT"/>
                <a:cs typeface="Arial MT"/>
              </a:rPr>
              <a:t>during</a:t>
            </a:r>
            <a:r>
              <a:rPr sz="1800" spc="-35" dirty="0">
                <a:latin typeface="Arial MT"/>
                <a:cs typeface="Arial MT"/>
              </a:rPr>
              <a:t> </a:t>
            </a:r>
            <a:r>
              <a:rPr sz="1800" dirty="0">
                <a:latin typeface="Arial MT"/>
                <a:cs typeface="Arial MT"/>
              </a:rPr>
              <a:t>a</a:t>
            </a:r>
            <a:r>
              <a:rPr sz="1800" spc="-25" dirty="0">
                <a:latin typeface="Arial MT"/>
                <a:cs typeface="Arial MT"/>
              </a:rPr>
              <a:t> </a:t>
            </a:r>
            <a:r>
              <a:rPr sz="1800" spc="-10" dirty="0">
                <a:latin typeface="Arial MT"/>
                <a:cs typeface="Arial MT"/>
              </a:rPr>
              <a:t>process.</a:t>
            </a:r>
            <a:endParaRPr sz="1800">
              <a:latin typeface="Arial MT"/>
              <a:cs typeface="Arial MT"/>
            </a:endParaRPr>
          </a:p>
          <a:p>
            <a:pPr marL="355599" marR="5080" indent="-342898" algn="just">
              <a:lnSpc>
                <a:spcPts val="2039"/>
              </a:lnSpc>
              <a:spcBef>
                <a:spcPts val="280"/>
              </a:spcBef>
            </a:pPr>
            <a:r>
              <a:rPr sz="1800" dirty="0">
                <a:solidFill>
                  <a:srgbClr val="0000FF"/>
                </a:solidFill>
                <a:latin typeface="Arial MT"/>
                <a:cs typeface="Arial MT"/>
              </a:rPr>
              <a:t>To</a:t>
            </a:r>
            <a:r>
              <a:rPr sz="1800" spc="-35" dirty="0">
                <a:solidFill>
                  <a:srgbClr val="0000FF"/>
                </a:solidFill>
                <a:latin typeface="Arial MT"/>
                <a:cs typeface="Arial MT"/>
              </a:rPr>
              <a:t> </a:t>
            </a:r>
            <a:r>
              <a:rPr sz="1800" dirty="0">
                <a:solidFill>
                  <a:srgbClr val="0000FF"/>
                </a:solidFill>
                <a:latin typeface="Arial MT"/>
                <a:cs typeface="Arial MT"/>
              </a:rPr>
              <a:t>describe</a:t>
            </a:r>
            <a:r>
              <a:rPr sz="1800" spc="-10" dirty="0">
                <a:solidFill>
                  <a:srgbClr val="0000FF"/>
                </a:solidFill>
                <a:latin typeface="Arial MT"/>
                <a:cs typeface="Arial MT"/>
              </a:rPr>
              <a:t> </a:t>
            </a:r>
            <a:r>
              <a:rPr sz="1800" dirty="0">
                <a:solidFill>
                  <a:srgbClr val="0000FF"/>
                </a:solidFill>
                <a:latin typeface="Arial MT"/>
                <a:cs typeface="Arial MT"/>
              </a:rPr>
              <a:t>a</a:t>
            </a:r>
            <a:r>
              <a:rPr sz="1800" spc="-20" dirty="0">
                <a:solidFill>
                  <a:srgbClr val="0000FF"/>
                </a:solidFill>
                <a:latin typeface="Arial MT"/>
                <a:cs typeface="Arial MT"/>
              </a:rPr>
              <a:t> </a:t>
            </a:r>
            <a:r>
              <a:rPr sz="1800" dirty="0">
                <a:solidFill>
                  <a:srgbClr val="0000FF"/>
                </a:solidFill>
                <a:latin typeface="Arial MT"/>
                <a:cs typeface="Arial MT"/>
              </a:rPr>
              <a:t>process</a:t>
            </a:r>
            <a:r>
              <a:rPr sz="1800" spc="-15" dirty="0">
                <a:solidFill>
                  <a:srgbClr val="0000FF"/>
                </a:solidFill>
                <a:latin typeface="Arial MT"/>
                <a:cs typeface="Arial MT"/>
              </a:rPr>
              <a:t> </a:t>
            </a:r>
            <a:r>
              <a:rPr sz="1800" dirty="0">
                <a:solidFill>
                  <a:srgbClr val="0000FF"/>
                </a:solidFill>
                <a:latin typeface="Arial MT"/>
                <a:cs typeface="Arial MT"/>
              </a:rPr>
              <a:t>completely, one</a:t>
            </a:r>
            <a:r>
              <a:rPr sz="1800" spc="-15" dirty="0">
                <a:solidFill>
                  <a:srgbClr val="0000FF"/>
                </a:solidFill>
                <a:latin typeface="Arial MT"/>
                <a:cs typeface="Arial MT"/>
              </a:rPr>
              <a:t> </a:t>
            </a:r>
            <a:r>
              <a:rPr sz="1800" dirty="0">
                <a:solidFill>
                  <a:srgbClr val="0000FF"/>
                </a:solidFill>
                <a:latin typeface="Arial MT"/>
                <a:cs typeface="Arial MT"/>
              </a:rPr>
              <a:t>should</a:t>
            </a:r>
            <a:r>
              <a:rPr sz="1800" spc="-20" dirty="0">
                <a:solidFill>
                  <a:srgbClr val="0000FF"/>
                </a:solidFill>
                <a:latin typeface="Arial MT"/>
                <a:cs typeface="Arial MT"/>
              </a:rPr>
              <a:t> </a:t>
            </a:r>
            <a:r>
              <a:rPr sz="1800" dirty="0">
                <a:solidFill>
                  <a:srgbClr val="0000FF"/>
                </a:solidFill>
                <a:latin typeface="Arial MT"/>
                <a:cs typeface="Arial MT"/>
              </a:rPr>
              <a:t>specify</a:t>
            </a:r>
            <a:r>
              <a:rPr sz="1800" spc="-10" dirty="0">
                <a:solidFill>
                  <a:srgbClr val="0000FF"/>
                </a:solidFill>
                <a:latin typeface="Arial MT"/>
                <a:cs typeface="Arial MT"/>
              </a:rPr>
              <a:t> </a:t>
            </a:r>
            <a:r>
              <a:rPr sz="1800" dirty="0">
                <a:solidFill>
                  <a:srgbClr val="0000FF"/>
                </a:solidFill>
                <a:latin typeface="Arial MT"/>
                <a:cs typeface="Arial MT"/>
              </a:rPr>
              <a:t>the</a:t>
            </a:r>
            <a:r>
              <a:rPr sz="1800" spc="-30" dirty="0">
                <a:solidFill>
                  <a:srgbClr val="0000FF"/>
                </a:solidFill>
                <a:latin typeface="Arial MT"/>
                <a:cs typeface="Arial MT"/>
              </a:rPr>
              <a:t> </a:t>
            </a:r>
            <a:r>
              <a:rPr sz="1800" dirty="0">
                <a:solidFill>
                  <a:srgbClr val="0000FF"/>
                </a:solidFill>
                <a:latin typeface="Arial MT"/>
                <a:cs typeface="Arial MT"/>
              </a:rPr>
              <a:t>initial</a:t>
            </a:r>
            <a:r>
              <a:rPr sz="1800" spc="-15" dirty="0">
                <a:solidFill>
                  <a:srgbClr val="0000FF"/>
                </a:solidFill>
                <a:latin typeface="Arial MT"/>
                <a:cs typeface="Arial MT"/>
              </a:rPr>
              <a:t> </a:t>
            </a:r>
            <a:r>
              <a:rPr sz="1800" dirty="0">
                <a:solidFill>
                  <a:srgbClr val="0000FF"/>
                </a:solidFill>
                <a:latin typeface="Arial MT"/>
                <a:cs typeface="Arial MT"/>
              </a:rPr>
              <a:t>and</a:t>
            </a:r>
            <a:r>
              <a:rPr sz="1800" spc="-20" dirty="0">
                <a:solidFill>
                  <a:srgbClr val="0000FF"/>
                </a:solidFill>
                <a:latin typeface="Arial MT"/>
                <a:cs typeface="Arial MT"/>
              </a:rPr>
              <a:t> </a:t>
            </a:r>
            <a:r>
              <a:rPr sz="1800" dirty="0">
                <a:solidFill>
                  <a:srgbClr val="0000FF"/>
                </a:solidFill>
                <a:latin typeface="Arial MT"/>
                <a:cs typeface="Arial MT"/>
              </a:rPr>
              <a:t>final</a:t>
            </a:r>
            <a:r>
              <a:rPr sz="1800" spc="-5" dirty="0">
                <a:solidFill>
                  <a:srgbClr val="0000FF"/>
                </a:solidFill>
                <a:latin typeface="Arial MT"/>
                <a:cs typeface="Arial MT"/>
              </a:rPr>
              <a:t> </a:t>
            </a:r>
            <a:r>
              <a:rPr sz="1800" dirty="0">
                <a:solidFill>
                  <a:srgbClr val="0000FF"/>
                </a:solidFill>
                <a:latin typeface="Arial MT"/>
                <a:cs typeface="Arial MT"/>
              </a:rPr>
              <a:t>states,</a:t>
            </a:r>
            <a:r>
              <a:rPr sz="1800" spc="-25" dirty="0">
                <a:solidFill>
                  <a:srgbClr val="0000FF"/>
                </a:solidFill>
                <a:latin typeface="Arial MT"/>
                <a:cs typeface="Arial MT"/>
              </a:rPr>
              <a:t> as </a:t>
            </a:r>
            <a:r>
              <a:rPr sz="1800" dirty="0">
                <a:solidFill>
                  <a:srgbClr val="0000FF"/>
                </a:solidFill>
                <a:latin typeface="Arial MT"/>
                <a:cs typeface="Arial MT"/>
              </a:rPr>
              <a:t>well</a:t>
            </a:r>
            <a:r>
              <a:rPr sz="1800" spc="-10" dirty="0">
                <a:solidFill>
                  <a:srgbClr val="0000FF"/>
                </a:solidFill>
                <a:latin typeface="Arial MT"/>
                <a:cs typeface="Arial MT"/>
              </a:rPr>
              <a:t> </a:t>
            </a:r>
            <a:r>
              <a:rPr sz="1800" dirty="0">
                <a:solidFill>
                  <a:srgbClr val="0000FF"/>
                </a:solidFill>
                <a:latin typeface="Arial MT"/>
                <a:cs typeface="Arial MT"/>
              </a:rPr>
              <a:t>as</a:t>
            </a:r>
            <a:r>
              <a:rPr sz="1800" spc="-10" dirty="0">
                <a:solidFill>
                  <a:srgbClr val="0000FF"/>
                </a:solidFill>
                <a:latin typeface="Arial MT"/>
                <a:cs typeface="Arial MT"/>
              </a:rPr>
              <a:t> </a:t>
            </a:r>
            <a:r>
              <a:rPr sz="1800" dirty="0">
                <a:solidFill>
                  <a:srgbClr val="0000FF"/>
                </a:solidFill>
                <a:latin typeface="Arial MT"/>
                <a:cs typeface="Arial MT"/>
              </a:rPr>
              <a:t>the</a:t>
            </a:r>
            <a:r>
              <a:rPr sz="1800" spc="-25" dirty="0">
                <a:solidFill>
                  <a:srgbClr val="0000FF"/>
                </a:solidFill>
                <a:latin typeface="Arial MT"/>
                <a:cs typeface="Arial MT"/>
              </a:rPr>
              <a:t> </a:t>
            </a:r>
            <a:r>
              <a:rPr sz="1800" dirty="0">
                <a:solidFill>
                  <a:srgbClr val="0000FF"/>
                </a:solidFill>
                <a:latin typeface="Arial MT"/>
                <a:cs typeface="Arial MT"/>
              </a:rPr>
              <a:t>path</a:t>
            </a:r>
            <a:r>
              <a:rPr sz="1800" spc="-10" dirty="0">
                <a:solidFill>
                  <a:srgbClr val="0000FF"/>
                </a:solidFill>
                <a:latin typeface="Arial MT"/>
                <a:cs typeface="Arial MT"/>
              </a:rPr>
              <a:t> </a:t>
            </a:r>
            <a:r>
              <a:rPr sz="1800" dirty="0">
                <a:solidFill>
                  <a:srgbClr val="0000FF"/>
                </a:solidFill>
                <a:latin typeface="Arial MT"/>
                <a:cs typeface="Arial MT"/>
              </a:rPr>
              <a:t>it</a:t>
            </a:r>
            <a:r>
              <a:rPr sz="1800" spc="-15" dirty="0">
                <a:solidFill>
                  <a:srgbClr val="0000FF"/>
                </a:solidFill>
                <a:latin typeface="Arial MT"/>
                <a:cs typeface="Arial MT"/>
              </a:rPr>
              <a:t> </a:t>
            </a:r>
            <a:r>
              <a:rPr sz="1800" dirty="0">
                <a:solidFill>
                  <a:srgbClr val="0000FF"/>
                </a:solidFill>
                <a:latin typeface="Arial MT"/>
                <a:cs typeface="Arial MT"/>
              </a:rPr>
              <a:t>follows,</a:t>
            </a:r>
            <a:r>
              <a:rPr sz="1800" spc="-10" dirty="0">
                <a:solidFill>
                  <a:srgbClr val="0000FF"/>
                </a:solidFill>
                <a:latin typeface="Arial MT"/>
                <a:cs typeface="Arial MT"/>
              </a:rPr>
              <a:t> </a:t>
            </a:r>
            <a:r>
              <a:rPr sz="1800" dirty="0">
                <a:solidFill>
                  <a:srgbClr val="0000FF"/>
                </a:solidFill>
                <a:latin typeface="Arial MT"/>
                <a:cs typeface="Arial MT"/>
              </a:rPr>
              <a:t>and</a:t>
            </a:r>
            <a:r>
              <a:rPr sz="1800" spc="-15" dirty="0">
                <a:solidFill>
                  <a:srgbClr val="0000FF"/>
                </a:solidFill>
                <a:latin typeface="Arial MT"/>
                <a:cs typeface="Arial MT"/>
              </a:rPr>
              <a:t> </a:t>
            </a:r>
            <a:r>
              <a:rPr sz="1800" dirty="0">
                <a:solidFill>
                  <a:srgbClr val="0000FF"/>
                </a:solidFill>
                <a:latin typeface="Arial MT"/>
                <a:cs typeface="Arial MT"/>
              </a:rPr>
              <a:t>the</a:t>
            </a:r>
            <a:r>
              <a:rPr sz="1800" spc="-20" dirty="0">
                <a:solidFill>
                  <a:srgbClr val="0000FF"/>
                </a:solidFill>
                <a:latin typeface="Arial MT"/>
                <a:cs typeface="Arial MT"/>
              </a:rPr>
              <a:t> </a:t>
            </a:r>
            <a:r>
              <a:rPr sz="1800" dirty="0">
                <a:solidFill>
                  <a:srgbClr val="0000FF"/>
                </a:solidFill>
                <a:latin typeface="Arial MT"/>
                <a:cs typeface="Arial MT"/>
              </a:rPr>
              <a:t>interactions</a:t>
            </a:r>
            <a:r>
              <a:rPr sz="1800" spc="-15" dirty="0">
                <a:solidFill>
                  <a:srgbClr val="0000FF"/>
                </a:solidFill>
                <a:latin typeface="Arial MT"/>
                <a:cs typeface="Arial MT"/>
              </a:rPr>
              <a:t> </a:t>
            </a:r>
            <a:r>
              <a:rPr sz="1800" dirty="0">
                <a:solidFill>
                  <a:srgbClr val="0000FF"/>
                </a:solidFill>
                <a:latin typeface="Arial MT"/>
                <a:cs typeface="Arial MT"/>
              </a:rPr>
              <a:t>with</a:t>
            </a:r>
            <a:r>
              <a:rPr sz="1800" spc="-10" dirty="0">
                <a:solidFill>
                  <a:srgbClr val="0000FF"/>
                </a:solidFill>
                <a:latin typeface="Arial MT"/>
                <a:cs typeface="Arial MT"/>
              </a:rPr>
              <a:t> </a:t>
            </a:r>
            <a:r>
              <a:rPr sz="1800" dirty="0">
                <a:solidFill>
                  <a:srgbClr val="0000FF"/>
                </a:solidFill>
                <a:latin typeface="Arial MT"/>
                <a:cs typeface="Arial MT"/>
              </a:rPr>
              <a:t>the</a:t>
            </a:r>
            <a:r>
              <a:rPr sz="1800" spc="-25" dirty="0">
                <a:solidFill>
                  <a:srgbClr val="0000FF"/>
                </a:solidFill>
                <a:latin typeface="Arial MT"/>
                <a:cs typeface="Arial MT"/>
              </a:rPr>
              <a:t> </a:t>
            </a:r>
            <a:r>
              <a:rPr sz="1800" spc="-10" dirty="0">
                <a:solidFill>
                  <a:srgbClr val="0000FF"/>
                </a:solidFill>
                <a:latin typeface="Arial MT"/>
                <a:cs typeface="Arial MT"/>
              </a:rPr>
              <a:t>surroundings.</a:t>
            </a:r>
            <a:endParaRPr sz="1800">
              <a:latin typeface="Arial MT"/>
              <a:cs typeface="Arial MT"/>
            </a:endParaRPr>
          </a:p>
          <a:p>
            <a:pPr marL="355599" marR="155574" indent="-342898" algn="just">
              <a:lnSpc>
                <a:spcPts val="2039"/>
              </a:lnSpc>
              <a:spcBef>
                <a:spcPts val="240"/>
              </a:spcBef>
            </a:pPr>
            <a:r>
              <a:rPr sz="1800" b="1" dirty="0">
                <a:solidFill>
                  <a:srgbClr val="CC00CC"/>
                </a:solidFill>
                <a:latin typeface="Arial"/>
                <a:cs typeface="Arial"/>
              </a:rPr>
              <a:t>Quasistatic</a:t>
            </a:r>
            <a:r>
              <a:rPr sz="1800" b="1" spc="15" dirty="0">
                <a:solidFill>
                  <a:srgbClr val="CC00CC"/>
                </a:solidFill>
                <a:latin typeface="Arial"/>
                <a:cs typeface="Arial"/>
              </a:rPr>
              <a:t> </a:t>
            </a:r>
            <a:r>
              <a:rPr sz="1800" b="1" dirty="0">
                <a:solidFill>
                  <a:srgbClr val="CC00CC"/>
                </a:solidFill>
                <a:latin typeface="Arial"/>
                <a:cs typeface="Arial"/>
              </a:rPr>
              <a:t>or</a:t>
            </a:r>
            <a:r>
              <a:rPr sz="1800" b="1" spc="25" dirty="0">
                <a:solidFill>
                  <a:srgbClr val="CC00CC"/>
                </a:solidFill>
                <a:latin typeface="Arial"/>
                <a:cs typeface="Arial"/>
              </a:rPr>
              <a:t> </a:t>
            </a:r>
            <a:r>
              <a:rPr sz="1800" b="1" spc="-10" dirty="0">
                <a:solidFill>
                  <a:srgbClr val="CC00CC"/>
                </a:solidFill>
                <a:latin typeface="Arial"/>
                <a:cs typeface="Arial"/>
              </a:rPr>
              <a:t>quasi-</a:t>
            </a:r>
            <a:r>
              <a:rPr sz="1800" b="1" dirty="0">
                <a:solidFill>
                  <a:srgbClr val="CC00CC"/>
                </a:solidFill>
                <a:latin typeface="Arial"/>
                <a:cs typeface="Arial"/>
              </a:rPr>
              <a:t>equilibrium</a:t>
            </a:r>
            <a:r>
              <a:rPr sz="1800" b="1" spc="5" dirty="0">
                <a:solidFill>
                  <a:srgbClr val="CC00CC"/>
                </a:solidFill>
                <a:latin typeface="Arial"/>
                <a:cs typeface="Arial"/>
              </a:rPr>
              <a:t> </a:t>
            </a:r>
            <a:r>
              <a:rPr sz="1800" b="1" dirty="0">
                <a:solidFill>
                  <a:srgbClr val="CC00CC"/>
                </a:solidFill>
                <a:latin typeface="Arial"/>
                <a:cs typeface="Arial"/>
              </a:rPr>
              <a:t>process:</a:t>
            </a:r>
            <a:r>
              <a:rPr sz="1800" b="1" spc="45" dirty="0">
                <a:solidFill>
                  <a:srgbClr val="CC00CC"/>
                </a:solidFill>
                <a:latin typeface="Arial"/>
                <a:cs typeface="Arial"/>
              </a:rPr>
              <a:t> </a:t>
            </a:r>
            <a:r>
              <a:rPr sz="1800" dirty="0">
                <a:latin typeface="Arial MT"/>
                <a:cs typeface="Arial MT"/>
              </a:rPr>
              <a:t>When</a:t>
            </a:r>
            <a:r>
              <a:rPr sz="1800" spc="-65" dirty="0">
                <a:latin typeface="Arial MT"/>
                <a:cs typeface="Arial MT"/>
              </a:rPr>
              <a:t> </a:t>
            </a:r>
            <a:r>
              <a:rPr sz="1800" dirty="0">
                <a:latin typeface="Arial MT"/>
                <a:cs typeface="Arial MT"/>
              </a:rPr>
              <a:t>a</a:t>
            </a:r>
            <a:r>
              <a:rPr sz="1800" spc="-35" dirty="0">
                <a:latin typeface="Arial MT"/>
                <a:cs typeface="Arial MT"/>
              </a:rPr>
              <a:t> </a:t>
            </a:r>
            <a:r>
              <a:rPr sz="1800" dirty="0">
                <a:latin typeface="Arial MT"/>
                <a:cs typeface="Arial MT"/>
              </a:rPr>
              <a:t>process</a:t>
            </a:r>
            <a:r>
              <a:rPr sz="1800" spc="-25" dirty="0">
                <a:latin typeface="Arial MT"/>
                <a:cs typeface="Arial MT"/>
              </a:rPr>
              <a:t> </a:t>
            </a:r>
            <a:r>
              <a:rPr sz="1800" dirty="0">
                <a:latin typeface="Arial MT"/>
                <a:cs typeface="Arial MT"/>
              </a:rPr>
              <a:t>proceeds</a:t>
            </a:r>
            <a:r>
              <a:rPr sz="1800" spc="-25" dirty="0">
                <a:latin typeface="Arial MT"/>
                <a:cs typeface="Arial MT"/>
              </a:rPr>
              <a:t> </a:t>
            </a:r>
            <a:r>
              <a:rPr sz="1800" dirty="0">
                <a:latin typeface="Arial MT"/>
                <a:cs typeface="Arial MT"/>
              </a:rPr>
              <a:t>in</a:t>
            </a:r>
            <a:r>
              <a:rPr sz="1800" spc="-35" dirty="0">
                <a:latin typeface="Arial MT"/>
                <a:cs typeface="Arial MT"/>
              </a:rPr>
              <a:t> </a:t>
            </a:r>
            <a:r>
              <a:rPr sz="1800" dirty="0">
                <a:latin typeface="Arial MT"/>
                <a:cs typeface="Arial MT"/>
              </a:rPr>
              <a:t>such</a:t>
            </a:r>
            <a:r>
              <a:rPr sz="1800" spc="-85" dirty="0">
                <a:latin typeface="Arial MT"/>
                <a:cs typeface="Arial MT"/>
              </a:rPr>
              <a:t> </a:t>
            </a:r>
            <a:r>
              <a:rPr sz="1800" spc="-50" dirty="0">
                <a:latin typeface="Arial MT"/>
                <a:cs typeface="Arial MT"/>
              </a:rPr>
              <a:t>a </a:t>
            </a:r>
            <a:r>
              <a:rPr sz="1800" dirty="0">
                <a:latin typeface="Arial MT"/>
                <a:cs typeface="Arial MT"/>
              </a:rPr>
              <a:t>manner</a:t>
            </a:r>
            <a:r>
              <a:rPr sz="1800" spc="-15" dirty="0">
                <a:latin typeface="Arial MT"/>
                <a:cs typeface="Arial MT"/>
              </a:rPr>
              <a:t> </a:t>
            </a:r>
            <a:r>
              <a:rPr sz="1800" dirty="0">
                <a:latin typeface="Arial MT"/>
                <a:cs typeface="Arial MT"/>
              </a:rPr>
              <a:t>that</a:t>
            </a:r>
            <a:r>
              <a:rPr sz="1800" spc="10" dirty="0">
                <a:latin typeface="Arial MT"/>
                <a:cs typeface="Arial MT"/>
              </a:rPr>
              <a:t> </a:t>
            </a:r>
            <a:r>
              <a:rPr sz="1800" dirty="0">
                <a:latin typeface="Arial MT"/>
                <a:cs typeface="Arial MT"/>
              </a:rPr>
              <a:t>the</a:t>
            </a:r>
            <a:r>
              <a:rPr sz="1800" spc="-15" dirty="0">
                <a:latin typeface="Arial MT"/>
                <a:cs typeface="Arial MT"/>
              </a:rPr>
              <a:t> </a:t>
            </a:r>
            <a:r>
              <a:rPr sz="1800" dirty="0">
                <a:latin typeface="Arial MT"/>
                <a:cs typeface="Arial MT"/>
              </a:rPr>
              <a:t>system</a:t>
            </a:r>
            <a:r>
              <a:rPr sz="1800" spc="5" dirty="0">
                <a:latin typeface="Arial MT"/>
                <a:cs typeface="Arial MT"/>
              </a:rPr>
              <a:t> </a:t>
            </a:r>
            <a:r>
              <a:rPr sz="1800" dirty="0">
                <a:latin typeface="Arial MT"/>
                <a:cs typeface="Arial MT"/>
              </a:rPr>
              <a:t>remains infinitesimally close</a:t>
            </a:r>
            <a:r>
              <a:rPr sz="1800" spc="5" dirty="0">
                <a:latin typeface="Arial MT"/>
                <a:cs typeface="Arial MT"/>
              </a:rPr>
              <a:t> </a:t>
            </a:r>
            <a:r>
              <a:rPr sz="1800" dirty="0">
                <a:latin typeface="Arial MT"/>
                <a:cs typeface="Arial MT"/>
              </a:rPr>
              <a:t>to</a:t>
            </a:r>
            <a:r>
              <a:rPr sz="1800" spc="-10" dirty="0">
                <a:latin typeface="Arial MT"/>
                <a:cs typeface="Arial MT"/>
              </a:rPr>
              <a:t> </a:t>
            </a:r>
            <a:r>
              <a:rPr sz="1800" dirty="0">
                <a:latin typeface="Arial MT"/>
                <a:cs typeface="Arial MT"/>
              </a:rPr>
              <a:t>an</a:t>
            </a:r>
            <a:r>
              <a:rPr sz="1800" spc="-15" dirty="0">
                <a:latin typeface="Arial MT"/>
                <a:cs typeface="Arial MT"/>
              </a:rPr>
              <a:t> </a:t>
            </a:r>
            <a:r>
              <a:rPr sz="1800" dirty="0">
                <a:latin typeface="Arial MT"/>
                <a:cs typeface="Arial MT"/>
              </a:rPr>
              <a:t>equilibrium state</a:t>
            </a:r>
            <a:r>
              <a:rPr sz="1800" spc="15" dirty="0">
                <a:latin typeface="Arial MT"/>
                <a:cs typeface="Arial MT"/>
              </a:rPr>
              <a:t> </a:t>
            </a:r>
            <a:r>
              <a:rPr sz="1800" spc="-25" dirty="0">
                <a:latin typeface="Arial MT"/>
                <a:cs typeface="Arial MT"/>
              </a:rPr>
              <a:t>at </a:t>
            </a:r>
            <a:r>
              <a:rPr sz="1800" dirty="0">
                <a:latin typeface="Arial MT"/>
                <a:cs typeface="Arial MT"/>
              </a:rPr>
              <a:t>all</a:t>
            </a:r>
            <a:r>
              <a:rPr sz="1800" spc="-20" dirty="0">
                <a:latin typeface="Arial MT"/>
                <a:cs typeface="Arial MT"/>
              </a:rPr>
              <a:t> </a:t>
            </a:r>
            <a:r>
              <a:rPr sz="1800" spc="-10" dirty="0">
                <a:latin typeface="Arial MT"/>
                <a:cs typeface="Arial MT"/>
              </a:rPr>
              <a:t>times.</a:t>
            </a:r>
            <a:endParaRPr sz="1800">
              <a:latin typeface="Arial MT"/>
              <a:cs typeface="Arial MT"/>
            </a:endParaRPr>
          </a:p>
        </p:txBody>
      </p:sp>
      <p:sp>
        <p:nvSpPr>
          <p:cNvPr id="5" name="object 5"/>
          <p:cNvSpPr txBox="1"/>
          <p:nvPr/>
        </p:nvSpPr>
        <p:spPr>
          <a:xfrm>
            <a:off x="9765283" y="4670247"/>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21</a:t>
            </a:r>
            <a:endParaRPr sz="1400">
              <a:latin typeface="Arial MT"/>
              <a:cs typeface="Arial MT"/>
            </a:endParaRPr>
          </a:p>
        </p:txBody>
      </p:sp>
      <p:pic>
        <p:nvPicPr>
          <p:cNvPr id="6" name="object 6"/>
          <p:cNvPicPr/>
          <p:nvPr/>
        </p:nvPicPr>
        <p:blipFill>
          <a:blip r:embed="rId2" cstate="print"/>
          <a:stretch>
            <a:fillRect/>
          </a:stretch>
        </p:blipFill>
        <p:spPr>
          <a:xfrm>
            <a:off x="1638300" y="1444664"/>
            <a:ext cx="3543300" cy="3648075"/>
          </a:xfrm>
          <a:prstGeom prst="rect">
            <a:avLst/>
          </a:prstGeom>
        </p:spPr>
      </p:pic>
      <p:pic>
        <p:nvPicPr>
          <p:cNvPr id="7" name="object 7"/>
          <p:cNvPicPr/>
          <p:nvPr/>
        </p:nvPicPr>
        <p:blipFill>
          <a:blip r:embed="rId3" cstate="print"/>
          <a:stretch>
            <a:fillRect/>
          </a:stretch>
        </p:blipFill>
        <p:spPr>
          <a:xfrm>
            <a:off x="6705600" y="1139803"/>
            <a:ext cx="3284220" cy="40383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2108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1678940" y="-1297433"/>
            <a:ext cx="4103370" cy="5980612"/>
          </a:xfrm>
          <a:prstGeom prst="rect">
            <a:avLst/>
          </a:prstGeom>
        </p:spPr>
        <p:txBody>
          <a:bodyPr vert="horz" wrap="square" lIns="0" tIns="40640" rIns="0" bIns="0" rtlCol="0">
            <a:spAutoFit/>
          </a:bodyPr>
          <a:lstStyle/>
          <a:p>
            <a:pPr marL="355599" marR="21590" indent="-342898">
              <a:lnSpc>
                <a:spcPct val="89800"/>
              </a:lnSpc>
              <a:spcBef>
                <a:spcPts val="320"/>
              </a:spcBef>
              <a:buClr>
                <a:srgbClr val="FF0000"/>
              </a:buClr>
              <a:buChar char="•"/>
              <a:tabLst>
                <a:tab pos="355599" algn="l"/>
              </a:tabLst>
            </a:pPr>
            <a:r>
              <a:rPr sz="1800" dirty="0">
                <a:latin typeface="Arial MT"/>
                <a:cs typeface="Arial MT"/>
              </a:rPr>
              <a:t>Process</a:t>
            </a:r>
            <a:r>
              <a:rPr sz="1800" spc="-30" dirty="0">
                <a:latin typeface="Arial MT"/>
                <a:cs typeface="Arial MT"/>
              </a:rPr>
              <a:t> </a:t>
            </a:r>
            <a:r>
              <a:rPr sz="1800" dirty="0">
                <a:latin typeface="Arial MT"/>
                <a:cs typeface="Arial MT"/>
              </a:rPr>
              <a:t>diagrams</a:t>
            </a:r>
            <a:r>
              <a:rPr sz="1800" spc="-25" dirty="0">
                <a:latin typeface="Arial MT"/>
                <a:cs typeface="Arial MT"/>
              </a:rPr>
              <a:t> </a:t>
            </a:r>
            <a:r>
              <a:rPr sz="1800" dirty="0">
                <a:latin typeface="Arial MT"/>
                <a:cs typeface="Arial MT"/>
              </a:rPr>
              <a:t>plotted</a:t>
            </a:r>
            <a:r>
              <a:rPr sz="1800" spc="-35" dirty="0">
                <a:latin typeface="Arial MT"/>
                <a:cs typeface="Arial MT"/>
              </a:rPr>
              <a:t> </a:t>
            </a:r>
            <a:r>
              <a:rPr sz="1800" spc="-25" dirty="0">
                <a:latin typeface="Arial MT"/>
                <a:cs typeface="Arial MT"/>
              </a:rPr>
              <a:t>by </a:t>
            </a:r>
            <a:r>
              <a:rPr sz="1800" spc="-10" dirty="0">
                <a:latin typeface="Arial MT"/>
                <a:cs typeface="Arial MT"/>
              </a:rPr>
              <a:t>employing</a:t>
            </a:r>
            <a:r>
              <a:rPr sz="1800" spc="-65" dirty="0">
                <a:latin typeface="Arial MT"/>
                <a:cs typeface="Arial MT"/>
              </a:rPr>
              <a:t> </a:t>
            </a:r>
            <a:r>
              <a:rPr sz="1800" spc="-10" dirty="0">
                <a:latin typeface="Arial MT"/>
                <a:cs typeface="Arial MT"/>
              </a:rPr>
              <a:t>thermodynamic</a:t>
            </a:r>
            <a:r>
              <a:rPr sz="1800" spc="-30" dirty="0">
                <a:latin typeface="Arial MT"/>
                <a:cs typeface="Arial MT"/>
              </a:rPr>
              <a:t> </a:t>
            </a:r>
            <a:r>
              <a:rPr sz="1800" spc="-10" dirty="0">
                <a:latin typeface="Arial MT"/>
                <a:cs typeface="Arial MT"/>
              </a:rPr>
              <a:t>properties </a:t>
            </a:r>
            <a:r>
              <a:rPr sz="1800" dirty="0">
                <a:latin typeface="Arial MT"/>
                <a:cs typeface="Arial MT"/>
              </a:rPr>
              <a:t>as</a:t>
            </a:r>
            <a:r>
              <a:rPr sz="1800" spc="-15" dirty="0">
                <a:latin typeface="Arial MT"/>
                <a:cs typeface="Arial MT"/>
              </a:rPr>
              <a:t> </a:t>
            </a:r>
            <a:r>
              <a:rPr sz="1800" dirty="0">
                <a:latin typeface="Arial MT"/>
                <a:cs typeface="Arial MT"/>
              </a:rPr>
              <a:t>coordinates</a:t>
            </a:r>
            <a:r>
              <a:rPr sz="1800" spc="-20" dirty="0">
                <a:latin typeface="Arial MT"/>
                <a:cs typeface="Arial MT"/>
              </a:rPr>
              <a:t> </a:t>
            </a:r>
            <a:r>
              <a:rPr sz="1800" dirty="0">
                <a:latin typeface="Arial MT"/>
                <a:cs typeface="Arial MT"/>
              </a:rPr>
              <a:t>are</a:t>
            </a:r>
            <a:r>
              <a:rPr sz="1800" spc="-20" dirty="0">
                <a:latin typeface="Arial MT"/>
                <a:cs typeface="Arial MT"/>
              </a:rPr>
              <a:t> </a:t>
            </a:r>
            <a:r>
              <a:rPr sz="1800" dirty="0">
                <a:latin typeface="Arial MT"/>
                <a:cs typeface="Arial MT"/>
              </a:rPr>
              <a:t>very</a:t>
            </a:r>
            <a:r>
              <a:rPr sz="1800" spc="-15" dirty="0">
                <a:latin typeface="Arial MT"/>
                <a:cs typeface="Arial MT"/>
              </a:rPr>
              <a:t> </a:t>
            </a:r>
            <a:r>
              <a:rPr sz="1800" dirty="0">
                <a:latin typeface="Arial MT"/>
                <a:cs typeface="Arial MT"/>
              </a:rPr>
              <a:t>useful</a:t>
            </a:r>
            <a:r>
              <a:rPr sz="1800" spc="-10" dirty="0">
                <a:latin typeface="Arial MT"/>
                <a:cs typeface="Arial MT"/>
              </a:rPr>
              <a:t> </a:t>
            </a:r>
            <a:r>
              <a:rPr sz="1800" spc="-35" dirty="0">
                <a:latin typeface="Arial MT"/>
                <a:cs typeface="Arial MT"/>
              </a:rPr>
              <a:t>in </a:t>
            </a:r>
            <a:r>
              <a:rPr sz="1800" dirty="0">
                <a:latin typeface="Arial MT"/>
                <a:cs typeface="Arial MT"/>
              </a:rPr>
              <a:t>visualizing</a:t>
            </a:r>
            <a:r>
              <a:rPr sz="1800" spc="-40" dirty="0">
                <a:latin typeface="Arial MT"/>
                <a:cs typeface="Arial MT"/>
              </a:rPr>
              <a:t> </a:t>
            </a:r>
            <a:r>
              <a:rPr sz="1800" dirty="0">
                <a:latin typeface="Arial MT"/>
                <a:cs typeface="Arial MT"/>
              </a:rPr>
              <a:t>the</a:t>
            </a:r>
            <a:r>
              <a:rPr sz="1800" spc="-30" dirty="0">
                <a:latin typeface="Arial MT"/>
                <a:cs typeface="Arial MT"/>
              </a:rPr>
              <a:t> </a:t>
            </a:r>
            <a:r>
              <a:rPr sz="1800" spc="-10" dirty="0">
                <a:latin typeface="Arial MT"/>
                <a:cs typeface="Arial MT"/>
              </a:rPr>
              <a:t>processes.</a:t>
            </a:r>
            <a:endParaRPr sz="1800">
              <a:latin typeface="Arial MT"/>
              <a:cs typeface="Arial MT"/>
            </a:endParaRPr>
          </a:p>
          <a:p>
            <a:pPr marL="355599" marR="33655" indent="-342898">
              <a:lnSpc>
                <a:spcPct val="90000"/>
              </a:lnSpc>
              <a:spcBef>
                <a:spcPts val="635"/>
              </a:spcBef>
              <a:buClr>
                <a:srgbClr val="FF0000"/>
              </a:buClr>
              <a:buChar char="•"/>
              <a:tabLst>
                <a:tab pos="355599" algn="l"/>
              </a:tabLst>
            </a:pPr>
            <a:r>
              <a:rPr sz="1800" dirty="0">
                <a:latin typeface="Arial MT"/>
                <a:cs typeface="Arial MT"/>
              </a:rPr>
              <a:t>Some</a:t>
            </a:r>
            <a:r>
              <a:rPr sz="1800" spc="-40" dirty="0">
                <a:latin typeface="Arial MT"/>
                <a:cs typeface="Arial MT"/>
              </a:rPr>
              <a:t> </a:t>
            </a:r>
            <a:r>
              <a:rPr sz="1800" dirty="0">
                <a:latin typeface="Arial MT"/>
                <a:cs typeface="Arial MT"/>
              </a:rPr>
              <a:t>common</a:t>
            </a:r>
            <a:r>
              <a:rPr sz="1800" spc="-30" dirty="0">
                <a:latin typeface="Arial MT"/>
                <a:cs typeface="Arial MT"/>
              </a:rPr>
              <a:t> </a:t>
            </a:r>
            <a:r>
              <a:rPr sz="1800" dirty="0">
                <a:latin typeface="Arial MT"/>
                <a:cs typeface="Arial MT"/>
              </a:rPr>
              <a:t>properties</a:t>
            </a:r>
            <a:r>
              <a:rPr sz="1800" spc="-40" dirty="0">
                <a:latin typeface="Arial MT"/>
                <a:cs typeface="Arial MT"/>
              </a:rPr>
              <a:t> </a:t>
            </a:r>
            <a:r>
              <a:rPr sz="1800" dirty="0">
                <a:latin typeface="Arial MT"/>
                <a:cs typeface="Arial MT"/>
              </a:rPr>
              <a:t>that</a:t>
            </a:r>
            <a:r>
              <a:rPr sz="1800" spc="-20" dirty="0">
                <a:latin typeface="Arial MT"/>
                <a:cs typeface="Arial MT"/>
              </a:rPr>
              <a:t> </a:t>
            </a:r>
            <a:r>
              <a:rPr sz="1800" spc="-25" dirty="0">
                <a:latin typeface="Arial MT"/>
                <a:cs typeface="Arial MT"/>
              </a:rPr>
              <a:t>are </a:t>
            </a:r>
            <a:r>
              <a:rPr sz="1800" dirty="0">
                <a:latin typeface="Arial MT"/>
                <a:cs typeface="Arial MT"/>
              </a:rPr>
              <a:t>used</a:t>
            </a:r>
            <a:r>
              <a:rPr sz="1800" spc="-70" dirty="0">
                <a:latin typeface="Arial MT"/>
                <a:cs typeface="Arial MT"/>
              </a:rPr>
              <a:t> </a:t>
            </a:r>
            <a:r>
              <a:rPr sz="1800" dirty="0">
                <a:latin typeface="Arial MT"/>
                <a:cs typeface="Arial MT"/>
              </a:rPr>
              <a:t>as</a:t>
            </a:r>
            <a:r>
              <a:rPr sz="1800" spc="-75" dirty="0">
                <a:latin typeface="Arial MT"/>
                <a:cs typeface="Arial MT"/>
              </a:rPr>
              <a:t> </a:t>
            </a:r>
            <a:r>
              <a:rPr sz="1800" dirty="0">
                <a:latin typeface="Arial MT"/>
                <a:cs typeface="Arial MT"/>
              </a:rPr>
              <a:t>coordinates</a:t>
            </a:r>
            <a:r>
              <a:rPr sz="1800" spc="-70" dirty="0">
                <a:latin typeface="Arial MT"/>
                <a:cs typeface="Arial MT"/>
              </a:rPr>
              <a:t> </a:t>
            </a:r>
            <a:r>
              <a:rPr sz="1800" dirty="0">
                <a:latin typeface="Arial MT"/>
                <a:cs typeface="Arial MT"/>
              </a:rPr>
              <a:t>are</a:t>
            </a:r>
            <a:r>
              <a:rPr sz="1800" spc="-75" dirty="0">
                <a:latin typeface="Arial MT"/>
                <a:cs typeface="Arial MT"/>
              </a:rPr>
              <a:t> </a:t>
            </a:r>
            <a:r>
              <a:rPr sz="1800" spc="-10" dirty="0">
                <a:latin typeface="Arial MT"/>
                <a:cs typeface="Arial MT"/>
              </a:rPr>
              <a:t>temperature </a:t>
            </a:r>
            <a:r>
              <a:rPr sz="1800" i="1" dirty="0">
                <a:latin typeface="Arial"/>
                <a:cs typeface="Arial"/>
              </a:rPr>
              <a:t>T</a:t>
            </a:r>
            <a:r>
              <a:rPr sz="1800" dirty="0">
                <a:latin typeface="Arial MT"/>
                <a:cs typeface="Arial MT"/>
              </a:rPr>
              <a:t>,</a:t>
            </a:r>
            <a:r>
              <a:rPr sz="1800" spc="-15" dirty="0">
                <a:latin typeface="Arial MT"/>
                <a:cs typeface="Arial MT"/>
              </a:rPr>
              <a:t> </a:t>
            </a:r>
            <a:r>
              <a:rPr sz="1800" dirty="0">
                <a:latin typeface="Arial MT"/>
                <a:cs typeface="Arial MT"/>
              </a:rPr>
              <a:t>pressure</a:t>
            </a:r>
            <a:r>
              <a:rPr sz="1800" spc="-20" dirty="0">
                <a:latin typeface="Arial MT"/>
                <a:cs typeface="Arial MT"/>
              </a:rPr>
              <a:t> </a:t>
            </a:r>
            <a:r>
              <a:rPr sz="1800" i="1" dirty="0">
                <a:latin typeface="Arial"/>
                <a:cs typeface="Arial"/>
              </a:rPr>
              <a:t>P</a:t>
            </a:r>
            <a:r>
              <a:rPr sz="1800" dirty="0">
                <a:latin typeface="Arial MT"/>
                <a:cs typeface="Arial MT"/>
              </a:rPr>
              <a:t>,</a:t>
            </a:r>
            <a:r>
              <a:rPr sz="1800" spc="-10" dirty="0">
                <a:latin typeface="Arial MT"/>
                <a:cs typeface="Arial MT"/>
              </a:rPr>
              <a:t> </a:t>
            </a:r>
            <a:r>
              <a:rPr sz="1800" dirty="0">
                <a:latin typeface="Arial MT"/>
                <a:cs typeface="Arial MT"/>
              </a:rPr>
              <a:t>and</a:t>
            </a:r>
            <a:r>
              <a:rPr sz="1800" spc="-15" dirty="0">
                <a:latin typeface="Arial MT"/>
                <a:cs typeface="Arial MT"/>
              </a:rPr>
              <a:t> </a:t>
            </a:r>
            <a:r>
              <a:rPr sz="1800" dirty="0">
                <a:latin typeface="Arial MT"/>
                <a:cs typeface="Arial MT"/>
              </a:rPr>
              <a:t>volume</a:t>
            </a:r>
            <a:r>
              <a:rPr sz="1800" spc="-15" dirty="0">
                <a:latin typeface="Arial MT"/>
                <a:cs typeface="Arial MT"/>
              </a:rPr>
              <a:t> </a:t>
            </a:r>
            <a:r>
              <a:rPr sz="1800" i="1" dirty="0">
                <a:latin typeface="Arial"/>
                <a:cs typeface="Arial"/>
              </a:rPr>
              <a:t>V</a:t>
            </a:r>
            <a:r>
              <a:rPr sz="1800" i="1" spc="-15" dirty="0">
                <a:latin typeface="Arial"/>
                <a:cs typeface="Arial"/>
              </a:rPr>
              <a:t> </a:t>
            </a:r>
            <a:r>
              <a:rPr sz="1800" spc="-25" dirty="0">
                <a:latin typeface="Arial MT"/>
                <a:cs typeface="Arial MT"/>
              </a:rPr>
              <a:t>(or </a:t>
            </a:r>
            <a:r>
              <a:rPr sz="1800" dirty="0">
                <a:latin typeface="Arial MT"/>
                <a:cs typeface="Arial MT"/>
              </a:rPr>
              <a:t>specific</a:t>
            </a:r>
            <a:r>
              <a:rPr sz="1800" spc="-45" dirty="0">
                <a:latin typeface="Arial MT"/>
                <a:cs typeface="Arial MT"/>
              </a:rPr>
              <a:t> </a:t>
            </a:r>
            <a:r>
              <a:rPr sz="1800" dirty="0">
                <a:latin typeface="Arial MT"/>
                <a:cs typeface="Arial MT"/>
              </a:rPr>
              <a:t>volume</a:t>
            </a:r>
            <a:r>
              <a:rPr sz="1800" spc="-35" dirty="0">
                <a:latin typeface="Arial MT"/>
                <a:cs typeface="Arial MT"/>
              </a:rPr>
              <a:t> </a:t>
            </a:r>
            <a:r>
              <a:rPr sz="1800" i="1" spc="-25" dirty="0">
                <a:latin typeface="Arial"/>
                <a:cs typeface="Arial"/>
              </a:rPr>
              <a:t>v</a:t>
            </a:r>
            <a:r>
              <a:rPr sz="1800" spc="-25" dirty="0">
                <a:latin typeface="Arial MT"/>
                <a:cs typeface="Arial MT"/>
              </a:rPr>
              <a:t>).</a:t>
            </a:r>
            <a:endParaRPr sz="1800">
              <a:latin typeface="Arial MT"/>
              <a:cs typeface="Arial MT"/>
            </a:endParaRPr>
          </a:p>
          <a:p>
            <a:pPr marL="355599" marR="59055" indent="-342898">
              <a:lnSpc>
                <a:spcPts val="1939"/>
              </a:lnSpc>
              <a:spcBef>
                <a:spcPts val="670"/>
              </a:spcBef>
              <a:buClr>
                <a:srgbClr val="FF0000"/>
              </a:buClr>
              <a:buChar char="•"/>
              <a:tabLst>
                <a:tab pos="355599" algn="l"/>
              </a:tabLst>
            </a:pPr>
            <a:r>
              <a:rPr sz="1800" dirty="0">
                <a:latin typeface="Arial MT"/>
                <a:cs typeface="Arial MT"/>
              </a:rPr>
              <a:t>The</a:t>
            </a:r>
            <a:r>
              <a:rPr sz="1800" spc="-25" dirty="0">
                <a:latin typeface="Arial MT"/>
                <a:cs typeface="Arial MT"/>
              </a:rPr>
              <a:t> </a:t>
            </a:r>
            <a:r>
              <a:rPr sz="1800" dirty="0">
                <a:latin typeface="Arial MT"/>
                <a:cs typeface="Arial MT"/>
              </a:rPr>
              <a:t>prefix</a:t>
            </a:r>
            <a:r>
              <a:rPr sz="1800" spc="-10" dirty="0">
                <a:latin typeface="Arial MT"/>
                <a:cs typeface="Arial MT"/>
              </a:rPr>
              <a:t> </a:t>
            </a:r>
            <a:r>
              <a:rPr sz="1800" i="1" dirty="0">
                <a:solidFill>
                  <a:srgbClr val="CC00CC"/>
                </a:solidFill>
                <a:latin typeface="Arial"/>
                <a:cs typeface="Arial"/>
              </a:rPr>
              <a:t>iso</a:t>
            </a:r>
            <a:r>
              <a:rPr sz="1800" dirty="0">
                <a:solidFill>
                  <a:srgbClr val="CC00CC"/>
                </a:solidFill>
                <a:latin typeface="Arial MT"/>
                <a:cs typeface="Arial MT"/>
              </a:rPr>
              <a:t>- </a:t>
            </a:r>
            <a:r>
              <a:rPr sz="1800" dirty="0">
                <a:latin typeface="Arial MT"/>
                <a:cs typeface="Arial MT"/>
              </a:rPr>
              <a:t>is</a:t>
            </a:r>
            <a:r>
              <a:rPr sz="1800" spc="-15" dirty="0">
                <a:latin typeface="Arial MT"/>
                <a:cs typeface="Arial MT"/>
              </a:rPr>
              <a:t> </a:t>
            </a:r>
            <a:r>
              <a:rPr sz="1800" dirty="0">
                <a:latin typeface="Arial MT"/>
                <a:cs typeface="Arial MT"/>
              </a:rPr>
              <a:t>often</a:t>
            </a:r>
            <a:r>
              <a:rPr sz="1800" spc="-25" dirty="0">
                <a:latin typeface="Arial MT"/>
                <a:cs typeface="Arial MT"/>
              </a:rPr>
              <a:t> </a:t>
            </a:r>
            <a:r>
              <a:rPr sz="1800" dirty="0">
                <a:latin typeface="Arial MT"/>
                <a:cs typeface="Arial MT"/>
              </a:rPr>
              <a:t>used</a:t>
            </a:r>
            <a:r>
              <a:rPr sz="1800" spc="-15" dirty="0">
                <a:latin typeface="Arial MT"/>
                <a:cs typeface="Arial MT"/>
              </a:rPr>
              <a:t> </a:t>
            </a:r>
            <a:r>
              <a:rPr sz="1800" spc="-25" dirty="0">
                <a:latin typeface="Arial MT"/>
                <a:cs typeface="Arial MT"/>
              </a:rPr>
              <a:t>to </a:t>
            </a:r>
            <a:r>
              <a:rPr sz="1800" dirty="0">
                <a:latin typeface="Arial MT"/>
                <a:cs typeface="Arial MT"/>
              </a:rPr>
              <a:t>designate</a:t>
            </a:r>
            <a:r>
              <a:rPr sz="1800" spc="-15" dirty="0">
                <a:latin typeface="Arial MT"/>
                <a:cs typeface="Arial MT"/>
              </a:rPr>
              <a:t> </a:t>
            </a:r>
            <a:r>
              <a:rPr sz="1800" dirty="0">
                <a:latin typeface="Arial MT"/>
                <a:cs typeface="Arial MT"/>
              </a:rPr>
              <a:t>a</a:t>
            </a:r>
            <a:r>
              <a:rPr sz="1800" spc="-25" dirty="0">
                <a:latin typeface="Arial MT"/>
                <a:cs typeface="Arial MT"/>
              </a:rPr>
              <a:t> </a:t>
            </a:r>
            <a:r>
              <a:rPr sz="1800" dirty="0">
                <a:latin typeface="Arial MT"/>
                <a:cs typeface="Arial MT"/>
              </a:rPr>
              <a:t>process</a:t>
            </a:r>
            <a:r>
              <a:rPr sz="1800" spc="-15" dirty="0">
                <a:latin typeface="Arial MT"/>
                <a:cs typeface="Arial MT"/>
              </a:rPr>
              <a:t> </a:t>
            </a:r>
            <a:r>
              <a:rPr sz="1800" dirty="0">
                <a:latin typeface="Arial MT"/>
                <a:cs typeface="Arial MT"/>
              </a:rPr>
              <a:t>for</a:t>
            </a:r>
            <a:r>
              <a:rPr sz="1800" spc="-15" dirty="0">
                <a:latin typeface="Arial MT"/>
                <a:cs typeface="Arial MT"/>
              </a:rPr>
              <a:t> </a:t>
            </a:r>
            <a:r>
              <a:rPr sz="1800" dirty="0">
                <a:latin typeface="Arial MT"/>
                <a:cs typeface="Arial MT"/>
              </a:rPr>
              <a:t>which</a:t>
            </a:r>
            <a:r>
              <a:rPr sz="1800" spc="-15" dirty="0">
                <a:latin typeface="Arial MT"/>
                <a:cs typeface="Arial MT"/>
              </a:rPr>
              <a:t> </a:t>
            </a:r>
            <a:r>
              <a:rPr sz="1800" spc="-50" dirty="0">
                <a:latin typeface="Arial MT"/>
                <a:cs typeface="Arial MT"/>
              </a:rPr>
              <a:t>a </a:t>
            </a:r>
            <a:r>
              <a:rPr sz="1800" spc="-10" dirty="0">
                <a:latin typeface="Arial MT"/>
                <a:cs typeface="Arial MT"/>
              </a:rPr>
              <a:t>particular</a:t>
            </a:r>
            <a:r>
              <a:rPr sz="1800" spc="-75" dirty="0">
                <a:latin typeface="Arial MT"/>
                <a:cs typeface="Arial MT"/>
              </a:rPr>
              <a:t> </a:t>
            </a:r>
            <a:r>
              <a:rPr sz="1800" dirty="0">
                <a:latin typeface="Arial MT"/>
                <a:cs typeface="Arial MT"/>
              </a:rPr>
              <a:t>property</a:t>
            </a:r>
            <a:r>
              <a:rPr sz="1800" spc="-60" dirty="0">
                <a:latin typeface="Arial MT"/>
                <a:cs typeface="Arial MT"/>
              </a:rPr>
              <a:t> </a:t>
            </a:r>
            <a:r>
              <a:rPr sz="1800" dirty="0">
                <a:latin typeface="Arial MT"/>
                <a:cs typeface="Arial MT"/>
              </a:rPr>
              <a:t>remains</a:t>
            </a:r>
            <a:r>
              <a:rPr sz="1800" spc="-65" dirty="0">
                <a:latin typeface="Arial MT"/>
                <a:cs typeface="Arial MT"/>
              </a:rPr>
              <a:t> </a:t>
            </a:r>
            <a:r>
              <a:rPr sz="1800" spc="-10" dirty="0">
                <a:latin typeface="Arial MT"/>
                <a:cs typeface="Arial MT"/>
              </a:rPr>
              <a:t>constant.</a:t>
            </a:r>
            <a:endParaRPr sz="1800">
              <a:latin typeface="Arial MT"/>
              <a:cs typeface="Arial MT"/>
            </a:endParaRPr>
          </a:p>
          <a:p>
            <a:pPr marL="355599" marR="527048" indent="-342898" algn="just">
              <a:lnSpc>
                <a:spcPts val="1939"/>
              </a:lnSpc>
              <a:spcBef>
                <a:spcPts val="645"/>
              </a:spcBef>
              <a:buClr>
                <a:srgbClr val="FF0000"/>
              </a:buClr>
              <a:buFont typeface="Arial MT"/>
              <a:buChar char="•"/>
              <a:tabLst>
                <a:tab pos="355599" algn="l"/>
              </a:tabLst>
            </a:pPr>
            <a:r>
              <a:rPr sz="1800" b="1" dirty="0">
                <a:solidFill>
                  <a:srgbClr val="CC00CC"/>
                </a:solidFill>
                <a:latin typeface="Arial"/>
                <a:cs typeface="Arial"/>
              </a:rPr>
              <a:t>Isothermal</a:t>
            </a:r>
            <a:r>
              <a:rPr sz="1800" b="1" spc="-90" dirty="0">
                <a:solidFill>
                  <a:srgbClr val="CC00CC"/>
                </a:solidFill>
                <a:latin typeface="Arial"/>
                <a:cs typeface="Arial"/>
              </a:rPr>
              <a:t> </a:t>
            </a:r>
            <a:r>
              <a:rPr sz="1800" b="1" dirty="0">
                <a:solidFill>
                  <a:srgbClr val="CC00CC"/>
                </a:solidFill>
                <a:latin typeface="Arial"/>
                <a:cs typeface="Arial"/>
              </a:rPr>
              <a:t>process</a:t>
            </a:r>
            <a:r>
              <a:rPr sz="1800" dirty="0">
                <a:solidFill>
                  <a:srgbClr val="CC00CC"/>
                </a:solidFill>
                <a:latin typeface="Arial MT"/>
                <a:cs typeface="Arial MT"/>
              </a:rPr>
              <a:t>:</a:t>
            </a:r>
            <a:r>
              <a:rPr sz="1800" spc="-90" dirty="0">
                <a:solidFill>
                  <a:srgbClr val="CC00CC"/>
                </a:solidFill>
                <a:latin typeface="Arial MT"/>
                <a:cs typeface="Arial MT"/>
              </a:rPr>
              <a:t> </a:t>
            </a:r>
            <a:r>
              <a:rPr sz="1800" dirty="0">
                <a:latin typeface="Arial MT"/>
                <a:cs typeface="Arial MT"/>
              </a:rPr>
              <a:t>A</a:t>
            </a:r>
            <a:r>
              <a:rPr sz="1800" spc="-90" dirty="0">
                <a:latin typeface="Arial MT"/>
                <a:cs typeface="Arial MT"/>
              </a:rPr>
              <a:t> </a:t>
            </a:r>
            <a:r>
              <a:rPr sz="1800" spc="-10" dirty="0">
                <a:latin typeface="Arial MT"/>
                <a:cs typeface="Arial MT"/>
              </a:rPr>
              <a:t>process </a:t>
            </a:r>
            <a:r>
              <a:rPr sz="1800" dirty="0">
                <a:latin typeface="Arial MT"/>
                <a:cs typeface="Arial MT"/>
              </a:rPr>
              <a:t>during</a:t>
            </a:r>
            <a:r>
              <a:rPr sz="1800" spc="-40" dirty="0">
                <a:latin typeface="Arial MT"/>
                <a:cs typeface="Arial MT"/>
              </a:rPr>
              <a:t> </a:t>
            </a:r>
            <a:r>
              <a:rPr sz="1800" dirty="0">
                <a:latin typeface="Arial MT"/>
                <a:cs typeface="Arial MT"/>
              </a:rPr>
              <a:t>which</a:t>
            </a:r>
            <a:r>
              <a:rPr sz="1800" spc="-30"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temperature</a:t>
            </a:r>
            <a:r>
              <a:rPr sz="1800" spc="5" dirty="0">
                <a:latin typeface="Arial MT"/>
                <a:cs typeface="Arial MT"/>
              </a:rPr>
              <a:t> </a:t>
            </a:r>
            <a:r>
              <a:rPr sz="1800" i="1" spc="-50" dirty="0">
                <a:latin typeface="Arial"/>
                <a:cs typeface="Arial"/>
              </a:rPr>
              <a:t>T </a:t>
            </a:r>
            <a:r>
              <a:rPr sz="1800" dirty="0">
                <a:latin typeface="Arial MT"/>
                <a:cs typeface="Arial MT"/>
              </a:rPr>
              <a:t>remains</a:t>
            </a:r>
            <a:r>
              <a:rPr sz="1800" spc="-25" dirty="0">
                <a:latin typeface="Arial MT"/>
                <a:cs typeface="Arial MT"/>
              </a:rPr>
              <a:t> </a:t>
            </a:r>
            <a:r>
              <a:rPr sz="1800" spc="-10" dirty="0">
                <a:latin typeface="Arial MT"/>
                <a:cs typeface="Arial MT"/>
              </a:rPr>
              <a:t>constant.</a:t>
            </a:r>
            <a:endParaRPr sz="1800">
              <a:latin typeface="Arial MT"/>
              <a:cs typeface="Arial MT"/>
            </a:endParaRPr>
          </a:p>
          <a:p>
            <a:pPr marL="355599" marR="107949" indent="-342898">
              <a:lnSpc>
                <a:spcPct val="89700"/>
              </a:lnSpc>
              <a:spcBef>
                <a:spcPts val="625"/>
              </a:spcBef>
              <a:buClr>
                <a:srgbClr val="FF0000"/>
              </a:buClr>
              <a:buFont typeface="Arial MT"/>
              <a:buChar char="•"/>
              <a:tabLst>
                <a:tab pos="355599" algn="l"/>
              </a:tabLst>
            </a:pPr>
            <a:r>
              <a:rPr sz="1800" b="1" dirty="0">
                <a:solidFill>
                  <a:srgbClr val="CC00CC"/>
                </a:solidFill>
                <a:latin typeface="Arial"/>
                <a:cs typeface="Arial"/>
              </a:rPr>
              <a:t>Isobaric</a:t>
            </a:r>
            <a:r>
              <a:rPr sz="1800" b="1" spc="-80" dirty="0">
                <a:solidFill>
                  <a:srgbClr val="CC00CC"/>
                </a:solidFill>
                <a:latin typeface="Arial"/>
                <a:cs typeface="Arial"/>
              </a:rPr>
              <a:t> </a:t>
            </a:r>
            <a:r>
              <a:rPr sz="1800" b="1" dirty="0">
                <a:solidFill>
                  <a:srgbClr val="CC00CC"/>
                </a:solidFill>
                <a:latin typeface="Arial"/>
                <a:cs typeface="Arial"/>
              </a:rPr>
              <a:t>process</a:t>
            </a:r>
            <a:r>
              <a:rPr sz="1800" dirty="0">
                <a:solidFill>
                  <a:srgbClr val="CC00CC"/>
                </a:solidFill>
                <a:latin typeface="Arial MT"/>
                <a:cs typeface="Arial MT"/>
              </a:rPr>
              <a:t>:</a:t>
            </a:r>
            <a:r>
              <a:rPr sz="1800" spc="-60" dirty="0">
                <a:solidFill>
                  <a:srgbClr val="CC00CC"/>
                </a:solidFill>
                <a:latin typeface="Arial MT"/>
                <a:cs typeface="Arial MT"/>
              </a:rPr>
              <a:t> </a:t>
            </a:r>
            <a:r>
              <a:rPr sz="1800" dirty="0">
                <a:latin typeface="Arial MT"/>
                <a:cs typeface="Arial MT"/>
              </a:rPr>
              <a:t>A</a:t>
            </a:r>
            <a:r>
              <a:rPr sz="1800" spc="-70" dirty="0">
                <a:latin typeface="Arial MT"/>
                <a:cs typeface="Arial MT"/>
              </a:rPr>
              <a:t> </a:t>
            </a:r>
            <a:r>
              <a:rPr sz="1800" dirty="0">
                <a:latin typeface="Arial MT"/>
                <a:cs typeface="Arial MT"/>
              </a:rPr>
              <a:t>process</a:t>
            </a:r>
            <a:r>
              <a:rPr sz="1800" spc="-60" dirty="0">
                <a:latin typeface="Arial MT"/>
                <a:cs typeface="Arial MT"/>
              </a:rPr>
              <a:t> </a:t>
            </a:r>
            <a:r>
              <a:rPr sz="1800" spc="-10" dirty="0">
                <a:latin typeface="Arial MT"/>
                <a:cs typeface="Arial MT"/>
              </a:rPr>
              <a:t>during </a:t>
            </a:r>
            <a:r>
              <a:rPr sz="1800" dirty="0">
                <a:latin typeface="Arial MT"/>
                <a:cs typeface="Arial MT"/>
              </a:rPr>
              <a:t>which</a:t>
            </a:r>
            <a:r>
              <a:rPr sz="1800" spc="-15" dirty="0">
                <a:latin typeface="Arial MT"/>
                <a:cs typeface="Arial MT"/>
              </a:rPr>
              <a:t> </a:t>
            </a:r>
            <a:r>
              <a:rPr sz="1800" dirty="0">
                <a:latin typeface="Arial MT"/>
                <a:cs typeface="Arial MT"/>
              </a:rPr>
              <a:t>the</a:t>
            </a:r>
            <a:r>
              <a:rPr sz="1800" spc="-25" dirty="0">
                <a:latin typeface="Arial MT"/>
                <a:cs typeface="Arial MT"/>
              </a:rPr>
              <a:t> </a:t>
            </a:r>
            <a:r>
              <a:rPr sz="1800" dirty="0">
                <a:latin typeface="Arial MT"/>
                <a:cs typeface="Arial MT"/>
              </a:rPr>
              <a:t>pressure</a:t>
            </a:r>
            <a:r>
              <a:rPr sz="1800" spc="-15" dirty="0">
                <a:latin typeface="Arial MT"/>
                <a:cs typeface="Arial MT"/>
              </a:rPr>
              <a:t> </a:t>
            </a:r>
            <a:r>
              <a:rPr sz="1800" i="1" dirty="0">
                <a:latin typeface="Arial"/>
                <a:cs typeface="Arial"/>
              </a:rPr>
              <a:t>P</a:t>
            </a:r>
            <a:r>
              <a:rPr sz="1800" i="1" spc="-15" dirty="0">
                <a:latin typeface="Arial"/>
                <a:cs typeface="Arial"/>
              </a:rPr>
              <a:t> </a:t>
            </a:r>
            <a:r>
              <a:rPr sz="1800" spc="-10" dirty="0">
                <a:latin typeface="Arial MT"/>
                <a:cs typeface="Arial MT"/>
              </a:rPr>
              <a:t>remains constant.</a:t>
            </a:r>
            <a:endParaRPr sz="1800">
              <a:latin typeface="Arial MT"/>
              <a:cs typeface="Arial MT"/>
            </a:endParaRPr>
          </a:p>
          <a:p>
            <a:pPr marL="355599" marR="5080" indent="-342898">
              <a:lnSpc>
                <a:spcPct val="90100"/>
              </a:lnSpc>
              <a:spcBef>
                <a:spcPts val="635"/>
              </a:spcBef>
              <a:buClr>
                <a:srgbClr val="FF0000"/>
              </a:buClr>
              <a:buFont typeface="Arial MT"/>
              <a:buChar char="•"/>
              <a:tabLst>
                <a:tab pos="355599" algn="l"/>
              </a:tabLst>
            </a:pPr>
            <a:r>
              <a:rPr sz="1800" b="1" dirty="0">
                <a:solidFill>
                  <a:srgbClr val="CC00CC"/>
                </a:solidFill>
                <a:latin typeface="Arial"/>
                <a:cs typeface="Arial"/>
              </a:rPr>
              <a:t>Isochoric</a:t>
            </a:r>
            <a:r>
              <a:rPr sz="1800" b="1" spc="-90" dirty="0">
                <a:solidFill>
                  <a:srgbClr val="CC00CC"/>
                </a:solidFill>
                <a:latin typeface="Arial"/>
                <a:cs typeface="Arial"/>
              </a:rPr>
              <a:t> </a:t>
            </a:r>
            <a:r>
              <a:rPr sz="1800" b="1" dirty="0">
                <a:solidFill>
                  <a:srgbClr val="CC00CC"/>
                </a:solidFill>
                <a:latin typeface="Arial"/>
                <a:cs typeface="Arial"/>
              </a:rPr>
              <a:t>(or</a:t>
            </a:r>
            <a:r>
              <a:rPr sz="1800" b="1" spc="-80" dirty="0">
                <a:solidFill>
                  <a:srgbClr val="CC00CC"/>
                </a:solidFill>
                <a:latin typeface="Arial"/>
                <a:cs typeface="Arial"/>
              </a:rPr>
              <a:t> </a:t>
            </a:r>
            <a:r>
              <a:rPr sz="1800" b="1" dirty="0">
                <a:solidFill>
                  <a:srgbClr val="CC00CC"/>
                </a:solidFill>
                <a:latin typeface="Arial"/>
                <a:cs typeface="Arial"/>
              </a:rPr>
              <a:t>isometric)</a:t>
            </a:r>
            <a:r>
              <a:rPr sz="1800" b="1" spc="-70" dirty="0">
                <a:solidFill>
                  <a:srgbClr val="CC00CC"/>
                </a:solidFill>
                <a:latin typeface="Arial"/>
                <a:cs typeface="Arial"/>
              </a:rPr>
              <a:t> </a:t>
            </a:r>
            <a:r>
              <a:rPr sz="1800" b="1" dirty="0">
                <a:solidFill>
                  <a:srgbClr val="CC00CC"/>
                </a:solidFill>
                <a:latin typeface="Arial"/>
                <a:cs typeface="Arial"/>
              </a:rPr>
              <a:t>process</a:t>
            </a:r>
            <a:r>
              <a:rPr sz="1800" dirty="0">
                <a:solidFill>
                  <a:srgbClr val="CC00CC"/>
                </a:solidFill>
                <a:latin typeface="Arial MT"/>
                <a:cs typeface="Arial MT"/>
              </a:rPr>
              <a:t>:</a:t>
            </a:r>
            <a:r>
              <a:rPr sz="1800" spc="-55" dirty="0">
                <a:solidFill>
                  <a:srgbClr val="CC00CC"/>
                </a:solidFill>
                <a:latin typeface="Arial MT"/>
                <a:cs typeface="Arial MT"/>
              </a:rPr>
              <a:t> </a:t>
            </a:r>
            <a:r>
              <a:rPr sz="1800" spc="-50" dirty="0">
                <a:latin typeface="Arial MT"/>
                <a:cs typeface="Arial MT"/>
              </a:rPr>
              <a:t>A </a:t>
            </a:r>
            <a:r>
              <a:rPr sz="1800" dirty="0">
                <a:latin typeface="Arial MT"/>
                <a:cs typeface="Arial MT"/>
              </a:rPr>
              <a:t>process</a:t>
            </a:r>
            <a:r>
              <a:rPr sz="1800" spc="-20" dirty="0">
                <a:latin typeface="Arial MT"/>
                <a:cs typeface="Arial MT"/>
              </a:rPr>
              <a:t> </a:t>
            </a:r>
            <a:r>
              <a:rPr sz="1800" dirty="0">
                <a:latin typeface="Arial MT"/>
                <a:cs typeface="Arial MT"/>
              </a:rPr>
              <a:t>during</a:t>
            </a:r>
            <a:r>
              <a:rPr sz="1800" spc="-15" dirty="0">
                <a:latin typeface="Arial MT"/>
                <a:cs typeface="Arial MT"/>
              </a:rPr>
              <a:t> </a:t>
            </a:r>
            <a:r>
              <a:rPr sz="1800" dirty="0">
                <a:latin typeface="Arial MT"/>
                <a:cs typeface="Arial MT"/>
              </a:rPr>
              <a:t>which</a:t>
            </a:r>
            <a:r>
              <a:rPr sz="1800" spc="-20" dirty="0">
                <a:latin typeface="Arial MT"/>
                <a:cs typeface="Arial MT"/>
              </a:rPr>
              <a:t> </a:t>
            </a:r>
            <a:r>
              <a:rPr sz="1800" dirty="0">
                <a:latin typeface="Arial MT"/>
                <a:cs typeface="Arial MT"/>
              </a:rPr>
              <a:t>the</a:t>
            </a:r>
            <a:r>
              <a:rPr sz="1800" spc="-25" dirty="0">
                <a:latin typeface="Arial MT"/>
                <a:cs typeface="Arial MT"/>
              </a:rPr>
              <a:t> </a:t>
            </a:r>
            <a:r>
              <a:rPr sz="1800" spc="-10" dirty="0">
                <a:latin typeface="Arial MT"/>
                <a:cs typeface="Arial MT"/>
              </a:rPr>
              <a:t>specific </a:t>
            </a:r>
            <a:r>
              <a:rPr sz="1800" dirty="0">
                <a:latin typeface="Arial MT"/>
                <a:cs typeface="Arial MT"/>
              </a:rPr>
              <a:t>volume</a:t>
            </a:r>
            <a:r>
              <a:rPr sz="1800" spc="-15" dirty="0">
                <a:latin typeface="Arial MT"/>
                <a:cs typeface="Arial MT"/>
              </a:rPr>
              <a:t> </a:t>
            </a:r>
            <a:r>
              <a:rPr sz="1800" i="1" dirty="0">
                <a:latin typeface="Arial"/>
                <a:cs typeface="Arial"/>
              </a:rPr>
              <a:t>v</a:t>
            </a:r>
            <a:r>
              <a:rPr sz="1800" i="1" spc="-15" dirty="0">
                <a:latin typeface="Arial"/>
                <a:cs typeface="Arial"/>
              </a:rPr>
              <a:t> </a:t>
            </a:r>
            <a:r>
              <a:rPr sz="1800" dirty="0">
                <a:latin typeface="Arial MT"/>
                <a:cs typeface="Arial MT"/>
              </a:rPr>
              <a:t>remains</a:t>
            </a:r>
            <a:r>
              <a:rPr sz="1800" spc="-10" dirty="0">
                <a:latin typeface="Arial MT"/>
                <a:cs typeface="Arial MT"/>
              </a:rPr>
              <a:t> constant.</a:t>
            </a:r>
            <a:endParaRPr sz="1800">
              <a:latin typeface="Arial MT"/>
              <a:cs typeface="Arial MT"/>
            </a:endParaRPr>
          </a:p>
          <a:p>
            <a:pPr marL="355599" marR="278129" indent="-342898">
              <a:lnSpc>
                <a:spcPts val="2000"/>
              </a:lnSpc>
              <a:spcBef>
                <a:spcPts val="560"/>
              </a:spcBef>
              <a:buClr>
                <a:srgbClr val="FF0000"/>
              </a:buClr>
              <a:buFont typeface="Arial MT"/>
              <a:buChar char="•"/>
              <a:tabLst>
                <a:tab pos="355599" algn="l"/>
              </a:tabLst>
            </a:pPr>
            <a:r>
              <a:rPr sz="1800" b="1" dirty="0">
                <a:solidFill>
                  <a:srgbClr val="CC00CC"/>
                </a:solidFill>
                <a:latin typeface="Arial"/>
                <a:cs typeface="Arial"/>
              </a:rPr>
              <a:t>Cycle</a:t>
            </a:r>
            <a:r>
              <a:rPr sz="1800" dirty="0">
                <a:solidFill>
                  <a:srgbClr val="CC00CC"/>
                </a:solidFill>
                <a:latin typeface="Arial MT"/>
                <a:cs typeface="Arial MT"/>
              </a:rPr>
              <a:t>:</a:t>
            </a:r>
            <a:r>
              <a:rPr sz="1800" spc="-40" dirty="0">
                <a:solidFill>
                  <a:srgbClr val="CC00CC"/>
                </a:solidFill>
                <a:latin typeface="Arial MT"/>
                <a:cs typeface="Arial MT"/>
              </a:rPr>
              <a:t> </a:t>
            </a:r>
            <a:r>
              <a:rPr sz="1800" dirty="0">
                <a:latin typeface="Arial MT"/>
                <a:cs typeface="Arial MT"/>
              </a:rPr>
              <a:t>A</a:t>
            </a:r>
            <a:r>
              <a:rPr sz="1800" spc="-50" dirty="0">
                <a:latin typeface="Arial MT"/>
                <a:cs typeface="Arial MT"/>
              </a:rPr>
              <a:t> </a:t>
            </a:r>
            <a:r>
              <a:rPr sz="1800" dirty="0">
                <a:latin typeface="Arial MT"/>
                <a:cs typeface="Arial MT"/>
              </a:rPr>
              <a:t>process</a:t>
            </a:r>
            <a:r>
              <a:rPr sz="1800" spc="-40" dirty="0">
                <a:latin typeface="Arial MT"/>
                <a:cs typeface="Arial MT"/>
              </a:rPr>
              <a:t> </a:t>
            </a:r>
            <a:r>
              <a:rPr sz="1800" dirty="0">
                <a:latin typeface="Arial MT"/>
                <a:cs typeface="Arial MT"/>
              </a:rPr>
              <a:t>during</a:t>
            </a:r>
            <a:r>
              <a:rPr sz="1800" spc="-50" dirty="0">
                <a:latin typeface="Arial MT"/>
                <a:cs typeface="Arial MT"/>
              </a:rPr>
              <a:t> </a:t>
            </a:r>
            <a:r>
              <a:rPr sz="1800" dirty="0">
                <a:latin typeface="Arial MT"/>
                <a:cs typeface="Arial MT"/>
              </a:rPr>
              <a:t>which</a:t>
            </a:r>
            <a:r>
              <a:rPr sz="1800" spc="-20" dirty="0">
                <a:latin typeface="Arial MT"/>
                <a:cs typeface="Arial MT"/>
              </a:rPr>
              <a:t> </a:t>
            </a:r>
            <a:r>
              <a:rPr sz="1800" spc="-25" dirty="0">
                <a:latin typeface="Arial MT"/>
                <a:cs typeface="Arial MT"/>
              </a:rPr>
              <a:t>the </a:t>
            </a:r>
            <a:r>
              <a:rPr sz="1800" dirty="0">
                <a:latin typeface="Arial MT"/>
                <a:cs typeface="Arial MT"/>
              </a:rPr>
              <a:t>initial</a:t>
            </a:r>
            <a:r>
              <a:rPr sz="1800" spc="-30" dirty="0">
                <a:latin typeface="Arial MT"/>
                <a:cs typeface="Arial MT"/>
              </a:rPr>
              <a:t> </a:t>
            </a:r>
            <a:r>
              <a:rPr sz="1800" dirty="0">
                <a:latin typeface="Arial MT"/>
                <a:cs typeface="Arial MT"/>
              </a:rPr>
              <a:t>and</a:t>
            </a:r>
            <a:r>
              <a:rPr sz="1800" spc="-35" dirty="0">
                <a:latin typeface="Arial MT"/>
                <a:cs typeface="Arial MT"/>
              </a:rPr>
              <a:t> </a:t>
            </a:r>
            <a:r>
              <a:rPr sz="1800" dirty="0">
                <a:latin typeface="Arial MT"/>
                <a:cs typeface="Arial MT"/>
              </a:rPr>
              <a:t>final</a:t>
            </a:r>
            <a:r>
              <a:rPr sz="1800" spc="-15" dirty="0">
                <a:latin typeface="Arial MT"/>
                <a:cs typeface="Arial MT"/>
              </a:rPr>
              <a:t> </a:t>
            </a:r>
            <a:r>
              <a:rPr sz="1800" dirty="0">
                <a:latin typeface="Arial MT"/>
                <a:cs typeface="Arial MT"/>
              </a:rPr>
              <a:t>states</a:t>
            </a:r>
            <a:r>
              <a:rPr sz="1800" spc="-45" dirty="0">
                <a:latin typeface="Arial MT"/>
                <a:cs typeface="Arial MT"/>
              </a:rPr>
              <a:t> </a:t>
            </a:r>
            <a:r>
              <a:rPr sz="1800" dirty="0">
                <a:latin typeface="Arial MT"/>
                <a:cs typeface="Arial MT"/>
              </a:rPr>
              <a:t>are</a:t>
            </a:r>
            <a:r>
              <a:rPr sz="1800" spc="-35" dirty="0">
                <a:latin typeface="Arial MT"/>
                <a:cs typeface="Arial MT"/>
              </a:rPr>
              <a:t> </a:t>
            </a:r>
            <a:r>
              <a:rPr sz="1800" spc="-10" dirty="0">
                <a:latin typeface="Arial MT"/>
                <a:cs typeface="Arial MT"/>
              </a:rPr>
              <a:t>identical.</a:t>
            </a:r>
            <a:endParaRPr sz="1800">
              <a:latin typeface="Arial MT"/>
              <a:cs typeface="Arial MT"/>
            </a:endParaRPr>
          </a:p>
        </p:txBody>
      </p:sp>
      <p:pic>
        <p:nvPicPr>
          <p:cNvPr id="4" name="object 4"/>
          <p:cNvPicPr/>
          <p:nvPr/>
        </p:nvPicPr>
        <p:blipFill>
          <a:blip r:embed="rId2" cstate="print"/>
          <a:stretch>
            <a:fillRect/>
          </a:stretch>
        </p:blipFill>
        <p:spPr>
          <a:xfrm>
            <a:off x="6324600" y="-1143000"/>
            <a:ext cx="3657600" cy="5257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992505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1678941" y="-1413256"/>
            <a:ext cx="4929505" cy="505267"/>
          </a:xfrm>
          <a:prstGeom prst="rect">
            <a:avLst/>
          </a:prstGeom>
        </p:spPr>
        <p:txBody>
          <a:bodyPr vert="horz" wrap="square" lIns="0" tIns="12700" rIns="0" bIns="0" rtlCol="0" anchor="t">
            <a:spAutoFit/>
          </a:bodyPr>
          <a:lstStyle/>
          <a:p>
            <a:pPr marL="12700">
              <a:spcBef>
                <a:spcPts val="100"/>
              </a:spcBef>
            </a:pPr>
            <a:r>
              <a:rPr sz="3200" dirty="0">
                <a:solidFill>
                  <a:srgbClr val="FF0000"/>
                </a:solidFill>
              </a:rPr>
              <a:t>The</a:t>
            </a:r>
            <a:r>
              <a:rPr sz="3200" spc="-60" dirty="0">
                <a:solidFill>
                  <a:srgbClr val="FF0000"/>
                </a:solidFill>
              </a:rPr>
              <a:t> </a:t>
            </a:r>
            <a:r>
              <a:rPr sz="3200" spc="-10" dirty="0">
                <a:solidFill>
                  <a:srgbClr val="FF0000"/>
                </a:solidFill>
              </a:rPr>
              <a:t>Steady-</a:t>
            </a:r>
            <a:r>
              <a:rPr sz="3200" dirty="0">
                <a:solidFill>
                  <a:srgbClr val="FF0000"/>
                </a:solidFill>
              </a:rPr>
              <a:t>Flow</a:t>
            </a:r>
            <a:r>
              <a:rPr sz="3200" spc="-55" dirty="0">
                <a:solidFill>
                  <a:srgbClr val="FF0000"/>
                </a:solidFill>
              </a:rPr>
              <a:t> </a:t>
            </a:r>
            <a:r>
              <a:rPr sz="3200" spc="-10" dirty="0">
                <a:solidFill>
                  <a:srgbClr val="FF0000"/>
                </a:solidFill>
              </a:rPr>
              <a:t>Process</a:t>
            </a:r>
            <a:endParaRPr sz="3200"/>
          </a:p>
        </p:txBody>
      </p:sp>
      <p:sp>
        <p:nvSpPr>
          <p:cNvPr id="4" name="object 4"/>
          <p:cNvSpPr txBox="1"/>
          <p:nvPr/>
        </p:nvSpPr>
        <p:spPr>
          <a:xfrm>
            <a:off x="1678940" y="-763779"/>
            <a:ext cx="3225165" cy="5737083"/>
          </a:xfrm>
          <a:prstGeom prst="rect">
            <a:avLst/>
          </a:prstGeom>
        </p:spPr>
        <p:txBody>
          <a:bodyPr vert="horz" wrap="square" lIns="0" tIns="43815" rIns="0" bIns="0" rtlCol="0">
            <a:spAutoFit/>
          </a:bodyPr>
          <a:lstStyle/>
          <a:p>
            <a:pPr marL="355599" marR="144780" indent="-342898">
              <a:lnSpc>
                <a:spcPts val="1939"/>
              </a:lnSpc>
              <a:spcBef>
                <a:spcPts val="345"/>
              </a:spcBef>
              <a:buClr>
                <a:srgbClr val="FF0000"/>
              </a:buClr>
              <a:buChar char="•"/>
              <a:tabLst>
                <a:tab pos="355599" algn="l"/>
              </a:tabLst>
            </a:pPr>
            <a:r>
              <a:rPr sz="1800" dirty="0">
                <a:latin typeface="Arial MT"/>
                <a:cs typeface="Arial MT"/>
              </a:rPr>
              <a:t>The</a:t>
            </a:r>
            <a:r>
              <a:rPr sz="1800" spc="-100" dirty="0">
                <a:latin typeface="Arial MT"/>
                <a:cs typeface="Arial MT"/>
              </a:rPr>
              <a:t> </a:t>
            </a:r>
            <a:r>
              <a:rPr sz="1800" dirty="0">
                <a:latin typeface="Arial MT"/>
                <a:cs typeface="Arial MT"/>
              </a:rPr>
              <a:t>term</a:t>
            </a:r>
            <a:r>
              <a:rPr sz="1800" spc="-55" dirty="0">
                <a:latin typeface="Arial MT"/>
                <a:cs typeface="Arial MT"/>
              </a:rPr>
              <a:t> </a:t>
            </a:r>
            <a:r>
              <a:rPr sz="1800" i="1" dirty="0">
                <a:solidFill>
                  <a:srgbClr val="CC00CC"/>
                </a:solidFill>
                <a:latin typeface="Arial"/>
                <a:cs typeface="Arial"/>
              </a:rPr>
              <a:t>steady</a:t>
            </a:r>
            <a:r>
              <a:rPr sz="1800" i="1" spc="-70" dirty="0">
                <a:solidFill>
                  <a:srgbClr val="CC00CC"/>
                </a:solidFill>
                <a:latin typeface="Arial"/>
                <a:cs typeface="Arial"/>
              </a:rPr>
              <a:t> </a:t>
            </a:r>
            <a:r>
              <a:rPr sz="1800" dirty="0">
                <a:latin typeface="Arial MT"/>
                <a:cs typeface="Arial MT"/>
              </a:rPr>
              <a:t>implies</a:t>
            </a:r>
            <a:r>
              <a:rPr sz="1800" spc="-45" dirty="0">
                <a:latin typeface="Arial MT"/>
                <a:cs typeface="Arial MT"/>
              </a:rPr>
              <a:t> </a:t>
            </a:r>
            <a:r>
              <a:rPr sz="1800" i="1" spc="-25" dirty="0">
                <a:solidFill>
                  <a:srgbClr val="CC00CC"/>
                </a:solidFill>
                <a:latin typeface="Arial"/>
                <a:cs typeface="Arial"/>
              </a:rPr>
              <a:t>no </a:t>
            </a:r>
            <a:r>
              <a:rPr sz="1800" i="1" dirty="0">
                <a:solidFill>
                  <a:srgbClr val="CC00CC"/>
                </a:solidFill>
                <a:latin typeface="Arial"/>
                <a:cs typeface="Arial"/>
              </a:rPr>
              <a:t>change</a:t>
            </a:r>
            <a:r>
              <a:rPr sz="1800" i="1" spc="-20" dirty="0">
                <a:solidFill>
                  <a:srgbClr val="CC00CC"/>
                </a:solidFill>
                <a:latin typeface="Arial"/>
                <a:cs typeface="Arial"/>
              </a:rPr>
              <a:t> </a:t>
            </a:r>
            <a:r>
              <a:rPr sz="1800" i="1" dirty="0">
                <a:solidFill>
                  <a:srgbClr val="CC00CC"/>
                </a:solidFill>
                <a:latin typeface="Arial"/>
                <a:cs typeface="Arial"/>
              </a:rPr>
              <a:t>with</a:t>
            </a:r>
            <a:r>
              <a:rPr sz="1800" i="1" spc="-10" dirty="0">
                <a:solidFill>
                  <a:srgbClr val="CC00CC"/>
                </a:solidFill>
                <a:latin typeface="Arial"/>
                <a:cs typeface="Arial"/>
              </a:rPr>
              <a:t> </a:t>
            </a:r>
            <a:r>
              <a:rPr sz="1800" i="1" dirty="0">
                <a:solidFill>
                  <a:srgbClr val="CC00CC"/>
                </a:solidFill>
                <a:latin typeface="Arial"/>
                <a:cs typeface="Arial"/>
              </a:rPr>
              <a:t>time</a:t>
            </a:r>
            <a:r>
              <a:rPr sz="1800" dirty="0">
                <a:latin typeface="Arial MT"/>
                <a:cs typeface="Arial MT"/>
              </a:rPr>
              <a:t>.</a:t>
            </a:r>
            <a:r>
              <a:rPr sz="1800" spc="-5" dirty="0">
                <a:latin typeface="Arial MT"/>
                <a:cs typeface="Arial MT"/>
              </a:rPr>
              <a:t> </a:t>
            </a:r>
            <a:r>
              <a:rPr sz="1800" spc="-25" dirty="0">
                <a:latin typeface="Arial MT"/>
                <a:cs typeface="Arial MT"/>
              </a:rPr>
              <a:t>The </a:t>
            </a:r>
            <a:r>
              <a:rPr sz="1800" dirty="0">
                <a:latin typeface="Arial MT"/>
                <a:cs typeface="Arial MT"/>
              </a:rPr>
              <a:t>opposite</a:t>
            </a:r>
            <a:r>
              <a:rPr sz="1800" spc="-15" dirty="0">
                <a:latin typeface="Arial MT"/>
                <a:cs typeface="Arial MT"/>
              </a:rPr>
              <a:t> </a:t>
            </a:r>
            <a:r>
              <a:rPr sz="1800" dirty="0">
                <a:latin typeface="Arial MT"/>
                <a:cs typeface="Arial MT"/>
              </a:rPr>
              <a:t>of</a:t>
            </a:r>
            <a:r>
              <a:rPr sz="1800" spc="-15" dirty="0">
                <a:latin typeface="Arial MT"/>
                <a:cs typeface="Arial MT"/>
              </a:rPr>
              <a:t> </a:t>
            </a:r>
            <a:r>
              <a:rPr sz="1800" dirty="0">
                <a:latin typeface="Arial MT"/>
                <a:cs typeface="Arial MT"/>
              </a:rPr>
              <a:t>steady</a:t>
            </a:r>
            <a:r>
              <a:rPr sz="1800" spc="-10" dirty="0">
                <a:latin typeface="Arial MT"/>
                <a:cs typeface="Arial MT"/>
              </a:rPr>
              <a:t> </a:t>
            </a:r>
            <a:r>
              <a:rPr sz="1800" spc="-25" dirty="0">
                <a:latin typeface="Arial MT"/>
                <a:cs typeface="Arial MT"/>
              </a:rPr>
              <a:t>is </a:t>
            </a:r>
            <a:r>
              <a:rPr sz="1800" i="1" dirty="0">
                <a:solidFill>
                  <a:srgbClr val="CC00CC"/>
                </a:solidFill>
                <a:latin typeface="Arial"/>
                <a:cs typeface="Arial"/>
              </a:rPr>
              <a:t>unsteady</a:t>
            </a:r>
            <a:r>
              <a:rPr sz="1800" i="1" dirty="0">
                <a:latin typeface="Arial"/>
                <a:cs typeface="Arial"/>
              </a:rPr>
              <a:t>,</a:t>
            </a:r>
            <a:r>
              <a:rPr sz="1800" i="1" spc="-15" dirty="0">
                <a:latin typeface="Arial"/>
                <a:cs typeface="Arial"/>
              </a:rPr>
              <a:t> </a:t>
            </a:r>
            <a:r>
              <a:rPr sz="1800" dirty="0">
                <a:latin typeface="Arial MT"/>
                <a:cs typeface="Arial MT"/>
              </a:rPr>
              <a:t>or</a:t>
            </a:r>
            <a:r>
              <a:rPr sz="1800" spc="-20" dirty="0">
                <a:latin typeface="Arial MT"/>
                <a:cs typeface="Arial MT"/>
              </a:rPr>
              <a:t> </a:t>
            </a:r>
            <a:r>
              <a:rPr sz="1800" i="1" spc="-10" dirty="0">
                <a:solidFill>
                  <a:srgbClr val="CC00CC"/>
                </a:solidFill>
                <a:latin typeface="Arial"/>
                <a:cs typeface="Arial"/>
              </a:rPr>
              <a:t>transient</a:t>
            </a:r>
            <a:r>
              <a:rPr sz="1800" spc="-10" dirty="0">
                <a:latin typeface="Arial MT"/>
                <a:cs typeface="Arial MT"/>
              </a:rPr>
              <a:t>.</a:t>
            </a:r>
            <a:endParaRPr sz="1800">
              <a:latin typeface="Arial MT"/>
              <a:cs typeface="Arial MT"/>
            </a:endParaRPr>
          </a:p>
          <a:p>
            <a:pPr marL="355599" marR="20320" indent="-342898">
              <a:lnSpc>
                <a:spcPct val="89900"/>
              </a:lnSpc>
              <a:spcBef>
                <a:spcPts val="625"/>
              </a:spcBef>
              <a:buClr>
                <a:srgbClr val="FF0000"/>
              </a:buClr>
              <a:buChar char="•"/>
              <a:tabLst>
                <a:tab pos="355599" algn="l"/>
              </a:tabLst>
            </a:pPr>
            <a:r>
              <a:rPr sz="1800" dirty="0">
                <a:latin typeface="Arial MT"/>
                <a:cs typeface="Arial MT"/>
              </a:rPr>
              <a:t>A</a:t>
            </a:r>
            <a:r>
              <a:rPr sz="1800" spc="-15" dirty="0">
                <a:latin typeface="Arial MT"/>
                <a:cs typeface="Arial MT"/>
              </a:rPr>
              <a:t> </a:t>
            </a:r>
            <a:r>
              <a:rPr sz="1800" dirty="0">
                <a:latin typeface="Arial MT"/>
                <a:cs typeface="Arial MT"/>
              </a:rPr>
              <a:t>large</a:t>
            </a:r>
            <a:r>
              <a:rPr sz="1800" spc="-20" dirty="0">
                <a:latin typeface="Arial MT"/>
                <a:cs typeface="Arial MT"/>
              </a:rPr>
              <a:t> </a:t>
            </a:r>
            <a:r>
              <a:rPr sz="1800" dirty="0">
                <a:latin typeface="Arial MT"/>
                <a:cs typeface="Arial MT"/>
              </a:rPr>
              <a:t>number</a:t>
            </a:r>
            <a:r>
              <a:rPr sz="1800" spc="-15" dirty="0">
                <a:latin typeface="Arial MT"/>
                <a:cs typeface="Arial MT"/>
              </a:rPr>
              <a:t> </a:t>
            </a:r>
            <a:r>
              <a:rPr sz="1800" spc="-25" dirty="0">
                <a:latin typeface="Arial MT"/>
                <a:cs typeface="Arial MT"/>
              </a:rPr>
              <a:t>of </a:t>
            </a:r>
            <a:r>
              <a:rPr sz="1800" spc="-10" dirty="0">
                <a:latin typeface="Arial MT"/>
                <a:cs typeface="Arial MT"/>
              </a:rPr>
              <a:t>engineering</a:t>
            </a:r>
            <a:r>
              <a:rPr sz="1800" spc="-55" dirty="0">
                <a:latin typeface="Arial MT"/>
                <a:cs typeface="Arial MT"/>
              </a:rPr>
              <a:t> </a:t>
            </a:r>
            <a:r>
              <a:rPr sz="1800" spc="-10" dirty="0">
                <a:latin typeface="Arial MT"/>
                <a:cs typeface="Arial MT"/>
              </a:rPr>
              <a:t>devices</a:t>
            </a:r>
            <a:r>
              <a:rPr sz="1800" spc="-60" dirty="0">
                <a:latin typeface="Arial MT"/>
                <a:cs typeface="Arial MT"/>
              </a:rPr>
              <a:t> </a:t>
            </a:r>
            <a:r>
              <a:rPr sz="1800" spc="-10" dirty="0">
                <a:latin typeface="Arial MT"/>
                <a:cs typeface="Arial MT"/>
              </a:rPr>
              <a:t>operate </a:t>
            </a:r>
            <a:r>
              <a:rPr sz="1800" dirty="0">
                <a:latin typeface="Arial MT"/>
                <a:cs typeface="Arial MT"/>
              </a:rPr>
              <a:t>for</a:t>
            </a:r>
            <a:r>
              <a:rPr sz="1800" spc="-20" dirty="0">
                <a:latin typeface="Arial MT"/>
                <a:cs typeface="Arial MT"/>
              </a:rPr>
              <a:t> </a:t>
            </a:r>
            <a:r>
              <a:rPr sz="1800" dirty="0">
                <a:latin typeface="Arial MT"/>
                <a:cs typeface="Arial MT"/>
              </a:rPr>
              <a:t>long</a:t>
            </a:r>
            <a:r>
              <a:rPr sz="1800" spc="-15" dirty="0">
                <a:latin typeface="Arial MT"/>
                <a:cs typeface="Arial MT"/>
              </a:rPr>
              <a:t> </a:t>
            </a:r>
            <a:r>
              <a:rPr sz="1800" dirty="0">
                <a:latin typeface="Arial MT"/>
                <a:cs typeface="Arial MT"/>
              </a:rPr>
              <a:t>periods</a:t>
            </a:r>
            <a:r>
              <a:rPr sz="1800" spc="-10" dirty="0">
                <a:latin typeface="Arial MT"/>
                <a:cs typeface="Arial MT"/>
              </a:rPr>
              <a:t> </a:t>
            </a:r>
            <a:r>
              <a:rPr sz="1800" dirty="0">
                <a:latin typeface="Arial MT"/>
                <a:cs typeface="Arial MT"/>
              </a:rPr>
              <a:t>of</a:t>
            </a:r>
            <a:r>
              <a:rPr sz="1800" spc="-5" dirty="0">
                <a:latin typeface="Arial MT"/>
                <a:cs typeface="Arial MT"/>
              </a:rPr>
              <a:t> </a:t>
            </a:r>
            <a:r>
              <a:rPr sz="1800" spc="-20" dirty="0">
                <a:latin typeface="Arial MT"/>
                <a:cs typeface="Arial MT"/>
              </a:rPr>
              <a:t>time </a:t>
            </a:r>
            <a:r>
              <a:rPr sz="1800" dirty="0">
                <a:latin typeface="Arial MT"/>
                <a:cs typeface="Arial MT"/>
              </a:rPr>
              <a:t>under</a:t>
            </a:r>
            <a:r>
              <a:rPr sz="1800" spc="-5" dirty="0">
                <a:latin typeface="Arial MT"/>
                <a:cs typeface="Arial MT"/>
              </a:rPr>
              <a:t> </a:t>
            </a:r>
            <a:r>
              <a:rPr sz="1800" dirty="0">
                <a:latin typeface="Arial MT"/>
                <a:cs typeface="Arial MT"/>
              </a:rPr>
              <a:t>the</a:t>
            </a:r>
            <a:r>
              <a:rPr sz="1800" spc="-15" dirty="0">
                <a:latin typeface="Arial MT"/>
                <a:cs typeface="Arial MT"/>
              </a:rPr>
              <a:t> </a:t>
            </a:r>
            <a:r>
              <a:rPr sz="1800" dirty="0">
                <a:latin typeface="Arial MT"/>
                <a:cs typeface="Arial MT"/>
              </a:rPr>
              <a:t>same</a:t>
            </a:r>
            <a:r>
              <a:rPr sz="1800" spc="-5" dirty="0">
                <a:latin typeface="Arial MT"/>
                <a:cs typeface="Arial MT"/>
              </a:rPr>
              <a:t> </a:t>
            </a:r>
            <a:r>
              <a:rPr sz="1800" spc="-10" dirty="0">
                <a:latin typeface="Arial MT"/>
                <a:cs typeface="Arial MT"/>
              </a:rPr>
              <a:t>conditions, </a:t>
            </a:r>
            <a:r>
              <a:rPr sz="1800" dirty="0">
                <a:latin typeface="Arial MT"/>
                <a:cs typeface="Arial MT"/>
              </a:rPr>
              <a:t>and</a:t>
            </a:r>
            <a:r>
              <a:rPr sz="1800" spc="-15" dirty="0">
                <a:latin typeface="Arial MT"/>
                <a:cs typeface="Arial MT"/>
              </a:rPr>
              <a:t> </a:t>
            </a:r>
            <a:r>
              <a:rPr sz="1800" dirty="0">
                <a:latin typeface="Arial MT"/>
                <a:cs typeface="Arial MT"/>
              </a:rPr>
              <a:t>they</a:t>
            </a:r>
            <a:r>
              <a:rPr sz="1800" spc="-15" dirty="0">
                <a:latin typeface="Arial MT"/>
                <a:cs typeface="Arial MT"/>
              </a:rPr>
              <a:t> </a:t>
            </a:r>
            <a:r>
              <a:rPr sz="1800" dirty="0">
                <a:latin typeface="Arial MT"/>
                <a:cs typeface="Arial MT"/>
              </a:rPr>
              <a:t>are</a:t>
            </a:r>
            <a:r>
              <a:rPr sz="1800" spc="-15" dirty="0">
                <a:latin typeface="Arial MT"/>
                <a:cs typeface="Arial MT"/>
              </a:rPr>
              <a:t> </a:t>
            </a:r>
            <a:r>
              <a:rPr sz="1800" dirty="0">
                <a:latin typeface="Arial MT"/>
                <a:cs typeface="Arial MT"/>
              </a:rPr>
              <a:t>classified</a:t>
            </a:r>
            <a:r>
              <a:rPr sz="1800" spc="-15" dirty="0">
                <a:latin typeface="Arial MT"/>
                <a:cs typeface="Arial MT"/>
              </a:rPr>
              <a:t> </a:t>
            </a:r>
            <a:r>
              <a:rPr sz="1800" spc="-25" dirty="0">
                <a:latin typeface="Arial MT"/>
                <a:cs typeface="Arial MT"/>
              </a:rPr>
              <a:t>as </a:t>
            </a:r>
            <a:r>
              <a:rPr sz="1800" i="1" spc="-10" dirty="0">
                <a:solidFill>
                  <a:srgbClr val="CC00CC"/>
                </a:solidFill>
                <a:latin typeface="Arial"/>
                <a:cs typeface="Arial"/>
              </a:rPr>
              <a:t>steady-</a:t>
            </a:r>
            <a:r>
              <a:rPr sz="1800" i="1" dirty="0">
                <a:solidFill>
                  <a:srgbClr val="CC00CC"/>
                </a:solidFill>
                <a:latin typeface="Arial"/>
                <a:cs typeface="Arial"/>
              </a:rPr>
              <a:t>flow</a:t>
            </a:r>
            <a:r>
              <a:rPr sz="1800" i="1" spc="10" dirty="0">
                <a:solidFill>
                  <a:srgbClr val="CC00CC"/>
                </a:solidFill>
                <a:latin typeface="Arial"/>
                <a:cs typeface="Arial"/>
              </a:rPr>
              <a:t> </a:t>
            </a:r>
            <a:r>
              <a:rPr sz="1800" i="1" spc="-10" dirty="0">
                <a:solidFill>
                  <a:srgbClr val="CC00CC"/>
                </a:solidFill>
                <a:latin typeface="Arial"/>
                <a:cs typeface="Arial"/>
              </a:rPr>
              <a:t>devices</a:t>
            </a:r>
            <a:r>
              <a:rPr sz="1800" spc="-10" dirty="0">
                <a:latin typeface="Arial MT"/>
                <a:cs typeface="Arial MT"/>
              </a:rPr>
              <a:t>.</a:t>
            </a:r>
            <a:endParaRPr sz="1800">
              <a:latin typeface="Arial MT"/>
              <a:cs typeface="Arial MT"/>
            </a:endParaRPr>
          </a:p>
          <a:p>
            <a:pPr marL="355599" marR="66675" indent="-342898">
              <a:lnSpc>
                <a:spcPct val="89800"/>
              </a:lnSpc>
              <a:spcBef>
                <a:spcPts val="640"/>
              </a:spcBef>
              <a:buClr>
                <a:srgbClr val="FF0000"/>
              </a:buClr>
              <a:buFont typeface="Arial MT"/>
              <a:buChar char="•"/>
              <a:tabLst>
                <a:tab pos="355599" algn="l"/>
              </a:tabLst>
            </a:pPr>
            <a:r>
              <a:rPr sz="1800" b="1" spc="-10" dirty="0">
                <a:solidFill>
                  <a:srgbClr val="CC00CC"/>
                </a:solidFill>
                <a:latin typeface="Arial"/>
                <a:cs typeface="Arial"/>
              </a:rPr>
              <a:t>Steady-</a:t>
            </a:r>
            <a:r>
              <a:rPr sz="1800" b="1" dirty="0">
                <a:solidFill>
                  <a:srgbClr val="CC00CC"/>
                </a:solidFill>
                <a:latin typeface="Arial"/>
                <a:cs typeface="Arial"/>
              </a:rPr>
              <a:t>flow</a:t>
            </a:r>
            <a:r>
              <a:rPr sz="1800" b="1" spc="-10" dirty="0">
                <a:solidFill>
                  <a:srgbClr val="CC00CC"/>
                </a:solidFill>
                <a:latin typeface="Arial"/>
                <a:cs typeface="Arial"/>
              </a:rPr>
              <a:t> </a:t>
            </a:r>
            <a:r>
              <a:rPr sz="1800" b="1" dirty="0">
                <a:solidFill>
                  <a:srgbClr val="CC00CC"/>
                </a:solidFill>
                <a:latin typeface="Arial"/>
                <a:cs typeface="Arial"/>
              </a:rPr>
              <a:t>process</a:t>
            </a:r>
            <a:r>
              <a:rPr sz="1800" dirty="0">
                <a:solidFill>
                  <a:srgbClr val="CC00CC"/>
                </a:solidFill>
                <a:latin typeface="Arial MT"/>
                <a:cs typeface="Arial MT"/>
              </a:rPr>
              <a:t>:</a:t>
            </a:r>
            <a:r>
              <a:rPr sz="1800" spc="-5" dirty="0">
                <a:solidFill>
                  <a:srgbClr val="CC00CC"/>
                </a:solidFill>
                <a:latin typeface="Arial MT"/>
                <a:cs typeface="Arial MT"/>
              </a:rPr>
              <a:t> </a:t>
            </a:r>
            <a:r>
              <a:rPr sz="1800" spc="-50" dirty="0">
                <a:latin typeface="Arial MT"/>
                <a:cs typeface="Arial MT"/>
              </a:rPr>
              <a:t>A </a:t>
            </a:r>
            <a:r>
              <a:rPr sz="1800" dirty="0">
                <a:latin typeface="Arial MT"/>
                <a:cs typeface="Arial MT"/>
              </a:rPr>
              <a:t>process</a:t>
            </a:r>
            <a:r>
              <a:rPr sz="1800" spc="-75" dirty="0">
                <a:latin typeface="Arial MT"/>
                <a:cs typeface="Arial MT"/>
              </a:rPr>
              <a:t> </a:t>
            </a:r>
            <a:r>
              <a:rPr sz="1800" dirty="0">
                <a:latin typeface="Arial MT"/>
                <a:cs typeface="Arial MT"/>
              </a:rPr>
              <a:t>during</a:t>
            </a:r>
            <a:r>
              <a:rPr sz="1800" spc="-65" dirty="0">
                <a:latin typeface="Arial MT"/>
                <a:cs typeface="Arial MT"/>
              </a:rPr>
              <a:t> </a:t>
            </a:r>
            <a:r>
              <a:rPr sz="1800" dirty="0">
                <a:latin typeface="Arial MT"/>
                <a:cs typeface="Arial MT"/>
              </a:rPr>
              <a:t>which</a:t>
            </a:r>
            <a:r>
              <a:rPr sz="1800" spc="-40" dirty="0">
                <a:latin typeface="Arial MT"/>
                <a:cs typeface="Arial MT"/>
              </a:rPr>
              <a:t> </a:t>
            </a:r>
            <a:r>
              <a:rPr sz="1800" dirty="0">
                <a:latin typeface="Arial MT"/>
                <a:cs typeface="Arial MT"/>
              </a:rPr>
              <a:t>a</a:t>
            </a:r>
            <a:r>
              <a:rPr sz="1800" spc="-80" dirty="0">
                <a:latin typeface="Arial MT"/>
                <a:cs typeface="Arial MT"/>
              </a:rPr>
              <a:t> </a:t>
            </a:r>
            <a:r>
              <a:rPr sz="1800" spc="-20" dirty="0">
                <a:latin typeface="Arial MT"/>
                <a:cs typeface="Arial MT"/>
              </a:rPr>
              <a:t>fluid </a:t>
            </a:r>
            <a:r>
              <a:rPr sz="1800" dirty="0">
                <a:latin typeface="Arial MT"/>
                <a:cs typeface="Arial MT"/>
              </a:rPr>
              <a:t>flows</a:t>
            </a:r>
            <a:r>
              <a:rPr sz="1800" spc="-15" dirty="0">
                <a:latin typeface="Arial MT"/>
                <a:cs typeface="Arial MT"/>
              </a:rPr>
              <a:t> </a:t>
            </a:r>
            <a:r>
              <a:rPr sz="1800" dirty="0">
                <a:latin typeface="Arial MT"/>
                <a:cs typeface="Arial MT"/>
              </a:rPr>
              <a:t>through</a:t>
            </a:r>
            <a:r>
              <a:rPr sz="1800" spc="-25" dirty="0">
                <a:latin typeface="Arial MT"/>
                <a:cs typeface="Arial MT"/>
              </a:rPr>
              <a:t> </a:t>
            </a:r>
            <a:r>
              <a:rPr sz="1800" dirty="0">
                <a:latin typeface="Arial MT"/>
                <a:cs typeface="Arial MT"/>
              </a:rPr>
              <a:t>a</a:t>
            </a:r>
            <a:r>
              <a:rPr sz="1800" spc="-5" dirty="0">
                <a:latin typeface="Arial MT"/>
                <a:cs typeface="Arial MT"/>
              </a:rPr>
              <a:t> </a:t>
            </a:r>
            <a:r>
              <a:rPr sz="1800" spc="-10" dirty="0">
                <a:latin typeface="Arial MT"/>
                <a:cs typeface="Arial MT"/>
              </a:rPr>
              <a:t>control </a:t>
            </a:r>
            <a:r>
              <a:rPr sz="1800" dirty="0">
                <a:latin typeface="Arial MT"/>
                <a:cs typeface="Arial MT"/>
              </a:rPr>
              <a:t>volume</a:t>
            </a:r>
            <a:r>
              <a:rPr sz="1800" spc="-15" dirty="0">
                <a:latin typeface="Arial MT"/>
                <a:cs typeface="Arial MT"/>
              </a:rPr>
              <a:t> </a:t>
            </a:r>
            <a:r>
              <a:rPr sz="1800" spc="-10" dirty="0">
                <a:latin typeface="Arial MT"/>
                <a:cs typeface="Arial MT"/>
              </a:rPr>
              <a:t>steadily.</a:t>
            </a:r>
            <a:endParaRPr sz="1800">
              <a:latin typeface="Arial MT"/>
              <a:cs typeface="Arial MT"/>
            </a:endParaRPr>
          </a:p>
          <a:p>
            <a:pPr marL="355599" marR="5080" indent="-342898">
              <a:lnSpc>
                <a:spcPct val="89900"/>
              </a:lnSpc>
              <a:spcBef>
                <a:spcPts val="635"/>
              </a:spcBef>
              <a:buClr>
                <a:srgbClr val="FF0000"/>
              </a:buClr>
              <a:buChar char="•"/>
              <a:tabLst>
                <a:tab pos="355599" algn="l"/>
              </a:tabLst>
            </a:pPr>
            <a:r>
              <a:rPr sz="1800" spc="-10" dirty="0">
                <a:latin typeface="Arial MT"/>
                <a:cs typeface="Arial MT"/>
              </a:rPr>
              <a:t>Steady-</a:t>
            </a:r>
            <a:r>
              <a:rPr sz="1800" dirty="0">
                <a:latin typeface="Arial MT"/>
                <a:cs typeface="Arial MT"/>
              </a:rPr>
              <a:t>flow</a:t>
            </a:r>
            <a:r>
              <a:rPr sz="1800" spc="-25" dirty="0">
                <a:latin typeface="Arial MT"/>
                <a:cs typeface="Arial MT"/>
              </a:rPr>
              <a:t> </a:t>
            </a:r>
            <a:r>
              <a:rPr sz="1800" dirty="0">
                <a:latin typeface="Arial MT"/>
                <a:cs typeface="Arial MT"/>
              </a:rPr>
              <a:t>conditions</a:t>
            </a:r>
            <a:r>
              <a:rPr sz="1800" spc="-15" dirty="0">
                <a:latin typeface="Arial MT"/>
                <a:cs typeface="Arial MT"/>
              </a:rPr>
              <a:t> </a:t>
            </a:r>
            <a:r>
              <a:rPr sz="1800" spc="-25" dirty="0">
                <a:latin typeface="Arial MT"/>
                <a:cs typeface="Arial MT"/>
              </a:rPr>
              <a:t>can </a:t>
            </a:r>
            <a:r>
              <a:rPr sz="1800" dirty="0">
                <a:latin typeface="Arial MT"/>
                <a:cs typeface="Arial MT"/>
              </a:rPr>
              <a:t>be</a:t>
            </a:r>
            <a:r>
              <a:rPr sz="1800" spc="-30" dirty="0">
                <a:latin typeface="Arial MT"/>
                <a:cs typeface="Arial MT"/>
              </a:rPr>
              <a:t> </a:t>
            </a:r>
            <a:r>
              <a:rPr sz="1800" dirty="0">
                <a:latin typeface="Arial MT"/>
                <a:cs typeface="Arial MT"/>
              </a:rPr>
              <a:t>closely</a:t>
            </a:r>
            <a:r>
              <a:rPr sz="1800" spc="-15" dirty="0">
                <a:latin typeface="Arial MT"/>
                <a:cs typeface="Arial MT"/>
              </a:rPr>
              <a:t> </a:t>
            </a:r>
            <a:r>
              <a:rPr sz="1800" dirty="0">
                <a:latin typeface="Arial MT"/>
                <a:cs typeface="Arial MT"/>
              </a:rPr>
              <a:t>approximated</a:t>
            </a:r>
            <a:r>
              <a:rPr sz="1800" spc="-20" dirty="0">
                <a:latin typeface="Arial MT"/>
                <a:cs typeface="Arial MT"/>
              </a:rPr>
              <a:t> </a:t>
            </a:r>
            <a:r>
              <a:rPr sz="1800" spc="-25" dirty="0">
                <a:latin typeface="Arial MT"/>
                <a:cs typeface="Arial MT"/>
              </a:rPr>
              <a:t>by </a:t>
            </a:r>
            <a:r>
              <a:rPr sz="1800" dirty="0">
                <a:latin typeface="Arial MT"/>
                <a:cs typeface="Arial MT"/>
              </a:rPr>
              <a:t>devices</a:t>
            </a:r>
            <a:r>
              <a:rPr sz="1800" spc="-65" dirty="0">
                <a:latin typeface="Arial MT"/>
                <a:cs typeface="Arial MT"/>
              </a:rPr>
              <a:t> </a:t>
            </a:r>
            <a:r>
              <a:rPr sz="1800" dirty="0">
                <a:latin typeface="Arial MT"/>
                <a:cs typeface="Arial MT"/>
              </a:rPr>
              <a:t>that</a:t>
            </a:r>
            <a:r>
              <a:rPr sz="1800" spc="-75" dirty="0">
                <a:latin typeface="Arial MT"/>
                <a:cs typeface="Arial MT"/>
              </a:rPr>
              <a:t> </a:t>
            </a:r>
            <a:r>
              <a:rPr sz="1800" dirty="0">
                <a:latin typeface="Arial MT"/>
                <a:cs typeface="Arial MT"/>
              </a:rPr>
              <a:t>are</a:t>
            </a:r>
            <a:r>
              <a:rPr sz="1800" spc="-75" dirty="0">
                <a:latin typeface="Arial MT"/>
                <a:cs typeface="Arial MT"/>
              </a:rPr>
              <a:t> </a:t>
            </a:r>
            <a:r>
              <a:rPr sz="1800" dirty="0">
                <a:latin typeface="Arial MT"/>
                <a:cs typeface="Arial MT"/>
              </a:rPr>
              <a:t>intended</a:t>
            </a:r>
            <a:r>
              <a:rPr sz="1800" spc="-65" dirty="0">
                <a:latin typeface="Arial MT"/>
                <a:cs typeface="Arial MT"/>
              </a:rPr>
              <a:t> </a:t>
            </a:r>
            <a:r>
              <a:rPr sz="1800" spc="-25" dirty="0">
                <a:latin typeface="Arial MT"/>
                <a:cs typeface="Arial MT"/>
              </a:rPr>
              <a:t>for </a:t>
            </a:r>
            <a:r>
              <a:rPr sz="1800" dirty="0">
                <a:latin typeface="Arial MT"/>
                <a:cs typeface="Arial MT"/>
              </a:rPr>
              <a:t>continuous</a:t>
            </a:r>
            <a:r>
              <a:rPr sz="1800" spc="-30" dirty="0">
                <a:latin typeface="Arial MT"/>
                <a:cs typeface="Arial MT"/>
              </a:rPr>
              <a:t> </a:t>
            </a:r>
            <a:r>
              <a:rPr sz="1800" dirty="0">
                <a:latin typeface="Arial MT"/>
                <a:cs typeface="Arial MT"/>
              </a:rPr>
              <a:t>operation</a:t>
            </a:r>
            <a:r>
              <a:rPr sz="1800" spc="-30" dirty="0">
                <a:latin typeface="Arial MT"/>
                <a:cs typeface="Arial MT"/>
              </a:rPr>
              <a:t> </a:t>
            </a:r>
            <a:r>
              <a:rPr sz="1800" spc="-20" dirty="0">
                <a:latin typeface="Arial MT"/>
                <a:cs typeface="Arial MT"/>
              </a:rPr>
              <a:t>such </a:t>
            </a:r>
            <a:r>
              <a:rPr sz="1800" dirty="0">
                <a:latin typeface="Arial MT"/>
                <a:cs typeface="Arial MT"/>
              </a:rPr>
              <a:t>as</a:t>
            </a:r>
            <a:r>
              <a:rPr sz="1800" spc="-10" dirty="0">
                <a:latin typeface="Arial MT"/>
                <a:cs typeface="Arial MT"/>
              </a:rPr>
              <a:t> </a:t>
            </a:r>
            <a:r>
              <a:rPr sz="1800" dirty="0">
                <a:solidFill>
                  <a:srgbClr val="0000FF"/>
                </a:solidFill>
                <a:latin typeface="Arial MT"/>
                <a:cs typeface="Arial MT"/>
              </a:rPr>
              <a:t>turbines,</a:t>
            </a:r>
            <a:r>
              <a:rPr sz="1800" spc="-10" dirty="0">
                <a:solidFill>
                  <a:srgbClr val="0000FF"/>
                </a:solidFill>
                <a:latin typeface="Arial MT"/>
                <a:cs typeface="Arial MT"/>
              </a:rPr>
              <a:t> </a:t>
            </a:r>
            <a:r>
              <a:rPr sz="1800" dirty="0">
                <a:solidFill>
                  <a:srgbClr val="0000FF"/>
                </a:solidFill>
                <a:latin typeface="Arial MT"/>
                <a:cs typeface="Arial MT"/>
              </a:rPr>
              <a:t>pumps,</a:t>
            </a:r>
            <a:r>
              <a:rPr sz="1800" spc="-5" dirty="0">
                <a:solidFill>
                  <a:srgbClr val="0000FF"/>
                </a:solidFill>
                <a:latin typeface="Arial MT"/>
                <a:cs typeface="Arial MT"/>
              </a:rPr>
              <a:t> </a:t>
            </a:r>
            <a:r>
              <a:rPr sz="1800" spc="-10" dirty="0">
                <a:solidFill>
                  <a:srgbClr val="0000FF"/>
                </a:solidFill>
                <a:latin typeface="Arial MT"/>
                <a:cs typeface="Arial MT"/>
              </a:rPr>
              <a:t>boilers, </a:t>
            </a:r>
            <a:r>
              <a:rPr sz="1800" dirty="0">
                <a:solidFill>
                  <a:srgbClr val="0000FF"/>
                </a:solidFill>
                <a:latin typeface="Arial MT"/>
                <a:cs typeface="Arial MT"/>
              </a:rPr>
              <a:t>condensers,</a:t>
            </a:r>
            <a:r>
              <a:rPr sz="1800" spc="-20" dirty="0">
                <a:solidFill>
                  <a:srgbClr val="0000FF"/>
                </a:solidFill>
                <a:latin typeface="Arial MT"/>
                <a:cs typeface="Arial MT"/>
              </a:rPr>
              <a:t> </a:t>
            </a:r>
            <a:r>
              <a:rPr sz="1800" dirty="0">
                <a:solidFill>
                  <a:srgbClr val="0000FF"/>
                </a:solidFill>
                <a:latin typeface="Arial MT"/>
                <a:cs typeface="Arial MT"/>
              </a:rPr>
              <a:t>and</a:t>
            </a:r>
            <a:r>
              <a:rPr sz="1800" spc="-15" dirty="0">
                <a:solidFill>
                  <a:srgbClr val="0000FF"/>
                </a:solidFill>
                <a:latin typeface="Arial MT"/>
                <a:cs typeface="Arial MT"/>
              </a:rPr>
              <a:t> </a:t>
            </a:r>
            <a:r>
              <a:rPr sz="1800" spc="-20" dirty="0">
                <a:solidFill>
                  <a:srgbClr val="0000FF"/>
                </a:solidFill>
                <a:latin typeface="Arial MT"/>
                <a:cs typeface="Arial MT"/>
              </a:rPr>
              <a:t>heat </a:t>
            </a:r>
            <a:r>
              <a:rPr sz="1800" dirty="0">
                <a:solidFill>
                  <a:srgbClr val="0000FF"/>
                </a:solidFill>
                <a:latin typeface="Arial MT"/>
                <a:cs typeface="Arial MT"/>
              </a:rPr>
              <a:t>exchangers</a:t>
            </a:r>
            <a:r>
              <a:rPr sz="1800" spc="-15" dirty="0">
                <a:solidFill>
                  <a:srgbClr val="0000FF"/>
                </a:solidFill>
                <a:latin typeface="Arial MT"/>
                <a:cs typeface="Arial MT"/>
              </a:rPr>
              <a:t> </a:t>
            </a:r>
            <a:r>
              <a:rPr sz="1800" dirty="0">
                <a:solidFill>
                  <a:srgbClr val="0000FF"/>
                </a:solidFill>
                <a:latin typeface="Arial MT"/>
                <a:cs typeface="Arial MT"/>
              </a:rPr>
              <a:t>or</a:t>
            </a:r>
            <a:r>
              <a:rPr sz="1800" spc="-15" dirty="0">
                <a:solidFill>
                  <a:srgbClr val="0000FF"/>
                </a:solidFill>
                <a:latin typeface="Arial MT"/>
                <a:cs typeface="Arial MT"/>
              </a:rPr>
              <a:t> </a:t>
            </a:r>
            <a:r>
              <a:rPr sz="1800" dirty="0">
                <a:solidFill>
                  <a:srgbClr val="0000FF"/>
                </a:solidFill>
                <a:latin typeface="Arial MT"/>
                <a:cs typeface="Arial MT"/>
              </a:rPr>
              <a:t>power</a:t>
            </a:r>
            <a:r>
              <a:rPr sz="1800" spc="-15" dirty="0">
                <a:solidFill>
                  <a:srgbClr val="0000FF"/>
                </a:solidFill>
                <a:latin typeface="Arial MT"/>
                <a:cs typeface="Arial MT"/>
              </a:rPr>
              <a:t> </a:t>
            </a:r>
            <a:r>
              <a:rPr sz="1800" spc="-10" dirty="0">
                <a:solidFill>
                  <a:srgbClr val="0000FF"/>
                </a:solidFill>
                <a:latin typeface="Arial MT"/>
                <a:cs typeface="Arial MT"/>
              </a:rPr>
              <a:t>plants </a:t>
            </a:r>
            <a:r>
              <a:rPr sz="1800" dirty="0">
                <a:solidFill>
                  <a:srgbClr val="0000FF"/>
                </a:solidFill>
                <a:latin typeface="Arial MT"/>
                <a:cs typeface="Arial MT"/>
              </a:rPr>
              <a:t>or</a:t>
            </a:r>
            <a:r>
              <a:rPr sz="1800" spc="-25" dirty="0">
                <a:solidFill>
                  <a:srgbClr val="0000FF"/>
                </a:solidFill>
                <a:latin typeface="Arial MT"/>
                <a:cs typeface="Arial MT"/>
              </a:rPr>
              <a:t> </a:t>
            </a:r>
            <a:r>
              <a:rPr sz="1800" dirty="0">
                <a:solidFill>
                  <a:srgbClr val="0000FF"/>
                </a:solidFill>
                <a:latin typeface="Arial MT"/>
                <a:cs typeface="Arial MT"/>
              </a:rPr>
              <a:t>refrigeration</a:t>
            </a:r>
            <a:r>
              <a:rPr sz="1800" spc="-25" dirty="0">
                <a:solidFill>
                  <a:srgbClr val="0000FF"/>
                </a:solidFill>
                <a:latin typeface="Arial MT"/>
                <a:cs typeface="Arial MT"/>
              </a:rPr>
              <a:t> </a:t>
            </a:r>
            <a:r>
              <a:rPr sz="1800" spc="-10" dirty="0">
                <a:solidFill>
                  <a:srgbClr val="0000FF"/>
                </a:solidFill>
                <a:latin typeface="Arial MT"/>
                <a:cs typeface="Arial MT"/>
              </a:rPr>
              <a:t>systems.</a:t>
            </a:r>
            <a:endParaRPr sz="1800">
              <a:latin typeface="Arial MT"/>
              <a:cs typeface="Arial MT"/>
            </a:endParaRPr>
          </a:p>
        </p:txBody>
      </p:sp>
      <p:sp>
        <p:nvSpPr>
          <p:cNvPr id="5" name="object 5"/>
          <p:cNvSpPr txBox="1"/>
          <p:nvPr/>
        </p:nvSpPr>
        <p:spPr>
          <a:xfrm>
            <a:off x="5360034" y="254254"/>
            <a:ext cx="1731010" cy="2094804"/>
          </a:xfrm>
          <a:prstGeom prst="rect">
            <a:avLst/>
          </a:prstGeom>
        </p:spPr>
        <p:txBody>
          <a:bodyPr vert="horz" wrap="square" lIns="0" tIns="14605" rIns="0" bIns="0" rtlCol="0">
            <a:spAutoFit/>
          </a:bodyPr>
          <a:lstStyle/>
          <a:p>
            <a:pPr marL="12700" marR="10160" indent="139699" algn="just">
              <a:lnSpc>
                <a:spcPct val="99500"/>
              </a:lnSpc>
              <a:spcBef>
                <a:spcPts val="115"/>
              </a:spcBef>
            </a:pPr>
            <a:r>
              <a:rPr sz="1700" spc="-10" dirty="0">
                <a:solidFill>
                  <a:srgbClr val="3333FF"/>
                </a:solidFill>
                <a:latin typeface="Arial MT"/>
                <a:cs typeface="Arial MT"/>
              </a:rPr>
              <a:t>During</a:t>
            </a:r>
            <a:r>
              <a:rPr sz="1700" spc="-95" dirty="0">
                <a:solidFill>
                  <a:srgbClr val="3333FF"/>
                </a:solidFill>
                <a:latin typeface="Arial MT"/>
                <a:cs typeface="Arial MT"/>
              </a:rPr>
              <a:t> </a:t>
            </a:r>
            <a:r>
              <a:rPr sz="1700" dirty="0">
                <a:solidFill>
                  <a:srgbClr val="3333FF"/>
                </a:solidFill>
                <a:latin typeface="Arial MT"/>
                <a:cs typeface="Arial MT"/>
              </a:rPr>
              <a:t>a</a:t>
            </a:r>
            <a:r>
              <a:rPr sz="1700" spc="-90" dirty="0">
                <a:solidFill>
                  <a:srgbClr val="3333FF"/>
                </a:solidFill>
                <a:latin typeface="Arial MT"/>
                <a:cs typeface="Arial MT"/>
              </a:rPr>
              <a:t> </a:t>
            </a:r>
            <a:r>
              <a:rPr sz="1700" spc="-10" dirty="0">
                <a:solidFill>
                  <a:srgbClr val="3333FF"/>
                </a:solidFill>
                <a:latin typeface="Arial MT"/>
                <a:cs typeface="Arial MT"/>
              </a:rPr>
              <a:t>steady- </a:t>
            </a:r>
            <a:r>
              <a:rPr sz="1700" dirty="0">
                <a:solidFill>
                  <a:srgbClr val="3333FF"/>
                </a:solidFill>
                <a:latin typeface="Arial MT"/>
                <a:cs typeface="Arial MT"/>
              </a:rPr>
              <a:t>flow</a:t>
            </a:r>
            <a:r>
              <a:rPr sz="1700" spc="-80" dirty="0">
                <a:solidFill>
                  <a:srgbClr val="3333FF"/>
                </a:solidFill>
                <a:latin typeface="Arial MT"/>
                <a:cs typeface="Arial MT"/>
              </a:rPr>
              <a:t> </a:t>
            </a:r>
            <a:r>
              <a:rPr sz="1700" dirty="0">
                <a:solidFill>
                  <a:srgbClr val="3333FF"/>
                </a:solidFill>
                <a:latin typeface="Arial MT"/>
                <a:cs typeface="Arial MT"/>
              </a:rPr>
              <a:t>process,</a:t>
            </a:r>
            <a:r>
              <a:rPr sz="1700" spc="-90" dirty="0">
                <a:solidFill>
                  <a:srgbClr val="3333FF"/>
                </a:solidFill>
                <a:latin typeface="Arial MT"/>
                <a:cs typeface="Arial MT"/>
              </a:rPr>
              <a:t> </a:t>
            </a:r>
            <a:r>
              <a:rPr sz="1700" spc="-20" dirty="0">
                <a:solidFill>
                  <a:srgbClr val="3333FF"/>
                </a:solidFill>
                <a:latin typeface="Arial MT"/>
                <a:cs typeface="Arial MT"/>
              </a:rPr>
              <a:t>fluid </a:t>
            </a:r>
            <a:r>
              <a:rPr sz="1700" dirty="0">
                <a:solidFill>
                  <a:srgbClr val="3333FF"/>
                </a:solidFill>
                <a:latin typeface="Arial MT"/>
                <a:cs typeface="Arial MT"/>
              </a:rPr>
              <a:t>properties</a:t>
            </a:r>
            <a:r>
              <a:rPr sz="1700" spc="-90" dirty="0">
                <a:solidFill>
                  <a:srgbClr val="3333FF"/>
                </a:solidFill>
                <a:latin typeface="Arial MT"/>
                <a:cs typeface="Arial MT"/>
              </a:rPr>
              <a:t> </a:t>
            </a:r>
            <a:r>
              <a:rPr sz="1700" spc="-10" dirty="0">
                <a:solidFill>
                  <a:srgbClr val="3333FF"/>
                </a:solidFill>
                <a:latin typeface="Arial MT"/>
                <a:cs typeface="Arial MT"/>
              </a:rPr>
              <a:t>within</a:t>
            </a:r>
            <a:endParaRPr sz="1700">
              <a:latin typeface="Arial MT"/>
              <a:cs typeface="Arial MT"/>
            </a:endParaRPr>
          </a:p>
          <a:p>
            <a:pPr marL="262254" marR="5080" indent="458468" algn="r">
              <a:lnSpc>
                <a:spcPts val="2030"/>
              </a:lnSpc>
              <a:spcBef>
                <a:spcPts val="85"/>
              </a:spcBef>
            </a:pPr>
            <a:r>
              <a:rPr sz="1700" spc="-20" dirty="0">
                <a:solidFill>
                  <a:srgbClr val="3333FF"/>
                </a:solidFill>
                <a:latin typeface="Arial MT"/>
                <a:cs typeface="Arial MT"/>
              </a:rPr>
              <a:t>the</a:t>
            </a:r>
            <a:r>
              <a:rPr sz="1700" spc="-100" dirty="0">
                <a:solidFill>
                  <a:srgbClr val="3333FF"/>
                </a:solidFill>
                <a:latin typeface="Arial MT"/>
                <a:cs typeface="Arial MT"/>
              </a:rPr>
              <a:t> </a:t>
            </a:r>
            <a:r>
              <a:rPr sz="1700" spc="-10" dirty="0">
                <a:solidFill>
                  <a:srgbClr val="3333FF"/>
                </a:solidFill>
                <a:latin typeface="Arial MT"/>
                <a:cs typeface="Arial MT"/>
              </a:rPr>
              <a:t>control </a:t>
            </a:r>
            <a:r>
              <a:rPr sz="1700" dirty="0">
                <a:solidFill>
                  <a:srgbClr val="3333FF"/>
                </a:solidFill>
                <a:latin typeface="Arial MT"/>
                <a:cs typeface="Arial MT"/>
              </a:rPr>
              <a:t>volume</a:t>
            </a:r>
            <a:r>
              <a:rPr sz="1700" spc="-40" dirty="0">
                <a:solidFill>
                  <a:srgbClr val="3333FF"/>
                </a:solidFill>
                <a:latin typeface="Arial MT"/>
                <a:cs typeface="Arial MT"/>
              </a:rPr>
              <a:t> </a:t>
            </a:r>
            <a:r>
              <a:rPr sz="1700" spc="-25" dirty="0">
                <a:solidFill>
                  <a:srgbClr val="3333FF"/>
                </a:solidFill>
                <a:latin typeface="Arial MT"/>
                <a:cs typeface="Arial MT"/>
              </a:rPr>
              <a:t>may </a:t>
            </a:r>
            <a:r>
              <a:rPr sz="1700" dirty="0">
                <a:solidFill>
                  <a:srgbClr val="3333FF"/>
                </a:solidFill>
                <a:latin typeface="Arial MT"/>
                <a:cs typeface="Arial MT"/>
              </a:rPr>
              <a:t>change</a:t>
            </a:r>
            <a:r>
              <a:rPr sz="1700" spc="-100" dirty="0">
                <a:solidFill>
                  <a:srgbClr val="3333FF"/>
                </a:solidFill>
                <a:latin typeface="Arial MT"/>
                <a:cs typeface="Arial MT"/>
              </a:rPr>
              <a:t> </a:t>
            </a:r>
            <a:r>
              <a:rPr sz="1700" spc="-20" dirty="0">
                <a:solidFill>
                  <a:srgbClr val="3333FF"/>
                </a:solidFill>
                <a:latin typeface="Arial MT"/>
                <a:cs typeface="Arial MT"/>
              </a:rPr>
              <a:t>with </a:t>
            </a:r>
            <a:r>
              <a:rPr sz="1700" dirty="0">
                <a:solidFill>
                  <a:srgbClr val="3333FF"/>
                </a:solidFill>
                <a:latin typeface="Arial MT"/>
                <a:cs typeface="Arial MT"/>
              </a:rPr>
              <a:t>position</a:t>
            </a:r>
            <a:r>
              <a:rPr sz="1700" spc="-60" dirty="0">
                <a:solidFill>
                  <a:srgbClr val="3333FF"/>
                </a:solidFill>
                <a:latin typeface="Arial MT"/>
                <a:cs typeface="Arial MT"/>
              </a:rPr>
              <a:t> </a:t>
            </a:r>
            <a:r>
              <a:rPr sz="1700" dirty="0">
                <a:solidFill>
                  <a:srgbClr val="3333FF"/>
                </a:solidFill>
                <a:latin typeface="Arial MT"/>
                <a:cs typeface="Arial MT"/>
              </a:rPr>
              <a:t>but</a:t>
            </a:r>
            <a:r>
              <a:rPr sz="1700" spc="-50" dirty="0">
                <a:solidFill>
                  <a:srgbClr val="3333FF"/>
                </a:solidFill>
                <a:latin typeface="Arial MT"/>
                <a:cs typeface="Arial MT"/>
              </a:rPr>
              <a:t> </a:t>
            </a:r>
            <a:r>
              <a:rPr sz="1700" spc="-25" dirty="0">
                <a:solidFill>
                  <a:srgbClr val="3333FF"/>
                </a:solidFill>
                <a:latin typeface="Arial MT"/>
                <a:cs typeface="Arial MT"/>
              </a:rPr>
              <a:t>not</a:t>
            </a:r>
            <a:endParaRPr sz="1700">
              <a:latin typeface="Arial MT"/>
              <a:cs typeface="Arial MT"/>
            </a:endParaRPr>
          </a:p>
          <a:p>
            <a:pPr marR="8255" algn="r">
              <a:lnSpc>
                <a:spcPts val="1980"/>
              </a:lnSpc>
            </a:pPr>
            <a:r>
              <a:rPr sz="1700" dirty="0">
                <a:solidFill>
                  <a:srgbClr val="3333FF"/>
                </a:solidFill>
                <a:latin typeface="Arial MT"/>
                <a:cs typeface="Arial MT"/>
              </a:rPr>
              <a:t>with</a:t>
            </a:r>
            <a:r>
              <a:rPr sz="1700" spc="-35" dirty="0">
                <a:solidFill>
                  <a:srgbClr val="3333FF"/>
                </a:solidFill>
                <a:latin typeface="Arial MT"/>
                <a:cs typeface="Arial MT"/>
              </a:rPr>
              <a:t> </a:t>
            </a:r>
            <a:r>
              <a:rPr sz="1700" spc="-10" dirty="0">
                <a:solidFill>
                  <a:srgbClr val="3333FF"/>
                </a:solidFill>
                <a:latin typeface="Arial MT"/>
                <a:cs typeface="Arial MT"/>
              </a:rPr>
              <a:t>time.</a:t>
            </a:r>
            <a:endParaRPr sz="1700">
              <a:latin typeface="Arial MT"/>
              <a:cs typeface="Arial MT"/>
            </a:endParaRPr>
          </a:p>
        </p:txBody>
      </p:sp>
      <p:sp>
        <p:nvSpPr>
          <p:cNvPr id="6" name="object 6"/>
          <p:cNvSpPr txBox="1"/>
          <p:nvPr/>
        </p:nvSpPr>
        <p:spPr>
          <a:xfrm>
            <a:off x="9763759" y="4667199"/>
            <a:ext cx="217804" cy="228268"/>
          </a:xfrm>
          <a:prstGeom prst="rect">
            <a:avLst/>
          </a:prstGeom>
        </p:spPr>
        <p:txBody>
          <a:bodyPr vert="horz" wrap="square" lIns="0" tIns="12700" rIns="0" bIns="0" rtlCol="0">
            <a:spAutoFit/>
          </a:bodyPr>
          <a:lstStyle/>
          <a:p>
            <a:pPr marL="12700">
              <a:spcBef>
                <a:spcPts val="100"/>
              </a:spcBef>
            </a:pPr>
            <a:r>
              <a:rPr sz="1400" spc="-25" dirty="0">
                <a:latin typeface="Arial MT"/>
                <a:cs typeface="Arial MT"/>
              </a:rPr>
              <a:t>23</a:t>
            </a:r>
            <a:endParaRPr sz="1400">
              <a:latin typeface="Arial MT"/>
              <a:cs typeface="Arial MT"/>
            </a:endParaRPr>
          </a:p>
        </p:txBody>
      </p:sp>
      <p:pic>
        <p:nvPicPr>
          <p:cNvPr id="7" name="object 7"/>
          <p:cNvPicPr/>
          <p:nvPr/>
        </p:nvPicPr>
        <p:blipFill>
          <a:blip r:embed="rId2" cstate="print"/>
          <a:stretch>
            <a:fillRect/>
          </a:stretch>
        </p:blipFill>
        <p:spPr>
          <a:xfrm>
            <a:off x="7162801" y="-1466850"/>
            <a:ext cx="3133725" cy="3829050"/>
          </a:xfrm>
          <a:prstGeom prst="rect">
            <a:avLst/>
          </a:prstGeom>
        </p:spPr>
      </p:pic>
      <p:pic>
        <p:nvPicPr>
          <p:cNvPr id="8" name="object 8"/>
          <p:cNvPicPr/>
          <p:nvPr/>
        </p:nvPicPr>
        <p:blipFill>
          <a:blip r:embed="rId3" cstate="print"/>
          <a:stretch>
            <a:fillRect/>
          </a:stretch>
        </p:blipFill>
        <p:spPr>
          <a:xfrm>
            <a:off x="7162800" y="2431225"/>
            <a:ext cx="3124200" cy="26955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1678941" y="-167894"/>
            <a:ext cx="3122930" cy="4842992"/>
          </a:xfrm>
          <a:prstGeom prst="rect">
            <a:avLst/>
          </a:prstGeom>
        </p:spPr>
        <p:txBody>
          <a:bodyPr vert="horz" wrap="square" lIns="0" tIns="43815" rIns="0" bIns="0" rtlCol="0">
            <a:spAutoFit/>
          </a:bodyPr>
          <a:lstStyle/>
          <a:p>
            <a:pPr marL="355599" marR="5080" indent="-342898">
              <a:lnSpc>
                <a:spcPct val="89900"/>
              </a:lnSpc>
              <a:spcBef>
                <a:spcPts val="345"/>
              </a:spcBef>
              <a:buClr>
                <a:srgbClr val="FF0000"/>
              </a:buClr>
              <a:buFont typeface="Arial MT"/>
              <a:buChar char="•"/>
              <a:tabLst>
                <a:tab pos="355599" algn="l"/>
              </a:tabLst>
            </a:pPr>
            <a:r>
              <a:rPr sz="2000" b="1" dirty="0">
                <a:solidFill>
                  <a:srgbClr val="CC00CC"/>
                </a:solidFill>
                <a:latin typeface="Arial"/>
                <a:cs typeface="Arial"/>
              </a:rPr>
              <a:t>The</a:t>
            </a:r>
            <a:r>
              <a:rPr sz="2000" b="1" spc="-25" dirty="0">
                <a:solidFill>
                  <a:srgbClr val="CC00CC"/>
                </a:solidFill>
                <a:latin typeface="Arial"/>
                <a:cs typeface="Arial"/>
              </a:rPr>
              <a:t> </a:t>
            </a:r>
            <a:r>
              <a:rPr sz="2000" b="1" dirty="0">
                <a:solidFill>
                  <a:srgbClr val="CC00CC"/>
                </a:solidFill>
                <a:latin typeface="Arial"/>
                <a:cs typeface="Arial"/>
              </a:rPr>
              <a:t>zeroth</a:t>
            </a:r>
            <a:r>
              <a:rPr sz="2000" b="1" spc="-20" dirty="0">
                <a:solidFill>
                  <a:srgbClr val="CC00CC"/>
                </a:solidFill>
                <a:latin typeface="Arial"/>
                <a:cs typeface="Arial"/>
              </a:rPr>
              <a:t> </a:t>
            </a:r>
            <a:r>
              <a:rPr sz="2000" b="1" dirty="0">
                <a:solidFill>
                  <a:srgbClr val="CC00CC"/>
                </a:solidFill>
                <a:latin typeface="Arial"/>
                <a:cs typeface="Arial"/>
              </a:rPr>
              <a:t>law</a:t>
            </a:r>
            <a:r>
              <a:rPr sz="2000" b="1" spc="-20" dirty="0">
                <a:solidFill>
                  <a:srgbClr val="CC00CC"/>
                </a:solidFill>
                <a:latin typeface="Arial"/>
                <a:cs typeface="Arial"/>
              </a:rPr>
              <a:t> </a:t>
            </a:r>
            <a:r>
              <a:rPr sz="2000" b="1" spc="-25" dirty="0">
                <a:solidFill>
                  <a:srgbClr val="CC00CC"/>
                </a:solidFill>
                <a:latin typeface="Arial"/>
                <a:cs typeface="Arial"/>
              </a:rPr>
              <a:t>of </a:t>
            </a:r>
            <a:r>
              <a:rPr sz="2000" b="1" spc="-10" dirty="0">
                <a:solidFill>
                  <a:srgbClr val="CC00CC"/>
                </a:solidFill>
                <a:latin typeface="Arial"/>
                <a:cs typeface="Arial"/>
              </a:rPr>
              <a:t>thermodynamics</a:t>
            </a:r>
            <a:r>
              <a:rPr sz="2000" spc="-10" dirty="0">
                <a:solidFill>
                  <a:srgbClr val="CC00CC"/>
                </a:solidFill>
                <a:latin typeface="Arial MT"/>
                <a:cs typeface="Arial MT"/>
              </a:rPr>
              <a:t>:</a:t>
            </a:r>
            <a:r>
              <a:rPr sz="2000" spc="-65" dirty="0">
                <a:solidFill>
                  <a:srgbClr val="CC00CC"/>
                </a:solidFill>
                <a:latin typeface="Arial MT"/>
                <a:cs typeface="Arial MT"/>
              </a:rPr>
              <a:t> </a:t>
            </a:r>
            <a:r>
              <a:rPr sz="2000" dirty="0">
                <a:latin typeface="Arial MT"/>
                <a:cs typeface="Arial MT"/>
              </a:rPr>
              <a:t>If</a:t>
            </a:r>
            <a:r>
              <a:rPr sz="2000" spc="-60" dirty="0">
                <a:latin typeface="Arial MT"/>
                <a:cs typeface="Arial MT"/>
              </a:rPr>
              <a:t> </a:t>
            </a:r>
            <a:r>
              <a:rPr sz="2000" spc="-25" dirty="0">
                <a:latin typeface="Arial MT"/>
                <a:cs typeface="Arial MT"/>
              </a:rPr>
              <a:t>two </a:t>
            </a:r>
            <a:r>
              <a:rPr sz="2000" dirty="0">
                <a:latin typeface="Arial MT"/>
                <a:cs typeface="Arial MT"/>
              </a:rPr>
              <a:t>bodies</a:t>
            </a:r>
            <a:r>
              <a:rPr sz="2000" spc="-15" dirty="0">
                <a:latin typeface="Arial MT"/>
                <a:cs typeface="Arial MT"/>
              </a:rPr>
              <a:t> </a:t>
            </a:r>
            <a:r>
              <a:rPr sz="2000" dirty="0">
                <a:latin typeface="Arial MT"/>
                <a:cs typeface="Arial MT"/>
              </a:rPr>
              <a:t>are</a:t>
            </a:r>
            <a:r>
              <a:rPr sz="2000" spc="-10" dirty="0">
                <a:latin typeface="Arial MT"/>
                <a:cs typeface="Arial MT"/>
              </a:rPr>
              <a:t> </a:t>
            </a:r>
            <a:r>
              <a:rPr sz="2000" dirty="0">
                <a:latin typeface="Arial MT"/>
                <a:cs typeface="Arial MT"/>
              </a:rPr>
              <a:t>in</a:t>
            </a:r>
            <a:r>
              <a:rPr sz="2000" spc="-20" dirty="0">
                <a:latin typeface="Arial MT"/>
                <a:cs typeface="Arial MT"/>
              </a:rPr>
              <a:t> </a:t>
            </a:r>
            <a:r>
              <a:rPr sz="2000" spc="-10" dirty="0">
                <a:latin typeface="Arial MT"/>
                <a:cs typeface="Arial MT"/>
              </a:rPr>
              <a:t>thermal </a:t>
            </a:r>
            <a:r>
              <a:rPr sz="2000" dirty="0">
                <a:latin typeface="Arial MT"/>
                <a:cs typeface="Arial MT"/>
              </a:rPr>
              <a:t>equilibrium</a:t>
            </a:r>
            <a:r>
              <a:rPr sz="2000" spc="-50" dirty="0">
                <a:latin typeface="Arial MT"/>
                <a:cs typeface="Arial MT"/>
              </a:rPr>
              <a:t> </a:t>
            </a:r>
            <a:r>
              <a:rPr sz="2000" dirty="0">
                <a:latin typeface="Arial MT"/>
                <a:cs typeface="Arial MT"/>
              </a:rPr>
              <a:t>with</a:t>
            </a:r>
            <a:r>
              <a:rPr sz="2000" spc="-55" dirty="0">
                <a:latin typeface="Arial MT"/>
                <a:cs typeface="Arial MT"/>
              </a:rPr>
              <a:t> </a:t>
            </a:r>
            <a:r>
              <a:rPr sz="2000" dirty="0">
                <a:latin typeface="Arial MT"/>
                <a:cs typeface="Arial MT"/>
              </a:rPr>
              <a:t>a</a:t>
            </a:r>
            <a:r>
              <a:rPr sz="2000" spc="-45" dirty="0">
                <a:latin typeface="Arial MT"/>
                <a:cs typeface="Arial MT"/>
              </a:rPr>
              <a:t> </a:t>
            </a:r>
            <a:r>
              <a:rPr sz="2000" spc="-10" dirty="0">
                <a:latin typeface="Arial MT"/>
                <a:cs typeface="Arial MT"/>
              </a:rPr>
              <a:t>third </a:t>
            </a:r>
            <a:r>
              <a:rPr sz="2000" dirty="0">
                <a:latin typeface="Arial MT"/>
                <a:cs typeface="Arial MT"/>
              </a:rPr>
              <a:t>body,</a:t>
            </a:r>
            <a:r>
              <a:rPr sz="2000" spc="-15" dirty="0">
                <a:latin typeface="Arial MT"/>
                <a:cs typeface="Arial MT"/>
              </a:rPr>
              <a:t> </a:t>
            </a:r>
            <a:r>
              <a:rPr sz="2000" dirty="0">
                <a:latin typeface="Arial MT"/>
                <a:cs typeface="Arial MT"/>
              </a:rPr>
              <a:t>they</a:t>
            </a:r>
            <a:r>
              <a:rPr sz="2000" spc="-5" dirty="0">
                <a:latin typeface="Arial MT"/>
                <a:cs typeface="Arial MT"/>
              </a:rPr>
              <a:t> </a:t>
            </a:r>
            <a:r>
              <a:rPr sz="2000" dirty="0">
                <a:latin typeface="Arial MT"/>
                <a:cs typeface="Arial MT"/>
              </a:rPr>
              <a:t>are</a:t>
            </a:r>
            <a:r>
              <a:rPr sz="2000" spc="-15" dirty="0">
                <a:latin typeface="Arial MT"/>
                <a:cs typeface="Arial MT"/>
              </a:rPr>
              <a:t> </a:t>
            </a:r>
            <a:r>
              <a:rPr sz="2000" dirty="0">
                <a:latin typeface="Arial MT"/>
                <a:cs typeface="Arial MT"/>
              </a:rPr>
              <a:t>also</a:t>
            </a:r>
            <a:r>
              <a:rPr sz="2000" spc="-10" dirty="0">
                <a:latin typeface="Arial MT"/>
                <a:cs typeface="Arial MT"/>
              </a:rPr>
              <a:t> </a:t>
            </a:r>
            <a:r>
              <a:rPr sz="2000" spc="-25" dirty="0">
                <a:latin typeface="Arial MT"/>
                <a:cs typeface="Arial MT"/>
              </a:rPr>
              <a:t>in </a:t>
            </a:r>
            <a:r>
              <a:rPr sz="2000" dirty="0">
                <a:latin typeface="Arial MT"/>
                <a:cs typeface="Arial MT"/>
              </a:rPr>
              <a:t>thermal</a:t>
            </a:r>
            <a:r>
              <a:rPr sz="2000" spc="-60" dirty="0">
                <a:latin typeface="Arial MT"/>
                <a:cs typeface="Arial MT"/>
              </a:rPr>
              <a:t> </a:t>
            </a:r>
            <a:r>
              <a:rPr sz="2000" dirty="0">
                <a:latin typeface="Arial MT"/>
                <a:cs typeface="Arial MT"/>
              </a:rPr>
              <a:t>equilibrium</a:t>
            </a:r>
            <a:r>
              <a:rPr sz="2000" spc="-80" dirty="0">
                <a:latin typeface="Arial MT"/>
                <a:cs typeface="Arial MT"/>
              </a:rPr>
              <a:t> </a:t>
            </a:r>
            <a:r>
              <a:rPr sz="2000" spc="-20" dirty="0">
                <a:latin typeface="Arial MT"/>
                <a:cs typeface="Arial MT"/>
              </a:rPr>
              <a:t>with </a:t>
            </a:r>
            <a:r>
              <a:rPr sz="2000" dirty="0">
                <a:latin typeface="Arial MT"/>
                <a:cs typeface="Arial MT"/>
              </a:rPr>
              <a:t>each</a:t>
            </a:r>
            <a:r>
              <a:rPr sz="2000" spc="-15" dirty="0">
                <a:latin typeface="Arial MT"/>
                <a:cs typeface="Arial MT"/>
              </a:rPr>
              <a:t> </a:t>
            </a:r>
            <a:r>
              <a:rPr sz="2000" spc="-10" dirty="0">
                <a:latin typeface="Arial MT"/>
                <a:cs typeface="Arial MT"/>
              </a:rPr>
              <a:t>other.</a:t>
            </a:r>
            <a:endParaRPr sz="2000">
              <a:latin typeface="Arial MT"/>
              <a:cs typeface="Arial MT"/>
            </a:endParaRPr>
          </a:p>
          <a:p>
            <a:pPr marL="355599" marR="76200" indent="-342898">
              <a:lnSpc>
                <a:spcPct val="89900"/>
              </a:lnSpc>
              <a:spcBef>
                <a:spcPts val="710"/>
              </a:spcBef>
              <a:buClr>
                <a:srgbClr val="FF0000"/>
              </a:buClr>
              <a:buChar char="•"/>
              <a:tabLst>
                <a:tab pos="355599" algn="l"/>
              </a:tabLst>
            </a:pPr>
            <a:r>
              <a:rPr sz="2000" dirty="0">
                <a:latin typeface="Arial MT"/>
                <a:cs typeface="Arial MT"/>
              </a:rPr>
              <a:t>By</a:t>
            </a:r>
            <a:r>
              <a:rPr sz="2000" spc="-25" dirty="0">
                <a:latin typeface="Arial MT"/>
                <a:cs typeface="Arial MT"/>
              </a:rPr>
              <a:t> </a:t>
            </a:r>
            <a:r>
              <a:rPr sz="2000" dirty="0">
                <a:latin typeface="Arial MT"/>
                <a:cs typeface="Arial MT"/>
              </a:rPr>
              <a:t>replacing</a:t>
            </a:r>
            <a:r>
              <a:rPr sz="2000" spc="-20" dirty="0">
                <a:latin typeface="Arial MT"/>
                <a:cs typeface="Arial MT"/>
              </a:rPr>
              <a:t> </a:t>
            </a:r>
            <a:r>
              <a:rPr sz="2000" dirty="0">
                <a:latin typeface="Arial MT"/>
                <a:cs typeface="Arial MT"/>
              </a:rPr>
              <a:t>the</a:t>
            </a:r>
            <a:r>
              <a:rPr sz="2000" spc="-25" dirty="0">
                <a:latin typeface="Arial MT"/>
                <a:cs typeface="Arial MT"/>
              </a:rPr>
              <a:t> </a:t>
            </a:r>
            <a:r>
              <a:rPr sz="2000" spc="-10" dirty="0">
                <a:latin typeface="Arial MT"/>
                <a:cs typeface="Arial MT"/>
              </a:rPr>
              <a:t>third </a:t>
            </a:r>
            <a:r>
              <a:rPr sz="2000" dirty="0">
                <a:latin typeface="Arial MT"/>
                <a:cs typeface="Arial MT"/>
              </a:rPr>
              <a:t>body</a:t>
            </a:r>
            <a:r>
              <a:rPr sz="2000" spc="-20" dirty="0">
                <a:latin typeface="Arial MT"/>
                <a:cs typeface="Arial MT"/>
              </a:rPr>
              <a:t> </a:t>
            </a:r>
            <a:r>
              <a:rPr sz="2000" dirty="0">
                <a:latin typeface="Arial MT"/>
                <a:cs typeface="Arial MT"/>
              </a:rPr>
              <a:t>with</a:t>
            </a:r>
            <a:r>
              <a:rPr sz="2000" spc="-15" dirty="0">
                <a:latin typeface="Arial MT"/>
                <a:cs typeface="Arial MT"/>
              </a:rPr>
              <a:t> </a:t>
            </a:r>
            <a:r>
              <a:rPr sz="2000" spc="-50" dirty="0">
                <a:latin typeface="Arial MT"/>
                <a:cs typeface="Arial MT"/>
              </a:rPr>
              <a:t>a </a:t>
            </a:r>
            <a:r>
              <a:rPr sz="2000" spc="-10" dirty="0">
                <a:latin typeface="Arial MT"/>
                <a:cs typeface="Arial MT"/>
              </a:rPr>
              <a:t>thermometer,</a:t>
            </a:r>
            <a:r>
              <a:rPr sz="2000" spc="-105" dirty="0">
                <a:latin typeface="Arial MT"/>
                <a:cs typeface="Arial MT"/>
              </a:rPr>
              <a:t> </a:t>
            </a:r>
            <a:r>
              <a:rPr sz="2000" dirty="0">
                <a:latin typeface="Arial MT"/>
                <a:cs typeface="Arial MT"/>
              </a:rPr>
              <a:t>the</a:t>
            </a:r>
            <a:r>
              <a:rPr sz="2000" spc="-45" dirty="0">
                <a:latin typeface="Arial MT"/>
                <a:cs typeface="Arial MT"/>
              </a:rPr>
              <a:t> </a:t>
            </a:r>
            <a:r>
              <a:rPr sz="2000" spc="-10" dirty="0">
                <a:latin typeface="Arial MT"/>
                <a:cs typeface="Arial MT"/>
              </a:rPr>
              <a:t>zeroth </a:t>
            </a:r>
            <a:r>
              <a:rPr sz="2000" dirty="0">
                <a:latin typeface="Arial MT"/>
                <a:cs typeface="Arial MT"/>
              </a:rPr>
              <a:t>law</a:t>
            </a:r>
            <a:r>
              <a:rPr sz="2000" spc="-30" dirty="0">
                <a:latin typeface="Arial MT"/>
                <a:cs typeface="Arial MT"/>
              </a:rPr>
              <a:t> </a:t>
            </a:r>
            <a:r>
              <a:rPr sz="2000" dirty="0">
                <a:latin typeface="Arial MT"/>
                <a:cs typeface="Arial MT"/>
              </a:rPr>
              <a:t>can</a:t>
            </a:r>
            <a:r>
              <a:rPr sz="2000" spc="-30" dirty="0">
                <a:latin typeface="Arial MT"/>
                <a:cs typeface="Arial MT"/>
              </a:rPr>
              <a:t> </a:t>
            </a:r>
            <a:r>
              <a:rPr sz="2000" dirty="0">
                <a:latin typeface="Arial MT"/>
                <a:cs typeface="Arial MT"/>
              </a:rPr>
              <a:t>be</a:t>
            </a:r>
            <a:r>
              <a:rPr sz="2000" spc="-25" dirty="0">
                <a:latin typeface="Arial MT"/>
                <a:cs typeface="Arial MT"/>
              </a:rPr>
              <a:t> </a:t>
            </a:r>
            <a:r>
              <a:rPr sz="2000" dirty="0">
                <a:latin typeface="Arial MT"/>
                <a:cs typeface="Arial MT"/>
              </a:rPr>
              <a:t>restated</a:t>
            </a:r>
            <a:r>
              <a:rPr sz="2000" spc="-30" dirty="0">
                <a:latin typeface="Arial MT"/>
                <a:cs typeface="Arial MT"/>
              </a:rPr>
              <a:t> </a:t>
            </a:r>
            <a:r>
              <a:rPr sz="2000" spc="-25" dirty="0">
                <a:latin typeface="Arial MT"/>
                <a:cs typeface="Arial MT"/>
              </a:rPr>
              <a:t>as </a:t>
            </a:r>
            <a:r>
              <a:rPr sz="2000" i="1" dirty="0">
                <a:solidFill>
                  <a:srgbClr val="0000FF"/>
                </a:solidFill>
                <a:latin typeface="Arial"/>
                <a:cs typeface="Arial"/>
              </a:rPr>
              <a:t>two</a:t>
            </a:r>
            <a:r>
              <a:rPr sz="2000" i="1" spc="-35" dirty="0">
                <a:solidFill>
                  <a:srgbClr val="0000FF"/>
                </a:solidFill>
                <a:latin typeface="Arial"/>
                <a:cs typeface="Arial"/>
              </a:rPr>
              <a:t> </a:t>
            </a:r>
            <a:r>
              <a:rPr sz="2000" i="1" dirty="0">
                <a:solidFill>
                  <a:srgbClr val="0000FF"/>
                </a:solidFill>
                <a:latin typeface="Arial"/>
                <a:cs typeface="Arial"/>
              </a:rPr>
              <a:t>bodies</a:t>
            </a:r>
            <a:r>
              <a:rPr sz="2000" i="1" spc="-25" dirty="0">
                <a:solidFill>
                  <a:srgbClr val="0000FF"/>
                </a:solidFill>
                <a:latin typeface="Arial"/>
                <a:cs typeface="Arial"/>
              </a:rPr>
              <a:t> </a:t>
            </a:r>
            <a:r>
              <a:rPr sz="2000" i="1" dirty="0">
                <a:solidFill>
                  <a:srgbClr val="0000FF"/>
                </a:solidFill>
                <a:latin typeface="Arial"/>
                <a:cs typeface="Arial"/>
              </a:rPr>
              <a:t>are</a:t>
            </a:r>
            <a:r>
              <a:rPr sz="2000" i="1" spc="-20" dirty="0">
                <a:solidFill>
                  <a:srgbClr val="0000FF"/>
                </a:solidFill>
                <a:latin typeface="Arial"/>
                <a:cs typeface="Arial"/>
              </a:rPr>
              <a:t> </a:t>
            </a:r>
            <a:r>
              <a:rPr sz="2000" i="1" spc="-25" dirty="0">
                <a:solidFill>
                  <a:srgbClr val="0000FF"/>
                </a:solidFill>
                <a:latin typeface="Arial"/>
                <a:cs typeface="Arial"/>
              </a:rPr>
              <a:t>in </a:t>
            </a:r>
            <a:r>
              <a:rPr sz="2000" i="1" dirty="0">
                <a:solidFill>
                  <a:srgbClr val="0000FF"/>
                </a:solidFill>
                <a:latin typeface="Arial"/>
                <a:cs typeface="Arial"/>
              </a:rPr>
              <a:t>thermal</a:t>
            </a:r>
            <a:r>
              <a:rPr sz="2000" i="1" spc="-60" dirty="0">
                <a:solidFill>
                  <a:srgbClr val="0000FF"/>
                </a:solidFill>
                <a:latin typeface="Arial"/>
                <a:cs typeface="Arial"/>
              </a:rPr>
              <a:t> </a:t>
            </a:r>
            <a:r>
              <a:rPr sz="2000" i="1" dirty="0">
                <a:solidFill>
                  <a:srgbClr val="0000FF"/>
                </a:solidFill>
                <a:latin typeface="Arial"/>
                <a:cs typeface="Arial"/>
              </a:rPr>
              <a:t>equilibrium</a:t>
            </a:r>
            <a:r>
              <a:rPr sz="2000" i="1" spc="-60" dirty="0">
                <a:solidFill>
                  <a:srgbClr val="0000FF"/>
                </a:solidFill>
                <a:latin typeface="Arial"/>
                <a:cs typeface="Arial"/>
              </a:rPr>
              <a:t> </a:t>
            </a:r>
            <a:r>
              <a:rPr sz="2000" i="1" spc="-25" dirty="0">
                <a:solidFill>
                  <a:srgbClr val="0000FF"/>
                </a:solidFill>
                <a:latin typeface="Arial"/>
                <a:cs typeface="Arial"/>
              </a:rPr>
              <a:t>if </a:t>
            </a:r>
            <a:r>
              <a:rPr sz="2000" i="1" dirty="0">
                <a:solidFill>
                  <a:srgbClr val="0000FF"/>
                </a:solidFill>
                <a:latin typeface="Arial"/>
                <a:cs typeface="Arial"/>
              </a:rPr>
              <a:t>both</a:t>
            </a:r>
            <a:r>
              <a:rPr sz="2000" i="1" spc="-20" dirty="0">
                <a:solidFill>
                  <a:srgbClr val="0000FF"/>
                </a:solidFill>
                <a:latin typeface="Arial"/>
                <a:cs typeface="Arial"/>
              </a:rPr>
              <a:t> </a:t>
            </a:r>
            <a:r>
              <a:rPr sz="2000" i="1" dirty="0">
                <a:solidFill>
                  <a:srgbClr val="0000FF"/>
                </a:solidFill>
                <a:latin typeface="Arial"/>
                <a:cs typeface="Arial"/>
              </a:rPr>
              <a:t>have</a:t>
            </a:r>
            <a:r>
              <a:rPr sz="2000" i="1" spc="-10" dirty="0">
                <a:solidFill>
                  <a:srgbClr val="0000FF"/>
                </a:solidFill>
                <a:latin typeface="Arial"/>
                <a:cs typeface="Arial"/>
              </a:rPr>
              <a:t> </a:t>
            </a:r>
            <a:r>
              <a:rPr sz="2000" i="1" dirty="0">
                <a:solidFill>
                  <a:srgbClr val="0000FF"/>
                </a:solidFill>
                <a:latin typeface="Arial"/>
                <a:cs typeface="Arial"/>
              </a:rPr>
              <a:t>the</a:t>
            </a:r>
            <a:r>
              <a:rPr sz="2000" i="1" spc="-25" dirty="0">
                <a:solidFill>
                  <a:srgbClr val="0000FF"/>
                </a:solidFill>
                <a:latin typeface="Arial"/>
                <a:cs typeface="Arial"/>
              </a:rPr>
              <a:t> </a:t>
            </a:r>
            <a:r>
              <a:rPr sz="2000" i="1" spc="-20" dirty="0">
                <a:solidFill>
                  <a:srgbClr val="0000FF"/>
                </a:solidFill>
                <a:latin typeface="Arial"/>
                <a:cs typeface="Arial"/>
              </a:rPr>
              <a:t>same </a:t>
            </a:r>
            <a:r>
              <a:rPr sz="2000" i="1" dirty="0">
                <a:solidFill>
                  <a:srgbClr val="0000FF"/>
                </a:solidFill>
                <a:latin typeface="Arial"/>
                <a:cs typeface="Arial"/>
              </a:rPr>
              <a:t>temperature</a:t>
            </a:r>
            <a:r>
              <a:rPr sz="2000" i="1" spc="-30" dirty="0">
                <a:solidFill>
                  <a:srgbClr val="0000FF"/>
                </a:solidFill>
                <a:latin typeface="Arial"/>
                <a:cs typeface="Arial"/>
              </a:rPr>
              <a:t> </a:t>
            </a:r>
            <a:r>
              <a:rPr sz="2000" i="1" spc="-10" dirty="0">
                <a:solidFill>
                  <a:srgbClr val="0000FF"/>
                </a:solidFill>
                <a:latin typeface="Arial"/>
                <a:cs typeface="Arial"/>
              </a:rPr>
              <a:t>reading </a:t>
            </a:r>
            <a:r>
              <a:rPr sz="2000" i="1" dirty="0">
                <a:solidFill>
                  <a:srgbClr val="0000FF"/>
                </a:solidFill>
                <a:latin typeface="Arial"/>
                <a:cs typeface="Arial"/>
              </a:rPr>
              <a:t>even</a:t>
            </a:r>
            <a:r>
              <a:rPr sz="2000" i="1" spc="-10" dirty="0">
                <a:solidFill>
                  <a:srgbClr val="0000FF"/>
                </a:solidFill>
                <a:latin typeface="Arial"/>
                <a:cs typeface="Arial"/>
              </a:rPr>
              <a:t> </a:t>
            </a:r>
            <a:r>
              <a:rPr sz="2000" i="1" dirty="0">
                <a:solidFill>
                  <a:srgbClr val="0000FF"/>
                </a:solidFill>
                <a:latin typeface="Arial"/>
                <a:cs typeface="Arial"/>
              </a:rPr>
              <a:t>if</a:t>
            </a:r>
            <a:r>
              <a:rPr sz="2000" i="1" spc="-20" dirty="0">
                <a:solidFill>
                  <a:srgbClr val="0000FF"/>
                </a:solidFill>
                <a:latin typeface="Arial"/>
                <a:cs typeface="Arial"/>
              </a:rPr>
              <a:t> </a:t>
            </a:r>
            <a:r>
              <a:rPr sz="2000" i="1" dirty="0">
                <a:solidFill>
                  <a:srgbClr val="0000FF"/>
                </a:solidFill>
                <a:latin typeface="Arial"/>
                <a:cs typeface="Arial"/>
              </a:rPr>
              <a:t>they are</a:t>
            </a:r>
            <a:r>
              <a:rPr sz="2000" i="1" spc="-5" dirty="0">
                <a:solidFill>
                  <a:srgbClr val="0000FF"/>
                </a:solidFill>
                <a:latin typeface="Arial"/>
                <a:cs typeface="Arial"/>
              </a:rPr>
              <a:t> </a:t>
            </a:r>
            <a:r>
              <a:rPr sz="2000" i="1" dirty="0">
                <a:solidFill>
                  <a:srgbClr val="0000FF"/>
                </a:solidFill>
                <a:latin typeface="Arial"/>
                <a:cs typeface="Arial"/>
              </a:rPr>
              <a:t>not</a:t>
            </a:r>
            <a:r>
              <a:rPr sz="2000" i="1" spc="-10" dirty="0">
                <a:solidFill>
                  <a:srgbClr val="0000FF"/>
                </a:solidFill>
                <a:latin typeface="Arial"/>
                <a:cs typeface="Arial"/>
              </a:rPr>
              <a:t> </a:t>
            </a:r>
            <a:r>
              <a:rPr sz="2000" i="1" spc="-25" dirty="0">
                <a:solidFill>
                  <a:srgbClr val="0000FF"/>
                </a:solidFill>
                <a:latin typeface="Arial"/>
                <a:cs typeface="Arial"/>
              </a:rPr>
              <a:t>in </a:t>
            </a:r>
            <a:r>
              <a:rPr sz="2000" i="1" spc="-10" dirty="0">
                <a:solidFill>
                  <a:srgbClr val="0000FF"/>
                </a:solidFill>
                <a:latin typeface="Arial"/>
                <a:cs typeface="Arial"/>
              </a:rPr>
              <a:t>contact</a:t>
            </a:r>
            <a:r>
              <a:rPr sz="2000" spc="-10" dirty="0">
                <a:solidFill>
                  <a:srgbClr val="0000FF"/>
                </a:solidFill>
                <a:latin typeface="Arial MT"/>
                <a:cs typeface="Arial MT"/>
              </a:rPr>
              <a:t>.</a:t>
            </a:r>
            <a:endParaRPr sz="2000">
              <a:latin typeface="Arial MT"/>
              <a:cs typeface="Arial MT"/>
            </a:endParaRPr>
          </a:p>
        </p:txBody>
      </p:sp>
      <p:sp>
        <p:nvSpPr>
          <p:cNvPr id="4" name="object 4"/>
          <p:cNvSpPr txBox="1">
            <a:spLocks noGrp="1"/>
          </p:cNvSpPr>
          <p:nvPr>
            <p:ph type="title"/>
          </p:nvPr>
        </p:nvSpPr>
        <p:spPr>
          <a:xfrm>
            <a:off x="1752600" y="-1371600"/>
            <a:ext cx="8305800" cy="1027203"/>
          </a:xfrm>
          <a:prstGeom prst="rect">
            <a:avLst/>
          </a:prstGeom>
          <a:solidFill>
            <a:srgbClr val="FFFF00"/>
          </a:solidFill>
        </p:spPr>
        <p:txBody>
          <a:bodyPr vert="horz" wrap="square" lIns="0" tIns="52069" rIns="0" bIns="0" rtlCol="0" anchor="t">
            <a:spAutoFit/>
          </a:bodyPr>
          <a:lstStyle/>
          <a:p>
            <a:pPr marL="91440" marR="393063">
              <a:lnSpc>
                <a:spcPts val="3820"/>
              </a:lnSpc>
              <a:spcBef>
                <a:spcPts val="409"/>
              </a:spcBef>
            </a:pPr>
            <a:r>
              <a:rPr sz="3200" dirty="0">
                <a:solidFill>
                  <a:srgbClr val="FF0000"/>
                </a:solidFill>
              </a:rPr>
              <a:t>TEMPERATURE</a:t>
            </a:r>
            <a:r>
              <a:rPr sz="3200" spc="-75" dirty="0">
                <a:solidFill>
                  <a:srgbClr val="FF0000"/>
                </a:solidFill>
              </a:rPr>
              <a:t> </a:t>
            </a:r>
            <a:r>
              <a:rPr sz="3200" dirty="0">
                <a:solidFill>
                  <a:srgbClr val="FF0000"/>
                </a:solidFill>
              </a:rPr>
              <a:t>AND</a:t>
            </a:r>
            <a:r>
              <a:rPr sz="3200" spc="-65" dirty="0">
                <a:solidFill>
                  <a:srgbClr val="FF0000"/>
                </a:solidFill>
              </a:rPr>
              <a:t> </a:t>
            </a:r>
            <a:r>
              <a:rPr sz="3200" dirty="0">
                <a:solidFill>
                  <a:srgbClr val="FF0000"/>
                </a:solidFill>
              </a:rPr>
              <a:t>THE</a:t>
            </a:r>
            <a:r>
              <a:rPr sz="3200" spc="-50" dirty="0">
                <a:solidFill>
                  <a:srgbClr val="FF0000"/>
                </a:solidFill>
              </a:rPr>
              <a:t> </a:t>
            </a:r>
            <a:r>
              <a:rPr sz="3200" dirty="0">
                <a:solidFill>
                  <a:srgbClr val="FF0000"/>
                </a:solidFill>
              </a:rPr>
              <a:t>ZEROTH</a:t>
            </a:r>
            <a:r>
              <a:rPr sz="3200" spc="-85" dirty="0">
                <a:solidFill>
                  <a:srgbClr val="FF0000"/>
                </a:solidFill>
              </a:rPr>
              <a:t> </a:t>
            </a:r>
            <a:r>
              <a:rPr sz="3200" spc="-25" dirty="0">
                <a:solidFill>
                  <a:srgbClr val="FF0000"/>
                </a:solidFill>
              </a:rPr>
              <a:t>LAW </a:t>
            </a:r>
            <a:r>
              <a:rPr sz="3200" dirty="0">
                <a:solidFill>
                  <a:srgbClr val="FF0000"/>
                </a:solidFill>
              </a:rPr>
              <a:t>OF</a:t>
            </a:r>
            <a:r>
              <a:rPr sz="3200" spc="-15" dirty="0">
                <a:solidFill>
                  <a:srgbClr val="FF0000"/>
                </a:solidFill>
              </a:rPr>
              <a:t> </a:t>
            </a:r>
            <a:r>
              <a:rPr sz="3200" spc="-10" dirty="0">
                <a:solidFill>
                  <a:srgbClr val="FF0000"/>
                </a:solidFill>
              </a:rPr>
              <a:t>THERMODYNAMICS</a:t>
            </a:r>
            <a:endParaRPr sz="3200"/>
          </a:p>
        </p:txBody>
      </p:sp>
      <p:pic>
        <p:nvPicPr>
          <p:cNvPr id="5" name="object 5"/>
          <p:cNvPicPr/>
          <p:nvPr/>
        </p:nvPicPr>
        <p:blipFill>
          <a:blip r:embed="rId2" cstate="print"/>
          <a:stretch>
            <a:fillRect/>
          </a:stretch>
        </p:blipFill>
        <p:spPr>
          <a:xfrm>
            <a:off x="5257801" y="-57149"/>
            <a:ext cx="4810125" cy="46196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sz="7521" spc="9" dirty="0"/>
              <a:t> </a:t>
            </a:r>
            <a:r>
              <a:rPr lang="en-US" sz="7521" spc="9" dirty="0"/>
              <a:t>-</a:t>
            </a:r>
            <a:r>
              <a:rPr lang="en-US" sz="7521" spc="-9" dirty="0"/>
              <a:t>2</a:t>
            </a:r>
            <a:endParaRPr sz="7521" dirty="0"/>
          </a:p>
        </p:txBody>
      </p:sp>
      <p:sp>
        <p:nvSpPr>
          <p:cNvPr id="3" name="object 3"/>
          <p:cNvSpPr txBox="1"/>
          <p:nvPr/>
        </p:nvSpPr>
        <p:spPr>
          <a:xfrm>
            <a:off x="3469786" y="2100373"/>
            <a:ext cx="5293214" cy="2674504"/>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Thermodynamic Process (27-36)</a:t>
            </a:r>
            <a:endParaRPr sz="3600" dirty="0">
              <a:latin typeface="Times New Roman"/>
              <a:cs typeface="Times New Roman"/>
            </a:endParaRPr>
          </a:p>
        </p:txBody>
      </p:sp>
    </p:spTree>
    <p:extLst>
      <p:ext uri="{BB962C8B-B14F-4D97-AF65-F5344CB8AC3E}">
        <p14:creationId xmlns:p14="http://schemas.microsoft.com/office/powerpoint/2010/main" val="183628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756400" y="-1141095"/>
            <a:ext cx="2197100" cy="2259330"/>
            <a:chOff x="5384800" y="459105"/>
            <a:chExt cx="2197100" cy="2259330"/>
          </a:xfrm>
        </p:grpSpPr>
        <p:pic>
          <p:nvPicPr>
            <p:cNvPr id="3" name="object 3"/>
            <p:cNvPicPr/>
            <p:nvPr/>
          </p:nvPicPr>
          <p:blipFill>
            <a:blip r:embed="rId2" cstate="print"/>
            <a:stretch>
              <a:fillRect/>
            </a:stretch>
          </p:blipFill>
          <p:spPr>
            <a:xfrm>
              <a:off x="6355588" y="459105"/>
              <a:ext cx="759967" cy="1437512"/>
            </a:xfrm>
            <a:prstGeom prst="rect">
              <a:avLst/>
            </a:prstGeom>
          </p:spPr>
        </p:pic>
        <p:pic>
          <p:nvPicPr>
            <p:cNvPr id="4" name="object 4"/>
            <p:cNvPicPr/>
            <p:nvPr/>
          </p:nvPicPr>
          <p:blipFill>
            <a:blip r:embed="rId3" cstate="print"/>
            <a:stretch>
              <a:fillRect/>
            </a:stretch>
          </p:blipFill>
          <p:spPr>
            <a:xfrm>
              <a:off x="5384800" y="1918335"/>
              <a:ext cx="2197100" cy="800100"/>
            </a:xfrm>
            <a:prstGeom prst="rect">
              <a:avLst/>
            </a:prstGeom>
          </p:spPr>
        </p:pic>
      </p:grpSp>
      <p:grpSp>
        <p:nvGrpSpPr>
          <p:cNvPr id="5" name="object 5"/>
          <p:cNvGrpSpPr/>
          <p:nvPr/>
        </p:nvGrpSpPr>
        <p:grpSpPr>
          <a:xfrm>
            <a:off x="6134100" y="1312164"/>
            <a:ext cx="2705100" cy="2548890"/>
            <a:chOff x="4762500" y="2912364"/>
            <a:chExt cx="2705100" cy="2548890"/>
          </a:xfrm>
        </p:grpSpPr>
        <p:pic>
          <p:nvPicPr>
            <p:cNvPr id="6" name="object 6"/>
            <p:cNvPicPr/>
            <p:nvPr/>
          </p:nvPicPr>
          <p:blipFill>
            <a:blip r:embed="rId4" cstate="print"/>
            <a:stretch>
              <a:fillRect/>
            </a:stretch>
          </p:blipFill>
          <p:spPr>
            <a:xfrm>
              <a:off x="6023991" y="2912364"/>
              <a:ext cx="1420494" cy="1578355"/>
            </a:xfrm>
            <a:prstGeom prst="rect">
              <a:avLst/>
            </a:prstGeom>
          </p:spPr>
        </p:pic>
        <p:pic>
          <p:nvPicPr>
            <p:cNvPr id="7" name="object 7"/>
            <p:cNvPicPr/>
            <p:nvPr/>
          </p:nvPicPr>
          <p:blipFill>
            <a:blip r:embed="rId5" cstate="print"/>
            <a:stretch>
              <a:fillRect/>
            </a:stretch>
          </p:blipFill>
          <p:spPr>
            <a:xfrm>
              <a:off x="4762500" y="4483227"/>
              <a:ext cx="2705100" cy="977900"/>
            </a:xfrm>
            <a:prstGeom prst="rect">
              <a:avLst/>
            </a:prstGeom>
          </p:spPr>
        </p:pic>
      </p:grpSp>
      <p:pic>
        <p:nvPicPr>
          <p:cNvPr id="8" name="object 8"/>
          <p:cNvPicPr/>
          <p:nvPr/>
        </p:nvPicPr>
        <p:blipFill>
          <a:blip r:embed="rId6" cstate="print"/>
          <a:stretch>
            <a:fillRect/>
          </a:stretch>
        </p:blipFill>
        <p:spPr>
          <a:xfrm>
            <a:off x="7788909" y="4393566"/>
            <a:ext cx="812482" cy="1159647"/>
          </a:xfrm>
          <a:prstGeom prst="rect">
            <a:avLst/>
          </a:prstGeom>
        </p:spPr>
      </p:pic>
      <p:sp>
        <p:nvSpPr>
          <p:cNvPr id="9" name="object 9"/>
          <p:cNvSpPr txBox="1"/>
          <p:nvPr/>
        </p:nvSpPr>
        <p:spPr>
          <a:xfrm>
            <a:off x="2502205" y="-748011"/>
            <a:ext cx="4845685" cy="1075294"/>
          </a:xfrm>
          <a:prstGeom prst="rect">
            <a:avLst/>
          </a:prstGeom>
        </p:spPr>
        <p:txBody>
          <a:bodyPr vert="horz" wrap="square" lIns="0" tIns="48895" rIns="0" bIns="0" rtlCol="0">
            <a:spAutoFit/>
          </a:bodyPr>
          <a:lstStyle/>
          <a:p>
            <a:pPr marL="12700">
              <a:spcBef>
                <a:spcPts val="385"/>
              </a:spcBef>
            </a:pPr>
            <a:r>
              <a:rPr sz="1400" b="1" i="1" spc="-10" dirty="0">
                <a:latin typeface="Arial"/>
                <a:cs typeface="Arial"/>
              </a:rPr>
              <a:t>15-</a:t>
            </a:r>
            <a:r>
              <a:rPr sz="1400" b="1" i="1" dirty="0">
                <a:latin typeface="Arial"/>
                <a:cs typeface="Arial"/>
              </a:rPr>
              <a:t>1</a:t>
            </a:r>
            <a:r>
              <a:rPr sz="1400" b="1" i="1" spc="-15" dirty="0">
                <a:latin typeface="Arial"/>
                <a:cs typeface="Arial"/>
              </a:rPr>
              <a:t> </a:t>
            </a:r>
            <a:r>
              <a:rPr sz="1400" b="1" i="1" dirty="0">
                <a:latin typeface="Arial"/>
                <a:cs typeface="Arial"/>
              </a:rPr>
              <a:t>The</a:t>
            </a:r>
            <a:r>
              <a:rPr sz="1400" b="1" i="1" spc="-25" dirty="0">
                <a:latin typeface="Arial"/>
                <a:cs typeface="Arial"/>
              </a:rPr>
              <a:t> </a:t>
            </a:r>
            <a:r>
              <a:rPr sz="1400" b="1" i="1" dirty="0">
                <a:latin typeface="Arial"/>
                <a:cs typeface="Arial"/>
              </a:rPr>
              <a:t>First</a:t>
            </a:r>
            <a:r>
              <a:rPr sz="1400" b="1" i="1" spc="-20" dirty="0">
                <a:latin typeface="Arial"/>
                <a:cs typeface="Arial"/>
              </a:rPr>
              <a:t> </a:t>
            </a:r>
            <a:r>
              <a:rPr sz="1400" b="1" i="1" dirty="0">
                <a:latin typeface="Arial"/>
                <a:cs typeface="Arial"/>
              </a:rPr>
              <a:t>Law</a:t>
            </a:r>
            <a:r>
              <a:rPr sz="1400" b="1" i="1" spc="-20" dirty="0">
                <a:latin typeface="Arial"/>
                <a:cs typeface="Arial"/>
              </a:rPr>
              <a:t> </a:t>
            </a:r>
            <a:r>
              <a:rPr sz="1400" b="1" i="1" dirty="0">
                <a:latin typeface="Arial"/>
                <a:cs typeface="Arial"/>
              </a:rPr>
              <a:t>of</a:t>
            </a:r>
            <a:r>
              <a:rPr sz="1400" b="1" i="1" spc="-25" dirty="0">
                <a:latin typeface="Arial"/>
                <a:cs typeface="Arial"/>
              </a:rPr>
              <a:t> </a:t>
            </a:r>
            <a:r>
              <a:rPr sz="1400" b="1" i="1" spc="-10" dirty="0">
                <a:latin typeface="Arial"/>
                <a:cs typeface="Arial"/>
              </a:rPr>
              <a:t>Thermodynamics</a:t>
            </a:r>
            <a:endParaRPr sz="1400" dirty="0">
              <a:latin typeface="Arial"/>
              <a:cs typeface="Arial"/>
            </a:endParaRPr>
          </a:p>
          <a:p>
            <a:pPr marL="12700" marR="5080" indent="456563">
              <a:lnSpc>
                <a:spcPts val="1200"/>
              </a:lnSpc>
              <a:spcBef>
                <a:spcPts val="370"/>
              </a:spcBef>
            </a:pPr>
            <a:r>
              <a:rPr sz="1100" dirty="0">
                <a:latin typeface="Times New Roman"/>
                <a:cs typeface="Times New Roman"/>
              </a:rPr>
              <a:t>Consider</a:t>
            </a:r>
            <a:r>
              <a:rPr sz="1100" spc="-30"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cylinder</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ideal</a:t>
            </a:r>
            <a:r>
              <a:rPr sz="1100" spc="-25"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dirty="0">
                <a:latin typeface="Times New Roman"/>
                <a:cs typeface="Times New Roman"/>
              </a:rPr>
              <a:t>sealed</a:t>
            </a:r>
            <a:r>
              <a:rPr sz="1100" spc="-25" dirty="0">
                <a:latin typeface="Times New Roman"/>
                <a:cs typeface="Times New Roman"/>
              </a:rPr>
              <a:t> </a:t>
            </a:r>
            <a:r>
              <a:rPr sz="1100" dirty="0">
                <a:latin typeface="Times New Roman"/>
                <a:cs typeface="Times New Roman"/>
              </a:rPr>
              <a:t>with</a:t>
            </a:r>
            <a:r>
              <a:rPr sz="1100" spc="-20"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dirty="0">
                <a:latin typeface="Times New Roman"/>
                <a:cs typeface="Times New Roman"/>
              </a:rPr>
              <a:t>piston,</a:t>
            </a:r>
            <a:r>
              <a:rPr sz="1100" spc="-35"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system</a:t>
            </a:r>
            <a:r>
              <a:rPr sz="1100" spc="-25" dirty="0">
                <a:latin typeface="Times New Roman"/>
                <a:cs typeface="Times New Roman"/>
              </a:rPr>
              <a:t> </a:t>
            </a:r>
            <a:r>
              <a:rPr sz="1100" dirty="0">
                <a:latin typeface="Times New Roman"/>
                <a:cs typeface="Times New Roman"/>
              </a:rPr>
              <a:t>we</a:t>
            </a:r>
            <a:r>
              <a:rPr sz="1100" spc="-35" dirty="0">
                <a:latin typeface="Times New Roman"/>
                <a:cs typeface="Times New Roman"/>
              </a:rPr>
              <a:t> </a:t>
            </a:r>
            <a:r>
              <a:rPr sz="1100" dirty="0">
                <a:latin typeface="Times New Roman"/>
                <a:cs typeface="Times New Roman"/>
              </a:rPr>
              <a:t>examined</a:t>
            </a:r>
            <a:r>
              <a:rPr sz="1100" spc="-25" dirty="0">
                <a:latin typeface="Times New Roman"/>
                <a:cs typeface="Times New Roman"/>
              </a:rPr>
              <a:t> in </a:t>
            </a:r>
            <a:r>
              <a:rPr sz="1100" dirty="0">
                <a:latin typeface="Times New Roman"/>
                <a:cs typeface="Times New Roman"/>
              </a:rPr>
              <a:t>Chapter</a:t>
            </a:r>
            <a:r>
              <a:rPr sz="1100" spc="-15" dirty="0">
                <a:latin typeface="Times New Roman"/>
                <a:cs typeface="Times New Roman"/>
              </a:rPr>
              <a:t> </a:t>
            </a:r>
            <a:r>
              <a:rPr sz="1100" dirty="0">
                <a:latin typeface="Times New Roman"/>
                <a:cs typeface="Times New Roman"/>
              </a:rPr>
              <a:t>14.</a:t>
            </a:r>
            <a:r>
              <a:rPr sz="1100" spc="-10" dirty="0">
                <a:latin typeface="Times New Roman"/>
                <a:cs typeface="Times New Roman"/>
              </a:rPr>
              <a:t> </a:t>
            </a:r>
            <a:r>
              <a:rPr sz="1100" dirty="0">
                <a:latin typeface="Times New Roman"/>
                <a:cs typeface="Times New Roman"/>
              </a:rPr>
              <a:t>Let’s</a:t>
            </a:r>
            <a:r>
              <a:rPr sz="1100" spc="-10" dirty="0">
                <a:latin typeface="Times New Roman"/>
                <a:cs typeface="Times New Roman"/>
              </a:rPr>
              <a:t> </a:t>
            </a:r>
            <a:r>
              <a:rPr sz="1100" dirty="0">
                <a:latin typeface="Times New Roman"/>
                <a:cs typeface="Times New Roman"/>
              </a:rPr>
              <a:t>explore</a:t>
            </a:r>
            <a:r>
              <a:rPr sz="1100" spc="-20" dirty="0">
                <a:latin typeface="Times New Roman"/>
                <a:cs typeface="Times New Roman"/>
              </a:rPr>
              <a:t> </a:t>
            </a:r>
            <a:r>
              <a:rPr sz="1100" dirty="0">
                <a:latin typeface="Times New Roman"/>
                <a:cs typeface="Times New Roman"/>
              </a:rPr>
              <a:t>what</a:t>
            </a:r>
            <a:r>
              <a:rPr sz="1100" spc="-5" dirty="0">
                <a:latin typeface="Times New Roman"/>
                <a:cs typeface="Times New Roman"/>
              </a:rPr>
              <a:t> </a:t>
            </a:r>
            <a:r>
              <a:rPr sz="1100" dirty="0">
                <a:latin typeface="Times New Roman"/>
                <a:cs typeface="Times New Roman"/>
              </a:rPr>
              <a:t>happens</a:t>
            </a:r>
            <a:r>
              <a:rPr sz="1100" spc="-20"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system’s</a:t>
            </a:r>
            <a:r>
              <a:rPr sz="1100" spc="-15" dirty="0">
                <a:latin typeface="Times New Roman"/>
                <a:cs typeface="Times New Roman"/>
              </a:rPr>
              <a:t> </a:t>
            </a:r>
            <a:r>
              <a:rPr sz="1100" dirty="0">
                <a:latin typeface="Times New Roman"/>
                <a:cs typeface="Times New Roman"/>
              </a:rPr>
              <a:t>energy</a:t>
            </a:r>
            <a:r>
              <a:rPr sz="1100" spc="-25" dirty="0">
                <a:latin typeface="Times New Roman"/>
                <a:cs typeface="Times New Roman"/>
              </a:rPr>
              <a:t> </a:t>
            </a:r>
            <a:r>
              <a:rPr sz="1100" dirty="0">
                <a:latin typeface="Times New Roman"/>
                <a:cs typeface="Times New Roman"/>
              </a:rPr>
              <a:t>when</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spc="-10" dirty="0">
                <a:latin typeface="Times New Roman"/>
                <a:cs typeface="Times New Roman"/>
              </a:rPr>
              <a:t>temperature increases.</a:t>
            </a:r>
            <a:endParaRPr sz="1100" dirty="0">
              <a:latin typeface="Times New Roman"/>
              <a:cs typeface="Times New Roman"/>
            </a:endParaRPr>
          </a:p>
          <a:p>
            <a:pPr marL="12700">
              <a:spcBef>
                <a:spcPts val="1045"/>
              </a:spcBef>
            </a:pPr>
            <a:r>
              <a:rPr sz="1100" b="1" spc="-10" dirty="0">
                <a:latin typeface="Times New Roman"/>
                <a:cs typeface="Times New Roman"/>
              </a:rPr>
              <a:t>EXPLORATION</a:t>
            </a:r>
            <a:r>
              <a:rPr sz="1100" b="1" spc="-35" dirty="0">
                <a:latin typeface="Times New Roman"/>
                <a:cs typeface="Times New Roman"/>
              </a:rPr>
              <a:t> </a:t>
            </a:r>
            <a:r>
              <a:rPr sz="1100" b="1" dirty="0">
                <a:latin typeface="Times New Roman"/>
                <a:cs typeface="Times New Roman"/>
              </a:rPr>
              <a:t>15.1</a:t>
            </a:r>
            <a:r>
              <a:rPr sz="1100" b="1" spc="-20" dirty="0">
                <a:latin typeface="Times New Roman"/>
                <a:cs typeface="Times New Roman"/>
              </a:rPr>
              <a:t> </a:t>
            </a:r>
            <a:r>
              <a:rPr sz="1100" b="1" dirty="0">
                <a:latin typeface="Times New Roman"/>
                <a:cs typeface="Times New Roman"/>
              </a:rPr>
              <a:t>–</a:t>
            </a:r>
            <a:r>
              <a:rPr sz="1100" b="1" spc="-75" dirty="0">
                <a:latin typeface="Times New Roman"/>
                <a:cs typeface="Times New Roman"/>
              </a:rPr>
              <a:t> </a:t>
            </a:r>
            <a:r>
              <a:rPr sz="1100" b="1" dirty="0">
                <a:latin typeface="Times New Roman"/>
                <a:cs typeface="Times New Roman"/>
              </a:rPr>
              <a:t>Adding</a:t>
            </a:r>
            <a:r>
              <a:rPr sz="1100" b="1" spc="-15" dirty="0">
                <a:latin typeface="Times New Roman"/>
                <a:cs typeface="Times New Roman"/>
              </a:rPr>
              <a:t> </a:t>
            </a:r>
            <a:r>
              <a:rPr sz="1100" b="1" dirty="0">
                <a:latin typeface="Times New Roman"/>
                <a:cs typeface="Times New Roman"/>
              </a:rPr>
              <a:t>heat</a:t>
            </a:r>
            <a:r>
              <a:rPr sz="1100" b="1" spc="-20" dirty="0">
                <a:latin typeface="Times New Roman"/>
                <a:cs typeface="Times New Roman"/>
              </a:rPr>
              <a:t> </a:t>
            </a:r>
            <a:r>
              <a:rPr sz="1100" b="1" dirty="0">
                <a:latin typeface="Times New Roman"/>
                <a:cs typeface="Times New Roman"/>
              </a:rPr>
              <a:t>to</a:t>
            </a:r>
            <a:r>
              <a:rPr sz="1100" b="1" spc="-20" dirty="0">
                <a:latin typeface="Times New Roman"/>
                <a:cs typeface="Times New Roman"/>
              </a:rPr>
              <a:t> </a:t>
            </a:r>
            <a:r>
              <a:rPr sz="1100" b="1" dirty="0">
                <a:latin typeface="Times New Roman"/>
                <a:cs typeface="Times New Roman"/>
              </a:rPr>
              <a:t>a</a:t>
            </a:r>
            <a:r>
              <a:rPr sz="1100" b="1" spc="-25" dirty="0">
                <a:latin typeface="Times New Roman"/>
                <a:cs typeface="Times New Roman"/>
              </a:rPr>
              <a:t> </a:t>
            </a:r>
            <a:r>
              <a:rPr sz="1100" b="1" spc="-10" dirty="0">
                <a:latin typeface="Times New Roman"/>
                <a:cs typeface="Times New Roman"/>
              </a:rPr>
              <a:t>cylinder</a:t>
            </a:r>
            <a:endParaRPr sz="1100" dirty="0">
              <a:latin typeface="Times New Roman"/>
              <a:cs typeface="Times New Roman"/>
            </a:endParaRPr>
          </a:p>
        </p:txBody>
      </p:sp>
      <p:sp>
        <p:nvSpPr>
          <p:cNvPr id="10" name="object 10"/>
          <p:cNvSpPr txBox="1"/>
          <p:nvPr/>
        </p:nvSpPr>
        <p:spPr>
          <a:xfrm>
            <a:off x="2502205" y="443231"/>
            <a:ext cx="4037329" cy="798295"/>
          </a:xfrm>
          <a:prstGeom prst="rect">
            <a:avLst/>
          </a:prstGeom>
        </p:spPr>
        <p:txBody>
          <a:bodyPr vert="horz" wrap="square" lIns="0" tIns="27940" rIns="0" bIns="0" rtlCol="0">
            <a:spAutoFit/>
          </a:bodyPr>
          <a:lstStyle/>
          <a:p>
            <a:pPr marL="12700" marR="5080" indent="456563">
              <a:lnSpc>
                <a:spcPct val="91100"/>
              </a:lnSpc>
              <a:spcBef>
                <a:spcPts val="220"/>
              </a:spcBef>
            </a:pPr>
            <a:r>
              <a:rPr sz="1100" spc="-10" dirty="0">
                <a:latin typeface="Times New Roman"/>
                <a:cs typeface="Times New Roman"/>
              </a:rPr>
              <a:t>A</a:t>
            </a:r>
            <a:r>
              <a:rPr sz="1100" spc="-80" dirty="0">
                <a:latin typeface="Times New Roman"/>
                <a:cs typeface="Times New Roman"/>
              </a:rPr>
              <a:t> </a:t>
            </a:r>
            <a:r>
              <a:rPr sz="1100" dirty="0">
                <a:latin typeface="Times New Roman"/>
                <a:cs typeface="Times New Roman"/>
              </a:rPr>
              <a:t>cylinder</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ideal</a:t>
            </a:r>
            <a:r>
              <a:rPr sz="1100" spc="-2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as</a:t>
            </a:r>
            <a:r>
              <a:rPr sz="1100" spc="-3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Figure</a:t>
            </a:r>
            <a:r>
              <a:rPr sz="1100" spc="-25" dirty="0">
                <a:latin typeface="Times New Roman"/>
                <a:cs typeface="Times New Roman"/>
              </a:rPr>
              <a:t> </a:t>
            </a:r>
            <a:r>
              <a:rPr sz="1100" dirty="0">
                <a:latin typeface="Times New Roman"/>
                <a:cs typeface="Times New Roman"/>
              </a:rPr>
              <a:t>15.1,</a:t>
            </a:r>
            <a:r>
              <a:rPr sz="1100" spc="-3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sealed</a:t>
            </a:r>
            <a:r>
              <a:rPr sz="1100" spc="-15" dirty="0">
                <a:latin typeface="Times New Roman"/>
                <a:cs typeface="Times New Roman"/>
              </a:rPr>
              <a:t> </a:t>
            </a:r>
            <a:r>
              <a:rPr sz="1100" dirty="0">
                <a:latin typeface="Times New Roman"/>
                <a:cs typeface="Times New Roman"/>
              </a:rPr>
              <a:t>with</a:t>
            </a:r>
            <a:r>
              <a:rPr sz="1100" spc="-20"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spc="-10" dirty="0">
                <a:latin typeface="Times New Roman"/>
                <a:cs typeface="Times New Roman"/>
              </a:rPr>
              <a:t>piston </a:t>
            </a:r>
            <a:r>
              <a:rPr sz="1100" dirty="0">
                <a:latin typeface="Times New Roman"/>
                <a:cs typeface="Times New Roman"/>
              </a:rPr>
              <a:t>that can</a:t>
            </a:r>
            <a:r>
              <a:rPr sz="1100" spc="-20" dirty="0">
                <a:latin typeface="Times New Roman"/>
                <a:cs typeface="Times New Roman"/>
              </a:rPr>
              <a:t> </a:t>
            </a:r>
            <a:r>
              <a:rPr sz="1100" dirty="0">
                <a:latin typeface="Times New Roman"/>
                <a:cs typeface="Times New Roman"/>
              </a:rPr>
              <a:t>move</a:t>
            </a:r>
            <a:r>
              <a:rPr sz="1100" spc="-5" dirty="0">
                <a:latin typeface="Times New Roman"/>
                <a:cs typeface="Times New Roman"/>
              </a:rPr>
              <a:t> </a:t>
            </a:r>
            <a:r>
              <a:rPr sz="1100" dirty="0">
                <a:latin typeface="Times New Roman"/>
                <a:cs typeface="Times New Roman"/>
              </a:rPr>
              <a:t>up</a:t>
            </a:r>
            <a:r>
              <a:rPr sz="1100" spc="-5" dirty="0">
                <a:latin typeface="Times New Roman"/>
                <a:cs typeface="Times New Roman"/>
              </a:rPr>
              <a:t> </a:t>
            </a:r>
            <a:r>
              <a:rPr sz="1100" dirty="0">
                <a:latin typeface="Times New Roman"/>
                <a:cs typeface="Times New Roman"/>
              </a:rPr>
              <a:t>or</a:t>
            </a:r>
            <a:r>
              <a:rPr sz="1100" spc="-5" dirty="0">
                <a:latin typeface="Times New Roman"/>
                <a:cs typeface="Times New Roman"/>
              </a:rPr>
              <a:t> </a:t>
            </a:r>
            <a:r>
              <a:rPr sz="1100" dirty="0">
                <a:latin typeface="Times New Roman"/>
                <a:cs typeface="Times New Roman"/>
              </a:rPr>
              <a:t>down</a:t>
            </a:r>
            <a:r>
              <a:rPr sz="1100" spc="-10" dirty="0">
                <a:latin typeface="Times New Roman"/>
                <a:cs typeface="Times New Roman"/>
              </a:rPr>
              <a:t> </a:t>
            </a:r>
            <a:r>
              <a:rPr sz="1100" dirty="0">
                <a:latin typeface="Times New Roman"/>
                <a:cs typeface="Times New Roman"/>
              </a:rPr>
              <a:t>without friction. The</a:t>
            </a:r>
            <a:r>
              <a:rPr sz="1100" spc="-5" dirty="0">
                <a:latin typeface="Times New Roman"/>
                <a:cs typeface="Times New Roman"/>
              </a:rPr>
              <a:t> </a:t>
            </a:r>
            <a:r>
              <a:rPr sz="1100" dirty="0">
                <a:latin typeface="Times New Roman"/>
                <a:cs typeface="Times New Roman"/>
              </a:rPr>
              <a:t>top</a:t>
            </a:r>
            <a:r>
              <a:rPr sz="1100" spc="-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piston</a:t>
            </a:r>
            <a:r>
              <a:rPr sz="1100" spc="-20" dirty="0">
                <a:latin typeface="Times New Roman"/>
                <a:cs typeface="Times New Roman"/>
              </a:rPr>
              <a:t> </a:t>
            </a:r>
            <a:r>
              <a:rPr sz="1100" spc="-25" dirty="0">
                <a:latin typeface="Times New Roman"/>
                <a:cs typeface="Times New Roman"/>
              </a:rPr>
              <a:t>is </a:t>
            </a:r>
            <a:r>
              <a:rPr sz="1100" dirty="0">
                <a:latin typeface="Times New Roman"/>
                <a:cs typeface="Times New Roman"/>
              </a:rPr>
              <a:t>exposed</a:t>
            </a:r>
            <a:r>
              <a:rPr sz="1100" spc="-5"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atmosphere.</a:t>
            </a:r>
            <a:r>
              <a:rPr sz="1100" spc="-10" dirty="0">
                <a:latin typeface="Times New Roman"/>
                <a:cs typeface="Times New Roman"/>
              </a:rPr>
              <a:t> </a:t>
            </a:r>
            <a:r>
              <a:rPr sz="1100" dirty="0">
                <a:latin typeface="Times New Roman"/>
                <a:cs typeface="Times New Roman"/>
              </a:rPr>
              <a:t>The ideal</a:t>
            </a:r>
            <a:r>
              <a:rPr sz="1100" spc="-1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cylinder is</a:t>
            </a:r>
            <a:r>
              <a:rPr sz="1100" spc="-10" dirty="0">
                <a:latin typeface="Times New Roman"/>
                <a:cs typeface="Times New Roman"/>
              </a:rPr>
              <a:t> </a:t>
            </a:r>
            <a:r>
              <a:rPr sz="1100" dirty="0">
                <a:latin typeface="Times New Roman"/>
                <a:cs typeface="Times New Roman"/>
              </a:rPr>
              <a:t>initially</a:t>
            </a:r>
            <a:r>
              <a:rPr sz="1100" spc="-15" dirty="0">
                <a:latin typeface="Times New Roman"/>
                <a:cs typeface="Times New Roman"/>
              </a:rPr>
              <a:t> </a:t>
            </a:r>
            <a:r>
              <a:rPr sz="1100" spc="-25" dirty="0">
                <a:latin typeface="Times New Roman"/>
                <a:cs typeface="Times New Roman"/>
              </a:rPr>
              <a:t>at </a:t>
            </a:r>
            <a:r>
              <a:rPr sz="1100" dirty="0">
                <a:latin typeface="Times New Roman"/>
                <a:cs typeface="Times New Roman"/>
              </a:rPr>
              <a:t>room</a:t>
            </a:r>
            <a:r>
              <a:rPr sz="1100" spc="-35" dirty="0">
                <a:latin typeface="Times New Roman"/>
                <a:cs typeface="Times New Roman"/>
              </a:rPr>
              <a:t> </a:t>
            </a:r>
            <a:r>
              <a:rPr sz="1100" dirty="0">
                <a:latin typeface="Times New Roman"/>
                <a:cs typeface="Times New Roman"/>
              </a:rPr>
              <a:t>temperature,</a:t>
            </a:r>
            <a:r>
              <a:rPr sz="1100" spc="-25" dirty="0">
                <a:latin typeface="Times New Roman"/>
                <a:cs typeface="Times New Roman"/>
              </a:rPr>
              <a:t> </a:t>
            </a:r>
            <a:r>
              <a:rPr sz="1100" dirty="0">
                <a:latin typeface="Times New Roman"/>
                <a:cs typeface="Times New Roman"/>
              </a:rPr>
              <a:t>20°C.</a:t>
            </a:r>
            <a:r>
              <a:rPr sz="1100" spc="-4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cylinder</a:t>
            </a:r>
            <a:r>
              <a:rPr sz="1100" spc="-3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then</a:t>
            </a:r>
            <a:r>
              <a:rPr sz="1100" spc="-25" dirty="0">
                <a:latin typeface="Times New Roman"/>
                <a:cs typeface="Times New Roman"/>
              </a:rPr>
              <a:t> </a:t>
            </a:r>
            <a:r>
              <a:rPr sz="1100" dirty="0">
                <a:latin typeface="Times New Roman"/>
                <a:cs typeface="Times New Roman"/>
              </a:rPr>
              <a:t>placed</a:t>
            </a:r>
            <a:r>
              <a:rPr sz="1100" spc="-40" dirty="0">
                <a:latin typeface="Times New Roman"/>
                <a:cs typeface="Times New Roman"/>
              </a:rPr>
              <a:t> </a:t>
            </a:r>
            <a:r>
              <a:rPr sz="1100" dirty="0">
                <a:latin typeface="Times New Roman"/>
                <a:cs typeface="Times New Roman"/>
              </a:rPr>
              <a:t>in</a:t>
            </a:r>
            <a:r>
              <a:rPr sz="1100" spc="-40"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dirty="0">
                <a:latin typeface="Times New Roman"/>
                <a:cs typeface="Times New Roman"/>
              </a:rPr>
              <a:t>water</a:t>
            </a:r>
            <a:r>
              <a:rPr sz="1100" spc="-25" dirty="0">
                <a:latin typeface="Times New Roman"/>
                <a:cs typeface="Times New Roman"/>
              </a:rPr>
              <a:t> </a:t>
            </a:r>
            <a:r>
              <a:rPr sz="1100" dirty="0">
                <a:latin typeface="Times New Roman"/>
                <a:cs typeface="Times New Roman"/>
              </a:rPr>
              <a:t>bath</a:t>
            </a:r>
            <a:r>
              <a:rPr sz="1100" spc="-30" dirty="0">
                <a:latin typeface="Times New Roman"/>
                <a:cs typeface="Times New Roman"/>
              </a:rPr>
              <a:t> </a:t>
            </a:r>
            <a:r>
              <a:rPr sz="1100" spc="-20" dirty="0">
                <a:latin typeface="Times New Roman"/>
                <a:cs typeface="Times New Roman"/>
              </a:rPr>
              <a:t>that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maintained</a:t>
            </a:r>
            <a:r>
              <a:rPr sz="1100" spc="-5" dirty="0">
                <a:latin typeface="Times New Roman"/>
                <a:cs typeface="Times New Roman"/>
              </a:rPr>
              <a:t> </a:t>
            </a:r>
            <a:r>
              <a:rPr sz="1100" dirty="0">
                <a:latin typeface="Times New Roman"/>
                <a:cs typeface="Times New Roman"/>
              </a:rPr>
              <a:t>at a</a:t>
            </a:r>
            <a:r>
              <a:rPr sz="1100" spc="-5" dirty="0">
                <a:latin typeface="Times New Roman"/>
                <a:cs typeface="Times New Roman"/>
              </a:rPr>
              <a:t> </a:t>
            </a:r>
            <a:r>
              <a:rPr sz="1100" dirty="0">
                <a:latin typeface="Times New Roman"/>
                <a:cs typeface="Times New Roman"/>
              </a:rPr>
              <a:t>constant temperature</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spc="-20" dirty="0">
                <a:latin typeface="Times New Roman"/>
                <a:cs typeface="Times New Roman"/>
              </a:rPr>
              <a:t>90°C.</a:t>
            </a:r>
            <a:endParaRPr sz="1100">
              <a:latin typeface="Times New Roman"/>
              <a:cs typeface="Times New Roman"/>
            </a:endParaRPr>
          </a:p>
        </p:txBody>
      </p:sp>
      <p:sp>
        <p:nvSpPr>
          <p:cNvPr id="11" name="object 11"/>
          <p:cNvSpPr txBox="1"/>
          <p:nvPr/>
        </p:nvSpPr>
        <p:spPr>
          <a:xfrm>
            <a:off x="6820280" y="367031"/>
            <a:ext cx="1999614" cy="644279"/>
          </a:xfrm>
          <a:prstGeom prst="rect">
            <a:avLst/>
          </a:prstGeom>
        </p:spPr>
        <p:txBody>
          <a:bodyPr vert="horz" wrap="square" lIns="0" tIns="27940" rIns="0" bIns="0" rtlCol="0">
            <a:spAutoFit/>
          </a:bodyPr>
          <a:lstStyle/>
          <a:p>
            <a:pPr marL="12700" marR="5080">
              <a:lnSpc>
                <a:spcPct val="91200"/>
              </a:lnSpc>
              <a:spcBef>
                <a:spcPts val="220"/>
              </a:spcBef>
            </a:pPr>
            <a:r>
              <a:rPr sz="1100" b="1" dirty="0">
                <a:latin typeface="Times New Roman"/>
                <a:cs typeface="Times New Roman"/>
              </a:rPr>
              <a:t>Figure</a:t>
            </a:r>
            <a:r>
              <a:rPr sz="1100" b="1" spc="-50" dirty="0">
                <a:latin typeface="Times New Roman"/>
                <a:cs typeface="Times New Roman"/>
              </a:rPr>
              <a:t> </a:t>
            </a:r>
            <a:r>
              <a:rPr sz="1100" b="1" spc="-10" dirty="0">
                <a:latin typeface="Times New Roman"/>
                <a:cs typeface="Times New Roman"/>
              </a:rPr>
              <a:t>15.1</a:t>
            </a:r>
            <a:r>
              <a:rPr sz="1100" spc="-10" dirty="0">
                <a:latin typeface="Times New Roman"/>
                <a:cs typeface="Times New Roman"/>
              </a:rPr>
              <a:t>:</a:t>
            </a:r>
            <a:r>
              <a:rPr sz="1100" spc="-50" dirty="0">
                <a:latin typeface="Times New Roman"/>
                <a:cs typeface="Times New Roman"/>
              </a:rPr>
              <a:t> </a:t>
            </a:r>
            <a:r>
              <a:rPr sz="1100" spc="-10" dirty="0">
                <a:latin typeface="Times New Roman"/>
                <a:cs typeface="Times New Roman"/>
              </a:rPr>
              <a:t>A</a:t>
            </a:r>
            <a:r>
              <a:rPr sz="1100" spc="-60" dirty="0">
                <a:latin typeface="Times New Roman"/>
                <a:cs typeface="Times New Roman"/>
              </a:rPr>
              <a:t> </a:t>
            </a:r>
            <a:r>
              <a:rPr sz="1100" spc="-10" dirty="0">
                <a:latin typeface="Times New Roman"/>
                <a:cs typeface="Times New Roman"/>
              </a:rPr>
              <a:t>cylinder</a:t>
            </a:r>
            <a:r>
              <a:rPr sz="1100" spc="-35" dirty="0">
                <a:latin typeface="Times New Roman"/>
                <a:cs typeface="Times New Roman"/>
              </a:rPr>
              <a:t> </a:t>
            </a:r>
            <a:r>
              <a:rPr sz="1100" dirty="0">
                <a:latin typeface="Times New Roman"/>
                <a:cs typeface="Times New Roman"/>
              </a:rPr>
              <a:t>sealed</a:t>
            </a:r>
            <a:r>
              <a:rPr sz="1100" spc="-15" dirty="0">
                <a:latin typeface="Times New Roman"/>
                <a:cs typeface="Times New Roman"/>
              </a:rPr>
              <a:t> </a:t>
            </a:r>
            <a:r>
              <a:rPr sz="1100" spc="-20" dirty="0">
                <a:latin typeface="Times New Roman"/>
                <a:cs typeface="Times New Roman"/>
              </a:rPr>
              <a:t>with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piston</a:t>
            </a:r>
            <a:r>
              <a:rPr sz="1100" spc="-15"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can</a:t>
            </a:r>
            <a:r>
              <a:rPr sz="1100" spc="-10" dirty="0">
                <a:latin typeface="Times New Roman"/>
                <a:cs typeface="Times New Roman"/>
              </a:rPr>
              <a:t> </a:t>
            </a:r>
            <a:r>
              <a:rPr sz="1100" dirty="0">
                <a:latin typeface="Times New Roman"/>
                <a:cs typeface="Times New Roman"/>
              </a:rPr>
              <a:t>move</a:t>
            </a:r>
            <a:r>
              <a:rPr sz="1100" spc="-5" dirty="0">
                <a:latin typeface="Times New Roman"/>
                <a:cs typeface="Times New Roman"/>
              </a:rPr>
              <a:t> </a:t>
            </a:r>
            <a:r>
              <a:rPr sz="1100" dirty="0">
                <a:latin typeface="Times New Roman"/>
                <a:cs typeface="Times New Roman"/>
              </a:rPr>
              <a:t>up or </a:t>
            </a:r>
            <a:r>
              <a:rPr sz="1100" spc="-20" dirty="0">
                <a:latin typeface="Times New Roman"/>
                <a:cs typeface="Times New Roman"/>
              </a:rPr>
              <a:t>down </a:t>
            </a:r>
            <a:r>
              <a:rPr sz="1100" dirty="0">
                <a:latin typeface="Times New Roman"/>
                <a:cs typeface="Times New Roman"/>
              </a:rPr>
              <a:t>without</a:t>
            </a:r>
            <a:r>
              <a:rPr sz="1100" spc="-15" dirty="0">
                <a:latin typeface="Times New Roman"/>
                <a:cs typeface="Times New Roman"/>
              </a:rPr>
              <a:t> </a:t>
            </a:r>
            <a:r>
              <a:rPr sz="1100" dirty="0">
                <a:latin typeface="Times New Roman"/>
                <a:cs typeface="Times New Roman"/>
              </a:rPr>
              <a:t>friction.</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cylinder</a:t>
            </a:r>
            <a:r>
              <a:rPr sz="1100" spc="-10" dirty="0">
                <a:latin typeface="Times New Roman"/>
                <a:cs typeface="Times New Roman"/>
              </a:rPr>
              <a:t> </a:t>
            </a:r>
            <a:r>
              <a:rPr sz="1100" spc="-25" dirty="0">
                <a:latin typeface="Times New Roman"/>
                <a:cs typeface="Times New Roman"/>
              </a:rPr>
              <a:t>is </a:t>
            </a:r>
            <a:r>
              <a:rPr sz="1100" dirty="0">
                <a:latin typeface="Times New Roman"/>
                <a:cs typeface="Times New Roman"/>
              </a:rPr>
              <a:t>initially</a:t>
            </a:r>
            <a:r>
              <a:rPr sz="1100" spc="-25" dirty="0">
                <a:latin typeface="Times New Roman"/>
                <a:cs typeface="Times New Roman"/>
              </a:rPr>
              <a:t> </a:t>
            </a:r>
            <a:r>
              <a:rPr sz="1100" dirty="0">
                <a:latin typeface="Times New Roman"/>
                <a:cs typeface="Times New Roman"/>
              </a:rPr>
              <a:t>at</a:t>
            </a:r>
            <a:r>
              <a:rPr sz="1100" spc="-35" dirty="0">
                <a:latin typeface="Times New Roman"/>
                <a:cs typeface="Times New Roman"/>
              </a:rPr>
              <a:t> </a:t>
            </a:r>
            <a:r>
              <a:rPr sz="1100" dirty="0">
                <a:latin typeface="Times New Roman"/>
                <a:cs typeface="Times New Roman"/>
              </a:rPr>
              <a:t>room</a:t>
            </a:r>
            <a:r>
              <a:rPr sz="1100" spc="-20" dirty="0">
                <a:latin typeface="Times New Roman"/>
                <a:cs typeface="Times New Roman"/>
              </a:rPr>
              <a:t> </a:t>
            </a:r>
            <a:r>
              <a:rPr sz="1100" spc="-10" dirty="0">
                <a:latin typeface="Times New Roman"/>
                <a:cs typeface="Times New Roman"/>
              </a:rPr>
              <a:t>temperature,</a:t>
            </a:r>
            <a:r>
              <a:rPr sz="1100" spc="-25" dirty="0">
                <a:latin typeface="Times New Roman"/>
                <a:cs typeface="Times New Roman"/>
              </a:rPr>
              <a:t> </a:t>
            </a:r>
            <a:r>
              <a:rPr sz="1100" spc="-20" dirty="0">
                <a:latin typeface="Times New Roman"/>
                <a:cs typeface="Times New Roman"/>
              </a:rPr>
              <a:t>20°C.</a:t>
            </a:r>
            <a:endParaRPr sz="1100">
              <a:latin typeface="Times New Roman"/>
              <a:cs typeface="Times New Roman"/>
            </a:endParaRPr>
          </a:p>
        </p:txBody>
      </p:sp>
      <p:sp>
        <p:nvSpPr>
          <p:cNvPr id="12" name="object 12"/>
          <p:cNvSpPr txBox="1"/>
          <p:nvPr/>
        </p:nvSpPr>
        <p:spPr>
          <a:xfrm>
            <a:off x="2502205" y="1510410"/>
            <a:ext cx="4726305" cy="1107996"/>
          </a:xfrm>
          <a:prstGeom prst="rect">
            <a:avLst/>
          </a:prstGeom>
        </p:spPr>
        <p:txBody>
          <a:bodyPr vert="horz" wrap="square" lIns="0" tIns="30480" rIns="0" bIns="0" rtlCol="0">
            <a:spAutoFit/>
          </a:bodyPr>
          <a:lstStyle/>
          <a:p>
            <a:pPr marL="12700" marR="122554">
              <a:lnSpc>
                <a:spcPts val="1200"/>
              </a:lnSpc>
              <a:spcBef>
                <a:spcPts val="240"/>
              </a:spcBef>
            </a:pPr>
            <a:r>
              <a:rPr sz="1100" b="1" dirty="0">
                <a:latin typeface="Times New Roman"/>
                <a:cs typeface="Times New Roman"/>
              </a:rPr>
              <a:t>Step</a:t>
            </a:r>
            <a:r>
              <a:rPr sz="1100" b="1" spc="-25" dirty="0">
                <a:latin typeface="Times New Roman"/>
                <a:cs typeface="Times New Roman"/>
              </a:rPr>
              <a:t> </a:t>
            </a:r>
            <a:r>
              <a:rPr sz="1100" b="1" dirty="0">
                <a:latin typeface="Times New Roman"/>
                <a:cs typeface="Times New Roman"/>
              </a:rPr>
              <a:t>1</a:t>
            </a:r>
            <a:r>
              <a:rPr sz="1100" b="1" spc="-30" dirty="0">
                <a:latin typeface="Times New Roman"/>
                <a:cs typeface="Times New Roman"/>
              </a:rPr>
              <a:t> </a:t>
            </a:r>
            <a:r>
              <a:rPr sz="1100" dirty="0">
                <a:latin typeface="Times New Roman"/>
                <a:cs typeface="Times New Roman"/>
              </a:rPr>
              <a:t>–</a:t>
            </a:r>
            <a:r>
              <a:rPr sz="1100" spc="-30" dirty="0">
                <a:latin typeface="Times New Roman"/>
                <a:cs typeface="Times New Roman"/>
              </a:rPr>
              <a:t> </a:t>
            </a:r>
            <a:r>
              <a:rPr sz="1100" b="1" i="1" dirty="0">
                <a:latin typeface="Times New Roman"/>
                <a:cs typeface="Times New Roman"/>
              </a:rPr>
              <a:t>Describe</a:t>
            </a:r>
            <a:r>
              <a:rPr sz="1100" b="1" i="1" spc="-25" dirty="0">
                <a:latin typeface="Times New Roman"/>
                <a:cs typeface="Times New Roman"/>
              </a:rPr>
              <a:t> </a:t>
            </a:r>
            <a:r>
              <a:rPr sz="1100" b="1" i="1" dirty="0">
                <a:latin typeface="Times New Roman"/>
                <a:cs typeface="Times New Roman"/>
              </a:rPr>
              <a:t>qualitatively</a:t>
            </a:r>
            <a:r>
              <a:rPr sz="1100" b="1" i="1" spc="-20" dirty="0">
                <a:latin typeface="Times New Roman"/>
                <a:cs typeface="Times New Roman"/>
              </a:rPr>
              <a:t> </a:t>
            </a:r>
            <a:r>
              <a:rPr sz="1100" b="1" i="1" dirty="0">
                <a:latin typeface="Times New Roman"/>
                <a:cs typeface="Times New Roman"/>
              </a:rPr>
              <a:t>what</a:t>
            </a:r>
            <a:r>
              <a:rPr sz="1100" b="1" i="1" spc="-15" dirty="0">
                <a:latin typeface="Times New Roman"/>
                <a:cs typeface="Times New Roman"/>
              </a:rPr>
              <a:t> </a:t>
            </a:r>
            <a:r>
              <a:rPr sz="1100" b="1" i="1" dirty="0">
                <a:latin typeface="Times New Roman"/>
                <a:cs typeface="Times New Roman"/>
              </a:rPr>
              <a:t>happens</a:t>
            </a:r>
            <a:r>
              <a:rPr sz="1100" b="1" i="1" spc="-30" dirty="0">
                <a:latin typeface="Times New Roman"/>
                <a:cs typeface="Times New Roman"/>
              </a:rPr>
              <a:t> </a:t>
            </a:r>
            <a:r>
              <a:rPr sz="1100" b="1" i="1" dirty="0">
                <a:latin typeface="Times New Roman"/>
                <a:cs typeface="Times New Roman"/>
              </a:rPr>
              <a:t>to</a:t>
            </a:r>
            <a:r>
              <a:rPr sz="1100" b="1" i="1" spc="-30" dirty="0">
                <a:latin typeface="Times New Roman"/>
                <a:cs typeface="Times New Roman"/>
              </a:rPr>
              <a:t> </a:t>
            </a:r>
            <a:r>
              <a:rPr sz="1100" b="1" i="1" dirty="0">
                <a:latin typeface="Times New Roman"/>
                <a:cs typeface="Times New Roman"/>
              </a:rPr>
              <a:t>this</a:t>
            </a:r>
            <a:r>
              <a:rPr sz="1100" b="1" i="1" spc="-25" dirty="0">
                <a:latin typeface="Times New Roman"/>
                <a:cs typeface="Times New Roman"/>
              </a:rPr>
              <a:t> </a:t>
            </a:r>
            <a:r>
              <a:rPr sz="1100" b="1" i="1" dirty="0">
                <a:latin typeface="Times New Roman"/>
                <a:cs typeface="Times New Roman"/>
              </a:rPr>
              <a:t>gas</a:t>
            </a:r>
            <a:r>
              <a:rPr sz="1100" b="1" i="1" spc="-15" dirty="0">
                <a:latin typeface="Times New Roman"/>
                <a:cs typeface="Times New Roman"/>
              </a:rPr>
              <a:t> </a:t>
            </a:r>
            <a:r>
              <a:rPr sz="1100" b="1" i="1" dirty="0">
                <a:latin typeface="Times New Roman"/>
                <a:cs typeface="Times New Roman"/>
              </a:rPr>
              <a:t>system</a:t>
            </a:r>
            <a:r>
              <a:rPr sz="1100" b="1" i="1" spc="-25" dirty="0">
                <a:latin typeface="Times New Roman"/>
                <a:cs typeface="Times New Roman"/>
              </a:rPr>
              <a:t> </a:t>
            </a:r>
            <a:r>
              <a:rPr sz="1100" b="1" i="1" dirty="0">
                <a:latin typeface="Times New Roman"/>
                <a:cs typeface="Times New Roman"/>
              </a:rPr>
              <a:t>when</a:t>
            </a:r>
            <a:r>
              <a:rPr sz="1100" b="1" i="1" spc="-30" dirty="0">
                <a:latin typeface="Times New Roman"/>
                <a:cs typeface="Times New Roman"/>
              </a:rPr>
              <a:t> </a:t>
            </a:r>
            <a:r>
              <a:rPr sz="1100" b="1" i="1" dirty="0">
                <a:latin typeface="Times New Roman"/>
                <a:cs typeface="Times New Roman"/>
              </a:rPr>
              <a:t>it</a:t>
            </a:r>
            <a:r>
              <a:rPr sz="1100" b="1" i="1" spc="-25" dirty="0">
                <a:latin typeface="Times New Roman"/>
                <a:cs typeface="Times New Roman"/>
              </a:rPr>
              <a:t> </a:t>
            </a:r>
            <a:r>
              <a:rPr sz="1100" b="1" i="1" dirty="0">
                <a:latin typeface="Times New Roman"/>
                <a:cs typeface="Times New Roman"/>
              </a:rPr>
              <a:t>is</a:t>
            </a:r>
            <a:r>
              <a:rPr sz="1100" b="1" i="1" spc="-30" dirty="0">
                <a:latin typeface="Times New Roman"/>
                <a:cs typeface="Times New Roman"/>
              </a:rPr>
              <a:t> </a:t>
            </a:r>
            <a:r>
              <a:rPr sz="1100" b="1" i="1" spc="-10" dirty="0">
                <a:latin typeface="Times New Roman"/>
                <a:cs typeface="Times New Roman"/>
              </a:rPr>
              <a:t>placed </a:t>
            </a:r>
            <a:r>
              <a:rPr sz="1100" b="1" i="1" dirty="0">
                <a:latin typeface="Times New Roman"/>
                <a:cs typeface="Times New Roman"/>
              </a:rPr>
              <a:t>in</a:t>
            </a:r>
            <a:r>
              <a:rPr sz="1100" b="1" i="1" spc="-5" dirty="0">
                <a:latin typeface="Times New Roman"/>
                <a:cs typeface="Times New Roman"/>
              </a:rPr>
              <a:t> </a:t>
            </a:r>
            <a:r>
              <a:rPr sz="1100" b="1" i="1" dirty="0">
                <a:latin typeface="Times New Roman"/>
                <a:cs typeface="Times New Roman"/>
              </a:rPr>
              <a:t>the</a:t>
            </a:r>
            <a:r>
              <a:rPr sz="1100" b="1" i="1" spc="-10" dirty="0">
                <a:latin typeface="Times New Roman"/>
                <a:cs typeface="Times New Roman"/>
              </a:rPr>
              <a:t> </a:t>
            </a:r>
            <a:r>
              <a:rPr sz="1100" b="1" i="1" dirty="0">
                <a:latin typeface="Times New Roman"/>
                <a:cs typeface="Times New Roman"/>
              </a:rPr>
              <a:t>water </a:t>
            </a:r>
            <a:r>
              <a:rPr sz="1100" b="1" i="1" spc="-20" dirty="0">
                <a:latin typeface="Times New Roman"/>
                <a:cs typeface="Times New Roman"/>
              </a:rPr>
              <a:t>bath.</a:t>
            </a:r>
            <a:endParaRPr sz="1100" dirty="0">
              <a:latin typeface="Times New Roman"/>
              <a:cs typeface="Times New Roman"/>
            </a:endParaRPr>
          </a:p>
          <a:p>
            <a:pPr marL="12700">
              <a:lnSpc>
                <a:spcPts val="1125"/>
              </a:lnSpc>
            </a:pPr>
            <a:r>
              <a:rPr sz="1100" dirty="0">
                <a:latin typeface="Times New Roman"/>
                <a:cs typeface="Times New Roman"/>
              </a:rPr>
              <a:t>Because</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cylinder</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lower than that</a:t>
            </a:r>
            <a:r>
              <a:rPr sz="1100" spc="-1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water</a:t>
            </a:r>
            <a:endParaRPr sz="1100" dirty="0">
              <a:latin typeface="Times New Roman"/>
              <a:cs typeface="Times New Roman"/>
            </a:endParaRPr>
          </a:p>
          <a:p>
            <a:pPr marL="12700">
              <a:lnSpc>
                <a:spcPts val="1205"/>
              </a:lnSpc>
            </a:pPr>
            <a:r>
              <a:rPr sz="1100" dirty="0">
                <a:latin typeface="Times New Roman"/>
                <a:cs typeface="Times New Roman"/>
              </a:rPr>
              <a:t>bath,</a:t>
            </a:r>
            <a:r>
              <a:rPr sz="1100" spc="-35"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will</a:t>
            </a:r>
            <a:r>
              <a:rPr sz="1100" spc="-15" dirty="0">
                <a:latin typeface="Times New Roman"/>
                <a:cs typeface="Times New Roman"/>
              </a:rPr>
              <a:t> </a:t>
            </a:r>
            <a:r>
              <a:rPr sz="1100" dirty="0">
                <a:latin typeface="Times New Roman"/>
                <a:cs typeface="Times New Roman"/>
              </a:rPr>
              <a:t>be</a:t>
            </a:r>
            <a:r>
              <a:rPr sz="1100" spc="-45" dirty="0">
                <a:latin typeface="Times New Roman"/>
                <a:cs typeface="Times New Roman"/>
              </a:rPr>
              <a:t> </a:t>
            </a:r>
            <a:r>
              <a:rPr sz="1100" dirty="0">
                <a:latin typeface="Times New Roman"/>
                <a:cs typeface="Times New Roman"/>
              </a:rPr>
              <a:t>transferred</a:t>
            </a:r>
            <a:r>
              <a:rPr sz="1100" spc="-15" dirty="0">
                <a:latin typeface="Times New Roman"/>
                <a:cs typeface="Times New Roman"/>
              </a:rPr>
              <a:t> </a:t>
            </a:r>
            <a:r>
              <a:rPr sz="1100" dirty="0">
                <a:latin typeface="Times New Roman"/>
                <a:cs typeface="Times New Roman"/>
              </a:rPr>
              <a:t>from</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water</a:t>
            </a:r>
            <a:r>
              <a:rPr sz="1100" spc="-30" dirty="0">
                <a:latin typeface="Times New Roman"/>
                <a:cs typeface="Times New Roman"/>
              </a:rPr>
              <a:t> </a:t>
            </a:r>
            <a:r>
              <a:rPr sz="1100" dirty="0">
                <a:latin typeface="Times New Roman"/>
                <a:cs typeface="Times New Roman"/>
              </a:rPr>
              <a:t>into</a:t>
            </a:r>
            <a:r>
              <a:rPr sz="1100" spc="-2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gas.</a:t>
            </a:r>
            <a:r>
              <a:rPr sz="1100" spc="-40" dirty="0">
                <a:latin typeface="Times New Roman"/>
                <a:cs typeface="Times New Roman"/>
              </a:rPr>
              <a:t> </a:t>
            </a:r>
            <a:r>
              <a:rPr sz="1100" dirty="0">
                <a:latin typeface="Times New Roman"/>
                <a:cs typeface="Times New Roman"/>
              </a:rPr>
              <a:t>This</a:t>
            </a:r>
            <a:r>
              <a:rPr sz="1100" spc="-30"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dirty="0">
                <a:latin typeface="Times New Roman"/>
                <a:cs typeface="Times New Roman"/>
              </a:rPr>
              <a:t>shown</a:t>
            </a:r>
            <a:r>
              <a:rPr sz="1100" spc="-20"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spc="-10" dirty="0">
                <a:latin typeface="Times New Roman"/>
                <a:cs typeface="Times New Roman"/>
              </a:rPr>
              <a:t>Figure</a:t>
            </a:r>
            <a:endParaRPr sz="1100" dirty="0">
              <a:latin typeface="Times New Roman"/>
              <a:cs typeface="Times New Roman"/>
            </a:endParaRPr>
          </a:p>
          <a:p>
            <a:pPr marL="12700" marR="5080">
              <a:lnSpc>
                <a:spcPts val="1200"/>
              </a:lnSpc>
              <a:spcBef>
                <a:spcPts val="80"/>
              </a:spcBef>
            </a:pPr>
            <a:r>
              <a:rPr sz="1100" dirty="0">
                <a:latin typeface="Times New Roman"/>
                <a:cs typeface="Times New Roman"/>
              </a:rPr>
              <a:t>15.2.</a:t>
            </a:r>
            <a:r>
              <a:rPr sz="1100" spc="-45" dirty="0">
                <a:latin typeface="Times New Roman"/>
                <a:cs typeface="Times New Roman"/>
              </a:rPr>
              <a:t> </a:t>
            </a:r>
            <a:r>
              <a:rPr sz="1100" dirty="0">
                <a:latin typeface="Times New Roman"/>
                <a:cs typeface="Times New Roman"/>
              </a:rPr>
              <a:t>This</a:t>
            </a:r>
            <a:r>
              <a:rPr sz="1100" spc="-25" dirty="0">
                <a:latin typeface="Times New Roman"/>
                <a:cs typeface="Times New Roman"/>
              </a:rPr>
              <a:t> </a:t>
            </a:r>
            <a:r>
              <a:rPr sz="1100" dirty="0">
                <a:latin typeface="Times New Roman"/>
                <a:cs typeface="Times New Roman"/>
              </a:rPr>
              <a:t>transfer</a:t>
            </a:r>
            <a:r>
              <a:rPr sz="1100" spc="-20"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energy</a:t>
            </a:r>
            <a:r>
              <a:rPr sz="1100" spc="-15" dirty="0">
                <a:latin typeface="Times New Roman"/>
                <a:cs typeface="Times New Roman"/>
              </a:rPr>
              <a:t> </a:t>
            </a:r>
            <a:r>
              <a:rPr sz="1100" dirty="0">
                <a:latin typeface="Times New Roman"/>
                <a:cs typeface="Times New Roman"/>
              </a:rPr>
              <a:t>will</a:t>
            </a:r>
            <a:r>
              <a:rPr sz="1100" spc="-25" dirty="0">
                <a:latin typeface="Times New Roman"/>
                <a:cs typeface="Times New Roman"/>
              </a:rPr>
              <a:t> </a:t>
            </a:r>
            <a:r>
              <a:rPr sz="1100" dirty="0">
                <a:latin typeface="Times New Roman"/>
                <a:cs typeface="Times New Roman"/>
              </a:rPr>
              <a:t>continue</a:t>
            </a:r>
            <a:r>
              <a:rPr sz="1100" spc="-25" dirty="0">
                <a:latin typeface="Times New Roman"/>
                <a:cs typeface="Times New Roman"/>
              </a:rPr>
              <a:t> </a:t>
            </a:r>
            <a:r>
              <a:rPr sz="1100" dirty="0">
                <a:latin typeface="Times New Roman"/>
                <a:cs typeface="Times New Roman"/>
              </a:rPr>
              <a:t>until</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cylinder</a:t>
            </a:r>
            <a:r>
              <a:rPr sz="1100" spc="-20" dirty="0">
                <a:latin typeface="Times New Roman"/>
                <a:cs typeface="Times New Roman"/>
              </a:rPr>
              <a:t> </a:t>
            </a:r>
            <a:r>
              <a:rPr sz="1100" dirty="0">
                <a:latin typeface="Times New Roman"/>
                <a:cs typeface="Times New Roman"/>
              </a:rPr>
              <a:t>reaches</a:t>
            </a:r>
            <a:r>
              <a:rPr sz="1100" spc="-25" dirty="0">
                <a:latin typeface="Times New Roman"/>
                <a:cs typeface="Times New Roman"/>
              </a:rPr>
              <a:t> </a:t>
            </a:r>
            <a:r>
              <a:rPr sz="1100" spc="-10" dirty="0">
                <a:latin typeface="Times New Roman"/>
                <a:cs typeface="Times New Roman"/>
              </a:rPr>
              <a:t>90°C,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same</a:t>
            </a:r>
            <a:r>
              <a:rPr sz="1100" spc="-10"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as</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water</a:t>
            </a:r>
            <a:r>
              <a:rPr sz="1100" spc="-10" dirty="0">
                <a:latin typeface="Times New Roman"/>
                <a:cs typeface="Times New Roman"/>
              </a:rPr>
              <a:t> </a:t>
            </a:r>
            <a:r>
              <a:rPr sz="1100" dirty="0">
                <a:latin typeface="Times New Roman"/>
                <a:cs typeface="Times New Roman"/>
              </a:rPr>
              <a:t>bath.</a:t>
            </a:r>
            <a:r>
              <a:rPr sz="1100" spc="-15" dirty="0">
                <a:latin typeface="Times New Roman"/>
                <a:cs typeface="Times New Roman"/>
              </a:rPr>
              <a:t> </a:t>
            </a:r>
            <a:r>
              <a:rPr sz="1100" dirty="0">
                <a:latin typeface="Times New Roman"/>
                <a:cs typeface="Times New Roman"/>
              </a:rPr>
              <a:t>At</a:t>
            </a:r>
            <a:r>
              <a:rPr sz="1100" spc="-20" dirty="0">
                <a:latin typeface="Times New Roman"/>
                <a:cs typeface="Times New Roman"/>
              </a:rPr>
              <a:t> </a:t>
            </a:r>
            <a:r>
              <a:rPr sz="1100" dirty="0">
                <a:latin typeface="Times New Roman"/>
                <a:cs typeface="Times New Roman"/>
              </a:rPr>
              <a:t>that point,</a:t>
            </a:r>
            <a:r>
              <a:rPr sz="1100" spc="-10" dirty="0">
                <a:latin typeface="Times New Roman"/>
                <a:cs typeface="Times New Roman"/>
              </a:rPr>
              <a:t> </a:t>
            </a:r>
            <a:r>
              <a:rPr sz="1100" dirty="0">
                <a:latin typeface="Times New Roman"/>
                <a:cs typeface="Times New Roman"/>
              </a:rPr>
              <a:t>thermal</a:t>
            </a:r>
            <a:r>
              <a:rPr sz="1100" spc="-15" dirty="0">
                <a:latin typeface="Times New Roman"/>
                <a:cs typeface="Times New Roman"/>
              </a:rPr>
              <a:t> </a:t>
            </a:r>
            <a:r>
              <a:rPr sz="1100" dirty="0">
                <a:latin typeface="Times New Roman"/>
                <a:cs typeface="Times New Roman"/>
              </a:rPr>
              <a:t>equilibrium will</a:t>
            </a:r>
            <a:r>
              <a:rPr sz="1100" spc="-20" dirty="0">
                <a:latin typeface="Times New Roman"/>
                <a:cs typeface="Times New Roman"/>
              </a:rPr>
              <a:t> </a:t>
            </a:r>
            <a:r>
              <a:rPr sz="1100" spc="-25" dirty="0">
                <a:latin typeface="Times New Roman"/>
                <a:cs typeface="Times New Roman"/>
              </a:rPr>
              <a:t>be </a:t>
            </a:r>
            <a:r>
              <a:rPr sz="1100" dirty="0">
                <a:latin typeface="Times New Roman"/>
                <a:cs typeface="Times New Roman"/>
              </a:rPr>
              <a:t>reached</a:t>
            </a:r>
            <a:r>
              <a:rPr sz="1100" spc="-10"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energy</a:t>
            </a:r>
            <a:r>
              <a:rPr sz="1100" spc="-10" dirty="0">
                <a:latin typeface="Times New Roman"/>
                <a:cs typeface="Times New Roman"/>
              </a:rPr>
              <a:t> </a:t>
            </a:r>
            <a:r>
              <a:rPr sz="1100" dirty="0">
                <a:latin typeface="Times New Roman"/>
                <a:cs typeface="Times New Roman"/>
              </a:rPr>
              <a:t>transfer</a:t>
            </a:r>
            <a:r>
              <a:rPr sz="1100" spc="-10" dirty="0">
                <a:latin typeface="Times New Roman"/>
                <a:cs typeface="Times New Roman"/>
              </a:rPr>
              <a:t> </a:t>
            </a:r>
            <a:r>
              <a:rPr sz="1100" dirty="0">
                <a:latin typeface="Times New Roman"/>
                <a:cs typeface="Times New Roman"/>
              </a:rPr>
              <a:t>will</a:t>
            </a:r>
            <a:r>
              <a:rPr sz="1100" spc="-5" dirty="0">
                <a:latin typeface="Times New Roman"/>
                <a:cs typeface="Times New Roman"/>
              </a:rPr>
              <a:t> </a:t>
            </a:r>
            <a:r>
              <a:rPr sz="1100" spc="-10" dirty="0">
                <a:latin typeface="Times New Roman"/>
                <a:cs typeface="Times New Roman"/>
              </a:rPr>
              <a:t>stop.</a:t>
            </a:r>
            <a:endParaRPr sz="1100" dirty="0">
              <a:latin typeface="Times New Roman"/>
              <a:cs typeface="Times New Roman"/>
            </a:endParaRPr>
          </a:p>
        </p:txBody>
      </p:sp>
      <p:sp>
        <p:nvSpPr>
          <p:cNvPr id="13" name="object 13"/>
          <p:cNvSpPr txBox="1"/>
          <p:nvPr/>
        </p:nvSpPr>
        <p:spPr>
          <a:xfrm>
            <a:off x="2502204" y="2882011"/>
            <a:ext cx="3481070" cy="798295"/>
          </a:xfrm>
          <a:prstGeom prst="rect">
            <a:avLst/>
          </a:prstGeom>
        </p:spPr>
        <p:txBody>
          <a:bodyPr vert="horz" wrap="square" lIns="0" tIns="28575" rIns="0" bIns="0" rtlCol="0">
            <a:spAutoFit/>
          </a:bodyPr>
          <a:lstStyle/>
          <a:p>
            <a:pPr marL="12700" marR="5080">
              <a:lnSpc>
                <a:spcPts val="1220"/>
              </a:lnSpc>
              <a:spcBef>
                <a:spcPts val="225"/>
              </a:spcBef>
              <a:tabLst>
                <a:tab pos="1916423" algn="l"/>
              </a:tabLst>
            </a:pPr>
            <a:r>
              <a:rPr sz="1100" b="1" dirty="0">
                <a:latin typeface="Times New Roman"/>
                <a:cs typeface="Times New Roman"/>
              </a:rPr>
              <a:t>Step</a:t>
            </a:r>
            <a:r>
              <a:rPr sz="1100" b="1" spc="-15" dirty="0">
                <a:latin typeface="Times New Roman"/>
                <a:cs typeface="Times New Roman"/>
              </a:rPr>
              <a:t> </a:t>
            </a:r>
            <a:r>
              <a:rPr sz="1100" b="1" dirty="0">
                <a:latin typeface="Times New Roman"/>
                <a:cs typeface="Times New Roman"/>
              </a:rPr>
              <a:t>2</a:t>
            </a:r>
            <a:r>
              <a:rPr sz="1100" b="1" spc="-35" dirty="0">
                <a:latin typeface="Times New Roman"/>
                <a:cs typeface="Times New Roman"/>
              </a:rPr>
              <a:t> </a:t>
            </a:r>
            <a:r>
              <a:rPr sz="1100" dirty="0">
                <a:latin typeface="Times New Roman"/>
                <a:cs typeface="Times New Roman"/>
              </a:rPr>
              <a:t>–</a:t>
            </a:r>
            <a:r>
              <a:rPr sz="1100" spc="-10" dirty="0">
                <a:latin typeface="Times New Roman"/>
                <a:cs typeface="Times New Roman"/>
              </a:rPr>
              <a:t> </a:t>
            </a:r>
            <a:r>
              <a:rPr sz="1100" b="1" i="1" dirty="0">
                <a:latin typeface="Times New Roman"/>
                <a:cs typeface="Times New Roman"/>
              </a:rPr>
              <a:t>Describe</a:t>
            </a:r>
            <a:r>
              <a:rPr sz="1100" b="1" i="1" spc="-15" dirty="0">
                <a:latin typeface="Times New Roman"/>
                <a:cs typeface="Times New Roman"/>
              </a:rPr>
              <a:t> </a:t>
            </a:r>
            <a:r>
              <a:rPr sz="1100" b="1" i="1" dirty="0">
                <a:latin typeface="Times New Roman"/>
                <a:cs typeface="Times New Roman"/>
              </a:rPr>
              <a:t>what</a:t>
            </a:r>
            <a:r>
              <a:rPr sz="1100" b="1" i="1" spc="-5" dirty="0">
                <a:latin typeface="Times New Roman"/>
                <a:cs typeface="Times New Roman"/>
              </a:rPr>
              <a:t> </a:t>
            </a:r>
            <a:r>
              <a:rPr sz="1100" b="1" i="1" dirty="0">
                <a:latin typeface="Times New Roman"/>
                <a:cs typeface="Times New Roman"/>
              </a:rPr>
              <a:t>happens</a:t>
            </a:r>
            <a:r>
              <a:rPr sz="1100" b="1" i="1" spc="-20" dirty="0">
                <a:latin typeface="Times New Roman"/>
                <a:cs typeface="Times New Roman"/>
              </a:rPr>
              <a:t> </a:t>
            </a:r>
            <a:r>
              <a:rPr sz="1100" b="1" i="1" dirty="0">
                <a:latin typeface="Times New Roman"/>
                <a:cs typeface="Times New Roman"/>
              </a:rPr>
              <a:t>to</a:t>
            </a:r>
            <a:r>
              <a:rPr sz="1100" b="1" i="1" spc="-25" dirty="0">
                <a:latin typeface="Times New Roman"/>
                <a:cs typeface="Times New Roman"/>
              </a:rPr>
              <a:t> </a:t>
            </a:r>
            <a:r>
              <a:rPr sz="1100" b="1" i="1" dirty="0">
                <a:latin typeface="Times New Roman"/>
                <a:cs typeface="Times New Roman"/>
              </a:rPr>
              <a:t>the</a:t>
            </a:r>
            <a:r>
              <a:rPr sz="1100" b="1" i="1" spc="-15" dirty="0">
                <a:latin typeface="Times New Roman"/>
                <a:cs typeface="Times New Roman"/>
              </a:rPr>
              <a:t> </a:t>
            </a:r>
            <a:r>
              <a:rPr sz="1100" b="1" i="1" dirty="0">
                <a:latin typeface="Times New Roman"/>
                <a:cs typeface="Times New Roman"/>
              </a:rPr>
              <a:t>energy</a:t>
            </a:r>
            <a:r>
              <a:rPr sz="1100" b="1" i="1" spc="-20" dirty="0">
                <a:latin typeface="Times New Roman"/>
                <a:cs typeface="Times New Roman"/>
              </a:rPr>
              <a:t> </a:t>
            </a:r>
            <a:r>
              <a:rPr sz="1100" b="1" i="1" dirty="0">
                <a:latin typeface="Times New Roman"/>
                <a:cs typeface="Times New Roman"/>
              </a:rPr>
              <a:t>transferred</a:t>
            </a:r>
            <a:r>
              <a:rPr sz="1100" b="1" i="1" spc="-20" dirty="0">
                <a:latin typeface="Times New Roman"/>
                <a:cs typeface="Times New Roman"/>
              </a:rPr>
              <a:t> </a:t>
            </a:r>
            <a:r>
              <a:rPr sz="1100" b="1" i="1" spc="-25" dirty="0">
                <a:latin typeface="Times New Roman"/>
                <a:cs typeface="Times New Roman"/>
              </a:rPr>
              <a:t>as </a:t>
            </a:r>
            <a:r>
              <a:rPr sz="1100" b="1" i="1" dirty="0">
                <a:latin typeface="Times New Roman"/>
                <a:cs typeface="Times New Roman"/>
              </a:rPr>
              <a:t>heat</a:t>
            </a:r>
            <a:r>
              <a:rPr sz="1100" b="1" i="1" spc="-20" dirty="0">
                <a:latin typeface="Times New Roman"/>
                <a:cs typeface="Times New Roman"/>
              </a:rPr>
              <a:t> </a:t>
            </a:r>
            <a:r>
              <a:rPr sz="1100" b="1" i="1" dirty="0">
                <a:latin typeface="Times New Roman"/>
                <a:cs typeface="Times New Roman"/>
              </a:rPr>
              <a:t>from the</a:t>
            </a:r>
            <a:r>
              <a:rPr sz="1100" b="1" i="1" spc="-5" dirty="0">
                <a:latin typeface="Times New Roman"/>
                <a:cs typeface="Times New Roman"/>
              </a:rPr>
              <a:t> </a:t>
            </a:r>
            <a:r>
              <a:rPr sz="1100" b="1" i="1" dirty="0">
                <a:latin typeface="Times New Roman"/>
                <a:cs typeface="Times New Roman"/>
              </a:rPr>
              <a:t>water</a:t>
            </a:r>
            <a:r>
              <a:rPr sz="1100" b="1" i="1" spc="-5" dirty="0">
                <a:latin typeface="Times New Roman"/>
                <a:cs typeface="Times New Roman"/>
              </a:rPr>
              <a:t> </a:t>
            </a:r>
            <a:r>
              <a:rPr sz="1100" b="1" i="1" dirty="0">
                <a:latin typeface="Times New Roman"/>
                <a:cs typeface="Times New Roman"/>
              </a:rPr>
              <a:t>bath</a:t>
            </a:r>
            <a:r>
              <a:rPr sz="1100" b="1" i="1" spc="-20" dirty="0">
                <a:latin typeface="Times New Roman"/>
                <a:cs typeface="Times New Roman"/>
              </a:rPr>
              <a:t> </a:t>
            </a:r>
            <a:r>
              <a:rPr sz="1100" b="1" i="1" dirty="0">
                <a:latin typeface="Times New Roman"/>
                <a:cs typeface="Times New Roman"/>
              </a:rPr>
              <a:t>to</a:t>
            </a:r>
            <a:r>
              <a:rPr sz="1100" b="1" i="1" spc="-5" dirty="0">
                <a:latin typeface="Times New Roman"/>
                <a:cs typeface="Times New Roman"/>
              </a:rPr>
              <a:t> </a:t>
            </a:r>
            <a:r>
              <a:rPr sz="1100" b="1" i="1" dirty="0">
                <a:latin typeface="Times New Roman"/>
                <a:cs typeface="Times New Roman"/>
              </a:rPr>
              <a:t>the</a:t>
            </a:r>
            <a:r>
              <a:rPr sz="1100" b="1" i="1" spc="-20" dirty="0">
                <a:latin typeface="Times New Roman"/>
                <a:cs typeface="Times New Roman"/>
              </a:rPr>
              <a:t> </a:t>
            </a:r>
            <a:r>
              <a:rPr sz="1100" b="1" i="1" dirty="0">
                <a:latin typeface="Times New Roman"/>
                <a:cs typeface="Times New Roman"/>
              </a:rPr>
              <a:t>ideal gas.</a:t>
            </a:r>
            <a:r>
              <a:rPr sz="1100" b="1" i="1" spc="10" dirty="0">
                <a:latin typeface="Times New Roman"/>
                <a:cs typeface="Times New Roman"/>
              </a:rPr>
              <a:t> </a:t>
            </a:r>
            <a:r>
              <a:rPr sz="1100" dirty="0">
                <a:latin typeface="Times New Roman"/>
                <a:cs typeface="Times New Roman"/>
              </a:rPr>
              <a:t>Increasing</a:t>
            </a:r>
            <a:r>
              <a:rPr sz="1100" spc="-20" dirty="0">
                <a:latin typeface="Times New Roman"/>
                <a:cs typeface="Times New Roman"/>
              </a:rPr>
              <a:t> </a:t>
            </a:r>
            <a:r>
              <a:rPr sz="1100" spc="-25" dirty="0">
                <a:latin typeface="Times New Roman"/>
                <a:cs typeface="Times New Roman"/>
              </a:rPr>
              <a:t>the </a:t>
            </a:r>
            <a:r>
              <a:rPr sz="1100" dirty="0">
                <a:latin typeface="Times New Roman"/>
                <a:cs typeface="Times New Roman"/>
              </a:rPr>
              <a:t>temperature</a:t>
            </a:r>
            <a:r>
              <a:rPr sz="1100" spc="-40" dirty="0">
                <a:latin typeface="Times New Roman"/>
                <a:cs typeface="Times New Roman"/>
              </a:rPr>
              <a:t> </a:t>
            </a:r>
            <a:r>
              <a:rPr sz="1100" dirty="0">
                <a:latin typeface="Times New Roman"/>
                <a:cs typeface="Times New Roman"/>
              </a:rPr>
              <a:t>of</a:t>
            </a:r>
            <a:r>
              <a:rPr sz="1100" spc="-4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gas</a:t>
            </a:r>
            <a:r>
              <a:rPr sz="1100" spc="-40" dirty="0">
                <a:latin typeface="Times New Roman"/>
                <a:cs typeface="Times New Roman"/>
              </a:rPr>
              <a:t> </a:t>
            </a:r>
            <a:r>
              <a:rPr sz="1100" dirty="0">
                <a:latin typeface="Times New Roman"/>
                <a:cs typeface="Times New Roman"/>
              </a:rPr>
              <a:t>means</a:t>
            </a:r>
            <a:r>
              <a:rPr sz="1100" spc="-30" dirty="0">
                <a:latin typeface="Times New Roman"/>
                <a:cs typeface="Times New Roman"/>
              </a:rPr>
              <a:t> </a:t>
            </a:r>
            <a:r>
              <a:rPr sz="1100" dirty="0">
                <a:latin typeface="Times New Roman"/>
                <a:cs typeface="Times New Roman"/>
              </a:rPr>
              <a:t>increasing</a:t>
            </a:r>
            <a:r>
              <a:rPr sz="1100" spc="-4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internal</a:t>
            </a:r>
            <a:r>
              <a:rPr sz="1100" spc="-20" dirty="0">
                <a:latin typeface="Times New Roman"/>
                <a:cs typeface="Times New Roman"/>
              </a:rPr>
              <a:t> </a:t>
            </a:r>
            <a:r>
              <a:rPr sz="1100" dirty="0">
                <a:latin typeface="Times New Roman"/>
                <a:cs typeface="Times New Roman"/>
              </a:rPr>
              <a:t>energy</a:t>
            </a:r>
            <a:r>
              <a:rPr sz="1100" spc="-30" dirty="0">
                <a:latin typeface="Times New Roman"/>
                <a:cs typeface="Times New Roman"/>
              </a:rPr>
              <a:t> </a:t>
            </a:r>
            <a:r>
              <a:rPr sz="1100" spc="-25" dirty="0">
                <a:latin typeface="Times New Roman"/>
                <a:cs typeface="Times New Roman"/>
              </a:rPr>
              <a:t>of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gas.</a:t>
            </a:r>
            <a:r>
              <a:rPr sz="1100" spc="-40" dirty="0">
                <a:latin typeface="Times New Roman"/>
                <a:cs typeface="Times New Roman"/>
              </a:rPr>
              <a:t> </a:t>
            </a:r>
            <a:r>
              <a:rPr sz="1100" dirty="0">
                <a:latin typeface="Times New Roman"/>
                <a:cs typeface="Times New Roman"/>
              </a:rPr>
              <a:t>Thus,</a:t>
            </a:r>
            <a:r>
              <a:rPr sz="1100" spc="-30" dirty="0">
                <a:latin typeface="Times New Roman"/>
                <a:cs typeface="Times New Roman"/>
              </a:rPr>
              <a:t> </a:t>
            </a:r>
            <a:r>
              <a:rPr sz="1100" dirty="0">
                <a:latin typeface="Times New Roman"/>
                <a:cs typeface="Times New Roman"/>
              </a:rPr>
              <a:t>some</a:t>
            </a:r>
            <a:r>
              <a:rPr sz="1100" spc="-2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heat</a:t>
            </a:r>
            <a:r>
              <a:rPr sz="1100" spc="-25" dirty="0">
                <a:latin typeface="Times New Roman"/>
                <a:cs typeface="Times New Roman"/>
              </a:rPr>
              <a:t> </a:t>
            </a:r>
            <a:r>
              <a:rPr sz="1100" i="1" dirty="0">
                <a:latin typeface="Times New Roman"/>
                <a:cs typeface="Times New Roman"/>
              </a:rPr>
              <a:t>Q</a:t>
            </a:r>
            <a:r>
              <a:rPr sz="1100" i="1" spc="-35" dirty="0">
                <a:latin typeface="Times New Roman"/>
                <a:cs typeface="Times New Roman"/>
              </a:rPr>
              <a:t> </a:t>
            </a:r>
            <a:r>
              <a:rPr sz="1100" dirty="0">
                <a:latin typeface="Times New Roman"/>
                <a:cs typeface="Times New Roman"/>
              </a:rPr>
              <a:t>transferred</a:t>
            </a:r>
            <a:r>
              <a:rPr sz="1100" spc="-2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spc="-10" dirty="0">
                <a:latin typeface="Times New Roman"/>
                <a:cs typeface="Times New Roman"/>
              </a:rPr>
              <a:t>causes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internal </a:t>
            </a:r>
            <a:r>
              <a:rPr sz="1100" spc="-10" dirty="0">
                <a:latin typeface="Times New Roman"/>
                <a:cs typeface="Times New Roman"/>
              </a:rPr>
              <a:t>energy,</a:t>
            </a:r>
            <a:r>
              <a:rPr sz="1100" dirty="0">
                <a:latin typeface="Times New Roman"/>
                <a:cs typeface="Times New Roman"/>
              </a:rPr>
              <a:t>	.</a:t>
            </a:r>
            <a:r>
              <a:rPr sz="1100" spc="-25" dirty="0">
                <a:latin typeface="Times New Roman"/>
                <a:cs typeface="Times New Roman"/>
              </a:rPr>
              <a:t> </a:t>
            </a:r>
            <a:r>
              <a:rPr sz="1100" dirty="0">
                <a:latin typeface="Times New Roman"/>
                <a:cs typeface="Times New Roman"/>
              </a:rPr>
              <a:t>However,</a:t>
            </a:r>
            <a:r>
              <a:rPr sz="1100" spc="-20" dirty="0">
                <a:latin typeface="Times New Roman"/>
                <a:cs typeface="Times New Roman"/>
              </a:rPr>
              <a:t> </a:t>
            </a:r>
            <a:r>
              <a:rPr sz="1100" dirty="0">
                <a:latin typeface="Times New Roman"/>
                <a:cs typeface="Times New Roman"/>
              </a:rPr>
              <a:t>something</a:t>
            </a:r>
            <a:r>
              <a:rPr sz="1100" spc="-20" dirty="0">
                <a:latin typeface="Times New Roman"/>
                <a:cs typeface="Times New Roman"/>
              </a:rPr>
              <a:t> else</a:t>
            </a:r>
            <a:endParaRPr sz="1100">
              <a:latin typeface="Times New Roman"/>
              <a:cs typeface="Times New Roman"/>
            </a:endParaRPr>
          </a:p>
        </p:txBody>
      </p:sp>
      <p:sp>
        <p:nvSpPr>
          <p:cNvPr id="14" name="object 14"/>
          <p:cNvSpPr txBox="1"/>
          <p:nvPr/>
        </p:nvSpPr>
        <p:spPr>
          <a:xfrm>
            <a:off x="2502205" y="3712846"/>
            <a:ext cx="3516629" cy="337913"/>
          </a:xfrm>
          <a:prstGeom prst="rect">
            <a:avLst/>
          </a:prstGeom>
        </p:spPr>
        <p:txBody>
          <a:bodyPr vert="horz" wrap="square" lIns="0" tIns="29845" rIns="0" bIns="0" rtlCol="0">
            <a:spAutoFit/>
          </a:bodyPr>
          <a:lstStyle/>
          <a:p>
            <a:pPr marL="12700" marR="5080">
              <a:lnSpc>
                <a:spcPts val="1210"/>
              </a:lnSpc>
              <a:spcBef>
                <a:spcPts val="235"/>
              </a:spcBef>
              <a:tabLst>
                <a:tab pos="1193160" algn="l"/>
              </a:tabLst>
            </a:pPr>
            <a:r>
              <a:rPr sz="1100" dirty="0">
                <a:latin typeface="Times New Roman"/>
                <a:cs typeface="Times New Roman"/>
              </a:rPr>
              <a:t>must</a:t>
            </a:r>
            <a:r>
              <a:rPr sz="1100" spc="-5" dirty="0">
                <a:latin typeface="Times New Roman"/>
                <a:cs typeface="Times New Roman"/>
              </a:rPr>
              <a:t> </a:t>
            </a:r>
            <a:r>
              <a:rPr sz="1100" dirty="0">
                <a:latin typeface="Times New Roman"/>
                <a:cs typeface="Times New Roman"/>
              </a:rPr>
              <a:t>change</a:t>
            </a:r>
            <a:r>
              <a:rPr sz="1100" spc="-40" dirty="0">
                <a:latin typeface="Times New Roman"/>
                <a:cs typeface="Times New Roman"/>
              </a:rPr>
              <a:t> </a:t>
            </a:r>
            <a:r>
              <a:rPr sz="1100" dirty="0">
                <a:latin typeface="Times New Roman"/>
                <a:cs typeface="Times New Roman"/>
              </a:rPr>
              <a:t>for</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satisfy</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condition</a:t>
            </a:r>
            <a:r>
              <a:rPr sz="1100" spc="-25" dirty="0">
                <a:latin typeface="Times New Roman"/>
                <a:cs typeface="Times New Roman"/>
              </a:rPr>
              <a:t> </a:t>
            </a:r>
            <a:r>
              <a:rPr sz="1100" dirty="0">
                <a:latin typeface="Times New Roman"/>
                <a:cs typeface="Times New Roman"/>
              </a:rPr>
              <a:t>set</a:t>
            </a:r>
            <a:r>
              <a:rPr sz="1100" spc="-10" dirty="0">
                <a:latin typeface="Times New Roman"/>
                <a:cs typeface="Times New Roman"/>
              </a:rPr>
              <a:t> </a:t>
            </a:r>
            <a:r>
              <a:rPr sz="1100" dirty="0">
                <a:latin typeface="Times New Roman"/>
                <a:cs typeface="Times New Roman"/>
              </a:rPr>
              <a:t>by</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10" dirty="0">
                <a:latin typeface="Times New Roman"/>
                <a:cs typeface="Times New Roman"/>
              </a:rPr>
              <a:t>ideal </a:t>
            </a:r>
            <a:r>
              <a:rPr sz="1100" dirty="0">
                <a:latin typeface="Times New Roman"/>
                <a:cs typeface="Times New Roman"/>
              </a:rPr>
              <a:t>gas </a:t>
            </a:r>
            <a:r>
              <a:rPr sz="1100" spc="-20" dirty="0">
                <a:latin typeface="Times New Roman"/>
                <a:cs typeface="Times New Roman"/>
              </a:rPr>
              <a:t>law,</a:t>
            </a:r>
            <a:r>
              <a:rPr sz="1100" dirty="0">
                <a:latin typeface="Times New Roman"/>
                <a:cs typeface="Times New Roman"/>
              </a:rPr>
              <a:t>	As</a:t>
            </a:r>
            <a:r>
              <a:rPr sz="1100" spc="-10" dirty="0">
                <a:latin typeface="Times New Roman"/>
                <a:cs typeface="Times New Roman"/>
              </a:rPr>
              <a:t> </a:t>
            </a:r>
            <a:r>
              <a:rPr sz="1100" dirty="0">
                <a:latin typeface="Times New Roman"/>
                <a:cs typeface="Times New Roman"/>
              </a:rPr>
              <a:t>we</a:t>
            </a:r>
            <a:r>
              <a:rPr sz="1100" spc="-10" dirty="0">
                <a:latin typeface="Times New Roman"/>
                <a:cs typeface="Times New Roman"/>
              </a:rPr>
              <a:t> </a:t>
            </a:r>
            <a:r>
              <a:rPr sz="1100" dirty="0">
                <a:latin typeface="Times New Roman"/>
                <a:cs typeface="Times New Roman"/>
              </a:rPr>
              <a:t>discussed</a:t>
            </a:r>
            <a:r>
              <a:rPr sz="1100" spc="-30"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Chapter</a:t>
            </a:r>
            <a:r>
              <a:rPr sz="1100" spc="-5" dirty="0">
                <a:latin typeface="Times New Roman"/>
                <a:cs typeface="Times New Roman"/>
              </a:rPr>
              <a:t> </a:t>
            </a:r>
            <a:r>
              <a:rPr sz="1100" dirty="0">
                <a:latin typeface="Times New Roman"/>
                <a:cs typeface="Times New Roman"/>
              </a:rPr>
              <a:t>14,</a:t>
            </a:r>
            <a:r>
              <a:rPr sz="1100" spc="-2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spc="-50" dirty="0">
                <a:latin typeface="Times New Roman"/>
                <a:cs typeface="Times New Roman"/>
              </a:rPr>
              <a:t>a</a:t>
            </a:r>
            <a:endParaRPr sz="1100">
              <a:latin typeface="Times New Roman"/>
              <a:cs typeface="Times New Roman"/>
            </a:endParaRPr>
          </a:p>
        </p:txBody>
      </p:sp>
      <p:sp>
        <p:nvSpPr>
          <p:cNvPr id="15" name="object 15"/>
          <p:cNvSpPr txBox="1"/>
          <p:nvPr/>
        </p:nvSpPr>
        <p:spPr>
          <a:xfrm>
            <a:off x="2502205" y="4055746"/>
            <a:ext cx="3168015" cy="492443"/>
          </a:xfrm>
          <a:prstGeom prst="rect">
            <a:avLst/>
          </a:prstGeom>
        </p:spPr>
        <p:txBody>
          <a:bodyPr vert="horz" wrap="square" lIns="0" tIns="30480" rIns="0" bIns="0" rtlCol="0">
            <a:spAutoFit/>
          </a:bodyPr>
          <a:lstStyle/>
          <a:p>
            <a:pPr marL="12700" marR="5080">
              <a:lnSpc>
                <a:spcPts val="1200"/>
              </a:lnSpc>
              <a:spcBef>
                <a:spcPts val="240"/>
              </a:spcBef>
            </a:pPr>
            <a:r>
              <a:rPr sz="1100" dirty="0">
                <a:latin typeface="Times New Roman"/>
                <a:cs typeface="Times New Roman"/>
              </a:rPr>
              <a:t>cylinder</a:t>
            </a:r>
            <a:r>
              <a:rPr sz="1100" spc="-2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which</a:t>
            </a:r>
            <a:r>
              <a:rPr sz="1100" spc="-3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piston</a:t>
            </a:r>
            <a:r>
              <a:rPr sz="1100" spc="-4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free</a:t>
            </a:r>
            <a:r>
              <a:rPr sz="1100" spc="-3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move,</a:t>
            </a:r>
            <a:r>
              <a:rPr sz="1100" spc="-2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10" dirty="0">
                <a:latin typeface="Times New Roman"/>
                <a:cs typeface="Times New Roman"/>
              </a:rPr>
              <a:t>pressure </a:t>
            </a:r>
            <a:r>
              <a:rPr sz="1100" dirty="0">
                <a:latin typeface="Times New Roman"/>
                <a:cs typeface="Times New Roman"/>
              </a:rPr>
              <a:t>is determined by</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forces</a:t>
            </a:r>
            <a:r>
              <a:rPr sz="1100" spc="-5" dirty="0">
                <a:latin typeface="Times New Roman"/>
                <a:cs typeface="Times New Roman"/>
              </a:rPr>
              <a:t> </a:t>
            </a:r>
            <a:r>
              <a:rPr sz="1100" dirty="0">
                <a:latin typeface="Times New Roman"/>
                <a:cs typeface="Times New Roman"/>
              </a:rPr>
              <a:t>on the</a:t>
            </a:r>
            <a:r>
              <a:rPr sz="1100" spc="-10" dirty="0">
                <a:latin typeface="Times New Roman"/>
                <a:cs typeface="Times New Roman"/>
              </a:rPr>
              <a:t> </a:t>
            </a:r>
            <a:r>
              <a:rPr sz="1100" dirty="0">
                <a:latin typeface="Times New Roman"/>
                <a:cs typeface="Times New Roman"/>
              </a:rPr>
              <a:t>piston’s</a:t>
            </a:r>
            <a:r>
              <a:rPr sz="1100" spc="-10" dirty="0">
                <a:latin typeface="Times New Roman"/>
                <a:cs typeface="Times New Roman"/>
              </a:rPr>
              <a:t> </a:t>
            </a:r>
            <a:r>
              <a:rPr sz="1100" dirty="0">
                <a:latin typeface="Times New Roman"/>
                <a:cs typeface="Times New Roman"/>
              </a:rPr>
              <a:t>free-</a:t>
            </a:r>
            <a:r>
              <a:rPr sz="1100" spc="-20" dirty="0">
                <a:latin typeface="Times New Roman"/>
                <a:cs typeface="Times New Roman"/>
              </a:rPr>
              <a:t>body </a:t>
            </a:r>
            <a:r>
              <a:rPr sz="1100" dirty="0">
                <a:latin typeface="Times New Roman"/>
                <a:cs typeface="Times New Roman"/>
              </a:rPr>
              <a:t>diagram</a:t>
            </a:r>
            <a:r>
              <a:rPr sz="1100" spc="-5" dirty="0">
                <a:latin typeface="Times New Roman"/>
                <a:cs typeface="Times New Roman"/>
              </a:rPr>
              <a:t> </a:t>
            </a:r>
            <a:r>
              <a:rPr sz="1100" dirty="0">
                <a:latin typeface="Times New Roman"/>
                <a:cs typeface="Times New Roman"/>
              </a:rPr>
              <a:t>(see</a:t>
            </a:r>
            <a:r>
              <a:rPr sz="1100" spc="-10" dirty="0">
                <a:latin typeface="Times New Roman"/>
                <a:cs typeface="Times New Roman"/>
              </a:rPr>
              <a:t> </a:t>
            </a:r>
            <a:r>
              <a:rPr sz="1100" dirty="0">
                <a:latin typeface="Times New Roman"/>
                <a:cs typeface="Times New Roman"/>
              </a:rPr>
              <a:t>Figure</a:t>
            </a:r>
            <a:r>
              <a:rPr sz="1100" spc="-10" dirty="0">
                <a:latin typeface="Times New Roman"/>
                <a:cs typeface="Times New Roman"/>
              </a:rPr>
              <a:t> 15.3).</a:t>
            </a:r>
            <a:endParaRPr sz="1100">
              <a:latin typeface="Times New Roman"/>
              <a:cs typeface="Times New Roman"/>
            </a:endParaRPr>
          </a:p>
        </p:txBody>
      </p:sp>
      <p:sp>
        <p:nvSpPr>
          <p:cNvPr id="16" name="object 16"/>
          <p:cNvSpPr txBox="1"/>
          <p:nvPr/>
        </p:nvSpPr>
        <p:spPr>
          <a:xfrm>
            <a:off x="2502204" y="4665346"/>
            <a:ext cx="3162300" cy="2030299"/>
          </a:xfrm>
          <a:prstGeom prst="rect">
            <a:avLst/>
          </a:prstGeom>
        </p:spPr>
        <p:txBody>
          <a:bodyPr vert="horz" wrap="square" lIns="0" tIns="27940" rIns="0" bIns="0" rtlCol="0">
            <a:spAutoFit/>
          </a:bodyPr>
          <a:lstStyle/>
          <a:p>
            <a:pPr marL="12700" marR="8255" indent="456563">
              <a:lnSpc>
                <a:spcPct val="91100"/>
              </a:lnSpc>
              <a:spcBef>
                <a:spcPts val="220"/>
              </a:spcBef>
            </a:pPr>
            <a:r>
              <a:rPr sz="1100" dirty="0">
                <a:latin typeface="Times New Roman"/>
                <a:cs typeface="Times New Roman"/>
              </a:rPr>
              <a:t>When</a:t>
            </a:r>
            <a:r>
              <a:rPr sz="1100" spc="-2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temperature</a:t>
            </a:r>
            <a:r>
              <a:rPr sz="1100" spc="-15" dirty="0">
                <a:latin typeface="Times New Roman"/>
                <a:cs typeface="Times New Roman"/>
              </a:rPr>
              <a:t> </a:t>
            </a:r>
            <a:r>
              <a:rPr sz="1100" dirty="0">
                <a:latin typeface="Times New Roman"/>
                <a:cs typeface="Times New Roman"/>
              </a:rPr>
              <a:t>reaches</a:t>
            </a:r>
            <a:r>
              <a:rPr sz="1100" spc="-10" dirty="0">
                <a:latin typeface="Times New Roman"/>
                <a:cs typeface="Times New Roman"/>
              </a:rPr>
              <a:t> </a:t>
            </a:r>
            <a:r>
              <a:rPr sz="1100" dirty="0">
                <a:latin typeface="Times New Roman"/>
                <a:cs typeface="Times New Roman"/>
              </a:rPr>
              <a:t>90°C,</a:t>
            </a:r>
            <a:r>
              <a:rPr sz="1100" spc="-5" dirty="0">
                <a:latin typeface="Times New Roman"/>
                <a:cs typeface="Times New Roman"/>
              </a:rPr>
              <a:t> </a:t>
            </a:r>
            <a:r>
              <a:rPr sz="1100" spc="-25" dirty="0">
                <a:latin typeface="Times New Roman"/>
                <a:cs typeface="Times New Roman"/>
              </a:rPr>
              <a:t>the </a:t>
            </a:r>
            <a:r>
              <a:rPr sz="1100" dirty="0">
                <a:latin typeface="Times New Roman"/>
                <a:cs typeface="Times New Roman"/>
              </a:rPr>
              <a:t>piston</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at a new</a:t>
            </a:r>
            <a:r>
              <a:rPr sz="1100" spc="-5" dirty="0">
                <a:latin typeface="Times New Roman"/>
                <a:cs typeface="Times New Roman"/>
              </a:rPr>
              <a:t> </a:t>
            </a:r>
            <a:r>
              <a:rPr sz="1100" dirty="0">
                <a:latin typeface="Times New Roman"/>
                <a:cs typeface="Times New Roman"/>
              </a:rPr>
              <a:t>equilibrium position,</a:t>
            </a:r>
            <a:r>
              <a:rPr sz="1100" spc="-15" dirty="0">
                <a:latin typeface="Times New Roman"/>
                <a:cs typeface="Times New Roman"/>
              </a:rPr>
              <a:t> </a:t>
            </a:r>
            <a:r>
              <a:rPr sz="1100" dirty="0">
                <a:latin typeface="Times New Roman"/>
                <a:cs typeface="Times New Roman"/>
              </a:rPr>
              <a:t>but</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spc="-10" dirty="0">
                <a:latin typeface="Times New Roman"/>
                <a:cs typeface="Times New Roman"/>
              </a:rPr>
              <a:t>pressure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cylinder</a:t>
            </a:r>
            <a:r>
              <a:rPr sz="1100" spc="-2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same</a:t>
            </a:r>
            <a:r>
              <a:rPr sz="1100" spc="-25" dirty="0">
                <a:latin typeface="Times New Roman"/>
                <a:cs typeface="Times New Roman"/>
              </a:rPr>
              <a:t> </a:t>
            </a:r>
            <a:r>
              <a:rPr sz="1100" dirty="0">
                <a:latin typeface="Times New Roman"/>
                <a:cs typeface="Times New Roman"/>
              </a:rPr>
              <a:t>as</a:t>
            </a:r>
            <a:r>
              <a:rPr sz="1100" spc="-15" dirty="0">
                <a:latin typeface="Times New Roman"/>
                <a:cs typeface="Times New Roman"/>
              </a:rPr>
              <a:t> </a:t>
            </a:r>
            <a:r>
              <a:rPr sz="1100" dirty="0">
                <a:latin typeface="Times New Roman"/>
                <a:cs typeface="Times New Roman"/>
              </a:rPr>
              <a:t>it</a:t>
            </a:r>
            <a:r>
              <a:rPr sz="1100" spc="-15" dirty="0">
                <a:latin typeface="Times New Roman"/>
                <a:cs typeface="Times New Roman"/>
              </a:rPr>
              <a:t> </a:t>
            </a:r>
            <a:r>
              <a:rPr sz="1100" dirty="0">
                <a:latin typeface="Times New Roman"/>
                <a:cs typeface="Times New Roman"/>
              </a:rPr>
              <a:t>was</a:t>
            </a:r>
            <a:r>
              <a:rPr sz="1100" spc="-25" dirty="0">
                <a:latin typeface="Times New Roman"/>
                <a:cs typeface="Times New Roman"/>
              </a:rPr>
              <a:t> </a:t>
            </a:r>
            <a:r>
              <a:rPr sz="1100" dirty="0">
                <a:latin typeface="Times New Roman"/>
                <a:cs typeface="Times New Roman"/>
              </a:rPr>
              <a:t>before</a:t>
            </a:r>
            <a:r>
              <a:rPr sz="1100" spc="-25" dirty="0">
                <a:latin typeface="Times New Roman"/>
                <a:cs typeface="Times New Roman"/>
              </a:rPr>
              <a:t> </a:t>
            </a:r>
            <a:r>
              <a:rPr sz="1100" dirty="0">
                <a:latin typeface="Times New Roman"/>
                <a:cs typeface="Times New Roman"/>
              </a:rPr>
              <a:t>–</a:t>
            </a:r>
            <a:r>
              <a:rPr sz="1100" spc="-20" dirty="0">
                <a:latin typeface="Times New Roman"/>
                <a:cs typeface="Times New Roman"/>
              </a:rPr>
              <a:t> </a:t>
            </a:r>
            <a:r>
              <a:rPr sz="1100" dirty="0">
                <a:latin typeface="Times New Roman"/>
                <a:cs typeface="Times New Roman"/>
              </a:rPr>
              <a:t>nothing</a:t>
            </a:r>
            <a:r>
              <a:rPr sz="1100" spc="-20" dirty="0">
                <a:latin typeface="Times New Roman"/>
                <a:cs typeface="Times New Roman"/>
              </a:rPr>
              <a:t> </a:t>
            </a:r>
            <a:r>
              <a:rPr sz="1100" spc="-25" dirty="0">
                <a:latin typeface="Times New Roman"/>
                <a:cs typeface="Times New Roman"/>
              </a:rPr>
              <a:t>has </a:t>
            </a:r>
            <a:r>
              <a:rPr sz="1100" dirty="0">
                <a:latin typeface="Times New Roman"/>
                <a:cs typeface="Times New Roman"/>
              </a:rPr>
              <a:t>changed on</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free-</a:t>
            </a:r>
            <a:r>
              <a:rPr sz="1100" dirty="0">
                <a:latin typeface="Times New Roman"/>
                <a:cs typeface="Times New Roman"/>
              </a:rPr>
              <a:t>body diagram.</a:t>
            </a:r>
            <a:r>
              <a:rPr sz="1100" spc="5" dirty="0">
                <a:latin typeface="Times New Roman"/>
                <a:cs typeface="Times New Roman"/>
              </a:rPr>
              <a:t> </a:t>
            </a:r>
            <a:r>
              <a:rPr sz="1100" dirty="0">
                <a:latin typeface="Times New Roman"/>
                <a:cs typeface="Times New Roman"/>
              </a:rPr>
              <a:t>Thus,</a:t>
            </a:r>
            <a:r>
              <a:rPr sz="1100" spc="-15" dirty="0">
                <a:latin typeface="Times New Roman"/>
                <a:cs typeface="Times New Roman"/>
              </a:rPr>
              <a:t> </a:t>
            </a:r>
            <a:r>
              <a:rPr sz="1100" dirty="0">
                <a:latin typeface="Times New Roman"/>
                <a:cs typeface="Times New Roman"/>
              </a:rPr>
              <a:t>to</a:t>
            </a:r>
            <a:r>
              <a:rPr sz="1100" spc="-10" dirty="0">
                <a:latin typeface="Times New Roman"/>
                <a:cs typeface="Times New Roman"/>
              </a:rPr>
              <a:t> </a:t>
            </a:r>
            <a:r>
              <a:rPr sz="1100" dirty="0">
                <a:latin typeface="Times New Roman"/>
                <a:cs typeface="Times New Roman"/>
              </a:rPr>
              <a:t>satisfy </a:t>
            </a:r>
            <a:r>
              <a:rPr sz="1100" spc="-25" dirty="0">
                <a:latin typeface="Times New Roman"/>
                <a:cs typeface="Times New Roman"/>
              </a:rPr>
              <a:t>the </a:t>
            </a:r>
            <a:r>
              <a:rPr sz="1100" dirty="0">
                <a:latin typeface="Times New Roman"/>
                <a:cs typeface="Times New Roman"/>
              </a:rPr>
              <a:t>ideal gas</a:t>
            </a:r>
            <a:r>
              <a:rPr sz="1100" spc="-5" dirty="0">
                <a:latin typeface="Times New Roman"/>
                <a:cs typeface="Times New Roman"/>
              </a:rPr>
              <a:t> </a:t>
            </a:r>
            <a:r>
              <a:rPr sz="1100" dirty="0">
                <a:latin typeface="Times New Roman"/>
                <a:cs typeface="Times New Roman"/>
              </a:rPr>
              <a:t>law,</a:t>
            </a:r>
            <a:r>
              <a:rPr sz="1100" spc="-5" dirty="0">
                <a:latin typeface="Times New Roman"/>
                <a:cs typeface="Times New Roman"/>
              </a:rPr>
              <a:t> </a:t>
            </a:r>
            <a:r>
              <a:rPr sz="1100" dirty="0">
                <a:latin typeface="Times New Roman"/>
                <a:cs typeface="Times New Roman"/>
              </a:rPr>
              <a:t>the volume</a:t>
            </a:r>
            <a:r>
              <a:rPr sz="1100" spc="-5" dirty="0">
                <a:latin typeface="Times New Roman"/>
                <a:cs typeface="Times New Roman"/>
              </a:rPr>
              <a:t> </a:t>
            </a:r>
            <a:r>
              <a:rPr sz="1100" dirty="0">
                <a:latin typeface="Times New Roman"/>
                <a:cs typeface="Times New Roman"/>
              </a:rPr>
              <a:t>occupied</a:t>
            </a:r>
            <a:r>
              <a:rPr sz="1100" spc="-5" dirty="0">
                <a:latin typeface="Times New Roman"/>
                <a:cs typeface="Times New Roman"/>
              </a:rPr>
              <a:t> </a:t>
            </a:r>
            <a:r>
              <a:rPr sz="1100" dirty="0">
                <a:latin typeface="Times New Roman"/>
                <a:cs typeface="Times New Roman"/>
              </a:rPr>
              <a:t>by</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spc="-10" dirty="0">
                <a:latin typeface="Times New Roman"/>
                <a:cs typeface="Times New Roman"/>
              </a:rPr>
              <a:t>increases </a:t>
            </a:r>
            <a:r>
              <a:rPr sz="1100" dirty="0">
                <a:latin typeface="Times New Roman"/>
                <a:cs typeface="Times New Roman"/>
              </a:rPr>
              <a:t>when</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pressure</a:t>
            </a:r>
            <a:r>
              <a:rPr sz="1100" spc="-10" dirty="0">
                <a:latin typeface="Times New Roman"/>
                <a:cs typeface="Times New Roman"/>
              </a:rPr>
              <a:t> </a:t>
            </a:r>
            <a:r>
              <a:rPr sz="1100" dirty="0">
                <a:latin typeface="Times New Roman"/>
                <a:cs typeface="Times New Roman"/>
              </a:rPr>
              <a:t>increases.</a:t>
            </a:r>
            <a:r>
              <a:rPr sz="1100" spc="-5" dirty="0">
                <a:latin typeface="Times New Roman"/>
                <a:cs typeface="Times New Roman"/>
              </a:rPr>
              <a:t> </a:t>
            </a:r>
            <a:r>
              <a:rPr sz="1100" dirty="0">
                <a:latin typeface="Times New Roman"/>
                <a:cs typeface="Times New Roman"/>
              </a:rPr>
              <a:t>This</a:t>
            </a:r>
            <a:r>
              <a:rPr sz="1100" spc="-2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shown</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spc="-10" dirty="0">
                <a:latin typeface="Times New Roman"/>
                <a:cs typeface="Times New Roman"/>
              </a:rPr>
              <a:t>Figure</a:t>
            </a:r>
            <a:endParaRPr sz="1100">
              <a:latin typeface="Times New Roman"/>
              <a:cs typeface="Times New Roman"/>
            </a:endParaRPr>
          </a:p>
          <a:p>
            <a:pPr marL="12700">
              <a:lnSpc>
                <a:spcPts val="1140"/>
              </a:lnSpc>
            </a:pPr>
            <a:r>
              <a:rPr sz="1100" dirty="0">
                <a:latin typeface="Times New Roman"/>
                <a:cs typeface="Times New Roman"/>
              </a:rPr>
              <a:t>15.4.</a:t>
            </a:r>
            <a:r>
              <a:rPr sz="1100" spc="-5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expanding</a:t>
            </a:r>
            <a:r>
              <a:rPr sz="1100" spc="-30" dirty="0">
                <a:latin typeface="Times New Roman"/>
                <a:cs typeface="Times New Roman"/>
              </a:rPr>
              <a:t> </a:t>
            </a:r>
            <a:r>
              <a:rPr sz="1100" dirty="0">
                <a:latin typeface="Times New Roman"/>
                <a:cs typeface="Times New Roman"/>
              </a:rPr>
              <a:t>gas</a:t>
            </a:r>
            <a:r>
              <a:rPr sz="1100" spc="-30" dirty="0">
                <a:latin typeface="Times New Roman"/>
                <a:cs typeface="Times New Roman"/>
              </a:rPr>
              <a:t> </a:t>
            </a:r>
            <a:r>
              <a:rPr sz="1100" dirty="0">
                <a:latin typeface="Times New Roman"/>
                <a:cs typeface="Times New Roman"/>
              </a:rPr>
              <a:t>does</a:t>
            </a:r>
            <a:r>
              <a:rPr sz="1100" spc="-25" dirty="0">
                <a:latin typeface="Times New Roman"/>
                <a:cs typeface="Times New Roman"/>
              </a:rPr>
              <a:t> </a:t>
            </a:r>
            <a:r>
              <a:rPr sz="1100" dirty="0">
                <a:latin typeface="Times New Roman"/>
                <a:cs typeface="Times New Roman"/>
              </a:rPr>
              <a:t>a</a:t>
            </a:r>
            <a:r>
              <a:rPr sz="1100" spc="-35" dirty="0">
                <a:latin typeface="Times New Roman"/>
                <a:cs typeface="Times New Roman"/>
              </a:rPr>
              <a:t> </a:t>
            </a:r>
            <a:r>
              <a:rPr sz="1100" dirty="0">
                <a:latin typeface="Times New Roman"/>
                <a:cs typeface="Times New Roman"/>
              </a:rPr>
              <a:t>positive</a:t>
            </a:r>
            <a:r>
              <a:rPr sz="1100" spc="-25" dirty="0">
                <a:latin typeface="Times New Roman"/>
                <a:cs typeface="Times New Roman"/>
              </a:rPr>
              <a:t> </a:t>
            </a:r>
            <a:r>
              <a:rPr sz="1100" dirty="0">
                <a:latin typeface="Times New Roman"/>
                <a:cs typeface="Times New Roman"/>
              </a:rPr>
              <a:t>amount</a:t>
            </a:r>
            <a:r>
              <a:rPr sz="1100" spc="-3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spc="-20" dirty="0">
                <a:latin typeface="Times New Roman"/>
                <a:cs typeface="Times New Roman"/>
              </a:rPr>
              <a:t>work</a:t>
            </a:r>
            <a:endParaRPr sz="1100">
              <a:latin typeface="Times New Roman"/>
              <a:cs typeface="Times New Roman"/>
            </a:endParaRPr>
          </a:p>
          <a:p>
            <a:pPr marL="12700" marR="77470">
              <a:lnSpc>
                <a:spcPct val="91100"/>
              </a:lnSpc>
              <a:spcBef>
                <a:spcPts val="60"/>
              </a:spcBef>
            </a:pPr>
            <a:r>
              <a:rPr sz="1100" i="1" dirty="0">
                <a:latin typeface="Times New Roman"/>
                <a:cs typeface="Times New Roman"/>
              </a:rPr>
              <a:t>W</a:t>
            </a:r>
            <a:r>
              <a:rPr sz="1100" dirty="0">
                <a:latin typeface="Times New Roman"/>
                <a:cs typeface="Times New Roman"/>
              </a:rPr>
              <a:t>,</a:t>
            </a:r>
            <a:r>
              <a:rPr sz="1100" spc="-10" dirty="0">
                <a:latin typeface="Times New Roman"/>
                <a:cs typeface="Times New Roman"/>
              </a:rPr>
              <a:t> </a:t>
            </a:r>
            <a:r>
              <a:rPr sz="1100" dirty="0">
                <a:latin typeface="Times New Roman"/>
                <a:cs typeface="Times New Roman"/>
              </a:rPr>
              <a:t>exerting</a:t>
            </a:r>
            <a:r>
              <a:rPr sz="1100" spc="-25" dirty="0">
                <a:latin typeface="Times New Roman"/>
                <a:cs typeface="Times New Roman"/>
              </a:rPr>
              <a:t> </a:t>
            </a:r>
            <a:r>
              <a:rPr sz="1100" dirty="0">
                <a:latin typeface="Times New Roman"/>
                <a:cs typeface="Times New Roman"/>
              </a:rPr>
              <a:t>an</a:t>
            </a:r>
            <a:r>
              <a:rPr sz="1100" spc="-5" dirty="0">
                <a:latin typeface="Times New Roman"/>
                <a:cs typeface="Times New Roman"/>
              </a:rPr>
              <a:t> </a:t>
            </a:r>
            <a:r>
              <a:rPr sz="1100" dirty="0">
                <a:latin typeface="Times New Roman"/>
                <a:cs typeface="Times New Roman"/>
              </a:rPr>
              <a:t>upward</a:t>
            </a:r>
            <a:r>
              <a:rPr sz="1100" spc="-25" dirty="0">
                <a:latin typeface="Times New Roman"/>
                <a:cs typeface="Times New Roman"/>
              </a:rPr>
              <a:t> </a:t>
            </a:r>
            <a:r>
              <a:rPr sz="1100" dirty="0">
                <a:latin typeface="Times New Roman"/>
                <a:cs typeface="Times New Roman"/>
              </a:rPr>
              <a:t>force</a:t>
            </a:r>
            <a:r>
              <a:rPr sz="1100" spc="-5"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causing</a:t>
            </a:r>
            <a:r>
              <a:rPr sz="1100" spc="-10" dirty="0">
                <a:latin typeface="Times New Roman"/>
                <a:cs typeface="Times New Roman"/>
              </a:rPr>
              <a:t> </a:t>
            </a:r>
            <a:r>
              <a:rPr sz="1100" dirty="0">
                <a:latin typeface="Times New Roman"/>
                <a:cs typeface="Times New Roman"/>
              </a:rPr>
              <a:t>an</a:t>
            </a:r>
            <a:r>
              <a:rPr sz="1100" spc="-5" dirty="0">
                <a:latin typeface="Times New Roman"/>
                <a:cs typeface="Times New Roman"/>
              </a:rPr>
              <a:t> </a:t>
            </a:r>
            <a:r>
              <a:rPr sz="1100" spc="-10" dirty="0">
                <a:latin typeface="Times New Roman"/>
                <a:cs typeface="Times New Roman"/>
              </a:rPr>
              <a:t>upward </a:t>
            </a:r>
            <a:r>
              <a:rPr sz="1100" dirty="0">
                <a:latin typeface="Times New Roman"/>
                <a:cs typeface="Times New Roman"/>
              </a:rPr>
              <a:t>displacement</a:t>
            </a:r>
            <a:r>
              <a:rPr sz="1100" spc="-1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piston.</a:t>
            </a:r>
            <a:r>
              <a:rPr sz="1100" spc="-15" dirty="0">
                <a:latin typeface="Times New Roman"/>
                <a:cs typeface="Times New Roman"/>
              </a:rPr>
              <a:t> </a:t>
            </a:r>
            <a:r>
              <a:rPr sz="1100" dirty="0">
                <a:latin typeface="Times New Roman"/>
                <a:cs typeface="Times New Roman"/>
              </a:rPr>
              <a:t>Like</a:t>
            </a:r>
            <a:r>
              <a:rPr sz="1100" spc="-15" dirty="0">
                <a:latin typeface="Times New Roman"/>
                <a:cs typeface="Times New Roman"/>
              </a:rPr>
              <a:t> </a:t>
            </a:r>
            <a:r>
              <a:rPr sz="1100" dirty="0">
                <a:latin typeface="Times New Roman"/>
                <a:cs typeface="Times New Roman"/>
              </a:rPr>
              <a:t>the change in</a:t>
            </a:r>
            <a:r>
              <a:rPr sz="1100" spc="-20" dirty="0">
                <a:latin typeface="Times New Roman"/>
                <a:cs typeface="Times New Roman"/>
              </a:rPr>
              <a:t> </a:t>
            </a:r>
            <a:r>
              <a:rPr sz="1100" spc="-10" dirty="0">
                <a:latin typeface="Times New Roman"/>
                <a:cs typeface="Times New Roman"/>
              </a:rPr>
              <a:t>internal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i="1" dirty="0">
                <a:latin typeface="Times New Roman"/>
                <a:cs typeface="Times New Roman"/>
              </a:rPr>
              <a:t>W</a:t>
            </a:r>
            <a:r>
              <a:rPr sz="1100" i="1" spc="-15" dirty="0">
                <a:latin typeface="Times New Roman"/>
                <a:cs typeface="Times New Roman"/>
              </a:rPr>
              <a:t> </a:t>
            </a:r>
            <a:r>
              <a:rPr sz="1100" dirty="0">
                <a:latin typeface="Times New Roman"/>
                <a:cs typeface="Times New Roman"/>
              </a:rPr>
              <a:t>comes</a:t>
            </a:r>
            <a:r>
              <a:rPr sz="1100" spc="-15" dirty="0">
                <a:latin typeface="Times New Roman"/>
                <a:cs typeface="Times New Roman"/>
              </a:rPr>
              <a:t> </a:t>
            </a:r>
            <a:r>
              <a:rPr sz="1100" dirty="0">
                <a:latin typeface="Times New Roman"/>
                <a:cs typeface="Times New Roman"/>
              </a:rPr>
              <a:t>from the</a:t>
            </a:r>
            <a:r>
              <a:rPr sz="1100" spc="-5"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i="1" dirty="0">
                <a:latin typeface="Times New Roman"/>
                <a:cs typeface="Times New Roman"/>
              </a:rPr>
              <a:t>Q</a:t>
            </a:r>
            <a:r>
              <a:rPr sz="1100" i="1" spc="-25" dirty="0">
                <a:latin typeface="Times New Roman"/>
                <a:cs typeface="Times New Roman"/>
              </a:rPr>
              <a:t> </a:t>
            </a:r>
            <a:r>
              <a:rPr sz="1100" spc="-10" dirty="0">
                <a:latin typeface="Times New Roman"/>
                <a:cs typeface="Times New Roman"/>
              </a:rPr>
              <a:t>transferred </a:t>
            </a:r>
            <a:r>
              <a:rPr sz="1100" dirty="0">
                <a:latin typeface="Times New Roman"/>
                <a:cs typeface="Times New Roman"/>
              </a:rPr>
              <a:t>from</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water</a:t>
            </a:r>
            <a:r>
              <a:rPr sz="1100" spc="-10" dirty="0">
                <a:latin typeface="Times New Roman"/>
                <a:cs typeface="Times New Roman"/>
              </a:rPr>
              <a:t> </a:t>
            </a:r>
            <a:r>
              <a:rPr sz="1100" dirty="0">
                <a:latin typeface="Times New Roman"/>
                <a:cs typeface="Times New Roman"/>
              </a:rPr>
              <a:t>bath</a:t>
            </a:r>
            <a:r>
              <a:rPr sz="1100" spc="-5" dirty="0">
                <a:latin typeface="Times New Roman"/>
                <a:cs typeface="Times New Roman"/>
              </a:rPr>
              <a:t> </a:t>
            </a:r>
            <a:r>
              <a:rPr sz="1100" dirty="0">
                <a:latin typeface="Times New Roman"/>
                <a:cs typeface="Times New Roman"/>
              </a:rPr>
              <a:t>into</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Thus,</a:t>
            </a:r>
            <a:r>
              <a:rPr sz="1100" spc="-5" dirty="0">
                <a:latin typeface="Times New Roman"/>
                <a:cs typeface="Times New Roman"/>
              </a:rPr>
              <a:t> </a:t>
            </a:r>
            <a:r>
              <a:rPr sz="1100" dirty="0">
                <a:latin typeface="Times New Roman"/>
                <a:cs typeface="Times New Roman"/>
              </a:rPr>
              <a:t>some</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25" dirty="0">
                <a:latin typeface="Times New Roman"/>
                <a:cs typeface="Times New Roman"/>
              </a:rPr>
              <a:t>the </a:t>
            </a:r>
            <a:r>
              <a:rPr sz="1100" dirty="0">
                <a:latin typeface="Times New Roman"/>
                <a:cs typeface="Times New Roman"/>
              </a:rPr>
              <a:t>transferred</a:t>
            </a:r>
            <a:r>
              <a:rPr sz="1100" spc="-10"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goes</a:t>
            </a:r>
            <a:r>
              <a:rPr sz="1100" spc="-20" dirty="0">
                <a:latin typeface="Times New Roman"/>
                <a:cs typeface="Times New Roman"/>
              </a:rPr>
              <a:t> </a:t>
            </a:r>
            <a:r>
              <a:rPr sz="1100" dirty="0">
                <a:latin typeface="Times New Roman"/>
                <a:cs typeface="Times New Roman"/>
              </a:rPr>
              <a:t>into</a:t>
            </a:r>
            <a:r>
              <a:rPr sz="1100" spc="-5" dirty="0">
                <a:latin typeface="Times New Roman"/>
                <a:cs typeface="Times New Roman"/>
              </a:rPr>
              <a:t> </a:t>
            </a:r>
            <a:r>
              <a:rPr sz="1100" dirty="0">
                <a:latin typeface="Times New Roman"/>
                <a:cs typeface="Times New Roman"/>
              </a:rPr>
              <a:t>raising</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internal</a:t>
            </a:r>
            <a:r>
              <a:rPr sz="1100" spc="-5"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spc="-25" dirty="0">
                <a:latin typeface="Times New Roman"/>
                <a:cs typeface="Times New Roman"/>
              </a:rPr>
              <a:t>of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some</a:t>
            </a:r>
            <a:r>
              <a:rPr sz="1100" spc="-5" dirty="0">
                <a:latin typeface="Times New Roman"/>
                <a:cs typeface="Times New Roman"/>
              </a:rPr>
              <a:t> </a:t>
            </a:r>
            <a:r>
              <a:rPr sz="1100" dirty="0">
                <a:latin typeface="Times New Roman"/>
                <a:cs typeface="Times New Roman"/>
              </a:rPr>
              <a:t>goes</a:t>
            </a:r>
            <a:r>
              <a:rPr sz="1100" spc="-10" dirty="0">
                <a:latin typeface="Times New Roman"/>
                <a:cs typeface="Times New Roman"/>
              </a:rPr>
              <a:t> </a:t>
            </a:r>
            <a:r>
              <a:rPr sz="1100" dirty="0">
                <a:latin typeface="Times New Roman"/>
                <a:cs typeface="Times New Roman"/>
              </a:rPr>
              <a:t>into</a:t>
            </a:r>
            <a:r>
              <a:rPr sz="1100" spc="-15" dirty="0">
                <a:latin typeface="Times New Roman"/>
                <a:cs typeface="Times New Roman"/>
              </a:rPr>
              <a:t> </a:t>
            </a:r>
            <a:r>
              <a:rPr sz="1100" dirty="0">
                <a:latin typeface="Times New Roman"/>
                <a:cs typeface="Times New Roman"/>
              </a:rPr>
              <a:t>doing</a:t>
            </a:r>
            <a:r>
              <a:rPr sz="1100" spc="-5" dirty="0">
                <a:latin typeface="Times New Roman"/>
                <a:cs typeface="Times New Roman"/>
              </a:rPr>
              <a:t> </a:t>
            </a:r>
            <a:r>
              <a:rPr sz="1100" spc="-20" dirty="0">
                <a:latin typeface="Times New Roman"/>
                <a:cs typeface="Times New Roman"/>
              </a:rPr>
              <a:t>work.</a:t>
            </a:r>
            <a:endParaRPr sz="1100">
              <a:latin typeface="Times New Roman"/>
              <a:cs typeface="Times New Roman"/>
            </a:endParaRPr>
          </a:p>
        </p:txBody>
      </p:sp>
      <p:sp>
        <p:nvSpPr>
          <p:cNvPr id="17" name="object 17"/>
          <p:cNvSpPr txBox="1"/>
          <p:nvPr/>
        </p:nvSpPr>
        <p:spPr>
          <a:xfrm>
            <a:off x="6198490" y="2933826"/>
            <a:ext cx="2549525" cy="800219"/>
          </a:xfrm>
          <a:prstGeom prst="rect">
            <a:avLst/>
          </a:prstGeom>
        </p:spPr>
        <p:txBody>
          <a:bodyPr vert="horz" wrap="square" lIns="0" tIns="30480" rIns="0" bIns="0" rtlCol="0">
            <a:spAutoFit/>
          </a:bodyPr>
          <a:lstStyle/>
          <a:p>
            <a:pPr marL="12700" marR="5080">
              <a:lnSpc>
                <a:spcPts val="1200"/>
              </a:lnSpc>
              <a:spcBef>
                <a:spcPts val="240"/>
              </a:spcBef>
            </a:pPr>
            <a:r>
              <a:rPr sz="1100" b="1" dirty="0">
                <a:latin typeface="Times New Roman"/>
                <a:cs typeface="Times New Roman"/>
              </a:rPr>
              <a:t>Figure</a:t>
            </a:r>
            <a:r>
              <a:rPr sz="1100" b="1" spc="-40" dirty="0">
                <a:latin typeface="Times New Roman"/>
                <a:cs typeface="Times New Roman"/>
              </a:rPr>
              <a:t> </a:t>
            </a:r>
            <a:r>
              <a:rPr sz="1100" b="1" dirty="0">
                <a:latin typeface="Times New Roman"/>
                <a:cs typeface="Times New Roman"/>
              </a:rPr>
              <a:t>15.2</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When</a:t>
            </a:r>
            <a:r>
              <a:rPr sz="1100" spc="-4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cylinder</a:t>
            </a:r>
            <a:r>
              <a:rPr sz="1100" spc="-3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placed</a:t>
            </a:r>
            <a:r>
              <a:rPr sz="1100" spc="-3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spc="-50" dirty="0">
                <a:latin typeface="Times New Roman"/>
                <a:cs typeface="Times New Roman"/>
              </a:rPr>
              <a:t>a </a:t>
            </a:r>
            <a:r>
              <a:rPr sz="1100" dirty="0">
                <a:latin typeface="Times New Roman"/>
                <a:cs typeface="Times New Roman"/>
              </a:rPr>
              <a:t>water</a:t>
            </a:r>
            <a:r>
              <a:rPr sz="1100" spc="-35" dirty="0">
                <a:latin typeface="Times New Roman"/>
                <a:cs typeface="Times New Roman"/>
              </a:rPr>
              <a:t> </a:t>
            </a:r>
            <a:r>
              <a:rPr sz="1100" dirty="0">
                <a:latin typeface="Times New Roman"/>
                <a:cs typeface="Times New Roman"/>
              </a:rPr>
              <a:t>bath</a:t>
            </a:r>
            <a:r>
              <a:rPr sz="1100" spc="-40" dirty="0">
                <a:latin typeface="Times New Roman"/>
                <a:cs typeface="Times New Roman"/>
              </a:rPr>
              <a:t> </a:t>
            </a:r>
            <a:r>
              <a:rPr sz="1100" dirty="0">
                <a:latin typeface="Times New Roman"/>
                <a:cs typeface="Times New Roman"/>
              </a:rPr>
              <a:t>that</a:t>
            </a:r>
            <a:r>
              <a:rPr sz="1100" spc="-30" dirty="0">
                <a:latin typeface="Times New Roman"/>
                <a:cs typeface="Times New Roman"/>
              </a:rPr>
              <a:t> </a:t>
            </a: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maintained</a:t>
            </a:r>
            <a:r>
              <a:rPr sz="1100" spc="-40" dirty="0">
                <a:latin typeface="Times New Roman"/>
                <a:cs typeface="Times New Roman"/>
              </a:rPr>
              <a:t> </a:t>
            </a:r>
            <a:r>
              <a:rPr sz="1100" dirty="0">
                <a:latin typeface="Times New Roman"/>
                <a:cs typeface="Times New Roman"/>
              </a:rPr>
              <a:t>at</a:t>
            </a:r>
            <a:r>
              <a:rPr sz="1100" spc="-30" dirty="0">
                <a:latin typeface="Times New Roman"/>
                <a:cs typeface="Times New Roman"/>
              </a:rPr>
              <a:t> </a:t>
            </a:r>
            <a:r>
              <a:rPr sz="1100" dirty="0">
                <a:latin typeface="Times New Roman"/>
                <a:cs typeface="Times New Roman"/>
              </a:rPr>
              <a:t>a</a:t>
            </a:r>
            <a:r>
              <a:rPr sz="1100" spc="-40" dirty="0">
                <a:latin typeface="Times New Roman"/>
                <a:cs typeface="Times New Roman"/>
              </a:rPr>
              <a:t> </a:t>
            </a:r>
            <a:r>
              <a:rPr sz="1100" spc="-10" dirty="0">
                <a:latin typeface="Times New Roman"/>
                <a:cs typeface="Times New Roman"/>
              </a:rPr>
              <a:t>temperature </a:t>
            </a:r>
            <a:r>
              <a:rPr sz="1100" dirty="0">
                <a:latin typeface="Times New Roman"/>
                <a:cs typeface="Times New Roman"/>
              </a:rPr>
              <a:t>higher</a:t>
            </a:r>
            <a:r>
              <a:rPr sz="1100" spc="-5" dirty="0">
                <a:latin typeface="Times New Roman"/>
                <a:cs typeface="Times New Roman"/>
              </a:rPr>
              <a:t> </a:t>
            </a:r>
            <a:r>
              <a:rPr sz="1100" dirty="0">
                <a:latin typeface="Times New Roman"/>
                <a:cs typeface="Times New Roman"/>
              </a:rPr>
              <a:t>than</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spc="-10" dirty="0">
                <a:latin typeface="Times New Roman"/>
                <a:cs typeface="Times New Roman"/>
              </a:rPr>
              <a:t>naturally </a:t>
            </a:r>
            <a:r>
              <a:rPr sz="1100" dirty="0">
                <a:latin typeface="Times New Roman"/>
                <a:cs typeface="Times New Roman"/>
              </a:rPr>
              <a:t>transferred</a:t>
            </a:r>
            <a:r>
              <a:rPr sz="1100" spc="-15" dirty="0">
                <a:latin typeface="Times New Roman"/>
                <a:cs typeface="Times New Roman"/>
              </a:rPr>
              <a:t> </a:t>
            </a:r>
            <a:r>
              <a:rPr sz="1100" dirty="0">
                <a:latin typeface="Times New Roman"/>
                <a:cs typeface="Times New Roman"/>
              </a:rPr>
              <a:t>from the</a:t>
            </a:r>
            <a:r>
              <a:rPr sz="1100" spc="-5" dirty="0">
                <a:latin typeface="Times New Roman"/>
                <a:cs typeface="Times New Roman"/>
              </a:rPr>
              <a:t> </a:t>
            </a:r>
            <a:r>
              <a:rPr sz="1100" dirty="0">
                <a:latin typeface="Times New Roman"/>
                <a:cs typeface="Times New Roman"/>
              </a:rPr>
              <a:t>water</a:t>
            </a:r>
            <a:r>
              <a:rPr sz="1100" spc="-25" dirty="0">
                <a:latin typeface="Times New Roman"/>
                <a:cs typeface="Times New Roman"/>
              </a:rPr>
              <a:t> </a:t>
            </a:r>
            <a:r>
              <a:rPr sz="1100" dirty="0">
                <a:latin typeface="Times New Roman"/>
                <a:cs typeface="Times New Roman"/>
              </a:rPr>
              <a:t>bath</a:t>
            </a:r>
            <a:r>
              <a:rPr sz="1100" spc="-20" dirty="0">
                <a:latin typeface="Times New Roman"/>
                <a:cs typeface="Times New Roman"/>
              </a:rPr>
              <a:t> </a:t>
            </a:r>
            <a:r>
              <a:rPr sz="1100" dirty="0">
                <a:latin typeface="Times New Roman"/>
                <a:cs typeface="Times New Roman"/>
              </a:rPr>
              <a:t>into </a:t>
            </a:r>
            <a:r>
              <a:rPr sz="1100" spc="-25" dirty="0">
                <a:latin typeface="Times New Roman"/>
                <a:cs typeface="Times New Roman"/>
              </a:rPr>
              <a:t>the </a:t>
            </a:r>
            <a:r>
              <a:rPr sz="1100" dirty="0">
                <a:latin typeface="Times New Roman"/>
                <a:cs typeface="Times New Roman"/>
              </a:rPr>
              <a:t>cylinder</a:t>
            </a:r>
            <a:r>
              <a:rPr sz="1100" spc="-15" dirty="0">
                <a:latin typeface="Times New Roman"/>
                <a:cs typeface="Times New Roman"/>
              </a:rPr>
              <a:t> </a:t>
            </a:r>
            <a:r>
              <a:rPr sz="1100" dirty="0">
                <a:latin typeface="Times New Roman"/>
                <a:cs typeface="Times New Roman"/>
              </a:rPr>
              <a:t>until</a:t>
            </a:r>
            <a:r>
              <a:rPr sz="1100" spc="-25" dirty="0">
                <a:latin typeface="Times New Roman"/>
                <a:cs typeface="Times New Roman"/>
              </a:rPr>
              <a:t> </a:t>
            </a:r>
            <a:r>
              <a:rPr sz="1100" dirty="0">
                <a:latin typeface="Times New Roman"/>
                <a:cs typeface="Times New Roman"/>
              </a:rPr>
              <a:t>thermal</a:t>
            </a:r>
            <a:r>
              <a:rPr sz="1100" spc="-20" dirty="0">
                <a:latin typeface="Times New Roman"/>
                <a:cs typeface="Times New Roman"/>
              </a:rPr>
              <a:t> </a:t>
            </a:r>
            <a:r>
              <a:rPr sz="1100" dirty="0">
                <a:latin typeface="Times New Roman"/>
                <a:cs typeface="Times New Roman"/>
              </a:rPr>
              <a:t>equilibrium</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spc="-10" dirty="0">
                <a:latin typeface="Times New Roman"/>
                <a:cs typeface="Times New Roman"/>
              </a:rPr>
              <a:t>reached.</a:t>
            </a:r>
            <a:endParaRPr sz="1100">
              <a:latin typeface="Times New Roman"/>
              <a:cs typeface="Times New Roman"/>
            </a:endParaRPr>
          </a:p>
        </p:txBody>
      </p:sp>
      <p:pic>
        <p:nvPicPr>
          <p:cNvPr id="18" name="object 18"/>
          <p:cNvPicPr/>
          <p:nvPr/>
        </p:nvPicPr>
        <p:blipFill>
          <a:blip r:embed="rId7" cstate="print"/>
          <a:stretch>
            <a:fillRect/>
          </a:stretch>
        </p:blipFill>
        <p:spPr>
          <a:xfrm>
            <a:off x="4122547" y="3555136"/>
            <a:ext cx="260350" cy="131419"/>
          </a:xfrm>
          <a:prstGeom prst="rect">
            <a:avLst/>
          </a:prstGeom>
        </p:spPr>
      </p:pic>
      <p:pic>
        <p:nvPicPr>
          <p:cNvPr id="19" name="object 19"/>
          <p:cNvPicPr/>
          <p:nvPr/>
        </p:nvPicPr>
        <p:blipFill>
          <a:blip r:embed="rId8" cstate="print"/>
          <a:stretch>
            <a:fillRect/>
          </a:stretch>
        </p:blipFill>
        <p:spPr>
          <a:xfrm>
            <a:off x="3032761" y="3925062"/>
            <a:ext cx="598233" cy="93979"/>
          </a:xfrm>
          <a:prstGeom prst="rect">
            <a:avLst/>
          </a:prstGeom>
        </p:spPr>
      </p:pic>
      <p:pic>
        <p:nvPicPr>
          <p:cNvPr id="20" name="object 20"/>
          <p:cNvPicPr/>
          <p:nvPr/>
        </p:nvPicPr>
        <p:blipFill>
          <a:blip r:embed="rId9" cstate="print"/>
          <a:stretch>
            <a:fillRect/>
          </a:stretch>
        </p:blipFill>
        <p:spPr>
          <a:xfrm>
            <a:off x="4749801" y="6786346"/>
            <a:ext cx="2578100" cy="774700"/>
          </a:xfrm>
          <a:prstGeom prst="rect">
            <a:avLst/>
          </a:prstGeom>
        </p:spPr>
      </p:pic>
      <p:sp>
        <p:nvSpPr>
          <p:cNvPr id="21" name="object 21"/>
          <p:cNvSpPr txBox="1"/>
          <p:nvPr/>
        </p:nvSpPr>
        <p:spPr>
          <a:xfrm>
            <a:off x="4814443" y="6837426"/>
            <a:ext cx="2353945" cy="646331"/>
          </a:xfrm>
          <a:prstGeom prst="rect">
            <a:avLst/>
          </a:prstGeom>
        </p:spPr>
        <p:txBody>
          <a:bodyPr vert="horz" wrap="square" lIns="0" tIns="30480" rIns="0" bIns="0" rtlCol="0">
            <a:spAutoFit/>
          </a:bodyPr>
          <a:lstStyle/>
          <a:p>
            <a:pPr marL="12700" marR="5080">
              <a:lnSpc>
                <a:spcPts val="1200"/>
              </a:lnSpc>
              <a:spcBef>
                <a:spcPts val="240"/>
              </a:spcBef>
            </a:pPr>
            <a:r>
              <a:rPr sz="1100" b="1" dirty="0">
                <a:latin typeface="Times New Roman"/>
                <a:cs typeface="Times New Roman"/>
              </a:rPr>
              <a:t>Figure</a:t>
            </a:r>
            <a:r>
              <a:rPr sz="1100" b="1" spc="-50" dirty="0">
                <a:latin typeface="Times New Roman"/>
                <a:cs typeface="Times New Roman"/>
              </a:rPr>
              <a:t> </a:t>
            </a:r>
            <a:r>
              <a:rPr sz="1100" b="1" dirty="0">
                <a:latin typeface="Times New Roman"/>
                <a:cs typeface="Times New Roman"/>
              </a:rPr>
              <a:t>15.4</a:t>
            </a:r>
            <a:r>
              <a:rPr sz="1100" dirty="0">
                <a:latin typeface="Times New Roman"/>
                <a:cs typeface="Times New Roman"/>
              </a:rPr>
              <a:t>:</a:t>
            </a:r>
            <a:r>
              <a:rPr sz="1100" spc="-50" dirty="0">
                <a:latin typeface="Times New Roman"/>
                <a:cs typeface="Times New Roman"/>
              </a:rPr>
              <a:t> </a:t>
            </a:r>
            <a:r>
              <a:rPr sz="1100" dirty="0">
                <a:latin typeface="Times New Roman"/>
                <a:cs typeface="Times New Roman"/>
              </a:rPr>
              <a:t>When</a:t>
            </a:r>
            <a:r>
              <a:rPr sz="1100" spc="-45" dirty="0">
                <a:latin typeface="Times New Roman"/>
                <a:cs typeface="Times New Roman"/>
              </a:rPr>
              <a:t> </a:t>
            </a:r>
            <a:r>
              <a:rPr sz="1100" spc="-10" dirty="0">
                <a:latin typeface="Times New Roman"/>
                <a:cs typeface="Times New Roman"/>
              </a:rPr>
              <a:t>thermal</a:t>
            </a:r>
            <a:r>
              <a:rPr sz="1100" spc="-50" dirty="0">
                <a:latin typeface="Times New Roman"/>
                <a:cs typeface="Times New Roman"/>
              </a:rPr>
              <a:t> </a:t>
            </a:r>
            <a:r>
              <a:rPr sz="1100" dirty="0">
                <a:latin typeface="Times New Roman"/>
                <a:cs typeface="Times New Roman"/>
              </a:rPr>
              <a:t>equilibrium</a:t>
            </a:r>
            <a:r>
              <a:rPr sz="1100" spc="-50" dirty="0">
                <a:latin typeface="Times New Roman"/>
                <a:cs typeface="Times New Roman"/>
              </a:rPr>
              <a:t> </a:t>
            </a:r>
            <a:r>
              <a:rPr sz="1100" spc="-25" dirty="0">
                <a:latin typeface="Times New Roman"/>
                <a:cs typeface="Times New Roman"/>
              </a:rPr>
              <a:t>is </a:t>
            </a:r>
            <a:r>
              <a:rPr sz="1100" dirty="0">
                <a:latin typeface="Times New Roman"/>
                <a:cs typeface="Times New Roman"/>
              </a:rPr>
              <a:t>reached,</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occupies</a:t>
            </a:r>
            <a:r>
              <a:rPr sz="1100" spc="-20"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larger</a:t>
            </a:r>
            <a:r>
              <a:rPr sz="1100" spc="-10" dirty="0">
                <a:latin typeface="Times New Roman"/>
                <a:cs typeface="Times New Roman"/>
              </a:rPr>
              <a:t> volume </a:t>
            </a:r>
            <a:r>
              <a:rPr sz="1100" dirty="0">
                <a:latin typeface="Times New Roman"/>
                <a:cs typeface="Times New Roman"/>
              </a:rPr>
              <a:t>because</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higher, </a:t>
            </a:r>
            <a:r>
              <a:rPr sz="1100" dirty="0">
                <a:latin typeface="Times New Roman"/>
                <a:cs typeface="Times New Roman"/>
              </a:rPr>
              <a:t>maintaining a</a:t>
            </a:r>
            <a:r>
              <a:rPr sz="1100" spc="-5" dirty="0">
                <a:latin typeface="Times New Roman"/>
                <a:cs typeface="Times New Roman"/>
              </a:rPr>
              <a:t> </a:t>
            </a:r>
            <a:r>
              <a:rPr sz="1100" dirty="0">
                <a:latin typeface="Times New Roman"/>
                <a:cs typeface="Times New Roman"/>
              </a:rPr>
              <a:t>constant</a:t>
            </a:r>
            <a:r>
              <a:rPr sz="1100" spc="5" dirty="0">
                <a:latin typeface="Times New Roman"/>
                <a:cs typeface="Times New Roman"/>
              </a:rPr>
              <a:t> </a:t>
            </a:r>
            <a:r>
              <a:rPr sz="1100" spc="-10" dirty="0">
                <a:latin typeface="Times New Roman"/>
                <a:cs typeface="Times New Roman"/>
              </a:rPr>
              <a:t>pressure.</a:t>
            </a:r>
            <a:endParaRPr sz="1100">
              <a:latin typeface="Times New Roman"/>
              <a:cs typeface="Times New Roman"/>
            </a:endParaRPr>
          </a:p>
        </p:txBody>
      </p:sp>
      <p:pic>
        <p:nvPicPr>
          <p:cNvPr id="22" name="object 22"/>
          <p:cNvPicPr/>
          <p:nvPr/>
        </p:nvPicPr>
        <p:blipFill>
          <a:blip r:embed="rId10" cstate="print"/>
          <a:stretch>
            <a:fillRect/>
          </a:stretch>
        </p:blipFill>
        <p:spPr>
          <a:xfrm>
            <a:off x="7452995" y="6182397"/>
            <a:ext cx="1314450" cy="1458214"/>
          </a:xfrm>
          <a:prstGeom prst="rect">
            <a:avLst/>
          </a:prstGeom>
        </p:spPr>
      </p:pic>
      <p:grpSp>
        <p:nvGrpSpPr>
          <p:cNvPr id="23" name="object 23"/>
          <p:cNvGrpSpPr/>
          <p:nvPr/>
        </p:nvGrpSpPr>
        <p:grpSpPr>
          <a:xfrm>
            <a:off x="5842000" y="4131817"/>
            <a:ext cx="1816100" cy="1638300"/>
            <a:chOff x="4470400" y="5732017"/>
            <a:chExt cx="1816100" cy="1638300"/>
          </a:xfrm>
        </p:grpSpPr>
        <p:pic>
          <p:nvPicPr>
            <p:cNvPr id="24" name="object 24"/>
            <p:cNvPicPr/>
            <p:nvPr/>
          </p:nvPicPr>
          <p:blipFill>
            <a:blip r:embed="rId11" cstate="print"/>
            <a:stretch>
              <a:fillRect/>
            </a:stretch>
          </p:blipFill>
          <p:spPr>
            <a:xfrm>
              <a:off x="4470400" y="5732017"/>
              <a:ext cx="1816100" cy="1638299"/>
            </a:xfrm>
            <a:prstGeom prst="rect">
              <a:avLst/>
            </a:prstGeom>
          </p:spPr>
        </p:pic>
        <p:pic>
          <p:nvPicPr>
            <p:cNvPr id="25" name="object 25"/>
            <p:cNvPicPr/>
            <p:nvPr/>
          </p:nvPicPr>
          <p:blipFill>
            <a:blip r:embed="rId12" cstate="print"/>
            <a:stretch>
              <a:fillRect/>
            </a:stretch>
          </p:blipFill>
          <p:spPr>
            <a:xfrm>
              <a:off x="4570602" y="6782561"/>
              <a:ext cx="90170" cy="92456"/>
            </a:xfrm>
            <a:prstGeom prst="rect">
              <a:avLst/>
            </a:prstGeom>
          </p:spPr>
        </p:pic>
        <p:pic>
          <p:nvPicPr>
            <p:cNvPr id="26" name="object 26"/>
            <p:cNvPicPr/>
            <p:nvPr/>
          </p:nvPicPr>
          <p:blipFill>
            <a:blip r:embed="rId13" cstate="print"/>
            <a:stretch>
              <a:fillRect/>
            </a:stretch>
          </p:blipFill>
          <p:spPr>
            <a:xfrm>
              <a:off x="4694554" y="6778116"/>
              <a:ext cx="795147" cy="134112"/>
            </a:xfrm>
            <a:prstGeom prst="rect">
              <a:avLst/>
            </a:prstGeom>
          </p:spPr>
        </p:pic>
      </p:grpSp>
      <p:sp>
        <p:nvSpPr>
          <p:cNvPr id="27" name="object 27"/>
          <p:cNvSpPr txBox="1"/>
          <p:nvPr/>
        </p:nvSpPr>
        <p:spPr>
          <a:xfrm>
            <a:off x="5905880" y="4182236"/>
            <a:ext cx="1658620" cy="1490921"/>
          </a:xfrm>
          <a:prstGeom prst="rect">
            <a:avLst/>
          </a:prstGeom>
        </p:spPr>
        <p:txBody>
          <a:bodyPr vert="horz" wrap="square" lIns="0" tIns="27940" rIns="0" bIns="0" rtlCol="0">
            <a:spAutoFit/>
          </a:bodyPr>
          <a:lstStyle/>
          <a:p>
            <a:pPr marL="12700" marR="116839">
              <a:lnSpc>
                <a:spcPct val="91100"/>
              </a:lnSpc>
              <a:spcBef>
                <a:spcPts val="22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15.3</a:t>
            </a:r>
            <a:r>
              <a:rPr sz="1100" dirty="0">
                <a:latin typeface="Times New Roman"/>
                <a:cs typeface="Times New Roman"/>
              </a:rPr>
              <a:t>: </a:t>
            </a:r>
            <a:r>
              <a:rPr sz="1100" spc="-10" dirty="0">
                <a:latin typeface="Times New Roman"/>
                <a:cs typeface="Times New Roman"/>
              </a:rPr>
              <a:t>Applying Newton’s</a:t>
            </a:r>
            <a:r>
              <a:rPr sz="1100" spc="-25" dirty="0">
                <a:latin typeface="Times New Roman"/>
                <a:cs typeface="Times New Roman"/>
              </a:rPr>
              <a:t> </a:t>
            </a:r>
            <a:r>
              <a:rPr sz="1100" spc="-10" dirty="0">
                <a:latin typeface="Times New Roman"/>
                <a:cs typeface="Times New Roman"/>
              </a:rPr>
              <a:t>second</a:t>
            </a:r>
            <a:r>
              <a:rPr sz="1100" spc="-50" dirty="0">
                <a:latin typeface="Times New Roman"/>
                <a:cs typeface="Times New Roman"/>
              </a:rPr>
              <a:t> </a:t>
            </a:r>
            <a:r>
              <a:rPr sz="1100" spc="-10" dirty="0">
                <a:latin typeface="Times New Roman"/>
                <a:cs typeface="Times New Roman"/>
              </a:rPr>
              <a:t>law</a:t>
            </a:r>
            <a:r>
              <a:rPr sz="1100" spc="-35" dirty="0">
                <a:latin typeface="Times New Roman"/>
                <a:cs typeface="Times New Roman"/>
              </a:rPr>
              <a:t> </a:t>
            </a:r>
            <a:r>
              <a:rPr sz="1100" dirty="0">
                <a:latin typeface="Times New Roman"/>
                <a:cs typeface="Times New Roman"/>
              </a:rPr>
              <a:t>to</a:t>
            </a:r>
            <a:r>
              <a:rPr sz="1100" spc="-40" dirty="0">
                <a:latin typeface="Times New Roman"/>
                <a:cs typeface="Times New Roman"/>
              </a:rPr>
              <a:t> </a:t>
            </a:r>
            <a:r>
              <a:rPr sz="1100" spc="-25" dirty="0">
                <a:latin typeface="Times New Roman"/>
                <a:cs typeface="Times New Roman"/>
              </a:rPr>
              <a:t>the </a:t>
            </a:r>
            <a:r>
              <a:rPr sz="1100" spc="-10" dirty="0">
                <a:latin typeface="Times New Roman"/>
                <a:cs typeface="Times New Roman"/>
              </a:rPr>
              <a:t>free-</a:t>
            </a:r>
            <a:r>
              <a:rPr sz="1100" dirty="0">
                <a:latin typeface="Times New Roman"/>
                <a:cs typeface="Times New Roman"/>
              </a:rPr>
              <a:t>body</a:t>
            </a:r>
            <a:r>
              <a:rPr sz="1100" spc="10" dirty="0">
                <a:latin typeface="Times New Roman"/>
                <a:cs typeface="Times New Roman"/>
              </a:rPr>
              <a:t> </a:t>
            </a:r>
            <a:r>
              <a:rPr sz="1100" dirty="0">
                <a:latin typeface="Times New Roman"/>
                <a:cs typeface="Times New Roman"/>
              </a:rPr>
              <a:t>diagram tells</a:t>
            </a:r>
            <a:r>
              <a:rPr sz="1100" spc="10" dirty="0">
                <a:latin typeface="Times New Roman"/>
                <a:cs typeface="Times New Roman"/>
              </a:rPr>
              <a:t> </a:t>
            </a:r>
            <a:r>
              <a:rPr sz="1100" spc="-25" dirty="0">
                <a:latin typeface="Times New Roman"/>
                <a:cs typeface="Times New Roman"/>
              </a:rPr>
              <a:t>us </a:t>
            </a:r>
            <a:r>
              <a:rPr sz="1100" dirty="0">
                <a:latin typeface="Times New Roman"/>
                <a:cs typeface="Times New Roman"/>
              </a:rPr>
              <a:t>that,</a:t>
            </a:r>
            <a:r>
              <a:rPr sz="1100" spc="-10" dirty="0">
                <a:latin typeface="Times New Roman"/>
                <a:cs typeface="Times New Roman"/>
              </a:rPr>
              <a:t> </a:t>
            </a:r>
            <a:r>
              <a:rPr sz="1100" dirty="0">
                <a:latin typeface="Times New Roman"/>
                <a:cs typeface="Times New Roman"/>
              </a:rPr>
              <a:t>with</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piston</a:t>
            </a:r>
            <a:r>
              <a:rPr sz="1100" spc="-5" dirty="0">
                <a:latin typeface="Times New Roman"/>
                <a:cs typeface="Times New Roman"/>
              </a:rPr>
              <a:t> </a:t>
            </a:r>
            <a:r>
              <a:rPr sz="1100" spc="-25" dirty="0">
                <a:latin typeface="Times New Roman"/>
                <a:cs typeface="Times New Roman"/>
              </a:rPr>
              <a:t>at </a:t>
            </a:r>
            <a:r>
              <a:rPr sz="1100" spc="-10" dirty="0">
                <a:latin typeface="Times New Roman"/>
                <a:cs typeface="Times New Roman"/>
              </a:rPr>
              <a:t>equilibrium,</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pressure</a:t>
            </a:r>
            <a:r>
              <a:rPr sz="1100" spc="-15" dirty="0">
                <a:latin typeface="Times New Roman"/>
                <a:cs typeface="Times New Roman"/>
              </a:rPr>
              <a:t> </a:t>
            </a:r>
            <a:r>
              <a:rPr sz="1100" spc="-25" dirty="0">
                <a:latin typeface="Times New Roman"/>
                <a:cs typeface="Times New Roman"/>
              </a:rPr>
              <a:t>of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given</a:t>
            </a:r>
            <a:r>
              <a:rPr sz="1100" spc="-5" dirty="0">
                <a:latin typeface="Times New Roman"/>
                <a:cs typeface="Times New Roman"/>
              </a:rPr>
              <a:t> </a:t>
            </a:r>
            <a:r>
              <a:rPr sz="1100" spc="-25" dirty="0">
                <a:latin typeface="Times New Roman"/>
                <a:cs typeface="Times New Roman"/>
              </a:rPr>
              <a:t>by</a:t>
            </a:r>
            <a:endParaRPr sz="1100">
              <a:latin typeface="Times New Roman"/>
              <a:cs typeface="Times New Roman"/>
            </a:endParaRPr>
          </a:p>
          <a:p>
            <a:pPr marL="990596">
              <a:lnSpc>
                <a:spcPts val="1285"/>
              </a:lnSpc>
            </a:pP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where</a:t>
            </a:r>
            <a:r>
              <a:rPr sz="1100" spc="-5" dirty="0">
                <a:latin typeface="Times New Roman"/>
                <a:cs typeface="Times New Roman"/>
              </a:rPr>
              <a:t> </a:t>
            </a:r>
            <a:r>
              <a:rPr sz="1100" i="1" dirty="0">
                <a:latin typeface="Times New Roman"/>
                <a:cs typeface="Times New Roman"/>
              </a:rPr>
              <a:t>A</a:t>
            </a:r>
            <a:r>
              <a:rPr sz="1100" i="1" spc="-25" dirty="0">
                <a:latin typeface="Times New Roman"/>
                <a:cs typeface="Times New Roman"/>
              </a:rPr>
              <a:t> </a:t>
            </a:r>
            <a:r>
              <a:rPr sz="1100" spc="-25" dirty="0">
                <a:latin typeface="Times New Roman"/>
                <a:cs typeface="Times New Roman"/>
              </a:rPr>
              <a:t>is</a:t>
            </a:r>
            <a:endParaRPr sz="1100">
              <a:latin typeface="Times New Roman"/>
              <a:cs typeface="Times New Roman"/>
            </a:endParaRPr>
          </a:p>
          <a:p>
            <a:pPr marL="12700" marR="71120">
              <a:lnSpc>
                <a:spcPts val="1200"/>
              </a:lnSpc>
              <a:spcBef>
                <a:spcPts val="525"/>
              </a:spcBef>
            </a:pP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area</a:t>
            </a:r>
            <a:r>
              <a:rPr sz="1100" spc="-50" dirty="0">
                <a:latin typeface="Times New Roman"/>
                <a:cs typeface="Times New Roman"/>
              </a:rPr>
              <a:t> </a:t>
            </a:r>
            <a:r>
              <a:rPr sz="1100" dirty="0">
                <a:latin typeface="Times New Roman"/>
                <a:cs typeface="Times New Roman"/>
              </a:rPr>
              <a:t>of</a:t>
            </a:r>
            <a:r>
              <a:rPr sz="1100" spc="-3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top</a:t>
            </a:r>
            <a:r>
              <a:rPr sz="1100" spc="-40" dirty="0">
                <a:latin typeface="Times New Roman"/>
                <a:cs typeface="Times New Roman"/>
              </a:rPr>
              <a:t> </a:t>
            </a:r>
            <a:r>
              <a:rPr sz="1100" dirty="0">
                <a:latin typeface="Times New Roman"/>
                <a:cs typeface="Times New Roman"/>
              </a:rPr>
              <a:t>or</a:t>
            </a:r>
            <a:r>
              <a:rPr sz="1100" spc="-30" dirty="0">
                <a:latin typeface="Times New Roman"/>
                <a:cs typeface="Times New Roman"/>
              </a:rPr>
              <a:t> </a:t>
            </a:r>
            <a:r>
              <a:rPr sz="1100" spc="-10" dirty="0">
                <a:latin typeface="Times New Roman"/>
                <a:cs typeface="Times New Roman"/>
              </a:rPr>
              <a:t>bottom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piston.</a:t>
            </a:r>
            <a:endParaRPr sz="11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2744" y="247650"/>
            <a:ext cx="0" cy="1866900"/>
          </a:xfrm>
          <a:custGeom>
            <a:avLst/>
            <a:gdLst/>
            <a:ahLst/>
            <a:cxnLst/>
            <a:rect l="l" t="t" r="r" b="b"/>
            <a:pathLst>
              <a:path h="1866900">
                <a:moveTo>
                  <a:pt x="0" y="0"/>
                </a:moveTo>
                <a:lnTo>
                  <a:pt x="0" y="1866900"/>
                </a:lnTo>
              </a:path>
            </a:pathLst>
          </a:custGeom>
          <a:ln w="6350">
            <a:solidFill>
              <a:srgbClr val="000000"/>
            </a:solidFill>
          </a:ln>
        </p:spPr>
        <p:txBody>
          <a:bodyPr wrap="square" lIns="0" tIns="0" rIns="0" bIns="0" rtlCol="0"/>
          <a:lstStyle/>
          <a:p>
            <a:endParaRPr sz="1800"/>
          </a:p>
        </p:txBody>
      </p:sp>
      <p:grpSp>
        <p:nvGrpSpPr>
          <p:cNvPr id="3" name="object 3"/>
          <p:cNvGrpSpPr/>
          <p:nvPr/>
        </p:nvGrpSpPr>
        <p:grpSpPr>
          <a:xfrm>
            <a:off x="2578100" y="241301"/>
            <a:ext cx="5417820" cy="1879600"/>
            <a:chOff x="1206500" y="1841500"/>
            <a:chExt cx="5417820" cy="1879600"/>
          </a:xfrm>
        </p:grpSpPr>
        <p:sp>
          <p:nvSpPr>
            <p:cNvPr id="4" name="object 4"/>
            <p:cNvSpPr/>
            <p:nvPr/>
          </p:nvSpPr>
          <p:spPr>
            <a:xfrm>
              <a:off x="1206500" y="1844675"/>
              <a:ext cx="5417820" cy="1873250"/>
            </a:xfrm>
            <a:custGeom>
              <a:avLst/>
              <a:gdLst/>
              <a:ahLst/>
              <a:cxnLst/>
              <a:rect l="l" t="t" r="r" b="b"/>
              <a:pathLst>
                <a:path w="5417820" h="1873250">
                  <a:moveTo>
                    <a:pt x="3175" y="3175"/>
                  </a:moveTo>
                  <a:lnTo>
                    <a:pt x="3175" y="1870075"/>
                  </a:lnTo>
                </a:path>
                <a:path w="5417820" h="1873250">
                  <a:moveTo>
                    <a:pt x="0" y="1873250"/>
                  </a:moveTo>
                  <a:lnTo>
                    <a:pt x="5417820" y="1873250"/>
                  </a:lnTo>
                </a:path>
                <a:path w="5417820" h="1873250">
                  <a:moveTo>
                    <a:pt x="0" y="0"/>
                  </a:moveTo>
                  <a:lnTo>
                    <a:pt x="5417820" y="0"/>
                  </a:lnTo>
                </a:path>
              </a:pathLst>
            </a:custGeom>
            <a:ln w="6350">
              <a:solidFill>
                <a:srgbClr val="000000"/>
              </a:solidFill>
            </a:ln>
          </p:spPr>
          <p:txBody>
            <a:bodyPr wrap="square" lIns="0" tIns="0" rIns="0" bIns="0" rtlCol="0"/>
            <a:lstStyle/>
            <a:p>
              <a:endParaRPr sz="1800"/>
            </a:p>
          </p:txBody>
        </p:sp>
        <p:pic>
          <p:nvPicPr>
            <p:cNvPr id="5" name="object 5"/>
            <p:cNvPicPr/>
            <p:nvPr/>
          </p:nvPicPr>
          <p:blipFill>
            <a:blip r:embed="rId2" cstate="print"/>
            <a:stretch>
              <a:fillRect/>
            </a:stretch>
          </p:blipFill>
          <p:spPr>
            <a:xfrm>
              <a:off x="1740154" y="2659722"/>
              <a:ext cx="767384" cy="132880"/>
            </a:xfrm>
            <a:prstGeom prst="rect">
              <a:avLst/>
            </a:prstGeom>
          </p:spPr>
        </p:pic>
        <p:pic>
          <p:nvPicPr>
            <p:cNvPr id="6" name="object 6"/>
            <p:cNvPicPr/>
            <p:nvPr/>
          </p:nvPicPr>
          <p:blipFill>
            <a:blip r:embed="rId3" cstate="print"/>
            <a:stretch>
              <a:fillRect/>
            </a:stretch>
          </p:blipFill>
          <p:spPr>
            <a:xfrm>
              <a:off x="1243114" y="3184385"/>
              <a:ext cx="276352" cy="144792"/>
            </a:xfrm>
            <a:prstGeom prst="rect">
              <a:avLst/>
            </a:prstGeom>
          </p:spPr>
        </p:pic>
      </p:grpSp>
      <p:sp>
        <p:nvSpPr>
          <p:cNvPr id="7" name="object 7"/>
          <p:cNvSpPr txBox="1"/>
          <p:nvPr/>
        </p:nvSpPr>
        <p:spPr>
          <a:xfrm>
            <a:off x="2502204" y="222250"/>
            <a:ext cx="5439410" cy="4255011"/>
          </a:xfrm>
          <a:prstGeom prst="rect">
            <a:avLst/>
          </a:prstGeom>
        </p:spPr>
        <p:txBody>
          <a:bodyPr vert="horz" wrap="square" lIns="0" tIns="30480" rIns="0" bIns="0" rtlCol="0">
            <a:spAutoFit/>
          </a:bodyPr>
          <a:lstStyle/>
          <a:p>
            <a:pPr marL="82550" marR="20320" indent="387984">
              <a:lnSpc>
                <a:spcPts val="1200"/>
              </a:lnSpc>
              <a:spcBef>
                <a:spcPts val="240"/>
              </a:spcBef>
            </a:pP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first law</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thermodynamics</a:t>
            </a:r>
            <a:r>
              <a:rPr sz="1100" spc="-1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statement</a:t>
            </a:r>
            <a:r>
              <a:rPr sz="1100" spc="-1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conservation</a:t>
            </a:r>
            <a:r>
              <a:rPr sz="1100" spc="-5" dirty="0">
                <a:latin typeface="Times New Roman"/>
                <a:cs typeface="Times New Roman"/>
              </a:rPr>
              <a:t> </a:t>
            </a:r>
            <a:r>
              <a:rPr sz="1100" dirty="0">
                <a:latin typeface="Times New Roman"/>
                <a:cs typeface="Times New Roman"/>
              </a:rPr>
              <a:t>as</a:t>
            </a:r>
            <a:r>
              <a:rPr sz="1100" spc="-5" dirty="0">
                <a:latin typeface="Times New Roman"/>
                <a:cs typeface="Times New Roman"/>
              </a:rPr>
              <a:t> </a:t>
            </a:r>
            <a:r>
              <a:rPr sz="1100" dirty="0">
                <a:latin typeface="Times New Roman"/>
                <a:cs typeface="Times New Roman"/>
              </a:rPr>
              <a:t>it relates</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spc="-50" dirty="0">
                <a:latin typeface="Times New Roman"/>
                <a:cs typeface="Times New Roman"/>
              </a:rPr>
              <a:t>a </a:t>
            </a:r>
            <a:r>
              <a:rPr sz="1100" dirty="0">
                <a:latin typeface="Times New Roman"/>
                <a:cs typeface="Times New Roman"/>
              </a:rPr>
              <a:t>thermodynamic</a:t>
            </a:r>
            <a:r>
              <a:rPr sz="1100" spc="-10"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dirty="0">
                <a:latin typeface="Times New Roman"/>
                <a:cs typeface="Times New Roman"/>
              </a:rPr>
              <a:t>which</a:t>
            </a:r>
            <a:r>
              <a:rPr sz="1100" spc="-1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energy</a:t>
            </a:r>
            <a:r>
              <a:rPr sz="1100" spc="-10" dirty="0">
                <a:latin typeface="Times New Roman"/>
                <a:cs typeface="Times New Roman"/>
              </a:rPr>
              <a:t> </a:t>
            </a:r>
            <a:r>
              <a:rPr sz="1100" dirty="0">
                <a:latin typeface="Times New Roman"/>
                <a:cs typeface="Times New Roman"/>
              </a:rPr>
              <a:t>transferred</a:t>
            </a:r>
            <a:r>
              <a:rPr sz="1100" spc="-15" dirty="0">
                <a:latin typeface="Times New Roman"/>
                <a:cs typeface="Times New Roman"/>
              </a:rPr>
              <a:t> </a:t>
            </a:r>
            <a:r>
              <a:rPr sz="1100" dirty="0">
                <a:latin typeface="Times New Roman"/>
                <a:cs typeface="Times New Roman"/>
              </a:rPr>
              <a:t>into</a:t>
            </a:r>
            <a:r>
              <a:rPr sz="1100" spc="-20" dirty="0">
                <a:latin typeface="Times New Roman"/>
                <a:cs typeface="Times New Roman"/>
              </a:rPr>
              <a:t> </a:t>
            </a:r>
            <a:r>
              <a:rPr sz="1100" dirty="0">
                <a:latin typeface="Times New Roman"/>
                <a:cs typeface="Times New Roman"/>
              </a:rPr>
              <a:t>or</a:t>
            </a:r>
            <a:r>
              <a:rPr sz="1100" spc="-10" dirty="0">
                <a:latin typeface="Times New Roman"/>
                <a:cs typeface="Times New Roman"/>
              </a:rPr>
              <a:t> </a:t>
            </a:r>
            <a:r>
              <a:rPr sz="1100" dirty="0">
                <a:latin typeface="Times New Roman"/>
                <a:cs typeface="Times New Roman"/>
              </a:rPr>
              <a:t>out of</a:t>
            </a:r>
            <a:r>
              <a:rPr sz="1100" spc="-5" dirty="0">
                <a:latin typeface="Times New Roman"/>
                <a:cs typeface="Times New Roman"/>
              </a:rPr>
              <a:t> </a:t>
            </a:r>
            <a:r>
              <a:rPr sz="1100" dirty="0">
                <a:latin typeface="Times New Roman"/>
                <a:cs typeface="Times New Roman"/>
              </a:rPr>
              <a:t>a</a:t>
            </a:r>
            <a:r>
              <a:rPr sz="1100" spc="-20" dirty="0">
                <a:latin typeface="Times New Roman"/>
                <a:cs typeface="Times New Roman"/>
              </a:rPr>
              <a:t> </a:t>
            </a:r>
            <a:r>
              <a:rPr sz="1100" dirty="0">
                <a:latin typeface="Times New Roman"/>
                <a:cs typeface="Times New Roman"/>
              </a:rPr>
              <a:t>system,</a:t>
            </a:r>
            <a:r>
              <a:rPr sz="1100" spc="-20" dirty="0">
                <a:latin typeface="Times New Roman"/>
                <a:cs typeface="Times New Roman"/>
              </a:rPr>
              <a:t> </a:t>
            </a:r>
            <a:r>
              <a:rPr sz="1100" dirty="0">
                <a:latin typeface="Times New Roman"/>
                <a:cs typeface="Times New Roman"/>
              </a:rPr>
              <a:t>can</a:t>
            </a:r>
            <a:r>
              <a:rPr sz="1100" spc="-5" dirty="0">
                <a:latin typeface="Times New Roman"/>
                <a:cs typeface="Times New Roman"/>
              </a:rPr>
              <a:t> </a:t>
            </a:r>
            <a:r>
              <a:rPr sz="1100" spc="-25" dirty="0">
                <a:latin typeface="Times New Roman"/>
                <a:cs typeface="Times New Roman"/>
              </a:rPr>
              <a:t>be </a:t>
            </a:r>
            <a:r>
              <a:rPr sz="1100" dirty="0">
                <a:latin typeface="Times New Roman"/>
                <a:cs typeface="Times New Roman"/>
              </a:rPr>
              <a:t>transformed</a:t>
            </a:r>
            <a:r>
              <a:rPr sz="1100" spc="-25" dirty="0">
                <a:latin typeface="Times New Roman"/>
                <a:cs typeface="Times New Roman"/>
              </a:rPr>
              <a:t> </a:t>
            </a:r>
            <a:r>
              <a:rPr sz="1100" dirty="0">
                <a:latin typeface="Times New Roman"/>
                <a:cs typeface="Times New Roman"/>
              </a:rPr>
              <a:t>into</a:t>
            </a:r>
            <a:r>
              <a:rPr sz="1100" spc="-25" dirty="0">
                <a:latin typeface="Times New Roman"/>
                <a:cs typeface="Times New Roman"/>
              </a:rPr>
              <a:t> </a:t>
            </a:r>
            <a:r>
              <a:rPr sz="1100" dirty="0">
                <a:latin typeface="Times New Roman"/>
                <a:cs typeface="Times New Roman"/>
              </a:rPr>
              <a:t>(or</a:t>
            </a:r>
            <a:r>
              <a:rPr sz="1100" spc="-20" dirty="0">
                <a:latin typeface="Times New Roman"/>
                <a:cs typeface="Times New Roman"/>
              </a:rPr>
              <a:t> </a:t>
            </a:r>
            <a:r>
              <a:rPr sz="1100" dirty="0">
                <a:latin typeface="Times New Roman"/>
                <a:cs typeface="Times New Roman"/>
              </a:rPr>
              <a:t>come</a:t>
            </a:r>
            <a:r>
              <a:rPr sz="1100" spc="-25" dirty="0">
                <a:latin typeface="Times New Roman"/>
                <a:cs typeface="Times New Roman"/>
              </a:rPr>
              <a:t> </a:t>
            </a: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some</a:t>
            </a:r>
            <a:r>
              <a:rPr sz="1100" spc="-25" dirty="0">
                <a:latin typeface="Times New Roman"/>
                <a:cs typeface="Times New Roman"/>
              </a:rPr>
              <a:t> </a:t>
            </a:r>
            <a:r>
              <a:rPr sz="1100" dirty="0">
                <a:latin typeface="Times New Roman"/>
                <a:cs typeface="Times New Roman"/>
              </a:rPr>
              <a:t>combination</a:t>
            </a:r>
            <a:r>
              <a:rPr sz="1100" spc="-20"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dirty="0">
                <a:latin typeface="Times New Roman"/>
                <a:cs typeface="Times New Roman"/>
              </a:rPr>
              <a:t>change</a:t>
            </a:r>
            <a:r>
              <a:rPr sz="1100" spc="-3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internal</a:t>
            </a:r>
            <a:r>
              <a:rPr sz="1100" spc="-20" dirty="0">
                <a:latin typeface="Times New Roman"/>
                <a:cs typeface="Times New Roman"/>
              </a:rPr>
              <a:t> </a:t>
            </a:r>
            <a:r>
              <a:rPr sz="1100" dirty="0">
                <a:latin typeface="Times New Roman"/>
                <a:cs typeface="Times New Roman"/>
              </a:rPr>
              <a:t>energy</a:t>
            </a:r>
            <a:r>
              <a:rPr sz="1100" spc="-3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10" dirty="0">
                <a:latin typeface="Times New Roman"/>
                <a:cs typeface="Times New Roman"/>
              </a:rPr>
              <a:t>system </a:t>
            </a:r>
            <a:r>
              <a:rPr sz="1100" dirty="0">
                <a:latin typeface="Times New Roman"/>
                <a:cs typeface="Times New Roman"/>
              </a:rPr>
              <a:t>and</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dirty="0">
                <a:latin typeface="Times New Roman"/>
                <a:cs typeface="Times New Roman"/>
              </a:rPr>
              <a:t>by</a:t>
            </a:r>
            <a:r>
              <a:rPr sz="1100" spc="-5" dirty="0">
                <a:latin typeface="Times New Roman"/>
                <a:cs typeface="Times New Roman"/>
              </a:rPr>
              <a:t> </a:t>
            </a:r>
            <a:r>
              <a:rPr sz="1100" dirty="0">
                <a:latin typeface="Times New Roman"/>
                <a:cs typeface="Times New Roman"/>
              </a:rPr>
              <a:t>(or</a:t>
            </a:r>
            <a:r>
              <a:rPr sz="1100" spc="-5" dirty="0">
                <a:latin typeface="Times New Roman"/>
                <a:cs typeface="Times New Roman"/>
              </a:rPr>
              <a:t> </a:t>
            </a:r>
            <a:r>
              <a:rPr sz="1100" dirty="0">
                <a:latin typeface="Times New Roman"/>
                <a:cs typeface="Times New Roman"/>
              </a:rPr>
              <a:t>on)</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system.</a:t>
            </a:r>
            <a:endParaRPr sz="1100">
              <a:latin typeface="Times New Roman"/>
              <a:cs typeface="Times New Roman"/>
            </a:endParaRPr>
          </a:p>
          <a:p>
            <a:pPr marL="1445254">
              <a:spcBef>
                <a:spcPts val="1160"/>
              </a:spcBef>
              <a:tabLst>
                <a:tab pos="2368540" algn="l"/>
              </a:tabLst>
            </a:pPr>
            <a:r>
              <a:rPr sz="1100" spc="-50" dirty="0">
                <a:latin typeface="Times New Roman"/>
                <a:cs typeface="Times New Roman"/>
              </a:rPr>
              <a:t>.</a:t>
            </a:r>
            <a:r>
              <a:rPr sz="1100" dirty="0">
                <a:latin typeface="Times New Roman"/>
                <a:cs typeface="Times New Roman"/>
              </a:rPr>
              <a:t>	(Equation</a:t>
            </a:r>
            <a:r>
              <a:rPr sz="1100" spc="-25" dirty="0">
                <a:latin typeface="Times New Roman"/>
                <a:cs typeface="Times New Roman"/>
              </a:rPr>
              <a:t> </a:t>
            </a:r>
            <a:r>
              <a:rPr sz="1100" dirty="0">
                <a:latin typeface="Times New Roman"/>
                <a:cs typeface="Times New Roman"/>
              </a:rPr>
              <a:t>15.1:</a:t>
            </a:r>
            <a:r>
              <a:rPr sz="1100" spc="-25" dirty="0">
                <a:latin typeface="Times New Roman"/>
                <a:cs typeface="Times New Roman"/>
              </a:rPr>
              <a:t> </a:t>
            </a:r>
            <a:r>
              <a:rPr sz="1100" b="1" dirty="0">
                <a:latin typeface="Times New Roman"/>
                <a:cs typeface="Times New Roman"/>
              </a:rPr>
              <a:t>The</a:t>
            </a:r>
            <a:r>
              <a:rPr sz="1100" b="1" spc="-30" dirty="0">
                <a:latin typeface="Times New Roman"/>
                <a:cs typeface="Times New Roman"/>
              </a:rPr>
              <a:t> </a:t>
            </a:r>
            <a:r>
              <a:rPr sz="1100" b="1" dirty="0">
                <a:latin typeface="Times New Roman"/>
                <a:cs typeface="Times New Roman"/>
              </a:rPr>
              <a:t>First</a:t>
            </a:r>
            <a:r>
              <a:rPr sz="1100" b="1" spc="-20" dirty="0">
                <a:latin typeface="Times New Roman"/>
                <a:cs typeface="Times New Roman"/>
              </a:rPr>
              <a:t> </a:t>
            </a:r>
            <a:r>
              <a:rPr sz="1100" b="1" dirty="0">
                <a:latin typeface="Times New Roman"/>
                <a:cs typeface="Times New Roman"/>
              </a:rPr>
              <a:t>Law</a:t>
            </a:r>
            <a:r>
              <a:rPr sz="1100" b="1" spc="-10" dirty="0">
                <a:latin typeface="Times New Roman"/>
                <a:cs typeface="Times New Roman"/>
              </a:rPr>
              <a:t> </a:t>
            </a:r>
            <a:r>
              <a:rPr sz="1100" b="1" dirty="0">
                <a:latin typeface="Times New Roman"/>
                <a:cs typeface="Times New Roman"/>
              </a:rPr>
              <a:t>of</a:t>
            </a:r>
            <a:r>
              <a:rPr sz="1100" b="1" spc="-35" dirty="0">
                <a:latin typeface="Times New Roman"/>
                <a:cs typeface="Times New Roman"/>
              </a:rPr>
              <a:t> </a:t>
            </a:r>
            <a:r>
              <a:rPr sz="1100" b="1" spc="-10" dirty="0">
                <a:latin typeface="Times New Roman"/>
                <a:cs typeface="Times New Roman"/>
              </a:rPr>
              <a:t>Thermodynamics</a:t>
            </a:r>
            <a:r>
              <a:rPr sz="1100" spc="-10" dirty="0">
                <a:latin typeface="Times New Roman"/>
                <a:cs typeface="Times New Roman"/>
              </a:rPr>
              <a:t>)</a:t>
            </a:r>
            <a:endParaRPr sz="1100">
              <a:latin typeface="Times New Roman"/>
              <a:cs typeface="Times New Roman"/>
            </a:endParaRPr>
          </a:p>
          <a:p>
            <a:pPr>
              <a:spcBef>
                <a:spcPts val="315"/>
              </a:spcBef>
            </a:pPr>
            <a:endParaRPr sz="1100">
              <a:latin typeface="Times New Roman"/>
              <a:cs typeface="Times New Roman"/>
            </a:endParaRPr>
          </a:p>
          <a:p>
            <a:pPr marL="82550">
              <a:spcBef>
                <a:spcPts val="5"/>
              </a:spcBef>
            </a:pPr>
            <a:r>
              <a:rPr sz="1100" i="1" dirty="0">
                <a:latin typeface="Times New Roman"/>
                <a:cs typeface="Times New Roman"/>
              </a:rPr>
              <a:t>Q</a:t>
            </a:r>
            <a:r>
              <a:rPr sz="1100" i="1" spc="-3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positive</a:t>
            </a:r>
            <a:r>
              <a:rPr sz="1100" spc="-20" dirty="0">
                <a:latin typeface="Times New Roman"/>
                <a:cs typeface="Times New Roman"/>
              </a:rPr>
              <a:t> </a:t>
            </a:r>
            <a:r>
              <a:rPr sz="1100" dirty="0">
                <a:latin typeface="Times New Roman"/>
                <a:cs typeface="Times New Roman"/>
              </a:rPr>
              <a:t>when</a:t>
            </a:r>
            <a:r>
              <a:rPr sz="1100" spc="-10"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dirty="0">
                <a:latin typeface="Times New Roman"/>
                <a:cs typeface="Times New Roman"/>
              </a:rPr>
              <a:t>added</a:t>
            </a:r>
            <a:r>
              <a:rPr sz="1100" spc="-2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negative</a:t>
            </a:r>
            <a:r>
              <a:rPr sz="1100" spc="-15" dirty="0">
                <a:latin typeface="Times New Roman"/>
                <a:cs typeface="Times New Roman"/>
              </a:rPr>
              <a:t> </a:t>
            </a:r>
            <a:r>
              <a:rPr sz="1100" dirty="0">
                <a:latin typeface="Times New Roman"/>
                <a:cs typeface="Times New Roman"/>
              </a:rPr>
              <a:t>when</a:t>
            </a:r>
            <a:r>
              <a:rPr sz="1100" spc="-20" dirty="0">
                <a:latin typeface="Times New Roman"/>
                <a:cs typeface="Times New Roman"/>
              </a:rPr>
              <a:t> </a:t>
            </a:r>
            <a:r>
              <a:rPr sz="1100" dirty="0">
                <a:latin typeface="Times New Roman"/>
                <a:cs typeface="Times New Roman"/>
              </a:rPr>
              <a:t>heat</a:t>
            </a:r>
            <a:r>
              <a:rPr sz="1100" spc="-2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spc="-10" dirty="0">
                <a:latin typeface="Times New Roman"/>
                <a:cs typeface="Times New Roman"/>
              </a:rPr>
              <a:t>removed.</a:t>
            </a:r>
            <a:endParaRPr sz="1100">
              <a:latin typeface="Times New Roman"/>
              <a:cs typeface="Times New Roman"/>
            </a:endParaRPr>
          </a:p>
          <a:p>
            <a:pPr marL="448307">
              <a:spcBef>
                <a:spcPts val="75"/>
              </a:spcBef>
            </a:pP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positive</a:t>
            </a:r>
            <a:r>
              <a:rPr sz="1100" spc="-15" dirty="0">
                <a:latin typeface="Times New Roman"/>
                <a:cs typeface="Times New Roman"/>
              </a:rPr>
              <a:t> </a:t>
            </a:r>
            <a:r>
              <a:rPr sz="1100" dirty="0">
                <a:latin typeface="Times New Roman"/>
                <a:cs typeface="Times New Roman"/>
              </a:rPr>
              <a:t>when</a:t>
            </a:r>
            <a:r>
              <a:rPr sz="1100" spc="-1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temperature</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a</a:t>
            </a:r>
            <a:r>
              <a:rPr sz="1100" spc="-20" dirty="0">
                <a:latin typeface="Times New Roman"/>
                <a:cs typeface="Times New Roman"/>
              </a:rPr>
              <a:t> </a:t>
            </a:r>
            <a:r>
              <a:rPr sz="1100" dirty="0">
                <a:latin typeface="Times New Roman"/>
                <a:cs typeface="Times New Roman"/>
              </a:rPr>
              <a:t>system</a:t>
            </a:r>
            <a:r>
              <a:rPr sz="1100" spc="-10" dirty="0">
                <a:latin typeface="Times New Roman"/>
                <a:cs typeface="Times New Roman"/>
              </a:rPr>
              <a:t> </a:t>
            </a:r>
            <a:r>
              <a:rPr sz="1100" dirty="0">
                <a:latin typeface="Times New Roman"/>
                <a:cs typeface="Times New Roman"/>
              </a:rPr>
              <a:t>increases,</a:t>
            </a:r>
            <a:r>
              <a:rPr sz="1100" spc="-25"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negative</a:t>
            </a:r>
            <a:r>
              <a:rPr sz="1100" spc="-15" dirty="0">
                <a:latin typeface="Times New Roman"/>
                <a:cs typeface="Times New Roman"/>
              </a:rPr>
              <a:t> </a:t>
            </a:r>
            <a:r>
              <a:rPr sz="1100" dirty="0">
                <a:latin typeface="Times New Roman"/>
                <a:cs typeface="Times New Roman"/>
              </a:rPr>
              <a:t>when</a:t>
            </a:r>
            <a:r>
              <a:rPr sz="1100" spc="-15" dirty="0">
                <a:latin typeface="Times New Roman"/>
                <a:cs typeface="Times New Roman"/>
              </a:rPr>
              <a:t> </a:t>
            </a:r>
            <a:r>
              <a:rPr sz="1100" dirty="0">
                <a:latin typeface="Times New Roman"/>
                <a:cs typeface="Times New Roman"/>
              </a:rPr>
              <a:t>it</a:t>
            </a:r>
            <a:r>
              <a:rPr sz="1100" spc="-20" dirty="0">
                <a:latin typeface="Times New Roman"/>
                <a:cs typeface="Times New Roman"/>
              </a:rPr>
              <a:t> </a:t>
            </a:r>
            <a:r>
              <a:rPr sz="1100" spc="-10" dirty="0">
                <a:latin typeface="Times New Roman"/>
                <a:cs typeface="Times New Roman"/>
              </a:rPr>
              <a:t>decreases.</a:t>
            </a:r>
            <a:endParaRPr sz="1100">
              <a:latin typeface="Times New Roman"/>
              <a:cs typeface="Times New Roman"/>
            </a:endParaRPr>
          </a:p>
          <a:p>
            <a:pPr marL="82550" marR="581022">
              <a:lnSpc>
                <a:spcPts val="1200"/>
              </a:lnSpc>
              <a:spcBef>
                <a:spcPts val="620"/>
              </a:spcBef>
            </a:pPr>
            <a:r>
              <a:rPr sz="1100" i="1" dirty="0">
                <a:latin typeface="Times New Roman"/>
                <a:cs typeface="Times New Roman"/>
              </a:rPr>
              <a:t>W</a:t>
            </a:r>
            <a:r>
              <a:rPr sz="1100" i="1" spc="-25"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dirty="0">
                <a:latin typeface="Times New Roman"/>
                <a:cs typeface="Times New Roman"/>
              </a:rPr>
              <a:t>positive</a:t>
            </a:r>
            <a:r>
              <a:rPr sz="1100" spc="-35" dirty="0">
                <a:latin typeface="Times New Roman"/>
                <a:cs typeface="Times New Roman"/>
              </a:rPr>
              <a:t> </a:t>
            </a:r>
            <a:r>
              <a:rPr sz="1100" dirty="0">
                <a:latin typeface="Times New Roman"/>
                <a:cs typeface="Times New Roman"/>
              </a:rPr>
              <a:t>when</a:t>
            </a:r>
            <a:r>
              <a:rPr sz="1100" spc="-35" dirty="0">
                <a:latin typeface="Times New Roman"/>
                <a:cs typeface="Times New Roman"/>
              </a:rPr>
              <a:t> </a:t>
            </a:r>
            <a:r>
              <a:rPr sz="1100" dirty="0">
                <a:latin typeface="Times New Roman"/>
                <a:cs typeface="Times New Roman"/>
              </a:rPr>
              <a:t>a</a:t>
            </a:r>
            <a:r>
              <a:rPr sz="1100" spc="-35" dirty="0">
                <a:latin typeface="Times New Roman"/>
                <a:cs typeface="Times New Roman"/>
              </a:rPr>
              <a:t>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expands</a:t>
            </a:r>
            <a:r>
              <a:rPr sz="1100" spc="-20"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does</a:t>
            </a:r>
            <a:r>
              <a:rPr sz="1100" spc="-2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and</a:t>
            </a:r>
            <a:r>
              <a:rPr sz="1100" spc="-20" dirty="0">
                <a:latin typeface="Times New Roman"/>
                <a:cs typeface="Times New Roman"/>
              </a:rPr>
              <a:t> </a:t>
            </a:r>
            <a:r>
              <a:rPr sz="1100" dirty="0">
                <a:latin typeface="Times New Roman"/>
                <a:cs typeface="Times New Roman"/>
              </a:rPr>
              <a:t>negative</a:t>
            </a:r>
            <a:r>
              <a:rPr sz="1100" spc="-30" dirty="0">
                <a:latin typeface="Times New Roman"/>
                <a:cs typeface="Times New Roman"/>
              </a:rPr>
              <a:t> </a:t>
            </a:r>
            <a:r>
              <a:rPr sz="1100" dirty="0">
                <a:latin typeface="Times New Roman"/>
                <a:cs typeface="Times New Roman"/>
              </a:rPr>
              <a:t>when</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system</a:t>
            </a:r>
            <a:r>
              <a:rPr sz="1100" spc="-25" dirty="0">
                <a:latin typeface="Times New Roman"/>
                <a:cs typeface="Times New Roman"/>
              </a:rPr>
              <a:t> is </a:t>
            </a:r>
            <a:r>
              <a:rPr sz="1100" spc="-10" dirty="0">
                <a:latin typeface="Times New Roman"/>
                <a:cs typeface="Times New Roman"/>
              </a:rPr>
              <a:t>compressed.</a:t>
            </a:r>
            <a:endParaRPr sz="1100">
              <a:latin typeface="Times New Roman"/>
              <a:cs typeface="Times New Roman"/>
            </a:endParaRPr>
          </a:p>
          <a:p>
            <a:pPr>
              <a:spcBef>
                <a:spcPts val="10"/>
              </a:spcBef>
            </a:pPr>
            <a:endParaRPr sz="1100">
              <a:latin typeface="Times New Roman"/>
              <a:cs typeface="Times New Roman"/>
            </a:endParaRPr>
          </a:p>
          <a:p>
            <a:pPr marL="12700">
              <a:lnSpc>
                <a:spcPts val="1280"/>
              </a:lnSpc>
            </a:pPr>
            <a:r>
              <a:rPr sz="1100" b="1" spc="-10" dirty="0">
                <a:latin typeface="Times New Roman"/>
                <a:cs typeface="Times New Roman"/>
              </a:rPr>
              <a:t>EXAMPLE</a:t>
            </a:r>
            <a:r>
              <a:rPr sz="1100" b="1" spc="-15" dirty="0">
                <a:latin typeface="Times New Roman"/>
                <a:cs typeface="Times New Roman"/>
              </a:rPr>
              <a:t> </a:t>
            </a:r>
            <a:r>
              <a:rPr sz="1100" b="1" dirty="0">
                <a:latin typeface="Times New Roman"/>
                <a:cs typeface="Times New Roman"/>
              </a:rPr>
              <a:t>15.1</a:t>
            </a:r>
            <a:r>
              <a:rPr sz="1100" b="1" spc="-5" dirty="0">
                <a:latin typeface="Times New Roman"/>
                <a:cs typeface="Times New Roman"/>
              </a:rPr>
              <a:t> </a:t>
            </a:r>
            <a:r>
              <a:rPr sz="1100" b="1" dirty="0">
                <a:latin typeface="Times New Roman"/>
                <a:cs typeface="Times New Roman"/>
              </a:rPr>
              <a:t>–</a:t>
            </a:r>
            <a:r>
              <a:rPr sz="1100" b="1" spc="-25" dirty="0">
                <a:latin typeface="Times New Roman"/>
                <a:cs typeface="Times New Roman"/>
              </a:rPr>
              <a:t> </a:t>
            </a:r>
            <a:r>
              <a:rPr sz="1100" b="1" dirty="0">
                <a:latin typeface="Times New Roman"/>
                <a:cs typeface="Times New Roman"/>
              </a:rPr>
              <a:t>Some</a:t>
            </a:r>
            <a:r>
              <a:rPr sz="1100" b="1" spc="-10" dirty="0">
                <a:latin typeface="Times New Roman"/>
                <a:cs typeface="Times New Roman"/>
              </a:rPr>
              <a:t> </a:t>
            </a:r>
            <a:r>
              <a:rPr sz="1100" b="1" dirty="0">
                <a:latin typeface="Times New Roman"/>
                <a:cs typeface="Times New Roman"/>
              </a:rPr>
              <a:t>numerical </a:t>
            </a:r>
            <a:r>
              <a:rPr sz="1100" b="1" spc="-10" dirty="0">
                <a:latin typeface="Times New Roman"/>
                <a:cs typeface="Times New Roman"/>
              </a:rPr>
              <a:t>calculations</a:t>
            </a:r>
            <a:endParaRPr sz="1100">
              <a:latin typeface="Times New Roman"/>
              <a:cs typeface="Times New Roman"/>
            </a:endParaRPr>
          </a:p>
          <a:p>
            <a:pPr marL="12700" marR="5080" indent="456563">
              <a:lnSpc>
                <a:spcPts val="1220"/>
              </a:lnSpc>
              <a:spcBef>
                <a:spcPts val="80"/>
              </a:spcBef>
            </a:pPr>
            <a:r>
              <a:rPr sz="1100" dirty="0">
                <a:latin typeface="Times New Roman"/>
                <a:cs typeface="Times New Roman"/>
              </a:rPr>
              <a:t>Let’s</a:t>
            </a:r>
            <a:r>
              <a:rPr sz="1100" spc="-5" dirty="0">
                <a:latin typeface="Times New Roman"/>
                <a:cs typeface="Times New Roman"/>
              </a:rPr>
              <a:t> </a:t>
            </a:r>
            <a:r>
              <a:rPr sz="1100" dirty="0">
                <a:latin typeface="Times New Roman"/>
                <a:cs typeface="Times New Roman"/>
              </a:rPr>
              <a:t>do</a:t>
            </a:r>
            <a:r>
              <a:rPr sz="1100" spc="-15" dirty="0">
                <a:latin typeface="Times New Roman"/>
                <a:cs typeface="Times New Roman"/>
              </a:rPr>
              <a:t> </a:t>
            </a:r>
            <a:r>
              <a:rPr sz="1100" dirty="0">
                <a:latin typeface="Times New Roman"/>
                <a:cs typeface="Times New Roman"/>
              </a:rPr>
              <a:t>two</a:t>
            </a:r>
            <a:r>
              <a:rPr sz="1100" spc="-5" dirty="0">
                <a:latin typeface="Times New Roman"/>
                <a:cs typeface="Times New Roman"/>
              </a:rPr>
              <a:t> </a:t>
            </a:r>
            <a:r>
              <a:rPr sz="1100" dirty="0">
                <a:latin typeface="Times New Roman"/>
                <a:cs typeface="Times New Roman"/>
              </a:rPr>
              <a:t>numerical</a:t>
            </a:r>
            <a:r>
              <a:rPr sz="1100" spc="-5" dirty="0">
                <a:latin typeface="Times New Roman"/>
                <a:cs typeface="Times New Roman"/>
              </a:rPr>
              <a:t> </a:t>
            </a:r>
            <a:r>
              <a:rPr sz="1100" dirty="0">
                <a:latin typeface="Times New Roman"/>
                <a:cs typeface="Times New Roman"/>
              </a:rPr>
              <a:t>calculations</a:t>
            </a:r>
            <a:r>
              <a:rPr sz="1100" spc="-5" dirty="0">
                <a:latin typeface="Times New Roman"/>
                <a:cs typeface="Times New Roman"/>
              </a:rPr>
              <a:t> </a:t>
            </a:r>
            <a:r>
              <a:rPr sz="1100" dirty="0">
                <a:latin typeface="Times New Roman"/>
                <a:cs typeface="Times New Roman"/>
              </a:rPr>
              <a:t>related</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Exploration</a:t>
            </a:r>
            <a:r>
              <a:rPr sz="1100" spc="-5" dirty="0">
                <a:latin typeface="Times New Roman"/>
                <a:cs typeface="Times New Roman"/>
              </a:rPr>
              <a:t> </a:t>
            </a:r>
            <a:r>
              <a:rPr sz="1100" dirty="0">
                <a:latin typeface="Times New Roman"/>
                <a:cs typeface="Times New Roman"/>
              </a:rPr>
              <a:t>15.1.</a:t>
            </a:r>
            <a:r>
              <a:rPr sz="1100" spc="-5" dirty="0">
                <a:latin typeface="Times New Roman"/>
                <a:cs typeface="Times New Roman"/>
              </a:rPr>
              <a:t> </a:t>
            </a:r>
            <a:r>
              <a:rPr sz="1100" dirty="0">
                <a:latin typeface="Times New Roman"/>
                <a:cs typeface="Times New Roman"/>
              </a:rPr>
              <a:t>Let’s</a:t>
            </a:r>
            <a:r>
              <a:rPr sz="1100" spc="-5" dirty="0">
                <a:latin typeface="Times New Roman"/>
                <a:cs typeface="Times New Roman"/>
              </a:rPr>
              <a:t> </a:t>
            </a:r>
            <a:r>
              <a:rPr sz="1100" dirty="0">
                <a:latin typeface="Times New Roman"/>
                <a:cs typeface="Times New Roman"/>
              </a:rPr>
              <a:t>say</a:t>
            </a:r>
            <a:r>
              <a:rPr sz="1100" spc="-5" dirty="0">
                <a:latin typeface="Times New Roman"/>
                <a:cs typeface="Times New Roman"/>
              </a:rPr>
              <a:t> </a:t>
            </a:r>
            <a:r>
              <a:rPr sz="1100" dirty="0">
                <a:latin typeface="Times New Roman"/>
                <a:cs typeface="Times New Roman"/>
              </a:rPr>
              <a:t>that</a:t>
            </a:r>
            <a:r>
              <a:rPr sz="1100" spc="-15" dirty="0">
                <a:latin typeface="Times New Roman"/>
                <a:cs typeface="Times New Roman"/>
              </a:rPr>
              <a:t> </a:t>
            </a:r>
            <a:r>
              <a:rPr sz="1100" dirty="0">
                <a:latin typeface="Times New Roman"/>
                <a:cs typeface="Times New Roman"/>
              </a:rPr>
              <a:t>3500</a:t>
            </a:r>
            <a:r>
              <a:rPr sz="1100" spc="-20" dirty="0">
                <a:latin typeface="Times New Roman"/>
                <a:cs typeface="Times New Roman"/>
              </a:rPr>
              <a:t> </a:t>
            </a:r>
            <a:r>
              <a:rPr sz="1100" dirty="0">
                <a:latin typeface="Times New Roman"/>
                <a:cs typeface="Times New Roman"/>
              </a:rPr>
              <a:t>J</a:t>
            </a:r>
            <a:r>
              <a:rPr sz="1100" spc="-5" dirty="0">
                <a:latin typeface="Times New Roman"/>
                <a:cs typeface="Times New Roman"/>
              </a:rPr>
              <a:t> </a:t>
            </a:r>
            <a:r>
              <a:rPr sz="1100" spc="-25" dirty="0">
                <a:latin typeface="Times New Roman"/>
                <a:cs typeface="Times New Roman"/>
              </a:rPr>
              <a:t>is </a:t>
            </a:r>
            <a:r>
              <a:rPr sz="1100" dirty="0">
                <a:latin typeface="Times New Roman"/>
                <a:cs typeface="Times New Roman"/>
              </a:rPr>
              <a:t>transferred</a:t>
            </a:r>
            <a:r>
              <a:rPr sz="1100" spc="-20"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cylinder</a:t>
            </a:r>
            <a:r>
              <a:rPr sz="1100" spc="-15" dirty="0">
                <a:latin typeface="Times New Roman"/>
                <a:cs typeface="Times New Roman"/>
              </a:rPr>
              <a:t> </a:t>
            </a:r>
            <a:r>
              <a:rPr sz="1100" dirty="0">
                <a:latin typeface="Times New Roman"/>
                <a:cs typeface="Times New Roman"/>
              </a:rPr>
              <a:t>as</a:t>
            </a:r>
            <a:r>
              <a:rPr sz="1100" spc="-15" dirty="0">
                <a:latin typeface="Times New Roman"/>
                <a:cs typeface="Times New Roman"/>
              </a:rPr>
              <a:t> </a:t>
            </a:r>
            <a:r>
              <a:rPr sz="1100" dirty="0">
                <a:latin typeface="Times New Roman"/>
                <a:cs typeface="Times New Roman"/>
              </a:rPr>
              <a:t>heat.</a:t>
            </a:r>
            <a:r>
              <a:rPr sz="1100" spc="-4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work</a:t>
            </a:r>
            <a:r>
              <a:rPr sz="1100" spc="-25" dirty="0">
                <a:latin typeface="Times New Roman"/>
                <a:cs typeface="Times New Roman"/>
              </a:rPr>
              <a:t> </a:t>
            </a:r>
            <a:r>
              <a:rPr sz="1100" dirty="0">
                <a:latin typeface="Times New Roman"/>
                <a:cs typeface="Times New Roman"/>
              </a:rPr>
              <a:t>done</a:t>
            </a:r>
            <a:r>
              <a:rPr sz="1100" spc="-30"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while</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being</a:t>
            </a:r>
            <a:r>
              <a:rPr sz="1100" spc="-15" dirty="0">
                <a:latin typeface="Times New Roman"/>
                <a:cs typeface="Times New Roman"/>
              </a:rPr>
              <a:t> </a:t>
            </a:r>
            <a:r>
              <a:rPr sz="1100" dirty="0">
                <a:latin typeface="Times New Roman"/>
                <a:cs typeface="Times New Roman"/>
              </a:rPr>
              <a:t>transferred</a:t>
            </a:r>
            <a:r>
              <a:rPr sz="1100" spc="-30" dirty="0">
                <a:latin typeface="Times New Roman"/>
                <a:cs typeface="Times New Roman"/>
              </a:rPr>
              <a:t> </a:t>
            </a:r>
            <a:r>
              <a:rPr sz="1100" spc="-25" dirty="0">
                <a:latin typeface="Times New Roman"/>
                <a:cs typeface="Times New Roman"/>
              </a:rPr>
              <a:t>is </a:t>
            </a:r>
            <a:r>
              <a:rPr sz="1100" dirty="0">
                <a:latin typeface="Times New Roman"/>
                <a:cs typeface="Times New Roman"/>
              </a:rPr>
              <a:t>1400</a:t>
            </a:r>
            <a:r>
              <a:rPr sz="1100" spc="-10" dirty="0">
                <a:latin typeface="Times New Roman"/>
                <a:cs typeface="Times New Roman"/>
              </a:rPr>
              <a:t> </a:t>
            </a:r>
            <a:r>
              <a:rPr sz="1100" dirty="0">
                <a:latin typeface="Times New Roman"/>
                <a:cs typeface="Times New Roman"/>
              </a:rPr>
              <a:t>J.</a:t>
            </a:r>
            <a:r>
              <a:rPr sz="1100" spc="190"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Calculate</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 energy</a:t>
            </a:r>
            <a:r>
              <a:rPr sz="1100" spc="-20" dirty="0">
                <a:latin typeface="Times New Roman"/>
                <a:cs typeface="Times New Roman"/>
              </a:rPr>
              <a:t> </a:t>
            </a:r>
            <a:r>
              <a:rPr sz="1100" dirty="0">
                <a:latin typeface="Times New Roman"/>
                <a:cs typeface="Times New Roman"/>
              </a:rPr>
              <a:t>experienced</a:t>
            </a:r>
            <a:r>
              <a:rPr sz="1100" spc="-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cylinder.</a:t>
            </a:r>
            <a:r>
              <a:rPr sz="1100" spc="-20" dirty="0">
                <a:latin typeface="Times New Roman"/>
                <a:cs typeface="Times New Roman"/>
              </a:rPr>
              <a:t> </a:t>
            </a:r>
            <a:r>
              <a:rPr sz="1100" dirty="0">
                <a:latin typeface="Times New Roman"/>
                <a:cs typeface="Times New Roman"/>
              </a:rPr>
              <a:t>(b)</a:t>
            </a:r>
            <a:r>
              <a:rPr sz="1100" spc="-5" dirty="0">
                <a:latin typeface="Times New Roman"/>
                <a:cs typeface="Times New Roman"/>
              </a:rPr>
              <a:t> </a:t>
            </a:r>
            <a:r>
              <a:rPr sz="1100" spc="-25" dirty="0">
                <a:latin typeface="Times New Roman"/>
                <a:cs typeface="Times New Roman"/>
              </a:rPr>
              <a:t>If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can</a:t>
            </a:r>
            <a:r>
              <a:rPr sz="1100" spc="-5" dirty="0">
                <a:latin typeface="Times New Roman"/>
                <a:cs typeface="Times New Roman"/>
              </a:rPr>
              <a:t> </a:t>
            </a:r>
            <a:r>
              <a:rPr sz="1100" dirty="0">
                <a:latin typeface="Times New Roman"/>
                <a:cs typeface="Times New Roman"/>
              </a:rPr>
              <a:t>be calculated,</a:t>
            </a:r>
            <a:r>
              <a:rPr sz="1100" spc="-1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this</a:t>
            </a:r>
            <a:r>
              <a:rPr sz="1100" spc="-15" dirty="0">
                <a:latin typeface="Times New Roman"/>
                <a:cs typeface="Times New Roman"/>
              </a:rPr>
              <a:t> </a:t>
            </a:r>
            <a:r>
              <a:rPr sz="1100" dirty="0">
                <a:latin typeface="Times New Roman"/>
                <a:cs typeface="Times New Roman"/>
              </a:rPr>
              <a:t>case,</a:t>
            </a:r>
            <a:r>
              <a:rPr sz="1100" spc="-15" dirty="0">
                <a:latin typeface="Times New Roman"/>
                <a:cs typeface="Times New Roman"/>
              </a:rPr>
              <a:t> </a:t>
            </a:r>
            <a:r>
              <a:rPr sz="1100" dirty="0">
                <a:latin typeface="Times New Roman"/>
                <a:cs typeface="Times New Roman"/>
              </a:rPr>
              <a:t>using</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equation</a:t>
            </a:r>
            <a:endParaRPr sz="1100">
              <a:latin typeface="Times New Roman"/>
              <a:cs typeface="Times New Roman"/>
            </a:endParaRPr>
          </a:p>
          <a:p>
            <a:pPr marL="1122040">
              <a:lnSpc>
                <a:spcPts val="1200"/>
              </a:lnSpc>
            </a:pP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calculate the</a:t>
            </a:r>
            <a:r>
              <a:rPr sz="1100" spc="-5" dirty="0">
                <a:latin typeface="Times New Roman"/>
                <a:cs typeface="Times New Roman"/>
              </a:rPr>
              <a:t> </a:t>
            </a:r>
            <a:r>
              <a:rPr sz="1100" dirty="0">
                <a:latin typeface="Times New Roman"/>
                <a:cs typeface="Times New Roman"/>
              </a:rPr>
              <a:t>number of</a:t>
            </a:r>
            <a:r>
              <a:rPr sz="1100" spc="-15" dirty="0">
                <a:latin typeface="Times New Roman"/>
                <a:cs typeface="Times New Roman"/>
              </a:rPr>
              <a:t> </a:t>
            </a:r>
            <a:r>
              <a:rPr sz="1100" dirty="0">
                <a:latin typeface="Times New Roman"/>
                <a:cs typeface="Times New Roman"/>
              </a:rPr>
              <a:t>moles of gas</a:t>
            </a:r>
            <a:r>
              <a:rPr sz="1100" spc="-5"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spc="-10" dirty="0">
                <a:latin typeface="Times New Roman"/>
                <a:cs typeface="Times New Roman"/>
              </a:rPr>
              <a:t>cylinder.</a:t>
            </a:r>
            <a:endParaRPr sz="1100">
              <a:latin typeface="Times New Roman"/>
              <a:cs typeface="Times New Roman"/>
            </a:endParaRPr>
          </a:p>
          <a:p>
            <a:pPr>
              <a:spcBef>
                <a:spcPts val="235"/>
              </a:spcBef>
            </a:pPr>
            <a:endParaRPr sz="1100">
              <a:latin typeface="Times New Roman"/>
              <a:cs typeface="Times New Roman"/>
            </a:endParaRPr>
          </a:p>
          <a:p>
            <a:pPr marL="12700">
              <a:lnSpc>
                <a:spcPts val="1280"/>
              </a:lnSpc>
            </a:pPr>
            <a:r>
              <a:rPr sz="1100" b="1" spc="-10" dirty="0">
                <a:latin typeface="Times New Roman"/>
                <a:cs typeface="Times New Roman"/>
              </a:rPr>
              <a:t>SOLUTION</a:t>
            </a:r>
            <a:endParaRPr sz="1100">
              <a:latin typeface="Times New Roman"/>
              <a:cs typeface="Times New Roman"/>
            </a:endParaRPr>
          </a:p>
          <a:p>
            <a:pPr marL="198119" indent="-185420">
              <a:lnSpc>
                <a:spcPts val="1265"/>
              </a:lnSpc>
              <a:buAutoNum type="alphaLcParenBoth"/>
              <a:tabLst>
                <a:tab pos="198119" algn="l"/>
              </a:tabLst>
            </a:pPr>
            <a:r>
              <a:rPr sz="1100" dirty="0">
                <a:latin typeface="Times New Roman"/>
                <a:cs typeface="Times New Roman"/>
              </a:rPr>
              <a:t>We</a:t>
            </a:r>
            <a:r>
              <a:rPr sz="1100" spc="-40" dirty="0">
                <a:latin typeface="Times New Roman"/>
                <a:cs typeface="Times New Roman"/>
              </a:rPr>
              <a:t> </a:t>
            </a:r>
            <a:r>
              <a:rPr sz="1100" dirty="0">
                <a:latin typeface="Times New Roman"/>
                <a:cs typeface="Times New Roman"/>
              </a:rPr>
              <a:t>can</a:t>
            </a:r>
            <a:r>
              <a:rPr sz="1100" spc="-25" dirty="0">
                <a:latin typeface="Times New Roman"/>
                <a:cs typeface="Times New Roman"/>
              </a:rPr>
              <a:t> </a:t>
            </a:r>
            <a:r>
              <a:rPr sz="1100" dirty="0">
                <a:latin typeface="Times New Roman"/>
                <a:cs typeface="Times New Roman"/>
              </a:rPr>
              <a:t>calculate</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change</a:t>
            </a:r>
            <a:r>
              <a:rPr sz="1100" spc="-25"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15" dirty="0">
                <a:latin typeface="Times New Roman"/>
                <a:cs typeface="Times New Roman"/>
              </a:rPr>
              <a:t> </a:t>
            </a:r>
            <a:r>
              <a:rPr sz="1100" dirty="0">
                <a:latin typeface="Times New Roman"/>
                <a:cs typeface="Times New Roman"/>
              </a:rPr>
              <a:t>by</a:t>
            </a:r>
            <a:r>
              <a:rPr sz="1100" spc="-25" dirty="0">
                <a:latin typeface="Times New Roman"/>
                <a:cs typeface="Times New Roman"/>
              </a:rPr>
              <a:t> </a:t>
            </a:r>
            <a:r>
              <a:rPr sz="1100" spc="-10" dirty="0">
                <a:latin typeface="Times New Roman"/>
                <a:cs typeface="Times New Roman"/>
              </a:rPr>
              <a:t>re-</a:t>
            </a:r>
            <a:r>
              <a:rPr sz="1100" dirty="0">
                <a:latin typeface="Times New Roman"/>
                <a:cs typeface="Times New Roman"/>
              </a:rPr>
              <a:t>arranging</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equation</a:t>
            </a:r>
            <a:r>
              <a:rPr sz="1100" spc="-2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first</a:t>
            </a:r>
            <a:r>
              <a:rPr sz="1100" spc="-5" dirty="0">
                <a:latin typeface="Times New Roman"/>
                <a:cs typeface="Times New Roman"/>
              </a:rPr>
              <a:t> </a:t>
            </a:r>
            <a:r>
              <a:rPr sz="1100" spc="-20" dirty="0">
                <a:latin typeface="Times New Roman"/>
                <a:cs typeface="Times New Roman"/>
              </a:rPr>
              <a:t>law.</a:t>
            </a:r>
            <a:endParaRPr sz="1100">
              <a:latin typeface="Times New Roman"/>
              <a:cs typeface="Times New Roman"/>
            </a:endParaRPr>
          </a:p>
          <a:p>
            <a:pPr marL="2797164">
              <a:lnSpc>
                <a:spcPts val="1310"/>
              </a:lnSpc>
            </a:pPr>
            <a:r>
              <a:rPr sz="1100" spc="-50" dirty="0">
                <a:latin typeface="Times New Roman"/>
                <a:cs typeface="Times New Roman"/>
              </a:rPr>
              <a:t>.</a:t>
            </a:r>
            <a:endParaRPr sz="1100">
              <a:latin typeface="Times New Roman"/>
              <a:cs typeface="Times New Roman"/>
            </a:endParaRPr>
          </a:p>
          <a:p>
            <a:pPr>
              <a:spcBef>
                <a:spcPts val="409"/>
              </a:spcBef>
            </a:pPr>
            <a:endParaRPr sz="1100">
              <a:latin typeface="Times New Roman"/>
              <a:cs typeface="Times New Roman"/>
            </a:endParaRPr>
          </a:p>
          <a:p>
            <a:pPr marL="12700" marR="1701157" indent="196849">
              <a:lnSpc>
                <a:spcPts val="1200"/>
              </a:lnSpc>
              <a:buAutoNum type="alphaLcParenBoth" startAt="2"/>
              <a:tabLst>
                <a:tab pos="209549" algn="l"/>
              </a:tabLst>
            </a:pPr>
            <a:r>
              <a:rPr sz="1100" dirty="0">
                <a:latin typeface="Times New Roman"/>
                <a:cs typeface="Times New Roman"/>
              </a:rPr>
              <a:t>Now,</a:t>
            </a:r>
            <a:r>
              <a:rPr sz="1100" spc="-35" dirty="0">
                <a:latin typeface="Times New Roman"/>
                <a:cs typeface="Times New Roman"/>
              </a:rPr>
              <a:t> </a:t>
            </a:r>
            <a:r>
              <a:rPr sz="1100" dirty="0">
                <a:latin typeface="Times New Roman"/>
                <a:cs typeface="Times New Roman"/>
              </a:rPr>
              <a:t>we</a:t>
            </a:r>
            <a:r>
              <a:rPr sz="1100" spc="-45" dirty="0">
                <a:latin typeface="Times New Roman"/>
                <a:cs typeface="Times New Roman"/>
              </a:rPr>
              <a:t> </a:t>
            </a:r>
            <a:r>
              <a:rPr sz="1100" dirty="0">
                <a:latin typeface="Times New Roman"/>
                <a:cs typeface="Times New Roman"/>
              </a:rPr>
              <a:t>can</a:t>
            </a:r>
            <a:r>
              <a:rPr sz="1100" spc="-30" dirty="0">
                <a:latin typeface="Times New Roman"/>
                <a:cs typeface="Times New Roman"/>
              </a:rPr>
              <a:t> </a:t>
            </a:r>
            <a:r>
              <a:rPr sz="1100" dirty="0">
                <a:latin typeface="Times New Roman"/>
                <a:cs typeface="Times New Roman"/>
              </a:rPr>
              <a:t>solve</a:t>
            </a:r>
            <a:r>
              <a:rPr sz="1100" spc="-45" dirty="0">
                <a:latin typeface="Times New Roman"/>
                <a:cs typeface="Times New Roman"/>
              </a:rPr>
              <a:t> </a:t>
            </a:r>
            <a:r>
              <a:rPr sz="1100" dirty="0">
                <a:latin typeface="Times New Roman"/>
                <a:cs typeface="Times New Roman"/>
              </a:rPr>
              <a:t>for</a:t>
            </a:r>
            <a:r>
              <a:rPr sz="1100" spc="-4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number</a:t>
            </a:r>
            <a:r>
              <a:rPr sz="1100" spc="-3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moles</a:t>
            </a:r>
            <a:r>
              <a:rPr sz="1100" spc="-25" dirty="0">
                <a:latin typeface="Times New Roman"/>
                <a:cs typeface="Times New Roman"/>
              </a:rPr>
              <a:t> </a:t>
            </a:r>
            <a:r>
              <a:rPr sz="1100" dirty="0">
                <a:latin typeface="Times New Roman"/>
                <a:cs typeface="Times New Roman"/>
              </a:rPr>
              <a:t>by</a:t>
            </a:r>
            <a:r>
              <a:rPr sz="1100" spc="-45" dirty="0">
                <a:latin typeface="Times New Roman"/>
                <a:cs typeface="Times New Roman"/>
              </a:rPr>
              <a:t> </a:t>
            </a:r>
            <a:r>
              <a:rPr sz="1100" spc="-10" dirty="0">
                <a:latin typeface="Times New Roman"/>
                <a:cs typeface="Times New Roman"/>
              </a:rPr>
              <a:t>re-</a:t>
            </a:r>
            <a:r>
              <a:rPr sz="1100" dirty="0">
                <a:latin typeface="Times New Roman"/>
                <a:cs typeface="Times New Roman"/>
              </a:rPr>
              <a:t>arranging</a:t>
            </a:r>
            <a:r>
              <a:rPr sz="1100" spc="-40" dirty="0">
                <a:latin typeface="Times New Roman"/>
                <a:cs typeface="Times New Roman"/>
              </a:rPr>
              <a:t> </a:t>
            </a:r>
            <a:r>
              <a:rPr sz="1100" spc="-25" dirty="0">
                <a:latin typeface="Times New Roman"/>
                <a:cs typeface="Times New Roman"/>
              </a:rPr>
              <a:t>the </a:t>
            </a:r>
            <a:r>
              <a:rPr sz="1100" dirty="0">
                <a:latin typeface="Times New Roman"/>
                <a:cs typeface="Times New Roman"/>
              </a:rPr>
              <a:t>equation</a:t>
            </a:r>
            <a:r>
              <a:rPr sz="1100" spc="-20" dirty="0">
                <a:latin typeface="Times New Roman"/>
                <a:cs typeface="Times New Roman"/>
              </a:rPr>
              <a:t> </a:t>
            </a:r>
            <a:r>
              <a:rPr sz="1100" dirty="0">
                <a:latin typeface="Times New Roman"/>
                <a:cs typeface="Times New Roman"/>
              </a:rPr>
              <a:t>that was</a:t>
            </a:r>
            <a:r>
              <a:rPr sz="1100" spc="-15" dirty="0">
                <a:latin typeface="Times New Roman"/>
                <a:cs typeface="Times New Roman"/>
              </a:rPr>
              <a:t> </a:t>
            </a:r>
            <a:r>
              <a:rPr sz="1100" dirty="0">
                <a:latin typeface="Times New Roman"/>
                <a:cs typeface="Times New Roman"/>
              </a:rPr>
              <a:t>given</a:t>
            </a:r>
            <a:r>
              <a:rPr sz="1100" spc="-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spc="-10" dirty="0">
                <a:latin typeface="Times New Roman"/>
                <a:cs typeface="Times New Roman"/>
              </a:rPr>
              <a:t>energy.</a:t>
            </a:r>
            <a:endParaRPr sz="1100">
              <a:latin typeface="Times New Roman"/>
              <a:cs typeface="Times New Roman"/>
            </a:endParaRPr>
          </a:p>
        </p:txBody>
      </p:sp>
      <p:grpSp>
        <p:nvGrpSpPr>
          <p:cNvPr id="8" name="object 8"/>
          <p:cNvGrpSpPr/>
          <p:nvPr/>
        </p:nvGrpSpPr>
        <p:grpSpPr>
          <a:xfrm>
            <a:off x="2654935" y="4622737"/>
            <a:ext cx="3594735" cy="323215"/>
            <a:chOff x="1283335" y="6222936"/>
            <a:chExt cx="3594735" cy="323215"/>
          </a:xfrm>
        </p:grpSpPr>
        <p:sp>
          <p:nvSpPr>
            <p:cNvPr id="9" name="object 9"/>
            <p:cNvSpPr/>
            <p:nvPr/>
          </p:nvSpPr>
          <p:spPr>
            <a:xfrm>
              <a:off x="2239772" y="6372732"/>
              <a:ext cx="2638425" cy="0"/>
            </a:xfrm>
            <a:custGeom>
              <a:avLst/>
              <a:gdLst/>
              <a:ahLst/>
              <a:cxnLst/>
              <a:rect l="l" t="t" r="r" b="b"/>
              <a:pathLst>
                <a:path w="2638425">
                  <a:moveTo>
                    <a:pt x="0" y="0"/>
                  </a:moveTo>
                  <a:lnTo>
                    <a:pt x="1245997" y="0"/>
                  </a:lnTo>
                </a:path>
                <a:path w="2638425">
                  <a:moveTo>
                    <a:pt x="1392427" y="0"/>
                  </a:moveTo>
                  <a:lnTo>
                    <a:pt x="2638298" y="0"/>
                  </a:lnTo>
                </a:path>
              </a:pathLst>
            </a:custGeom>
            <a:ln w="6745">
              <a:solidFill>
                <a:srgbClr val="000000"/>
              </a:solidFill>
            </a:ln>
          </p:spPr>
          <p:txBody>
            <a:bodyPr wrap="square" lIns="0" tIns="0" rIns="0" bIns="0" rtlCol="0"/>
            <a:lstStyle/>
            <a:p>
              <a:endParaRPr sz="1800"/>
            </a:p>
          </p:txBody>
        </p:sp>
        <p:pic>
          <p:nvPicPr>
            <p:cNvPr id="10" name="object 10"/>
            <p:cNvPicPr/>
            <p:nvPr/>
          </p:nvPicPr>
          <p:blipFill>
            <a:blip r:embed="rId4" cstate="print"/>
            <a:stretch>
              <a:fillRect/>
            </a:stretch>
          </p:blipFill>
          <p:spPr>
            <a:xfrm>
              <a:off x="2512568" y="6223380"/>
              <a:ext cx="108712" cy="126873"/>
            </a:xfrm>
            <a:prstGeom prst="rect">
              <a:avLst/>
            </a:prstGeom>
          </p:spPr>
        </p:pic>
        <p:sp>
          <p:nvSpPr>
            <p:cNvPr id="11" name="object 11"/>
            <p:cNvSpPr/>
            <p:nvPr/>
          </p:nvSpPr>
          <p:spPr>
            <a:xfrm>
              <a:off x="2644267" y="6223380"/>
              <a:ext cx="39370" cy="99060"/>
            </a:xfrm>
            <a:custGeom>
              <a:avLst/>
              <a:gdLst/>
              <a:ahLst/>
              <a:cxnLst/>
              <a:rect l="l" t="t" r="r" b="b"/>
              <a:pathLst>
                <a:path w="39369" h="99060">
                  <a:moveTo>
                    <a:pt x="38988" y="0"/>
                  </a:moveTo>
                  <a:lnTo>
                    <a:pt x="33527" y="0"/>
                  </a:lnTo>
                  <a:lnTo>
                    <a:pt x="0" y="98933"/>
                  </a:lnTo>
                  <a:lnTo>
                    <a:pt x="5460" y="98933"/>
                  </a:lnTo>
                  <a:lnTo>
                    <a:pt x="38988" y="0"/>
                  </a:lnTo>
                  <a:close/>
                </a:path>
              </a:pathLst>
            </a:custGeom>
            <a:solidFill>
              <a:srgbClr val="000000"/>
            </a:solidFill>
          </p:spPr>
          <p:txBody>
            <a:bodyPr wrap="square" lIns="0" tIns="0" rIns="0" bIns="0" rtlCol="0"/>
            <a:lstStyle/>
            <a:p>
              <a:endParaRPr sz="1800"/>
            </a:p>
          </p:txBody>
        </p:sp>
        <p:pic>
          <p:nvPicPr>
            <p:cNvPr id="12" name="object 12"/>
            <p:cNvPicPr/>
            <p:nvPr/>
          </p:nvPicPr>
          <p:blipFill>
            <a:blip r:embed="rId5" cstate="print"/>
            <a:stretch>
              <a:fillRect/>
            </a:stretch>
          </p:blipFill>
          <p:spPr>
            <a:xfrm>
              <a:off x="2706497" y="6223380"/>
              <a:ext cx="100583" cy="126873"/>
            </a:xfrm>
            <a:prstGeom prst="rect">
              <a:avLst/>
            </a:prstGeom>
          </p:spPr>
        </p:pic>
        <p:sp>
          <p:nvSpPr>
            <p:cNvPr id="13" name="object 13"/>
            <p:cNvSpPr/>
            <p:nvPr/>
          </p:nvSpPr>
          <p:spPr>
            <a:xfrm>
              <a:off x="2846705" y="6226047"/>
              <a:ext cx="120014" cy="94615"/>
            </a:xfrm>
            <a:custGeom>
              <a:avLst/>
              <a:gdLst/>
              <a:ahLst/>
              <a:cxnLst/>
              <a:rect l="l" t="t" r="r" b="b"/>
              <a:pathLst>
                <a:path w="120014" h="94614">
                  <a:moveTo>
                    <a:pt x="61087" y="76581"/>
                  </a:moveTo>
                  <a:lnTo>
                    <a:pt x="58547" y="76581"/>
                  </a:lnTo>
                  <a:lnTo>
                    <a:pt x="57277" y="78613"/>
                  </a:lnTo>
                  <a:lnTo>
                    <a:pt x="55880" y="80137"/>
                  </a:lnTo>
                  <a:lnTo>
                    <a:pt x="52705" y="82423"/>
                  </a:lnTo>
                  <a:lnTo>
                    <a:pt x="50927" y="83185"/>
                  </a:lnTo>
                  <a:lnTo>
                    <a:pt x="46990" y="83820"/>
                  </a:lnTo>
                  <a:lnTo>
                    <a:pt x="43561" y="84074"/>
                  </a:lnTo>
                  <a:lnTo>
                    <a:pt x="14478" y="84074"/>
                  </a:lnTo>
                  <a:lnTo>
                    <a:pt x="17399" y="81153"/>
                  </a:lnTo>
                  <a:lnTo>
                    <a:pt x="45466" y="49657"/>
                  </a:lnTo>
                  <a:lnTo>
                    <a:pt x="55372" y="28956"/>
                  </a:lnTo>
                  <a:lnTo>
                    <a:pt x="55372" y="17653"/>
                  </a:lnTo>
                  <a:lnTo>
                    <a:pt x="52832" y="11938"/>
                  </a:lnTo>
                  <a:lnTo>
                    <a:pt x="51181" y="10414"/>
                  </a:lnTo>
                  <a:lnTo>
                    <a:pt x="42799" y="2413"/>
                  </a:lnTo>
                  <a:lnTo>
                    <a:pt x="36576" y="0"/>
                  </a:lnTo>
                  <a:lnTo>
                    <a:pt x="21971" y="0"/>
                  </a:lnTo>
                  <a:lnTo>
                    <a:pt x="16129" y="2159"/>
                  </a:lnTo>
                  <a:lnTo>
                    <a:pt x="6731" y="11176"/>
                  </a:lnTo>
                  <a:lnTo>
                    <a:pt x="3810" y="17653"/>
                  </a:lnTo>
                  <a:lnTo>
                    <a:pt x="2667" y="26035"/>
                  </a:lnTo>
                  <a:lnTo>
                    <a:pt x="5207" y="26035"/>
                  </a:lnTo>
                  <a:lnTo>
                    <a:pt x="6858" y="20955"/>
                  </a:lnTo>
                  <a:lnTo>
                    <a:pt x="9525" y="17018"/>
                  </a:lnTo>
                  <a:lnTo>
                    <a:pt x="16764" y="11684"/>
                  </a:lnTo>
                  <a:lnTo>
                    <a:pt x="20828" y="10414"/>
                  </a:lnTo>
                  <a:lnTo>
                    <a:pt x="30480" y="10414"/>
                  </a:lnTo>
                  <a:lnTo>
                    <a:pt x="34671" y="12319"/>
                  </a:lnTo>
                  <a:lnTo>
                    <a:pt x="41910" y="19812"/>
                  </a:lnTo>
                  <a:lnTo>
                    <a:pt x="43688" y="24638"/>
                  </a:lnTo>
                  <a:lnTo>
                    <a:pt x="43688" y="30480"/>
                  </a:lnTo>
                  <a:lnTo>
                    <a:pt x="20447" y="71882"/>
                  </a:lnTo>
                  <a:lnTo>
                    <a:pt x="0" y="91821"/>
                  </a:lnTo>
                  <a:lnTo>
                    <a:pt x="0" y="94361"/>
                  </a:lnTo>
                  <a:lnTo>
                    <a:pt x="54483" y="94361"/>
                  </a:lnTo>
                  <a:lnTo>
                    <a:pt x="58293" y="84074"/>
                  </a:lnTo>
                  <a:lnTo>
                    <a:pt x="61087" y="76581"/>
                  </a:lnTo>
                  <a:close/>
                </a:path>
                <a:path w="120014" h="94614">
                  <a:moveTo>
                    <a:pt x="116078" y="91821"/>
                  </a:moveTo>
                  <a:lnTo>
                    <a:pt x="107950" y="83566"/>
                  </a:lnTo>
                  <a:lnTo>
                    <a:pt x="107950" y="10922"/>
                  </a:lnTo>
                  <a:lnTo>
                    <a:pt x="107950" y="0"/>
                  </a:lnTo>
                  <a:lnTo>
                    <a:pt x="105664" y="0"/>
                  </a:lnTo>
                  <a:lnTo>
                    <a:pt x="83185" y="10922"/>
                  </a:lnTo>
                  <a:lnTo>
                    <a:pt x="84201" y="13081"/>
                  </a:lnTo>
                  <a:lnTo>
                    <a:pt x="87249" y="11684"/>
                  </a:lnTo>
                  <a:lnTo>
                    <a:pt x="89535" y="10922"/>
                  </a:lnTo>
                  <a:lnTo>
                    <a:pt x="92456" y="10922"/>
                  </a:lnTo>
                  <a:lnTo>
                    <a:pt x="93472" y="11303"/>
                  </a:lnTo>
                  <a:lnTo>
                    <a:pt x="95123" y="12573"/>
                  </a:lnTo>
                  <a:lnTo>
                    <a:pt x="95631" y="13716"/>
                  </a:lnTo>
                  <a:lnTo>
                    <a:pt x="96520" y="17018"/>
                  </a:lnTo>
                  <a:lnTo>
                    <a:pt x="96647" y="21336"/>
                  </a:lnTo>
                  <a:lnTo>
                    <a:pt x="96647" y="83566"/>
                  </a:lnTo>
                  <a:lnTo>
                    <a:pt x="96520" y="86487"/>
                  </a:lnTo>
                  <a:lnTo>
                    <a:pt x="96393" y="86868"/>
                  </a:lnTo>
                  <a:lnTo>
                    <a:pt x="88519" y="91821"/>
                  </a:lnTo>
                  <a:lnTo>
                    <a:pt x="116078" y="91821"/>
                  </a:lnTo>
                  <a:close/>
                </a:path>
                <a:path w="120014" h="94614">
                  <a:moveTo>
                    <a:pt x="119608" y="91846"/>
                  </a:moveTo>
                  <a:lnTo>
                    <a:pt x="84836" y="91846"/>
                  </a:lnTo>
                  <a:lnTo>
                    <a:pt x="84836" y="94361"/>
                  </a:lnTo>
                  <a:lnTo>
                    <a:pt x="119608" y="94361"/>
                  </a:lnTo>
                  <a:lnTo>
                    <a:pt x="119608" y="91846"/>
                  </a:lnTo>
                  <a:close/>
                </a:path>
              </a:pathLst>
            </a:custGeom>
            <a:solidFill>
              <a:srgbClr val="000000"/>
            </a:solidFill>
          </p:spPr>
          <p:txBody>
            <a:bodyPr wrap="square" lIns="0" tIns="0" rIns="0" bIns="0" rtlCol="0"/>
            <a:lstStyle/>
            <a:p>
              <a:endParaRPr sz="1800"/>
            </a:p>
          </p:txBody>
        </p:sp>
        <p:pic>
          <p:nvPicPr>
            <p:cNvPr id="14" name="object 14"/>
            <p:cNvPicPr/>
            <p:nvPr/>
          </p:nvPicPr>
          <p:blipFill>
            <a:blip r:embed="rId6" cstate="print"/>
            <a:stretch>
              <a:fillRect/>
            </a:stretch>
          </p:blipFill>
          <p:spPr>
            <a:xfrm>
              <a:off x="2988436" y="6226047"/>
              <a:ext cx="129667" cy="96012"/>
            </a:xfrm>
            <a:prstGeom prst="rect">
              <a:avLst/>
            </a:prstGeom>
          </p:spPr>
        </p:pic>
        <p:sp>
          <p:nvSpPr>
            <p:cNvPr id="15" name="object 15"/>
            <p:cNvSpPr/>
            <p:nvPr/>
          </p:nvSpPr>
          <p:spPr>
            <a:xfrm>
              <a:off x="3165221" y="6227851"/>
              <a:ext cx="50800" cy="95250"/>
            </a:xfrm>
            <a:custGeom>
              <a:avLst/>
              <a:gdLst/>
              <a:ahLst/>
              <a:cxnLst/>
              <a:rect l="l" t="t" r="r" b="b"/>
              <a:pathLst>
                <a:path w="50800" h="95250">
                  <a:moveTo>
                    <a:pt x="50673" y="0"/>
                  </a:moveTo>
                  <a:lnTo>
                    <a:pt x="11049" y="0"/>
                  </a:lnTo>
                  <a:lnTo>
                    <a:pt x="11049" y="2514"/>
                  </a:lnTo>
                  <a:lnTo>
                    <a:pt x="16510" y="2514"/>
                  </a:lnTo>
                  <a:lnTo>
                    <a:pt x="18669" y="3149"/>
                  </a:lnTo>
                  <a:lnTo>
                    <a:pt x="21971" y="5054"/>
                  </a:lnTo>
                  <a:lnTo>
                    <a:pt x="22987" y="5943"/>
                  </a:lnTo>
                  <a:lnTo>
                    <a:pt x="24003" y="8610"/>
                  </a:lnTo>
                  <a:lnTo>
                    <a:pt x="24257" y="10896"/>
                  </a:lnTo>
                  <a:lnTo>
                    <a:pt x="24257" y="83413"/>
                  </a:lnTo>
                  <a:lnTo>
                    <a:pt x="23749" y="86080"/>
                  </a:lnTo>
                  <a:lnTo>
                    <a:pt x="21590" y="89001"/>
                  </a:lnTo>
                  <a:lnTo>
                    <a:pt x="20447" y="89763"/>
                  </a:lnTo>
                  <a:lnTo>
                    <a:pt x="17653" y="89763"/>
                  </a:lnTo>
                  <a:lnTo>
                    <a:pt x="16256" y="88620"/>
                  </a:lnTo>
                  <a:lnTo>
                    <a:pt x="13462" y="82016"/>
                  </a:lnTo>
                  <a:lnTo>
                    <a:pt x="12065" y="79476"/>
                  </a:lnTo>
                  <a:lnTo>
                    <a:pt x="9652" y="77571"/>
                  </a:lnTo>
                  <a:lnTo>
                    <a:pt x="8382" y="77063"/>
                  </a:lnTo>
                  <a:lnTo>
                    <a:pt x="4953" y="77063"/>
                  </a:lnTo>
                  <a:lnTo>
                    <a:pt x="3175" y="77825"/>
                  </a:lnTo>
                  <a:lnTo>
                    <a:pt x="1651" y="79222"/>
                  </a:lnTo>
                  <a:lnTo>
                    <a:pt x="508" y="80365"/>
                  </a:lnTo>
                  <a:lnTo>
                    <a:pt x="0" y="82016"/>
                  </a:lnTo>
                  <a:lnTo>
                    <a:pt x="0" y="86969"/>
                  </a:lnTo>
                  <a:lnTo>
                    <a:pt x="1143" y="89382"/>
                  </a:lnTo>
                  <a:lnTo>
                    <a:pt x="6096" y="93573"/>
                  </a:lnTo>
                  <a:lnTo>
                    <a:pt x="9525" y="94716"/>
                  </a:lnTo>
                  <a:lnTo>
                    <a:pt x="19050" y="94716"/>
                  </a:lnTo>
                  <a:lnTo>
                    <a:pt x="23495" y="93065"/>
                  </a:lnTo>
                  <a:lnTo>
                    <a:pt x="27305" y="89763"/>
                  </a:lnTo>
                  <a:lnTo>
                    <a:pt x="30988" y="86588"/>
                  </a:lnTo>
                  <a:lnTo>
                    <a:pt x="33655" y="82905"/>
                  </a:lnTo>
                  <a:lnTo>
                    <a:pt x="36703" y="74269"/>
                  </a:lnTo>
                  <a:lnTo>
                    <a:pt x="37465" y="68554"/>
                  </a:lnTo>
                  <a:lnTo>
                    <a:pt x="37465" y="10896"/>
                  </a:lnTo>
                  <a:lnTo>
                    <a:pt x="37973" y="7340"/>
                  </a:lnTo>
                  <a:lnTo>
                    <a:pt x="40767" y="3657"/>
                  </a:lnTo>
                  <a:lnTo>
                    <a:pt x="43561" y="2514"/>
                  </a:lnTo>
                  <a:lnTo>
                    <a:pt x="50673" y="2514"/>
                  </a:lnTo>
                  <a:lnTo>
                    <a:pt x="50673" y="0"/>
                  </a:lnTo>
                  <a:close/>
                </a:path>
              </a:pathLst>
            </a:custGeom>
            <a:solidFill>
              <a:srgbClr val="000000"/>
            </a:solidFill>
          </p:spPr>
          <p:txBody>
            <a:bodyPr wrap="square" lIns="0" tIns="0" rIns="0" bIns="0" rtlCol="0"/>
            <a:lstStyle/>
            <a:p>
              <a:endParaRPr sz="1800"/>
            </a:p>
          </p:txBody>
        </p:sp>
        <p:pic>
          <p:nvPicPr>
            <p:cNvPr id="16" name="object 16"/>
            <p:cNvPicPr/>
            <p:nvPr/>
          </p:nvPicPr>
          <p:blipFill>
            <a:blip r:embed="rId7" cstate="print"/>
            <a:stretch>
              <a:fillRect/>
            </a:stretch>
          </p:blipFill>
          <p:spPr>
            <a:xfrm>
              <a:off x="2252218" y="6419086"/>
              <a:ext cx="2614676" cy="126874"/>
            </a:xfrm>
            <a:prstGeom prst="rect">
              <a:avLst/>
            </a:prstGeom>
          </p:spPr>
        </p:pic>
        <p:pic>
          <p:nvPicPr>
            <p:cNvPr id="17" name="object 17"/>
            <p:cNvPicPr/>
            <p:nvPr/>
          </p:nvPicPr>
          <p:blipFill>
            <a:blip r:embed="rId8" cstate="print"/>
            <a:stretch>
              <a:fillRect/>
            </a:stretch>
          </p:blipFill>
          <p:spPr>
            <a:xfrm>
              <a:off x="1492123" y="6222936"/>
              <a:ext cx="601154" cy="293052"/>
            </a:xfrm>
            <a:prstGeom prst="rect">
              <a:avLst/>
            </a:prstGeom>
          </p:spPr>
        </p:pic>
        <p:sp>
          <p:nvSpPr>
            <p:cNvPr id="18" name="object 18"/>
            <p:cNvSpPr/>
            <p:nvPr/>
          </p:nvSpPr>
          <p:spPr>
            <a:xfrm>
              <a:off x="1283335" y="6345935"/>
              <a:ext cx="173990" cy="63500"/>
            </a:xfrm>
            <a:custGeom>
              <a:avLst/>
              <a:gdLst/>
              <a:ahLst/>
              <a:cxnLst/>
              <a:rect l="l" t="t" r="r" b="b"/>
              <a:pathLst>
                <a:path w="173990" h="63500">
                  <a:moveTo>
                    <a:pt x="61468" y="47752"/>
                  </a:moveTo>
                  <a:lnTo>
                    <a:pt x="59436" y="46482"/>
                  </a:lnTo>
                  <a:lnTo>
                    <a:pt x="56515" y="50419"/>
                  </a:lnTo>
                  <a:lnTo>
                    <a:pt x="53848" y="53340"/>
                  </a:lnTo>
                  <a:lnTo>
                    <a:pt x="51054" y="55626"/>
                  </a:lnTo>
                  <a:lnTo>
                    <a:pt x="50038" y="56134"/>
                  </a:lnTo>
                  <a:lnTo>
                    <a:pt x="49149" y="56134"/>
                  </a:lnTo>
                  <a:lnTo>
                    <a:pt x="48768" y="55880"/>
                  </a:lnTo>
                  <a:lnTo>
                    <a:pt x="48006" y="54991"/>
                  </a:lnTo>
                  <a:lnTo>
                    <a:pt x="47752" y="54483"/>
                  </a:lnTo>
                  <a:lnTo>
                    <a:pt x="47752" y="53086"/>
                  </a:lnTo>
                  <a:lnTo>
                    <a:pt x="48260" y="51054"/>
                  </a:lnTo>
                  <a:lnTo>
                    <a:pt x="58928" y="14478"/>
                  </a:lnTo>
                  <a:lnTo>
                    <a:pt x="59563" y="10922"/>
                  </a:lnTo>
                  <a:lnTo>
                    <a:pt x="59563" y="5715"/>
                  </a:lnTo>
                  <a:lnTo>
                    <a:pt x="58801" y="3810"/>
                  </a:lnTo>
                  <a:lnTo>
                    <a:pt x="55880" y="762"/>
                  </a:lnTo>
                  <a:lnTo>
                    <a:pt x="53975" y="0"/>
                  </a:lnTo>
                  <a:lnTo>
                    <a:pt x="47498" y="0"/>
                  </a:lnTo>
                  <a:lnTo>
                    <a:pt x="19050" y="31115"/>
                  </a:lnTo>
                  <a:lnTo>
                    <a:pt x="28194" y="0"/>
                  </a:lnTo>
                  <a:lnTo>
                    <a:pt x="4572" y="4318"/>
                  </a:lnTo>
                  <a:lnTo>
                    <a:pt x="4953" y="6731"/>
                  </a:lnTo>
                  <a:lnTo>
                    <a:pt x="8890" y="6096"/>
                  </a:lnTo>
                  <a:lnTo>
                    <a:pt x="11811" y="6096"/>
                  </a:lnTo>
                  <a:lnTo>
                    <a:pt x="12573" y="6477"/>
                  </a:lnTo>
                  <a:lnTo>
                    <a:pt x="14224" y="8001"/>
                  </a:lnTo>
                  <a:lnTo>
                    <a:pt x="14478" y="8509"/>
                  </a:lnTo>
                  <a:lnTo>
                    <a:pt x="14605" y="10922"/>
                  </a:lnTo>
                  <a:lnTo>
                    <a:pt x="12446" y="19050"/>
                  </a:lnTo>
                  <a:lnTo>
                    <a:pt x="0" y="61722"/>
                  </a:lnTo>
                  <a:lnTo>
                    <a:pt x="10160" y="61722"/>
                  </a:lnTo>
                  <a:lnTo>
                    <a:pt x="26797" y="24511"/>
                  </a:lnTo>
                  <a:lnTo>
                    <a:pt x="44323" y="8001"/>
                  </a:lnTo>
                  <a:lnTo>
                    <a:pt x="46482" y="8001"/>
                  </a:lnTo>
                  <a:lnTo>
                    <a:pt x="47117" y="8255"/>
                  </a:lnTo>
                  <a:lnTo>
                    <a:pt x="48387" y="9398"/>
                  </a:lnTo>
                  <a:lnTo>
                    <a:pt x="48641" y="10160"/>
                  </a:lnTo>
                  <a:lnTo>
                    <a:pt x="48641" y="12954"/>
                  </a:lnTo>
                  <a:lnTo>
                    <a:pt x="48387" y="13970"/>
                  </a:lnTo>
                  <a:lnTo>
                    <a:pt x="48133" y="15621"/>
                  </a:lnTo>
                  <a:lnTo>
                    <a:pt x="37719" y="51816"/>
                  </a:lnTo>
                  <a:lnTo>
                    <a:pt x="36957" y="54991"/>
                  </a:lnTo>
                  <a:lnTo>
                    <a:pt x="36957" y="59436"/>
                  </a:lnTo>
                  <a:lnTo>
                    <a:pt x="37338" y="60833"/>
                  </a:lnTo>
                  <a:lnTo>
                    <a:pt x="39370" y="62865"/>
                  </a:lnTo>
                  <a:lnTo>
                    <a:pt x="40767" y="63373"/>
                  </a:lnTo>
                  <a:lnTo>
                    <a:pt x="44450" y="63373"/>
                  </a:lnTo>
                  <a:lnTo>
                    <a:pt x="57277" y="53848"/>
                  </a:lnTo>
                  <a:lnTo>
                    <a:pt x="61468" y="47752"/>
                  </a:lnTo>
                  <a:close/>
                </a:path>
                <a:path w="173990" h="63500">
                  <a:moveTo>
                    <a:pt x="173913" y="34404"/>
                  </a:moveTo>
                  <a:lnTo>
                    <a:pt x="100457" y="34404"/>
                  </a:lnTo>
                  <a:lnTo>
                    <a:pt x="100457" y="42037"/>
                  </a:lnTo>
                  <a:lnTo>
                    <a:pt x="173913" y="42037"/>
                  </a:lnTo>
                  <a:lnTo>
                    <a:pt x="173913" y="34404"/>
                  </a:lnTo>
                  <a:close/>
                </a:path>
                <a:path w="173990" h="63500">
                  <a:moveTo>
                    <a:pt x="173913" y="7277"/>
                  </a:moveTo>
                  <a:lnTo>
                    <a:pt x="100457" y="7277"/>
                  </a:lnTo>
                  <a:lnTo>
                    <a:pt x="100457" y="14986"/>
                  </a:lnTo>
                  <a:lnTo>
                    <a:pt x="173913" y="14986"/>
                  </a:lnTo>
                  <a:lnTo>
                    <a:pt x="173913" y="7277"/>
                  </a:lnTo>
                  <a:close/>
                </a:path>
              </a:pathLst>
            </a:custGeom>
            <a:solidFill>
              <a:srgbClr val="000000"/>
            </a:solidFill>
          </p:spPr>
          <p:txBody>
            <a:bodyPr wrap="square" lIns="0" tIns="0" rIns="0" bIns="0" rtlCol="0"/>
            <a:lstStyle/>
            <a:p>
              <a:endParaRPr sz="1800"/>
            </a:p>
          </p:txBody>
        </p:sp>
        <p:pic>
          <p:nvPicPr>
            <p:cNvPr id="19" name="object 19"/>
            <p:cNvPicPr/>
            <p:nvPr/>
          </p:nvPicPr>
          <p:blipFill>
            <a:blip r:embed="rId9" cstate="print"/>
            <a:stretch>
              <a:fillRect/>
            </a:stretch>
          </p:blipFill>
          <p:spPr>
            <a:xfrm>
              <a:off x="1760093" y="6419976"/>
              <a:ext cx="84074" cy="96138"/>
            </a:xfrm>
            <a:prstGeom prst="rect">
              <a:avLst/>
            </a:prstGeom>
          </p:spPr>
        </p:pic>
        <p:sp>
          <p:nvSpPr>
            <p:cNvPr id="20" name="object 20"/>
            <p:cNvSpPr/>
            <p:nvPr/>
          </p:nvSpPr>
          <p:spPr>
            <a:xfrm>
              <a:off x="2131441" y="6353212"/>
              <a:ext cx="73660" cy="34925"/>
            </a:xfrm>
            <a:custGeom>
              <a:avLst/>
              <a:gdLst/>
              <a:ahLst/>
              <a:cxnLst/>
              <a:rect l="l" t="t" r="r" b="b"/>
              <a:pathLst>
                <a:path w="73660" h="34925">
                  <a:moveTo>
                    <a:pt x="73456" y="27127"/>
                  </a:moveTo>
                  <a:lnTo>
                    <a:pt x="0" y="27127"/>
                  </a:lnTo>
                  <a:lnTo>
                    <a:pt x="0" y="34759"/>
                  </a:lnTo>
                  <a:lnTo>
                    <a:pt x="73456" y="34759"/>
                  </a:lnTo>
                  <a:lnTo>
                    <a:pt x="73456" y="27127"/>
                  </a:lnTo>
                  <a:close/>
                </a:path>
                <a:path w="73660" h="34925">
                  <a:moveTo>
                    <a:pt x="73456" y="0"/>
                  </a:moveTo>
                  <a:lnTo>
                    <a:pt x="0" y="0"/>
                  </a:lnTo>
                  <a:lnTo>
                    <a:pt x="0" y="7708"/>
                  </a:lnTo>
                  <a:lnTo>
                    <a:pt x="73456" y="7708"/>
                  </a:lnTo>
                  <a:lnTo>
                    <a:pt x="73456" y="0"/>
                  </a:lnTo>
                  <a:close/>
                </a:path>
              </a:pathLst>
            </a:custGeom>
            <a:solidFill>
              <a:srgbClr val="000000"/>
            </a:solidFill>
          </p:spPr>
          <p:txBody>
            <a:bodyPr wrap="square" lIns="0" tIns="0" rIns="0" bIns="0" rtlCol="0"/>
            <a:lstStyle/>
            <a:p>
              <a:endParaRPr sz="1800"/>
            </a:p>
          </p:txBody>
        </p:sp>
        <p:pic>
          <p:nvPicPr>
            <p:cNvPr id="21" name="object 21"/>
            <p:cNvPicPr/>
            <p:nvPr/>
          </p:nvPicPr>
          <p:blipFill>
            <a:blip r:embed="rId10" cstate="print"/>
            <a:stretch>
              <a:fillRect/>
            </a:stretch>
          </p:blipFill>
          <p:spPr>
            <a:xfrm>
              <a:off x="3109722" y="6441566"/>
              <a:ext cx="73913" cy="74549"/>
            </a:xfrm>
            <a:prstGeom prst="rect">
              <a:avLst/>
            </a:prstGeom>
          </p:spPr>
        </p:pic>
        <p:sp>
          <p:nvSpPr>
            <p:cNvPr id="22" name="object 22"/>
            <p:cNvSpPr/>
            <p:nvPr/>
          </p:nvSpPr>
          <p:spPr>
            <a:xfrm>
              <a:off x="3523742" y="6353212"/>
              <a:ext cx="73660" cy="34925"/>
            </a:xfrm>
            <a:custGeom>
              <a:avLst/>
              <a:gdLst/>
              <a:ahLst/>
              <a:cxnLst/>
              <a:rect l="l" t="t" r="r" b="b"/>
              <a:pathLst>
                <a:path w="73660" h="34925">
                  <a:moveTo>
                    <a:pt x="73456" y="27127"/>
                  </a:moveTo>
                  <a:lnTo>
                    <a:pt x="0" y="27127"/>
                  </a:lnTo>
                  <a:lnTo>
                    <a:pt x="0" y="34759"/>
                  </a:lnTo>
                  <a:lnTo>
                    <a:pt x="73456" y="34759"/>
                  </a:lnTo>
                  <a:lnTo>
                    <a:pt x="73456" y="27127"/>
                  </a:lnTo>
                  <a:close/>
                </a:path>
                <a:path w="73660" h="34925">
                  <a:moveTo>
                    <a:pt x="73456" y="0"/>
                  </a:moveTo>
                  <a:lnTo>
                    <a:pt x="0" y="0"/>
                  </a:lnTo>
                  <a:lnTo>
                    <a:pt x="0" y="7708"/>
                  </a:lnTo>
                  <a:lnTo>
                    <a:pt x="73456" y="7708"/>
                  </a:lnTo>
                  <a:lnTo>
                    <a:pt x="73456" y="0"/>
                  </a:lnTo>
                  <a:close/>
                </a:path>
              </a:pathLst>
            </a:custGeom>
            <a:solidFill>
              <a:srgbClr val="000000"/>
            </a:solidFill>
          </p:spPr>
          <p:txBody>
            <a:bodyPr wrap="square" lIns="0" tIns="0" rIns="0" bIns="0" rtlCol="0"/>
            <a:lstStyle/>
            <a:p>
              <a:endParaRPr sz="1800"/>
            </a:p>
          </p:txBody>
        </p:sp>
        <p:pic>
          <p:nvPicPr>
            <p:cNvPr id="23" name="object 23"/>
            <p:cNvPicPr/>
            <p:nvPr/>
          </p:nvPicPr>
          <p:blipFill>
            <a:blip r:embed="rId11" cstate="print"/>
            <a:stretch>
              <a:fillRect/>
            </a:stretch>
          </p:blipFill>
          <p:spPr>
            <a:xfrm>
              <a:off x="4502150" y="6441566"/>
              <a:ext cx="73913" cy="74549"/>
            </a:xfrm>
            <a:prstGeom prst="rect">
              <a:avLst/>
            </a:prstGeom>
          </p:spPr>
        </p:pic>
      </p:grpSp>
      <p:grpSp>
        <p:nvGrpSpPr>
          <p:cNvPr id="24" name="object 24"/>
          <p:cNvGrpSpPr/>
          <p:nvPr/>
        </p:nvGrpSpPr>
        <p:grpSpPr>
          <a:xfrm>
            <a:off x="5449062" y="4625847"/>
            <a:ext cx="258445" cy="96520"/>
            <a:chOff x="4077461" y="6226047"/>
            <a:chExt cx="258445" cy="96520"/>
          </a:xfrm>
        </p:grpSpPr>
        <p:sp>
          <p:nvSpPr>
            <p:cNvPr id="25" name="object 25"/>
            <p:cNvSpPr/>
            <p:nvPr/>
          </p:nvSpPr>
          <p:spPr>
            <a:xfrm>
              <a:off x="4077462" y="6226047"/>
              <a:ext cx="36830" cy="94615"/>
            </a:xfrm>
            <a:custGeom>
              <a:avLst/>
              <a:gdLst/>
              <a:ahLst/>
              <a:cxnLst/>
              <a:rect l="l" t="t" r="r" b="b"/>
              <a:pathLst>
                <a:path w="36829" h="94614">
                  <a:moveTo>
                    <a:pt x="32893" y="91821"/>
                  </a:moveTo>
                  <a:lnTo>
                    <a:pt x="24765" y="83566"/>
                  </a:lnTo>
                  <a:lnTo>
                    <a:pt x="24765" y="10922"/>
                  </a:lnTo>
                  <a:lnTo>
                    <a:pt x="24765" y="0"/>
                  </a:lnTo>
                  <a:lnTo>
                    <a:pt x="22479" y="0"/>
                  </a:lnTo>
                  <a:lnTo>
                    <a:pt x="0" y="10922"/>
                  </a:lnTo>
                  <a:lnTo>
                    <a:pt x="1016" y="13081"/>
                  </a:lnTo>
                  <a:lnTo>
                    <a:pt x="4064" y="11684"/>
                  </a:lnTo>
                  <a:lnTo>
                    <a:pt x="6350" y="10922"/>
                  </a:lnTo>
                  <a:lnTo>
                    <a:pt x="9271" y="10922"/>
                  </a:lnTo>
                  <a:lnTo>
                    <a:pt x="10287" y="11303"/>
                  </a:lnTo>
                  <a:lnTo>
                    <a:pt x="11938" y="12573"/>
                  </a:lnTo>
                  <a:lnTo>
                    <a:pt x="12446" y="13716"/>
                  </a:lnTo>
                  <a:lnTo>
                    <a:pt x="13208" y="17018"/>
                  </a:lnTo>
                  <a:lnTo>
                    <a:pt x="13462" y="21336"/>
                  </a:lnTo>
                  <a:lnTo>
                    <a:pt x="13462" y="83566"/>
                  </a:lnTo>
                  <a:lnTo>
                    <a:pt x="5334" y="91821"/>
                  </a:lnTo>
                  <a:lnTo>
                    <a:pt x="32893" y="91821"/>
                  </a:lnTo>
                  <a:close/>
                </a:path>
                <a:path w="36829" h="94614">
                  <a:moveTo>
                    <a:pt x="36423" y="91846"/>
                  </a:moveTo>
                  <a:lnTo>
                    <a:pt x="1651" y="91846"/>
                  </a:lnTo>
                  <a:lnTo>
                    <a:pt x="1651" y="94361"/>
                  </a:lnTo>
                  <a:lnTo>
                    <a:pt x="36423" y="94361"/>
                  </a:lnTo>
                  <a:lnTo>
                    <a:pt x="36423" y="91846"/>
                  </a:lnTo>
                  <a:close/>
                </a:path>
              </a:pathLst>
            </a:custGeom>
            <a:solidFill>
              <a:srgbClr val="000000"/>
            </a:solidFill>
          </p:spPr>
          <p:txBody>
            <a:bodyPr wrap="square" lIns="0" tIns="0" rIns="0" bIns="0" rtlCol="0"/>
            <a:lstStyle/>
            <a:p>
              <a:endParaRPr sz="1800"/>
            </a:p>
          </p:txBody>
        </p:sp>
        <p:pic>
          <p:nvPicPr>
            <p:cNvPr id="26" name="object 26"/>
            <p:cNvPicPr/>
            <p:nvPr/>
          </p:nvPicPr>
          <p:blipFill>
            <a:blip r:embed="rId12" cstate="print"/>
            <a:stretch>
              <a:fillRect/>
            </a:stretch>
          </p:blipFill>
          <p:spPr>
            <a:xfrm>
              <a:off x="4133087" y="6226047"/>
              <a:ext cx="202311" cy="96012"/>
            </a:xfrm>
            <a:prstGeom prst="rect">
              <a:avLst/>
            </a:prstGeom>
          </p:spPr>
        </p:pic>
      </p:grpSp>
      <p:sp>
        <p:nvSpPr>
          <p:cNvPr id="27" name="object 27"/>
          <p:cNvSpPr/>
          <p:nvPr/>
        </p:nvSpPr>
        <p:spPr>
          <a:xfrm>
            <a:off x="5754243" y="4627651"/>
            <a:ext cx="50800" cy="95250"/>
          </a:xfrm>
          <a:custGeom>
            <a:avLst/>
            <a:gdLst/>
            <a:ahLst/>
            <a:cxnLst/>
            <a:rect l="l" t="t" r="r" b="b"/>
            <a:pathLst>
              <a:path w="50800" h="95250">
                <a:moveTo>
                  <a:pt x="50673" y="0"/>
                </a:moveTo>
                <a:lnTo>
                  <a:pt x="11049" y="0"/>
                </a:lnTo>
                <a:lnTo>
                  <a:pt x="11049" y="2514"/>
                </a:lnTo>
                <a:lnTo>
                  <a:pt x="16510" y="2514"/>
                </a:lnTo>
                <a:lnTo>
                  <a:pt x="18542" y="3149"/>
                </a:lnTo>
                <a:lnTo>
                  <a:pt x="21971" y="5054"/>
                </a:lnTo>
                <a:lnTo>
                  <a:pt x="22987" y="5943"/>
                </a:lnTo>
                <a:lnTo>
                  <a:pt x="24003" y="8610"/>
                </a:lnTo>
                <a:lnTo>
                  <a:pt x="24257" y="10896"/>
                </a:lnTo>
                <a:lnTo>
                  <a:pt x="24257" y="83413"/>
                </a:lnTo>
                <a:lnTo>
                  <a:pt x="23749" y="86080"/>
                </a:lnTo>
                <a:lnTo>
                  <a:pt x="21590" y="89001"/>
                </a:lnTo>
                <a:lnTo>
                  <a:pt x="20447" y="89763"/>
                </a:lnTo>
                <a:lnTo>
                  <a:pt x="17653" y="89763"/>
                </a:lnTo>
                <a:lnTo>
                  <a:pt x="16256" y="88620"/>
                </a:lnTo>
                <a:lnTo>
                  <a:pt x="13462" y="82016"/>
                </a:lnTo>
                <a:lnTo>
                  <a:pt x="11938" y="79476"/>
                </a:lnTo>
                <a:lnTo>
                  <a:pt x="9652" y="77571"/>
                </a:lnTo>
                <a:lnTo>
                  <a:pt x="8382" y="77063"/>
                </a:lnTo>
                <a:lnTo>
                  <a:pt x="4953" y="77063"/>
                </a:lnTo>
                <a:lnTo>
                  <a:pt x="3175" y="77825"/>
                </a:lnTo>
                <a:lnTo>
                  <a:pt x="1651" y="79222"/>
                </a:lnTo>
                <a:lnTo>
                  <a:pt x="508" y="80365"/>
                </a:lnTo>
                <a:lnTo>
                  <a:pt x="0" y="82016"/>
                </a:lnTo>
                <a:lnTo>
                  <a:pt x="0" y="86969"/>
                </a:lnTo>
                <a:lnTo>
                  <a:pt x="1143" y="89382"/>
                </a:lnTo>
                <a:lnTo>
                  <a:pt x="6096" y="93573"/>
                </a:lnTo>
                <a:lnTo>
                  <a:pt x="9398" y="94716"/>
                </a:lnTo>
                <a:lnTo>
                  <a:pt x="19050" y="94716"/>
                </a:lnTo>
                <a:lnTo>
                  <a:pt x="23495" y="93065"/>
                </a:lnTo>
                <a:lnTo>
                  <a:pt x="27305" y="89763"/>
                </a:lnTo>
                <a:lnTo>
                  <a:pt x="30988" y="86588"/>
                </a:lnTo>
                <a:lnTo>
                  <a:pt x="33528" y="82905"/>
                </a:lnTo>
                <a:lnTo>
                  <a:pt x="36576" y="74269"/>
                </a:lnTo>
                <a:lnTo>
                  <a:pt x="37338" y="68554"/>
                </a:lnTo>
                <a:lnTo>
                  <a:pt x="37338" y="10896"/>
                </a:lnTo>
                <a:lnTo>
                  <a:pt x="37973" y="7340"/>
                </a:lnTo>
                <a:lnTo>
                  <a:pt x="40767" y="3657"/>
                </a:lnTo>
                <a:lnTo>
                  <a:pt x="43561" y="2514"/>
                </a:lnTo>
                <a:lnTo>
                  <a:pt x="50673" y="2514"/>
                </a:lnTo>
                <a:lnTo>
                  <a:pt x="50673" y="0"/>
                </a:lnTo>
                <a:close/>
              </a:path>
            </a:pathLst>
          </a:custGeom>
          <a:solidFill>
            <a:srgbClr val="000000"/>
          </a:solidFill>
        </p:spPr>
        <p:txBody>
          <a:bodyPr wrap="square" lIns="0" tIns="0" rIns="0" bIns="0" rtlCol="0"/>
          <a:lstStyle/>
          <a:p>
            <a:endParaRPr sz="1800"/>
          </a:p>
        </p:txBody>
      </p:sp>
      <p:pic>
        <p:nvPicPr>
          <p:cNvPr id="28" name="object 28"/>
          <p:cNvPicPr/>
          <p:nvPr/>
        </p:nvPicPr>
        <p:blipFill>
          <a:blip r:embed="rId13" cstate="print"/>
          <a:stretch>
            <a:fillRect/>
          </a:stretch>
        </p:blipFill>
        <p:spPr>
          <a:xfrm>
            <a:off x="3043809" y="5030469"/>
            <a:ext cx="131699" cy="96138"/>
          </a:xfrm>
          <a:prstGeom prst="rect">
            <a:avLst/>
          </a:prstGeom>
        </p:spPr>
      </p:pic>
      <p:pic>
        <p:nvPicPr>
          <p:cNvPr id="29" name="object 29"/>
          <p:cNvPicPr/>
          <p:nvPr/>
        </p:nvPicPr>
        <p:blipFill>
          <a:blip r:embed="rId14" cstate="print"/>
          <a:stretch>
            <a:fillRect/>
          </a:stretch>
        </p:blipFill>
        <p:spPr>
          <a:xfrm>
            <a:off x="3222625" y="5027930"/>
            <a:ext cx="192912" cy="99060"/>
          </a:xfrm>
          <a:prstGeom prst="rect">
            <a:avLst/>
          </a:prstGeom>
        </p:spPr>
      </p:pic>
      <p:grpSp>
        <p:nvGrpSpPr>
          <p:cNvPr id="30" name="object 30"/>
          <p:cNvGrpSpPr/>
          <p:nvPr/>
        </p:nvGrpSpPr>
        <p:grpSpPr>
          <a:xfrm>
            <a:off x="2654936" y="5115205"/>
            <a:ext cx="1620520" cy="207645"/>
            <a:chOff x="1283335" y="6715404"/>
            <a:chExt cx="1620520" cy="207645"/>
          </a:xfrm>
        </p:grpSpPr>
        <p:pic>
          <p:nvPicPr>
            <p:cNvPr id="31" name="object 31"/>
            <p:cNvPicPr/>
            <p:nvPr/>
          </p:nvPicPr>
          <p:blipFill>
            <a:blip r:embed="rId15" cstate="print"/>
            <a:stretch>
              <a:fillRect/>
            </a:stretch>
          </p:blipFill>
          <p:spPr>
            <a:xfrm>
              <a:off x="2368296" y="6715404"/>
              <a:ext cx="535000" cy="98907"/>
            </a:xfrm>
            <a:prstGeom prst="rect">
              <a:avLst/>
            </a:prstGeom>
          </p:spPr>
        </p:pic>
        <p:pic>
          <p:nvPicPr>
            <p:cNvPr id="32" name="object 32"/>
            <p:cNvPicPr/>
            <p:nvPr/>
          </p:nvPicPr>
          <p:blipFill>
            <a:blip r:embed="rId16" cstate="print"/>
            <a:stretch>
              <a:fillRect/>
            </a:stretch>
          </p:blipFill>
          <p:spPr>
            <a:xfrm>
              <a:off x="1492250" y="6774141"/>
              <a:ext cx="728662" cy="148755"/>
            </a:xfrm>
            <a:prstGeom prst="rect">
              <a:avLst/>
            </a:prstGeom>
          </p:spPr>
        </p:pic>
        <p:sp>
          <p:nvSpPr>
            <p:cNvPr id="33" name="object 33"/>
            <p:cNvSpPr/>
            <p:nvPr/>
          </p:nvSpPr>
          <p:spPr>
            <a:xfrm>
              <a:off x="1283335" y="6750684"/>
              <a:ext cx="1049655" cy="63500"/>
            </a:xfrm>
            <a:custGeom>
              <a:avLst/>
              <a:gdLst/>
              <a:ahLst/>
              <a:cxnLst/>
              <a:rect l="l" t="t" r="r" b="b"/>
              <a:pathLst>
                <a:path w="1049655" h="63500">
                  <a:moveTo>
                    <a:pt x="61468" y="47752"/>
                  </a:moveTo>
                  <a:lnTo>
                    <a:pt x="59436" y="46482"/>
                  </a:lnTo>
                  <a:lnTo>
                    <a:pt x="56515" y="50419"/>
                  </a:lnTo>
                  <a:lnTo>
                    <a:pt x="53848" y="53340"/>
                  </a:lnTo>
                  <a:lnTo>
                    <a:pt x="50546" y="55880"/>
                  </a:lnTo>
                  <a:lnTo>
                    <a:pt x="50038" y="56146"/>
                  </a:lnTo>
                  <a:lnTo>
                    <a:pt x="49149" y="56146"/>
                  </a:lnTo>
                  <a:lnTo>
                    <a:pt x="48768" y="55880"/>
                  </a:lnTo>
                  <a:lnTo>
                    <a:pt x="48006" y="54991"/>
                  </a:lnTo>
                  <a:lnTo>
                    <a:pt x="47752" y="54483"/>
                  </a:lnTo>
                  <a:lnTo>
                    <a:pt x="47752" y="53098"/>
                  </a:lnTo>
                  <a:lnTo>
                    <a:pt x="48260" y="51054"/>
                  </a:lnTo>
                  <a:lnTo>
                    <a:pt x="58928" y="14478"/>
                  </a:lnTo>
                  <a:lnTo>
                    <a:pt x="59563" y="10934"/>
                  </a:lnTo>
                  <a:lnTo>
                    <a:pt x="59563" y="5715"/>
                  </a:lnTo>
                  <a:lnTo>
                    <a:pt x="58801" y="3822"/>
                  </a:lnTo>
                  <a:lnTo>
                    <a:pt x="55880" y="762"/>
                  </a:lnTo>
                  <a:lnTo>
                    <a:pt x="53975" y="0"/>
                  </a:lnTo>
                  <a:lnTo>
                    <a:pt x="47498" y="0"/>
                  </a:lnTo>
                  <a:lnTo>
                    <a:pt x="19050" y="31115"/>
                  </a:lnTo>
                  <a:lnTo>
                    <a:pt x="28194" y="0"/>
                  </a:lnTo>
                  <a:lnTo>
                    <a:pt x="4572" y="4318"/>
                  </a:lnTo>
                  <a:lnTo>
                    <a:pt x="4953" y="6731"/>
                  </a:lnTo>
                  <a:lnTo>
                    <a:pt x="6858" y="6350"/>
                  </a:lnTo>
                  <a:lnTo>
                    <a:pt x="8890" y="6096"/>
                  </a:lnTo>
                  <a:lnTo>
                    <a:pt x="11811" y="6096"/>
                  </a:lnTo>
                  <a:lnTo>
                    <a:pt x="12573" y="6350"/>
                  </a:lnTo>
                  <a:lnTo>
                    <a:pt x="14224" y="8001"/>
                  </a:lnTo>
                  <a:lnTo>
                    <a:pt x="14478" y="8521"/>
                  </a:lnTo>
                  <a:lnTo>
                    <a:pt x="14605" y="10934"/>
                  </a:lnTo>
                  <a:lnTo>
                    <a:pt x="12446" y="19050"/>
                  </a:lnTo>
                  <a:lnTo>
                    <a:pt x="0" y="61722"/>
                  </a:lnTo>
                  <a:lnTo>
                    <a:pt x="10160" y="61722"/>
                  </a:lnTo>
                  <a:lnTo>
                    <a:pt x="26797" y="24523"/>
                  </a:lnTo>
                  <a:lnTo>
                    <a:pt x="44323" y="8001"/>
                  </a:lnTo>
                  <a:lnTo>
                    <a:pt x="46482" y="8001"/>
                  </a:lnTo>
                  <a:lnTo>
                    <a:pt x="47117" y="8255"/>
                  </a:lnTo>
                  <a:lnTo>
                    <a:pt x="48387" y="9410"/>
                  </a:lnTo>
                  <a:lnTo>
                    <a:pt x="48641" y="10172"/>
                  </a:lnTo>
                  <a:lnTo>
                    <a:pt x="48641" y="12954"/>
                  </a:lnTo>
                  <a:lnTo>
                    <a:pt x="48387" y="13970"/>
                  </a:lnTo>
                  <a:lnTo>
                    <a:pt x="48133" y="15621"/>
                  </a:lnTo>
                  <a:lnTo>
                    <a:pt x="37719" y="51816"/>
                  </a:lnTo>
                  <a:lnTo>
                    <a:pt x="36957" y="54991"/>
                  </a:lnTo>
                  <a:lnTo>
                    <a:pt x="36957" y="59436"/>
                  </a:lnTo>
                  <a:lnTo>
                    <a:pt x="37338" y="60833"/>
                  </a:lnTo>
                  <a:lnTo>
                    <a:pt x="39370" y="62865"/>
                  </a:lnTo>
                  <a:lnTo>
                    <a:pt x="40767" y="63373"/>
                  </a:lnTo>
                  <a:lnTo>
                    <a:pt x="44450" y="63373"/>
                  </a:lnTo>
                  <a:lnTo>
                    <a:pt x="57277" y="53860"/>
                  </a:lnTo>
                  <a:lnTo>
                    <a:pt x="61468" y="47752"/>
                  </a:lnTo>
                  <a:close/>
                </a:path>
                <a:path w="1049655" h="63500">
                  <a:moveTo>
                    <a:pt x="173913" y="34404"/>
                  </a:moveTo>
                  <a:lnTo>
                    <a:pt x="100457" y="34404"/>
                  </a:lnTo>
                  <a:lnTo>
                    <a:pt x="100457" y="42037"/>
                  </a:lnTo>
                  <a:lnTo>
                    <a:pt x="173913" y="42037"/>
                  </a:lnTo>
                  <a:lnTo>
                    <a:pt x="173913" y="34404"/>
                  </a:lnTo>
                  <a:close/>
                </a:path>
                <a:path w="1049655" h="63500">
                  <a:moveTo>
                    <a:pt x="173913" y="7289"/>
                  </a:moveTo>
                  <a:lnTo>
                    <a:pt x="100457" y="7289"/>
                  </a:lnTo>
                  <a:lnTo>
                    <a:pt x="100457" y="14998"/>
                  </a:lnTo>
                  <a:lnTo>
                    <a:pt x="173913" y="14998"/>
                  </a:lnTo>
                  <a:lnTo>
                    <a:pt x="173913" y="7289"/>
                  </a:lnTo>
                  <a:close/>
                </a:path>
                <a:path w="1049655" h="63500">
                  <a:moveTo>
                    <a:pt x="1049083" y="34404"/>
                  </a:moveTo>
                  <a:lnTo>
                    <a:pt x="975614" y="34404"/>
                  </a:lnTo>
                  <a:lnTo>
                    <a:pt x="975614" y="42037"/>
                  </a:lnTo>
                  <a:lnTo>
                    <a:pt x="1049083" y="42037"/>
                  </a:lnTo>
                  <a:lnTo>
                    <a:pt x="1049083" y="34404"/>
                  </a:lnTo>
                  <a:close/>
                </a:path>
                <a:path w="1049655" h="63500">
                  <a:moveTo>
                    <a:pt x="1049083" y="7289"/>
                  </a:moveTo>
                  <a:lnTo>
                    <a:pt x="975614" y="7289"/>
                  </a:lnTo>
                  <a:lnTo>
                    <a:pt x="975614" y="14998"/>
                  </a:lnTo>
                  <a:lnTo>
                    <a:pt x="1049083" y="14998"/>
                  </a:lnTo>
                  <a:lnTo>
                    <a:pt x="1049083" y="7289"/>
                  </a:lnTo>
                  <a:close/>
                </a:path>
              </a:pathLst>
            </a:custGeom>
            <a:solidFill>
              <a:srgbClr val="000000"/>
            </a:solidFill>
          </p:spPr>
          <p:txBody>
            <a:bodyPr wrap="square" lIns="0" tIns="0" rIns="0" bIns="0" rtlCol="0"/>
            <a:lstStyle/>
            <a:p>
              <a:endParaRPr sz="1800"/>
            </a:p>
          </p:txBody>
        </p:sp>
      </p:grpSp>
      <p:sp>
        <p:nvSpPr>
          <p:cNvPr id="34" name="object 34"/>
          <p:cNvSpPr txBox="1"/>
          <p:nvPr/>
        </p:nvSpPr>
        <p:spPr>
          <a:xfrm>
            <a:off x="2502205" y="5649848"/>
            <a:ext cx="4017645" cy="1414233"/>
          </a:xfrm>
          <a:prstGeom prst="rect">
            <a:avLst/>
          </a:prstGeom>
        </p:spPr>
        <p:txBody>
          <a:bodyPr vert="horz" wrap="square" lIns="0" tIns="27940" rIns="0" bIns="0" rtlCol="0">
            <a:spAutoFit/>
          </a:bodyPr>
          <a:lstStyle/>
          <a:p>
            <a:pPr marL="12700" marR="5080">
              <a:lnSpc>
                <a:spcPct val="91100"/>
              </a:lnSpc>
              <a:spcBef>
                <a:spcPts val="220"/>
              </a:spcBef>
            </a:pPr>
            <a:r>
              <a:rPr sz="1100" b="1" i="1" dirty="0">
                <a:latin typeface="Times New Roman"/>
                <a:cs typeface="Times New Roman"/>
              </a:rPr>
              <a:t>Essential</a:t>
            </a:r>
            <a:r>
              <a:rPr sz="1100" b="1" i="1" spc="-5" dirty="0">
                <a:latin typeface="Times New Roman"/>
                <a:cs typeface="Times New Roman"/>
              </a:rPr>
              <a:t> </a:t>
            </a:r>
            <a:r>
              <a:rPr sz="1100" b="1" i="1" dirty="0">
                <a:latin typeface="Times New Roman"/>
                <a:cs typeface="Times New Roman"/>
              </a:rPr>
              <a:t>Question</a:t>
            </a:r>
            <a:r>
              <a:rPr sz="1100" b="1" i="1" spc="-20" dirty="0">
                <a:latin typeface="Times New Roman"/>
                <a:cs typeface="Times New Roman"/>
              </a:rPr>
              <a:t> </a:t>
            </a:r>
            <a:r>
              <a:rPr sz="1100" b="1" i="1" dirty="0">
                <a:latin typeface="Times New Roman"/>
                <a:cs typeface="Times New Roman"/>
              </a:rPr>
              <a:t>15.1</a:t>
            </a:r>
            <a:r>
              <a:rPr sz="1100" b="1" dirty="0">
                <a:latin typeface="Times New Roman"/>
                <a:cs typeface="Times New Roman"/>
              </a:rPr>
              <a:t>:</a:t>
            </a:r>
            <a:r>
              <a:rPr sz="1100" b="1" spc="-20" dirty="0">
                <a:latin typeface="Times New Roman"/>
                <a:cs typeface="Times New Roman"/>
              </a:rPr>
              <a:t> </a:t>
            </a:r>
            <a:r>
              <a:rPr sz="1100" dirty="0">
                <a:latin typeface="Times New Roman"/>
                <a:cs typeface="Times New Roman"/>
              </a:rPr>
              <a:t>Figure</a:t>
            </a:r>
            <a:r>
              <a:rPr sz="1100" spc="-5" dirty="0">
                <a:latin typeface="Times New Roman"/>
                <a:cs typeface="Times New Roman"/>
              </a:rPr>
              <a:t> </a:t>
            </a:r>
            <a:r>
              <a:rPr sz="1100" dirty="0">
                <a:latin typeface="Times New Roman"/>
                <a:cs typeface="Times New Roman"/>
              </a:rPr>
              <a:t>15.5</a:t>
            </a:r>
            <a:r>
              <a:rPr sz="1100" spc="-20" dirty="0">
                <a:latin typeface="Times New Roman"/>
                <a:cs typeface="Times New Roman"/>
              </a:rPr>
              <a:t> </a:t>
            </a:r>
            <a:r>
              <a:rPr sz="1100" dirty="0">
                <a:latin typeface="Times New Roman"/>
                <a:cs typeface="Times New Roman"/>
              </a:rPr>
              <a:t>shows</a:t>
            </a:r>
            <a:r>
              <a:rPr sz="1100" spc="-20" dirty="0">
                <a:latin typeface="Times New Roman"/>
                <a:cs typeface="Times New Roman"/>
              </a:rPr>
              <a:t> </a:t>
            </a:r>
            <a:r>
              <a:rPr sz="1100" dirty="0">
                <a:latin typeface="Times New Roman"/>
                <a:cs typeface="Times New Roman"/>
              </a:rPr>
              <a:t>two</a:t>
            </a:r>
            <a:r>
              <a:rPr sz="1100" spc="-10" dirty="0">
                <a:latin typeface="Times New Roman"/>
                <a:cs typeface="Times New Roman"/>
              </a:rPr>
              <a:t> </a:t>
            </a:r>
            <a:r>
              <a:rPr sz="1100" dirty="0">
                <a:latin typeface="Times New Roman"/>
                <a:cs typeface="Times New Roman"/>
              </a:rPr>
              <a:t>cylinders</a:t>
            </a:r>
            <a:r>
              <a:rPr sz="1100" spc="-15" dirty="0">
                <a:latin typeface="Times New Roman"/>
                <a:cs typeface="Times New Roman"/>
              </a:rPr>
              <a:t> </a:t>
            </a:r>
            <a:r>
              <a:rPr sz="1100" spc="-10" dirty="0">
                <a:latin typeface="Times New Roman"/>
                <a:cs typeface="Times New Roman"/>
              </a:rPr>
              <a:t>containing </a:t>
            </a:r>
            <a:r>
              <a:rPr sz="1100" dirty="0">
                <a:latin typeface="Times New Roman"/>
                <a:cs typeface="Times New Roman"/>
              </a:rPr>
              <a:t>equal</a:t>
            </a:r>
            <a:r>
              <a:rPr sz="1100" spc="-20" dirty="0">
                <a:latin typeface="Times New Roman"/>
                <a:cs typeface="Times New Roman"/>
              </a:rPr>
              <a:t> </a:t>
            </a:r>
            <a:r>
              <a:rPr sz="1100" dirty="0">
                <a:latin typeface="Times New Roman"/>
                <a:cs typeface="Times New Roman"/>
              </a:rPr>
              <a:t>amounts</a:t>
            </a:r>
            <a:r>
              <a:rPr sz="1100" spc="-20"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same</a:t>
            </a:r>
            <a:r>
              <a:rPr sz="1100" spc="-20" dirty="0">
                <a:latin typeface="Times New Roman"/>
                <a:cs typeface="Times New Roman"/>
              </a:rPr>
              <a:t> </a:t>
            </a:r>
            <a:r>
              <a:rPr sz="1100" dirty="0">
                <a:latin typeface="Times New Roman"/>
                <a:cs typeface="Times New Roman"/>
              </a:rPr>
              <a:t>ideal</a:t>
            </a:r>
            <a:r>
              <a:rPr sz="1100" spc="-2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same</a:t>
            </a:r>
            <a:r>
              <a:rPr sz="1100" spc="-25" dirty="0">
                <a:latin typeface="Times New Roman"/>
                <a:cs typeface="Times New Roman"/>
              </a:rPr>
              <a:t> </a:t>
            </a:r>
            <a:r>
              <a:rPr sz="1100" dirty="0">
                <a:latin typeface="Times New Roman"/>
                <a:cs typeface="Times New Roman"/>
              </a:rPr>
              <a:t>initial</a:t>
            </a:r>
            <a:r>
              <a:rPr sz="1100" spc="-10" dirty="0">
                <a:latin typeface="Times New Roman"/>
                <a:cs typeface="Times New Roman"/>
              </a:rPr>
              <a:t> </a:t>
            </a:r>
            <a:r>
              <a:rPr sz="1100" dirty="0">
                <a:latin typeface="Times New Roman"/>
                <a:cs typeface="Times New Roman"/>
              </a:rPr>
              <a:t>state</a:t>
            </a:r>
            <a:r>
              <a:rPr sz="1100" spc="-20" dirty="0">
                <a:latin typeface="Times New Roman"/>
                <a:cs typeface="Times New Roman"/>
              </a:rPr>
              <a:t> </a:t>
            </a:r>
            <a:r>
              <a:rPr sz="1100" dirty="0">
                <a:latin typeface="Times New Roman"/>
                <a:cs typeface="Times New Roman"/>
              </a:rPr>
              <a:t>–</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gas</a:t>
            </a:r>
            <a:r>
              <a:rPr sz="1100" spc="-25" dirty="0">
                <a:latin typeface="Times New Roman"/>
                <a:cs typeface="Times New Roman"/>
              </a:rPr>
              <a:t> in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two</a:t>
            </a:r>
            <a:r>
              <a:rPr sz="1100" spc="-15" dirty="0">
                <a:latin typeface="Times New Roman"/>
                <a:cs typeface="Times New Roman"/>
              </a:rPr>
              <a:t> </a:t>
            </a:r>
            <a:r>
              <a:rPr sz="1100" dirty="0">
                <a:latin typeface="Times New Roman"/>
                <a:cs typeface="Times New Roman"/>
              </a:rPr>
              <a:t>cylinders</a:t>
            </a:r>
            <a:r>
              <a:rPr sz="1100" spc="-10" dirty="0">
                <a:latin typeface="Times New Roman"/>
                <a:cs typeface="Times New Roman"/>
              </a:rPr>
              <a:t> </a:t>
            </a:r>
            <a:r>
              <a:rPr sz="1100" dirty="0">
                <a:latin typeface="Times New Roman"/>
                <a:cs typeface="Times New Roman"/>
              </a:rPr>
              <a:t>has</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same</a:t>
            </a:r>
            <a:r>
              <a:rPr sz="1100" spc="-10" dirty="0">
                <a:latin typeface="Times New Roman"/>
                <a:cs typeface="Times New Roman"/>
              </a:rPr>
              <a:t> </a:t>
            </a:r>
            <a:r>
              <a:rPr sz="1100" dirty="0">
                <a:latin typeface="Times New Roman"/>
                <a:cs typeface="Times New Roman"/>
              </a:rPr>
              <a:t>pressure,</a:t>
            </a:r>
            <a:r>
              <a:rPr sz="1100" spc="-10" dirty="0">
                <a:latin typeface="Times New Roman"/>
                <a:cs typeface="Times New Roman"/>
              </a:rPr>
              <a:t> </a:t>
            </a:r>
            <a:r>
              <a:rPr sz="1100" dirty="0">
                <a:latin typeface="Times New Roman"/>
                <a:cs typeface="Times New Roman"/>
              </a:rPr>
              <a:t>volume,</a:t>
            </a:r>
            <a:r>
              <a:rPr sz="1100" spc="-10"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spc="-25" dirty="0">
                <a:latin typeface="Times New Roman"/>
                <a:cs typeface="Times New Roman"/>
              </a:rPr>
              <a:t>The </a:t>
            </a:r>
            <a:r>
              <a:rPr sz="1100" dirty="0">
                <a:latin typeface="Times New Roman"/>
                <a:cs typeface="Times New Roman"/>
              </a:rPr>
              <a:t>difference</a:t>
            </a:r>
            <a:r>
              <a:rPr sz="1100" spc="-10" dirty="0">
                <a:latin typeface="Times New Roman"/>
                <a:cs typeface="Times New Roman"/>
              </a:rPr>
              <a:t> </a:t>
            </a:r>
            <a:r>
              <a:rPr sz="1100" dirty="0">
                <a:latin typeface="Times New Roman"/>
                <a:cs typeface="Times New Roman"/>
              </a:rPr>
              <a:t>between</a:t>
            </a:r>
            <a:r>
              <a:rPr sz="1100" spc="-20" dirty="0">
                <a:latin typeface="Times New Roman"/>
                <a:cs typeface="Times New Roman"/>
              </a:rPr>
              <a:t> </a:t>
            </a:r>
            <a:r>
              <a:rPr sz="1100" dirty="0">
                <a:latin typeface="Times New Roman"/>
                <a:cs typeface="Times New Roman"/>
              </a:rPr>
              <a:t>them</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cylinder 1,</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piston</a:t>
            </a:r>
            <a:r>
              <a:rPr sz="1100" spc="-5" dirty="0">
                <a:latin typeface="Times New Roman"/>
                <a:cs typeface="Times New Roman"/>
              </a:rPr>
              <a:t> </a:t>
            </a:r>
            <a:r>
              <a:rPr sz="1100" dirty="0">
                <a:latin typeface="Times New Roman"/>
                <a:cs typeface="Times New Roman"/>
              </a:rPr>
              <a:t>sealing</a:t>
            </a:r>
            <a:r>
              <a:rPr sz="1100" spc="-5" dirty="0">
                <a:latin typeface="Times New Roman"/>
                <a:cs typeface="Times New Roman"/>
              </a:rPr>
              <a:t> </a:t>
            </a:r>
            <a:r>
              <a:rPr sz="1100" spc="-25" dirty="0">
                <a:latin typeface="Times New Roman"/>
                <a:cs typeface="Times New Roman"/>
              </a:rPr>
              <a:t>the </a:t>
            </a:r>
            <a:r>
              <a:rPr sz="1100" dirty="0">
                <a:latin typeface="Times New Roman"/>
                <a:cs typeface="Times New Roman"/>
              </a:rPr>
              <a:t>cylinder</a:t>
            </a:r>
            <a:r>
              <a:rPr sz="1100" spc="-2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free</a:t>
            </a:r>
            <a:r>
              <a:rPr sz="1100" spc="-2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move</a:t>
            </a:r>
            <a:r>
              <a:rPr sz="1100" spc="-25" dirty="0">
                <a:latin typeface="Times New Roman"/>
                <a:cs typeface="Times New Roman"/>
              </a:rPr>
              <a:t> </a:t>
            </a:r>
            <a:r>
              <a:rPr sz="1100" dirty="0">
                <a:latin typeface="Times New Roman"/>
                <a:cs typeface="Times New Roman"/>
              </a:rPr>
              <a:t>up</a:t>
            </a:r>
            <a:r>
              <a:rPr sz="1100" spc="-30" dirty="0">
                <a:latin typeface="Times New Roman"/>
                <a:cs typeface="Times New Roman"/>
              </a:rPr>
              <a:t> </a:t>
            </a:r>
            <a:r>
              <a:rPr sz="1100" dirty="0">
                <a:latin typeface="Times New Roman"/>
                <a:cs typeface="Times New Roman"/>
              </a:rPr>
              <a:t>or</a:t>
            </a:r>
            <a:r>
              <a:rPr sz="1100" spc="-15" dirty="0">
                <a:latin typeface="Times New Roman"/>
                <a:cs typeface="Times New Roman"/>
              </a:rPr>
              <a:t> </a:t>
            </a:r>
            <a:r>
              <a:rPr sz="1100" dirty="0">
                <a:latin typeface="Times New Roman"/>
                <a:cs typeface="Times New Roman"/>
              </a:rPr>
              <a:t>down</a:t>
            </a:r>
            <a:r>
              <a:rPr sz="1100" spc="-30" dirty="0">
                <a:latin typeface="Times New Roman"/>
                <a:cs typeface="Times New Roman"/>
              </a:rPr>
              <a:t> </a:t>
            </a:r>
            <a:r>
              <a:rPr sz="1100" dirty="0">
                <a:latin typeface="Times New Roman"/>
                <a:cs typeface="Times New Roman"/>
              </a:rPr>
              <a:t>without</a:t>
            </a:r>
            <a:r>
              <a:rPr sz="1100" spc="-20" dirty="0">
                <a:latin typeface="Times New Roman"/>
                <a:cs typeface="Times New Roman"/>
              </a:rPr>
              <a:t> </a:t>
            </a:r>
            <a:r>
              <a:rPr sz="1100" dirty="0">
                <a:latin typeface="Times New Roman"/>
                <a:cs typeface="Times New Roman"/>
              </a:rPr>
              <a:t>friction,</a:t>
            </a:r>
            <a:r>
              <a:rPr sz="1100" spc="-15" dirty="0">
                <a:latin typeface="Times New Roman"/>
                <a:cs typeface="Times New Roman"/>
              </a:rPr>
              <a:t> </a:t>
            </a:r>
            <a:r>
              <a:rPr sz="1100" dirty="0">
                <a:latin typeface="Times New Roman"/>
                <a:cs typeface="Times New Roman"/>
              </a:rPr>
              <a:t>while</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piston</a:t>
            </a:r>
            <a:r>
              <a:rPr sz="1100" spc="-25" dirty="0">
                <a:latin typeface="Times New Roman"/>
                <a:cs typeface="Times New Roman"/>
              </a:rPr>
              <a:t> in </a:t>
            </a:r>
            <a:r>
              <a:rPr sz="1100" dirty="0">
                <a:latin typeface="Times New Roman"/>
                <a:cs typeface="Times New Roman"/>
              </a:rPr>
              <a:t>cylinder</a:t>
            </a:r>
            <a:r>
              <a:rPr sz="1100" spc="-5" dirty="0">
                <a:latin typeface="Times New Roman"/>
                <a:cs typeface="Times New Roman"/>
              </a:rPr>
              <a:t> </a:t>
            </a:r>
            <a:r>
              <a:rPr sz="1100" dirty="0">
                <a:latin typeface="Times New Roman"/>
                <a:cs typeface="Times New Roman"/>
              </a:rPr>
              <a:t>2</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fixed</a:t>
            </a:r>
            <a:r>
              <a:rPr sz="1100" spc="-5" dirty="0">
                <a:latin typeface="Times New Roman"/>
                <a:cs typeface="Times New Roman"/>
              </a:rPr>
              <a:t> </a:t>
            </a:r>
            <a:r>
              <a:rPr sz="1100" dirty="0">
                <a:latin typeface="Times New Roman"/>
                <a:cs typeface="Times New Roman"/>
              </a:rPr>
              <a:t>so</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volume occupied</a:t>
            </a:r>
            <a:r>
              <a:rPr sz="1100" spc="-5" dirty="0">
                <a:latin typeface="Times New Roman"/>
                <a:cs typeface="Times New Roman"/>
              </a:rPr>
              <a:t> </a:t>
            </a:r>
            <a:r>
              <a:rPr sz="1100" dirty="0">
                <a:latin typeface="Times New Roman"/>
                <a:cs typeface="Times New Roman"/>
              </a:rPr>
              <a:t>by</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constant.</a:t>
            </a:r>
            <a:r>
              <a:rPr sz="1100" spc="-5" dirty="0">
                <a:latin typeface="Times New Roman"/>
                <a:cs typeface="Times New Roman"/>
              </a:rPr>
              <a:t> </a:t>
            </a:r>
            <a:r>
              <a:rPr sz="1100" spc="-20" dirty="0">
                <a:latin typeface="Times New Roman"/>
                <a:cs typeface="Times New Roman"/>
              </a:rPr>
              <a:t>Both </a:t>
            </a:r>
            <a:r>
              <a:rPr sz="1100" dirty="0">
                <a:latin typeface="Times New Roman"/>
                <a:cs typeface="Times New Roman"/>
              </a:rPr>
              <a:t>cylinders</a:t>
            </a:r>
            <a:r>
              <a:rPr sz="1100" spc="-20" dirty="0">
                <a:latin typeface="Times New Roman"/>
                <a:cs typeface="Times New Roman"/>
              </a:rPr>
              <a:t> </a:t>
            </a:r>
            <a:r>
              <a:rPr sz="1100" dirty="0">
                <a:latin typeface="Times New Roman"/>
                <a:cs typeface="Times New Roman"/>
              </a:rPr>
              <a:t>are</a:t>
            </a:r>
            <a:r>
              <a:rPr sz="1100" spc="-25" dirty="0">
                <a:latin typeface="Times New Roman"/>
                <a:cs typeface="Times New Roman"/>
              </a:rPr>
              <a:t> </a:t>
            </a:r>
            <a:r>
              <a:rPr sz="1100" dirty="0">
                <a:latin typeface="Times New Roman"/>
                <a:cs typeface="Times New Roman"/>
              </a:rPr>
              <a:t>initially</a:t>
            </a:r>
            <a:r>
              <a:rPr sz="1100" spc="-15"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20°C,</a:t>
            </a:r>
            <a:r>
              <a:rPr sz="1100" spc="-20" dirty="0">
                <a:latin typeface="Times New Roman"/>
                <a:cs typeface="Times New Roman"/>
              </a:rPr>
              <a:t> </a:t>
            </a:r>
            <a:r>
              <a:rPr sz="1100" dirty="0">
                <a:latin typeface="Times New Roman"/>
                <a:cs typeface="Times New Roman"/>
              </a:rPr>
              <a:t>but</a:t>
            </a:r>
            <a:r>
              <a:rPr sz="1100" spc="-20" dirty="0">
                <a:latin typeface="Times New Roman"/>
                <a:cs typeface="Times New Roman"/>
              </a:rPr>
              <a:t> </a:t>
            </a:r>
            <a:r>
              <a:rPr sz="1100" dirty="0">
                <a:latin typeface="Times New Roman"/>
                <a:cs typeface="Times New Roman"/>
              </a:rPr>
              <a:t>are</a:t>
            </a:r>
            <a:r>
              <a:rPr sz="1100" spc="-30" dirty="0">
                <a:latin typeface="Times New Roman"/>
                <a:cs typeface="Times New Roman"/>
              </a:rPr>
              <a:t> </a:t>
            </a:r>
            <a:r>
              <a:rPr sz="1100" dirty="0">
                <a:latin typeface="Times New Roman"/>
                <a:cs typeface="Times New Roman"/>
              </a:rPr>
              <a:t>then</a:t>
            </a:r>
            <a:r>
              <a:rPr sz="1100" spc="-15" dirty="0">
                <a:latin typeface="Times New Roman"/>
                <a:cs typeface="Times New Roman"/>
              </a:rPr>
              <a:t> </a:t>
            </a:r>
            <a:r>
              <a:rPr sz="1100" dirty="0">
                <a:latin typeface="Times New Roman"/>
                <a:cs typeface="Times New Roman"/>
              </a:rPr>
              <a:t>placed</a:t>
            </a:r>
            <a:r>
              <a:rPr sz="1100" spc="-1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water</a:t>
            </a:r>
            <a:r>
              <a:rPr sz="1100" spc="-10" dirty="0">
                <a:latin typeface="Times New Roman"/>
                <a:cs typeface="Times New Roman"/>
              </a:rPr>
              <a:t> </a:t>
            </a:r>
            <a:r>
              <a:rPr sz="1100" dirty="0">
                <a:latin typeface="Times New Roman"/>
                <a:cs typeface="Times New Roman"/>
              </a:rPr>
              <a:t>bath</a:t>
            </a:r>
            <a:r>
              <a:rPr sz="1100" spc="-20" dirty="0">
                <a:latin typeface="Times New Roman"/>
                <a:cs typeface="Times New Roman"/>
              </a:rPr>
              <a:t> </a:t>
            </a:r>
            <a:r>
              <a:rPr sz="1100" dirty="0">
                <a:latin typeface="Times New Roman"/>
                <a:cs typeface="Times New Roman"/>
              </a:rPr>
              <a:t>that</a:t>
            </a:r>
            <a:r>
              <a:rPr sz="1100" spc="-10" dirty="0">
                <a:latin typeface="Times New Roman"/>
                <a:cs typeface="Times New Roman"/>
              </a:rPr>
              <a:t> </a:t>
            </a:r>
            <a:r>
              <a:rPr sz="1100" spc="-25" dirty="0">
                <a:latin typeface="Times New Roman"/>
                <a:cs typeface="Times New Roman"/>
              </a:rPr>
              <a:t>is </a:t>
            </a:r>
            <a:r>
              <a:rPr sz="1100" dirty="0">
                <a:latin typeface="Times New Roman"/>
                <a:cs typeface="Times New Roman"/>
              </a:rPr>
              <a:t>maintained</a:t>
            </a:r>
            <a:r>
              <a:rPr sz="1100" spc="-15"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constant</a:t>
            </a:r>
            <a:r>
              <a:rPr sz="1100" spc="5" dirty="0">
                <a:latin typeface="Times New Roman"/>
                <a:cs typeface="Times New Roman"/>
              </a:rPr>
              <a:t> </a:t>
            </a:r>
            <a:r>
              <a:rPr sz="1100" dirty="0">
                <a:latin typeface="Times New Roman"/>
                <a:cs typeface="Times New Roman"/>
              </a:rPr>
              <a:t>temperature</a:t>
            </a:r>
            <a:r>
              <a:rPr sz="1100" spc="-2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80°C</a:t>
            </a:r>
            <a:r>
              <a:rPr sz="1100" spc="-15"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allowed</a:t>
            </a:r>
            <a:r>
              <a:rPr sz="1100" spc="-10" dirty="0">
                <a:latin typeface="Times New Roman"/>
                <a:cs typeface="Times New Roman"/>
              </a:rPr>
              <a:t> </a:t>
            </a:r>
            <a:r>
              <a:rPr sz="1100" spc="-25" dirty="0">
                <a:latin typeface="Times New Roman"/>
                <a:cs typeface="Times New Roman"/>
              </a:rPr>
              <a:t>to</a:t>
            </a:r>
            <a:endParaRPr sz="1100">
              <a:latin typeface="Times New Roman"/>
              <a:cs typeface="Times New Roman"/>
            </a:endParaRPr>
          </a:p>
          <a:p>
            <a:pPr marL="12700">
              <a:lnSpc>
                <a:spcPts val="1200"/>
              </a:lnSpc>
            </a:pPr>
            <a:r>
              <a:rPr sz="1100" dirty="0">
                <a:latin typeface="Times New Roman"/>
                <a:cs typeface="Times New Roman"/>
              </a:rPr>
              <a:t>come</a:t>
            </a:r>
            <a:r>
              <a:rPr sz="1100" spc="-45"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equilibrium.</a:t>
            </a:r>
            <a:r>
              <a:rPr sz="1100" spc="-30"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this</a:t>
            </a:r>
            <a:r>
              <a:rPr sz="1100" spc="-40" dirty="0">
                <a:latin typeface="Times New Roman"/>
                <a:cs typeface="Times New Roman"/>
              </a:rPr>
              <a:t> </a:t>
            </a:r>
            <a:r>
              <a:rPr sz="1100" dirty="0">
                <a:latin typeface="Times New Roman"/>
                <a:cs typeface="Times New Roman"/>
              </a:rPr>
              <a:t>process,</a:t>
            </a:r>
            <a:r>
              <a:rPr sz="1100" spc="-30" dirty="0">
                <a:latin typeface="Times New Roman"/>
                <a:cs typeface="Times New Roman"/>
              </a:rPr>
              <a:t> </a:t>
            </a:r>
            <a:r>
              <a:rPr sz="1100" dirty="0">
                <a:latin typeface="Times New Roman"/>
                <a:cs typeface="Times New Roman"/>
              </a:rPr>
              <a:t>which</a:t>
            </a:r>
            <a:r>
              <a:rPr sz="1100" spc="-30" dirty="0">
                <a:latin typeface="Times New Roman"/>
                <a:cs typeface="Times New Roman"/>
              </a:rPr>
              <a:t> </a:t>
            </a:r>
            <a:r>
              <a:rPr sz="1100" dirty="0">
                <a:latin typeface="Times New Roman"/>
                <a:cs typeface="Times New Roman"/>
              </a:rPr>
              <a:t>cylinder</a:t>
            </a:r>
            <a:r>
              <a:rPr sz="1100" spc="-25" dirty="0">
                <a:latin typeface="Times New Roman"/>
                <a:cs typeface="Times New Roman"/>
              </a:rPr>
              <a:t> </a:t>
            </a:r>
            <a:r>
              <a:rPr sz="1100" dirty="0">
                <a:latin typeface="Times New Roman"/>
                <a:cs typeface="Times New Roman"/>
              </a:rPr>
              <a:t>has</a:t>
            </a:r>
            <a:r>
              <a:rPr sz="1100" spc="-25" dirty="0">
                <a:latin typeface="Times New Roman"/>
                <a:cs typeface="Times New Roman"/>
              </a:rPr>
              <a:t> </a:t>
            </a:r>
            <a:r>
              <a:rPr sz="1100" spc="-20" dirty="0">
                <a:latin typeface="Times New Roman"/>
                <a:cs typeface="Times New Roman"/>
              </a:rPr>
              <a:t>more</a:t>
            </a:r>
            <a:endParaRPr sz="1100">
              <a:latin typeface="Times New Roman"/>
              <a:cs typeface="Times New Roman"/>
            </a:endParaRPr>
          </a:p>
        </p:txBody>
      </p:sp>
      <p:sp>
        <p:nvSpPr>
          <p:cNvPr id="35" name="object 35"/>
          <p:cNvSpPr txBox="1"/>
          <p:nvPr/>
        </p:nvSpPr>
        <p:spPr>
          <a:xfrm>
            <a:off x="2502204" y="7023354"/>
            <a:ext cx="3267710" cy="337913"/>
          </a:xfrm>
          <a:prstGeom prst="rect">
            <a:avLst/>
          </a:prstGeom>
        </p:spPr>
        <p:txBody>
          <a:bodyPr vert="horz" wrap="square" lIns="0" tIns="29845" rIns="0" bIns="0" rtlCol="0">
            <a:spAutoFit/>
          </a:bodyPr>
          <a:lstStyle/>
          <a:p>
            <a:pPr marL="12700" marR="5080">
              <a:lnSpc>
                <a:spcPts val="1210"/>
              </a:lnSpc>
              <a:spcBef>
                <a:spcPts val="235"/>
              </a:spcBef>
            </a:pPr>
            <a:r>
              <a:rPr sz="1100" dirty="0">
                <a:latin typeface="Times New Roman"/>
                <a:cs typeface="Times New Roman"/>
              </a:rPr>
              <a:t>heat</a:t>
            </a:r>
            <a:r>
              <a:rPr sz="1100" spc="-20" dirty="0">
                <a:latin typeface="Times New Roman"/>
                <a:cs typeface="Times New Roman"/>
              </a:rPr>
              <a:t> </a:t>
            </a:r>
            <a:r>
              <a:rPr sz="1100" dirty="0">
                <a:latin typeface="Times New Roman"/>
                <a:cs typeface="Times New Roman"/>
              </a:rPr>
              <a:t>transferred</a:t>
            </a:r>
            <a:r>
              <a:rPr sz="1100" spc="-1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it?</a:t>
            </a:r>
            <a:r>
              <a:rPr sz="1100" spc="-5" dirty="0">
                <a:latin typeface="Times New Roman"/>
                <a:cs typeface="Times New Roman"/>
              </a:rPr>
              <a:t> </a:t>
            </a:r>
            <a:r>
              <a:rPr sz="1100" dirty="0">
                <a:latin typeface="Times New Roman"/>
                <a:cs typeface="Times New Roman"/>
              </a:rPr>
              <a:t>Which</a:t>
            </a:r>
            <a:r>
              <a:rPr sz="1100" spc="-5" dirty="0">
                <a:latin typeface="Times New Roman"/>
                <a:cs typeface="Times New Roman"/>
              </a:rPr>
              <a:t> </a:t>
            </a:r>
            <a:r>
              <a:rPr sz="1100" dirty="0">
                <a:latin typeface="Times New Roman"/>
                <a:cs typeface="Times New Roman"/>
              </a:rPr>
              <a:t>cylinder</a:t>
            </a:r>
            <a:r>
              <a:rPr sz="1100" spc="-10" dirty="0">
                <a:latin typeface="Times New Roman"/>
                <a:cs typeface="Times New Roman"/>
              </a:rPr>
              <a:t> </a:t>
            </a:r>
            <a:r>
              <a:rPr sz="1100" dirty="0">
                <a:latin typeface="Times New Roman"/>
                <a:cs typeface="Times New Roman"/>
              </a:rPr>
              <a:t>experiences</a:t>
            </a:r>
            <a:r>
              <a:rPr sz="1100" spc="-1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spc="-10" dirty="0">
                <a:latin typeface="Times New Roman"/>
                <a:cs typeface="Times New Roman"/>
              </a:rPr>
              <a:t>larger </a:t>
            </a:r>
            <a:r>
              <a:rPr sz="1100" dirty="0">
                <a:latin typeface="Times New Roman"/>
                <a:cs typeface="Times New Roman"/>
              </a:rPr>
              <a:t>change</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internal</a:t>
            </a:r>
            <a:r>
              <a:rPr sz="1100" spc="-10" dirty="0">
                <a:latin typeface="Times New Roman"/>
                <a:cs typeface="Times New Roman"/>
              </a:rPr>
              <a:t> energy?</a:t>
            </a:r>
            <a:endParaRPr sz="1100">
              <a:latin typeface="Times New Roman"/>
              <a:cs typeface="Times New Roman"/>
            </a:endParaRPr>
          </a:p>
        </p:txBody>
      </p:sp>
      <p:pic>
        <p:nvPicPr>
          <p:cNvPr id="36" name="object 36"/>
          <p:cNvPicPr/>
          <p:nvPr/>
        </p:nvPicPr>
        <p:blipFill>
          <a:blip r:embed="rId17" cstate="print"/>
          <a:stretch>
            <a:fillRect/>
          </a:stretch>
        </p:blipFill>
        <p:spPr>
          <a:xfrm>
            <a:off x="2514601" y="3084067"/>
            <a:ext cx="1071613" cy="131572"/>
          </a:xfrm>
          <a:prstGeom prst="rect">
            <a:avLst/>
          </a:prstGeom>
        </p:spPr>
      </p:pic>
      <p:pic>
        <p:nvPicPr>
          <p:cNvPr id="37" name="object 37"/>
          <p:cNvPicPr/>
          <p:nvPr/>
        </p:nvPicPr>
        <p:blipFill>
          <a:blip r:embed="rId18" cstate="print"/>
          <a:stretch>
            <a:fillRect/>
          </a:stretch>
        </p:blipFill>
        <p:spPr>
          <a:xfrm>
            <a:off x="2995931" y="3776662"/>
            <a:ext cx="2268093" cy="132397"/>
          </a:xfrm>
          <a:prstGeom prst="rect">
            <a:avLst/>
          </a:prstGeom>
        </p:spPr>
      </p:pic>
      <p:sp>
        <p:nvSpPr>
          <p:cNvPr id="38" name="object 38"/>
          <p:cNvSpPr txBox="1"/>
          <p:nvPr/>
        </p:nvSpPr>
        <p:spPr>
          <a:xfrm>
            <a:off x="2524125" y="-685800"/>
            <a:ext cx="5480050" cy="771365"/>
          </a:xfrm>
          <a:prstGeom prst="rect">
            <a:avLst/>
          </a:prstGeom>
          <a:ln w="6350">
            <a:solidFill>
              <a:srgbClr val="000000"/>
            </a:solidFill>
          </a:ln>
        </p:spPr>
        <p:txBody>
          <a:bodyPr vert="horz" wrap="square" lIns="0" tIns="1270" rIns="0" bIns="0" rtlCol="0">
            <a:spAutoFit/>
          </a:bodyPr>
          <a:lstStyle/>
          <a:p>
            <a:pPr marL="2540" marR="41275">
              <a:lnSpc>
                <a:spcPct val="91200"/>
              </a:lnSpc>
              <a:spcBef>
                <a:spcPts val="10"/>
              </a:spcBef>
              <a:tabLst>
                <a:tab pos="2348221" algn="l"/>
              </a:tabLst>
            </a:pPr>
            <a:r>
              <a:rPr sz="1100" b="1" dirty="0">
                <a:latin typeface="Times New Roman"/>
                <a:cs typeface="Times New Roman"/>
              </a:rPr>
              <a:t>Key</a:t>
            </a:r>
            <a:r>
              <a:rPr sz="1100" b="1" spc="-20" dirty="0">
                <a:latin typeface="Times New Roman"/>
                <a:cs typeface="Times New Roman"/>
              </a:rPr>
              <a:t> </a:t>
            </a:r>
            <a:r>
              <a:rPr sz="1100" b="1" dirty="0">
                <a:latin typeface="Times New Roman"/>
                <a:cs typeface="Times New Roman"/>
              </a:rPr>
              <a:t>Idea</a:t>
            </a:r>
            <a:r>
              <a:rPr sz="1100" dirty="0">
                <a:latin typeface="Times New Roman"/>
                <a:cs typeface="Times New Roman"/>
              </a:rPr>
              <a:t>: Heat transferred</a:t>
            </a:r>
            <a:r>
              <a:rPr sz="1100" spc="-15" dirty="0">
                <a:latin typeface="Times New Roman"/>
                <a:cs typeface="Times New Roman"/>
              </a:rPr>
              <a:t> </a:t>
            </a:r>
            <a:r>
              <a:rPr sz="1100" dirty="0">
                <a:latin typeface="Times New Roman"/>
                <a:cs typeface="Times New Roman"/>
              </a:rPr>
              <a:t>between</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and</a:t>
            </a:r>
            <a:r>
              <a:rPr sz="1100" spc="-15" dirty="0">
                <a:latin typeface="Times New Roman"/>
                <a:cs typeface="Times New Roman"/>
              </a:rPr>
              <a:t> </a:t>
            </a:r>
            <a:r>
              <a:rPr sz="1100" dirty="0">
                <a:latin typeface="Times New Roman"/>
                <a:cs typeface="Times New Roman"/>
              </a:rPr>
              <a:t>its</a:t>
            </a:r>
            <a:r>
              <a:rPr sz="1100" spc="-5" dirty="0">
                <a:latin typeface="Times New Roman"/>
                <a:cs typeface="Times New Roman"/>
              </a:rPr>
              <a:t> </a:t>
            </a:r>
            <a:r>
              <a:rPr sz="1100" dirty="0">
                <a:latin typeface="Times New Roman"/>
                <a:cs typeface="Times New Roman"/>
              </a:rPr>
              <a:t>surroundings</a:t>
            </a:r>
            <a:r>
              <a:rPr sz="1100" spc="-10" dirty="0">
                <a:latin typeface="Times New Roman"/>
                <a:cs typeface="Times New Roman"/>
              </a:rPr>
              <a:t> </a:t>
            </a:r>
            <a:r>
              <a:rPr sz="1100" dirty="0">
                <a:latin typeface="Times New Roman"/>
                <a:cs typeface="Times New Roman"/>
              </a:rPr>
              <a:t>can</a:t>
            </a:r>
            <a:r>
              <a:rPr sz="1100" spc="-5" dirty="0">
                <a:latin typeface="Times New Roman"/>
                <a:cs typeface="Times New Roman"/>
              </a:rPr>
              <a:t> </a:t>
            </a:r>
            <a:r>
              <a:rPr sz="1100" dirty="0">
                <a:latin typeface="Times New Roman"/>
                <a:cs typeface="Times New Roman"/>
              </a:rPr>
              <a:t>be</a:t>
            </a:r>
            <a:r>
              <a:rPr sz="1100" spc="-15" dirty="0">
                <a:latin typeface="Times New Roman"/>
                <a:cs typeface="Times New Roman"/>
              </a:rPr>
              <a:t> </a:t>
            </a:r>
            <a:r>
              <a:rPr sz="1100" dirty="0">
                <a:latin typeface="Times New Roman"/>
                <a:cs typeface="Times New Roman"/>
              </a:rPr>
              <a:t>transformed</a:t>
            </a:r>
            <a:r>
              <a:rPr sz="1100" spc="-15" dirty="0">
                <a:latin typeface="Times New Roman"/>
                <a:cs typeface="Times New Roman"/>
              </a:rPr>
              <a:t> </a:t>
            </a:r>
            <a:r>
              <a:rPr sz="1100" dirty="0">
                <a:latin typeface="Times New Roman"/>
                <a:cs typeface="Times New Roman"/>
              </a:rPr>
              <a:t>into</a:t>
            </a:r>
            <a:r>
              <a:rPr sz="1100" spc="-5" dirty="0">
                <a:latin typeface="Times New Roman"/>
                <a:cs typeface="Times New Roman"/>
              </a:rPr>
              <a:t> </a:t>
            </a:r>
            <a:r>
              <a:rPr sz="1100" spc="-25" dirty="0">
                <a:latin typeface="Times New Roman"/>
                <a:cs typeface="Times New Roman"/>
              </a:rPr>
              <a:t>two </a:t>
            </a:r>
            <a:r>
              <a:rPr sz="1100" dirty="0">
                <a:latin typeface="Times New Roman"/>
                <a:cs typeface="Times New Roman"/>
              </a:rPr>
              <a:t>other</a:t>
            </a:r>
            <a:r>
              <a:rPr sz="1100" spc="-10" dirty="0">
                <a:latin typeface="Times New Roman"/>
                <a:cs typeface="Times New Roman"/>
              </a:rPr>
              <a:t> </a:t>
            </a:r>
            <a:r>
              <a:rPr sz="1100" dirty="0">
                <a:latin typeface="Times New Roman"/>
                <a:cs typeface="Times New Roman"/>
              </a:rPr>
              <a:t>forms</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Some</a:t>
            </a:r>
            <a:r>
              <a:rPr sz="1100" spc="-5" dirty="0">
                <a:latin typeface="Times New Roman"/>
                <a:cs typeface="Times New Roman"/>
              </a:rPr>
              <a:t> </a:t>
            </a:r>
            <a:r>
              <a:rPr sz="1100" dirty="0">
                <a:latin typeface="Times New Roman"/>
                <a:cs typeface="Times New Roman"/>
              </a:rPr>
              <a:t>(or</a:t>
            </a:r>
            <a:r>
              <a:rPr sz="1100" spc="-20" dirty="0">
                <a:latin typeface="Times New Roman"/>
                <a:cs typeface="Times New Roman"/>
              </a:rPr>
              <a:t> </a:t>
            </a:r>
            <a:r>
              <a:rPr sz="1100" dirty="0">
                <a:latin typeface="Times New Roman"/>
                <a:cs typeface="Times New Roman"/>
              </a:rPr>
              <a:t>even</a:t>
            </a:r>
            <a:r>
              <a:rPr sz="1100" spc="-5" dirty="0">
                <a:latin typeface="Times New Roman"/>
                <a:cs typeface="Times New Roman"/>
              </a:rPr>
              <a:t> </a:t>
            </a:r>
            <a:r>
              <a:rPr sz="1100" dirty="0">
                <a:latin typeface="Times New Roman"/>
                <a:cs typeface="Times New Roman"/>
              </a:rPr>
              <a:t>all,</a:t>
            </a:r>
            <a:r>
              <a:rPr sz="1100" spc="-2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certain</a:t>
            </a:r>
            <a:r>
              <a:rPr sz="1100" spc="-5" dirty="0">
                <a:latin typeface="Times New Roman"/>
                <a:cs typeface="Times New Roman"/>
              </a:rPr>
              <a:t> </a:t>
            </a:r>
            <a:r>
              <a:rPr sz="1100" dirty="0">
                <a:latin typeface="Times New Roman"/>
                <a:cs typeface="Times New Roman"/>
              </a:rPr>
              <a:t>cases)</a:t>
            </a:r>
            <a:r>
              <a:rPr sz="1100" spc="-10"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goes</a:t>
            </a:r>
            <a:r>
              <a:rPr sz="1100" spc="10" dirty="0">
                <a:latin typeface="Times New Roman"/>
                <a:cs typeface="Times New Roman"/>
              </a:rPr>
              <a:t> </a:t>
            </a:r>
            <a:r>
              <a:rPr sz="1100" dirty="0">
                <a:latin typeface="Times New Roman"/>
                <a:cs typeface="Times New Roman"/>
              </a:rPr>
              <a:t>into</a:t>
            </a:r>
            <a:r>
              <a:rPr sz="1100" spc="-10" dirty="0">
                <a:latin typeface="Times New Roman"/>
                <a:cs typeface="Times New Roman"/>
              </a:rPr>
              <a:t> </a:t>
            </a:r>
            <a:r>
              <a:rPr sz="1100" dirty="0">
                <a:latin typeface="Times New Roman"/>
                <a:cs typeface="Times New Roman"/>
              </a:rPr>
              <a:t>changing</a:t>
            </a:r>
            <a:r>
              <a:rPr sz="1100" spc="-20" dirty="0">
                <a:latin typeface="Times New Roman"/>
                <a:cs typeface="Times New Roman"/>
              </a:rPr>
              <a:t> </a:t>
            </a:r>
            <a:r>
              <a:rPr sz="1100" spc="-25" dirty="0">
                <a:latin typeface="Times New Roman"/>
                <a:cs typeface="Times New Roman"/>
              </a:rPr>
              <a:t>the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(corresponding</a:t>
            </a:r>
            <a:r>
              <a:rPr sz="1100" spc="-1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change) while</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remaining</a:t>
            </a:r>
            <a:r>
              <a:rPr sz="1100" spc="-15"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spc="-20" dirty="0">
                <a:latin typeface="Times New Roman"/>
                <a:cs typeface="Times New Roman"/>
              </a:rPr>
              <a:t>goes </a:t>
            </a:r>
            <a:r>
              <a:rPr sz="1100" dirty="0">
                <a:latin typeface="Times New Roman"/>
                <a:cs typeface="Times New Roman"/>
              </a:rPr>
              <a:t>into</a:t>
            </a:r>
            <a:r>
              <a:rPr sz="1100" spc="-35" dirty="0">
                <a:latin typeface="Times New Roman"/>
                <a:cs typeface="Times New Roman"/>
              </a:rPr>
              <a:t> </a:t>
            </a:r>
            <a:r>
              <a:rPr sz="1100" dirty="0">
                <a:latin typeface="Times New Roman"/>
                <a:cs typeface="Times New Roman"/>
              </a:rPr>
              <a:t>doing</a:t>
            </a:r>
            <a:r>
              <a:rPr sz="1100" spc="-25" dirty="0">
                <a:latin typeface="Times New Roman"/>
                <a:cs typeface="Times New Roman"/>
              </a:rPr>
              <a:t> </a:t>
            </a:r>
            <a:r>
              <a:rPr sz="1100" dirty="0">
                <a:latin typeface="Times New Roman"/>
                <a:cs typeface="Times New Roman"/>
              </a:rPr>
              <a:t>work.</a:t>
            </a:r>
            <a:r>
              <a:rPr sz="1100" spc="-45" dirty="0">
                <a:latin typeface="Times New Roman"/>
                <a:cs typeface="Times New Roman"/>
              </a:rPr>
              <a:t> </a:t>
            </a:r>
            <a:r>
              <a:rPr sz="1100" dirty="0">
                <a:latin typeface="Times New Roman"/>
                <a:cs typeface="Times New Roman"/>
              </a:rPr>
              <a:t>This</a:t>
            </a:r>
            <a:r>
              <a:rPr sz="1100" spc="-30" dirty="0">
                <a:latin typeface="Times New Roman"/>
                <a:cs typeface="Times New Roman"/>
              </a:rPr>
              <a:t> </a:t>
            </a:r>
            <a:r>
              <a:rPr sz="1100" dirty="0">
                <a:latin typeface="Times New Roman"/>
                <a:cs typeface="Times New Roman"/>
              </a:rPr>
              <a:t>statement</a:t>
            </a:r>
            <a:r>
              <a:rPr sz="1100" spc="-15"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energy</a:t>
            </a:r>
            <a:r>
              <a:rPr sz="1100" spc="-25" dirty="0">
                <a:latin typeface="Times New Roman"/>
                <a:cs typeface="Times New Roman"/>
              </a:rPr>
              <a:t> </a:t>
            </a:r>
            <a:r>
              <a:rPr sz="1100" dirty="0">
                <a:latin typeface="Times New Roman"/>
                <a:cs typeface="Times New Roman"/>
              </a:rPr>
              <a:t>conservation</a:t>
            </a:r>
            <a:r>
              <a:rPr sz="1100" spc="-20" dirty="0">
                <a:latin typeface="Times New Roman"/>
                <a:cs typeface="Times New Roman"/>
              </a:rPr>
              <a:t> </a:t>
            </a: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first</a:t>
            </a:r>
            <a:r>
              <a:rPr sz="1100" spc="-30" dirty="0">
                <a:latin typeface="Times New Roman"/>
                <a:cs typeface="Times New Roman"/>
              </a:rPr>
              <a:t> </a:t>
            </a:r>
            <a:r>
              <a:rPr sz="1100" dirty="0">
                <a:latin typeface="Times New Roman"/>
                <a:cs typeface="Times New Roman"/>
              </a:rPr>
              <a:t>law</a:t>
            </a:r>
            <a:r>
              <a:rPr sz="1100" spc="-25"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thermodynamics,</a:t>
            </a:r>
            <a:r>
              <a:rPr sz="1100" spc="-15" dirty="0">
                <a:latin typeface="Times New Roman"/>
                <a:cs typeface="Times New Roman"/>
              </a:rPr>
              <a:t> </a:t>
            </a:r>
            <a:r>
              <a:rPr sz="1100" spc="-10" dirty="0">
                <a:latin typeface="Times New Roman"/>
                <a:cs typeface="Times New Roman"/>
              </a:rPr>
              <a:t>which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defined</a:t>
            </a:r>
            <a:r>
              <a:rPr sz="1100" spc="-10" dirty="0">
                <a:latin typeface="Times New Roman"/>
                <a:cs typeface="Times New Roman"/>
              </a:rPr>
              <a:t> </a:t>
            </a:r>
            <a:r>
              <a:rPr sz="1100" dirty="0">
                <a:latin typeface="Times New Roman"/>
                <a:cs typeface="Times New Roman"/>
              </a:rPr>
              <a:t>more formally </a:t>
            </a:r>
            <a:r>
              <a:rPr sz="1100" spc="-10" dirty="0">
                <a:latin typeface="Times New Roman"/>
                <a:cs typeface="Times New Roman"/>
              </a:rPr>
              <a:t>below.</a:t>
            </a:r>
            <a:r>
              <a:rPr sz="1100" dirty="0">
                <a:latin typeface="Times New Roman"/>
                <a:cs typeface="Times New Roman"/>
              </a:rPr>
              <a:t>	</a:t>
            </a:r>
            <a:r>
              <a:rPr sz="1100" b="1" dirty="0">
                <a:latin typeface="Times New Roman"/>
                <a:cs typeface="Times New Roman"/>
              </a:rPr>
              <a:t>Related</a:t>
            </a:r>
            <a:r>
              <a:rPr sz="1100" b="1" spc="-5" dirty="0">
                <a:latin typeface="Times New Roman"/>
                <a:cs typeface="Times New Roman"/>
              </a:rPr>
              <a:t> </a:t>
            </a:r>
            <a:r>
              <a:rPr sz="1100" b="1" spc="-10" dirty="0">
                <a:latin typeface="Times New Roman"/>
                <a:cs typeface="Times New Roman"/>
              </a:rPr>
              <a:t>End-of-</a:t>
            </a:r>
            <a:r>
              <a:rPr sz="1100" b="1" dirty="0">
                <a:latin typeface="Times New Roman"/>
                <a:cs typeface="Times New Roman"/>
              </a:rPr>
              <a:t>Chapter</a:t>
            </a:r>
            <a:r>
              <a:rPr sz="1100" b="1" spc="-15" dirty="0">
                <a:latin typeface="Times New Roman"/>
                <a:cs typeface="Times New Roman"/>
              </a:rPr>
              <a:t> </a:t>
            </a:r>
            <a:r>
              <a:rPr sz="1100" b="1" dirty="0">
                <a:latin typeface="Times New Roman"/>
                <a:cs typeface="Times New Roman"/>
              </a:rPr>
              <a:t>Exercises: 1</a:t>
            </a:r>
            <a:r>
              <a:rPr sz="1100" b="1" spc="-5" dirty="0">
                <a:latin typeface="Times New Roman"/>
                <a:cs typeface="Times New Roman"/>
              </a:rPr>
              <a:t> </a:t>
            </a:r>
            <a:r>
              <a:rPr sz="1100" b="1" dirty="0">
                <a:latin typeface="Times New Roman"/>
                <a:cs typeface="Times New Roman"/>
              </a:rPr>
              <a:t>and</a:t>
            </a:r>
            <a:r>
              <a:rPr sz="1100" b="1" spc="-20" dirty="0">
                <a:latin typeface="Times New Roman"/>
                <a:cs typeface="Times New Roman"/>
              </a:rPr>
              <a:t> </a:t>
            </a:r>
            <a:r>
              <a:rPr sz="1100" b="1" spc="-25" dirty="0">
                <a:latin typeface="Times New Roman"/>
                <a:cs typeface="Times New Roman"/>
              </a:rPr>
              <a:t>13.</a:t>
            </a:r>
            <a:endParaRPr sz="1100">
              <a:latin typeface="Times New Roman"/>
              <a:cs typeface="Times New Roman"/>
            </a:endParaRPr>
          </a:p>
        </p:txBody>
      </p:sp>
      <p:pic>
        <p:nvPicPr>
          <p:cNvPr id="39" name="object 39"/>
          <p:cNvPicPr/>
          <p:nvPr/>
        </p:nvPicPr>
        <p:blipFill>
          <a:blip r:embed="rId19" cstate="print"/>
          <a:stretch>
            <a:fillRect/>
          </a:stretch>
        </p:blipFill>
        <p:spPr>
          <a:xfrm>
            <a:off x="6843395" y="3931921"/>
            <a:ext cx="1922145" cy="2914649"/>
          </a:xfrm>
          <a:prstGeom prst="rect">
            <a:avLst/>
          </a:prstGeom>
        </p:spPr>
      </p:pic>
      <p:pic>
        <p:nvPicPr>
          <p:cNvPr id="40" name="object 40"/>
          <p:cNvPicPr/>
          <p:nvPr/>
        </p:nvPicPr>
        <p:blipFill>
          <a:blip r:embed="rId20" cstate="print"/>
          <a:stretch>
            <a:fillRect/>
          </a:stretch>
        </p:blipFill>
        <p:spPr>
          <a:xfrm>
            <a:off x="6210300" y="6907289"/>
            <a:ext cx="2578100" cy="774687"/>
          </a:xfrm>
          <a:prstGeom prst="rect">
            <a:avLst/>
          </a:prstGeom>
        </p:spPr>
      </p:pic>
      <p:sp>
        <p:nvSpPr>
          <p:cNvPr id="41" name="object 41"/>
          <p:cNvSpPr txBox="1"/>
          <p:nvPr/>
        </p:nvSpPr>
        <p:spPr>
          <a:xfrm>
            <a:off x="6274689" y="6957821"/>
            <a:ext cx="2369820" cy="644279"/>
          </a:xfrm>
          <a:prstGeom prst="rect">
            <a:avLst/>
          </a:prstGeom>
        </p:spPr>
        <p:txBody>
          <a:bodyPr vert="horz" wrap="square" lIns="0" tIns="27940" rIns="0" bIns="0" rtlCol="0">
            <a:spAutoFit/>
          </a:bodyPr>
          <a:lstStyle/>
          <a:p>
            <a:pPr marL="12700" marR="5080">
              <a:lnSpc>
                <a:spcPct val="91200"/>
              </a:lnSpc>
              <a:spcBef>
                <a:spcPts val="22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15.5</a:t>
            </a:r>
            <a:r>
              <a:rPr sz="1100" dirty="0">
                <a:latin typeface="Times New Roman"/>
                <a:cs typeface="Times New Roman"/>
              </a:rPr>
              <a:t>: The piston</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cylinder 1</a:t>
            </a:r>
            <a:r>
              <a:rPr sz="1100" spc="-5" dirty="0">
                <a:latin typeface="Times New Roman"/>
                <a:cs typeface="Times New Roman"/>
              </a:rPr>
              <a:t> </a:t>
            </a:r>
            <a:r>
              <a:rPr sz="1100" spc="-25" dirty="0">
                <a:latin typeface="Times New Roman"/>
                <a:cs typeface="Times New Roman"/>
              </a:rPr>
              <a:t>is </a:t>
            </a:r>
            <a:r>
              <a:rPr sz="1100" dirty="0">
                <a:latin typeface="Times New Roman"/>
                <a:cs typeface="Times New Roman"/>
              </a:rPr>
              <a:t>free</a:t>
            </a:r>
            <a:r>
              <a:rPr sz="1100" spc="-1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move</a:t>
            </a:r>
            <a:r>
              <a:rPr sz="1100" spc="-10" dirty="0">
                <a:latin typeface="Times New Roman"/>
                <a:cs typeface="Times New Roman"/>
              </a:rPr>
              <a:t> </a:t>
            </a:r>
            <a:r>
              <a:rPr sz="1100" dirty="0">
                <a:latin typeface="Times New Roman"/>
                <a:cs typeface="Times New Roman"/>
              </a:rPr>
              <a:t>without friction,</a:t>
            </a:r>
            <a:r>
              <a:rPr sz="1100" spc="-10" dirty="0">
                <a:latin typeface="Times New Roman"/>
                <a:cs typeface="Times New Roman"/>
              </a:rPr>
              <a:t> </a:t>
            </a:r>
            <a:r>
              <a:rPr sz="1100" dirty="0">
                <a:latin typeface="Times New Roman"/>
                <a:cs typeface="Times New Roman"/>
              </a:rPr>
              <a:t>while</a:t>
            </a:r>
            <a:r>
              <a:rPr sz="1100" spc="-5" dirty="0">
                <a:latin typeface="Times New Roman"/>
                <a:cs typeface="Times New Roman"/>
              </a:rPr>
              <a:t> </a:t>
            </a:r>
            <a:r>
              <a:rPr sz="1100" spc="-25" dirty="0">
                <a:latin typeface="Times New Roman"/>
                <a:cs typeface="Times New Roman"/>
              </a:rPr>
              <a:t>the </a:t>
            </a:r>
            <a:r>
              <a:rPr sz="1100" dirty="0">
                <a:latin typeface="Times New Roman"/>
                <a:cs typeface="Times New Roman"/>
              </a:rPr>
              <a:t>piston</a:t>
            </a:r>
            <a:r>
              <a:rPr sz="1100" spc="-3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cylinder</a:t>
            </a:r>
            <a:r>
              <a:rPr sz="1100" spc="-10" dirty="0">
                <a:latin typeface="Times New Roman"/>
                <a:cs typeface="Times New Roman"/>
              </a:rPr>
              <a:t> </a:t>
            </a:r>
            <a:r>
              <a:rPr sz="1100" dirty="0">
                <a:latin typeface="Times New Roman"/>
                <a:cs typeface="Times New Roman"/>
              </a:rPr>
              <a:t>2</a:t>
            </a:r>
            <a:r>
              <a:rPr sz="1100" spc="-3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fixed</a:t>
            </a:r>
            <a:r>
              <a:rPr sz="1100" spc="-3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place</a:t>
            </a:r>
            <a:r>
              <a:rPr sz="1100" spc="-35" dirty="0">
                <a:latin typeface="Times New Roman"/>
                <a:cs typeface="Times New Roman"/>
              </a:rPr>
              <a:t> </a:t>
            </a:r>
            <a:r>
              <a:rPr sz="1100" dirty="0">
                <a:latin typeface="Times New Roman"/>
                <a:cs typeface="Times New Roman"/>
              </a:rPr>
              <a:t>so</a:t>
            </a:r>
            <a:r>
              <a:rPr sz="1100" spc="-40" dirty="0">
                <a:latin typeface="Times New Roman"/>
                <a:cs typeface="Times New Roman"/>
              </a:rPr>
              <a:t> </a:t>
            </a:r>
            <a:r>
              <a:rPr sz="1100" spc="-25" dirty="0">
                <a:latin typeface="Times New Roman"/>
                <a:cs typeface="Times New Roman"/>
              </a:rPr>
              <a:t>the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occupies</a:t>
            </a:r>
            <a:r>
              <a:rPr sz="1100" spc="-1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constant </a:t>
            </a:r>
            <a:r>
              <a:rPr sz="1100" spc="-10" dirty="0">
                <a:latin typeface="Times New Roman"/>
                <a:cs typeface="Times New Roman"/>
              </a:rPr>
              <a:t>volume.</a:t>
            </a:r>
            <a:endParaRPr sz="11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89200" y="6294756"/>
            <a:ext cx="3644900" cy="1063881"/>
          </a:xfrm>
          <a:prstGeom prst="rect">
            <a:avLst/>
          </a:prstGeom>
          <a:ln w="6350">
            <a:solidFill>
              <a:srgbClr val="000000"/>
            </a:solidFill>
          </a:ln>
        </p:spPr>
        <p:txBody>
          <a:bodyPr vert="horz" wrap="square" lIns="0" tIns="4445" rIns="0" bIns="0" rtlCol="0">
            <a:spAutoFit/>
          </a:bodyPr>
          <a:lstStyle/>
          <a:p>
            <a:pPr marL="2540" marR="127000" indent="456563">
              <a:lnSpc>
                <a:spcPct val="91400"/>
              </a:lnSpc>
              <a:spcBef>
                <a:spcPts val="35"/>
              </a:spcBef>
            </a:pPr>
            <a:r>
              <a:rPr sz="1100" b="1" dirty="0">
                <a:latin typeface="Times New Roman"/>
                <a:cs typeface="Times New Roman"/>
              </a:rPr>
              <a:t>Work:</a:t>
            </a:r>
            <a:r>
              <a:rPr sz="1100" b="1" spc="-70" dirty="0">
                <a:latin typeface="Times New Roman"/>
                <a:cs typeface="Times New Roman"/>
              </a:rPr>
              <a:t> </a:t>
            </a:r>
            <a:r>
              <a:rPr sz="1100" spc="-10" dirty="0">
                <a:latin typeface="Times New Roman"/>
                <a:cs typeface="Times New Roman"/>
              </a:rPr>
              <a:t>A</a:t>
            </a:r>
            <a:r>
              <a:rPr sz="1100" spc="-80" dirty="0">
                <a:latin typeface="Times New Roman"/>
                <a:cs typeface="Times New Roman"/>
              </a:rPr>
              <a:t> </a:t>
            </a:r>
            <a:r>
              <a:rPr sz="1100" dirty="0">
                <a:latin typeface="Times New Roman"/>
                <a:cs typeface="Times New Roman"/>
              </a:rPr>
              <a:t>practical</a:t>
            </a:r>
            <a:r>
              <a:rPr sz="1100" spc="-70" dirty="0">
                <a:latin typeface="Times New Roman"/>
                <a:cs typeface="Times New Roman"/>
              </a:rPr>
              <a:t> </a:t>
            </a:r>
            <a:r>
              <a:rPr sz="1100" dirty="0">
                <a:latin typeface="Times New Roman"/>
                <a:cs typeface="Times New Roman"/>
              </a:rPr>
              <a:t>way</a:t>
            </a:r>
            <a:r>
              <a:rPr sz="1100" spc="-40"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calculate</a:t>
            </a:r>
            <a:r>
              <a:rPr sz="1100" spc="-4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done</a:t>
            </a:r>
            <a:r>
              <a:rPr sz="1100" spc="-45" dirty="0">
                <a:latin typeface="Times New Roman"/>
                <a:cs typeface="Times New Roman"/>
              </a:rPr>
              <a:t> </a:t>
            </a:r>
            <a:r>
              <a:rPr sz="1100" dirty="0">
                <a:latin typeface="Times New Roman"/>
                <a:cs typeface="Times New Roman"/>
              </a:rPr>
              <a:t>by</a:t>
            </a:r>
            <a:r>
              <a:rPr sz="1100" spc="-30" dirty="0">
                <a:latin typeface="Times New Roman"/>
                <a:cs typeface="Times New Roman"/>
              </a:rPr>
              <a:t> </a:t>
            </a:r>
            <a:r>
              <a:rPr sz="1100" spc="-50" dirty="0">
                <a:latin typeface="Times New Roman"/>
                <a:cs typeface="Times New Roman"/>
              </a:rPr>
              <a:t>a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particular</a:t>
            </a:r>
            <a:r>
              <a:rPr sz="1100" spc="-5" dirty="0">
                <a:latin typeface="Times New Roman"/>
                <a:cs typeface="Times New Roman"/>
              </a:rPr>
              <a:t> </a:t>
            </a:r>
            <a:r>
              <a:rPr sz="1100" dirty="0">
                <a:latin typeface="Times New Roman"/>
                <a:cs typeface="Times New Roman"/>
              </a:rPr>
              <a:t>thermodynamic</a:t>
            </a:r>
            <a:r>
              <a:rPr sz="1100" spc="-5" dirty="0">
                <a:latin typeface="Times New Roman"/>
                <a:cs typeface="Times New Roman"/>
              </a:rPr>
              <a:t>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find</a:t>
            </a:r>
            <a:r>
              <a:rPr sz="1100" spc="-20" dirty="0">
                <a:latin typeface="Times New Roman"/>
                <a:cs typeface="Times New Roman"/>
              </a:rPr>
              <a:t> </a:t>
            </a:r>
            <a:r>
              <a:rPr sz="1100" dirty="0">
                <a:latin typeface="Times New Roman"/>
                <a:cs typeface="Times New Roman"/>
              </a:rPr>
              <a:t>the </a:t>
            </a:r>
            <a:r>
              <a:rPr sz="1100" spc="-20" dirty="0">
                <a:latin typeface="Times New Roman"/>
                <a:cs typeface="Times New Roman"/>
              </a:rPr>
              <a:t>area </a:t>
            </a:r>
            <a:r>
              <a:rPr sz="1100" dirty="0">
                <a:latin typeface="Times New Roman"/>
                <a:cs typeface="Times New Roman"/>
              </a:rPr>
              <a:t>under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curve</a:t>
            </a:r>
            <a:r>
              <a:rPr sz="1100" spc="-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that process</a:t>
            </a:r>
            <a:r>
              <a:rPr sz="1100" spc="-15" dirty="0">
                <a:latin typeface="Times New Roman"/>
                <a:cs typeface="Times New Roman"/>
              </a:rPr>
              <a:t> </a:t>
            </a:r>
            <a:r>
              <a:rPr sz="1100" dirty="0">
                <a:latin typeface="Times New Roman"/>
                <a:cs typeface="Times New Roman"/>
              </a:rPr>
              <a:t>on the</a:t>
            </a:r>
            <a:r>
              <a:rPr sz="1100" spc="-5" dirty="0">
                <a:latin typeface="Times New Roman"/>
                <a:cs typeface="Times New Roman"/>
              </a:rPr>
              <a:t> </a:t>
            </a:r>
            <a:r>
              <a:rPr sz="1100" dirty="0">
                <a:latin typeface="Times New Roman"/>
                <a:cs typeface="Times New Roman"/>
              </a:rPr>
              <a:t>P-V</a:t>
            </a:r>
            <a:r>
              <a:rPr sz="1100" spc="-10" dirty="0">
                <a:latin typeface="Times New Roman"/>
                <a:cs typeface="Times New Roman"/>
              </a:rPr>
              <a:t> diagram.</a:t>
            </a:r>
            <a:endParaRPr sz="1100">
              <a:latin typeface="Times New Roman"/>
              <a:cs typeface="Times New Roman"/>
            </a:endParaRPr>
          </a:p>
          <a:p>
            <a:pPr marL="505457" marR="561338">
              <a:lnSpc>
                <a:spcPts val="2410"/>
              </a:lnSpc>
              <a:spcBef>
                <a:spcPts val="240"/>
              </a:spcBef>
            </a:pPr>
            <a:r>
              <a:rPr sz="1100" i="1" dirty="0">
                <a:latin typeface="Times New Roman"/>
                <a:cs typeface="Times New Roman"/>
              </a:rPr>
              <a:t>W</a:t>
            </a:r>
            <a:r>
              <a:rPr sz="1100" i="1" spc="195" dirty="0">
                <a:latin typeface="Times New Roman"/>
                <a:cs typeface="Times New Roman"/>
              </a:rPr>
              <a:t> </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area</a:t>
            </a:r>
            <a:r>
              <a:rPr sz="1100" spc="-35" dirty="0">
                <a:latin typeface="Times New Roman"/>
                <a:cs typeface="Times New Roman"/>
              </a:rPr>
              <a:t> </a:t>
            </a:r>
            <a:r>
              <a:rPr sz="1100" dirty="0">
                <a:latin typeface="Times New Roman"/>
                <a:cs typeface="Times New Roman"/>
              </a:rPr>
              <a:t>under</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curve</a:t>
            </a:r>
            <a:r>
              <a:rPr sz="1100" spc="-35" dirty="0">
                <a:latin typeface="Times New Roman"/>
                <a:cs typeface="Times New Roman"/>
              </a:rPr>
              <a:t> </a:t>
            </a:r>
            <a:r>
              <a:rPr sz="1100" dirty="0">
                <a:latin typeface="Times New Roman"/>
                <a:cs typeface="Times New Roman"/>
              </a:rPr>
              <a:t>on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50" dirty="0">
                <a:latin typeface="Times New Roman"/>
                <a:cs typeface="Times New Roman"/>
              </a:rPr>
              <a:t> </a:t>
            </a:r>
            <a:r>
              <a:rPr sz="1100" spc="-10" dirty="0">
                <a:latin typeface="Times New Roman"/>
                <a:cs typeface="Times New Roman"/>
              </a:rPr>
              <a:t>diagram. </a:t>
            </a:r>
            <a:r>
              <a:rPr sz="1100" dirty="0">
                <a:latin typeface="Times New Roman"/>
                <a:cs typeface="Times New Roman"/>
              </a:rPr>
              <a:t>(Equation</a:t>
            </a:r>
            <a:r>
              <a:rPr sz="1100" spc="-25" dirty="0">
                <a:latin typeface="Times New Roman"/>
                <a:cs typeface="Times New Roman"/>
              </a:rPr>
              <a:t> </a:t>
            </a:r>
            <a:r>
              <a:rPr sz="1100" dirty="0">
                <a:latin typeface="Times New Roman"/>
                <a:cs typeface="Times New Roman"/>
              </a:rPr>
              <a:t>15.3:</a:t>
            </a:r>
            <a:r>
              <a:rPr sz="1100" spc="5" dirty="0">
                <a:latin typeface="Times New Roman"/>
                <a:cs typeface="Times New Roman"/>
              </a:rPr>
              <a:t> </a:t>
            </a:r>
            <a:r>
              <a:rPr sz="1100" b="1" dirty="0">
                <a:latin typeface="Times New Roman"/>
                <a:cs typeface="Times New Roman"/>
              </a:rPr>
              <a:t>Work</a:t>
            </a:r>
            <a:r>
              <a:rPr sz="1100" b="1" spc="-10" dirty="0">
                <a:latin typeface="Times New Roman"/>
                <a:cs typeface="Times New Roman"/>
              </a:rPr>
              <a:t> </a:t>
            </a:r>
            <a:r>
              <a:rPr sz="1100" b="1" dirty="0">
                <a:latin typeface="Times New Roman"/>
                <a:cs typeface="Times New Roman"/>
              </a:rPr>
              <a:t>done</a:t>
            </a:r>
            <a:r>
              <a:rPr sz="1100" b="1" spc="-5" dirty="0">
                <a:latin typeface="Times New Roman"/>
                <a:cs typeface="Times New Roman"/>
              </a:rPr>
              <a:t> </a:t>
            </a:r>
            <a:r>
              <a:rPr sz="1100" b="1" dirty="0">
                <a:latin typeface="Times New Roman"/>
                <a:cs typeface="Times New Roman"/>
              </a:rPr>
              <a:t>by</a:t>
            </a:r>
            <a:r>
              <a:rPr sz="1100" b="1" spc="-10" dirty="0">
                <a:latin typeface="Times New Roman"/>
                <a:cs typeface="Times New Roman"/>
              </a:rPr>
              <a:t> </a:t>
            </a:r>
            <a:r>
              <a:rPr sz="1100" b="1" dirty="0">
                <a:latin typeface="Times New Roman"/>
                <a:cs typeface="Times New Roman"/>
              </a:rPr>
              <a:t>a</a:t>
            </a:r>
            <a:r>
              <a:rPr sz="1100" b="1" spc="-5" dirty="0">
                <a:latin typeface="Times New Roman"/>
                <a:cs typeface="Times New Roman"/>
              </a:rPr>
              <a:t> </a:t>
            </a:r>
            <a:r>
              <a:rPr sz="1100" b="1" spc="-20" dirty="0">
                <a:latin typeface="Times New Roman"/>
                <a:cs typeface="Times New Roman"/>
              </a:rPr>
              <a:t>gas</a:t>
            </a:r>
            <a:r>
              <a:rPr sz="1100" spc="-20" dirty="0">
                <a:latin typeface="Times New Roman"/>
                <a:cs typeface="Times New Roman"/>
              </a:rPr>
              <a:t>)</a:t>
            </a:r>
            <a:endParaRPr sz="1100">
              <a:latin typeface="Times New Roman"/>
              <a:cs typeface="Times New Roman"/>
            </a:endParaRPr>
          </a:p>
        </p:txBody>
      </p:sp>
      <p:pic>
        <p:nvPicPr>
          <p:cNvPr id="3" name="object 3"/>
          <p:cNvPicPr/>
          <p:nvPr/>
        </p:nvPicPr>
        <p:blipFill>
          <a:blip r:embed="rId2" cstate="print"/>
          <a:stretch>
            <a:fillRect/>
          </a:stretch>
        </p:blipFill>
        <p:spPr>
          <a:xfrm>
            <a:off x="6362700" y="6497955"/>
            <a:ext cx="2362200" cy="1270000"/>
          </a:xfrm>
          <a:prstGeom prst="rect">
            <a:avLst/>
          </a:prstGeom>
        </p:spPr>
      </p:pic>
      <p:sp>
        <p:nvSpPr>
          <p:cNvPr id="4" name="object 4"/>
          <p:cNvSpPr txBox="1"/>
          <p:nvPr/>
        </p:nvSpPr>
        <p:spPr>
          <a:xfrm>
            <a:off x="6427089" y="6549390"/>
            <a:ext cx="2147570" cy="1106329"/>
          </a:xfrm>
          <a:prstGeom prst="rect">
            <a:avLst/>
          </a:prstGeom>
        </p:spPr>
        <p:txBody>
          <a:bodyPr vert="horz" wrap="square" lIns="0" tIns="27940" rIns="0" bIns="0" rtlCol="0">
            <a:spAutoFit/>
          </a:bodyPr>
          <a:lstStyle/>
          <a:p>
            <a:pPr marL="12700" marR="5080">
              <a:lnSpc>
                <a:spcPct val="91100"/>
              </a:lnSpc>
              <a:spcBef>
                <a:spcPts val="22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15.7</a:t>
            </a: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25" dirty="0">
                <a:latin typeface="Times New Roman"/>
                <a:cs typeface="Times New Roman"/>
              </a:rPr>
              <a:t>the </a:t>
            </a:r>
            <a:r>
              <a:rPr sz="1100" dirty="0">
                <a:latin typeface="Times New Roman"/>
                <a:cs typeface="Times New Roman"/>
              </a:rPr>
              <a:t>rectangular</a:t>
            </a:r>
            <a:r>
              <a:rPr sz="1100" spc="-10" dirty="0">
                <a:latin typeface="Times New Roman"/>
                <a:cs typeface="Times New Roman"/>
              </a:rPr>
              <a:t> </a:t>
            </a:r>
            <a:r>
              <a:rPr sz="1100" dirty="0">
                <a:latin typeface="Times New Roman"/>
                <a:cs typeface="Times New Roman"/>
              </a:rPr>
              <a:t>region</a:t>
            </a:r>
            <a:r>
              <a:rPr sz="1100" spc="-5" dirty="0">
                <a:latin typeface="Times New Roman"/>
                <a:cs typeface="Times New Roman"/>
              </a:rPr>
              <a:t> </a:t>
            </a:r>
            <a:r>
              <a:rPr sz="1100" dirty="0">
                <a:latin typeface="Times New Roman"/>
                <a:cs typeface="Times New Roman"/>
              </a:rPr>
              <a:t>under</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1</a:t>
            </a:r>
            <a:r>
              <a:rPr sz="1100" spc="-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spc="-50" dirty="0">
                <a:latin typeface="Times New Roman"/>
                <a:cs typeface="Times New Roman"/>
              </a:rPr>
              <a:t>2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spc="-25" dirty="0">
                <a:latin typeface="Times New Roman"/>
                <a:cs typeface="Times New Roman"/>
              </a:rPr>
              <a:t>in </a:t>
            </a:r>
            <a:r>
              <a:rPr sz="1100" dirty="0">
                <a:latin typeface="Times New Roman"/>
                <a:cs typeface="Times New Roman"/>
              </a:rPr>
              <a:t>the expansion</a:t>
            </a:r>
            <a:r>
              <a:rPr sz="1100" spc="-15" dirty="0">
                <a:latin typeface="Times New Roman"/>
                <a:cs typeface="Times New Roman"/>
              </a:rPr>
              <a:t> </a:t>
            </a:r>
            <a:r>
              <a:rPr sz="1100" dirty="0">
                <a:latin typeface="Times New Roman"/>
                <a:cs typeface="Times New Roman"/>
              </a:rPr>
              <a:t>from</a:t>
            </a:r>
            <a:r>
              <a:rPr sz="1100" spc="-5" dirty="0">
                <a:latin typeface="Times New Roman"/>
                <a:cs typeface="Times New Roman"/>
              </a:rPr>
              <a:t> </a:t>
            </a:r>
            <a:r>
              <a:rPr sz="1100" dirty="0">
                <a:latin typeface="Times New Roman"/>
                <a:cs typeface="Times New Roman"/>
              </a:rPr>
              <a:t>state</a:t>
            </a:r>
            <a:r>
              <a:rPr sz="1100" spc="-10" dirty="0">
                <a:latin typeface="Times New Roman"/>
                <a:cs typeface="Times New Roman"/>
              </a:rPr>
              <a:t> </a:t>
            </a:r>
            <a:r>
              <a:rPr sz="1100" dirty="0">
                <a:latin typeface="Times New Roman"/>
                <a:cs typeface="Times New Roman"/>
              </a:rPr>
              <a:t>1</a:t>
            </a:r>
            <a:r>
              <a:rPr sz="1100" spc="5" dirty="0">
                <a:latin typeface="Times New Roman"/>
                <a:cs typeface="Times New Roman"/>
              </a:rPr>
              <a:t> </a:t>
            </a:r>
            <a:r>
              <a:rPr sz="1100" dirty="0">
                <a:latin typeface="Times New Roman"/>
                <a:cs typeface="Times New Roman"/>
              </a:rPr>
              <a:t>to state </a:t>
            </a:r>
            <a:r>
              <a:rPr sz="1100" spc="-25" dirty="0">
                <a:latin typeface="Times New Roman"/>
                <a:cs typeface="Times New Roman"/>
              </a:rPr>
              <a:t>2.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area</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region</a:t>
            </a:r>
            <a:r>
              <a:rPr sz="1100" spc="-30" dirty="0">
                <a:latin typeface="Times New Roman"/>
                <a:cs typeface="Times New Roman"/>
              </a:rPr>
              <a:t> </a:t>
            </a:r>
            <a:r>
              <a:rPr sz="1100" dirty="0">
                <a:latin typeface="Times New Roman"/>
                <a:cs typeface="Times New Roman"/>
              </a:rPr>
              <a:t>under</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2</a:t>
            </a:r>
            <a:r>
              <a:rPr sz="1100" spc="-30"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spc="-50" dirty="0">
                <a:latin typeface="Times New Roman"/>
                <a:cs typeface="Times New Roman"/>
              </a:rPr>
              <a:t>3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spc="-25" dirty="0">
                <a:latin typeface="Times New Roman"/>
                <a:cs typeface="Times New Roman"/>
              </a:rPr>
              <a:t>in </a:t>
            </a:r>
            <a:r>
              <a:rPr sz="1100" dirty="0">
                <a:latin typeface="Times New Roman"/>
                <a:cs typeface="Times New Roman"/>
              </a:rPr>
              <a:t>moving</a:t>
            </a:r>
            <a:r>
              <a:rPr sz="1100" spc="-5" dirty="0">
                <a:latin typeface="Times New Roman"/>
                <a:cs typeface="Times New Roman"/>
              </a:rPr>
              <a:t> </a:t>
            </a:r>
            <a:r>
              <a:rPr sz="1100" dirty="0">
                <a:latin typeface="Times New Roman"/>
                <a:cs typeface="Times New Roman"/>
              </a:rPr>
              <a:t>from state</a:t>
            </a:r>
            <a:r>
              <a:rPr sz="1100" spc="-5" dirty="0">
                <a:latin typeface="Times New Roman"/>
                <a:cs typeface="Times New Roman"/>
              </a:rPr>
              <a:t> </a:t>
            </a:r>
            <a:r>
              <a:rPr sz="1100" dirty="0">
                <a:latin typeface="Times New Roman"/>
                <a:cs typeface="Times New Roman"/>
              </a:rPr>
              <a:t>2</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5" dirty="0">
                <a:latin typeface="Times New Roman"/>
                <a:cs typeface="Times New Roman"/>
              </a:rPr>
              <a:t> </a:t>
            </a:r>
            <a:r>
              <a:rPr sz="1100" spc="-25" dirty="0">
                <a:latin typeface="Times New Roman"/>
                <a:cs typeface="Times New Roman"/>
              </a:rPr>
              <a:t>3.</a:t>
            </a:r>
            <a:endParaRPr sz="1100">
              <a:latin typeface="Times New Roman"/>
              <a:cs typeface="Times New Roman"/>
            </a:endParaRPr>
          </a:p>
        </p:txBody>
      </p:sp>
      <p:sp>
        <p:nvSpPr>
          <p:cNvPr id="5" name="object 5"/>
          <p:cNvSpPr txBox="1"/>
          <p:nvPr/>
        </p:nvSpPr>
        <p:spPr>
          <a:xfrm>
            <a:off x="2502204" y="-712215"/>
            <a:ext cx="5478780" cy="4215321"/>
          </a:xfrm>
          <a:prstGeom prst="rect">
            <a:avLst/>
          </a:prstGeom>
        </p:spPr>
        <p:txBody>
          <a:bodyPr vert="horz" wrap="square" lIns="0" tIns="26670" rIns="0" bIns="0" rtlCol="0">
            <a:spAutoFit/>
          </a:bodyPr>
          <a:lstStyle/>
          <a:p>
            <a:pPr marL="12700" marR="5080">
              <a:lnSpc>
                <a:spcPct val="91800"/>
              </a:lnSpc>
              <a:spcBef>
                <a:spcPts val="210"/>
              </a:spcBef>
              <a:tabLst>
                <a:tab pos="1794503" algn="l"/>
                <a:tab pos="3154033" algn="l"/>
              </a:tabLst>
            </a:pPr>
            <a:r>
              <a:rPr sz="1100" b="1" i="1" dirty="0">
                <a:latin typeface="Times New Roman"/>
                <a:cs typeface="Times New Roman"/>
              </a:rPr>
              <a:t>Answer</a:t>
            </a:r>
            <a:r>
              <a:rPr sz="1100" b="1" i="1" spc="-20" dirty="0">
                <a:latin typeface="Times New Roman"/>
                <a:cs typeface="Times New Roman"/>
              </a:rPr>
              <a:t> </a:t>
            </a:r>
            <a:r>
              <a:rPr sz="1100" b="1" i="1" dirty="0">
                <a:latin typeface="Times New Roman"/>
                <a:cs typeface="Times New Roman"/>
              </a:rPr>
              <a:t>to</a:t>
            </a:r>
            <a:r>
              <a:rPr sz="1100" b="1" i="1" spc="-20" dirty="0">
                <a:latin typeface="Times New Roman"/>
                <a:cs typeface="Times New Roman"/>
              </a:rPr>
              <a:t> </a:t>
            </a:r>
            <a:r>
              <a:rPr sz="1100" b="1" i="1" dirty="0">
                <a:latin typeface="Times New Roman"/>
                <a:cs typeface="Times New Roman"/>
              </a:rPr>
              <a:t>Essential</a:t>
            </a:r>
            <a:r>
              <a:rPr sz="1100" b="1" i="1" spc="-15" dirty="0">
                <a:latin typeface="Times New Roman"/>
                <a:cs typeface="Times New Roman"/>
              </a:rPr>
              <a:t> </a:t>
            </a:r>
            <a:r>
              <a:rPr sz="1100" b="1" i="1" dirty="0">
                <a:latin typeface="Times New Roman"/>
                <a:cs typeface="Times New Roman"/>
              </a:rPr>
              <a:t>Question</a:t>
            </a:r>
            <a:r>
              <a:rPr sz="1100" b="1" i="1" spc="-15" dirty="0">
                <a:latin typeface="Times New Roman"/>
                <a:cs typeface="Times New Roman"/>
              </a:rPr>
              <a:t> </a:t>
            </a:r>
            <a:r>
              <a:rPr sz="1100" b="1" i="1" dirty="0">
                <a:latin typeface="Times New Roman"/>
                <a:cs typeface="Times New Roman"/>
              </a:rPr>
              <a:t>15.1</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Coming</a:t>
            </a:r>
            <a:r>
              <a:rPr sz="1100" spc="-20"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equilibrium</a:t>
            </a:r>
            <a:r>
              <a:rPr sz="1100" spc="-20" dirty="0">
                <a:latin typeface="Times New Roman"/>
                <a:cs typeface="Times New Roman"/>
              </a:rPr>
              <a:t> </a:t>
            </a:r>
            <a:r>
              <a:rPr sz="1100" dirty="0">
                <a:latin typeface="Times New Roman"/>
                <a:cs typeface="Times New Roman"/>
              </a:rPr>
              <a:t>means</a:t>
            </a:r>
            <a:r>
              <a:rPr sz="1100" spc="-20" dirty="0">
                <a:latin typeface="Times New Roman"/>
                <a:cs typeface="Times New Roman"/>
              </a:rPr>
              <a:t> </a:t>
            </a:r>
            <a:r>
              <a:rPr sz="1100" dirty="0">
                <a:latin typeface="Times New Roman"/>
                <a:cs typeface="Times New Roman"/>
              </a:rPr>
              <a:t>reaching</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same</a:t>
            </a:r>
            <a:r>
              <a:rPr sz="1100" spc="-30" dirty="0">
                <a:latin typeface="Times New Roman"/>
                <a:cs typeface="Times New Roman"/>
              </a:rPr>
              <a:t> </a:t>
            </a:r>
            <a:r>
              <a:rPr sz="1100" spc="-10" dirty="0">
                <a:latin typeface="Times New Roman"/>
                <a:cs typeface="Times New Roman"/>
              </a:rPr>
              <a:t>temperature </a:t>
            </a:r>
            <a:r>
              <a:rPr sz="1100" dirty="0">
                <a:latin typeface="Times New Roman"/>
                <a:cs typeface="Times New Roman"/>
              </a:rPr>
              <a:t>as</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water bath.</a:t>
            </a:r>
            <a:r>
              <a:rPr sz="1100" spc="-10" dirty="0">
                <a:latin typeface="Times New Roman"/>
                <a:cs typeface="Times New Roman"/>
              </a:rPr>
              <a:t> </a:t>
            </a:r>
            <a:r>
              <a:rPr sz="1100" dirty="0">
                <a:latin typeface="Times New Roman"/>
                <a:cs typeface="Times New Roman"/>
              </a:rPr>
              <a:t>Thus,</a:t>
            </a:r>
            <a:r>
              <a:rPr sz="1100" spc="-20" dirty="0">
                <a:latin typeface="Times New Roman"/>
                <a:cs typeface="Times New Roman"/>
              </a:rPr>
              <a:t> </a:t>
            </a:r>
            <a:r>
              <a:rPr sz="1100" dirty="0">
                <a:latin typeface="Times New Roman"/>
                <a:cs typeface="Times New Roman"/>
              </a:rPr>
              <a:t>both</a:t>
            </a:r>
            <a:r>
              <a:rPr sz="1100" spc="-10" dirty="0">
                <a:latin typeface="Times New Roman"/>
                <a:cs typeface="Times New Roman"/>
              </a:rPr>
              <a:t> </a:t>
            </a:r>
            <a:r>
              <a:rPr sz="1100" dirty="0">
                <a:latin typeface="Times New Roman"/>
                <a:cs typeface="Times New Roman"/>
              </a:rPr>
              <a:t>cylinders</a:t>
            </a:r>
            <a:r>
              <a:rPr sz="1100" spc="-10" dirty="0">
                <a:latin typeface="Times New Roman"/>
                <a:cs typeface="Times New Roman"/>
              </a:rPr>
              <a:t> </a:t>
            </a:r>
            <a:r>
              <a:rPr sz="1100" dirty="0">
                <a:latin typeface="Times New Roman"/>
                <a:cs typeface="Times New Roman"/>
              </a:rPr>
              <a:t>will experience</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same</a:t>
            </a:r>
            <a:r>
              <a:rPr sz="1100" spc="-10" dirty="0">
                <a:latin typeface="Times New Roman"/>
                <a:cs typeface="Times New Roman"/>
              </a:rPr>
              <a:t> </a:t>
            </a:r>
            <a:r>
              <a:rPr sz="1100" dirty="0">
                <a:latin typeface="Times New Roman"/>
                <a:cs typeface="Times New Roman"/>
              </a:rPr>
              <a:t>change</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+60°C. </a:t>
            </a:r>
            <a:r>
              <a:rPr sz="1100" dirty="0">
                <a:latin typeface="Times New Roman"/>
                <a:cs typeface="Times New Roman"/>
              </a:rPr>
              <a:t>Internal</a:t>
            </a:r>
            <a:r>
              <a:rPr sz="1100" spc="-5"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directly</a:t>
            </a:r>
            <a:r>
              <a:rPr sz="1100" spc="-5" dirty="0">
                <a:latin typeface="Times New Roman"/>
                <a:cs typeface="Times New Roman"/>
              </a:rPr>
              <a:t> </a:t>
            </a:r>
            <a:r>
              <a:rPr sz="1100" dirty="0">
                <a:latin typeface="Times New Roman"/>
                <a:cs typeface="Times New Roman"/>
              </a:rPr>
              <a:t>related</a:t>
            </a:r>
            <a:r>
              <a:rPr sz="1100" spc="-1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Because</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same</a:t>
            </a:r>
            <a:r>
              <a:rPr sz="1100" spc="-5" dirty="0">
                <a:latin typeface="Times New Roman"/>
                <a:cs typeface="Times New Roman"/>
              </a:rPr>
              <a:t> </a:t>
            </a:r>
            <a:r>
              <a:rPr sz="1100" dirty="0">
                <a:latin typeface="Times New Roman"/>
                <a:cs typeface="Times New Roman"/>
              </a:rPr>
              <a:t>number</a:t>
            </a:r>
            <a:r>
              <a:rPr sz="1100" spc="-1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moles</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20" dirty="0">
                <a:latin typeface="Times New Roman"/>
                <a:cs typeface="Times New Roman"/>
              </a:rPr>
              <a:t>same </a:t>
            </a:r>
            <a:r>
              <a:rPr sz="1100" dirty="0">
                <a:latin typeface="Times New Roman"/>
                <a:cs typeface="Times New Roman"/>
              </a:rPr>
              <a:t>type</a:t>
            </a:r>
            <a:r>
              <a:rPr sz="1100" spc="-20" dirty="0">
                <a:latin typeface="Times New Roman"/>
                <a:cs typeface="Times New Roman"/>
              </a:rPr>
              <a:t> </a:t>
            </a:r>
            <a:r>
              <a:rPr sz="1100" dirty="0">
                <a:latin typeface="Times New Roman"/>
                <a:cs typeface="Times New Roman"/>
              </a:rPr>
              <a:t>of gas</a:t>
            </a:r>
            <a:r>
              <a:rPr sz="1100" spc="-20" dirty="0">
                <a:latin typeface="Times New Roman"/>
                <a:cs typeface="Times New Roman"/>
              </a:rPr>
              <a:t> </a:t>
            </a:r>
            <a:r>
              <a:rPr sz="1100" dirty="0">
                <a:latin typeface="Times New Roman"/>
                <a:cs typeface="Times New Roman"/>
              </a:rPr>
              <a:t>experiences</a:t>
            </a:r>
            <a:r>
              <a:rPr sz="1100" spc="-1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same</a:t>
            </a:r>
            <a:r>
              <a:rPr sz="1100" spc="-15" dirty="0">
                <a:latin typeface="Times New Roman"/>
                <a:cs typeface="Times New Roman"/>
              </a:rPr>
              <a:t> </a:t>
            </a:r>
            <a:r>
              <a:rPr sz="1100" dirty="0">
                <a:latin typeface="Times New Roman"/>
                <a:cs typeface="Times New Roman"/>
              </a:rPr>
              <a:t>temperature</a:t>
            </a:r>
            <a:r>
              <a:rPr sz="1100" spc="-15"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 is</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same</a:t>
            </a:r>
            <a:r>
              <a:rPr sz="1100" spc="-20" dirty="0">
                <a:latin typeface="Times New Roman"/>
                <a:cs typeface="Times New Roman"/>
              </a:rPr>
              <a:t> </a:t>
            </a:r>
            <a:r>
              <a:rPr sz="1100" spc="-25" dirty="0">
                <a:latin typeface="Times New Roman"/>
                <a:cs typeface="Times New Roman"/>
              </a:rPr>
              <a:t>in </a:t>
            </a:r>
            <a:r>
              <a:rPr sz="1100" dirty="0">
                <a:latin typeface="Times New Roman"/>
                <a:cs typeface="Times New Roman"/>
              </a:rPr>
              <a:t>both</a:t>
            </a:r>
            <a:r>
              <a:rPr sz="1100" spc="-10" dirty="0">
                <a:latin typeface="Times New Roman"/>
                <a:cs typeface="Times New Roman"/>
              </a:rPr>
              <a:t> </a:t>
            </a:r>
            <a:r>
              <a:rPr sz="1100" dirty="0">
                <a:latin typeface="Times New Roman"/>
                <a:cs typeface="Times New Roman"/>
              </a:rPr>
              <a:t>cases.</a:t>
            </a:r>
            <a:r>
              <a:rPr sz="1100" spc="-1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difference</a:t>
            </a:r>
            <a:r>
              <a:rPr sz="1100" spc="-5" dirty="0">
                <a:latin typeface="Times New Roman"/>
                <a:cs typeface="Times New Roman"/>
              </a:rPr>
              <a:t> </a:t>
            </a:r>
            <a:r>
              <a:rPr sz="1100" dirty="0">
                <a:latin typeface="Times New Roman"/>
                <a:cs typeface="Times New Roman"/>
              </a:rPr>
              <a:t>between</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cylinders</a:t>
            </a:r>
            <a:r>
              <a:rPr sz="1100" spc="-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cylinder</a:t>
            </a:r>
            <a:r>
              <a:rPr sz="1100" spc="-5" dirty="0">
                <a:latin typeface="Times New Roman"/>
                <a:cs typeface="Times New Roman"/>
              </a:rPr>
              <a:t> </a:t>
            </a:r>
            <a:r>
              <a:rPr sz="1100" dirty="0">
                <a:latin typeface="Times New Roman"/>
                <a:cs typeface="Times New Roman"/>
              </a:rPr>
              <a:t>1</a:t>
            </a:r>
            <a:r>
              <a:rPr sz="1100" spc="-5" dirty="0">
                <a:latin typeface="Times New Roman"/>
                <a:cs typeface="Times New Roman"/>
              </a:rPr>
              <a:t> </a:t>
            </a:r>
            <a:r>
              <a:rPr sz="1100" dirty="0">
                <a:latin typeface="Times New Roman"/>
                <a:cs typeface="Times New Roman"/>
              </a:rPr>
              <a:t>will</a:t>
            </a:r>
            <a:r>
              <a:rPr sz="1100" spc="-5" dirty="0">
                <a:latin typeface="Times New Roman"/>
                <a:cs typeface="Times New Roman"/>
              </a:rPr>
              <a:t> </a:t>
            </a:r>
            <a:r>
              <a:rPr sz="1100" dirty="0">
                <a:latin typeface="Times New Roman"/>
                <a:cs typeface="Times New Roman"/>
              </a:rPr>
              <a:t>expand</a:t>
            </a:r>
            <a:r>
              <a:rPr sz="1100" spc="-10" dirty="0">
                <a:latin typeface="Times New Roman"/>
                <a:cs typeface="Times New Roman"/>
              </a:rPr>
              <a:t> </a:t>
            </a:r>
            <a:r>
              <a:rPr sz="1100" spc="-20" dirty="0">
                <a:latin typeface="Times New Roman"/>
                <a:cs typeface="Times New Roman"/>
              </a:rPr>
              <a:t>when</a:t>
            </a:r>
            <a:r>
              <a:rPr sz="1100" spc="50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temperature</a:t>
            </a:r>
            <a:r>
              <a:rPr sz="1100" spc="-20" dirty="0">
                <a:latin typeface="Times New Roman"/>
                <a:cs typeface="Times New Roman"/>
              </a:rPr>
              <a:t> </a:t>
            </a:r>
            <a:r>
              <a:rPr sz="1100" dirty="0">
                <a:latin typeface="Times New Roman"/>
                <a:cs typeface="Times New Roman"/>
              </a:rPr>
              <a:t>increases,</a:t>
            </a:r>
            <a:r>
              <a:rPr sz="1100" spc="-5" dirty="0">
                <a:latin typeface="Times New Roman"/>
                <a:cs typeface="Times New Roman"/>
              </a:rPr>
              <a:t> </a:t>
            </a:r>
            <a:r>
              <a:rPr sz="1100" dirty="0">
                <a:latin typeface="Times New Roman"/>
                <a:cs typeface="Times New Roman"/>
              </a:rPr>
              <a:t>so</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does</a:t>
            </a:r>
            <a:r>
              <a:rPr sz="1100" spc="-10" dirty="0">
                <a:latin typeface="Times New Roman"/>
                <a:cs typeface="Times New Roman"/>
              </a:rPr>
              <a:t> </a:t>
            </a:r>
            <a:r>
              <a:rPr sz="1100" dirty="0">
                <a:latin typeface="Times New Roman"/>
                <a:cs typeface="Times New Roman"/>
              </a:rPr>
              <a:t>work</a:t>
            </a:r>
            <a:r>
              <a:rPr sz="1100" spc="-25" dirty="0">
                <a:latin typeface="Times New Roman"/>
                <a:cs typeface="Times New Roman"/>
              </a:rPr>
              <a:t> </a:t>
            </a:r>
            <a:r>
              <a:rPr sz="1100" dirty="0">
                <a:latin typeface="Times New Roman"/>
                <a:cs typeface="Times New Roman"/>
              </a:rPr>
              <a:t>moving</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piston.</a:t>
            </a:r>
            <a:r>
              <a:rPr sz="1100" spc="-10" dirty="0">
                <a:latin typeface="Times New Roman"/>
                <a:cs typeface="Times New Roman"/>
              </a:rPr>
              <a:t> </a:t>
            </a:r>
            <a:r>
              <a:rPr sz="1100" dirty="0">
                <a:latin typeface="Times New Roman"/>
                <a:cs typeface="Times New Roman"/>
              </a:rPr>
              <a:t>No</a:t>
            </a:r>
            <a:r>
              <a:rPr sz="1100" spc="-5" dirty="0">
                <a:latin typeface="Times New Roman"/>
                <a:cs typeface="Times New Roman"/>
              </a:rPr>
              <a:t> </a:t>
            </a:r>
            <a:r>
              <a:rPr sz="1100" dirty="0">
                <a:latin typeface="Times New Roman"/>
                <a:cs typeface="Times New Roman"/>
              </a:rPr>
              <a:t>work</a:t>
            </a:r>
            <a:r>
              <a:rPr sz="1100" spc="-2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done</a:t>
            </a:r>
            <a:r>
              <a:rPr sz="1100" spc="-10" dirty="0">
                <a:latin typeface="Times New Roman"/>
                <a:cs typeface="Times New Roman"/>
              </a:rPr>
              <a:t> </a:t>
            </a:r>
            <a:r>
              <a:rPr sz="1100" dirty="0">
                <a:latin typeface="Times New Roman"/>
                <a:cs typeface="Times New Roman"/>
              </a:rPr>
              <a:t>by</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spc="-25" dirty="0">
                <a:latin typeface="Times New Roman"/>
                <a:cs typeface="Times New Roman"/>
              </a:rPr>
              <a:t>in </a:t>
            </a:r>
            <a:r>
              <a:rPr sz="1100" dirty="0">
                <a:latin typeface="Times New Roman"/>
                <a:cs typeface="Times New Roman"/>
              </a:rPr>
              <a:t>cylinder</a:t>
            </a:r>
            <a:r>
              <a:rPr sz="1100" spc="-30" dirty="0">
                <a:latin typeface="Times New Roman"/>
                <a:cs typeface="Times New Roman"/>
              </a:rPr>
              <a:t> </a:t>
            </a:r>
            <a:r>
              <a:rPr sz="1100" dirty="0">
                <a:latin typeface="Times New Roman"/>
                <a:cs typeface="Times New Roman"/>
              </a:rPr>
              <a:t>2.</a:t>
            </a:r>
            <a:r>
              <a:rPr sz="1100" spc="-40" dirty="0">
                <a:latin typeface="Times New Roman"/>
                <a:cs typeface="Times New Roman"/>
              </a:rPr>
              <a:t> </a:t>
            </a:r>
            <a:r>
              <a:rPr sz="1100" spc="-20" dirty="0">
                <a:latin typeface="Times New Roman"/>
                <a:cs typeface="Times New Roman"/>
              </a:rPr>
              <a:t>Thus</a:t>
            </a:r>
            <a:r>
              <a:rPr sz="1100" dirty="0">
                <a:latin typeface="Times New Roman"/>
                <a:cs typeface="Times New Roman"/>
              </a:rPr>
              <a:t>	is</a:t>
            </a:r>
            <a:r>
              <a:rPr sz="1100" spc="-25" dirty="0">
                <a:latin typeface="Times New Roman"/>
                <a:cs typeface="Times New Roman"/>
              </a:rPr>
              <a:t> </a:t>
            </a:r>
            <a:r>
              <a:rPr sz="1100" dirty="0">
                <a:latin typeface="Times New Roman"/>
                <a:cs typeface="Times New Roman"/>
              </a:rPr>
              <a:t>larger</a:t>
            </a:r>
            <a:r>
              <a:rPr sz="1100" spc="-15" dirty="0">
                <a:latin typeface="Times New Roman"/>
                <a:cs typeface="Times New Roman"/>
              </a:rPr>
              <a:t> </a:t>
            </a:r>
            <a:r>
              <a:rPr sz="1100" spc="-20" dirty="0">
                <a:latin typeface="Times New Roman"/>
                <a:cs typeface="Times New Roman"/>
              </a:rPr>
              <a:t>than</a:t>
            </a:r>
            <a:r>
              <a:rPr sz="1100" dirty="0">
                <a:latin typeface="Times New Roman"/>
                <a:cs typeface="Times New Roman"/>
              </a:rPr>
              <a:t>	.</a:t>
            </a:r>
            <a:r>
              <a:rPr sz="1100" spc="-20" dirty="0">
                <a:latin typeface="Times New Roman"/>
                <a:cs typeface="Times New Roman"/>
              </a:rPr>
              <a:t> </a:t>
            </a:r>
            <a:r>
              <a:rPr sz="1100" dirty="0">
                <a:latin typeface="Times New Roman"/>
                <a:cs typeface="Times New Roman"/>
              </a:rPr>
              <a:t>More</a:t>
            </a:r>
            <a:r>
              <a:rPr sz="1100" spc="-20" dirty="0">
                <a:latin typeface="Times New Roman"/>
                <a:cs typeface="Times New Roman"/>
              </a:rPr>
              <a:t> </a:t>
            </a:r>
            <a:r>
              <a:rPr sz="1100" dirty="0">
                <a:latin typeface="Times New Roman"/>
                <a:cs typeface="Times New Roman"/>
              </a:rPr>
              <a:t>heat</a:t>
            </a:r>
            <a:r>
              <a:rPr sz="1100" spc="-20" dirty="0">
                <a:latin typeface="Times New Roman"/>
                <a:cs typeface="Times New Roman"/>
              </a:rPr>
              <a:t> </a:t>
            </a:r>
            <a:r>
              <a:rPr sz="1100" dirty="0">
                <a:latin typeface="Times New Roman"/>
                <a:cs typeface="Times New Roman"/>
              </a:rPr>
              <a:t>needs</a:t>
            </a:r>
            <a:r>
              <a:rPr sz="1100" spc="-2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be</a:t>
            </a:r>
            <a:r>
              <a:rPr sz="1100" spc="-30" dirty="0">
                <a:latin typeface="Times New Roman"/>
                <a:cs typeface="Times New Roman"/>
              </a:rPr>
              <a:t> </a:t>
            </a:r>
            <a:r>
              <a:rPr sz="1100" dirty="0">
                <a:latin typeface="Times New Roman"/>
                <a:cs typeface="Times New Roman"/>
              </a:rPr>
              <a:t>added</a:t>
            </a:r>
            <a:r>
              <a:rPr sz="1100" spc="-20"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spc="-10" dirty="0">
                <a:latin typeface="Times New Roman"/>
                <a:cs typeface="Times New Roman"/>
              </a:rPr>
              <a:t>cylinder</a:t>
            </a:r>
            <a:endParaRPr sz="1100">
              <a:latin typeface="Times New Roman"/>
              <a:cs typeface="Times New Roman"/>
            </a:endParaRPr>
          </a:p>
          <a:p>
            <a:pPr marL="12700">
              <a:spcBef>
                <a:spcPts val="360"/>
              </a:spcBef>
            </a:pPr>
            <a:r>
              <a:rPr sz="1100" dirty="0">
                <a:latin typeface="Times New Roman"/>
                <a:cs typeface="Times New Roman"/>
              </a:rPr>
              <a:t>1</a:t>
            </a:r>
            <a:r>
              <a:rPr sz="1100" spc="-10" dirty="0">
                <a:latin typeface="Times New Roman"/>
                <a:cs typeface="Times New Roman"/>
              </a:rPr>
              <a:t> </a:t>
            </a:r>
            <a:r>
              <a:rPr sz="1100" dirty="0">
                <a:latin typeface="Times New Roman"/>
                <a:cs typeface="Times New Roman"/>
              </a:rPr>
              <a:t>than</a:t>
            </a:r>
            <a:r>
              <a:rPr sz="1100" spc="-20" dirty="0">
                <a:latin typeface="Times New Roman"/>
                <a:cs typeface="Times New Roman"/>
              </a:rPr>
              <a:t> </a:t>
            </a:r>
            <a:r>
              <a:rPr sz="1100" dirty="0">
                <a:latin typeface="Times New Roman"/>
                <a:cs typeface="Times New Roman"/>
              </a:rPr>
              <a:t>cylinder</a:t>
            </a:r>
            <a:r>
              <a:rPr sz="1100" spc="-15" dirty="0">
                <a:latin typeface="Times New Roman"/>
                <a:cs typeface="Times New Roman"/>
              </a:rPr>
              <a:t> </a:t>
            </a: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difference</a:t>
            </a:r>
            <a:r>
              <a:rPr sz="1100" spc="-15" dirty="0">
                <a:latin typeface="Times New Roman"/>
                <a:cs typeface="Times New Roman"/>
              </a:rPr>
              <a:t> </a:t>
            </a:r>
            <a:r>
              <a:rPr sz="1100" dirty="0">
                <a:latin typeface="Times New Roman"/>
                <a:cs typeface="Times New Roman"/>
              </a:rPr>
              <a:t>corresponding</a:t>
            </a:r>
            <a:r>
              <a:rPr sz="1100" spc="-1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20"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cylinder</a:t>
            </a:r>
            <a:r>
              <a:rPr sz="1100" spc="-5" dirty="0">
                <a:latin typeface="Times New Roman"/>
                <a:cs typeface="Times New Roman"/>
              </a:rPr>
              <a:t> </a:t>
            </a:r>
            <a:r>
              <a:rPr sz="1100" spc="-25" dirty="0">
                <a:latin typeface="Times New Roman"/>
                <a:cs typeface="Times New Roman"/>
              </a:rPr>
              <a:t>1.</a:t>
            </a:r>
            <a:endParaRPr sz="1100">
              <a:latin typeface="Times New Roman"/>
              <a:cs typeface="Times New Roman"/>
            </a:endParaRPr>
          </a:p>
          <a:p>
            <a:pPr>
              <a:spcBef>
                <a:spcPts val="1005"/>
              </a:spcBef>
            </a:pPr>
            <a:endParaRPr sz="1100">
              <a:latin typeface="Times New Roman"/>
              <a:cs typeface="Times New Roman"/>
            </a:endParaRPr>
          </a:p>
          <a:p>
            <a:pPr marL="12700"/>
            <a:r>
              <a:rPr sz="1400" b="1" i="1" spc="-10" dirty="0">
                <a:latin typeface="Arial"/>
                <a:cs typeface="Arial"/>
              </a:rPr>
              <a:t>15-</a:t>
            </a:r>
            <a:r>
              <a:rPr sz="1400" b="1" i="1" dirty="0">
                <a:latin typeface="Arial"/>
                <a:cs typeface="Arial"/>
              </a:rPr>
              <a:t>2</a:t>
            </a:r>
            <a:r>
              <a:rPr sz="1400" b="1" i="1" spc="-30" dirty="0">
                <a:latin typeface="Arial"/>
                <a:cs typeface="Arial"/>
              </a:rPr>
              <a:t> </a:t>
            </a:r>
            <a:r>
              <a:rPr sz="1400" b="1" i="1" dirty="0">
                <a:latin typeface="Arial"/>
                <a:cs typeface="Arial"/>
              </a:rPr>
              <a:t>Work,</a:t>
            </a:r>
            <a:r>
              <a:rPr sz="1400" b="1" i="1" spc="-40" dirty="0">
                <a:latin typeface="Arial"/>
                <a:cs typeface="Arial"/>
              </a:rPr>
              <a:t> </a:t>
            </a:r>
            <a:r>
              <a:rPr sz="1400" b="1" i="1" dirty="0">
                <a:latin typeface="Arial"/>
                <a:cs typeface="Arial"/>
              </a:rPr>
              <a:t>and</a:t>
            </a:r>
            <a:r>
              <a:rPr sz="1400" b="1" i="1" spc="-40" dirty="0">
                <a:latin typeface="Arial"/>
                <a:cs typeface="Arial"/>
              </a:rPr>
              <a:t> </a:t>
            </a:r>
            <a:r>
              <a:rPr sz="1400" b="1" i="1" dirty="0">
                <a:latin typeface="Arial"/>
                <a:cs typeface="Arial"/>
              </a:rPr>
              <a:t>Internal</a:t>
            </a:r>
            <a:r>
              <a:rPr sz="1400" b="1" i="1" spc="-40" dirty="0">
                <a:latin typeface="Arial"/>
                <a:cs typeface="Arial"/>
              </a:rPr>
              <a:t> </a:t>
            </a:r>
            <a:r>
              <a:rPr sz="1400" b="1" i="1" spc="-10" dirty="0">
                <a:latin typeface="Arial"/>
                <a:cs typeface="Arial"/>
              </a:rPr>
              <a:t>Energy</a:t>
            </a:r>
            <a:endParaRPr sz="1400">
              <a:latin typeface="Arial"/>
              <a:cs typeface="Arial"/>
            </a:endParaRPr>
          </a:p>
          <a:p>
            <a:pPr marL="12700" marR="32384" indent="456563">
              <a:lnSpc>
                <a:spcPct val="106400"/>
              </a:lnSpc>
              <a:spcBef>
                <a:spcPts val="140"/>
              </a:spcBef>
              <a:tabLst>
                <a:tab pos="5100300" algn="l"/>
              </a:tabLst>
            </a:pP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first</a:t>
            </a:r>
            <a:r>
              <a:rPr sz="1100" spc="-10" dirty="0">
                <a:latin typeface="Times New Roman"/>
                <a:cs typeface="Times New Roman"/>
              </a:rPr>
              <a:t> </a:t>
            </a:r>
            <a:r>
              <a:rPr sz="1100" dirty="0">
                <a:latin typeface="Times New Roman"/>
                <a:cs typeface="Times New Roman"/>
              </a:rPr>
              <a:t>law</a:t>
            </a:r>
            <a:r>
              <a:rPr sz="1100" spc="-25" dirty="0">
                <a:latin typeface="Times New Roman"/>
                <a:cs typeface="Times New Roman"/>
              </a:rPr>
              <a:t> </a:t>
            </a:r>
            <a:r>
              <a:rPr sz="1100" dirty="0">
                <a:latin typeface="Times New Roman"/>
                <a:cs typeface="Times New Roman"/>
              </a:rPr>
              <a:t>involves</a:t>
            </a:r>
            <a:r>
              <a:rPr sz="1100" spc="-25" dirty="0">
                <a:latin typeface="Times New Roman"/>
                <a:cs typeface="Times New Roman"/>
              </a:rPr>
              <a:t> </a:t>
            </a:r>
            <a:r>
              <a:rPr sz="1100" dirty="0">
                <a:latin typeface="Times New Roman"/>
                <a:cs typeface="Times New Roman"/>
              </a:rPr>
              <a:t>three</a:t>
            </a:r>
            <a:r>
              <a:rPr sz="1100" spc="-35" dirty="0">
                <a:latin typeface="Times New Roman"/>
                <a:cs typeface="Times New Roman"/>
              </a:rPr>
              <a:t> </a:t>
            </a:r>
            <a:r>
              <a:rPr sz="1100" dirty="0">
                <a:latin typeface="Times New Roman"/>
                <a:cs typeface="Times New Roman"/>
              </a:rPr>
              <a:t>parameters.</a:t>
            </a:r>
            <a:r>
              <a:rPr sz="1100" spc="-20" dirty="0">
                <a:latin typeface="Times New Roman"/>
                <a:cs typeface="Times New Roman"/>
              </a:rPr>
              <a:t> </a:t>
            </a:r>
            <a:r>
              <a:rPr sz="1100" dirty="0">
                <a:latin typeface="Times New Roman"/>
                <a:cs typeface="Times New Roman"/>
              </a:rPr>
              <a:t>Heat</a:t>
            </a:r>
            <a:r>
              <a:rPr sz="1100" spc="-20" dirty="0">
                <a:latin typeface="Times New Roman"/>
                <a:cs typeface="Times New Roman"/>
              </a:rPr>
              <a:t> </a:t>
            </a:r>
            <a:r>
              <a:rPr sz="1100" dirty="0">
                <a:latin typeface="Times New Roman"/>
                <a:cs typeface="Times New Roman"/>
              </a:rPr>
              <a:t>(</a:t>
            </a:r>
            <a:r>
              <a:rPr sz="1100" i="1" dirty="0">
                <a:latin typeface="Times New Roman"/>
                <a:cs typeface="Times New Roman"/>
              </a:rPr>
              <a:t>Q</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involves</a:t>
            </a:r>
            <a:r>
              <a:rPr sz="1100" spc="-15" dirty="0">
                <a:latin typeface="Times New Roman"/>
                <a:cs typeface="Times New Roman"/>
              </a:rPr>
              <a:t> </a:t>
            </a:r>
            <a:r>
              <a:rPr sz="1100" dirty="0">
                <a:latin typeface="Times New Roman"/>
                <a:cs typeface="Times New Roman"/>
              </a:rPr>
              <a:t>a</a:t>
            </a:r>
            <a:r>
              <a:rPr sz="1100" spc="-40" dirty="0">
                <a:latin typeface="Times New Roman"/>
                <a:cs typeface="Times New Roman"/>
              </a:rPr>
              <a:t> </a:t>
            </a:r>
            <a:r>
              <a:rPr sz="1100" dirty="0">
                <a:latin typeface="Times New Roman"/>
                <a:cs typeface="Times New Roman"/>
              </a:rPr>
              <a:t>transfer</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energy</a:t>
            </a:r>
            <a:r>
              <a:rPr sz="1100" spc="-30" dirty="0">
                <a:latin typeface="Times New Roman"/>
                <a:cs typeface="Times New Roman"/>
              </a:rPr>
              <a:t> </a:t>
            </a:r>
            <a:r>
              <a:rPr sz="1100" dirty="0">
                <a:latin typeface="Times New Roman"/>
                <a:cs typeface="Times New Roman"/>
              </a:rPr>
              <a:t>into</a:t>
            </a:r>
            <a:r>
              <a:rPr sz="1100" spc="-30" dirty="0">
                <a:latin typeface="Times New Roman"/>
                <a:cs typeface="Times New Roman"/>
              </a:rPr>
              <a:t> </a:t>
            </a:r>
            <a:r>
              <a:rPr sz="1100" dirty="0">
                <a:latin typeface="Times New Roman"/>
                <a:cs typeface="Times New Roman"/>
              </a:rPr>
              <a:t>or</a:t>
            </a:r>
            <a:r>
              <a:rPr sz="1100" spc="-20" dirty="0">
                <a:latin typeface="Times New Roman"/>
                <a:cs typeface="Times New Roman"/>
              </a:rPr>
              <a:t> </a:t>
            </a:r>
            <a:r>
              <a:rPr sz="1100" spc="-25" dirty="0">
                <a:latin typeface="Times New Roman"/>
                <a:cs typeface="Times New Roman"/>
              </a:rPr>
              <a:t>out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Let’s</a:t>
            </a:r>
            <a:r>
              <a:rPr sz="1100" spc="-20" dirty="0">
                <a:latin typeface="Times New Roman"/>
                <a:cs typeface="Times New Roman"/>
              </a:rPr>
              <a:t> </a:t>
            </a:r>
            <a:r>
              <a:rPr sz="1100" dirty="0">
                <a:latin typeface="Times New Roman"/>
                <a:cs typeface="Times New Roman"/>
              </a:rPr>
              <a:t>now</a:t>
            </a:r>
            <a:r>
              <a:rPr sz="1100" spc="-10" dirty="0">
                <a:latin typeface="Times New Roman"/>
                <a:cs typeface="Times New Roman"/>
              </a:rPr>
              <a:t> </a:t>
            </a:r>
            <a:r>
              <a:rPr sz="1100" dirty="0">
                <a:latin typeface="Times New Roman"/>
                <a:cs typeface="Times New Roman"/>
              </a:rPr>
              <a:t>explore</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ideas</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work</a:t>
            </a:r>
            <a:r>
              <a:rPr sz="1100" spc="-20" dirty="0">
                <a:latin typeface="Times New Roman"/>
                <a:cs typeface="Times New Roman"/>
              </a:rPr>
              <a:t> </a:t>
            </a:r>
            <a:r>
              <a:rPr sz="1100" dirty="0">
                <a:latin typeface="Times New Roman"/>
                <a:cs typeface="Times New Roman"/>
              </a:rPr>
              <a:t>(</a:t>
            </a:r>
            <a:r>
              <a:rPr sz="1100" i="1" dirty="0">
                <a:latin typeface="Times New Roman"/>
                <a:cs typeface="Times New Roman"/>
              </a:rPr>
              <a:t>W</a:t>
            </a:r>
            <a:r>
              <a:rPr sz="1100" dirty="0">
                <a:latin typeface="Times New Roman"/>
                <a:cs typeface="Times New Roman"/>
              </a:rPr>
              <a:t>) and</a:t>
            </a:r>
            <a:r>
              <a:rPr sz="1100" spc="-10"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 energy</a:t>
            </a:r>
            <a:r>
              <a:rPr sz="1100" spc="-10" dirty="0">
                <a:latin typeface="Times New Roman"/>
                <a:cs typeface="Times New Roman"/>
              </a:rPr>
              <a:t> </a:t>
            </a:r>
            <a:r>
              <a:rPr sz="1100" spc="-50" dirty="0">
                <a:latin typeface="Times New Roman"/>
                <a:cs typeface="Times New Roman"/>
              </a:rPr>
              <a:t>(</a:t>
            </a:r>
            <a:r>
              <a:rPr sz="1100" dirty="0">
                <a:latin typeface="Times New Roman"/>
                <a:cs typeface="Times New Roman"/>
              </a:rPr>
              <a:t>	</a:t>
            </a:r>
            <a:r>
              <a:rPr sz="1100" spc="-25" dirty="0">
                <a:latin typeface="Times New Roman"/>
                <a:cs typeface="Times New Roman"/>
              </a:rPr>
              <a:t>).</a:t>
            </a:r>
            <a:endParaRPr sz="1100">
              <a:latin typeface="Times New Roman"/>
              <a:cs typeface="Times New Roman"/>
            </a:endParaRPr>
          </a:p>
          <a:p>
            <a:pPr>
              <a:spcBef>
                <a:spcPts val="365"/>
              </a:spcBef>
            </a:pPr>
            <a:endParaRPr sz="1100">
              <a:latin typeface="Times New Roman"/>
              <a:cs typeface="Times New Roman"/>
            </a:endParaRPr>
          </a:p>
          <a:p>
            <a:pPr marL="12700" marR="1386834" indent="456563">
              <a:lnSpc>
                <a:spcPct val="98600"/>
              </a:lnSpc>
              <a:tabLst>
                <a:tab pos="3841100" algn="l"/>
              </a:tabLst>
            </a:pPr>
            <a:r>
              <a:rPr sz="1100" dirty="0">
                <a:latin typeface="Times New Roman"/>
                <a:cs typeface="Times New Roman"/>
              </a:rPr>
              <a:t>For</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case</a:t>
            </a:r>
            <a:r>
              <a:rPr sz="1100" spc="-25"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cylinder</a:t>
            </a:r>
            <a:r>
              <a:rPr sz="1100" spc="-2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section</a:t>
            </a:r>
            <a:r>
              <a:rPr sz="1100" spc="-30" dirty="0">
                <a:latin typeface="Times New Roman"/>
                <a:cs typeface="Times New Roman"/>
              </a:rPr>
              <a:t> </a:t>
            </a:r>
            <a:r>
              <a:rPr sz="1100" spc="-10" dirty="0">
                <a:latin typeface="Times New Roman"/>
                <a:cs typeface="Times New Roman"/>
              </a:rPr>
              <a:t>15-</a:t>
            </a: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done</a:t>
            </a:r>
            <a:r>
              <a:rPr sz="1100" spc="-2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spc="-25" dirty="0">
                <a:latin typeface="Times New Roman"/>
                <a:cs typeface="Times New Roman"/>
              </a:rPr>
              <a:t>the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piston</a:t>
            </a:r>
            <a:r>
              <a:rPr sz="1100" spc="-1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magnitude of the force</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exerts on</a:t>
            </a:r>
            <a:r>
              <a:rPr sz="1100" spc="-10" dirty="0">
                <a:latin typeface="Times New Roman"/>
                <a:cs typeface="Times New Roman"/>
              </a:rPr>
              <a:t> </a:t>
            </a:r>
            <a:r>
              <a:rPr sz="1100" spc="-25" dirty="0">
                <a:latin typeface="Times New Roman"/>
                <a:cs typeface="Times New Roman"/>
              </a:rPr>
              <a:t>the</a:t>
            </a:r>
            <a:r>
              <a:rPr sz="1100" spc="500" dirty="0">
                <a:latin typeface="Times New Roman"/>
                <a:cs typeface="Times New Roman"/>
              </a:rPr>
              <a:t> </a:t>
            </a:r>
            <a:r>
              <a:rPr sz="1100" dirty="0">
                <a:latin typeface="Times New Roman"/>
                <a:cs typeface="Times New Roman"/>
              </a:rPr>
              <a:t>piston</a:t>
            </a:r>
            <a:r>
              <a:rPr sz="1100" spc="-20" dirty="0">
                <a:latin typeface="Times New Roman"/>
                <a:cs typeface="Times New Roman"/>
              </a:rPr>
              <a:t> </a:t>
            </a:r>
            <a:r>
              <a:rPr sz="1100" dirty="0">
                <a:latin typeface="Times New Roman"/>
                <a:cs typeface="Times New Roman"/>
              </a:rPr>
              <a:t>multiplied</a:t>
            </a:r>
            <a:r>
              <a:rPr sz="1100" spc="-5" dirty="0">
                <a:latin typeface="Times New Roman"/>
                <a:cs typeface="Times New Roman"/>
              </a:rPr>
              <a:t> </a:t>
            </a:r>
            <a:r>
              <a:rPr sz="1100" dirty="0">
                <a:latin typeface="Times New Roman"/>
                <a:cs typeface="Times New Roman"/>
              </a:rPr>
              <a:t>by</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magnitude</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piston’s</a:t>
            </a:r>
            <a:r>
              <a:rPr sz="1100" spc="-5" dirty="0">
                <a:latin typeface="Times New Roman"/>
                <a:cs typeface="Times New Roman"/>
              </a:rPr>
              <a:t> </a:t>
            </a:r>
            <a:r>
              <a:rPr sz="1100" spc="-10" dirty="0">
                <a:latin typeface="Times New Roman"/>
                <a:cs typeface="Times New Roman"/>
              </a:rPr>
              <a:t>displacement,</a:t>
            </a:r>
            <a:r>
              <a:rPr sz="1100" dirty="0">
                <a:latin typeface="Times New Roman"/>
                <a:cs typeface="Times New Roman"/>
              </a:rPr>
              <a:t>	</a:t>
            </a:r>
            <a:r>
              <a:rPr sz="1100" spc="-50" dirty="0">
                <a:latin typeface="Times New Roman"/>
                <a:cs typeface="Times New Roman"/>
              </a:rPr>
              <a:t>.</a:t>
            </a:r>
            <a:endParaRPr sz="1100">
              <a:latin typeface="Times New Roman"/>
              <a:cs typeface="Times New Roman"/>
            </a:endParaRPr>
          </a:p>
          <a:p>
            <a:pPr marL="12700" marR="1429379">
              <a:lnSpc>
                <a:spcPts val="1200"/>
              </a:lnSpc>
              <a:spcBef>
                <a:spcPts val="310"/>
              </a:spcBef>
            </a:pPr>
            <a:r>
              <a:rPr sz="1100" dirty="0">
                <a:latin typeface="Times New Roman"/>
                <a:cs typeface="Times New Roman"/>
              </a:rPr>
              <a:t>Using</a:t>
            </a:r>
            <a:r>
              <a:rPr sz="1100" spc="-4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fact</a:t>
            </a:r>
            <a:r>
              <a:rPr sz="1100" spc="-35" dirty="0">
                <a:latin typeface="Times New Roman"/>
                <a:cs typeface="Times New Roman"/>
              </a:rPr>
              <a:t> </a:t>
            </a:r>
            <a:r>
              <a:rPr sz="1100" dirty="0">
                <a:latin typeface="Times New Roman"/>
                <a:cs typeface="Times New Roman"/>
              </a:rPr>
              <a:t>that</a:t>
            </a:r>
            <a:r>
              <a:rPr sz="1100" spc="-25" dirty="0">
                <a:latin typeface="Times New Roman"/>
                <a:cs typeface="Times New Roman"/>
              </a:rPr>
              <a:t> </a:t>
            </a:r>
            <a:r>
              <a:rPr sz="1100" i="1" dirty="0">
                <a:latin typeface="Times New Roman"/>
                <a:cs typeface="Times New Roman"/>
              </a:rPr>
              <a:t>F</a:t>
            </a:r>
            <a:r>
              <a:rPr sz="1100" i="1" spc="-35" dirty="0">
                <a:latin typeface="Times New Roman"/>
                <a:cs typeface="Times New Roman"/>
              </a:rPr>
              <a:t> </a:t>
            </a:r>
            <a:r>
              <a:rPr sz="1100" i="1" dirty="0">
                <a:latin typeface="Times New Roman"/>
                <a:cs typeface="Times New Roman"/>
              </a:rPr>
              <a:t>=</a:t>
            </a:r>
            <a:r>
              <a:rPr sz="1100" i="1" spc="-30" dirty="0">
                <a:latin typeface="Times New Roman"/>
                <a:cs typeface="Times New Roman"/>
              </a:rPr>
              <a:t> </a:t>
            </a:r>
            <a:r>
              <a:rPr sz="1100" i="1" dirty="0">
                <a:latin typeface="Times New Roman"/>
                <a:cs typeface="Times New Roman"/>
              </a:rPr>
              <a:t>PA</a:t>
            </a:r>
            <a:r>
              <a:rPr sz="1100" dirty="0">
                <a:latin typeface="Times New Roman"/>
                <a:cs typeface="Times New Roman"/>
              </a:rPr>
              <a:t>,</a:t>
            </a:r>
            <a:r>
              <a:rPr sz="1100" spc="-55" dirty="0">
                <a:latin typeface="Times New Roman"/>
                <a:cs typeface="Times New Roman"/>
              </a:rPr>
              <a:t> </a:t>
            </a:r>
            <a:r>
              <a:rPr sz="1100" dirty="0">
                <a:latin typeface="Times New Roman"/>
                <a:cs typeface="Times New Roman"/>
              </a:rPr>
              <a:t>and</a:t>
            </a:r>
            <a:r>
              <a:rPr sz="1100" spc="-30" dirty="0">
                <a:latin typeface="Times New Roman"/>
                <a:cs typeface="Times New Roman"/>
              </a:rPr>
              <a:t> </a:t>
            </a:r>
            <a:r>
              <a:rPr sz="1100" dirty="0">
                <a:latin typeface="Times New Roman"/>
                <a:cs typeface="Times New Roman"/>
              </a:rPr>
              <a:t>that</a:t>
            </a:r>
            <a:r>
              <a:rPr sz="1100" spc="-3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volume</a:t>
            </a:r>
            <a:r>
              <a:rPr sz="1100" spc="-25" dirty="0">
                <a:latin typeface="Times New Roman"/>
                <a:cs typeface="Times New Roman"/>
              </a:rPr>
              <a:t> </a:t>
            </a:r>
            <a:r>
              <a:rPr sz="1100" dirty="0">
                <a:latin typeface="Times New Roman"/>
                <a:cs typeface="Times New Roman"/>
              </a:rPr>
              <a:t>and</a:t>
            </a:r>
            <a:r>
              <a:rPr sz="1100" spc="-40" dirty="0">
                <a:latin typeface="Times New Roman"/>
                <a:cs typeface="Times New Roman"/>
              </a:rPr>
              <a:t> </a:t>
            </a:r>
            <a:r>
              <a:rPr sz="1100" dirty="0">
                <a:latin typeface="Times New Roman"/>
                <a:cs typeface="Times New Roman"/>
              </a:rPr>
              <a:t>height</a:t>
            </a:r>
            <a:r>
              <a:rPr sz="1100" spc="-25" dirty="0">
                <a:latin typeface="Times New Roman"/>
                <a:cs typeface="Times New Roman"/>
              </a:rPr>
              <a:t> </a:t>
            </a:r>
            <a:r>
              <a:rPr sz="1100" dirty="0">
                <a:latin typeface="Times New Roman"/>
                <a:cs typeface="Times New Roman"/>
              </a:rPr>
              <a:t>are</a:t>
            </a:r>
            <a:r>
              <a:rPr sz="1100" spc="-40" dirty="0">
                <a:latin typeface="Times New Roman"/>
                <a:cs typeface="Times New Roman"/>
              </a:rPr>
              <a:t> </a:t>
            </a:r>
            <a:r>
              <a:rPr sz="1100" dirty="0">
                <a:latin typeface="Times New Roman"/>
                <a:cs typeface="Times New Roman"/>
              </a:rPr>
              <a:t>related</a:t>
            </a:r>
            <a:r>
              <a:rPr sz="1100" spc="-25" dirty="0">
                <a:latin typeface="Times New Roman"/>
                <a:cs typeface="Times New Roman"/>
              </a:rPr>
              <a:t> by </a:t>
            </a:r>
            <a:r>
              <a:rPr sz="1100" spc="-10" dirty="0">
                <a:latin typeface="Times New Roman"/>
                <a:cs typeface="Times New Roman"/>
              </a:rPr>
              <a:t>area:</a:t>
            </a:r>
            <a:endParaRPr sz="1100">
              <a:latin typeface="Times New Roman"/>
              <a:cs typeface="Times New Roman"/>
            </a:endParaRPr>
          </a:p>
          <a:p>
            <a:pPr>
              <a:spcBef>
                <a:spcPts val="95"/>
              </a:spcBef>
            </a:pPr>
            <a:endParaRPr sz="1100">
              <a:latin typeface="Times New Roman"/>
              <a:cs typeface="Times New Roman"/>
            </a:endParaRPr>
          </a:p>
          <a:p>
            <a:pPr marL="327659" algn="ctr"/>
            <a:r>
              <a:rPr sz="1100" spc="-50" dirty="0">
                <a:latin typeface="Times New Roman"/>
                <a:cs typeface="Times New Roman"/>
              </a:rPr>
              <a:t>.</a:t>
            </a:r>
            <a:endParaRPr sz="1100">
              <a:latin typeface="Times New Roman"/>
              <a:cs typeface="Times New Roman"/>
            </a:endParaRPr>
          </a:p>
          <a:p>
            <a:pPr>
              <a:spcBef>
                <a:spcPts val="509"/>
              </a:spcBef>
            </a:pPr>
            <a:endParaRPr sz="1100">
              <a:latin typeface="Times New Roman"/>
              <a:cs typeface="Times New Roman"/>
            </a:endParaRPr>
          </a:p>
          <a:p>
            <a:pPr marL="469263"/>
            <a:r>
              <a:rPr sz="1100" dirty="0">
                <a:latin typeface="Times New Roman"/>
                <a:cs typeface="Times New Roman"/>
              </a:rPr>
              <a:t>Thus,</a:t>
            </a:r>
            <a:r>
              <a:rPr sz="1100" spc="-25" dirty="0">
                <a:latin typeface="Times New Roman"/>
                <a:cs typeface="Times New Roman"/>
              </a:rPr>
              <a:t> </a:t>
            </a:r>
            <a:r>
              <a:rPr sz="1100" dirty="0">
                <a:latin typeface="Times New Roman"/>
                <a:cs typeface="Times New Roman"/>
              </a:rPr>
              <a:t>for</a:t>
            </a:r>
            <a:r>
              <a:rPr sz="1100" spc="-25" dirty="0">
                <a:latin typeface="Times New Roman"/>
                <a:cs typeface="Times New Roman"/>
              </a:rPr>
              <a:t> </a:t>
            </a:r>
            <a:r>
              <a:rPr sz="1100" dirty="0">
                <a:latin typeface="Times New Roman"/>
                <a:cs typeface="Times New Roman"/>
              </a:rPr>
              <a:t>a</a:t>
            </a:r>
            <a:r>
              <a:rPr sz="1100" spc="-20" dirty="0">
                <a:latin typeface="Times New Roman"/>
                <a:cs typeface="Times New Roman"/>
              </a:rPr>
              <a:t> </a:t>
            </a:r>
            <a:r>
              <a:rPr sz="1100" dirty="0">
                <a:latin typeface="Times New Roman"/>
                <a:cs typeface="Times New Roman"/>
              </a:rPr>
              <a:t>constant</a:t>
            </a:r>
            <a:r>
              <a:rPr sz="1100" spc="-15" dirty="0">
                <a:latin typeface="Times New Roman"/>
                <a:cs typeface="Times New Roman"/>
              </a:rPr>
              <a:t> </a:t>
            </a:r>
            <a:r>
              <a:rPr sz="1100" dirty="0">
                <a:latin typeface="Times New Roman"/>
                <a:cs typeface="Times New Roman"/>
              </a:rPr>
              <a:t>pressure</a:t>
            </a:r>
            <a:r>
              <a:rPr sz="1100" spc="-20" dirty="0">
                <a:latin typeface="Times New Roman"/>
                <a:cs typeface="Times New Roman"/>
              </a:rPr>
              <a:t> </a:t>
            </a:r>
            <a:r>
              <a:rPr sz="1100" dirty="0">
                <a:latin typeface="Times New Roman"/>
                <a:cs typeface="Times New Roman"/>
              </a:rPr>
              <a:t>process</a:t>
            </a:r>
            <a:r>
              <a:rPr sz="1100" spc="-20" dirty="0">
                <a:latin typeface="Times New Roman"/>
                <a:cs typeface="Times New Roman"/>
              </a:rPr>
              <a:t> </a:t>
            </a:r>
            <a:r>
              <a:rPr sz="1100" dirty="0">
                <a:latin typeface="Times New Roman"/>
                <a:cs typeface="Times New Roman"/>
              </a:rPr>
              <a:t>we</a:t>
            </a:r>
            <a:r>
              <a:rPr sz="1100" spc="-20" dirty="0">
                <a:latin typeface="Times New Roman"/>
                <a:cs typeface="Times New Roman"/>
              </a:rPr>
              <a:t> have:</a:t>
            </a:r>
            <a:endParaRPr sz="1100">
              <a:latin typeface="Times New Roman"/>
              <a:cs typeface="Times New Roman"/>
            </a:endParaRPr>
          </a:p>
          <a:p>
            <a:pPr marL="1129661">
              <a:spcBef>
                <a:spcPts val="15"/>
              </a:spcBef>
              <a:tabLst>
                <a:tab pos="1384295" algn="l"/>
              </a:tabLst>
            </a:pPr>
            <a:r>
              <a:rPr sz="1100" spc="-50" dirty="0">
                <a:latin typeface="Times New Roman"/>
                <a:cs typeface="Times New Roman"/>
              </a:rPr>
              <a:t>.</a:t>
            </a:r>
            <a:r>
              <a:rPr sz="1100" dirty="0">
                <a:latin typeface="Times New Roman"/>
                <a:cs typeface="Times New Roman"/>
              </a:rPr>
              <a:t>	(Eq.</a:t>
            </a:r>
            <a:r>
              <a:rPr sz="1100" spc="-50" dirty="0">
                <a:latin typeface="Times New Roman"/>
                <a:cs typeface="Times New Roman"/>
              </a:rPr>
              <a:t> </a:t>
            </a:r>
            <a:r>
              <a:rPr sz="1100" dirty="0">
                <a:latin typeface="Times New Roman"/>
                <a:cs typeface="Times New Roman"/>
              </a:rPr>
              <a:t>15.2:</a:t>
            </a:r>
            <a:r>
              <a:rPr sz="1100" spc="-30" dirty="0">
                <a:latin typeface="Times New Roman"/>
                <a:cs typeface="Times New Roman"/>
              </a:rPr>
              <a:t> </a:t>
            </a:r>
            <a:r>
              <a:rPr sz="1100" b="1" dirty="0">
                <a:latin typeface="Times New Roman"/>
                <a:cs typeface="Times New Roman"/>
              </a:rPr>
              <a:t>Work</a:t>
            </a:r>
            <a:r>
              <a:rPr sz="1100" b="1" spc="-25" dirty="0">
                <a:latin typeface="Times New Roman"/>
                <a:cs typeface="Times New Roman"/>
              </a:rPr>
              <a:t> </a:t>
            </a:r>
            <a:r>
              <a:rPr sz="1100" b="1" dirty="0">
                <a:latin typeface="Times New Roman"/>
                <a:cs typeface="Times New Roman"/>
              </a:rPr>
              <a:t>done</a:t>
            </a:r>
            <a:r>
              <a:rPr sz="1100" b="1" spc="-30" dirty="0">
                <a:latin typeface="Times New Roman"/>
                <a:cs typeface="Times New Roman"/>
              </a:rPr>
              <a:t> </a:t>
            </a:r>
            <a:r>
              <a:rPr sz="1100" b="1" dirty="0">
                <a:latin typeface="Times New Roman"/>
                <a:cs typeface="Times New Roman"/>
              </a:rPr>
              <a:t>at</a:t>
            </a:r>
            <a:r>
              <a:rPr sz="1100" b="1" spc="-30" dirty="0">
                <a:latin typeface="Times New Roman"/>
                <a:cs typeface="Times New Roman"/>
              </a:rPr>
              <a:t> </a:t>
            </a:r>
            <a:r>
              <a:rPr sz="1100" b="1" dirty="0">
                <a:latin typeface="Times New Roman"/>
                <a:cs typeface="Times New Roman"/>
              </a:rPr>
              <a:t>constant</a:t>
            </a:r>
            <a:r>
              <a:rPr sz="1100" b="1" spc="-15" dirty="0">
                <a:latin typeface="Times New Roman"/>
                <a:cs typeface="Times New Roman"/>
              </a:rPr>
              <a:t> </a:t>
            </a:r>
            <a:r>
              <a:rPr sz="1100" b="1" spc="-10" dirty="0">
                <a:latin typeface="Times New Roman"/>
                <a:cs typeface="Times New Roman"/>
              </a:rPr>
              <a:t>pressure</a:t>
            </a:r>
            <a:r>
              <a:rPr sz="1100" spc="-10" dirty="0">
                <a:latin typeface="Times New Roman"/>
                <a:cs typeface="Times New Roman"/>
              </a:rPr>
              <a:t>)</a:t>
            </a:r>
            <a:endParaRPr sz="1100">
              <a:latin typeface="Times New Roman"/>
              <a:cs typeface="Times New Roman"/>
            </a:endParaRPr>
          </a:p>
        </p:txBody>
      </p:sp>
      <p:sp>
        <p:nvSpPr>
          <p:cNvPr id="6" name="object 6"/>
          <p:cNvSpPr txBox="1"/>
          <p:nvPr/>
        </p:nvSpPr>
        <p:spPr>
          <a:xfrm>
            <a:off x="2502204" y="3615309"/>
            <a:ext cx="3604260" cy="644279"/>
          </a:xfrm>
          <a:prstGeom prst="rect">
            <a:avLst/>
          </a:prstGeom>
        </p:spPr>
        <p:txBody>
          <a:bodyPr vert="horz" wrap="square" lIns="0" tIns="27940" rIns="0" bIns="0" rtlCol="0">
            <a:spAutoFit/>
          </a:bodyPr>
          <a:lstStyle/>
          <a:p>
            <a:pPr marL="12700" marR="5080" indent="456563">
              <a:lnSpc>
                <a:spcPct val="91200"/>
              </a:lnSpc>
              <a:spcBef>
                <a:spcPts val="220"/>
              </a:spcBef>
            </a:pPr>
            <a:r>
              <a:rPr sz="1100" dirty="0">
                <a:latin typeface="Times New Roman"/>
                <a:cs typeface="Times New Roman"/>
              </a:rPr>
              <a:t>If</a:t>
            </a:r>
            <a:r>
              <a:rPr sz="1100" spc="-4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pressure</a:t>
            </a:r>
            <a:r>
              <a:rPr sz="1100" spc="-40" dirty="0">
                <a:latin typeface="Times New Roman"/>
                <a:cs typeface="Times New Roman"/>
              </a:rPr>
              <a:t> </a:t>
            </a:r>
            <a:r>
              <a:rPr sz="1100" dirty="0">
                <a:latin typeface="Times New Roman"/>
                <a:cs typeface="Times New Roman"/>
              </a:rPr>
              <a:t>changes,</a:t>
            </a:r>
            <a:r>
              <a:rPr sz="1100" spc="-40" dirty="0">
                <a:latin typeface="Times New Roman"/>
                <a:cs typeface="Times New Roman"/>
              </a:rPr>
              <a:t> </a:t>
            </a:r>
            <a:r>
              <a:rPr sz="1100" dirty="0">
                <a:latin typeface="Times New Roman"/>
                <a:cs typeface="Times New Roman"/>
              </a:rPr>
              <a:t>Equation</a:t>
            </a:r>
            <a:r>
              <a:rPr sz="1100" spc="-40" dirty="0">
                <a:latin typeface="Times New Roman"/>
                <a:cs typeface="Times New Roman"/>
              </a:rPr>
              <a:t> </a:t>
            </a:r>
            <a:r>
              <a:rPr sz="1100" dirty="0">
                <a:latin typeface="Times New Roman"/>
                <a:cs typeface="Times New Roman"/>
              </a:rPr>
              <a:t>15.2</a:t>
            </a:r>
            <a:r>
              <a:rPr sz="1100" spc="-40" dirty="0">
                <a:latin typeface="Times New Roman"/>
                <a:cs typeface="Times New Roman"/>
              </a:rPr>
              <a:t> </a:t>
            </a:r>
            <a:r>
              <a:rPr sz="1100" dirty="0">
                <a:latin typeface="Times New Roman"/>
                <a:cs typeface="Times New Roman"/>
              </a:rPr>
              <a:t>does</a:t>
            </a:r>
            <a:r>
              <a:rPr sz="1100" spc="-45" dirty="0">
                <a:latin typeface="Times New Roman"/>
                <a:cs typeface="Times New Roman"/>
              </a:rPr>
              <a:t> </a:t>
            </a:r>
            <a:r>
              <a:rPr sz="1100" dirty="0">
                <a:latin typeface="Times New Roman"/>
                <a:cs typeface="Times New Roman"/>
              </a:rPr>
              <a:t>not</a:t>
            </a:r>
            <a:r>
              <a:rPr sz="1100" spc="-35" dirty="0">
                <a:latin typeface="Times New Roman"/>
                <a:cs typeface="Times New Roman"/>
              </a:rPr>
              <a:t> </a:t>
            </a:r>
            <a:r>
              <a:rPr sz="1100" dirty="0">
                <a:latin typeface="Times New Roman"/>
                <a:cs typeface="Times New Roman"/>
              </a:rPr>
              <a:t>apply.</a:t>
            </a:r>
            <a:r>
              <a:rPr sz="1100" spc="-55" dirty="0">
                <a:latin typeface="Times New Roman"/>
                <a:cs typeface="Times New Roman"/>
              </a:rPr>
              <a:t> </a:t>
            </a:r>
            <a:r>
              <a:rPr sz="1100" spc="-25" dirty="0">
                <a:latin typeface="Times New Roman"/>
                <a:cs typeface="Times New Roman"/>
              </a:rPr>
              <a:t>Is </a:t>
            </a:r>
            <a:r>
              <a:rPr sz="1100" dirty="0">
                <a:latin typeface="Times New Roman"/>
                <a:cs typeface="Times New Roman"/>
              </a:rPr>
              <a:t>there</a:t>
            </a:r>
            <a:r>
              <a:rPr sz="1100" spc="-1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general</a:t>
            </a:r>
            <a:r>
              <a:rPr sz="1100" spc="-5" dirty="0">
                <a:latin typeface="Times New Roman"/>
                <a:cs typeface="Times New Roman"/>
              </a:rPr>
              <a:t> </a:t>
            </a:r>
            <a:r>
              <a:rPr sz="1100" dirty="0">
                <a:latin typeface="Times New Roman"/>
                <a:cs typeface="Times New Roman"/>
              </a:rPr>
              <a:t>method</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finding</a:t>
            </a:r>
            <a:r>
              <a:rPr sz="1100" spc="-1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valid</a:t>
            </a:r>
            <a:r>
              <a:rPr sz="1100" spc="-10"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all</a:t>
            </a:r>
            <a:r>
              <a:rPr sz="1100" spc="-10" dirty="0">
                <a:latin typeface="Times New Roman"/>
                <a:cs typeface="Times New Roman"/>
              </a:rPr>
              <a:t> cases? </a:t>
            </a:r>
            <a:r>
              <a:rPr sz="1100" dirty="0">
                <a:latin typeface="Times New Roman"/>
                <a:cs typeface="Times New Roman"/>
              </a:rPr>
              <a:t>Consider now</a:t>
            </a:r>
            <a:r>
              <a:rPr sz="1100" spc="-2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two</a:t>
            </a:r>
            <a:r>
              <a:rPr sz="1100" spc="-5" dirty="0">
                <a:latin typeface="Times New Roman"/>
                <a:cs typeface="Times New Roman"/>
              </a:rPr>
              <a:t> </a:t>
            </a:r>
            <a:r>
              <a:rPr sz="1100" dirty="0">
                <a:latin typeface="Times New Roman"/>
                <a:cs typeface="Times New Roman"/>
              </a:rPr>
              <a:t>processes</a:t>
            </a:r>
            <a:r>
              <a:rPr sz="1100" spc="-5" dirty="0">
                <a:latin typeface="Times New Roman"/>
                <a:cs typeface="Times New Roman"/>
              </a:rPr>
              <a:t> </a:t>
            </a:r>
            <a:r>
              <a:rPr sz="1100" dirty="0">
                <a:latin typeface="Times New Roman"/>
                <a:cs typeface="Times New Roman"/>
              </a:rPr>
              <a:t>shown</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10" dirty="0">
                <a:latin typeface="Times New Roman"/>
                <a:cs typeface="Times New Roman"/>
              </a:rPr>
              <a:t> </a:t>
            </a:r>
            <a:r>
              <a:rPr sz="1100" dirty="0">
                <a:latin typeface="Times New Roman"/>
                <a:cs typeface="Times New Roman"/>
              </a:rPr>
              <a:t>diagram </a:t>
            </a:r>
            <a:r>
              <a:rPr sz="1100" spc="-25" dirty="0">
                <a:latin typeface="Times New Roman"/>
                <a:cs typeface="Times New Roman"/>
              </a:rPr>
              <a:t>in </a:t>
            </a:r>
            <a:r>
              <a:rPr sz="1100" dirty="0">
                <a:latin typeface="Times New Roman"/>
                <a:cs typeface="Times New Roman"/>
              </a:rPr>
              <a:t>Figure</a:t>
            </a:r>
            <a:r>
              <a:rPr sz="1100" spc="-5" dirty="0">
                <a:latin typeface="Times New Roman"/>
                <a:cs typeface="Times New Roman"/>
              </a:rPr>
              <a:t> </a:t>
            </a:r>
            <a:r>
              <a:rPr sz="1100" spc="-10" dirty="0">
                <a:latin typeface="Times New Roman"/>
                <a:cs typeface="Times New Roman"/>
              </a:rPr>
              <a:t>15.6.</a:t>
            </a:r>
            <a:endParaRPr sz="1100">
              <a:latin typeface="Times New Roman"/>
              <a:cs typeface="Times New Roman"/>
            </a:endParaRPr>
          </a:p>
        </p:txBody>
      </p:sp>
      <p:sp>
        <p:nvSpPr>
          <p:cNvPr id="7" name="object 7"/>
          <p:cNvSpPr txBox="1"/>
          <p:nvPr/>
        </p:nvSpPr>
        <p:spPr>
          <a:xfrm>
            <a:off x="2502205" y="4531232"/>
            <a:ext cx="3827145" cy="1351780"/>
          </a:xfrm>
          <a:prstGeom prst="rect">
            <a:avLst/>
          </a:prstGeom>
        </p:spPr>
        <p:txBody>
          <a:bodyPr vert="horz" wrap="square" lIns="0" tIns="15240" rIns="0" bIns="0" rtlCol="0">
            <a:spAutoFit/>
          </a:bodyPr>
          <a:lstStyle/>
          <a:p>
            <a:pPr marL="12700" marR="76835" indent="492123">
              <a:lnSpc>
                <a:spcPct val="98600"/>
              </a:lnSpc>
              <a:spcBef>
                <a:spcPts val="120"/>
              </a:spcBef>
              <a:tabLst>
                <a:tab pos="2272656" algn="l"/>
              </a:tabLst>
            </a:pP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constant</a:t>
            </a:r>
            <a:r>
              <a:rPr sz="1100" spc="-15" dirty="0">
                <a:latin typeface="Times New Roman"/>
                <a:cs typeface="Times New Roman"/>
              </a:rPr>
              <a:t> </a:t>
            </a:r>
            <a:r>
              <a:rPr sz="1100" dirty="0">
                <a:latin typeface="Times New Roman"/>
                <a:cs typeface="Times New Roman"/>
              </a:rPr>
              <a:t>pressure</a:t>
            </a:r>
            <a:r>
              <a:rPr sz="1100" spc="-10"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which</a:t>
            </a:r>
            <a:r>
              <a:rPr sz="1100" spc="-1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spc="-10" dirty="0">
                <a:latin typeface="Times New Roman"/>
                <a:cs typeface="Times New Roman"/>
              </a:rPr>
              <a:t>system </a:t>
            </a:r>
            <a:r>
              <a:rPr sz="1100" dirty="0">
                <a:latin typeface="Times New Roman"/>
                <a:cs typeface="Times New Roman"/>
              </a:rPr>
              <a:t>expands</a:t>
            </a:r>
            <a:r>
              <a:rPr sz="1100" spc="-15" dirty="0">
                <a:latin typeface="Times New Roman"/>
                <a:cs typeface="Times New Roman"/>
              </a:rPr>
              <a:t> </a:t>
            </a: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state</a:t>
            </a:r>
            <a:r>
              <a:rPr sz="1100" spc="-20" dirty="0">
                <a:latin typeface="Times New Roman"/>
                <a:cs typeface="Times New Roman"/>
              </a:rPr>
              <a:t> </a:t>
            </a:r>
            <a:r>
              <a:rPr sz="1100" dirty="0">
                <a:latin typeface="Times New Roman"/>
                <a:cs typeface="Times New Roman"/>
              </a:rPr>
              <a:t>1</a:t>
            </a:r>
            <a:r>
              <a:rPr sz="1100" spc="-30"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state</a:t>
            </a:r>
            <a:r>
              <a:rPr sz="1100" spc="-25" dirty="0">
                <a:latin typeface="Times New Roman"/>
                <a:cs typeface="Times New Roman"/>
              </a:rPr>
              <a:t> </a:t>
            </a: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Equation</a:t>
            </a:r>
            <a:r>
              <a:rPr sz="1100" spc="-10" dirty="0">
                <a:latin typeface="Times New Roman"/>
                <a:cs typeface="Times New Roman"/>
              </a:rPr>
              <a:t> </a:t>
            </a:r>
            <a:r>
              <a:rPr sz="1100" dirty="0">
                <a:latin typeface="Times New Roman"/>
                <a:cs typeface="Times New Roman"/>
              </a:rPr>
              <a:t>15.2</a:t>
            </a:r>
            <a:r>
              <a:rPr sz="1100" spc="-20" dirty="0">
                <a:latin typeface="Times New Roman"/>
                <a:cs typeface="Times New Roman"/>
              </a:rPr>
              <a:t> </a:t>
            </a:r>
            <a:r>
              <a:rPr sz="1100" dirty="0">
                <a:latin typeface="Times New Roman"/>
                <a:cs typeface="Times New Roman"/>
              </a:rPr>
              <a:t>tells</a:t>
            </a:r>
            <a:r>
              <a:rPr sz="1100" spc="-20" dirty="0">
                <a:latin typeface="Times New Roman"/>
                <a:cs typeface="Times New Roman"/>
              </a:rPr>
              <a:t> </a:t>
            </a:r>
            <a:r>
              <a:rPr sz="1100" dirty="0">
                <a:latin typeface="Times New Roman"/>
                <a:cs typeface="Times New Roman"/>
              </a:rPr>
              <a:t>us</a:t>
            </a:r>
            <a:r>
              <a:rPr sz="1100" spc="-25" dirty="0">
                <a:latin typeface="Times New Roman"/>
                <a:cs typeface="Times New Roman"/>
              </a:rPr>
              <a:t> </a:t>
            </a:r>
            <a:r>
              <a:rPr sz="1100" dirty="0">
                <a:latin typeface="Times New Roman"/>
                <a:cs typeface="Times New Roman"/>
              </a:rPr>
              <a:t>that</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20" dirty="0">
                <a:latin typeface="Times New Roman"/>
                <a:cs typeface="Times New Roman"/>
              </a:rPr>
              <a:t>work </a:t>
            </a:r>
            <a:r>
              <a:rPr sz="1100" dirty="0">
                <a:latin typeface="Times New Roman"/>
                <a:cs typeface="Times New Roman"/>
              </a:rPr>
              <a:t>done</a:t>
            </a:r>
            <a:r>
              <a:rPr sz="1100" spc="-30" dirty="0">
                <a:latin typeface="Times New Roman"/>
                <a:cs typeface="Times New Roman"/>
              </a:rPr>
              <a:t> </a:t>
            </a:r>
            <a:r>
              <a:rPr sz="1100" dirty="0">
                <a:latin typeface="Times New Roman"/>
                <a:cs typeface="Times New Roman"/>
              </a:rPr>
              <a:t>by</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that</a:t>
            </a:r>
            <a:r>
              <a:rPr sz="1100" spc="-10"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spc="-25" dirty="0">
                <a:latin typeface="Times New Roman"/>
                <a:cs typeface="Times New Roman"/>
              </a:rPr>
              <a:t>is</a:t>
            </a:r>
            <a:r>
              <a:rPr sz="1100" dirty="0">
                <a:latin typeface="Times New Roman"/>
                <a:cs typeface="Times New Roman"/>
              </a:rPr>
              <a:t>	.</a:t>
            </a:r>
            <a:r>
              <a:rPr sz="1100" spc="-30" dirty="0">
                <a:latin typeface="Times New Roman"/>
                <a:cs typeface="Times New Roman"/>
              </a:rPr>
              <a:t> </a:t>
            </a:r>
            <a:r>
              <a:rPr sz="1100" dirty="0">
                <a:latin typeface="Times New Roman"/>
                <a:cs typeface="Times New Roman"/>
              </a:rPr>
              <a:t>This is</a:t>
            </a:r>
            <a:r>
              <a:rPr sz="1100" spc="-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area</a:t>
            </a:r>
            <a:r>
              <a:rPr sz="1100" spc="-15" dirty="0">
                <a:latin typeface="Times New Roman"/>
                <a:cs typeface="Times New Roman"/>
              </a:rPr>
              <a:t> </a:t>
            </a:r>
            <a:r>
              <a:rPr sz="1100" dirty="0">
                <a:latin typeface="Times New Roman"/>
                <a:cs typeface="Times New Roman"/>
              </a:rPr>
              <a:t>under </a:t>
            </a:r>
            <a:r>
              <a:rPr sz="1100" spc="-25" dirty="0">
                <a:latin typeface="Times New Roman"/>
                <a:cs typeface="Times New Roman"/>
              </a:rPr>
              <a:t>the</a:t>
            </a:r>
            <a:endParaRPr sz="1100">
              <a:latin typeface="Times New Roman"/>
              <a:cs typeface="Times New Roman"/>
            </a:endParaRPr>
          </a:p>
          <a:p>
            <a:pPr marL="12700" marR="5080">
              <a:lnSpc>
                <a:spcPts val="1200"/>
              </a:lnSpc>
              <a:spcBef>
                <a:spcPts val="515"/>
              </a:spcBef>
            </a:pPr>
            <a:r>
              <a:rPr sz="1100" dirty="0">
                <a:latin typeface="Times New Roman"/>
                <a:cs typeface="Times New Roman"/>
              </a:rPr>
              <a:t>curve</a:t>
            </a:r>
            <a:r>
              <a:rPr sz="1100" spc="-30" dirty="0">
                <a:latin typeface="Times New Roman"/>
                <a:cs typeface="Times New Roman"/>
              </a:rPr>
              <a:t> </a:t>
            </a:r>
            <a:r>
              <a:rPr sz="1100" dirty="0">
                <a:latin typeface="Times New Roman"/>
                <a:cs typeface="Times New Roman"/>
              </a:rPr>
              <a:t>defining</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process.</a:t>
            </a:r>
            <a:r>
              <a:rPr sz="1100" spc="-20"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expansion</a:t>
            </a:r>
            <a:r>
              <a:rPr sz="1100" spc="-25" dirty="0">
                <a:latin typeface="Times New Roman"/>
                <a:cs typeface="Times New Roman"/>
              </a:rPr>
              <a:t> </a:t>
            </a: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state</a:t>
            </a:r>
            <a:r>
              <a:rPr sz="1100" spc="-1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state</a:t>
            </a:r>
            <a:r>
              <a:rPr sz="1100" spc="-20" dirty="0">
                <a:latin typeface="Times New Roman"/>
                <a:cs typeface="Times New Roman"/>
              </a:rPr>
              <a:t> </a:t>
            </a:r>
            <a:r>
              <a:rPr sz="1100" spc="-25" dirty="0">
                <a:latin typeface="Times New Roman"/>
                <a:cs typeface="Times New Roman"/>
              </a:rPr>
              <a:t>3, </a:t>
            </a:r>
            <a:r>
              <a:rPr sz="1100" dirty="0">
                <a:latin typeface="Times New Roman"/>
                <a:cs typeface="Times New Roman"/>
              </a:rPr>
              <a:t>which</a:t>
            </a:r>
            <a:r>
              <a:rPr sz="1100" spc="-15" dirty="0">
                <a:latin typeface="Times New Roman"/>
                <a:cs typeface="Times New Roman"/>
              </a:rPr>
              <a:t> </a:t>
            </a:r>
            <a:r>
              <a:rPr sz="1100" dirty="0">
                <a:latin typeface="Times New Roman"/>
                <a:cs typeface="Times New Roman"/>
              </a:rPr>
              <a:t>is not</a:t>
            </a:r>
            <a:r>
              <a:rPr sz="1100" spc="5"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dirty="0">
                <a:latin typeface="Times New Roman"/>
                <a:cs typeface="Times New Roman"/>
              </a:rPr>
              <a:t>constant</a:t>
            </a:r>
            <a:r>
              <a:rPr sz="1100" spc="-10" dirty="0">
                <a:latin typeface="Times New Roman"/>
                <a:cs typeface="Times New Roman"/>
              </a:rPr>
              <a:t> </a:t>
            </a:r>
            <a:r>
              <a:rPr sz="1100" dirty="0">
                <a:latin typeface="Times New Roman"/>
                <a:cs typeface="Times New Roman"/>
              </a:rPr>
              <a:t>pressure,</a:t>
            </a:r>
            <a:r>
              <a:rPr sz="1100" spc="-5" dirty="0">
                <a:latin typeface="Times New Roman"/>
                <a:cs typeface="Times New Roman"/>
              </a:rPr>
              <a:t> </a:t>
            </a:r>
            <a:r>
              <a:rPr sz="1100" dirty="0">
                <a:latin typeface="Times New Roman"/>
                <a:cs typeface="Times New Roman"/>
              </a:rPr>
              <a:t>the work</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still</a:t>
            </a:r>
            <a:r>
              <a:rPr sz="1100" spc="5" dirty="0">
                <a:latin typeface="Times New Roman"/>
                <a:cs typeface="Times New Roman"/>
              </a:rPr>
              <a:t> </a:t>
            </a:r>
            <a:r>
              <a:rPr sz="1100" dirty="0">
                <a:latin typeface="Times New Roman"/>
                <a:cs typeface="Times New Roman"/>
              </a:rPr>
              <a:t>equal to</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spc="-20" dirty="0">
                <a:latin typeface="Times New Roman"/>
                <a:cs typeface="Times New Roman"/>
              </a:rPr>
              <a:t>area </a:t>
            </a:r>
            <a:r>
              <a:rPr sz="1100" dirty="0">
                <a:latin typeface="Times New Roman"/>
                <a:cs typeface="Times New Roman"/>
              </a:rPr>
              <a:t>under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curve</a:t>
            </a:r>
            <a:r>
              <a:rPr sz="1100" spc="-5" dirty="0">
                <a:latin typeface="Times New Roman"/>
                <a:cs typeface="Times New Roman"/>
              </a:rPr>
              <a:t> </a:t>
            </a:r>
            <a:r>
              <a:rPr sz="1100" dirty="0">
                <a:latin typeface="Times New Roman"/>
                <a:cs typeface="Times New Roman"/>
              </a:rPr>
              <a:t>defining</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This</a:t>
            </a:r>
            <a:r>
              <a:rPr sz="1100" spc="-5" dirty="0">
                <a:latin typeface="Times New Roman"/>
                <a:cs typeface="Times New Roman"/>
              </a:rPr>
              <a:t> </a:t>
            </a:r>
            <a:r>
              <a:rPr sz="1100" dirty="0">
                <a:latin typeface="Times New Roman"/>
                <a:cs typeface="Times New Roman"/>
              </a:rPr>
              <a:t>gives</a:t>
            </a:r>
            <a:r>
              <a:rPr sz="1100" spc="-5" dirty="0">
                <a:latin typeface="Times New Roman"/>
                <a:cs typeface="Times New Roman"/>
              </a:rPr>
              <a:t> </a:t>
            </a:r>
            <a:r>
              <a:rPr sz="1100" dirty="0">
                <a:latin typeface="Times New Roman"/>
                <a:cs typeface="Times New Roman"/>
              </a:rPr>
              <a:t>us</a:t>
            </a:r>
            <a:r>
              <a:rPr sz="1100" spc="-5" dirty="0">
                <a:latin typeface="Times New Roman"/>
                <a:cs typeface="Times New Roman"/>
              </a:rPr>
              <a:t> </a:t>
            </a:r>
            <a:r>
              <a:rPr sz="1100" dirty="0">
                <a:latin typeface="Times New Roman"/>
                <a:cs typeface="Times New Roman"/>
              </a:rPr>
              <a:t>our</a:t>
            </a:r>
            <a:r>
              <a:rPr sz="1100" spc="-15" dirty="0">
                <a:latin typeface="Times New Roman"/>
                <a:cs typeface="Times New Roman"/>
              </a:rPr>
              <a:t> </a:t>
            </a:r>
            <a:r>
              <a:rPr sz="1100" spc="-10" dirty="0">
                <a:latin typeface="Times New Roman"/>
                <a:cs typeface="Times New Roman"/>
              </a:rPr>
              <a:t>general </a:t>
            </a:r>
            <a:r>
              <a:rPr sz="1100" dirty="0">
                <a:latin typeface="Times New Roman"/>
                <a:cs typeface="Times New Roman"/>
              </a:rPr>
              <a:t>method</a:t>
            </a:r>
            <a:r>
              <a:rPr sz="1100" spc="-35" dirty="0">
                <a:latin typeface="Times New Roman"/>
                <a:cs typeface="Times New Roman"/>
              </a:rPr>
              <a:t> </a:t>
            </a:r>
            <a:r>
              <a:rPr sz="1100" dirty="0">
                <a:latin typeface="Times New Roman"/>
                <a:cs typeface="Times New Roman"/>
              </a:rPr>
              <a:t>of</a:t>
            </a:r>
            <a:r>
              <a:rPr sz="1100" spc="-40" dirty="0">
                <a:latin typeface="Times New Roman"/>
                <a:cs typeface="Times New Roman"/>
              </a:rPr>
              <a:t> </a:t>
            </a:r>
            <a:r>
              <a:rPr sz="1100" dirty="0">
                <a:latin typeface="Times New Roman"/>
                <a:cs typeface="Times New Roman"/>
              </a:rPr>
              <a:t>finding</a:t>
            </a:r>
            <a:r>
              <a:rPr sz="1100" spc="-35" dirty="0">
                <a:latin typeface="Times New Roman"/>
                <a:cs typeface="Times New Roman"/>
              </a:rPr>
              <a:t> </a:t>
            </a:r>
            <a:r>
              <a:rPr sz="1100" dirty="0">
                <a:latin typeface="Times New Roman"/>
                <a:cs typeface="Times New Roman"/>
              </a:rPr>
              <a:t>work.</a:t>
            </a:r>
            <a:r>
              <a:rPr sz="1100" spc="-4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two</a:t>
            </a:r>
            <a:r>
              <a:rPr sz="1100" spc="-30" dirty="0">
                <a:latin typeface="Times New Roman"/>
                <a:cs typeface="Times New Roman"/>
              </a:rPr>
              <a:t> </a:t>
            </a:r>
            <a:r>
              <a:rPr sz="1100" dirty="0">
                <a:latin typeface="Times New Roman"/>
                <a:cs typeface="Times New Roman"/>
              </a:rPr>
              <a:t>shaded</a:t>
            </a:r>
            <a:r>
              <a:rPr sz="1100" spc="-35" dirty="0">
                <a:latin typeface="Times New Roman"/>
                <a:cs typeface="Times New Roman"/>
              </a:rPr>
              <a:t> </a:t>
            </a:r>
            <a:r>
              <a:rPr sz="1100" dirty="0">
                <a:latin typeface="Times New Roman"/>
                <a:cs typeface="Times New Roman"/>
              </a:rPr>
              <a:t>areas</a:t>
            </a:r>
            <a:r>
              <a:rPr sz="1100" spc="-25" dirty="0">
                <a:latin typeface="Times New Roman"/>
                <a:cs typeface="Times New Roman"/>
              </a:rPr>
              <a:t> </a:t>
            </a:r>
            <a:r>
              <a:rPr sz="1100" dirty="0">
                <a:latin typeface="Times New Roman"/>
                <a:cs typeface="Times New Roman"/>
              </a:rPr>
              <a:t>shown</a:t>
            </a:r>
            <a:r>
              <a:rPr sz="1100" spc="-3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Figure</a:t>
            </a:r>
            <a:r>
              <a:rPr sz="1100" spc="-30" dirty="0">
                <a:latin typeface="Times New Roman"/>
                <a:cs typeface="Times New Roman"/>
              </a:rPr>
              <a:t> </a:t>
            </a:r>
            <a:r>
              <a:rPr sz="1100" spc="-20" dirty="0">
                <a:latin typeface="Times New Roman"/>
                <a:cs typeface="Times New Roman"/>
              </a:rPr>
              <a:t>15.7 </a:t>
            </a:r>
            <a:r>
              <a:rPr sz="1100" dirty="0">
                <a:latin typeface="Times New Roman"/>
                <a:cs typeface="Times New Roman"/>
              </a:rPr>
              <a:t>represent</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10"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two</a:t>
            </a:r>
            <a:r>
              <a:rPr sz="1100" spc="-25" dirty="0">
                <a:latin typeface="Times New Roman"/>
                <a:cs typeface="Times New Roman"/>
              </a:rPr>
              <a:t> </a:t>
            </a:r>
            <a:r>
              <a:rPr sz="1100" spc="-10" dirty="0">
                <a:latin typeface="Times New Roman"/>
                <a:cs typeface="Times New Roman"/>
              </a:rPr>
              <a:t>processes.</a:t>
            </a:r>
            <a:endParaRPr sz="1100">
              <a:latin typeface="Times New Roman"/>
              <a:cs typeface="Times New Roman"/>
            </a:endParaRPr>
          </a:p>
        </p:txBody>
      </p:sp>
      <p:pic>
        <p:nvPicPr>
          <p:cNvPr id="8" name="object 8"/>
          <p:cNvPicPr/>
          <p:nvPr/>
        </p:nvPicPr>
        <p:blipFill>
          <a:blip r:embed="rId3" cstate="print"/>
          <a:stretch>
            <a:fillRect/>
          </a:stretch>
        </p:blipFill>
        <p:spPr>
          <a:xfrm>
            <a:off x="3479673" y="277114"/>
            <a:ext cx="792607" cy="131318"/>
          </a:xfrm>
          <a:prstGeom prst="rect">
            <a:avLst/>
          </a:prstGeom>
        </p:spPr>
      </p:pic>
      <p:pic>
        <p:nvPicPr>
          <p:cNvPr id="9" name="object 9"/>
          <p:cNvPicPr/>
          <p:nvPr/>
        </p:nvPicPr>
        <p:blipFill>
          <a:blip r:embed="rId4" cstate="print"/>
          <a:stretch>
            <a:fillRect/>
          </a:stretch>
        </p:blipFill>
        <p:spPr>
          <a:xfrm>
            <a:off x="5082667" y="277114"/>
            <a:ext cx="546569" cy="131318"/>
          </a:xfrm>
          <a:prstGeom prst="rect">
            <a:avLst/>
          </a:prstGeom>
        </p:spPr>
      </p:pic>
      <p:pic>
        <p:nvPicPr>
          <p:cNvPr id="10" name="object 10"/>
          <p:cNvPicPr/>
          <p:nvPr/>
        </p:nvPicPr>
        <p:blipFill>
          <a:blip r:embed="rId5" cstate="print"/>
          <a:stretch>
            <a:fillRect/>
          </a:stretch>
        </p:blipFill>
        <p:spPr>
          <a:xfrm>
            <a:off x="7275196" y="1340536"/>
            <a:ext cx="276225" cy="144729"/>
          </a:xfrm>
          <a:prstGeom prst="rect">
            <a:avLst/>
          </a:prstGeom>
        </p:spPr>
      </p:pic>
      <p:pic>
        <p:nvPicPr>
          <p:cNvPr id="11" name="object 11"/>
          <p:cNvPicPr/>
          <p:nvPr/>
        </p:nvPicPr>
        <p:blipFill>
          <a:blip r:embed="rId6" cstate="print"/>
          <a:stretch>
            <a:fillRect/>
          </a:stretch>
        </p:blipFill>
        <p:spPr>
          <a:xfrm>
            <a:off x="6146291" y="2055240"/>
            <a:ext cx="161493" cy="107314"/>
          </a:xfrm>
          <a:prstGeom prst="rect">
            <a:avLst/>
          </a:prstGeom>
        </p:spPr>
      </p:pic>
      <p:pic>
        <p:nvPicPr>
          <p:cNvPr id="12" name="object 12"/>
          <p:cNvPicPr/>
          <p:nvPr/>
        </p:nvPicPr>
        <p:blipFill>
          <a:blip r:embed="rId7" cstate="print"/>
          <a:stretch>
            <a:fillRect/>
          </a:stretch>
        </p:blipFill>
        <p:spPr>
          <a:xfrm>
            <a:off x="2998470" y="3296031"/>
            <a:ext cx="605840" cy="106679"/>
          </a:xfrm>
          <a:prstGeom prst="rect">
            <a:avLst/>
          </a:prstGeom>
        </p:spPr>
      </p:pic>
      <p:pic>
        <p:nvPicPr>
          <p:cNvPr id="13" name="object 13"/>
          <p:cNvPicPr/>
          <p:nvPr/>
        </p:nvPicPr>
        <p:blipFill>
          <a:blip r:embed="rId8" cstate="print"/>
          <a:stretch>
            <a:fillRect/>
          </a:stretch>
        </p:blipFill>
        <p:spPr>
          <a:xfrm>
            <a:off x="4412742" y="4907027"/>
            <a:ext cx="321970" cy="106678"/>
          </a:xfrm>
          <a:prstGeom prst="rect">
            <a:avLst/>
          </a:prstGeom>
        </p:spPr>
      </p:pic>
      <p:grpSp>
        <p:nvGrpSpPr>
          <p:cNvPr id="14" name="object 14"/>
          <p:cNvGrpSpPr/>
          <p:nvPr/>
        </p:nvGrpSpPr>
        <p:grpSpPr>
          <a:xfrm>
            <a:off x="2998471" y="2730665"/>
            <a:ext cx="2353945" cy="172720"/>
            <a:chOff x="1626870" y="4330865"/>
            <a:chExt cx="2353945" cy="172720"/>
          </a:xfrm>
        </p:grpSpPr>
        <p:pic>
          <p:nvPicPr>
            <p:cNvPr id="15" name="object 15"/>
            <p:cNvPicPr/>
            <p:nvPr/>
          </p:nvPicPr>
          <p:blipFill>
            <a:blip r:embed="rId9" cstate="print"/>
            <a:stretch>
              <a:fillRect/>
            </a:stretch>
          </p:blipFill>
          <p:spPr>
            <a:xfrm>
              <a:off x="1626870" y="4330865"/>
              <a:ext cx="2353945" cy="172427"/>
            </a:xfrm>
            <a:prstGeom prst="rect">
              <a:avLst/>
            </a:prstGeom>
          </p:spPr>
        </p:pic>
        <p:sp>
          <p:nvSpPr>
            <p:cNvPr id="16" name="object 16"/>
            <p:cNvSpPr/>
            <p:nvPr/>
          </p:nvSpPr>
          <p:spPr>
            <a:xfrm>
              <a:off x="1793494" y="4394682"/>
              <a:ext cx="80645" cy="38100"/>
            </a:xfrm>
            <a:custGeom>
              <a:avLst/>
              <a:gdLst/>
              <a:ahLst/>
              <a:cxnLst/>
              <a:rect l="l" t="t" r="r" b="b"/>
              <a:pathLst>
                <a:path w="80644" h="38100">
                  <a:moveTo>
                    <a:pt x="80137" y="29540"/>
                  </a:moveTo>
                  <a:lnTo>
                    <a:pt x="0" y="29540"/>
                  </a:lnTo>
                  <a:lnTo>
                    <a:pt x="0" y="37871"/>
                  </a:lnTo>
                  <a:lnTo>
                    <a:pt x="80137" y="37871"/>
                  </a:lnTo>
                  <a:lnTo>
                    <a:pt x="80137" y="29540"/>
                  </a:lnTo>
                  <a:close/>
                </a:path>
                <a:path w="80644" h="38100">
                  <a:moveTo>
                    <a:pt x="80137" y="0"/>
                  </a:moveTo>
                  <a:lnTo>
                    <a:pt x="0" y="0"/>
                  </a:lnTo>
                  <a:lnTo>
                    <a:pt x="0" y="8407"/>
                  </a:lnTo>
                  <a:lnTo>
                    <a:pt x="80137" y="8407"/>
                  </a:lnTo>
                  <a:lnTo>
                    <a:pt x="80137" y="0"/>
                  </a:lnTo>
                  <a:close/>
                </a:path>
              </a:pathLst>
            </a:custGeom>
            <a:solidFill>
              <a:srgbClr val="000000"/>
            </a:solidFill>
          </p:spPr>
          <p:txBody>
            <a:bodyPr wrap="square" lIns="0" tIns="0" rIns="0" bIns="0" rtlCol="0"/>
            <a:lstStyle/>
            <a:p>
              <a:endParaRPr sz="1800"/>
            </a:p>
          </p:txBody>
        </p:sp>
        <p:pic>
          <p:nvPicPr>
            <p:cNvPr id="17" name="object 17"/>
            <p:cNvPicPr/>
            <p:nvPr/>
          </p:nvPicPr>
          <p:blipFill>
            <a:blip r:embed="rId10" cstate="print"/>
            <a:stretch>
              <a:fillRect/>
            </a:stretch>
          </p:blipFill>
          <p:spPr>
            <a:xfrm>
              <a:off x="2023745" y="4349242"/>
              <a:ext cx="91693" cy="104775"/>
            </a:xfrm>
            <a:prstGeom prst="rect">
              <a:avLst/>
            </a:prstGeom>
          </p:spPr>
        </p:pic>
        <p:sp>
          <p:nvSpPr>
            <p:cNvPr id="18" name="object 18"/>
            <p:cNvSpPr/>
            <p:nvPr/>
          </p:nvSpPr>
          <p:spPr>
            <a:xfrm>
              <a:off x="2229358" y="4394682"/>
              <a:ext cx="80645" cy="38100"/>
            </a:xfrm>
            <a:custGeom>
              <a:avLst/>
              <a:gdLst/>
              <a:ahLst/>
              <a:cxnLst/>
              <a:rect l="l" t="t" r="r" b="b"/>
              <a:pathLst>
                <a:path w="80644" h="38100">
                  <a:moveTo>
                    <a:pt x="80137" y="29540"/>
                  </a:moveTo>
                  <a:lnTo>
                    <a:pt x="0" y="29540"/>
                  </a:lnTo>
                  <a:lnTo>
                    <a:pt x="0" y="37871"/>
                  </a:lnTo>
                  <a:lnTo>
                    <a:pt x="80137" y="37871"/>
                  </a:lnTo>
                  <a:lnTo>
                    <a:pt x="80137" y="29540"/>
                  </a:lnTo>
                  <a:close/>
                </a:path>
                <a:path w="80644" h="38100">
                  <a:moveTo>
                    <a:pt x="80137" y="0"/>
                  </a:moveTo>
                  <a:lnTo>
                    <a:pt x="0" y="0"/>
                  </a:lnTo>
                  <a:lnTo>
                    <a:pt x="0" y="8407"/>
                  </a:lnTo>
                  <a:lnTo>
                    <a:pt x="80137" y="8407"/>
                  </a:lnTo>
                  <a:lnTo>
                    <a:pt x="80137" y="0"/>
                  </a:lnTo>
                  <a:close/>
                </a:path>
              </a:pathLst>
            </a:custGeom>
            <a:solidFill>
              <a:srgbClr val="000000"/>
            </a:solidFill>
          </p:spPr>
          <p:txBody>
            <a:bodyPr wrap="square" lIns="0" tIns="0" rIns="0" bIns="0" rtlCol="0"/>
            <a:lstStyle/>
            <a:p>
              <a:endParaRPr sz="1800"/>
            </a:p>
          </p:txBody>
        </p:sp>
        <p:pic>
          <p:nvPicPr>
            <p:cNvPr id="19" name="object 19"/>
            <p:cNvPicPr/>
            <p:nvPr/>
          </p:nvPicPr>
          <p:blipFill>
            <a:blip r:embed="rId10" cstate="print"/>
            <a:stretch>
              <a:fillRect/>
            </a:stretch>
          </p:blipFill>
          <p:spPr>
            <a:xfrm>
              <a:off x="2671445" y="4349242"/>
              <a:ext cx="91693" cy="104775"/>
            </a:xfrm>
            <a:prstGeom prst="rect">
              <a:avLst/>
            </a:prstGeom>
          </p:spPr>
        </p:pic>
        <p:sp>
          <p:nvSpPr>
            <p:cNvPr id="20" name="object 20"/>
            <p:cNvSpPr/>
            <p:nvPr/>
          </p:nvSpPr>
          <p:spPr>
            <a:xfrm>
              <a:off x="2877058" y="4394682"/>
              <a:ext cx="80645" cy="38100"/>
            </a:xfrm>
            <a:custGeom>
              <a:avLst/>
              <a:gdLst/>
              <a:ahLst/>
              <a:cxnLst/>
              <a:rect l="l" t="t" r="r" b="b"/>
              <a:pathLst>
                <a:path w="80644" h="38100">
                  <a:moveTo>
                    <a:pt x="80137" y="29540"/>
                  </a:moveTo>
                  <a:lnTo>
                    <a:pt x="0" y="29540"/>
                  </a:lnTo>
                  <a:lnTo>
                    <a:pt x="0" y="37871"/>
                  </a:lnTo>
                  <a:lnTo>
                    <a:pt x="80137" y="37871"/>
                  </a:lnTo>
                  <a:lnTo>
                    <a:pt x="80137" y="29540"/>
                  </a:lnTo>
                  <a:close/>
                </a:path>
                <a:path w="80644" h="38100">
                  <a:moveTo>
                    <a:pt x="80137" y="0"/>
                  </a:moveTo>
                  <a:lnTo>
                    <a:pt x="0" y="0"/>
                  </a:lnTo>
                  <a:lnTo>
                    <a:pt x="0" y="8407"/>
                  </a:lnTo>
                  <a:lnTo>
                    <a:pt x="80137" y="8407"/>
                  </a:lnTo>
                  <a:lnTo>
                    <a:pt x="80137" y="0"/>
                  </a:lnTo>
                  <a:close/>
                </a:path>
              </a:pathLst>
            </a:custGeom>
            <a:solidFill>
              <a:srgbClr val="000000"/>
            </a:solidFill>
          </p:spPr>
          <p:txBody>
            <a:bodyPr wrap="square" lIns="0" tIns="0" rIns="0" bIns="0" rtlCol="0"/>
            <a:lstStyle/>
            <a:p>
              <a:endParaRPr sz="1800"/>
            </a:p>
          </p:txBody>
        </p:sp>
        <p:pic>
          <p:nvPicPr>
            <p:cNvPr id="21" name="object 21"/>
            <p:cNvPicPr/>
            <p:nvPr/>
          </p:nvPicPr>
          <p:blipFill>
            <a:blip r:embed="rId10" cstate="print"/>
            <a:stretch>
              <a:fillRect/>
            </a:stretch>
          </p:blipFill>
          <p:spPr>
            <a:xfrm>
              <a:off x="3275076" y="4349242"/>
              <a:ext cx="91694" cy="104775"/>
            </a:xfrm>
            <a:prstGeom prst="rect">
              <a:avLst/>
            </a:prstGeom>
          </p:spPr>
        </p:pic>
        <p:sp>
          <p:nvSpPr>
            <p:cNvPr id="22" name="object 22"/>
            <p:cNvSpPr/>
            <p:nvPr/>
          </p:nvSpPr>
          <p:spPr>
            <a:xfrm>
              <a:off x="3538982" y="4394682"/>
              <a:ext cx="80645" cy="38100"/>
            </a:xfrm>
            <a:custGeom>
              <a:avLst/>
              <a:gdLst/>
              <a:ahLst/>
              <a:cxnLst/>
              <a:rect l="l" t="t" r="r" b="b"/>
              <a:pathLst>
                <a:path w="80645" h="38100">
                  <a:moveTo>
                    <a:pt x="80137" y="29540"/>
                  </a:moveTo>
                  <a:lnTo>
                    <a:pt x="0" y="29540"/>
                  </a:lnTo>
                  <a:lnTo>
                    <a:pt x="0" y="37871"/>
                  </a:lnTo>
                  <a:lnTo>
                    <a:pt x="80137" y="37871"/>
                  </a:lnTo>
                  <a:lnTo>
                    <a:pt x="80137" y="29540"/>
                  </a:lnTo>
                  <a:close/>
                </a:path>
                <a:path w="80645" h="38100">
                  <a:moveTo>
                    <a:pt x="80137" y="0"/>
                  </a:moveTo>
                  <a:lnTo>
                    <a:pt x="0" y="0"/>
                  </a:lnTo>
                  <a:lnTo>
                    <a:pt x="0" y="8407"/>
                  </a:lnTo>
                  <a:lnTo>
                    <a:pt x="80137" y="8407"/>
                  </a:lnTo>
                  <a:lnTo>
                    <a:pt x="80137" y="0"/>
                  </a:lnTo>
                  <a:close/>
                </a:path>
              </a:pathLst>
            </a:custGeom>
            <a:solidFill>
              <a:srgbClr val="000000"/>
            </a:solidFill>
          </p:spPr>
          <p:txBody>
            <a:bodyPr wrap="square" lIns="0" tIns="0" rIns="0" bIns="0" rtlCol="0"/>
            <a:lstStyle/>
            <a:p>
              <a:endParaRPr sz="1800"/>
            </a:p>
          </p:txBody>
        </p:sp>
        <p:pic>
          <p:nvPicPr>
            <p:cNvPr id="23" name="object 23"/>
            <p:cNvPicPr/>
            <p:nvPr/>
          </p:nvPicPr>
          <p:blipFill>
            <a:blip r:embed="rId11" cstate="print"/>
            <a:stretch>
              <a:fillRect/>
            </a:stretch>
          </p:blipFill>
          <p:spPr>
            <a:xfrm>
              <a:off x="3778630" y="4349242"/>
              <a:ext cx="91821" cy="104775"/>
            </a:xfrm>
            <a:prstGeom prst="rect">
              <a:avLst/>
            </a:prstGeom>
          </p:spPr>
        </p:pic>
      </p:grpSp>
      <p:pic>
        <p:nvPicPr>
          <p:cNvPr id="24" name="object 24"/>
          <p:cNvPicPr/>
          <p:nvPr/>
        </p:nvPicPr>
        <p:blipFill>
          <a:blip r:embed="rId12" cstate="print"/>
          <a:stretch>
            <a:fillRect/>
          </a:stretch>
        </p:blipFill>
        <p:spPr>
          <a:xfrm>
            <a:off x="6789421" y="1839341"/>
            <a:ext cx="2018029" cy="1610740"/>
          </a:xfrm>
          <a:prstGeom prst="rect">
            <a:avLst/>
          </a:prstGeom>
        </p:spPr>
      </p:pic>
      <p:pic>
        <p:nvPicPr>
          <p:cNvPr id="25" name="object 25"/>
          <p:cNvPicPr/>
          <p:nvPr/>
        </p:nvPicPr>
        <p:blipFill>
          <a:blip r:embed="rId13" cstate="print"/>
          <a:stretch>
            <a:fillRect/>
          </a:stretch>
        </p:blipFill>
        <p:spPr>
          <a:xfrm>
            <a:off x="6510021" y="4835906"/>
            <a:ext cx="2018029" cy="1610740"/>
          </a:xfrm>
          <a:prstGeom prst="rect">
            <a:avLst/>
          </a:prstGeom>
        </p:spPr>
      </p:pic>
      <p:pic>
        <p:nvPicPr>
          <p:cNvPr id="26" name="object 26"/>
          <p:cNvPicPr/>
          <p:nvPr/>
        </p:nvPicPr>
        <p:blipFill>
          <a:blip r:embed="rId14" cstate="print"/>
          <a:stretch>
            <a:fillRect/>
          </a:stretch>
        </p:blipFill>
        <p:spPr>
          <a:xfrm>
            <a:off x="6362700" y="3603752"/>
            <a:ext cx="2324100" cy="952500"/>
          </a:xfrm>
          <a:prstGeom prst="rect">
            <a:avLst/>
          </a:prstGeom>
        </p:spPr>
      </p:pic>
      <p:sp>
        <p:nvSpPr>
          <p:cNvPr id="27" name="object 27"/>
          <p:cNvSpPr txBox="1"/>
          <p:nvPr/>
        </p:nvSpPr>
        <p:spPr>
          <a:xfrm>
            <a:off x="6427090" y="3654933"/>
            <a:ext cx="2162175" cy="800219"/>
          </a:xfrm>
          <a:prstGeom prst="rect">
            <a:avLst/>
          </a:prstGeom>
        </p:spPr>
        <p:txBody>
          <a:bodyPr vert="horz" wrap="square" lIns="0" tIns="30480" rIns="0" bIns="0" rtlCol="0">
            <a:spAutoFit/>
          </a:bodyPr>
          <a:lstStyle/>
          <a:p>
            <a:pPr marL="12700" marR="5080">
              <a:lnSpc>
                <a:spcPts val="1200"/>
              </a:lnSpc>
              <a:spcBef>
                <a:spcPts val="24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15.6</a:t>
            </a:r>
            <a:r>
              <a:rPr sz="1100" dirty="0">
                <a:latin typeface="Times New Roman"/>
                <a:cs typeface="Times New Roman"/>
              </a:rPr>
              <a:t>: The </a:t>
            </a:r>
            <a:r>
              <a:rPr sz="1100" spc="-10" dirty="0">
                <a:latin typeface="Times New Roman"/>
                <a:cs typeface="Times New Roman"/>
              </a:rPr>
              <a:t>P-</a:t>
            </a:r>
            <a:r>
              <a:rPr sz="1100" dirty="0">
                <a:latin typeface="Times New Roman"/>
                <a:cs typeface="Times New Roman"/>
              </a:rPr>
              <a:t>V</a:t>
            </a:r>
            <a:r>
              <a:rPr sz="1100" spc="-10" dirty="0">
                <a:latin typeface="Times New Roman"/>
                <a:cs typeface="Times New Roman"/>
              </a:rPr>
              <a:t> </a:t>
            </a:r>
            <a:r>
              <a:rPr sz="1100" dirty="0">
                <a:latin typeface="Times New Roman"/>
                <a:cs typeface="Times New Roman"/>
              </a:rPr>
              <a:t>diagram</a:t>
            </a:r>
            <a:r>
              <a:rPr sz="1100" spc="5" dirty="0">
                <a:latin typeface="Times New Roman"/>
                <a:cs typeface="Times New Roman"/>
              </a:rPr>
              <a:t> </a:t>
            </a:r>
            <a:r>
              <a:rPr sz="1100" spc="-20" dirty="0">
                <a:latin typeface="Times New Roman"/>
                <a:cs typeface="Times New Roman"/>
              </a:rPr>
              <a:t>shows </a:t>
            </a:r>
            <a:r>
              <a:rPr sz="1100" dirty="0">
                <a:latin typeface="Times New Roman"/>
                <a:cs typeface="Times New Roman"/>
              </a:rPr>
              <a:t>an</a:t>
            </a:r>
            <a:r>
              <a:rPr sz="1100" spc="-5" dirty="0">
                <a:latin typeface="Times New Roman"/>
                <a:cs typeface="Times New Roman"/>
              </a:rPr>
              <a:t> </a:t>
            </a:r>
            <a:r>
              <a:rPr sz="1100" dirty="0">
                <a:latin typeface="Times New Roman"/>
                <a:cs typeface="Times New Roman"/>
              </a:rPr>
              <a:t>expansion</a:t>
            </a:r>
            <a:r>
              <a:rPr sz="1100" spc="-5" dirty="0">
                <a:latin typeface="Times New Roman"/>
                <a:cs typeface="Times New Roman"/>
              </a:rPr>
              <a:t> </a:t>
            </a:r>
            <a:r>
              <a:rPr sz="1100" dirty="0">
                <a:latin typeface="Times New Roman"/>
                <a:cs typeface="Times New Roman"/>
              </a:rPr>
              <a:t>from state 1</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 2</a:t>
            </a:r>
            <a:r>
              <a:rPr sz="1100" spc="-15" dirty="0">
                <a:latin typeface="Times New Roman"/>
                <a:cs typeface="Times New Roman"/>
              </a:rPr>
              <a:t> </a:t>
            </a:r>
            <a:r>
              <a:rPr sz="1100" spc="-25" dirty="0">
                <a:latin typeface="Times New Roman"/>
                <a:cs typeface="Times New Roman"/>
              </a:rPr>
              <a:t>at </a:t>
            </a:r>
            <a:r>
              <a:rPr sz="1100" dirty="0">
                <a:latin typeface="Times New Roman"/>
                <a:cs typeface="Times New Roman"/>
              </a:rPr>
              <a:t>constant</a:t>
            </a:r>
            <a:r>
              <a:rPr sz="1100" spc="-30" dirty="0">
                <a:latin typeface="Times New Roman"/>
                <a:cs typeface="Times New Roman"/>
              </a:rPr>
              <a:t> </a:t>
            </a:r>
            <a:r>
              <a:rPr sz="1100" spc="-10" dirty="0">
                <a:latin typeface="Times New Roman"/>
                <a:cs typeface="Times New Roman"/>
              </a:rPr>
              <a:t>pressure,</a:t>
            </a:r>
            <a:r>
              <a:rPr sz="1100" spc="-25" dirty="0">
                <a:latin typeface="Times New Roman"/>
                <a:cs typeface="Times New Roman"/>
              </a:rPr>
              <a:t> </a:t>
            </a:r>
            <a:r>
              <a:rPr sz="1100" spc="-10" dirty="0">
                <a:latin typeface="Times New Roman"/>
                <a:cs typeface="Times New Roman"/>
              </a:rPr>
              <a:t>followed</a:t>
            </a:r>
            <a:r>
              <a:rPr sz="1100" spc="-2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spc="-10" dirty="0">
                <a:latin typeface="Times New Roman"/>
                <a:cs typeface="Times New Roman"/>
              </a:rPr>
              <a:t>another </a:t>
            </a:r>
            <a:r>
              <a:rPr sz="1100" dirty="0">
                <a:latin typeface="Times New Roman"/>
                <a:cs typeface="Times New Roman"/>
              </a:rPr>
              <a:t>expansion</a:t>
            </a:r>
            <a:r>
              <a:rPr sz="1100" spc="-20" dirty="0">
                <a:latin typeface="Times New Roman"/>
                <a:cs typeface="Times New Roman"/>
              </a:rPr>
              <a:t> </a:t>
            </a:r>
            <a:r>
              <a:rPr sz="1100" dirty="0">
                <a:latin typeface="Times New Roman"/>
                <a:cs typeface="Times New Roman"/>
              </a:rPr>
              <a:t>that</a:t>
            </a:r>
            <a:r>
              <a:rPr sz="1100" spc="-15" dirty="0">
                <a:latin typeface="Times New Roman"/>
                <a:cs typeface="Times New Roman"/>
              </a:rPr>
              <a:t> </a:t>
            </a:r>
            <a:r>
              <a:rPr sz="1100" dirty="0">
                <a:latin typeface="Times New Roman"/>
                <a:cs typeface="Times New Roman"/>
              </a:rPr>
              <a:t>takes</a:t>
            </a:r>
            <a:r>
              <a:rPr sz="1100" spc="-5" dirty="0">
                <a:latin typeface="Times New Roman"/>
                <a:cs typeface="Times New Roman"/>
              </a:rPr>
              <a:t> </a:t>
            </a:r>
            <a:r>
              <a:rPr sz="1100" dirty="0">
                <a:latin typeface="Times New Roman"/>
                <a:cs typeface="Times New Roman"/>
              </a:rPr>
              <a:t>the system </a:t>
            </a:r>
            <a:r>
              <a:rPr sz="1100" spc="-25" dirty="0">
                <a:latin typeface="Times New Roman"/>
                <a:cs typeface="Times New Roman"/>
              </a:rPr>
              <a:t>to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3</a:t>
            </a:r>
            <a:r>
              <a:rPr sz="1100" spc="-10" dirty="0">
                <a:latin typeface="Times New Roman"/>
                <a:cs typeface="Times New Roman"/>
              </a:rPr>
              <a:t> </a:t>
            </a:r>
            <a:r>
              <a:rPr sz="1100" dirty="0">
                <a:latin typeface="Times New Roman"/>
                <a:cs typeface="Times New Roman"/>
              </a:rPr>
              <a:t>along the</a:t>
            </a:r>
            <a:r>
              <a:rPr sz="1100" spc="-5" dirty="0">
                <a:latin typeface="Times New Roman"/>
                <a:cs typeface="Times New Roman"/>
              </a:rPr>
              <a:t> </a:t>
            </a:r>
            <a:r>
              <a:rPr sz="1100" dirty="0">
                <a:latin typeface="Times New Roman"/>
                <a:cs typeface="Times New Roman"/>
              </a:rPr>
              <a:t>path</a:t>
            </a:r>
            <a:r>
              <a:rPr sz="1100" spc="-15" dirty="0">
                <a:latin typeface="Times New Roman"/>
                <a:cs typeface="Times New Roman"/>
              </a:rPr>
              <a:t> </a:t>
            </a:r>
            <a:r>
              <a:rPr sz="1100" spc="-10" dirty="0">
                <a:latin typeface="Times New Roman"/>
                <a:cs typeface="Times New Roman"/>
              </a:rPr>
              <a:t>indicated.</a:t>
            </a:r>
            <a:endParaRPr sz="11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F54F4B-F055-493C-BDA6-111A57F5D477}"/>
              </a:ext>
            </a:extLst>
          </p:cNvPr>
          <p:cNvGraphicFramePr>
            <a:graphicFrameLocks noGrp="1"/>
          </p:cNvGraphicFramePr>
          <p:nvPr>
            <p:extLst>
              <p:ext uri="{D42A27DB-BD31-4B8C-83A1-F6EECF244321}">
                <p14:modId xmlns:p14="http://schemas.microsoft.com/office/powerpoint/2010/main" val="1881457905"/>
              </p:ext>
            </p:extLst>
          </p:nvPr>
        </p:nvGraphicFramePr>
        <p:xfrm>
          <a:off x="0" y="0"/>
          <a:ext cx="11887200" cy="6858001"/>
        </p:xfrm>
        <a:graphic>
          <a:graphicData uri="http://schemas.openxmlformats.org/drawingml/2006/table">
            <a:tbl>
              <a:tblPr firstRow="1" firstCol="1" lastRow="1" lastCol="1" bandRow="1" bandCol="1">
                <a:tableStyleId>{5940675A-B579-460E-94D1-54222C63F5DA}</a:tableStyleId>
              </a:tblPr>
              <a:tblGrid>
                <a:gridCol w="900391">
                  <a:extLst>
                    <a:ext uri="{9D8B030D-6E8A-4147-A177-3AD203B41FA5}">
                      <a16:colId xmlns:a16="http://schemas.microsoft.com/office/drawing/2014/main" val="1709179551"/>
                    </a:ext>
                  </a:extLst>
                </a:gridCol>
                <a:gridCol w="7964524">
                  <a:extLst>
                    <a:ext uri="{9D8B030D-6E8A-4147-A177-3AD203B41FA5}">
                      <a16:colId xmlns:a16="http://schemas.microsoft.com/office/drawing/2014/main" val="1052805410"/>
                    </a:ext>
                  </a:extLst>
                </a:gridCol>
                <a:gridCol w="1530490">
                  <a:extLst>
                    <a:ext uri="{9D8B030D-6E8A-4147-A177-3AD203B41FA5}">
                      <a16:colId xmlns:a16="http://schemas.microsoft.com/office/drawing/2014/main" val="1074874187"/>
                    </a:ext>
                  </a:extLst>
                </a:gridCol>
                <a:gridCol w="1491795">
                  <a:extLst>
                    <a:ext uri="{9D8B030D-6E8A-4147-A177-3AD203B41FA5}">
                      <a16:colId xmlns:a16="http://schemas.microsoft.com/office/drawing/2014/main" val="3949172954"/>
                    </a:ext>
                  </a:extLst>
                </a:gridCol>
              </a:tblGrid>
              <a:tr h="194461">
                <a:tc>
                  <a:txBody>
                    <a:bodyPr/>
                    <a:lstStyle/>
                    <a:p>
                      <a:pPr marL="68580" marR="0" algn="ctr">
                        <a:lnSpc>
                          <a:spcPct val="100000"/>
                        </a:lnSpc>
                        <a:spcBef>
                          <a:spcPts val="0"/>
                        </a:spcBef>
                        <a:spcAft>
                          <a:spcPts val="0"/>
                        </a:spcAft>
                      </a:pPr>
                      <a:r>
                        <a:rPr lang="en-US" sz="1050" dirty="0">
                          <a:effectLst/>
                          <a:latin typeface="Times New Roman" panose="02020603050405020304" pitchFamily="18" charset="0"/>
                          <a:cs typeface="Times New Roman" panose="02020603050405020304" pitchFamily="18" charset="0"/>
                        </a:rPr>
                        <a:t>S.</a:t>
                      </a:r>
                      <a:r>
                        <a:rPr lang="en-US" sz="1050" spc="-5" dirty="0">
                          <a:effectLst/>
                          <a:latin typeface="Times New Roman" panose="02020603050405020304" pitchFamily="18" charset="0"/>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790065" marR="1787525" algn="ctr">
                        <a:lnSpc>
                          <a:spcPct val="1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Content of Course</a:t>
                      </a:r>
                    </a:p>
                  </a:txBody>
                  <a:tcPr marL="0" marR="0" marT="0" marB="0" anchor="ctr"/>
                </a:tc>
                <a:tc>
                  <a:txBody>
                    <a:bodyPr/>
                    <a:lstStyle/>
                    <a:p>
                      <a:pPr marL="62865" marR="60960" algn="ctr">
                        <a:lnSpc>
                          <a:spcPct val="100000"/>
                        </a:lnSpc>
                        <a:spcBef>
                          <a:spcPts val="0"/>
                        </a:spcBef>
                        <a:spcAft>
                          <a:spcPts val="0"/>
                        </a:spcAft>
                      </a:pPr>
                      <a:r>
                        <a:rPr lang="en-US" sz="1050">
                          <a:effectLst/>
                          <a:latin typeface="Times New Roman" panose="02020603050405020304" pitchFamily="18" charset="0"/>
                          <a:cs typeface="Times New Roman" panose="02020603050405020304" pitchFamily="18" charset="0"/>
                        </a:rPr>
                        <a:t>Hrs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4455" marR="0" algn="ctr">
                        <a:lnSpc>
                          <a:spcPct val="100000"/>
                        </a:lnSpc>
                        <a:spcBef>
                          <a:spcPts val="0"/>
                        </a:spcBef>
                        <a:spcAft>
                          <a:spcPts val="0"/>
                        </a:spcAft>
                      </a:pPr>
                      <a:r>
                        <a:rPr lang="en-US" sz="1050" dirty="0">
                          <a:effectLst/>
                          <a:latin typeface="Times New Roman" panose="02020603050405020304" pitchFamily="18" charset="0"/>
                          <a:cs typeface="Times New Roman" panose="02020603050405020304" pitchFamily="18" charset="0"/>
                        </a:rPr>
                        <a:t>CLOs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78076957"/>
                  </a:ext>
                </a:extLst>
              </a:tr>
              <a:tr h="1450406">
                <a:tc>
                  <a:txBody>
                    <a:bodyPr/>
                    <a:lstStyle/>
                    <a:p>
                      <a:pPr marL="5715" marR="0" algn="ctr">
                        <a:lnSpc>
                          <a:spcPct val="100000"/>
                        </a:lnSpc>
                        <a:spcBef>
                          <a:spcPts val="0"/>
                        </a:spcBef>
                        <a:spcAft>
                          <a:spcPts val="0"/>
                        </a:spcAft>
                      </a:pPr>
                      <a:r>
                        <a:rPr lang="en-US" sz="1050" dirty="0">
                          <a:effectLst/>
                          <a:latin typeface="Times New Roman" panose="02020603050405020304" pitchFamily="18" charset="0"/>
                          <a:cs typeface="Times New Roman" panose="02020603050405020304" pitchFamily="18" charset="0"/>
                        </a:rPr>
                        <a:t>1</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System, Surroundings, Types of Boundaries, Specific Heat, Sensible heat, Enthalpy, Entropy, Internal Energy, Intensive, Extensive Property and difference, Isochoric Process, Reversible and Irreversible Process, Isobaric Process, Adiabatic Process, Isothermal Process, Polytropic Process,  laws of Thermodynamics,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05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CLO 1, </a:t>
                      </a:r>
                    </a:p>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CLO 2</a:t>
                      </a:r>
                    </a:p>
                    <a:p>
                      <a:pPr marL="88900" marR="0" algn="ctr">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86519080"/>
                  </a:ext>
                </a:extLst>
              </a:tr>
              <a:tr h="1208976">
                <a:tc>
                  <a:txBody>
                    <a:bodyPr/>
                    <a:lstStyle/>
                    <a:p>
                      <a:pPr marL="5715" marR="0" algn="ctr">
                        <a:lnSpc>
                          <a:spcPct val="100000"/>
                        </a:lnSpc>
                        <a:spcBef>
                          <a:spcPts val="0"/>
                        </a:spcBef>
                        <a:spcAft>
                          <a:spcPts val="0"/>
                        </a:spcAft>
                      </a:pPr>
                      <a:r>
                        <a:rPr lang="en-US" sz="1050">
                          <a:effectLst/>
                          <a:latin typeface="Times New Roman" panose="02020603050405020304" pitchFamily="18" charset="0"/>
                          <a:cs typeface="Times New Roman" panose="02020603050405020304" pitchFamily="18" charset="0"/>
                        </a:rPr>
                        <a:t>2</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Heat Pump, Heat Engine, Refrigerator and their differences, Carnot Cycle (PV and TS diagram with Efficiency), Otto Cycle (PV and TS diagram with Efficiency), Ericson and Stirling Cycle (PV and TS diagram with Efficiency), Diesel Cycle (PV and TS diagram with Efficiency)</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05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CLO 3, CLO 4</a:t>
                      </a:r>
                    </a:p>
                    <a:p>
                      <a:pPr marL="88900" marR="0" algn="ctr">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77548936"/>
                  </a:ext>
                </a:extLst>
              </a:tr>
              <a:tr h="1036265">
                <a:tc>
                  <a:txBody>
                    <a:bodyPr/>
                    <a:lstStyle/>
                    <a:p>
                      <a:pPr marL="5715" marR="0" algn="ctr">
                        <a:lnSpc>
                          <a:spcPct val="100000"/>
                        </a:lnSpc>
                        <a:spcBef>
                          <a:spcPts val="0"/>
                        </a:spcBef>
                        <a:spcAft>
                          <a:spcPts val="0"/>
                        </a:spcAft>
                      </a:pPr>
                      <a:r>
                        <a:rPr lang="en-US" sz="1050">
                          <a:effectLst/>
                          <a:latin typeface="Times New Roman" panose="02020603050405020304" pitchFamily="18" charset="0"/>
                          <a:cs typeface="Times New Roman" panose="02020603050405020304" pitchFamily="18" charset="0"/>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Rankine Cycle (PV and TS diagram with Efficiency), Rankine Cycle with Reheat and Regeneration and intercooling, Bryton Cycle (PV and TS diagram with Efficiency), Difference between Steam and Gas Turbine, Combined Cycle (PV &amp; TS diagram), Difference between SI and CI, Difference between Two stroke and Four Stroke Cycle,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CLO 5, CLO 6</a:t>
                      </a:r>
                    </a:p>
                    <a:p>
                      <a:pPr marL="88900" marR="0" algn="ctr">
                        <a:lnSpc>
                          <a:spcPct val="100000"/>
                        </a:lnSpc>
                        <a:spcBef>
                          <a:spcPts val="0"/>
                        </a:spcBef>
                        <a:spcAft>
                          <a:spcPts val="0"/>
                        </a:spcAft>
                      </a:pPr>
                      <a:endParaRPr lang="en-US" sz="1050"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10908339"/>
                  </a:ext>
                </a:extLst>
              </a:tr>
              <a:tr h="1208976">
                <a:tc>
                  <a:txBody>
                    <a:bodyPr/>
                    <a:lstStyle/>
                    <a:p>
                      <a:pPr marL="5715" marR="0" algn="ctr">
                        <a:lnSpc>
                          <a:spcPct val="100000"/>
                        </a:lnSpc>
                        <a:spcBef>
                          <a:spcPts val="0"/>
                        </a:spcBef>
                        <a:spcAft>
                          <a:spcPts val="0"/>
                        </a:spcAft>
                      </a:pPr>
                      <a:r>
                        <a:rPr lang="en-US" sz="1050">
                          <a:effectLst/>
                          <a:latin typeface="Times New Roman" panose="02020603050405020304" pitchFamily="18" charset="0"/>
                          <a:cs typeface="Times New Roman" panose="02020603050405020304" pitchFamily="18" charset="0"/>
                        </a:rPr>
                        <a:t>4</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Refrigeration Effect, COP, TOR, Refrigerant, Vapor Compression Refrigeration System, Calorific Value Types, Bomb Calorimeter, Problem Solving on Calculation of Amount of Fuel (by Air and Mass)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CLO 7, CLO 8</a:t>
                      </a:r>
                    </a:p>
                    <a:p>
                      <a:pPr marL="88900" marR="0" algn="ctr">
                        <a:lnSpc>
                          <a:spcPct val="100000"/>
                        </a:lnSpc>
                        <a:spcBef>
                          <a:spcPts val="0"/>
                        </a:spcBef>
                        <a:spcAft>
                          <a:spcPts val="0"/>
                        </a:spcAft>
                      </a:pPr>
                      <a:endParaRPr lang="en-US" sz="1050"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75364129"/>
                  </a:ext>
                </a:extLst>
              </a:tr>
              <a:tr h="1166766">
                <a:tc>
                  <a:txBody>
                    <a:bodyPr/>
                    <a:lstStyle/>
                    <a:p>
                      <a:pPr marL="5715" marR="0" algn="ctr">
                        <a:lnSpc>
                          <a:spcPct val="100000"/>
                        </a:lnSpc>
                        <a:spcBef>
                          <a:spcPts val="0"/>
                        </a:spcBef>
                        <a:spcAft>
                          <a:spcPts val="0"/>
                        </a:spcAft>
                      </a:pPr>
                      <a:r>
                        <a:rPr lang="en-US" sz="1000">
                          <a:effectLst/>
                          <a:latin typeface="Times New Roman" panose="02020603050405020304" pitchFamily="18" charset="0"/>
                          <a:cs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Boiler Types, Construction and Working Principle, Boiler Draught, Problem Solving, Boiler Mountings and accessories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CLO 7, CLO 8</a:t>
                      </a:r>
                    </a:p>
                    <a:p>
                      <a:pPr marL="88900" marR="0" algn="ctr">
                        <a:lnSpc>
                          <a:spcPct val="100000"/>
                        </a:lnSpc>
                        <a:spcBef>
                          <a:spcPts val="0"/>
                        </a:spcBef>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62563096"/>
                  </a:ext>
                </a:extLst>
              </a:tr>
              <a:tr h="592151">
                <a:tc>
                  <a:txBody>
                    <a:bodyPr/>
                    <a:lstStyle/>
                    <a:p>
                      <a:pPr marL="5715" marR="0" algn="ctr">
                        <a:lnSpc>
                          <a:spcPct val="10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IC Engine, Classification, Components, Cycle, Performance, Valve Timing Diagram</a:t>
                      </a:r>
                    </a:p>
                    <a:p>
                      <a:pPr marL="67945"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marR="0">
                        <a:lnSpc>
                          <a:spcPct val="10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2865" marR="5969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tc>
                <a:tc>
                  <a:txBody>
                    <a:bodyPr/>
                    <a:lstStyle/>
                    <a:p>
                      <a:pPr marL="88900" marR="0" lvl="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CLO 3, CLO 4</a:t>
                      </a:r>
                    </a:p>
                    <a:p>
                      <a:pPr marL="88900" marR="0" algn="ctr">
                        <a:lnSpc>
                          <a:spcPct val="10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90586706"/>
                  </a:ext>
                </a:extLst>
              </a:tr>
            </a:tbl>
          </a:graphicData>
        </a:graphic>
      </p:graphicFrame>
    </p:spTree>
    <p:extLst>
      <p:ext uri="{BB962C8B-B14F-4D97-AF65-F5344CB8AC3E}">
        <p14:creationId xmlns:p14="http://schemas.microsoft.com/office/powerpoint/2010/main" val="426386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51825" y="1890396"/>
            <a:ext cx="0" cy="1397000"/>
          </a:xfrm>
          <a:custGeom>
            <a:avLst/>
            <a:gdLst/>
            <a:ahLst/>
            <a:cxnLst/>
            <a:rect l="l" t="t" r="r" b="b"/>
            <a:pathLst>
              <a:path h="1397000">
                <a:moveTo>
                  <a:pt x="0" y="0"/>
                </a:moveTo>
                <a:lnTo>
                  <a:pt x="0" y="1397000"/>
                </a:lnTo>
              </a:path>
            </a:pathLst>
          </a:custGeom>
          <a:ln w="6350">
            <a:solidFill>
              <a:srgbClr val="000000"/>
            </a:solidFill>
          </a:ln>
        </p:spPr>
        <p:txBody>
          <a:bodyPr wrap="square" lIns="0" tIns="0" rIns="0" bIns="0" rtlCol="0"/>
          <a:lstStyle/>
          <a:p>
            <a:endParaRPr sz="1800"/>
          </a:p>
        </p:txBody>
      </p:sp>
      <p:grpSp>
        <p:nvGrpSpPr>
          <p:cNvPr id="3" name="object 3"/>
          <p:cNvGrpSpPr/>
          <p:nvPr/>
        </p:nvGrpSpPr>
        <p:grpSpPr>
          <a:xfrm>
            <a:off x="2524126" y="1884045"/>
            <a:ext cx="5730875" cy="1409700"/>
            <a:chOff x="1152525" y="3484245"/>
            <a:chExt cx="5730875" cy="1409700"/>
          </a:xfrm>
        </p:grpSpPr>
        <p:sp>
          <p:nvSpPr>
            <p:cNvPr id="4" name="object 4"/>
            <p:cNvSpPr/>
            <p:nvPr/>
          </p:nvSpPr>
          <p:spPr>
            <a:xfrm>
              <a:off x="1152525" y="3487420"/>
              <a:ext cx="5730875" cy="1403350"/>
            </a:xfrm>
            <a:custGeom>
              <a:avLst/>
              <a:gdLst/>
              <a:ahLst/>
              <a:cxnLst/>
              <a:rect l="l" t="t" r="r" b="b"/>
              <a:pathLst>
                <a:path w="5730875" h="1403350">
                  <a:moveTo>
                    <a:pt x="3175" y="3175"/>
                  </a:moveTo>
                  <a:lnTo>
                    <a:pt x="3175" y="1400175"/>
                  </a:lnTo>
                </a:path>
                <a:path w="5730875" h="1403350">
                  <a:moveTo>
                    <a:pt x="0" y="1403350"/>
                  </a:moveTo>
                  <a:lnTo>
                    <a:pt x="5730875" y="1403350"/>
                  </a:lnTo>
                </a:path>
                <a:path w="5730875" h="1403350">
                  <a:moveTo>
                    <a:pt x="0" y="0"/>
                  </a:moveTo>
                  <a:lnTo>
                    <a:pt x="5730875" y="0"/>
                  </a:lnTo>
                </a:path>
              </a:pathLst>
            </a:custGeom>
            <a:ln w="6350">
              <a:solidFill>
                <a:srgbClr val="000000"/>
              </a:solidFill>
            </a:ln>
          </p:spPr>
          <p:txBody>
            <a:bodyPr wrap="square" lIns="0" tIns="0" rIns="0" bIns="0" rtlCol="0"/>
            <a:lstStyle/>
            <a:p>
              <a:endParaRPr sz="1800"/>
            </a:p>
          </p:txBody>
        </p:sp>
        <p:pic>
          <p:nvPicPr>
            <p:cNvPr id="5" name="object 5"/>
            <p:cNvPicPr/>
            <p:nvPr/>
          </p:nvPicPr>
          <p:blipFill>
            <a:blip r:embed="rId2" cstate="print"/>
            <a:stretch>
              <a:fillRect/>
            </a:stretch>
          </p:blipFill>
          <p:spPr>
            <a:xfrm>
              <a:off x="1637156" y="4157116"/>
              <a:ext cx="863815" cy="133578"/>
            </a:xfrm>
            <a:prstGeom prst="rect">
              <a:avLst/>
            </a:prstGeom>
          </p:spPr>
        </p:pic>
        <p:sp>
          <p:nvSpPr>
            <p:cNvPr id="6" name="object 6"/>
            <p:cNvSpPr/>
            <p:nvPr/>
          </p:nvSpPr>
          <p:spPr>
            <a:xfrm>
              <a:off x="2206244" y="4535805"/>
              <a:ext cx="83185" cy="0"/>
            </a:xfrm>
            <a:custGeom>
              <a:avLst/>
              <a:gdLst/>
              <a:ahLst/>
              <a:cxnLst/>
              <a:rect l="l" t="t" r="r" b="b"/>
              <a:pathLst>
                <a:path w="83185">
                  <a:moveTo>
                    <a:pt x="0" y="0"/>
                  </a:moveTo>
                  <a:lnTo>
                    <a:pt x="82931" y="0"/>
                  </a:lnTo>
                </a:path>
              </a:pathLst>
            </a:custGeom>
            <a:ln w="6745">
              <a:solidFill>
                <a:srgbClr val="000000"/>
              </a:solidFill>
            </a:ln>
          </p:spPr>
          <p:txBody>
            <a:bodyPr wrap="square" lIns="0" tIns="0" rIns="0" bIns="0" rtlCol="0"/>
            <a:lstStyle/>
            <a:p>
              <a:endParaRPr sz="1800"/>
            </a:p>
          </p:txBody>
        </p:sp>
        <p:pic>
          <p:nvPicPr>
            <p:cNvPr id="7" name="object 7"/>
            <p:cNvPicPr/>
            <p:nvPr/>
          </p:nvPicPr>
          <p:blipFill>
            <a:blip r:embed="rId3" cstate="print"/>
            <a:stretch>
              <a:fillRect/>
            </a:stretch>
          </p:blipFill>
          <p:spPr>
            <a:xfrm>
              <a:off x="1908048" y="4476115"/>
              <a:ext cx="140588" cy="132080"/>
            </a:xfrm>
            <a:prstGeom prst="rect">
              <a:avLst/>
            </a:prstGeom>
          </p:spPr>
        </p:pic>
        <p:sp>
          <p:nvSpPr>
            <p:cNvPr id="8" name="object 8"/>
            <p:cNvSpPr/>
            <p:nvPr/>
          </p:nvSpPr>
          <p:spPr>
            <a:xfrm>
              <a:off x="2097913" y="4388992"/>
              <a:ext cx="181610" cy="290195"/>
            </a:xfrm>
            <a:custGeom>
              <a:avLst/>
              <a:gdLst/>
              <a:ahLst/>
              <a:cxnLst/>
              <a:rect l="l" t="t" r="r" b="b"/>
              <a:pathLst>
                <a:path w="181610" h="290195">
                  <a:moveTo>
                    <a:pt x="73456" y="154419"/>
                  </a:moveTo>
                  <a:lnTo>
                    <a:pt x="0" y="154419"/>
                  </a:lnTo>
                  <a:lnTo>
                    <a:pt x="0" y="162052"/>
                  </a:lnTo>
                  <a:lnTo>
                    <a:pt x="73456" y="162052"/>
                  </a:lnTo>
                  <a:lnTo>
                    <a:pt x="73456" y="154419"/>
                  </a:lnTo>
                  <a:close/>
                </a:path>
                <a:path w="181610" h="290195">
                  <a:moveTo>
                    <a:pt x="73456" y="127304"/>
                  </a:moveTo>
                  <a:lnTo>
                    <a:pt x="0" y="127304"/>
                  </a:lnTo>
                  <a:lnTo>
                    <a:pt x="0" y="135001"/>
                  </a:lnTo>
                  <a:lnTo>
                    <a:pt x="73456" y="135001"/>
                  </a:lnTo>
                  <a:lnTo>
                    <a:pt x="73456" y="127304"/>
                  </a:lnTo>
                  <a:close/>
                </a:path>
                <a:path w="181610" h="290195">
                  <a:moveTo>
                    <a:pt x="150812" y="90170"/>
                  </a:moveTo>
                  <a:lnTo>
                    <a:pt x="146431" y="90170"/>
                  </a:lnTo>
                  <a:lnTo>
                    <a:pt x="144653" y="89916"/>
                  </a:lnTo>
                  <a:lnTo>
                    <a:pt x="141859" y="89154"/>
                  </a:lnTo>
                  <a:lnTo>
                    <a:pt x="132842" y="84582"/>
                  </a:lnTo>
                  <a:lnTo>
                    <a:pt x="129667" y="83820"/>
                  </a:lnTo>
                  <a:lnTo>
                    <a:pt x="127000" y="83820"/>
                  </a:lnTo>
                  <a:lnTo>
                    <a:pt x="125730" y="84328"/>
                  </a:lnTo>
                  <a:lnTo>
                    <a:pt x="123571" y="86360"/>
                  </a:lnTo>
                  <a:lnTo>
                    <a:pt x="123063" y="87503"/>
                  </a:lnTo>
                  <a:lnTo>
                    <a:pt x="123063" y="90551"/>
                  </a:lnTo>
                  <a:lnTo>
                    <a:pt x="124206" y="92202"/>
                  </a:lnTo>
                  <a:lnTo>
                    <a:pt x="128778" y="95250"/>
                  </a:lnTo>
                  <a:lnTo>
                    <a:pt x="132969" y="96139"/>
                  </a:lnTo>
                  <a:lnTo>
                    <a:pt x="139192" y="96139"/>
                  </a:lnTo>
                  <a:lnTo>
                    <a:pt x="150812" y="90170"/>
                  </a:lnTo>
                  <a:close/>
                </a:path>
                <a:path w="181610" h="290195">
                  <a:moveTo>
                    <a:pt x="159499" y="85725"/>
                  </a:moveTo>
                  <a:lnTo>
                    <a:pt x="150812" y="90170"/>
                  </a:lnTo>
                  <a:lnTo>
                    <a:pt x="152908" y="90170"/>
                  </a:lnTo>
                  <a:lnTo>
                    <a:pt x="156972" y="88392"/>
                  </a:lnTo>
                  <a:lnTo>
                    <a:pt x="159499" y="85725"/>
                  </a:lnTo>
                  <a:close/>
                </a:path>
                <a:path w="181610" h="290195">
                  <a:moveTo>
                    <a:pt x="175641" y="58166"/>
                  </a:moveTo>
                  <a:lnTo>
                    <a:pt x="174244" y="53340"/>
                  </a:lnTo>
                  <a:lnTo>
                    <a:pt x="168402" y="45085"/>
                  </a:lnTo>
                  <a:lnTo>
                    <a:pt x="164084" y="41910"/>
                  </a:lnTo>
                  <a:lnTo>
                    <a:pt x="158369" y="39624"/>
                  </a:lnTo>
                  <a:lnTo>
                    <a:pt x="166878" y="32512"/>
                  </a:lnTo>
                  <a:lnTo>
                    <a:pt x="171069" y="25527"/>
                  </a:lnTo>
                  <a:lnTo>
                    <a:pt x="171069" y="14732"/>
                  </a:lnTo>
                  <a:lnTo>
                    <a:pt x="169672" y="10922"/>
                  </a:lnTo>
                  <a:lnTo>
                    <a:pt x="168313" y="9271"/>
                  </a:lnTo>
                  <a:lnTo>
                    <a:pt x="162687" y="2413"/>
                  </a:lnTo>
                  <a:lnTo>
                    <a:pt x="156972" y="0"/>
                  </a:lnTo>
                  <a:lnTo>
                    <a:pt x="143510" y="0"/>
                  </a:lnTo>
                  <a:lnTo>
                    <a:pt x="138557" y="1778"/>
                  </a:lnTo>
                  <a:lnTo>
                    <a:pt x="130556" y="8509"/>
                  </a:lnTo>
                  <a:lnTo>
                    <a:pt x="127127" y="13335"/>
                  </a:lnTo>
                  <a:lnTo>
                    <a:pt x="124587" y="19558"/>
                  </a:lnTo>
                  <a:lnTo>
                    <a:pt x="126746" y="20701"/>
                  </a:lnTo>
                  <a:lnTo>
                    <a:pt x="131445" y="13081"/>
                  </a:lnTo>
                  <a:lnTo>
                    <a:pt x="137414" y="9271"/>
                  </a:lnTo>
                  <a:lnTo>
                    <a:pt x="148844" y="9271"/>
                  </a:lnTo>
                  <a:lnTo>
                    <a:pt x="152692" y="10922"/>
                  </a:lnTo>
                  <a:lnTo>
                    <a:pt x="152527" y="10922"/>
                  </a:lnTo>
                  <a:lnTo>
                    <a:pt x="158369" y="16510"/>
                  </a:lnTo>
                  <a:lnTo>
                    <a:pt x="159766" y="20320"/>
                  </a:lnTo>
                  <a:lnTo>
                    <a:pt x="159766" y="28575"/>
                  </a:lnTo>
                  <a:lnTo>
                    <a:pt x="138684" y="46482"/>
                  </a:lnTo>
                  <a:lnTo>
                    <a:pt x="138684" y="48514"/>
                  </a:lnTo>
                  <a:lnTo>
                    <a:pt x="144399" y="48514"/>
                  </a:lnTo>
                  <a:lnTo>
                    <a:pt x="147828" y="49276"/>
                  </a:lnTo>
                  <a:lnTo>
                    <a:pt x="165608" y="68453"/>
                  </a:lnTo>
                  <a:lnTo>
                    <a:pt x="165608" y="76962"/>
                  </a:lnTo>
                  <a:lnTo>
                    <a:pt x="163830" y="81153"/>
                  </a:lnTo>
                  <a:lnTo>
                    <a:pt x="159499" y="85725"/>
                  </a:lnTo>
                  <a:lnTo>
                    <a:pt x="173101" y="78740"/>
                  </a:lnTo>
                  <a:lnTo>
                    <a:pt x="175641" y="71882"/>
                  </a:lnTo>
                  <a:lnTo>
                    <a:pt x="175641" y="58166"/>
                  </a:lnTo>
                  <a:close/>
                </a:path>
                <a:path w="181610" h="290195">
                  <a:moveTo>
                    <a:pt x="181483" y="272288"/>
                  </a:moveTo>
                  <a:lnTo>
                    <a:pt x="178943" y="272288"/>
                  </a:lnTo>
                  <a:lnTo>
                    <a:pt x="177800" y="274320"/>
                  </a:lnTo>
                  <a:lnTo>
                    <a:pt x="176403" y="275971"/>
                  </a:lnTo>
                  <a:lnTo>
                    <a:pt x="173228" y="278130"/>
                  </a:lnTo>
                  <a:lnTo>
                    <a:pt x="171450" y="278892"/>
                  </a:lnTo>
                  <a:lnTo>
                    <a:pt x="167513" y="279654"/>
                  </a:lnTo>
                  <a:lnTo>
                    <a:pt x="164084" y="279781"/>
                  </a:lnTo>
                  <a:lnTo>
                    <a:pt x="135001" y="279781"/>
                  </a:lnTo>
                  <a:lnTo>
                    <a:pt x="142367" y="272288"/>
                  </a:lnTo>
                  <a:lnTo>
                    <a:pt x="156210" y="257429"/>
                  </a:lnTo>
                  <a:lnTo>
                    <a:pt x="175768" y="224663"/>
                  </a:lnTo>
                  <a:lnTo>
                    <a:pt x="175768" y="213487"/>
                  </a:lnTo>
                  <a:lnTo>
                    <a:pt x="173355" y="207772"/>
                  </a:lnTo>
                  <a:lnTo>
                    <a:pt x="163322" y="198120"/>
                  </a:lnTo>
                  <a:lnTo>
                    <a:pt x="156972" y="195707"/>
                  </a:lnTo>
                  <a:lnTo>
                    <a:pt x="142494" y="195707"/>
                  </a:lnTo>
                  <a:lnTo>
                    <a:pt x="136525" y="197993"/>
                  </a:lnTo>
                  <a:lnTo>
                    <a:pt x="127127" y="207010"/>
                  </a:lnTo>
                  <a:lnTo>
                    <a:pt x="124206" y="213360"/>
                  </a:lnTo>
                  <a:lnTo>
                    <a:pt x="123063" y="221869"/>
                  </a:lnTo>
                  <a:lnTo>
                    <a:pt x="125603" y="221869"/>
                  </a:lnTo>
                  <a:lnTo>
                    <a:pt x="127381" y="216662"/>
                  </a:lnTo>
                  <a:lnTo>
                    <a:pt x="130048" y="212852"/>
                  </a:lnTo>
                  <a:lnTo>
                    <a:pt x="137287" y="207518"/>
                  </a:lnTo>
                  <a:lnTo>
                    <a:pt x="141351" y="206121"/>
                  </a:lnTo>
                  <a:lnTo>
                    <a:pt x="150876" y="206121"/>
                  </a:lnTo>
                  <a:lnTo>
                    <a:pt x="155194" y="208026"/>
                  </a:lnTo>
                  <a:lnTo>
                    <a:pt x="162306" y="215519"/>
                  </a:lnTo>
                  <a:lnTo>
                    <a:pt x="164211" y="220345"/>
                  </a:lnTo>
                  <a:lnTo>
                    <a:pt x="164211" y="226314"/>
                  </a:lnTo>
                  <a:lnTo>
                    <a:pt x="140970" y="267589"/>
                  </a:lnTo>
                  <a:lnTo>
                    <a:pt x="120396" y="287528"/>
                  </a:lnTo>
                  <a:lnTo>
                    <a:pt x="120396" y="290068"/>
                  </a:lnTo>
                  <a:lnTo>
                    <a:pt x="175006" y="290068"/>
                  </a:lnTo>
                  <a:lnTo>
                    <a:pt x="181483" y="272288"/>
                  </a:lnTo>
                  <a:close/>
                </a:path>
              </a:pathLst>
            </a:custGeom>
            <a:solidFill>
              <a:srgbClr val="000000"/>
            </a:solidFill>
          </p:spPr>
          <p:txBody>
            <a:bodyPr wrap="square" lIns="0" tIns="0" rIns="0" bIns="0" rtlCol="0"/>
            <a:lstStyle/>
            <a:p>
              <a:endParaRPr sz="1800"/>
            </a:p>
          </p:txBody>
        </p:sp>
        <p:pic>
          <p:nvPicPr>
            <p:cNvPr id="9" name="object 9"/>
            <p:cNvPicPr/>
            <p:nvPr/>
          </p:nvPicPr>
          <p:blipFill>
            <a:blip r:embed="rId4" cstate="print"/>
            <a:stretch>
              <a:fillRect/>
            </a:stretch>
          </p:blipFill>
          <p:spPr>
            <a:xfrm>
              <a:off x="2312161" y="4478274"/>
              <a:ext cx="84074" cy="92455"/>
            </a:xfrm>
            <a:prstGeom prst="rect">
              <a:avLst/>
            </a:prstGeom>
          </p:spPr>
        </p:pic>
        <p:sp>
          <p:nvSpPr>
            <p:cNvPr id="10" name="object 10"/>
            <p:cNvSpPr/>
            <p:nvPr/>
          </p:nvSpPr>
          <p:spPr>
            <a:xfrm>
              <a:off x="4212844" y="4535805"/>
              <a:ext cx="83185" cy="0"/>
            </a:xfrm>
            <a:custGeom>
              <a:avLst/>
              <a:gdLst/>
              <a:ahLst/>
              <a:cxnLst/>
              <a:rect l="l" t="t" r="r" b="b"/>
              <a:pathLst>
                <a:path w="83185">
                  <a:moveTo>
                    <a:pt x="0" y="0"/>
                  </a:moveTo>
                  <a:lnTo>
                    <a:pt x="82930" y="0"/>
                  </a:lnTo>
                </a:path>
              </a:pathLst>
            </a:custGeom>
            <a:ln w="6745">
              <a:solidFill>
                <a:srgbClr val="000000"/>
              </a:solidFill>
            </a:ln>
          </p:spPr>
          <p:txBody>
            <a:bodyPr wrap="square" lIns="0" tIns="0" rIns="0" bIns="0" rtlCol="0"/>
            <a:lstStyle/>
            <a:p>
              <a:endParaRPr sz="1800"/>
            </a:p>
          </p:txBody>
        </p:sp>
        <p:pic>
          <p:nvPicPr>
            <p:cNvPr id="11" name="object 11"/>
            <p:cNvPicPr/>
            <p:nvPr/>
          </p:nvPicPr>
          <p:blipFill>
            <a:blip r:embed="rId3" cstate="print"/>
            <a:stretch>
              <a:fillRect/>
            </a:stretch>
          </p:blipFill>
          <p:spPr>
            <a:xfrm>
              <a:off x="3914648" y="4476115"/>
              <a:ext cx="140588" cy="132080"/>
            </a:xfrm>
            <a:prstGeom prst="rect">
              <a:avLst/>
            </a:prstGeom>
          </p:spPr>
        </p:pic>
        <p:sp>
          <p:nvSpPr>
            <p:cNvPr id="12" name="object 12"/>
            <p:cNvSpPr/>
            <p:nvPr/>
          </p:nvSpPr>
          <p:spPr>
            <a:xfrm>
              <a:off x="4104513" y="4390897"/>
              <a:ext cx="181610" cy="288290"/>
            </a:xfrm>
            <a:custGeom>
              <a:avLst/>
              <a:gdLst/>
              <a:ahLst/>
              <a:cxnLst/>
              <a:rect l="l" t="t" r="r" b="b"/>
              <a:pathLst>
                <a:path w="181610" h="288289">
                  <a:moveTo>
                    <a:pt x="73456" y="152514"/>
                  </a:moveTo>
                  <a:lnTo>
                    <a:pt x="0" y="152514"/>
                  </a:lnTo>
                  <a:lnTo>
                    <a:pt x="0" y="160147"/>
                  </a:lnTo>
                  <a:lnTo>
                    <a:pt x="73456" y="160147"/>
                  </a:lnTo>
                  <a:lnTo>
                    <a:pt x="73456" y="152514"/>
                  </a:lnTo>
                  <a:close/>
                </a:path>
                <a:path w="181610" h="288289">
                  <a:moveTo>
                    <a:pt x="73456" y="125399"/>
                  </a:moveTo>
                  <a:lnTo>
                    <a:pt x="0" y="125399"/>
                  </a:lnTo>
                  <a:lnTo>
                    <a:pt x="0" y="133096"/>
                  </a:lnTo>
                  <a:lnTo>
                    <a:pt x="73456" y="133096"/>
                  </a:lnTo>
                  <a:lnTo>
                    <a:pt x="73456" y="125399"/>
                  </a:lnTo>
                  <a:close/>
                </a:path>
                <a:path w="181610" h="288289">
                  <a:moveTo>
                    <a:pt x="153581" y="86334"/>
                  </a:moveTo>
                  <a:lnTo>
                    <a:pt x="151765" y="87122"/>
                  </a:lnTo>
                  <a:lnTo>
                    <a:pt x="143002" y="87122"/>
                  </a:lnTo>
                  <a:lnTo>
                    <a:pt x="139446" y="85979"/>
                  </a:lnTo>
                  <a:lnTo>
                    <a:pt x="132461" y="81153"/>
                  </a:lnTo>
                  <a:lnTo>
                    <a:pt x="130683" y="80391"/>
                  </a:lnTo>
                  <a:lnTo>
                    <a:pt x="122936" y="83820"/>
                  </a:lnTo>
                  <a:lnTo>
                    <a:pt x="122936" y="87376"/>
                  </a:lnTo>
                  <a:lnTo>
                    <a:pt x="124206" y="89408"/>
                  </a:lnTo>
                  <a:lnTo>
                    <a:pt x="129286" y="93218"/>
                  </a:lnTo>
                  <a:lnTo>
                    <a:pt x="133223" y="94234"/>
                  </a:lnTo>
                  <a:lnTo>
                    <a:pt x="144272" y="94234"/>
                  </a:lnTo>
                  <a:lnTo>
                    <a:pt x="152654" y="87122"/>
                  </a:lnTo>
                  <a:lnTo>
                    <a:pt x="153581" y="86334"/>
                  </a:lnTo>
                  <a:close/>
                </a:path>
                <a:path w="181610" h="288289">
                  <a:moveTo>
                    <a:pt x="164325" y="77228"/>
                  </a:moveTo>
                  <a:lnTo>
                    <a:pt x="153581" y="86334"/>
                  </a:lnTo>
                  <a:lnTo>
                    <a:pt x="156464" y="85090"/>
                  </a:lnTo>
                  <a:lnTo>
                    <a:pt x="164325" y="77228"/>
                  </a:lnTo>
                  <a:close/>
                </a:path>
                <a:path w="181610" h="288289">
                  <a:moveTo>
                    <a:pt x="176911" y="0"/>
                  </a:moveTo>
                  <a:lnTo>
                    <a:pt x="143764" y="0"/>
                  </a:lnTo>
                  <a:lnTo>
                    <a:pt x="125984" y="35941"/>
                  </a:lnTo>
                  <a:lnTo>
                    <a:pt x="134493" y="36322"/>
                  </a:lnTo>
                  <a:lnTo>
                    <a:pt x="141351" y="37465"/>
                  </a:lnTo>
                  <a:lnTo>
                    <a:pt x="152527" y="42164"/>
                  </a:lnTo>
                  <a:lnTo>
                    <a:pt x="157480" y="45974"/>
                  </a:lnTo>
                  <a:lnTo>
                    <a:pt x="164719" y="55626"/>
                  </a:lnTo>
                  <a:lnTo>
                    <a:pt x="166497" y="60833"/>
                  </a:lnTo>
                  <a:lnTo>
                    <a:pt x="166497" y="72136"/>
                  </a:lnTo>
                  <a:lnTo>
                    <a:pt x="164401" y="77228"/>
                  </a:lnTo>
                  <a:lnTo>
                    <a:pt x="170319" y="72136"/>
                  </a:lnTo>
                  <a:lnTo>
                    <a:pt x="174371" y="68707"/>
                  </a:lnTo>
                  <a:lnTo>
                    <a:pt x="175387" y="64135"/>
                  </a:lnTo>
                  <a:lnTo>
                    <a:pt x="175387" y="50927"/>
                  </a:lnTo>
                  <a:lnTo>
                    <a:pt x="146177" y="25908"/>
                  </a:lnTo>
                  <a:lnTo>
                    <a:pt x="137668" y="24003"/>
                  </a:lnTo>
                  <a:lnTo>
                    <a:pt x="143764" y="11684"/>
                  </a:lnTo>
                  <a:lnTo>
                    <a:pt x="171577" y="11684"/>
                  </a:lnTo>
                  <a:lnTo>
                    <a:pt x="176911" y="0"/>
                  </a:lnTo>
                  <a:close/>
                </a:path>
                <a:path w="181610" h="288289">
                  <a:moveTo>
                    <a:pt x="181483" y="270383"/>
                  </a:moveTo>
                  <a:lnTo>
                    <a:pt x="178943" y="270383"/>
                  </a:lnTo>
                  <a:lnTo>
                    <a:pt x="177800" y="272415"/>
                  </a:lnTo>
                  <a:lnTo>
                    <a:pt x="176403" y="274066"/>
                  </a:lnTo>
                  <a:lnTo>
                    <a:pt x="173228" y="276225"/>
                  </a:lnTo>
                  <a:lnTo>
                    <a:pt x="171450" y="276987"/>
                  </a:lnTo>
                  <a:lnTo>
                    <a:pt x="167513" y="277749"/>
                  </a:lnTo>
                  <a:lnTo>
                    <a:pt x="164084" y="277876"/>
                  </a:lnTo>
                  <a:lnTo>
                    <a:pt x="135001" y="277876"/>
                  </a:lnTo>
                  <a:lnTo>
                    <a:pt x="142367" y="270383"/>
                  </a:lnTo>
                  <a:lnTo>
                    <a:pt x="156210" y="255524"/>
                  </a:lnTo>
                  <a:lnTo>
                    <a:pt x="175768" y="222758"/>
                  </a:lnTo>
                  <a:lnTo>
                    <a:pt x="175768" y="211582"/>
                  </a:lnTo>
                  <a:lnTo>
                    <a:pt x="173355" y="205867"/>
                  </a:lnTo>
                  <a:lnTo>
                    <a:pt x="163322" y="196215"/>
                  </a:lnTo>
                  <a:lnTo>
                    <a:pt x="156972" y="193802"/>
                  </a:lnTo>
                  <a:lnTo>
                    <a:pt x="142494" y="193802"/>
                  </a:lnTo>
                  <a:lnTo>
                    <a:pt x="136525" y="196088"/>
                  </a:lnTo>
                  <a:lnTo>
                    <a:pt x="127127" y="205105"/>
                  </a:lnTo>
                  <a:lnTo>
                    <a:pt x="124206" y="211455"/>
                  </a:lnTo>
                  <a:lnTo>
                    <a:pt x="123063" y="219964"/>
                  </a:lnTo>
                  <a:lnTo>
                    <a:pt x="125603" y="219964"/>
                  </a:lnTo>
                  <a:lnTo>
                    <a:pt x="127381" y="214757"/>
                  </a:lnTo>
                  <a:lnTo>
                    <a:pt x="130048" y="210947"/>
                  </a:lnTo>
                  <a:lnTo>
                    <a:pt x="137287" y="205613"/>
                  </a:lnTo>
                  <a:lnTo>
                    <a:pt x="141351" y="204216"/>
                  </a:lnTo>
                  <a:lnTo>
                    <a:pt x="150876" y="204216"/>
                  </a:lnTo>
                  <a:lnTo>
                    <a:pt x="155194" y="206121"/>
                  </a:lnTo>
                  <a:lnTo>
                    <a:pt x="162306" y="213614"/>
                  </a:lnTo>
                  <a:lnTo>
                    <a:pt x="164211" y="218440"/>
                  </a:lnTo>
                  <a:lnTo>
                    <a:pt x="164211" y="224409"/>
                  </a:lnTo>
                  <a:lnTo>
                    <a:pt x="140970" y="265684"/>
                  </a:lnTo>
                  <a:lnTo>
                    <a:pt x="120396" y="285623"/>
                  </a:lnTo>
                  <a:lnTo>
                    <a:pt x="120396" y="288163"/>
                  </a:lnTo>
                  <a:lnTo>
                    <a:pt x="175006" y="288163"/>
                  </a:lnTo>
                  <a:lnTo>
                    <a:pt x="181483" y="270383"/>
                  </a:lnTo>
                  <a:close/>
                </a:path>
              </a:pathLst>
            </a:custGeom>
            <a:solidFill>
              <a:srgbClr val="000000"/>
            </a:solidFill>
          </p:spPr>
          <p:txBody>
            <a:bodyPr wrap="square" lIns="0" tIns="0" rIns="0" bIns="0" rtlCol="0"/>
            <a:lstStyle/>
            <a:p>
              <a:endParaRPr sz="1800"/>
            </a:p>
          </p:txBody>
        </p:sp>
        <p:pic>
          <p:nvPicPr>
            <p:cNvPr id="13" name="object 13"/>
            <p:cNvPicPr/>
            <p:nvPr/>
          </p:nvPicPr>
          <p:blipFill>
            <a:blip r:embed="rId5" cstate="print"/>
            <a:stretch>
              <a:fillRect/>
            </a:stretch>
          </p:blipFill>
          <p:spPr>
            <a:xfrm>
              <a:off x="4318761" y="4478274"/>
              <a:ext cx="84074" cy="92455"/>
            </a:xfrm>
            <a:prstGeom prst="rect">
              <a:avLst/>
            </a:prstGeom>
          </p:spPr>
        </p:pic>
        <p:pic>
          <p:nvPicPr>
            <p:cNvPr id="14" name="object 14"/>
            <p:cNvPicPr/>
            <p:nvPr/>
          </p:nvPicPr>
          <p:blipFill>
            <a:blip r:embed="rId3" cstate="print"/>
            <a:stretch>
              <a:fillRect/>
            </a:stretch>
          </p:blipFill>
          <p:spPr>
            <a:xfrm>
              <a:off x="5946647" y="4476115"/>
              <a:ext cx="140588" cy="132080"/>
            </a:xfrm>
            <a:prstGeom prst="rect">
              <a:avLst/>
            </a:prstGeom>
          </p:spPr>
        </p:pic>
        <p:sp>
          <p:nvSpPr>
            <p:cNvPr id="15" name="object 15"/>
            <p:cNvSpPr/>
            <p:nvPr/>
          </p:nvSpPr>
          <p:spPr>
            <a:xfrm>
              <a:off x="6136513" y="4516297"/>
              <a:ext cx="73660" cy="34925"/>
            </a:xfrm>
            <a:custGeom>
              <a:avLst/>
              <a:gdLst/>
              <a:ahLst/>
              <a:cxnLst/>
              <a:rect l="l" t="t" r="r" b="b"/>
              <a:pathLst>
                <a:path w="73660" h="34925">
                  <a:moveTo>
                    <a:pt x="73456" y="27127"/>
                  </a:moveTo>
                  <a:lnTo>
                    <a:pt x="0" y="27127"/>
                  </a:lnTo>
                  <a:lnTo>
                    <a:pt x="0" y="34747"/>
                  </a:lnTo>
                  <a:lnTo>
                    <a:pt x="73456" y="34747"/>
                  </a:lnTo>
                  <a:lnTo>
                    <a:pt x="73456" y="27127"/>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16" name="object 16"/>
            <p:cNvPicPr/>
            <p:nvPr/>
          </p:nvPicPr>
          <p:blipFill>
            <a:blip r:embed="rId6" cstate="print"/>
            <a:stretch>
              <a:fillRect/>
            </a:stretch>
          </p:blipFill>
          <p:spPr>
            <a:xfrm>
              <a:off x="6244082" y="4476369"/>
              <a:ext cx="147065" cy="96011"/>
            </a:xfrm>
            <a:prstGeom prst="rect">
              <a:avLst/>
            </a:prstGeom>
          </p:spPr>
        </p:pic>
      </p:grpSp>
      <p:sp>
        <p:nvSpPr>
          <p:cNvPr id="17" name="object 17"/>
          <p:cNvSpPr txBox="1"/>
          <p:nvPr/>
        </p:nvSpPr>
        <p:spPr>
          <a:xfrm>
            <a:off x="2413304" y="-716789"/>
            <a:ext cx="5808345" cy="6009722"/>
          </a:xfrm>
          <a:prstGeom prst="rect">
            <a:avLst/>
          </a:prstGeom>
        </p:spPr>
        <p:txBody>
          <a:bodyPr vert="horz" wrap="square" lIns="0" tIns="12700" rIns="0" bIns="0" rtlCol="0">
            <a:spAutoFit/>
          </a:bodyPr>
          <a:lstStyle/>
          <a:p>
            <a:pPr marL="101600">
              <a:lnSpc>
                <a:spcPts val="1280"/>
              </a:lnSpc>
              <a:spcBef>
                <a:spcPts val="100"/>
              </a:spcBef>
            </a:pPr>
            <a:r>
              <a:rPr sz="1100" b="1" spc="-10" dirty="0">
                <a:latin typeface="Times New Roman"/>
                <a:cs typeface="Times New Roman"/>
              </a:rPr>
              <a:t>EXAMPLE</a:t>
            </a:r>
            <a:r>
              <a:rPr sz="1100" b="1" spc="-30" dirty="0">
                <a:latin typeface="Times New Roman"/>
                <a:cs typeface="Times New Roman"/>
              </a:rPr>
              <a:t> </a:t>
            </a:r>
            <a:r>
              <a:rPr sz="1100" b="1" dirty="0">
                <a:latin typeface="Times New Roman"/>
                <a:cs typeface="Times New Roman"/>
              </a:rPr>
              <a:t>15.2A</a:t>
            </a:r>
            <a:r>
              <a:rPr sz="1100" b="1" spc="-65" dirty="0">
                <a:latin typeface="Times New Roman"/>
                <a:cs typeface="Times New Roman"/>
              </a:rPr>
              <a:t> </a:t>
            </a:r>
            <a:r>
              <a:rPr sz="1100" b="1" dirty="0">
                <a:latin typeface="Times New Roman"/>
                <a:cs typeface="Times New Roman"/>
              </a:rPr>
              <a:t>–</a:t>
            </a:r>
            <a:r>
              <a:rPr sz="1100" b="1" spc="-25" dirty="0">
                <a:latin typeface="Times New Roman"/>
                <a:cs typeface="Times New Roman"/>
              </a:rPr>
              <a:t> </a:t>
            </a:r>
            <a:r>
              <a:rPr sz="1100" b="1" dirty="0">
                <a:latin typeface="Times New Roman"/>
                <a:cs typeface="Times New Roman"/>
              </a:rPr>
              <a:t>Calculating</a:t>
            </a:r>
            <a:r>
              <a:rPr sz="1100" b="1" spc="-20" dirty="0">
                <a:latin typeface="Times New Roman"/>
                <a:cs typeface="Times New Roman"/>
              </a:rPr>
              <a:t> </a:t>
            </a:r>
            <a:r>
              <a:rPr sz="1100" b="1" dirty="0">
                <a:latin typeface="Times New Roman"/>
                <a:cs typeface="Times New Roman"/>
              </a:rPr>
              <a:t>the</a:t>
            </a:r>
            <a:r>
              <a:rPr sz="1100" b="1" spc="-15" dirty="0">
                <a:latin typeface="Times New Roman"/>
                <a:cs typeface="Times New Roman"/>
              </a:rPr>
              <a:t> </a:t>
            </a:r>
            <a:r>
              <a:rPr sz="1100" b="1" spc="-20" dirty="0">
                <a:latin typeface="Times New Roman"/>
                <a:cs typeface="Times New Roman"/>
              </a:rPr>
              <a:t>work</a:t>
            </a:r>
            <a:endParaRPr sz="1100">
              <a:latin typeface="Times New Roman"/>
              <a:cs typeface="Times New Roman"/>
            </a:endParaRPr>
          </a:p>
          <a:p>
            <a:pPr marL="558163">
              <a:lnSpc>
                <a:spcPts val="1280"/>
              </a:lnSpc>
            </a:pPr>
            <a:r>
              <a:rPr sz="1100" dirty="0">
                <a:latin typeface="Times New Roman"/>
                <a:cs typeface="Times New Roman"/>
              </a:rPr>
              <a:t>Find</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two</a:t>
            </a:r>
            <a:r>
              <a:rPr sz="1100" spc="-15" dirty="0">
                <a:latin typeface="Times New Roman"/>
                <a:cs typeface="Times New Roman"/>
              </a:rPr>
              <a:t> </a:t>
            </a:r>
            <a:r>
              <a:rPr sz="1100" dirty="0">
                <a:latin typeface="Times New Roman"/>
                <a:cs typeface="Times New Roman"/>
              </a:rPr>
              <a:t>processes</a:t>
            </a:r>
            <a:r>
              <a:rPr sz="1100" spc="-20" dirty="0">
                <a:latin typeface="Times New Roman"/>
                <a:cs typeface="Times New Roman"/>
              </a:rPr>
              <a:t> </a:t>
            </a:r>
            <a:r>
              <a:rPr sz="1100" dirty="0">
                <a:latin typeface="Times New Roman"/>
                <a:cs typeface="Times New Roman"/>
              </a:rPr>
              <a:t>shown in</a:t>
            </a:r>
            <a:r>
              <a:rPr sz="1100" spc="-10" dirty="0">
                <a:latin typeface="Times New Roman"/>
                <a:cs typeface="Times New Roman"/>
              </a:rPr>
              <a:t> </a:t>
            </a:r>
            <a:r>
              <a:rPr sz="1100" dirty="0">
                <a:latin typeface="Times New Roman"/>
                <a:cs typeface="Times New Roman"/>
              </a:rPr>
              <a:t>Figure</a:t>
            </a:r>
            <a:r>
              <a:rPr sz="1100" spc="-20" dirty="0">
                <a:latin typeface="Times New Roman"/>
                <a:cs typeface="Times New Roman"/>
              </a:rPr>
              <a:t> </a:t>
            </a:r>
            <a:r>
              <a:rPr sz="1100" spc="-10" dirty="0">
                <a:latin typeface="Times New Roman"/>
                <a:cs typeface="Times New Roman"/>
              </a:rPr>
              <a:t>15.6.</a:t>
            </a:r>
            <a:endParaRPr sz="1100">
              <a:latin typeface="Times New Roman"/>
              <a:cs typeface="Times New Roman"/>
            </a:endParaRPr>
          </a:p>
          <a:p>
            <a:pPr marL="101600">
              <a:lnSpc>
                <a:spcPts val="1105"/>
              </a:lnSpc>
              <a:spcBef>
                <a:spcPts val="1045"/>
              </a:spcBef>
            </a:pPr>
            <a:r>
              <a:rPr sz="1100" b="1" spc="-10" dirty="0">
                <a:latin typeface="Times New Roman"/>
                <a:cs typeface="Times New Roman"/>
              </a:rPr>
              <a:t>SOLUTION</a:t>
            </a:r>
            <a:endParaRPr sz="1100">
              <a:latin typeface="Times New Roman"/>
              <a:cs typeface="Times New Roman"/>
            </a:endParaRPr>
          </a:p>
          <a:p>
            <a:pPr marL="101600">
              <a:lnSpc>
                <a:spcPts val="1105"/>
              </a:lnSpc>
            </a:pP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constant-</a:t>
            </a:r>
            <a:r>
              <a:rPr sz="1100" dirty="0">
                <a:latin typeface="Times New Roman"/>
                <a:cs typeface="Times New Roman"/>
              </a:rPr>
              <a:t>pressure</a:t>
            </a:r>
            <a:r>
              <a:rPr sz="1100" spc="-5" dirty="0">
                <a:latin typeface="Times New Roman"/>
                <a:cs typeface="Times New Roman"/>
              </a:rPr>
              <a:t> </a:t>
            </a:r>
            <a:r>
              <a:rPr sz="1100" dirty="0">
                <a:latin typeface="Times New Roman"/>
                <a:cs typeface="Times New Roman"/>
              </a:rPr>
              <a:t>1</a:t>
            </a:r>
            <a:r>
              <a:rPr sz="1100" spc="-15" dirty="0">
                <a:latin typeface="Times New Roman"/>
                <a:cs typeface="Times New Roman"/>
              </a:rPr>
              <a:t> </a:t>
            </a:r>
            <a:r>
              <a:rPr sz="1100" dirty="0">
                <a:latin typeface="Times New Roman"/>
                <a:cs typeface="Times New Roman"/>
              </a:rPr>
              <a:t>to 2</a:t>
            </a:r>
            <a:r>
              <a:rPr sz="1100" spc="-15"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 is</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area</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rectangle,</a:t>
            </a:r>
            <a:r>
              <a:rPr sz="1100" spc="5" dirty="0">
                <a:latin typeface="Times New Roman"/>
                <a:cs typeface="Times New Roman"/>
              </a:rPr>
              <a:t> </a:t>
            </a:r>
            <a:r>
              <a:rPr sz="1100" dirty="0">
                <a:latin typeface="Times New Roman"/>
                <a:cs typeface="Times New Roman"/>
              </a:rPr>
              <a:t>as</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Figure</a:t>
            </a:r>
            <a:r>
              <a:rPr sz="1100" spc="5" dirty="0">
                <a:latin typeface="Times New Roman"/>
                <a:cs typeface="Times New Roman"/>
              </a:rPr>
              <a:t> </a:t>
            </a:r>
            <a:r>
              <a:rPr sz="1100" spc="-10" dirty="0">
                <a:latin typeface="Times New Roman"/>
                <a:cs typeface="Times New Roman"/>
              </a:rPr>
              <a:t>15.7.</a:t>
            </a:r>
            <a:endParaRPr sz="1100">
              <a:latin typeface="Times New Roman"/>
              <a:cs typeface="Times New Roman"/>
            </a:endParaRPr>
          </a:p>
          <a:p>
            <a:pPr marL="572132">
              <a:spcBef>
                <a:spcPts val="25"/>
              </a:spcBef>
            </a:pPr>
            <a:r>
              <a:rPr sz="1650" i="1" baseline="5050" dirty="0">
                <a:latin typeface="Times New Roman"/>
                <a:cs typeface="Times New Roman"/>
              </a:rPr>
              <a:t>W</a:t>
            </a:r>
            <a:r>
              <a:rPr sz="900" baseline="-13888" dirty="0">
                <a:latin typeface="Times New Roman"/>
                <a:cs typeface="Times New Roman"/>
              </a:rPr>
              <a:t>1</a:t>
            </a:r>
            <a:r>
              <a:rPr sz="900" baseline="-13888" dirty="0">
                <a:latin typeface="Symbol"/>
                <a:cs typeface="Symbol"/>
              </a:rPr>
              <a:t></a:t>
            </a:r>
            <a:r>
              <a:rPr sz="900" baseline="-13888" dirty="0">
                <a:latin typeface="Times New Roman"/>
                <a:cs typeface="Times New Roman"/>
              </a:rPr>
              <a:t>2</a:t>
            </a:r>
            <a:r>
              <a:rPr sz="900" spc="104" baseline="-13888" dirty="0">
                <a:latin typeface="Times New Roman"/>
                <a:cs typeface="Times New Roman"/>
              </a:rPr>
              <a:t> </a:t>
            </a:r>
            <a:r>
              <a:rPr sz="1650" baseline="5050" dirty="0">
                <a:latin typeface="Symbol"/>
                <a:cs typeface="Symbol"/>
              </a:rPr>
              <a:t></a:t>
            </a:r>
            <a:r>
              <a:rPr sz="1650" spc="-82" baseline="5050" dirty="0">
                <a:latin typeface="Times New Roman"/>
                <a:cs typeface="Times New Roman"/>
              </a:rPr>
              <a:t> </a:t>
            </a:r>
            <a:r>
              <a:rPr sz="1650" i="1" baseline="5050" dirty="0">
                <a:latin typeface="Times New Roman"/>
                <a:cs typeface="Times New Roman"/>
              </a:rPr>
              <a:t>P</a:t>
            </a:r>
            <a:r>
              <a:rPr sz="1650" baseline="5050" dirty="0">
                <a:latin typeface="Symbol"/>
                <a:cs typeface="Symbol"/>
              </a:rPr>
              <a:t></a:t>
            </a:r>
            <a:r>
              <a:rPr sz="1650" i="1" baseline="5050" dirty="0">
                <a:latin typeface="Times New Roman"/>
                <a:cs typeface="Times New Roman"/>
              </a:rPr>
              <a:t>V</a:t>
            </a:r>
            <a:r>
              <a:rPr sz="1650" i="1" spc="37" baseline="5050" dirty="0">
                <a:latin typeface="Times New Roman"/>
                <a:cs typeface="Times New Roman"/>
              </a:rPr>
              <a:t> </a:t>
            </a:r>
            <a:r>
              <a:rPr sz="1650" baseline="5050" dirty="0">
                <a:latin typeface="Symbol"/>
                <a:cs typeface="Symbol"/>
              </a:rPr>
              <a:t></a:t>
            </a:r>
            <a:r>
              <a:rPr sz="1650" spc="-97" baseline="5050" dirty="0">
                <a:latin typeface="Times New Roman"/>
                <a:cs typeface="Times New Roman"/>
              </a:rPr>
              <a:t> </a:t>
            </a:r>
            <a:r>
              <a:rPr sz="2175" baseline="3831" dirty="0">
                <a:latin typeface="Symbol"/>
                <a:cs typeface="Symbol"/>
              </a:rPr>
              <a:t></a:t>
            </a:r>
            <a:r>
              <a:rPr sz="1650" baseline="5050" dirty="0">
                <a:latin typeface="Times New Roman"/>
                <a:cs typeface="Times New Roman"/>
              </a:rPr>
              <a:t>80</a:t>
            </a:r>
            <a:r>
              <a:rPr sz="1650" spc="37" baseline="5050" dirty="0">
                <a:latin typeface="Times New Roman"/>
                <a:cs typeface="Times New Roman"/>
              </a:rPr>
              <a:t> </a:t>
            </a:r>
            <a:r>
              <a:rPr sz="1650" baseline="5050" dirty="0">
                <a:latin typeface="Times New Roman"/>
                <a:cs typeface="Times New Roman"/>
              </a:rPr>
              <a:t>kPa</a:t>
            </a:r>
            <a:r>
              <a:rPr sz="2175" baseline="3831" dirty="0">
                <a:latin typeface="Symbol"/>
                <a:cs typeface="Symbol"/>
              </a:rPr>
              <a:t></a:t>
            </a:r>
            <a:r>
              <a:rPr sz="1650" baseline="5050" dirty="0">
                <a:latin typeface="Times New Roman"/>
                <a:cs typeface="Times New Roman"/>
              </a:rPr>
              <a:t>8.0</a:t>
            </a:r>
            <a:r>
              <a:rPr sz="1650" spc="37" baseline="5050" dirty="0">
                <a:latin typeface="Times New Roman"/>
                <a:cs typeface="Times New Roman"/>
              </a:rPr>
              <a:t> </a:t>
            </a:r>
            <a:r>
              <a:rPr sz="1650" spc="-15" baseline="5050" dirty="0">
                <a:latin typeface="Times New Roman"/>
                <a:cs typeface="Times New Roman"/>
              </a:rPr>
              <a:t>L</a:t>
            </a:r>
            <a:r>
              <a:rPr sz="1650" spc="-112" baseline="5050" dirty="0">
                <a:latin typeface="Times New Roman"/>
                <a:cs typeface="Times New Roman"/>
              </a:rPr>
              <a:t> </a:t>
            </a:r>
            <a:r>
              <a:rPr sz="1650" baseline="5050" dirty="0">
                <a:latin typeface="Symbol"/>
                <a:cs typeface="Symbol"/>
              </a:rPr>
              <a:t></a:t>
            </a:r>
            <a:r>
              <a:rPr sz="1650" spc="-82" baseline="5050" dirty="0">
                <a:latin typeface="Times New Roman"/>
                <a:cs typeface="Times New Roman"/>
              </a:rPr>
              <a:t> </a:t>
            </a:r>
            <a:r>
              <a:rPr sz="1650" baseline="5050" dirty="0">
                <a:latin typeface="Times New Roman"/>
                <a:cs typeface="Times New Roman"/>
              </a:rPr>
              <a:t>4.0</a:t>
            </a:r>
            <a:r>
              <a:rPr sz="1650" spc="37" baseline="5050" dirty="0">
                <a:latin typeface="Times New Roman"/>
                <a:cs typeface="Times New Roman"/>
              </a:rPr>
              <a:t> </a:t>
            </a:r>
            <a:r>
              <a:rPr sz="1650" spc="-15" baseline="5050" dirty="0">
                <a:latin typeface="Times New Roman"/>
                <a:cs typeface="Times New Roman"/>
              </a:rPr>
              <a:t>L</a:t>
            </a:r>
            <a:r>
              <a:rPr sz="2175" spc="-15" baseline="3831" dirty="0">
                <a:latin typeface="Symbol"/>
                <a:cs typeface="Symbol"/>
              </a:rPr>
              <a:t></a:t>
            </a:r>
            <a:r>
              <a:rPr sz="2175" spc="-247" baseline="3831" dirty="0">
                <a:latin typeface="Times New Roman"/>
                <a:cs typeface="Times New Roman"/>
              </a:rPr>
              <a:t> </a:t>
            </a:r>
            <a:r>
              <a:rPr sz="1650" baseline="5050" dirty="0">
                <a:latin typeface="Symbol"/>
                <a:cs typeface="Symbol"/>
              </a:rPr>
              <a:t></a:t>
            </a:r>
            <a:r>
              <a:rPr sz="1650" spc="-97" baseline="5050" dirty="0">
                <a:latin typeface="Times New Roman"/>
                <a:cs typeface="Times New Roman"/>
              </a:rPr>
              <a:t> </a:t>
            </a:r>
            <a:r>
              <a:rPr sz="1750" spc="-10" dirty="0">
                <a:latin typeface="Symbol"/>
                <a:cs typeface="Symbol"/>
              </a:rPr>
              <a:t></a:t>
            </a:r>
            <a:r>
              <a:rPr sz="1650" spc="-15" baseline="5050" dirty="0">
                <a:latin typeface="Times New Roman"/>
                <a:cs typeface="Times New Roman"/>
              </a:rPr>
              <a:t>80</a:t>
            </a:r>
            <a:r>
              <a:rPr sz="1650" spc="-127" baseline="5050" dirty="0">
                <a:latin typeface="Times New Roman"/>
                <a:cs typeface="Times New Roman"/>
              </a:rPr>
              <a:t> </a:t>
            </a:r>
            <a:r>
              <a:rPr sz="1650" baseline="5050" dirty="0">
                <a:latin typeface="Symbol"/>
                <a:cs typeface="Symbol"/>
              </a:rPr>
              <a:t></a:t>
            </a:r>
            <a:r>
              <a:rPr sz="1650" spc="-225" baseline="5050" dirty="0">
                <a:latin typeface="Times New Roman"/>
                <a:cs typeface="Times New Roman"/>
              </a:rPr>
              <a:t> </a:t>
            </a:r>
            <a:r>
              <a:rPr sz="1650" baseline="5050" dirty="0">
                <a:latin typeface="Times New Roman"/>
                <a:cs typeface="Times New Roman"/>
              </a:rPr>
              <a:t>10</a:t>
            </a:r>
            <a:r>
              <a:rPr sz="900" baseline="55555" dirty="0">
                <a:latin typeface="Times New Roman"/>
                <a:cs typeface="Times New Roman"/>
              </a:rPr>
              <a:t>3</a:t>
            </a:r>
            <a:r>
              <a:rPr sz="900" spc="322" baseline="55555" dirty="0">
                <a:latin typeface="Times New Roman"/>
                <a:cs typeface="Times New Roman"/>
              </a:rPr>
              <a:t> </a:t>
            </a:r>
            <a:r>
              <a:rPr sz="1650" spc="-15" baseline="5050" dirty="0">
                <a:latin typeface="Times New Roman"/>
                <a:cs typeface="Times New Roman"/>
              </a:rPr>
              <a:t>Pa</a:t>
            </a:r>
            <a:r>
              <a:rPr sz="1750" spc="-10" dirty="0">
                <a:latin typeface="Symbol"/>
                <a:cs typeface="Symbol"/>
              </a:rPr>
              <a:t></a:t>
            </a:r>
            <a:r>
              <a:rPr sz="1650" spc="-15" baseline="5050" dirty="0">
                <a:latin typeface="Times New Roman"/>
                <a:cs typeface="Times New Roman"/>
              </a:rPr>
              <a:t>4.0</a:t>
            </a:r>
            <a:r>
              <a:rPr sz="1650" spc="-127" baseline="5050" dirty="0">
                <a:latin typeface="Times New Roman"/>
                <a:cs typeface="Times New Roman"/>
              </a:rPr>
              <a:t> </a:t>
            </a:r>
            <a:r>
              <a:rPr sz="1650" baseline="5050" dirty="0">
                <a:latin typeface="Symbol"/>
                <a:cs typeface="Symbol"/>
              </a:rPr>
              <a:t></a:t>
            </a:r>
            <a:r>
              <a:rPr sz="1650" spc="-225" baseline="5050" dirty="0">
                <a:latin typeface="Times New Roman"/>
                <a:cs typeface="Times New Roman"/>
              </a:rPr>
              <a:t> </a:t>
            </a:r>
            <a:r>
              <a:rPr sz="1650" baseline="5050" dirty="0">
                <a:latin typeface="Times New Roman"/>
                <a:cs typeface="Times New Roman"/>
              </a:rPr>
              <a:t>10</a:t>
            </a:r>
            <a:r>
              <a:rPr sz="900" baseline="55555" dirty="0">
                <a:latin typeface="Symbol"/>
                <a:cs typeface="Symbol"/>
              </a:rPr>
              <a:t></a:t>
            </a:r>
            <a:r>
              <a:rPr sz="900" baseline="55555" dirty="0">
                <a:latin typeface="Times New Roman"/>
                <a:cs typeface="Times New Roman"/>
              </a:rPr>
              <a:t>3</a:t>
            </a:r>
            <a:r>
              <a:rPr sz="900" spc="315" baseline="55555" dirty="0">
                <a:latin typeface="Times New Roman"/>
                <a:cs typeface="Times New Roman"/>
              </a:rPr>
              <a:t> </a:t>
            </a:r>
            <a:r>
              <a:rPr sz="1650" baseline="5050" dirty="0">
                <a:latin typeface="Times New Roman"/>
                <a:cs typeface="Times New Roman"/>
              </a:rPr>
              <a:t>m</a:t>
            </a:r>
            <a:r>
              <a:rPr sz="900" baseline="55555" dirty="0">
                <a:latin typeface="Times New Roman"/>
                <a:cs typeface="Times New Roman"/>
              </a:rPr>
              <a:t>3</a:t>
            </a:r>
            <a:r>
              <a:rPr sz="900" spc="-44" baseline="55555" dirty="0">
                <a:latin typeface="Times New Roman"/>
                <a:cs typeface="Times New Roman"/>
              </a:rPr>
              <a:t> </a:t>
            </a:r>
            <a:r>
              <a:rPr sz="1750" spc="-10" dirty="0">
                <a:latin typeface="Symbol"/>
                <a:cs typeface="Symbol"/>
              </a:rPr>
              <a:t></a:t>
            </a:r>
            <a:r>
              <a:rPr sz="1750" spc="-245" dirty="0">
                <a:latin typeface="Times New Roman"/>
                <a:cs typeface="Times New Roman"/>
              </a:rPr>
              <a:t> </a:t>
            </a:r>
            <a:r>
              <a:rPr sz="1650" baseline="5050" dirty="0">
                <a:latin typeface="Symbol"/>
                <a:cs typeface="Symbol"/>
              </a:rPr>
              <a:t></a:t>
            </a:r>
            <a:r>
              <a:rPr sz="1650" spc="-67" baseline="5050" dirty="0">
                <a:latin typeface="Times New Roman"/>
                <a:cs typeface="Times New Roman"/>
              </a:rPr>
              <a:t> </a:t>
            </a:r>
            <a:r>
              <a:rPr sz="1650" baseline="5050" dirty="0">
                <a:latin typeface="Symbol"/>
                <a:cs typeface="Symbol"/>
              </a:rPr>
              <a:t></a:t>
            </a:r>
            <a:r>
              <a:rPr sz="1650" baseline="5050" dirty="0">
                <a:latin typeface="Times New Roman"/>
                <a:cs typeface="Times New Roman"/>
              </a:rPr>
              <a:t>320</a:t>
            </a:r>
            <a:r>
              <a:rPr sz="1650" spc="37" baseline="5050" dirty="0">
                <a:latin typeface="Times New Roman"/>
                <a:cs typeface="Times New Roman"/>
              </a:rPr>
              <a:t> </a:t>
            </a:r>
            <a:r>
              <a:rPr sz="1650" spc="-37" baseline="5050" dirty="0">
                <a:latin typeface="Times New Roman"/>
                <a:cs typeface="Times New Roman"/>
              </a:rPr>
              <a:t>J.</a:t>
            </a:r>
            <a:endParaRPr sz="1650" baseline="5050">
              <a:latin typeface="Times New Roman"/>
              <a:cs typeface="Times New Roman"/>
            </a:endParaRPr>
          </a:p>
          <a:p>
            <a:pPr>
              <a:spcBef>
                <a:spcPts val="200"/>
              </a:spcBef>
            </a:pPr>
            <a:endParaRPr sz="1100">
              <a:latin typeface="Times New Roman"/>
              <a:cs typeface="Times New Roman"/>
            </a:endParaRPr>
          </a:p>
          <a:p>
            <a:pPr marL="558163">
              <a:lnSpc>
                <a:spcPts val="1105"/>
              </a:lnSpc>
            </a:pPr>
            <a:r>
              <a:rPr sz="1100" dirty="0">
                <a:latin typeface="Times New Roman"/>
                <a:cs typeface="Times New Roman"/>
              </a:rPr>
              <a:t>For</a:t>
            </a:r>
            <a:r>
              <a:rPr sz="1100" spc="-3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expansion</a:t>
            </a:r>
            <a:r>
              <a:rPr sz="1100" spc="-10" dirty="0">
                <a:latin typeface="Times New Roman"/>
                <a:cs typeface="Times New Roman"/>
              </a:rPr>
              <a:t> </a:t>
            </a:r>
            <a:r>
              <a:rPr sz="1100" dirty="0">
                <a:latin typeface="Times New Roman"/>
                <a:cs typeface="Times New Roman"/>
              </a:rPr>
              <a:t>from state</a:t>
            </a:r>
            <a:r>
              <a:rPr sz="1100" spc="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dirty="0">
                <a:latin typeface="Times New Roman"/>
                <a:cs typeface="Times New Roman"/>
              </a:rPr>
              <a:t>to 3,</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area under</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to 3</a:t>
            </a:r>
            <a:r>
              <a:rPr sz="1100" spc="-10" dirty="0">
                <a:latin typeface="Times New Roman"/>
                <a:cs typeface="Times New Roman"/>
              </a:rPr>
              <a:t> </a:t>
            </a:r>
            <a:r>
              <a:rPr sz="1100" dirty="0">
                <a:latin typeface="Times New Roman"/>
                <a:cs typeface="Times New Roman"/>
              </a:rPr>
              <a:t>line</a:t>
            </a:r>
            <a:r>
              <a:rPr sz="1100" spc="-1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spc="-10" dirty="0">
                <a:latin typeface="Times New Roman"/>
                <a:cs typeface="Times New Roman"/>
              </a:rPr>
              <a:t>Figure</a:t>
            </a:r>
            <a:endParaRPr sz="1100">
              <a:latin typeface="Times New Roman"/>
              <a:cs typeface="Times New Roman"/>
            </a:endParaRPr>
          </a:p>
          <a:p>
            <a:pPr marL="101600">
              <a:lnSpc>
                <a:spcPts val="1105"/>
              </a:lnSpc>
            </a:pPr>
            <a:r>
              <a:rPr sz="1100" dirty="0">
                <a:latin typeface="Times New Roman"/>
                <a:cs typeface="Times New Roman"/>
              </a:rPr>
              <a:t>15.7.</a:t>
            </a:r>
            <a:r>
              <a:rPr sz="1100" spc="-45" dirty="0">
                <a:latin typeface="Times New Roman"/>
                <a:cs typeface="Times New Roman"/>
              </a:rPr>
              <a:t> </a:t>
            </a:r>
            <a:r>
              <a:rPr sz="1100" dirty="0">
                <a:latin typeface="Times New Roman"/>
                <a:cs typeface="Times New Roman"/>
              </a:rPr>
              <a:t>This</a:t>
            </a:r>
            <a:r>
              <a:rPr sz="1100" spc="-1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equal</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area</a:t>
            </a:r>
            <a:r>
              <a:rPr sz="1100" spc="-1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rectangle, with</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top</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rectangle</a:t>
            </a:r>
            <a:r>
              <a:rPr sz="1100" spc="-15"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average </a:t>
            </a:r>
            <a:r>
              <a:rPr sz="1100" spc="-10" dirty="0">
                <a:latin typeface="Times New Roman"/>
                <a:cs typeface="Times New Roman"/>
              </a:rPr>
              <a:t>pressure.</a:t>
            </a:r>
            <a:endParaRPr sz="1100">
              <a:latin typeface="Times New Roman"/>
              <a:cs typeface="Times New Roman"/>
            </a:endParaRPr>
          </a:p>
          <a:p>
            <a:pPr marL="572132">
              <a:spcBef>
                <a:spcPts val="20"/>
              </a:spcBef>
            </a:pPr>
            <a:r>
              <a:rPr sz="1650" i="1" baseline="5050" dirty="0">
                <a:latin typeface="Times New Roman"/>
                <a:cs typeface="Times New Roman"/>
              </a:rPr>
              <a:t>W</a:t>
            </a:r>
            <a:r>
              <a:rPr sz="900" baseline="-13888" dirty="0">
                <a:latin typeface="Times New Roman"/>
                <a:cs typeface="Times New Roman"/>
              </a:rPr>
              <a:t>2</a:t>
            </a:r>
            <a:r>
              <a:rPr sz="900" baseline="-13888" dirty="0">
                <a:latin typeface="Symbol"/>
                <a:cs typeface="Symbol"/>
              </a:rPr>
              <a:t></a:t>
            </a:r>
            <a:r>
              <a:rPr sz="900" baseline="-13888" dirty="0">
                <a:latin typeface="Times New Roman"/>
                <a:cs typeface="Times New Roman"/>
              </a:rPr>
              <a:t>3</a:t>
            </a:r>
            <a:r>
              <a:rPr sz="900" spc="104" baseline="-13888" dirty="0">
                <a:latin typeface="Times New Roman"/>
                <a:cs typeface="Times New Roman"/>
              </a:rPr>
              <a:t> </a:t>
            </a:r>
            <a:r>
              <a:rPr sz="1650" baseline="5050" dirty="0">
                <a:latin typeface="Symbol"/>
                <a:cs typeface="Symbol"/>
              </a:rPr>
              <a:t></a:t>
            </a:r>
            <a:r>
              <a:rPr sz="1650" spc="-89" baseline="5050" dirty="0">
                <a:latin typeface="Times New Roman"/>
                <a:cs typeface="Times New Roman"/>
              </a:rPr>
              <a:t> </a:t>
            </a:r>
            <a:r>
              <a:rPr sz="1650" i="1" spc="-15" baseline="5050" dirty="0">
                <a:latin typeface="Times New Roman"/>
                <a:cs typeface="Times New Roman"/>
              </a:rPr>
              <a:t>P</a:t>
            </a:r>
            <a:r>
              <a:rPr sz="900" i="1" spc="-15" baseline="-13888" dirty="0">
                <a:latin typeface="Times New Roman"/>
                <a:cs typeface="Times New Roman"/>
              </a:rPr>
              <a:t>av</a:t>
            </a:r>
            <a:r>
              <a:rPr sz="900" i="1" spc="-120" baseline="-13888" dirty="0">
                <a:latin typeface="Times New Roman"/>
                <a:cs typeface="Times New Roman"/>
              </a:rPr>
              <a:t> </a:t>
            </a:r>
            <a:r>
              <a:rPr sz="1650" baseline="5050" dirty="0">
                <a:latin typeface="Symbol"/>
                <a:cs typeface="Symbol"/>
              </a:rPr>
              <a:t></a:t>
            </a:r>
            <a:r>
              <a:rPr sz="1650" i="1" baseline="5050" dirty="0">
                <a:latin typeface="Times New Roman"/>
                <a:cs typeface="Times New Roman"/>
              </a:rPr>
              <a:t>V</a:t>
            </a:r>
            <a:r>
              <a:rPr sz="1650" i="1" spc="-67" baseline="5050" dirty="0">
                <a:latin typeface="Times New Roman"/>
                <a:cs typeface="Times New Roman"/>
              </a:rPr>
              <a:t> </a:t>
            </a:r>
            <a:r>
              <a:rPr sz="1650" baseline="5050" dirty="0">
                <a:latin typeface="Symbol"/>
                <a:cs typeface="Symbol"/>
              </a:rPr>
              <a:t></a:t>
            </a:r>
            <a:r>
              <a:rPr sz="1650" spc="-89" baseline="5050" dirty="0">
                <a:latin typeface="Times New Roman"/>
                <a:cs typeface="Times New Roman"/>
              </a:rPr>
              <a:t> </a:t>
            </a:r>
            <a:r>
              <a:rPr sz="2175" spc="-15" baseline="3831" dirty="0">
                <a:latin typeface="Symbol"/>
                <a:cs typeface="Symbol"/>
              </a:rPr>
              <a:t></a:t>
            </a:r>
            <a:r>
              <a:rPr sz="1650" spc="-15" baseline="5050" dirty="0">
                <a:latin typeface="Times New Roman"/>
                <a:cs typeface="Times New Roman"/>
              </a:rPr>
              <a:t>100</a:t>
            </a:r>
            <a:r>
              <a:rPr sz="1650" spc="-75" baseline="5050" dirty="0">
                <a:latin typeface="Times New Roman"/>
                <a:cs typeface="Times New Roman"/>
              </a:rPr>
              <a:t> </a:t>
            </a:r>
            <a:r>
              <a:rPr sz="1650" spc="-15" baseline="5050" dirty="0">
                <a:latin typeface="Times New Roman"/>
                <a:cs typeface="Times New Roman"/>
              </a:rPr>
              <a:t>kPa</a:t>
            </a:r>
            <a:r>
              <a:rPr sz="2175" spc="-15" baseline="3831" dirty="0">
                <a:latin typeface="Symbol"/>
                <a:cs typeface="Symbol"/>
              </a:rPr>
              <a:t></a:t>
            </a:r>
            <a:r>
              <a:rPr sz="1650" spc="-15" baseline="5050" dirty="0">
                <a:latin typeface="Times New Roman"/>
                <a:cs typeface="Times New Roman"/>
              </a:rPr>
              <a:t>16</a:t>
            </a:r>
            <a:r>
              <a:rPr sz="1650" spc="-67" baseline="5050" dirty="0">
                <a:latin typeface="Times New Roman"/>
                <a:cs typeface="Times New Roman"/>
              </a:rPr>
              <a:t> </a:t>
            </a:r>
            <a:r>
              <a:rPr sz="1650" spc="-15" baseline="5050" dirty="0">
                <a:latin typeface="Times New Roman"/>
                <a:cs typeface="Times New Roman"/>
              </a:rPr>
              <a:t>L</a:t>
            </a:r>
            <a:r>
              <a:rPr sz="1650" spc="-97" baseline="5050" dirty="0">
                <a:latin typeface="Times New Roman"/>
                <a:cs typeface="Times New Roman"/>
              </a:rPr>
              <a:t> </a:t>
            </a:r>
            <a:r>
              <a:rPr sz="1650" baseline="5050" dirty="0">
                <a:latin typeface="Symbol"/>
                <a:cs typeface="Symbol"/>
              </a:rPr>
              <a:t></a:t>
            </a:r>
            <a:r>
              <a:rPr sz="1650" spc="-89" baseline="5050" dirty="0">
                <a:latin typeface="Times New Roman"/>
                <a:cs typeface="Times New Roman"/>
              </a:rPr>
              <a:t> </a:t>
            </a:r>
            <a:r>
              <a:rPr sz="1650" baseline="5050" dirty="0">
                <a:latin typeface="Times New Roman"/>
                <a:cs typeface="Times New Roman"/>
              </a:rPr>
              <a:t>8.0</a:t>
            </a:r>
            <a:r>
              <a:rPr sz="1650" spc="15" baseline="5050" dirty="0">
                <a:latin typeface="Times New Roman"/>
                <a:cs typeface="Times New Roman"/>
              </a:rPr>
              <a:t> </a:t>
            </a:r>
            <a:r>
              <a:rPr sz="1650" spc="-15" baseline="5050" dirty="0">
                <a:latin typeface="Times New Roman"/>
                <a:cs typeface="Times New Roman"/>
              </a:rPr>
              <a:t>L</a:t>
            </a:r>
            <a:r>
              <a:rPr sz="2175" spc="-15" baseline="3831" dirty="0">
                <a:latin typeface="Symbol"/>
                <a:cs typeface="Symbol"/>
              </a:rPr>
              <a:t></a:t>
            </a:r>
            <a:r>
              <a:rPr sz="2175" spc="-240" baseline="3831" dirty="0">
                <a:latin typeface="Times New Roman"/>
                <a:cs typeface="Times New Roman"/>
              </a:rPr>
              <a:t> </a:t>
            </a:r>
            <a:r>
              <a:rPr sz="1650" baseline="5050" dirty="0">
                <a:latin typeface="Symbol"/>
                <a:cs typeface="Symbol"/>
              </a:rPr>
              <a:t></a:t>
            </a:r>
            <a:r>
              <a:rPr sz="1650" spc="-89" baseline="5050" dirty="0">
                <a:latin typeface="Times New Roman"/>
                <a:cs typeface="Times New Roman"/>
              </a:rPr>
              <a:t> </a:t>
            </a:r>
            <a:r>
              <a:rPr sz="1750" spc="-10" dirty="0">
                <a:latin typeface="Symbol"/>
                <a:cs typeface="Symbol"/>
              </a:rPr>
              <a:t></a:t>
            </a:r>
            <a:r>
              <a:rPr sz="1650" spc="-15" baseline="5050" dirty="0">
                <a:latin typeface="Times New Roman"/>
                <a:cs typeface="Times New Roman"/>
              </a:rPr>
              <a:t>100</a:t>
            </a:r>
            <a:r>
              <a:rPr sz="1650" spc="-112" baseline="5050" dirty="0">
                <a:latin typeface="Times New Roman"/>
                <a:cs typeface="Times New Roman"/>
              </a:rPr>
              <a:t> </a:t>
            </a:r>
            <a:r>
              <a:rPr sz="1650" baseline="5050" dirty="0">
                <a:latin typeface="Symbol"/>
                <a:cs typeface="Symbol"/>
              </a:rPr>
              <a:t></a:t>
            </a:r>
            <a:r>
              <a:rPr sz="1650" spc="-225" baseline="5050" dirty="0">
                <a:latin typeface="Times New Roman"/>
                <a:cs typeface="Times New Roman"/>
              </a:rPr>
              <a:t> </a:t>
            </a:r>
            <a:r>
              <a:rPr sz="1650" baseline="5050" dirty="0">
                <a:latin typeface="Times New Roman"/>
                <a:cs typeface="Times New Roman"/>
              </a:rPr>
              <a:t>10</a:t>
            </a:r>
            <a:r>
              <a:rPr sz="900" baseline="55555" dirty="0">
                <a:latin typeface="Times New Roman"/>
                <a:cs typeface="Times New Roman"/>
              </a:rPr>
              <a:t>3</a:t>
            </a:r>
            <a:r>
              <a:rPr sz="900" spc="292" baseline="55555" dirty="0">
                <a:latin typeface="Times New Roman"/>
                <a:cs typeface="Times New Roman"/>
              </a:rPr>
              <a:t> </a:t>
            </a:r>
            <a:r>
              <a:rPr sz="1650" spc="-15" baseline="5050" dirty="0">
                <a:latin typeface="Times New Roman"/>
                <a:cs typeface="Times New Roman"/>
              </a:rPr>
              <a:t>Pa</a:t>
            </a:r>
            <a:r>
              <a:rPr sz="1750" spc="-10" dirty="0">
                <a:latin typeface="Symbol"/>
                <a:cs typeface="Symbol"/>
              </a:rPr>
              <a:t></a:t>
            </a:r>
            <a:r>
              <a:rPr sz="1650" spc="-15" baseline="5050" dirty="0">
                <a:latin typeface="Times New Roman"/>
                <a:cs typeface="Times New Roman"/>
              </a:rPr>
              <a:t>8.0</a:t>
            </a:r>
            <a:r>
              <a:rPr sz="1650" spc="-112" baseline="5050" dirty="0">
                <a:latin typeface="Times New Roman"/>
                <a:cs typeface="Times New Roman"/>
              </a:rPr>
              <a:t> </a:t>
            </a:r>
            <a:r>
              <a:rPr sz="1650" baseline="5050" dirty="0">
                <a:latin typeface="Symbol"/>
                <a:cs typeface="Symbol"/>
              </a:rPr>
              <a:t></a:t>
            </a:r>
            <a:r>
              <a:rPr sz="1650" spc="-217" baseline="5050" dirty="0">
                <a:latin typeface="Times New Roman"/>
                <a:cs typeface="Times New Roman"/>
              </a:rPr>
              <a:t> </a:t>
            </a:r>
            <a:r>
              <a:rPr sz="1650" baseline="5050" dirty="0">
                <a:latin typeface="Times New Roman"/>
                <a:cs typeface="Times New Roman"/>
              </a:rPr>
              <a:t>10</a:t>
            </a:r>
            <a:r>
              <a:rPr sz="900" baseline="55555" dirty="0">
                <a:latin typeface="Symbol"/>
                <a:cs typeface="Symbol"/>
              </a:rPr>
              <a:t></a:t>
            </a:r>
            <a:r>
              <a:rPr sz="900" baseline="55555" dirty="0">
                <a:latin typeface="Times New Roman"/>
                <a:cs typeface="Times New Roman"/>
              </a:rPr>
              <a:t>3</a:t>
            </a:r>
            <a:r>
              <a:rPr sz="900" spc="307" baseline="55555" dirty="0">
                <a:latin typeface="Times New Roman"/>
                <a:cs typeface="Times New Roman"/>
              </a:rPr>
              <a:t> </a:t>
            </a:r>
            <a:r>
              <a:rPr sz="1650" baseline="5050" dirty="0">
                <a:latin typeface="Times New Roman"/>
                <a:cs typeface="Times New Roman"/>
              </a:rPr>
              <a:t>m</a:t>
            </a:r>
            <a:r>
              <a:rPr sz="900" baseline="55555" dirty="0">
                <a:latin typeface="Times New Roman"/>
                <a:cs typeface="Times New Roman"/>
              </a:rPr>
              <a:t>3</a:t>
            </a:r>
            <a:r>
              <a:rPr sz="900" spc="-67" baseline="55555" dirty="0">
                <a:latin typeface="Times New Roman"/>
                <a:cs typeface="Times New Roman"/>
              </a:rPr>
              <a:t> </a:t>
            </a:r>
            <a:r>
              <a:rPr sz="1750" spc="-10" dirty="0">
                <a:latin typeface="Symbol"/>
                <a:cs typeface="Symbol"/>
              </a:rPr>
              <a:t></a:t>
            </a:r>
            <a:r>
              <a:rPr sz="1750" spc="-235" dirty="0">
                <a:latin typeface="Times New Roman"/>
                <a:cs typeface="Times New Roman"/>
              </a:rPr>
              <a:t> </a:t>
            </a:r>
            <a:r>
              <a:rPr sz="1650" baseline="5050" dirty="0">
                <a:latin typeface="Symbol"/>
                <a:cs typeface="Symbol"/>
              </a:rPr>
              <a:t></a:t>
            </a:r>
            <a:r>
              <a:rPr sz="1650" spc="-67" baseline="5050" dirty="0">
                <a:latin typeface="Times New Roman"/>
                <a:cs typeface="Times New Roman"/>
              </a:rPr>
              <a:t> </a:t>
            </a:r>
            <a:r>
              <a:rPr sz="1650" baseline="5050" dirty="0">
                <a:latin typeface="Symbol"/>
                <a:cs typeface="Symbol"/>
              </a:rPr>
              <a:t></a:t>
            </a:r>
            <a:r>
              <a:rPr sz="1650" baseline="5050" dirty="0">
                <a:latin typeface="Times New Roman"/>
                <a:cs typeface="Times New Roman"/>
              </a:rPr>
              <a:t>800</a:t>
            </a:r>
            <a:r>
              <a:rPr sz="1650" spc="15" baseline="5050" dirty="0">
                <a:latin typeface="Times New Roman"/>
                <a:cs typeface="Times New Roman"/>
              </a:rPr>
              <a:t> </a:t>
            </a:r>
            <a:r>
              <a:rPr sz="1650" spc="-37" baseline="5050" dirty="0">
                <a:latin typeface="Times New Roman"/>
                <a:cs typeface="Times New Roman"/>
              </a:rPr>
              <a:t>J.</a:t>
            </a:r>
            <a:endParaRPr sz="1650" baseline="5050">
              <a:latin typeface="Times New Roman"/>
              <a:cs typeface="Times New Roman"/>
            </a:endParaRPr>
          </a:p>
          <a:p>
            <a:pPr>
              <a:spcBef>
                <a:spcPts val="355"/>
              </a:spcBef>
            </a:pPr>
            <a:endParaRPr sz="1100">
              <a:latin typeface="Times New Roman"/>
              <a:cs typeface="Times New Roman"/>
            </a:endParaRPr>
          </a:p>
          <a:p>
            <a:pPr marL="101600" marR="291464" indent="456563">
              <a:lnSpc>
                <a:spcPct val="91000"/>
              </a:lnSpc>
              <a:spcBef>
                <a:spcPts val="5"/>
              </a:spcBef>
            </a:pPr>
            <a:r>
              <a:rPr sz="1100" dirty="0">
                <a:latin typeface="Times New Roman"/>
                <a:cs typeface="Times New Roman"/>
              </a:rPr>
              <a:t>Let’s</a:t>
            </a:r>
            <a:r>
              <a:rPr sz="1100" spc="-5" dirty="0">
                <a:latin typeface="Times New Roman"/>
                <a:cs typeface="Times New Roman"/>
              </a:rPr>
              <a:t> </a:t>
            </a:r>
            <a:r>
              <a:rPr sz="1100" dirty="0">
                <a:latin typeface="Times New Roman"/>
                <a:cs typeface="Times New Roman"/>
              </a:rPr>
              <a:t>turn now</a:t>
            </a:r>
            <a:r>
              <a:rPr sz="1100" spc="-25"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change in</a:t>
            </a:r>
            <a:r>
              <a:rPr sz="1100" spc="-20"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 The</a:t>
            </a:r>
            <a:r>
              <a:rPr sz="1100" spc="-20" dirty="0">
                <a:latin typeface="Times New Roman"/>
                <a:cs typeface="Times New Roman"/>
              </a:rPr>
              <a:t> </a:t>
            </a:r>
            <a:r>
              <a:rPr sz="1100" dirty="0">
                <a:latin typeface="Times New Roman"/>
                <a:cs typeface="Times New Roman"/>
              </a:rPr>
              <a:t>change</a:t>
            </a:r>
            <a:r>
              <a:rPr sz="1100" spc="-1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a:t>
            </a:r>
            <a:r>
              <a:rPr sz="1100" spc="5" dirty="0">
                <a:latin typeface="Times New Roman"/>
                <a:cs typeface="Times New Roman"/>
              </a:rPr>
              <a:t> </a:t>
            </a:r>
            <a:r>
              <a:rPr sz="1100" dirty="0">
                <a:latin typeface="Times New Roman"/>
                <a:cs typeface="Times New Roman"/>
              </a:rPr>
              <a:t>energy</a:t>
            </a:r>
            <a:r>
              <a:rPr sz="1100" spc="-20" dirty="0">
                <a:latin typeface="Times New Roman"/>
                <a:cs typeface="Times New Roman"/>
              </a:rPr>
              <a:t> </a:t>
            </a:r>
            <a:r>
              <a:rPr sz="1100" spc="-25" dirty="0">
                <a:latin typeface="Times New Roman"/>
                <a:cs typeface="Times New Roman"/>
              </a:rPr>
              <a:t>is </a:t>
            </a:r>
            <a:r>
              <a:rPr sz="1100" dirty="0">
                <a:latin typeface="Times New Roman"/>
                <a:cs typeface="Times New Roman"/>
              </a:rPr>
              <a:t>independent</a:t>
            </a:r>
            <a:r>
              <a:rPr sz="1100" spc="-15"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process</a:t>
            </a:r>
            <a:r>
              <a:rPr sz="1100" spc="-20" dirty="0">
                <a:latin typeface="Times New Roman"/>
                <a:cs typeface="Times New Roman"/>
              </a:rPr>
              <a:t> </a:t>
            </a:r>
            <a:r>
              <a:rPr sz="1100" dirty="0">
                <a:latin typeface="Times New Roman"/>
                <a:cs typeface="Times New Roman"/>
              </a:rPr>
              <a:t>that</a:t>
            </a:r>
            <a:r>
              <a:rPr sz="1100" spc="-25" dirty="0">
                <a:latin typeface="Times New Roman"/>
                <a:cs typeface="Times New Roman"/>
              </a:rPr>
              <a:t> </a:t>
            </a:r>
            <a:r>
              <a:rPr sz="1100" dirty="0">
                <a:latin typeface="Times New Roman"/>
                <a:cs typeface="Times New Roman"/>
              </a:rPr>
              <a:t>moves</a:t>
            </a:r>
            <a:r>
              <a:rPr sz="1100" spc="-25"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system</a:t>
            </a:r>
            <a:r>
              <a:rPr sz="1100" spc="-25" dirty="0">
                <a:latin typeface="Times New Roman"/>
                <a:cs typeface="Times New Roman"/>
              </a:rPr>
              <a:t> </a:t>
            </a: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one</a:t>
            </a:r>
            <a:r>
              <a:rPr sz="1100" spc="-30" dirty="0">
                <a:latin typeface="Times New Roman"/>
                <a:cs typeface="Times New Roman"/>
              </a:rPr>
              <a:t> </a:t>
            </a:r>
            <a:r>
              <a:rPr sz="1100" dirty="0">
                <a:latin typeface="Times New Roman"/>
                <a:cs typeface="Times New Roman"/>
              </a:rPr>
              <a:t>state</a:t>
            </a:r>
            <a:r>
              <a:rPr sz="1100" spc="-4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another.</a:t>
            </a:r>
            <a:r>
              <a:rPr sz="1100" spc="-40" dirty="0">
                <a:latin typeface="Times New Roman"/>
                <a:cs typeface="Times New Roman"/>
              </a:rPr>
              <a:t> </a:t>
            </a:r>
            <a:r>
              <a:rPr sz="1100" dirty="0">
                <a:latin typeface="Times New Roman"/>
                <a:cs typeface="Times New Roman"/>
              </a:rPr>
              <a:t>Thus,</a:t>
            </a:r>
            <a:r>
              <a:rPr sz="1100" spc="-30" dirty="0">
                <a:latin typeface="Times New Roman"/>
                <a:cs typeface="Times New Roman"/>
              </a:rPr>
              <a:t> </a:t>
            </a:r>
            <a:r>
              <a:rPr sz="1100" dirty="0">
                <a:latin typeface="Times New Roman"/>
                <a:cs typeface="Times New Roman"/>
              </a:rPr>
              <a:t>if</a:t>
            </a:r>
            <a:r>
              <a:rPr sz="1100" spc="-40" dirty="0">
                <a:latin typeface="Times New Roman"/>
                <a:cs typeface="Times New Roman"/>
              </a:rPr>
              <a:t> </a:t>
            </a:r>
            <a:r>
              <a:rPr sz="1100" dirty="0">
                <a:latin typeface="Times New Roman"/>
                <a:cs typeface="Times New Roman"/>
              </a:rPr>
              <a:t>we</a:t>
            </a:r>
            <a:r>
              <a:rPr sz="1100" spc="-25" dirty="0">
                <a:latin typeface="Times New Roman"/>
                <a:cs typeface="Times New Roman"/>
              </a:rPr>
              <a:t> </a:t>
            </a:r>
            <a:r>
              <a:rPr sz="1100" dirty="0">
                <a:latin typeface="Times New Roman"/>
                <a:cs typeface="Times New Roman"/>
              </a:rPr>
              <a:t>know</a:t>
            </a:r>
            <a:r>
              <a:rPr sz="1100" spc="-25" dirty="0">
                <a:latin typeface="Times New Roman"/>
                <a:cs typeface="Times New Roman"/>
              </a:rPr>
              <a:t> </a:t>
            </a:r>
            <a:r>
              <a:rPr sz="1100" spc="-20" dirty="0">
                <a:latin typeface="Times New Roman"/>
                <a:cs typeface="Times New Roman"/>
              </a:rPr>
              <a:t>what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 is</a:t>
            </a:r>
            <a:r>
              <a:rPr sz="1100" spc="-1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one</a:t>
            </a:r>
            <a:r>
              <a:rPr sz="1100" spc="-5" dirty="0">
                <a:latin typeface="Times New Roman"/>
                <a:cs typeface="Times New Roman"/>
              </a:rPr>
              <a:t> </a:t>
            </a:r>
            <a:r>
              <a:rPr sz="1100" dirty="0">
                <a:latin typeface="Times New Roman"/>
                <a:cs typeface="Times New Roman"/>
              </a:rPr>
              <a:t>process, we</a:t>
            </a:r>
            <a:r>
              <a:rPr sz="1100" spc="-20" dirty="0">
                <a:latin typeface="Times New Roman"/>
                <a:cs typeface="Times New Roman"/>
              </a:rPr>
              <a:t> </a:t>
            </a:r>
            <a:r>
              <a:rPr sz="1100" dirty="0">
                <a:latin typeface="Times New Roman"/>
                <a:cs typeface="Times New Roman"/>
              </a:rPr>
              <a:t>can</a:t>
            </a:r>
            <a:r>
              <a:rPr sz="1100" spc="-15" dirty="0">
                <a:latin typeface="Times New Roman"/>
                <a:cs typeface="Times New Roman"/>
              </a:rPr>
              <a:t> </a:t>
            </a:r>
            <a:r>
              <a:rPr sz="1100" dirty="0">
                <a:latin typeface="Times New Roman"/>
                <a:cs typeface="Times New Roman"/>
              </a:rPr>
              <a:t>apply</a:t>
            </a:r>
            <a:r>
              <a:rPr sz="1100" spc="-20" dirty="0">
                <a:latin typeface="Times New Roman"/>
                <a:cs typeface="Times New Roman"/>
              </a:rPr>
              <a:t> </a:t>
            </a:r>
            <a:r>
              <a:rPr sz="1100" dirty="0">
                <a:latin typeface="Times New Roman"/>
                <a:cs typeface="Times New Roman"/>
              </a:rPr>
              <a:t>that</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all</a:t>
            </a:r>
            <a:r>
              <a:rPr sz="1100" spc="5" dirty="0">
                <a:latin typeface="Times New Roman"/>
                <a:cs typeface="Times New Roman"/>
              </a:rPr>
              <a:t> </a:t>
            </a:r>
            <a:r>
              <a:rPr sz="1100" spc="-10" dirty="0">
                <a:latin typeface="Times New Roman"/>
                <a:cs typeface="Times New Roman"/>
              </a:rPr>
              <a:t>processes.</a:t>
            </a:r>
            <a:endParaRPr sz="1100">
              <a:latin typeface="Times New Roman"/>
              <a:cs typeface="Times New Roman"/>
            </a:endParaRPr>
          </a:p>
          <a:p>
            <a:pPr>
              <a:spcBef>
                <a:spcPts val="250"/>
              </a:spcBef>
            </a:pPr>
            <a:endParaRPr sz="1100">
              <a:latin typeface="Times New Roman"/>
              <a:cs typeface="Times New Roman"/>
            </a:endParaRPr>
          </a:p>
          <a:p>
            <a:pPr marL="116839" marR="55880">
              <a:lnSpc>
                <a:spcPts val="1200"/>
              </a:lnSpc>
              <a:spcBef>
                <a:spcPts val="5"/>
              </a:spcBef>
            </a:pPr>
            <a:r>
              <a:rPr sz="1100" b="1" dirty="0">
                <a:latin typeface="Times New Roman"/>
                <a:cs typeface="Times New Roman"/>
              </a:rPr>
              <a:t>Change</a:t>
            </a:r>
            <a:r>
              <a:rPr sz="1100" b="1" spc="-35" dirty="0">
                <a:latin typeface="Times New Roman"/>
                <a:cs typeface="Times New Roman"/>
              </a:rPr>
              <a:t> </a:t>
            </a:r>
            <a:r>
              <a:rPr sz="1100" b="1" dirty="0">
                <a:latin typeface="Times New Roman"/>
                <a:cs typeface="Times New Roman"/>
              </a:rPr>
              <a:t>in</a:t>
            </a:r>
            <a:r>
              <a:rPr sz="1100" b="1" spc="-30" dirty="0">
                <a:latin typeface="Times New Roman"/>
                <a:cs typeface="Times New Roman"/>
              </a:rPr>
              <a:t> </a:t>
            </a:r>
            <a:r>
              <a:rPr sz="1100" b="1" dirty="0">
                <a:latin typeface="Times New Roman"/>
                <a:cs typeface="Times New Roman"/>
              </a:rPr>
              <a:t>internal</a:t>
            </a:r>
            <a:r>
              <a:rPr sz="1100" b="1" spc="-25" dirty="0">
                <a:latin typeface="Times New Roman"/>
                <a:cs typeface="Times New Roman"/>
              </a:rPr>
              <a:t> </a:t>
            </a:r>
            <a:r>
              <a:rPr sz="1100" b="1" dirty="0">
                <a:latin typeface="Times New Roman"/>
                <a:cs typeface="Times New Roman"/>
              </a:rPr>
              <a:t>energy:</a:t>
            </a:r>
            <a:r>
              <a:rPr sz="1100" b="1" spc="-25" dirty="0">
                <a:latin typeface="Times New Roman"/>
                <a:cs typeface="Times New Roman"/>
              </a:rPr>
              <a:t> </a:t>
            </a:r>
            <a:r>
              <a:rPr sz="1100" dirty="0">
                <a:latin typeface="Times New Roman"/>
                <a:cs typeface="Times New Roman"/>
              </a:rPr>
              <a:t>If</a:t>
            </a:r>
            <a:r>
              <a:rPr sz="1100" spc="-1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temperature</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an</a:t>
            </a:r>
            <a:r>
              <a:rPr sz="1100" spc="-30" dirty="0">
                <a:latin typeface="Times New Roman"/>
                <a:cs typeface="Times New Roman"/>
              </a:rPr>
              <a:t> </a:t>
            </a:r>
            <a:r>
              <a:rPr sz="1100" dirty="0">
                <a:latin typeface="Times New Roman"/>
                <a:cs typeface="Times New Roman"/>
              </a:rPr>
              <a:t>ideal</a:t>
            </a:r>
            <a:r>
              <a:rPr sz="1100" spc="-20" dirty="0">
                <a:latin typeface="Times New Roman"/>
                <a:cs typeface="Times New Roman"/>
              </a:rPr>
              <a:t> </a:t>
            </a:r>
            <a:r>
              <a:rPr sz="1100" dirty="0">
                <a:latin typeface="Times New Roman"/>
                <a:cs typeface="Times New Roman"/>
              </a:rPr>
              <a:t>gas</a:t>
            </a:r>
            <a:r>
              <a:rPr sz="1100" spc="-30" dirty="0">
                <a:latin typeface="Times New Roman"/>
                <a:cs typeface="Times New Roman"/>
              </a:rPr>
              <a:t> </a:t>
            </a:r>
            <a:r>
              <a:rPr sz="1100" dirty="0">
                <a:latin typeface="Times New Roman"/>
                <a:cs typeface="Times New Roman"/>
              </a:rPr>
              <a:t>changes,</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change</a:t>
            </a:r>
            <a:r>
              <a:rPr sz="1100" spc="-3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0" dirty="0">
                <a:latin typeface="Times New Roman"/>
                <a:cs typeface="Times New Roman"/>
              </a:rPr>
              <a:t> energy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proportional</a:t>
            </a:r>
            <a:r>
              <a:rPr sz="1100" spc="-1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If</a:t>
            </a:r>
            <a:r>
              <a:rPr sz="1100" spc="-5" dirty="0">
                <a:latin typeface="Times New Roman"/>
                <a:cs typeface="Times New Roman"/>
              </a:rPr>
              <a:t> </a:t>
            </a:r>
            <a:r>
              <a:rPr sz="1100" dirty="0">
                <a:latin typeface="Times New Roman"/>
                <a:cs typeface="Times New Roman"/>
              </a:rPr>
              <a:t>there</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no</a:t>
            </a:r>
            <a:r>
              <a:rPr sz="1100" spc="-1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there</a:t>
            </a:r>
            <a:r>
              <a:rPr sz="1100" spc="-5" dirty="0">
                <a:latin typeface="Times New Roman"/>
                <a:cs typeface="Times New Roman"/>
              </a:rPr>
              <a:t> </a:t>
            </a:r>
            <a:r>
              <a:rPr sz="1100" spc="-25" dirty="0">
                <a:latin typeface="Times New Roman"/>
                <a:cs typeface="Times New Roman"/>
              </a:rPr>
              <a:t>is </a:t>
            </a:r>
            <a:r>
              <a:rPr sz="1100" dirty="0">
                <a:latin typeface="Times New Roman"/>
                <a:cs typeface="Times New Roman"/>
              </a:rPr>
              <a:t>no</a:t>
            </a:r>
            <a:r>
              <a:rPr sz="1100" spc="-5" dirty="0">
                <a:latin typeface="Times New Roman"/>
                <a:cs typeface="Times New Roman"/>
              </a:rPr>
              <a:t> </a:t>
            </a:r>
            <a:r>
              <a:rPr sz="1100" dirty="0">
                <a:latin typeface="Times New Roman"/>
                <a:cs typeface="Times New Roman"/>
              </a:rPr>
              <a:t>change</a:t>
            </a:r>
            <a:r>
              <a:rPr sz="1100" spc="-1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 energy</a:t>
            </a:r>
            <a:r>
              <a:rPr sz="1100" spc="-5" dirty="0">
                <a:latin typeface="Times New Roman"/>
                <a:cs typeface="Times New Roman"/>
              </a:rPr>
              <a:t> </a:t>
            </a:r>
            <a:r>
              <a:rPr sz="1100" dirty="0">
                <a:latin typeface="Times New Roman"/>
                <a:cs typeface="Times New Roman"/>
              </a:rPr>
              <a:t>(as</a:t>
            </a:r>
            <a:r>
              <a:rPr sz="1100" spc="-15" dirty="0">
                <a:latin typeface="Times New Roman"/>
                <a:cs typeface="Times New Roman"/>
              </a:rPr>
              <a:t> </a:t>
            </a:r>
            <a:r>
              <a:rPr sz="1100" dirty="0">
                <a:latin typeface="Times New Roman"/>
                <a:cs typeface="Times New Roman"/>
              </a:rPr>
              <a:t>long</a:t>
            </a:r>
            <a:r>
              <a:rPr sz="1100" spc="-15" dirty="0">
                <a:latin typeface="Times New Roman"/>
                <a:cs typeface="Times New Roman"/>
              </a:rPr>
              <a:t> </a:t>
            </a:r>
            <a:r>
              <a:rPr sz="1100" dirty="0">
                <a:latin typeface="Times New Roman"/>
                <a:cs typeface="Times New Roman"/>
              </a:rPr>
              <a:t>as</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number</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moles</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remains</a:t>
            </a:r>
            <a:r>
              <a:rPr sz="1100" spc="-5" dirty="0">
                <a:latin typeface="Times New Roman"/>
                <a:cs typeface="Times New Roman"/>
              </a:rPr>
              <a:t> </a:t>
            </a:r>
            <a:r>
              <a:rPr sz="1100" spc="-10" dirty="0">
                <a:latin typeface="Times New Roman"/>
                <a:cs typeface="Times New Roman"/>
              </a:rPr>
              <a:t>constant).</a:t>
            </a:r>
            <a:endParaRPr sz="1100">
              <a:latin typeface="Times New Roman"/>
              <a:cs typeface="Times New Roman"/>
            </a:endParaRPr>
          </a:p>
          <a:p>
            <a:pPr marL="296544" algn="ctr">
              <a:spcBef>
                <a:spcPts val="1155"/>
              </a:spcBef>
              <a:tabLst>
                <a:tab pos="855341" algn="l"/>
              </a:tabLst>
            </a:pPr>
            <a:r>
              <a:rPr sz="1100" b="1" spc="-50" dirty="0">
                <a:latin typeface="Times New Roman"/>
                <a:cs typeface="Times New Roman"/>
              </a:rPr>
              <a:t>.</a:t>
            </a:r>
            <a:r>
              <a:rPr sz="1100" b="1" dirty="0">
                <a:latin typeface="Times New Roman"/>
                <a:cs typeface="Times New Roman"/>
              </a:rPr>
              <a:t>	</a:t>
            </a:r>
            <a:r>
              <a:rPr sz="1100" dirty="0">
                <a:latin typeface="Times New Roman"/>
                <a:cs typeface="Times New Roman"/>
              </a:rPr>
              <a:t>(Equation</a:t>
            </a:r>
            <a:r>
              <a:rPr sz="1100" spc="-20" dirty="0">
                <a:latin typeface="Times New Roman"/>
                <a:cs typeface="Times New Roman"/>
              </a:rPr>
              <a:t> </a:t>
            </a:r>
            <a:r>
              <a:rPr sz="1100" dirty="0">
                <a:latin typeface="Times New Roman"/>
                <a:cs typeface="Times New Roman"/>
              </a:rPr>
              <a:t>15.4:</a:t>
            </a:r>
            <a:r>
              <a:rPr sz="1100" spc="-15" dirty="0">
                <a:latin typeface="Times New Roman"/>
                <a:cs typeface="Times New Roman"/>
              </a:rPr>
              <a:t> </a:t>
            </a:r>
            <a:r>
              <a:rPr sz="1100" b="1" dirty="0">
                <a:latin typeface="Times New Roman"/>
                <a:cs typeface="Times New Roman"/>
              </a:rPr>
              <a:t>Change</a:t>
            </a:r>
            <a:r>
              <a:rPr sz="1100" b="1" spc="-30" dirty="0">
                <a:latin typeface="Times New Roman"/>
                <a:cs typeface="Times New Roman"/>
              </a:rPr>
              <a:t> </a:t>
            </a:r>
            <a:r>
              <a:rPr sz="1100" b="1" dirty="0">
                <a:latin typeface="Times New Roman"/>
                <a:cs typeface="Times New Roman"/>
              </a:rPr>
              <a:t>in</a:t>
            </a:r>
            <a:r>
              <a:rPr sz="1100" b="1" spc="-20" dirty="0">
                <a:latin typeface="Times New Roman"/>
                <a:cs typeface="Times New Roman"/>
              </a:rPr>
              <a:t> </a:t>
            </a:r>
            <a:r>
              <a:rPr sz="1100" b="1" dirty="0">
                <a:latin typeface="Times New Roman"/>
                <a:cs typeface="Times New Roman"/>
              </a:rPr>
              <a:t>internal</a:t>
            </a:r>
            <a:r>
              <a:rPr sz="1100" b="1" spc="-10" dirty="0">
                <a:latin typeface="Times New Roman"/>
                <a:cs typeface="Times New Roman"/>
              </a:rPr>
              <a:t> energy</a:t>
            </a:r>
            <a:r>
              <a:rPr sz="1100" spc="-10" dirty="0">
                <a:latin typeface="Times New Roman"/>
                <a:cs typeface="Times New Roman"/>
              </a:rPr>
              <a:t>)</a:t>
            </a:r>
            <a:endParaRPr sz="1100">
              <a:latin typeface="Times New Roman"/>
              <a:cs typeface="Times New Roman"/>
            </a:endParaRPr>
          </a:p>
          <a:p>
            <a:pPr marL="116839">
              <a:spcBef>
                <a:spcPts val="1175"/>
              </a:spcBef>
              <a:tabLst>
                <a:tab pos="2253606" algn="l"/>
                <a:tab pos="4161773" algn="l"/>
              </a:tabLst>
            </a:pPr>
            <a:r>
              <a:rPr sz="1100" spc="-10" dirty="0">
                <a:latin typeface="Times New Roman"/>
                <a:cs typeface="Times New Roman"/>
              </a:rPr>
              <a:t>Monatomic:</a:t>
            </a:r>
            <a:r>
              <a:rPr sz="1100" dirty="0">
                <a:latin typeface="Times New Roman"/>
                <a:cs typeface="Times New Roman"/>
              </a:rPr>
              <a:t>	</a:t>
            </a:r>
            <a:r>
              <a:rPr sz="1100" spc="-10" dirty="0">
                <a:latin typeface="Times New Roman"/>
                <a:cs typeface="Times New Roman"/>
              </a:rPr>
              <a:t>Diatomic:</a:t>
            </a:r>
            <a:r>
              <a:rPr sz="1100" dirty="0">
                <a:latin typeface="Times New Roman"/>
                <a:cs typeface="Times New Roman"/>
              </a:rPr>
              <a:t>	</a:t>
            </a:r>
            <a:r>
              <a:rPr sz="1100" spc="-10" dirty="0">
                <a:latin typeface="Times New Roman"/>
                <a:cs typeface="Times New Roman"/>
              </a:rPr>
              <a:t>Polyatomic:</a:t>
            </a:r>
            <a:endParaRPr sz="1100">
              <a:latin typeface="Times New Roman"/>
              <a:cs typeface="Times New Roman"/>
            </a:endParaRPr>
          </a:p>
          <a:p>
            <a:pPr marL="558163" marR="608963" indent="15240">
              <a:lnSpc>
                <a:spcPts val="2300"/>
              </a:lnSpc>
              <a:spcBef>
                <a:spcPts val="229"/>
              </a:spcBef>
            </a:pPr>
            <a:r>
              <a:rPr sz="1650" i="1" baseline="5050" dirty="0">
                <a:latin typeface="Times New Roman"/>
                <a:cs typeface="Times New Roman"/>
              </a:rPr>
              <a:t>C</a:t>
            </a:r>
            <a:r>
              <a:rPr sz="700" i="1" dirty="0">
                <a:latin typeface="Times New Roman"/>
                <a:cs typeface="Times New Roman"/>
              </a:rPr>
              <a:t>V</a:t>
            </a:r>
            <a:r>
              <a:rPr sz="700" i="1" spc="85" dirty="0">
                <a:latin typeface="Times New Roman"/>
                <a:cs typeface="Times New Roman"/>
              </a:rPr>
              <a:t> </a:t>
            </a:r>
            <a:r>
              <a:rPr sz="1650" baseline="5050" dirty="0">
                <a:latin typeface="Times New Roman"/>
                <a:cs typeface="Times New Roman"/>
              </a:rPr>
              <a:t>is</a:t>
            </a:r>
            <a:r>
              <a:rPr sz="1650" spc="-22" baseline="5050" dirty="0">
                <a:latin typeface="Times New Roman"/>
                <a:cs typeface="Times New Roman"/>
              </a:rPr>
              <a:t> </a:t>
            </a:r>
            <a:r>
              <a:rPr sz="1650" baseline="5050" dirty="0">
                <a:latin typeface="Times New Roman"/>
                <a:cs typeface="Times New Roman"/>
              </a:rPr>
              <a:t>the</a:t>
            </a:r>
            <a:r>
              <a:rPr sz="1650" spc="-22" baseline="5050" dirty="0">
                <a:latin typeface="Times New Roman"/>
                <a:cs typeface="Times New Roman"/>
              </a:rPr>
              <a:t> </a:t>
            </a:r>
            <a:r>
              <a:rPr sz="1650" baseline="5050" dirty="0">
                <a:latin typeface="Times New Roman"/>
                <a:cs typeface="Times New Roman"/>
              </a:rPr>
              <a:t>heat</a:t>
            </a:r>
            <a:r>
              <a:rPr sz="1650" spc="-22" baseline="5050" dirty="0">
                <a:latin typeface="Times New Roman"/>
                <a:cs typeface="Times New Roman"/>
              </a:rPr>
              <a:t> </a:t>
            </a:r>
            <a:r>
              <a:rPr sz="1650" baseline="5050" dirty="0">
                <a:latin typeface="Times New Roman"/>
                <a:cs typeface="Times New Roman"/>
              </a:rPr>
              <a:t>capacity</a:t>
            </a:r>
            <a:r>
              <a:rPr sz="1650" spc="-15" baseline="5050" dirty="0">
                <a:latin typeface="Times New Roman"/>
                <a:cs typeface="Times New Roman"/>
              </a:rPr>
              <a:t> </a:t>
            </a:r>
            <a:r>
              <a:rPr sz="1650" baseline="5050" dirty="0">
                <a:latin typeface="Times New Roman"/>
                <a:cs typeface="Times New Roman"/>
              </a:rPr>
              <a:t>at</a:t>
            </a:r>
            <a:r>
              <a:rPr sz="1650" spc="-30" baseline="5050" dirty="0">
                <a:latin typeface="Times New Roman"/>
                <a:cs typeface="Times New Roman"/>
              </a:rPr>
              <a:t> </a:t>
            </a:r>
            <a:r>
              <a:rPr sz="1650" baseline="5050" dirty="0">
                <a:latin typeface="Times New Roman"/>
                <a:cs typeface="Times New Roman"/>
              </a:rPr>
              <a:t>constant</a:t>
            </a:r>
            <a:r>
              <a:rPr sz="1650" spc="-15" baseline="5050" dirty="0">
                <a:latin typeface="Times New Roman"/>
                <a:cs typeface="Times New Roman"/>
              </a:rPr>
              <a:t> </a:t>
            </a:r>
            <a:r>
              <a:rPr sz="1650" baseline="5050" dirty="0">
                <a:latin typeface="Times New Roman"/>
                <a:cs typeface="Times New Roman"/>
              </a:rPr>
              <a:t>volume,</a:t>
            </a:r>
            <a:r>
              <a:rPr sz="1650" spc="-7" baseline="5050" dirty="0">
                <a:latin typeface="Times New Roman"/>
                <a:cs typeface="Times New Roman"/>
              </a:rPr>
              <a:t> </a:t>
            </a:r>
            <a:r>
              <a:rPr sz="1650" baseline="5050" dirty="0">
                <a:latin typeface="Times New Roman"/>
                <a:cs typeface="Times New Roman"/>
              </a:rPr>
              <a:t>which</a:t>
            </a:r>
            <a:r>
              <a:rPr sz="1650" spc="-30" baseline="5050" dirty="0">
                <a:latin typeface="Times New Roman"/>
                <a:cs typeface="Times New Roman"/>
              </a:rPr>
              <a:t> </a:t>
            </a:r>
            <a:r>
              <a:rPr sz="1650" baseline="5050" dirty="0">
                <a:latin typeface="Times New Roman"/>
                <a:cs typeface="Times New Roman"/>
              </a:rPr>
              <a:t>we</a:t>
            </a:r>
            <a:r>
              <a:rPr sz="1650" spc="-22" baseline="5050" dirty="0">
                <a:latin typeface="Times New Roman"/>
                <a:cs typeface="Times New Roman"/>
              </a:rPr>
              <a:t> </a:t>
            </a:r>
            <a:r>
              <a:rPr sz="1650" baseline="5050" dirty="0">
                <a:latin typeface="Times New Roman"/>
                <a:cs typeface="Times New Roman"/>
              </a:rPr>
              <a:t>will examine</a:t>
            </a:r>
            <a:r>
              <a:rPr sz="1650" spc="-30" baseline="5050" dirty="0">
                <a:latin typeface="Times New Roman"/>
                <a:cs typeface="Times New Roman"/>
              </a:rPr>
              <a:t> </a:t>
            </a:r>
            <a:r>
              <a:rPr sz="1650" baseline="5050" dirty="0">
                <a:latin typeface="Times New Roman"/>
                <a:cs typeface="Times New Roman"/>
              </a:rPr>
              <a:t>in</a:t>
            </a:r>
            <a:r>
              <a:rPr sz="1650" spc="-30" baseline="5050" dirty="0">
                <a:latin typeface="Times New Roman"/>
                <a:cs typeface="Times New Roman"/>
              </a:rPr>
              <a:t> </a:t>
            </a:r>
            <a:r>
              <a:rPr sz="1650" baseline="5050" dirty="0">
                <a:latin typeface="Times New Roman"/>
                <a:cs typeface="Times New Roman"/>
              </a:rPr>
              <a:t>Section</a:t>
            </a:r>
            <a:r>
              <a:rPr sz="1650" spc="-7" baseline="5050" dirty="0">
                <a:latin typeface="Times New Roman"/>
                <a:cs typeface="Times New Roman"/>
              </a:rPr>
              <a:t> </a:t>
            </a:r>
            <a:r>
              <a:rPr sz="1650" spc="-15" baseline="5050" dirty="0">
                <a:latin typeface="Times New Roman"/>
                <a:cs typeface="Times New Roman"/>
              </a:rPr>
              <a:t>15-</a:t>
            </a:r>
            <a:r>
              <a:rPr sz="1650" spc="-37" baseline="5050" dirty="0">
                <a:latin typeface="Times New Roman"/>
                <a:cs typeface="Times New Roman"/>
              </a:rPr>
              <a:t>3. </a:t>
            </a:r>
            <a:r>
              <a:rPr sz="1100" dirty="0">
                <a:latin typeface="Times New Roman"/>
                <a:cs typeface="Times New Roman"/>
              </a:rPr>
              <a:t>If</a:t>
            </a:r>
            <a:r>
              <a:rPr sz="1100" spc="-30" dirty="0">
                <a:latin typeface="Times New Roman"/>
                <a:cs typeface="Times New Roman"/>
              </a:rPr>
              <a:t> </a:t>
            </a:r>
            <a:r>
              <a:rPr sz="1100" dirty="0">
                <a:latin typeface="Times New Roman"/>
                <a:cs typeface="Times New Roman"/>
              </a:rPr>
              <a:t>we</a:t>
            </a:r>
            <a:r>
              <a:rPr sz="1100" spc="-35" dirty="0">
                <a:latin typeface="Times New Roman"/>
                <a:cs typeface="Times New Roman"/>
              </a:rPr>
              <a:t> </a:t>
            </a:r>
            <a:r>
              <a:rPr sz="1100" dirty="0">
                <a:latin typeface="Times New Roman"/>
                <a:cs typeface="Times New Roman"/>
              </a:rPr>
              <a:t>just</a:t>
            </a:r>
            <a:r>
              <a:rPr sz="1100" spc="-15" dirty="0">
                <a:latin typeface="Times New Roman"/>
                <a:cs typeface="Times New Roman"/>
              </a:rPr>
              <a:t> </a:t>
            </a:r>
            <a:r>
              <a:rPr sz="1100" dirty="0">
                <a:latin typeface="Times New Roman"/>
                <a:cs typeface="Times New Roman"/>
              </a:rPr>
              <a:t>want</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internal</a:t>
            </a:r>
            <a:r>
              <a:rPr sz="1100" spc="-25" dirty="0">
                <a:latin typeface="Times New Roman"/>
                <a:cs typeface="Times New Roman"/>
              </a:rPr>
              <a:t> </a:t>
            </a:r>
            <a:r>
              <a:rPr sz="1100" dirty="0">
                <a:latin typeface="Times New Roman"/>
                <a:cs typeface="Times New Roman"/>
              </a:rPr>
              <a:t>energy,</a:t>
            </a:r>
            <a:r>
              <a:rPr sz="1100" spc="-20" dirty="0">
                <a:latin typeface="Times New Roman"/>
                <a:cs typeface="Times New Roman"/>
              </a:rPr>
              <a:t> </a:t>
            </a:r>
            <a:r>
              <a:rPr sz="1100" dirty="0">
                <a:latin typeface="Times New Roman"/>
                <a:cs typeface="Times New Roman"/>
              </a:rPr>
              <a:t>we</a:t>
            </a:r>
            <a:r>
              <a:rPr sz="1100" spc="-35" dirty="0">
                <a:latin typeface="Times New Roman"/>
                <a:cs typeface="Times New Roman"/>
              </a:rPr>
              <a:t> </a:t>
            </a:r>
            <a:r>
              <a:rPr sz="1100" dirty="0">
                <a:latin typeface="Times New Roman"/>
                <a:cs typeface="Times New Roman"/>
              </a:rPr>
              <a:t>remove</a:t>
            </a:r>
            <a:r>
              <a:rPr sz="1100" spc="-3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spc="-10" dirty="0">
                <a:latin typeface="Times New Roman"/>
                <a:cs typeface="Times New Roman"/>
              </a:rPr>
              <a:t>deltas.</a:t>
            </a:r>
            <a:endParaRPr sz="1100">
              <a:latin typeface="Times New Roman"/>
              <a:cs typeface="Times New Roman"/>
            </a:endParaRPr>
          </a:p>
          <a:p>
            <a:pPr marL="175259" algn="ctr">
              <a:lnSpc>
                <a:spcPts val="1070"/>
              </a:lnSpc>
              <a:tabLst>
                <a:tab pos="747392" algn="l"/>
              </a:tabLst>
            </a:pPr>
            <a:r>
              <a:rPr sz="1100" b="1" spc="-50" dirty="0">
                <a:latin typeface="Times New Roman"/>
                <a:cs typeface="Times New Roman"/>
              </a:rPr>
              <a:t>.</a:t>
            </a:r>
            <a:r>
              <a:rPr sz="1100" b="1" dirty="0">
                <a:latin typeface="Times New Roman"/>
                <a:cs typeface="Times New Roman"/>
              </a:rPr>
              <a:t>	</a:t>
            </a:r>
            <a:r>
              <a:rPr sz="1100" dirty="0">
                <a:latin typeface="Times New Roman"/>
                <a:cs typeface="Times New Roman"/>
              </a:rPr>
              <a:t>(Equation</a:t>
            </a:r>
            <a:r>
              <a:rPr sz="1100" spc="-30" dirty="0">
                <a:latin typeface="Times New Roman"/>
                <a:cs typeface="Times New Roman"/>
              </a:rPr>
              <a:t> </a:t>
            </a:r>
            <a:r>
              <a:rPr sz="1100" dirty="0">
                <a:latin typeface="Times New Roman"/>
                <a:cs typeface="Times New Roman"/>
              </a:rPr>
              <a:t>15.5:</a:t>
            </a:r>
            <a:r>
              <a:rPr sz="1100" spc="-15" dirty="0">
                <a:latin typeface="Times New Roman"/>
                <a:cs typeface="Times New Roman"/>
              </a:rPr>
              <a:t> </a:t>
            </a:r>
            <a:r>
              <a:rPr sz="1100" b="1" dirty="0">
                <a:latin typeface="Times New Roman"/>
                <a:cs typeface="Times New Roman"/>
              </a:rPr>
              <a:t>Internal energy</a:t>
            </a:r>
            <a:r>
              <a:rPr sz="1100" b="1" spc="-15" dirty="0">
                <a:latin typeface="Times New Roman"/>
                <a:cs typeface="Times New Roman"/>
              </a:rPr>
              <a:t> </a:t>
            </a:r>
            <a:r>
              <a:rPr sz="1100" b="1" dirty="0">
                <a:latin typeface="Times New Roman"/>
                <a:cs typeface="Times New Roman"/>
              </a:rPr>
              <a:t>of</a:t>
            </a:r>
            <a:r>
              <a:rPr sz="1100" b="1" spc="-15" dirty="0">
                <a:latin typeface="Times New Roman"/>
                <a:cs typeface="Times New Roman"/>
              </a:rPr>
              <a:t> </a:t>
            </a:r>
            <a:r>
              <a:rPr sz="1100" b="1" dirty="0">
                <a:latin typeface="Times New Roman"/>
                <a:cs typeface="Times New Roman"/>
              </a:rPr>
              <a:t>an</a:t>
            </a:r>
            <a:r>
              <a:rPr sz="1100" b="1" spc="-20" dirty="0">
                <a:latin typeface="Times New Roman"/>
                <a:cs typeface="Times New Roman"/>
              </a:rPr>
              <a:t> </a:t>
            </a:r>
            <a:r>
              <a:rPr sz="1100" b="1" dirty="0">
                <a:latin typeface="Times New Roman"/>
                <a:cs typeface="Times New Roman"/>
              </a:rPr>
              <a:t>ideal</a:t>
            </a:r>
            <a:r>
              <a:rPr sz="1100" b="1" spc="-5" dirty="0">
                <a:latin typeface="Times New Roman"/>
                <a:cs typeface="Times New Roman"/>
              </a:rPr>
              <a:t> </a:t>
            </a:r>
            <a:r>
              <a:rPr sz="1100" b="1" spc="-20" dirty="0">
                <a:latin typeface="Times New Roman"/>
                <a:cs typeface="Times New Roman"/>
              </a:rPr>
              <a:t>gas</a:t>
            </a:r>
            <a:r>
              <a:rPr sz="1100" spc="-20" dirty="0">
                <a:latin typeface="Times New Roman"/>
                <a:cs typeface="Times New Roman"/>
              </a:rPr>
              <a:t>)</a:t>
            </a:r>
            <a:endParaRPr sz="1100">
              <a:latin typeface="Times New Roman"/>
              <a:cs typeface="Times New Roman"/>
            </a:endParaRPr>
          </a:p>
          <a:p>
            <a:pPr>
              <a:spcBef>
                <a:spcPts val="240"/>
              </a:spcBef>
            </a:pPr>
            <a:endParaRPr sz="1100">
              <a:latin typeface="Times New Roman"/>
              <a:cs typeface="Times New Roman"/>
            </a:endParaRPr>
          </a:p>
          <a:p>
            <a:pPr marL="101600">
              <a:lnSpc>
                <a:spcPts val="1280"/>
              </a:lnSpc>
            </a:pPr>
            <a:r>
              <a:rPr sz="1100" b="1" spc="-10" dirty="0">
                <a:latin typeface="Times New Roman"/>
                <a:cs typeface="Times New Roman"/>
              </a:rPr>
              <a:t>EXAMPLE</a:t>
            </a:r>
            <a:r>
              <a:rPr sz="1100" b="1" spc="-15" dirty="0">
                <a:latin typeface="Times New Roman"/>
                <a:cs typeface="Times New Roman"/>
              </a:rPr>
              <a:t> </a:t>
            </a:r>
            <a:r>
              <a:rPr sz="1100" b="1" dirty="0">
                <a:latin typeface="Times New Roman"/>
                <a:cs typeface="Times New Roman"/>
              </a:rPr>
              <a:t>15.2B</a:t>
            </a:r>
            <a:r>
              <a:rPr sz="1100" b="1" spc="-10" dirty="0">
                <a:latin typeface="Times New Roman"/>
                <a:cs typeface="Times New Roman"/>
              </a:rPr>
              <a:t> </a:t>
            </a:r>
            <a:r>
              <a:rPr sz="1100" b="1" dirty="0">
                <a:latin typeface="Times New Roman"/>
                <a:cs typeface="Times New Roman"/>
              </a:rPr>
              <a:t>–</a:t>
            </a:r>
            <a:r>
              <a:rPr sz="1100" b="1" spc="-25" dirty="0">
                <a:latin typeface="Times New Roman"/>
                <a:cs typeface="Times New Roman"/>
              </a:rPr>
              <a:t> </a:t>
            </a:r>
            <a:r>
              <a:rPr sz="1100" b="1" dirty="0">
                <a:latin typeface="Times New Roman"/>
                <a:cs typeface="Times New Roman"/>
              </a:rPr>
              <a:t>Calculating</a:t>
            </a:r>
            <a:r>
              <a:rPr sz="1100" b="1" spc="-15" dirty="0">
                <a:latin typeface="Times New Roman"/>
                <a:cs typeface="Times New Roman"/>
              </a:rPr>
              <a:t> </a:t>
            </a:r>
            <a:r>
              <a:rPr sz="1100" b="1" dirty="0">
                <a:latin typeface="Times New Roman"/>
                <a:cs typeface="Times New Roman"/>
              </a:rPr>
              <a:t>the</a:t>
            </a:r>
            <a:r>
              <a:rPr sz="1100" b="1" spc="-20" dirty="0">
                <a:latin typeface="Times New Roman"/>
                <a:cs typeface="Times New Roman"/>
              </a:rPr>
              <a:t> </a:t>
            </a:r>
            <a:r>
              <a:rPr sz="1100" b="1" dirty="0">
                <a:latin typeface="Times New Roman"/>
                <a:cs typeface="Times New Roman"/>
              </a:rPr>
              <a:t>change</a:t>
            </a:r>
            <a:r>
              <a:rPr sz="1100" b="1" spc="-15" dirty="0">
                <a:latin typeface="Times New Roman"/>
                <a:cs typeface="Times New Roman"/>
              </a:rPr>
              <a:t> </a:t>
            </a:r>
            <a:r>
              <a:rPr sz="1100" b="1" dirty="0">
                <a:latin typeface="Times New Roman"/>
                <a:cs typeface="Times New Roman"/>
              </a:rPr>
              <a:t>in</a:t>
            </a:r>
            <a:r>
              <a:rPr sz="1100" b="1" spc="-20" dirty="0">
                <a:latin typeface="Times New Roman"/>
                <a:cs typeface="Times New Roman"/>
              </a:rPr>
              <a:t> </a:t>
            </a:r>
            <a:r>
              <a:rPr sz="1100" b="1" dirty="0">
                <a:latin typeface="Times New Roman"/>
                <a:cs typeface="Times New Roman"/>
              </a:rPr>
              <a:t>internal</a:t>
            </a:r>
            <a:r>
              <a:rPr sz="1100" b="1" spc="-5" dirty="0">
                <a:latin typeface="Times New Roman"/>
                <a:cs typeface="Times New Roman"/>
              </a:rPr>
              <a:t> </a:t>
            </a:r>
            <a:r>
              <a:rPr sz="1100" b="1" spc="-10" dirty="0">
                <a:latin typeface="Times New Roman"/>
                <a:cs typeface="Times New Roman"/>
              </a:rPr>
              <a:t>energy</a:t>
            </a:r>
            <a:endParaRPr sz="1100">
              <a:latin typeface="Times New Roman"/>
              <a:cs typeface="Times New Roman"/>
            </a:endParaRPr>
          </a:p>
          <a:p>
            <a:pPr marL="101600" marR="507363" indent="456563">
              <a:lnSpc>
                <a:spcPts val="1200"/>
              </a:lnSpc>
              <a:spcBef>
                <a:spcPts val="95"/>
              </a:spcBef>
            </a:pPr>
            <a:r>
              <a:rPr sz="1100" dirty="0">
                <a:latin typeface="Times New Roman"/>
                <a:cs typeface="Times New Roman"/>
              </a:rPr>
              <a:t>Consider</a:t>
            </a:r>
            <a:r>
              <a:rPr sz="1100" spc="-30" dirty="0">
                <a:latin typeface="Times New Roman"/>
                <a:cs typeface="Times New Roman"/>
              </a:rPr>
              <a:t> </a:t>
            </a:r>
            <a:r>
              <a:rPr sz="1100" dirty="0">
                <a:latin typeface="Times New Roman"/>
                <a:cs typeface="Times New Roman"/>
              </a:rPr>
              <a:t>again</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50" dirty="0">
                <a:latin typeface="Times New Roman"/>
                <a:cs typeface="Times New Roman"/>
              </a:rPr>
              <a:t> </a:t>
            </a:r>
            <a:r>
              <a:rPr sz="1100" dirty="0">
                <a:latin typeface="Times New Roman"/>
                <a:cs typeface="Times New Roman"/>
              </a:rPr>
              <a:t>diagram</a:t>
            </a:r>
            <a:r>
              <a:rPr sz="1100" spc="-10" dirty="0">
                <a:latin typeface="Times New Roman"/>
                <a:cs typeface="Times New Roman"/>
              </a:rPr>
              <a:t> </a:t>
            </a:r>
            <a:r>
              <a:rPr sz="1100" dirty="0">
                <a:latin typeface="Times New Roman"/>
                <a:cs typeface="Times New Roman"/>
              </a:rPr>
              <a:t>shown</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Figure</a:t>
            </a:r>
            <a:r>
              <a:rPr sz="1100" spc="-25" dirty="0">
                <a:latin typeface="Times New Roman"/>
                <a:cs typeface="Times New Roman"/>
              </a:rPr>
              <a:t> </a:t>
            </a:r>
            <a:r>
              <a:rPr sz="1100" dirty="0">
                <a:latin typeface="Times New Roman"/>
                <a:cs typeface="Times New Roman"/>
              </a:rPr>
              <a:t>15.6.</a:t>
            </a:r>
            <a:r>
              <a:rPr sz="1100" spc="-30" dirty="0">
                <a:latin typeface="Times New Roman"/>
                <a:cs typeface="Times New Roman"/>
              </a:rPr>
              <a:t> </a:t>
            </a:r>
            <a:r>
              <a:rPr sz="1100" dirty="0">
                <a:latin typeface="Times New Roman"/>
                <a:cs typeface="Times New Roman"/>
              </a:rPr>
              <a:t>If</a:t>
            </a:r>
            <a:r>
              <a:rPr sz="1100" spc="-1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diatomic,</a:t>
            </a:r>
            <a:r>
              <a:rPr sz="1100" spc="-25" dirty="0">
                <a:latin typeface="Times New Roman"/>
                <a:cs typeface="Times New Roman"/>
              </a:rPr>
              <a:t> </a:t>
            </a:r>
            <a:r>
              <a:rPr sz="1100" dirty="0">
                <a:latin typeface="Times New Roman"/>
                <a:cs typeface="Times New Roman"/>
              </a:rPr>
              <a:t>find</a:t>
            </a:r>
            <a:r>
              <a:rPr sz="1100" spc="-30" dirty="0">
                <a:latin typeface="Times New Roman"/>
                <a:cs typeface="Times New Roman"/>
              </a:rPr>
              <a:t> </a:t>
            </a:r>
            <a:r>
              <a:rPr sz="1100" spc="-25" dirty="0">
                <a:latin typeface="Times New Roman"/>
                <a:cs typeface="Times New Roman"/>
              </a:rPr>
              <a:t>the </a:t>
            </a:r>
            <a:r>
              <a:rPr sz="1100" dirty="0">
                <a:latin typeface="Times New Roman"/>
                <a:cs typeface="Times New Roman"/>
              </a:rPr>
              <a:t>change</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associated</a:t>
            </a:r>
            <a:r>
              <a:rPr sz="1100" spc="-5" dirty="0">
                <a:latin typeface="Times New Roman"/>
                <a:cs typeface="Times New Roman"/>
              </a:rPr>
              <a:t> </a:t>
            </a:r>
            <a:r>
              <a:rPr sz="1100" dirty="0">
                <a:latin typeface="Times New Roman"/>
                <a:cs typeface="Times New Roman"/>
              </a:rPr>
              <a:t>with</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two</a:t>
            </a:r>
            <a:r>
              <a:rPr sz="1100" spc="-5" dirty="0">
                <a:latin typeface="Times New Roman"/>
                <a:cs typeface="Times New Roman"/>
              </a:rPr>
              <a:t> </a:t>
            </a:r>
            <a:r>
              <a:rPr sz="1100" dirty="0">
                <a:latin typeface="Times New Roman"/>
                <a:cs typeface="Times New Roman"/>
              </a:rPr>
              <a:t>processes</a:t>
            </a:r>
            <a:r>
              <a:rPr sz="1100" spc="-5" dirty="0">
                <a:latin typeface="Times New Roman"/>
                <a:cs typeface="Times New Roman"/>
              </a:rPr>
              <a:t> </a:t>
            </a:r>
            <a:r>
              <a:rPr sz="1100" dirty="0">
                <a:latin typeface="Times New Roman"/>
                <a:cs typeface="Times New Roman"/>
              </a:rPr>
              <a:t>shown</a:t>
            </a:r>
            <a:r>
              <a:rPr sz="1100" spc="-20" dirty="0">
                <a:latin typeface="Times New Roman"/>
                <a:cs typeface="Times New Roman"/>
              </a:rPr>
              <a:t> </a:t>
            </a:r>
            <a:r>
              <a:rPr sz="1100" dirty="0">
                <a:latin typeface="Times New Roman"/>
                <a:cs typeface="Times New Roman"/>
              </a:rPr>
              <a:t>on</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diagram.</a:t>
            </a:r>
            <a:endParaRPr sz="1100">
              <a:latin typeface="Times New Roman"/>
              <a:cs typeface="Times New Roman"/>
            </a:endParaRPr>
          </a:p>
          <a:p>
            <a:pPr marL="101600">
              <a:lnSpc>
                <a:spcPts val="1280"/>
              </a:lnSpc>
              <a:spcBef>
                <a:spcPts val="1025"/>
              </a:spcBef>
            </a:pPr>
            <a:r>
              <a:rPr sz="1100" b="1" spc="-10" dirty="0">
                <a:latin typeface="Times New Roman"/>
                <a:cs typeface="Times New Roman"/>
              </a:rPr>
              <a:t>SOLUTION</a:t>
            </a:r>
            <a:endParaRPr sz="1100">
              <a:latin typeface="Times New Roman"/>
              <a:cs typeface="Times New Roman"/>
            </a:endParaRPr>
          </a:p>
          <a:p>
            <a:pPr marL="558163">
              <a:lnSpc>
                <a:spcPts val="1280"/>
              </a:lnSpc>
            </a:pP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do</a:t>
            </a:r>
            <a:r>
              <a:rPr sz="1100" spc="-5" dirty="0">
                <a:latin typeface="Times New Roman"/>
                <a:cs typeface="Times New Roman"/>
              </a:rPr>
              <a:t> </a:t>
            </a:r>
            <a:r>
              <a:rPr sz="1100" dirty="0">
                <a:latin typeface="Times New Roman"/>
                <a:cs typeface="Times New Roman"/>
              </a:rPr>
              <a:t>this,</a:t>
            </a:r>
            <a:r>
              <a:rPr sz="1100" spc="-25" dirty="0">
                <a:latin typeface="Times New Roman"/>
                <a:cs typeface="Times New Roman"/>
              </a:rPr>
              <a:t> </a:t>
            </a:r>
            <a:r>
              <a:rPr sz="1100" dirty="0">
                <a:latin typeface="Times New Roman"/>
                <a:cs typeface="Times New Roman"/>
              </a:rPr>
              <a:t>we</a:t>
            </a:r>
            <a:r>
              <a:rPr sz="1100" spc="-15" dirty="0">
                <a:latin typeface="Times New Roman"/>
                <a:cs typeface="Times New Roman"/>
              </a:rPr>
              <a:t> </a:t>
            </a:r>
            <a:r>
              <a:rPr sz="1100" dirty="0">
                <a:latin typeface="Times New Roman"/>
                <a:cs typeface="Times New Roman"/>
              </a:rPr>
              <a:t>will</a:t>
            </a:r>
            <a:r>
              <a:rPr sz="1100" spc="-15" dirty="0">
                <a:latin typeface="Times New Roman"/>
                <a:cs typeface="Times New Roman"/>
              </a:rPr>
              <a:t> </a:t>
            </a:r>
            <a:r>
              <a:rPr sz="1100" dirty="0">
                <a:latin typeface="Times New Roman"/>
                <a:cs typeface="Times New Roman"/>
              </a:rPr>
              <a:t>combine</a:t>
            </a:r>
            <a:r>
              <a:rPr sz="1100" spc="-1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ideal</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law</a:t>
            </a:r>
            <a:r>
              <a:rPr sz="1100" spc="-25" dirty="0">
                <a:latin typeface="Times New Roman"/>
                <a:cs typeface="Times New Roman"/>
              </a:rPr>
              <a:t> </a:t>
            </a:r>
            <a:r>
              <a:rPr sz="1100" dirty="0">
                <a:latin typeface="Times New Roman"/>
                <a:cs typeface="Times New Roman"/>
              </a:rPr>
              <a:t>with</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information</a:t>
            </a:r>
            <a:r>
              <a:rPr sz="1100" spc="-20" dirty="0">
                <a:latin typeface="Times New Roman"/>
                <a:cs typeface="Times New Roman"/>
              </a:rPr>
              <a:t> </a:t>
            </a:r>
            <a:r>
              <a:rPr sz="1100" dirty="0">
                <a:latin typeface="Times New Roman"/>
                <a:cs typeface="Times New Roman"/>
              </a:rPr>
              <a:t>on</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spc="-10" dirty="0">
                <a:latin typeface="Times New Roman"/>
                <a:cs typeface="Times New Roman"/>
              </a:rPr>
              <a:t>graph.</a:t>
            </a:r>
            <a:endParaRPr sz="1100">
              <a:latin typeface="Times New Roman"/>
              <a:cs typeface="Times New Roman"/>
            </a:endParaRPr>
          </a:p>
          <a:p>
            <a:pPr>
              <a:spcBef>
                <a:spcPts val="5"/>
              </a:spcBef>
            </a:pPr>
            <a:endParaRPr sz="1100">
              <a:latin typeface="Times New Roman"/>
              <a:cs typeface="Times New Roman"/>
            </a:endParaRPr>
          </a:p>
          <a:p>
            <a:pPr marR="1468749" algn="r">
              <a:spcBef>
                <a:spcPts val="5"/>
              </a:spcBef>
            </a:pPr>
            <a:r>
              <a:rPr sz="1100" spc="-50" dirty="0">
                <a:latin typeface="Times New Roman"/>
                <a:cs typeface="Times New Roman"/>
              </a:rPr>
              <a:t>.</a:t>
            </a:r>
            <a:endParaRPr sz="1100">
              <a:latin typeface="Times New Roman"/>
              <a:cs typeface="Times New Roman"/>
            </a:endParaRPr>
          </a:p>
        </p:txBody>
      </p:sp>
      <p:sp>
        <p:nvSpPr>
          <p:cNvPr id="18" name="object 18"/>
          <p:cNvSpPr txBox="1"/>
          <p:nvPr/>
        </p:nvSpPr>
        <p:spPr>
          <a:xfrm>
            <a:off x="2933953" y="5300854"/>
            <a:ext cx="4911090" cy="182101"/>
          </a:xfrm>
          <a:prstGeom prst="rect">
            <a:avLst/>
          </a:prstGeom>
        </p:spPr>
        <p:txBody>
          <a:bodyPr vert="horz" wrap="square" lIns="0" tIns="12700" rIns="0" bIns="0" rtlCol="0">
            <a:spAutoFit/>
          </a:bodyPr>
          <a:lstStyle/>
          <a:p>
            <a:pPr marL="38100">
              <a:spcBef>
                <a:spcPts val="100"/>
              </a:spcBef>
            </a:pPr>
            <a:r>
              <a:rPr sz="1100" dirty="0">
                <a:latin typeface="Times New Roman"/>
                <a:cs typeface="Times New Roman"/>
              </a:rPr>
              <a:t>Plugging</a:t>
            </a:r>
            <a:r>
              <a:rPr sz="1100" spc="-15" dirty="0">
                <a:latin typeface="Times New Roman"/>
                <a:cs typeface="Times New Roman"/>
              </a:rPr>
              <a:t> </a:t>
            </a:r>
            <a:r>
              <a:rPr sz="1100" spc="-190" dirty="0">
                <a:latin typeface="Times New Roman"/>
                <a:cs typeface="Times New Roman"/>
              </a:rPr>
              <a:t>in</a:t>
            </a:r>
            <a:r>
              <a:rPr sz="1650" u="sng" spc="-330" baseline="-15151" dirty="0">
                <a:uFill>
                  <a:solidFill>
                    <a:srgbClr val="000000"/>
                  </a:solidFill>
                </a:uFill>
                <a:latin typeface="Times New Roman"/>
                <a:cs typeface="Times New Roman"/>
              </a:rPr>
              <a:t> </a:t>
            </a:r>
            <a:r>
              <a:rPr sz="1650" u="sng" baseline="-15151" dirty="0">
                <a:uFill>
                  <a:solidFill>
                    <a:srgbClr val="000000"/>
                  </a:solidFill>
                </a:uFill>
                <a:latin typeface="Times New Roman"/>
                <a:cs typeface="Times New Roman"/>
              </a:rPr>
              <a:t>5</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values</a:t>
            </a:r>
            <a:r>
              <a:rPr sz="1100" spc="-1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pressures</a:t>
            </a:r>
            <a:r>
              <a:rPr sz="1100" spc="-5" dirty="0">
                <a:latin typeface="Times New Roman"/>
                <a:cs typeface="Times New Roman"/>
              </a:rPr>
              <a:t> </a:t>
            </a:r>
            <a:r>
              <a:rPr sz="1100" dirty="0">
                <a:latin typeface="Times New Roman"/>
                <a:cs typeface="Times New Roman"/>
              </a:rPr>
              <a:t>and</a:t>
            </a:r>
            <a:r>
              <a:rPr sz="1100" spc="-15" dirty="0">
                <a:latin typeface="Times New Roman"/>
                <a:cs typeface="Times New Roman"/>
              </a:rPr>
              <a:t> </a:t>
            </a:r>
            <a:r>
              <a:rPr sz="1100" dirty="0">
                <a:latin typeface="Times New Roman"/>
                <a:cs typeface="Times New Roman"/>
              </a:rPr>
              <a:t>volumes</a:t>
            </a:r>
            <a:r>
              <a:rPr sz="1100" spc="-10" dirty="0">
                <a:latin typeface="Times New Roman"/>
                <a:cs typeface="Times New Roman"/>
              </a:rPr>
              <a:t> </a:t>
            </a:r>
            <a:r>
              <a:rPr sz="1100" dirty="0">
                <a:latin typeface="Times New Roman"/>
                <a:cs typeface="Times New Roman"/>
              </a:rPr>
              <a:t>shown on</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30" dirty="0">
                <a:latin typeface="Times New Roman"/>
                <a:cs typeface="Times New Roman"/>
              </a:rPr>
              <a:t> </a:t>
            </a:r>
            <a:r>
              <a:rPr sz="1100" dirty="0">
                <a:latin typeface="Times New Roman"/>
                <a:cs typeface="Times New Roman"/>
              </a:rPr>
              <a:t>diagram</a:t>
            </a:r>
            <a:r>
              <a:rPr sz="1100" spc="5" dirty="0">
                <a:latin typeface="Times New Roman"/>
                <a:cs typeface="Times New Roman"/>
              </a:rPr>
              <a:t> </a:t>
            </a:r>
            <a:r>
              <a:rPr sz="1100" spc="-10" dirty="0">
                <a:latin typeface="Times New Roman"/>
                <a:cs typeface="Times New Roman"/>
              </a:rPr>
              <a:t>gives:</a:t>
            </a:r>
            <a:endParaRPr sz="1100">
              <a:latin typeface="Times New Roman"/>
              <a:cs typeface="Times New Roman"/>
            </a:endParaRPr>
          </a:p>
        </p:txBody>
      </p:sp>
      <p:sp>
        <p:nvSpPr>
          <p:cNvPr id="19" name="object 19"/>
          <p:cNvSpPr txBox="1"/>
          <p:nvPr/>
        </p:nvSpPr>
        <p:spPr>
          <a:xfrm>
            <a:off x="3669539" y="5398390"/>
            <a:ext cx="3603625" cy="235962"/>
          </a:xfrm>
          <a:prstGeom prst="rect">
            <a:avLst/>
          </a:prstGeom>
        </p:spPr>
        <p:txBody>
          <a:bodyPr vert="horz" wrap="square" lIns="0" tIns="12700" rIns="0" bIns="0" rtlCol="0">
            <a:spAutoFit/>
          </a:bodyPr>
          <a:lstStyle/>
          <a:p>
            <a:pPr marL="12700">
              <a:spcBef>
                <a:spcPts val="100"/>
              </a:spcBef>
            </a:pPr>
            <a:r>
              <a:rPr sz="1100" dirty="0">
                <a:latin typeface="Symbol"/>
                <a:cs typeface="Symbol"/>
              </a:rPr>
              <a:t></a:t>
            </a:r>
            <a:r>
              <a:rPr sz="1450" dirty="0">
                <a:latin typeface="Symbol"/>
                <a:cs typeface="Symbol"/>
              </a:rPr>
              <a:t></a:t>
            </a:r>
            <a:r>
              <a:rPr sz="1650" baseline="2525" dirty="0">
                <a:latin typeface="Times New Roman"/>
                <a:cs typeface="Times New Roman"/>
              </a:rPr>
              <a:t>80</a:t>
            </a:r>
            <a:r>
              <a:rPr sz="1650" spc="60" baseline="2525" dirty="0">
                <a:latin typeface="Times New Roman"/>
                <a:cs typeface="Times New Roman"/>
              </a:rPr>
              <a:t> </a:t>
            </a:r>
            <a:r>
              <a:rPr sz="1650" baseline="2525" dirty="0">
                <a:latin typeface="Times New Roman"/>
                <a:cs typeface="Times New Roman"/>
              </a:rPr>
              <a:t>kPa</a:t>
            </a:r>
            <a:r>
              <a:rPr sz="1450" dirty="0">
                <a:latin typeface="Symbol"/>
                <a:cs typeface="Symbol"/>
              </a:rPr>
              <a:t></a:t>
            </a:r>
            <a:r>
              <a:rPr sz="1650" baseline="2525" dirty="0">
                <a:latin typeface="Times New Roman"/>
                <a:cs typeface="Times New Roman"/>
              </a:rPr>
              <a:t>8.0</a:t>
            </a:r>
            <a:r>
              <a:rPr sz="1650" spc="60" baseline="2525" dirty="0">
                <a:latin typeface="Times New Roman"/>
                <a:cs typeface="Times New Roman"/>
              </a:rPr>
              <a:t> </a:t>
            </a:r>
            <a:r>
              <a:rPr sz="1650" baseline="2525" dirty="0">
                <a:latin typeface="Times New Roman"/>
                <a:cs typeface="Times New Roman"/>
              </a:rPr>
              <a:t>L</a:t>
            </a:r>
            <a:r>
              <a:rPr sz="1450" dirty="0">
                <a:latin typeface="Symbol"/>
                <a:cs typeface="Symbol"/>
              </a:rPr>
              <a:t></a:t>
            </a:r>
            <a:r>
              <a:rPr sz="1650" baseline="2525" dirty="0">
                <a:latin typeface="Symbol"/>
                <a:cs typeface="Symbol"/>
              </a:rPr>
              <a:t></a:t>
            </a:r>
            <a:r>
              <a:rPr sz="1650" spc="-150" baseline="2525" dirty="0">
                <a:latin typeface="Times New Roman"/>
                <a:cs typeface="Times New Roman"/>
              </a:rPr>
              <a:t> </a:t>
            </a:r>
            <a:r>
              <a:rPr sz="1450" dirty="0">
                <a:latin typeface="Symbol"/>
                <a:cs typeface="Symbol"/>
              </a:rPr>
              <a:t></a:t>
            </a:r>
            <a:r>
              <a:rPr sz="1650" baseline="2525" dirty="0">
                <a:latin typeface="Times New Roman"/>
                <a:cs typeface="Times New Roman"/>
              </a:rPr>
              <a:t>80</a:t>
            </a:r>
            <a:r>
              <a:rPr sz="1650" spc="60" baseline="2525" dirty="0">
                <a:latin typeface="Times New Roman"/>
                <a:cs typeface="Times New Roman"/>
              </a:rPr>
              <a:t> </a:t>
            </a:r>
            <a:r>
              <a:rPr sz="1650" baseline="2525" dirty="0">
                <a:latin typeface="Times New Roman"/>
                <a:cs typeface="Times New Roman"/>
              </a:rPr>
              <a:t>kPa</a:t>
            </a:r>
            <a:r>
              <a:rPr sz="1450" dirty="0">
                <a:latin typeface="Symbol"/>
                <a:cs typeface="Symbol"/>
              </a:rPr>
              <a:t></a:t>
            </a:r>
            <a:r>
              <a:rPr sz="1650" baseline="2525" dirty="0">
                <a:latin typeface="Times New Roman"/>
                <a:cs typeface="Times New Roman"/>
              </a:rPr>
              <a:t>4.0</a:t>
            </a:r>
            <a:r>
              <a:rPr sz="1650" spc="60" baseline="2525" dirty="0">
                <a:latin typeface="Times New Roman"/>
                <a:cs typeface="Times New Roman"/>
              </a:rPr>
              <a:t> </a:t>
            </a:r>
            <a:r>
              <a:rPr sz="1650" spc="-15" baseline="2525" dirty="0">
                <a:latin typeface="Times New Roman"/>
                <a:cs typeface="Times New Roman"/>
              </a:rPr>
              <a:t>L</a:t>
            </a:r>
            <a:r>
              <a:rPr sz="1450" spc="-10" dirty="0">
                <a:latin typeface="Symbol"/>
                <a:cs typeface="Symbol"/>
              </a:rPr>
              <a:t></a:t>
            </a:r>
            <a:r>
              <a:rPr sz="1100" spc="-10" dirty="0">
                <a:latin typeface="Symbol"/>
                <a:cs typeface="Symbol"/>
              </a:rPr>
              <a:t></a:t>
            </a:r>
            <a:r>
              <a:rPr sz="1100" spc="-55" dirty="0">
                <a:latin typeface="Times New Roman"/>
                <a:cs typeface="Times New Roman"/>
              </a:rPr>
              <a:t> </a:t>
            </a:r>
            <a:r>
              <a:rPr sz="1650" baseline="2525" dirty="0">
                <a:latin typeface="Symbol"/>
                <a:cs typeface="Symbol"/>
              </a:rPr>
              <a:t></a:t>
            </a:r>
            <a:r>
              <a:rPr sz="1650" spc="-127" baseline="2525" dirty="0">
                <a:latin typeface="Times New Roman"/>
                <a:cs typeface="Times New Roman"/>
              </a:rPr>
              <a:t> </a:t>
            </a:r>
            <a:r>
              <a:rPr sz="1650" baseline="2525" dirty="0">
                <a:latin typeface="Times New Roman"/>
                <a:cs typeface="Times New Roman"/>
              </a:rPr>
              <a:t>1600</a:t>
            </a:r>
            <a:r>
              <a:rPr sz="1650" spc="44" baseline="2525" dirty="0">
                <a:latin typeface="Times New Roman"/>
                <a:cs typeface="Times New Roman"/>
              </a:rPr>
              <a:t> </a:t>
            </a:r>
            <a:r>
              <a:rPr sz="1650" baseline="2525" dirty="0">
                <a:latin typeface="Times New Roman"/>
                <a:cs typeface="Times New Roman"/>
              </a:rPr>
              <a:t>J</a:t>
            </a:r>
            <a:r>
              <a:rPr sz="1650" spc="-104" baseline="2525" dirty="0">
                <a:latin typeface="Times New Roman"/>
                <a:cs typeface="Times New Roman"/>
              </a:rPr>
              <a:t> </a:t>
            </a:r>
            <a:r>
              <a:rPr sz="1650" baseline="2525" dirty="0">
                <a:latin typeface="Symbol"/>
                <a:cs typeface="Symbol"/>
              </a:rPr>
              <a:t></a:t>
            </a:r>
            <a:r>
              <a:rPr sz="1650" spc="-89" baseline="2525" dirty="0">
                <a:latin typeface="Times New Roman"/>
                <a:cs typeface="Times New Roman"/>
              </a:rPr>
              <a:t> </a:t>
            </a:r>
            <a:r>
              <a:rPr sz="1650" baseline="2525" dirty="0">
                <a:latin typeface="Times New Roman"/>
                <a:cs typeface="Times New Roman"/>
              </a:rPr>
              <a:t>800</a:t>
            </a:r>
            <a:r>
              <a:rPr sz="1650" spc="60" baseline="2525" dirty="0">
                <a:latin typeface="Times New Roman"/>
                <a:cs typeface="Times New Roman"/>
              </a:rPr>
              <a:t> </a:t>
            </a:r>
            <a:r>
              <a:rPr sz="1650" baseline="2525" dirty="0">
                <a:latin typeface="Times New Roman"/>
                <a:cs typeface="Times New Roman"/>
              </a:rPr>
              <a:t>J</a:t>
            </a:r>
            <a:r>
              <a:rPr sz="1650" spc="-52" baseline="2525" dirty="0">
                <a:latin typeface="Times New Roman"/>
                <a:cs typeface="Times New Roman"/>
              </a:rPr>
              <a:t> </a:t>
            </a:r>
            <a:r>
              <a:rPr sz="1650" baseline="2525" dirty="0">
                <a:latin typeface="Symbol"/>
                <a:cs typeface="Symbol"/>
              </a:rPr>
              <a:t></a:t>
            </a:r>
            <a:r>
              <a:rPr sz="1650" spc="-22" baseline="2525" dirty="0">
                <a:latin typeface="Times New Roman"/>
                <a:cs typeface="Times New Roman"/>
              </a:rPr>
              <a:t> </a:t>
            </a:r>
            <a:r>
              <a:rPr sz="1650" baseline="2525" dirty="0">
                <a:latin typeface="Symbol"/>
                <a:cs typeface="Symbol"/>
              </a:rPr>
              <a:t></a:t>
            </a:r>
            <a:r>
              <a:rPr sz="1650" baseline="2525" dirty="0">
                <a:latin typeface="Times New Roman"/>
                <a:cs typeface="Times New Roman"/>
              </a:rPr>
              <a:t>800</a:t>
            </a:r>
            <a:r>
              <a:rPr sz="1650" spc="67" baseline="2525" dirty="0">
                <a:latin typeface="Times New Roman"/>
                <a:cs typeface="Times New Roman"/>
              </a:rPr>
              <a:t> </a:t>
            </a:r>
            <a:r>
              <a:rPr sz="1650" spc="-37" baseline="2525" dirty="0">
                <a:latin typeface="Times New Roman"/>
                <a:cs typeface="Times New Roman"/>
              </a:rPr>
              <a:t>J.</a:t>
            </a:r>
            <a:endParaRPr sz="1650" baseline="2525">
              <a:latin typeface="Times New Roman"/>
              <a:cs typeface="Times New Roman"/>
            </a:endParaRPr>
          </a:p>
        </p:txBody>
      </p:sp>
      <p:sp>
        <p:nvSpPr>
          <p:cNvPr id="20" name="object 20"/>
          <p:cNvSpPr txBox="1"/>
          <p:nvPr/>
        </p:nvSpPr>
        <p:spPr>
          <a:xfrm>
            <a:off x="2959861" y="5436490"/>
            <a:ext cx="2868930" cy="351378"/>
          </a:xfrm>
          <a:prstGeom prst="rect">
            <a:avLst/>
          </a:prstGeom>
        </p:spPr>
        <p:txBody>
          <a:bodyPr vert="horz" wrap="square" lIns="0" tIns="12700" rIns="0" bIns="0" rtlCol="0">
            <a:spAutoFit/>
          </a:bodyPr>
          <a:lstStyle/>
          <a:p>
            <a:pPr marL="38100">
              <a:spcBef>
                <a:spcPts val="100"/>
              </a:spcBef>
              <a:tabLst>
                <a:tab pos="508632" algn="l"/>
              </a:tabLst>
            </a:pPr>
            <a:r>
              <a:rPr sz="1100" spc="-25" dirty="0">
                <a:latin typeface="Symbol"/>
                <a:cs typeface="Symbol"/>
              </a:rPr>
              <a:t></a:t>
            </a:r>
            <a:r>
              <a:rPr sz="1100" i="1" spc="-25" dirty="0">
                <a:latin typeface="Times New Roman"/>
                <a:cs typeface="Times New Roman"/>
              </a:rPr>
              <a:t>E</a:t>
            </a:r>
            <a:r>
              <a:rPr sz="1100" i="1" dirty="0">
                <a:latin typeface="Times New Roman"/>
                <a:cs typeface="Times New Roman"/>
              </a:rPr>
              <a:t>	</a:t>
            </a:r>
            <a:r>
              <a:rPr sz="1100" spc="-50" dirty="0">
                <a:latin typeface="Symbol"/>
                <a:cs typeface="Symbol"/>
              </a:rPr>
              <a:t></a:t>
            </a:r>
            <a:endParaRPr sz="1100">
              <a:latin typeface="Symbol"/>
              <a:cs typeface="Symbol"/>
            </a:endParaRPr>
          </a:p>
          <a:p>
            <a:pPr marL="208278">
              <a:spcBef>
                <a:spcPts val="40"/>
              </a:spcBef>
              <a:tabLst>
                <a:tab pos="630553" algn="l"/>
                <a:tab pos="2761604" algn="l"/>
              </a:tabLst>
            </a:pPr>
            <a:r>
              <a:rPr sz="900" spc="-15" baseline="4629" dirty="0">
                <a:latin typeface="Times New Roman"/>
                <a:cs typeface="Times New Roman"/>
              </a:rPr>
              <a:t>int,1</a:t>
            </a:r>
            <a:r>
              <a:rPr sz="900" spc="-15" baseline="4629" dirty="0">
                <a:latin typeface="Symbol"/>
                <a:cs typeface="Symbol"/>
              </a:rPr>
              <a:t></a:t>
            </a:r>
            <a:r>
              <a:rPr sz="900" spc="-15" baseline="4629" dirty="0">
                <a:latin typeface="Times New Roman"/>
                <a:cs typeface="Times New Roman"/>
              </a:rPr>
              <a:t>2</a:t>
            </a:r>
            <a:r>
              <a:rPr sz="900" baseline="4629" dirty="0">
                <a:latin typeface="Times New Roman"/>
                <a:cs typeface="Times New Roman"/>
              </a:rPr>
              <a:t>	</a:t>
            </a:r>
            <a:r>
              <a:rPr sz="1650" baseline="-25252" dirty="0">
                <a:latin typeface="Times New Roman"/>
                <a:cs typeface="Times New Roman"/>
              </a:rPr>
              <a:t>2</a:t>
            </a:r>
            <a:r>
              <a:rPr sz="1650" spc="-37" baseline="-25252" dirty="0">
                <a:latin typeface="Times New Roman"/>
                <a:cs typeface="Times New Roman"/>
              </a:rPr>
              <a:t> </a:t>
            </a:r>
            <a:r>
              <a:rPr sz="1100" spc="-50" dirty="0">
                <a:latin typeface="Symbol"/>
                <a:cs typeface="Symbol"/>
              </a:rPr>
              <a:t></a:t>
            </a:r>
            <a:r>
              <a:rPr sz="1100" dirty="0">
                <a:latin typeface="Times New Roman"/>
                <a:cs typeface="Times New Roman"/>
              </a:rPr>
              <a:t>	</a:t>
            </a:r>
            <a:r>
              <a:rPr sz="1100" spc="-60" dirty="0">
                <a:latin typeface="Symbol"/>
                <a:cs typeface="Symbol"/>
              </a:rPr>
              <a:t></a:t>
            </a:r>
            <a:endParaRPr sz="1100">
              <a:latin typeface="Symbol"/>
              <a:cs typeface="Symbol"/>
            </a:endParaRPr>
          </a:p>
        </p:txBody>
      </p:sp>
      <p:sp>
        <p:nvSpPr>
          <p:cNvPr id="21" name="object 21"/>
          <p:cNvSpPr txBox="1"/>
          <p:nvPr/>
        </p:nvSpPr>
        <p:spPr>
          <a:xfrm>
            <a:off x="2438704" y="5854445"/>
            <a:ext cx="5429250" cy="1418337"/>
          </a:xfrm>
          <a:prstGeom prst="rect">
            <a:avLst/>
          </a:prstGeom>
        </p:spPr>
        <p:txBody>
          <a:bodyPr vert="horz" wrap="square" lIns="0" tIns="12700" rIns="0" bIns="0" rtlCol="0">
            <a:spAutoFit/>
          </a:bodyPr>
          <a:lstStyle/>
          <a:p>
            <a:pPr marL="532763">
              <a:lnSpc>
                <a:spcPts val="1295"/>
              </a:lnSpc>
              <a:spcBef>
                <a:spcPts val="100"/>
              </a:spcBef>
            </a:pPr>
            <a:r>
              <a:rPr sz="1100" dirty="0">
                <a:latin typeface="Times New Roman"/>
                <a:cs typeface="Times New Roman"/>
              </a:rPr>
              <a:t>Using</a:t>
            </a:r>
            <a:r>
              <a:rPr sz="1100" spc="-1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similar process</a:t>
            </a:r>
            <a:r>
              <a:rPr sz="1100" spc="-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expansion</a:t>
            </a:r>
            <a:r>
              <a:rPr sz="1100" spc="-15" dirty="0">
                <a:latin typeface="Times New Roman"/>
                <a:cs typeface="Times New Roman"/>
              </a:rPr>
              <a:t> </a:t>
            </a:r>
            <a:r>
              <a:rPr sz="1100" dirty="0">
                <a:latin typeface="Times New Roman"/>
                <a:cs typeface="Times New Roman"/>
              </a:rPr>
              <a:t>from state</a:t>
            </a:r>
            <a:r>
              <a:rPr sz="1100" spc="-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10" dirty="0">
                <a:latin typeface="Times New Roman"/>
                <a:cs typeface="Times New Roman"/>
              </a:rPr>
              <a:t> </a:t>
            </a:r>
            <a:r>
              <a:rPr sz="1100" dirty="0">
                <a:latin typeface="Times New Roman"/>
                <a:cs typeface="Times New Roman"/>
              </a:rPr>
              <a:t>3 </a:t>
            </a:r>
            <a:r>
              <a:rPr sz="1100" spc="-10" dirty="0">
                <a:latin typeface="Times New Roman"/>
                <a:cs typeface="Times New Roman"/>
              </a:rPr>
              <a:t>gives:</a:t>
            </a:r>
            <a:endParaRPr sz="1100">
              <a:latin typeface="Times New Roman"/>
              <a:cs typeface="Times New Roman"/>
            </a:endParaRPr>
          </a:p>
          <a:p>
            <a:pPr marL="558798">
              <a:lnSpc>
                <a:spcPts val="1675"/>
              </a:lnSpc>
              <a:tabLst>
                <a:tab pos="1040761" algn="l"/>
              </a:tabLst>
            </a:pPr>
            <a:r>
              <a:rPr sz="1650" spc="-37" baseline="2525" dirty="0">
                <a:latin typeface="Symbol"/>
                <a:cs typeface="Symbol"/>
              </a:rPr>
              <a:t></a:t>
            </a:r>
            <a:r>
              <a:rPr sz="1650" i="1" spc="-37" baseline="2525" dirty="0">
                <a:latin typeface="Times New Roman"/>
                <a:cs typeface="Times New Roman"/>
              </a:rPr>
              <a:t>E</a:t>
            </a:r>
            <a:r>
              <a:rPr sz="1650" i="1" baseline="2525" dirty="0">
                <a:latin typeface="Times New Roman"/>
                <a:cs typeface="Times New Roman"/>
              </a:rPr>
              <a:t>	</a:t>
            </a:r>
            <a:r>
              <a:rPr sz="1650" baseline="2525" dirty="0">
                <a:latin typeface="Symbol"/>
                <a:cs typeface="Symbol"/>
              </a:rPr>
              <a:t></a:t>
            </a:r>
            <a:r>
              <a:rPr sz="1650" spc="-97" baseline="2525" dirty="0">
                <a:latin typeface="Times New Roman"/>
                <a:cs typeface="Times New Roman"/>
              </a:rPr>
              <a:t> </a:t>
            </a:r>
            <a:r>
              <a:rPr sz="1650" u="sng" spc="-330" baseline="40404" dirty="0">
                <a:uFill>
                  <a:solidFill>
                    <a:srgbClr val="000000"/>
                  </a:solidFill>
                </a:uFill>
                <a:latin typeface="Times New Roman"/>
                <a:cs typeface="Times New Roman"/>
              </a:rPr>
              <a:t> </a:t>
            </a:r>
            <a:r>
              <a:rPr sz="1650" u="sng" baseline="40404" dirty="0">
                <a:uFill>
                  <a:solidFill>
                    <a:srgbClr val="000000"/>
                  </a:solidFill>
                </a:uFill>
                <a:latin typeface="Times New Roman"/>
                <a:cs typeface="Times New Roman"/>
              </a:rPr>
              <a:t>5</a:t>
            </a:r>
            <a:r>
              <a:rPr sz="1650" spc="-82" baseline="40404" dirty="0">
                <a:latin typeface="Times New Roman"/>
                <a:cs typeface="Times New Roman"/>
              </a:rPr>
              <a:t> </a:t>
            </a:r>
            <a:r>
              <a:rPr sz="1100" dirty="0">
                <a:latin typeface="Symbol"/>
                <a:cs typeface="Symbol"/>
              </a:rPr>
              <a:t></a:t>
            </a:r>
            <a:r>
              <a:rPr sz="1450" dirty="0">
                <a:latin typeface="Symbol"/>
                <a:cs typeface="Symbol"/>
              </a:rPr>
              <a:t></a:t>
            </a:r>
            <a:r>
              <a:rPr sz="1650" baseline="2525" dirty="0">
                <a:latin typeface="Times New Roman"/>
                <a:cs typeface="Times New Roman"/>
              </a:rPr>
              <a:t>120</a:t>
            </a:r>
            <a:r>
              <a:rPr sz="1650" spc="44" baseline="2525" dirty="0">
                <a:latin typeface="Times New Roman"/>
                <a:cs typeface="Times New Roman"/>
              </a:rPr>
              <a:t> </a:t>
            </a:r>
            <a:r>
              <a:rPr sz="1650" baseline="2525" dirty="0">
                <a:latin typeface="Times New Roman"/>
                <a:cs typeface="Times New Roman"/>
              </a:rPr>
              <a:t>kPa</a:t>
            </a:r>
            <a:r>
              <a:rPr sz="1450" dirty="0">
                <a:latin typeface="Symbol"/>
                <a:cs typeface="Symbol"/>
              </a:rPr>
              <a:t></a:t>
            </a:r>
            <a:r>
              <a:rPr sz="1650" baseline="2525" dirty="0">
                <a:latin typeface="Times New Roman"/>
                <a:cs typeface="Times New Roman"/>
              </a:rPr>
              <a:t>16.0</a:t>
            </a:r>
            <a:r>
              <a:rPr sz="1650" spc="44" baseline="2525" dirty="0">
                <a:latin typeface="Times New Roman"/>
                <a:cs typeface="Times New Roman"/>
              </a:rPr>
              <a:t> </a:t>
            </a:r>
            <a:r>
              <a:rPr sz="1650" baseline="2525" dirty="0">
                <a:latin typeface="Times New Roman"/>
                <a:cs typeface="Times New Roman"/>
              </a:rPr>
              <a:t>L</a:t>
            </a:r>
            <a:r>
              <a:rPr sz="1450" dirty="0">
                <a:latin typeface="Symbol"/>
                <a:cs typeface="Symbol"/>
              </a:rPr>
              <a:t></a:t>
            </a:r>
            <a:r>
              <a:rPr sz="1650" baseline="2525" dirty="0">
                <a:latin typeface="Symbol"/>
                <a:cs typeface="Symbol"/>
              </a:rPr>
              <a:t></a:t>
            </a:r>
            <a:r>
              <a:rPr sz="1650" spc="-150" baseline="2525" dirty="0">
                <a:latin typeface="Times New Roman"/>
                <a:cs typeface="Times New Roman"/>
              </a:rPr>
              <a:t> </a:t>
            </a:r>
            <a:r>
              <a:rPr sz="1450" dirty="0">
                <a:latin typeface="Symbol"/>
                <a:cs typeface="Symbol"/>
              </a:rPr>
              <a:t></a:t>
            </a:r>
            <a:r>
              <a:rPr sz="1650" baseline="2525" dirty="0">
                <a:latin typeface="Times New Roman"/>
                <a:cs typeface="Times New Roman"/>
              </a:rPr>
              <a:t>80</a:t>
            </a:r>
            <a:r>
              <a:rPr sz="1650" spc="44" baseline="2525" dirty="0">
                <a:latin typeface="Times New Roman"/>
                <a:cs typeface="Times New Roman"/>
              </a:rPr>
              <a:t> </a:t>
            </a:r>
            <a:r>
              <a:rPr sz="1650" baseline="2525" dirty="0">
                <a:latin typeface="Times New Roman"/>
                <a:cs typeface="Times New Roman"/>
              </a:rPr>
              <a:t>kPa</a:t>
            </a:r>
            <a:r>
              <a:rPr sz="1450" dirty="0">
                <a:latin typeface="Symbol"/>
                <a:cs typeface="Symbol"/>
              </a:rPr>
              <a:t></a:t>
            </a:r>
            <a:r>
              <a:rPr sz="1650" baseline="2525" dirty="0">
                <a:latin typeface="Times New Roman"/>
                <a:cs typeface="Times New Roman"/>
              </a:rPr>
              <a:t>8.0</a:t>
            </a:r>
            <a:r>
              <a:rPr sz="1650" spc="44" baseline="2525" dirty="0">
                <a:latin typeface="Times New Roman"/>
                <a:cs typeface="Times New Roman"/>
              </a:rPr>
              <a:t> </a:t>
            </a:r>
            <a:r>
              <a:rPr sz="1650" spc="-15" baseline="2525" dirty="0">
                <a:latin typeface="Times New Roman"/>
                <a:cs typeface="Times New Roman"/>
              </a:rPr>
              <a:t>L</a:t>
            </a:r>
            <a:r>
              <a:rPr sz="1450" spc="-10" dirty="0">
                <a:latin typeface="Symbol"/>
                <a:cs typeface="Symbol"/>
              </a:rPr>
              <a:t></a:t>
            </a:r>
            <a:r>
              <a:rPr sz="1100" spc="-10" dirty="0">
                <a:latin typeface="Symbol"/>
                <a:cs typeface="Symbol"/>
              </a:rPr>
              <a:t></a:t>
            </a:r>
            <a:r>
              <a:rPr sz="1100" spc="-60" dirty="0">
                <a:latin typeface="Times New Roman"/>
                <a:cs typeface="Times New Roman"/>
              </a:rPr>
              <a:t> </a:t>
            </a:r>
            <a:r>
              <a:rPr sz="1650" baseline="2525" dirty="0">
                <a:latin typeface="Symbol"/>
                <a:cs typeface="Symbol"/>
              </a:rPr>
              <a:t></a:t>
            </a:r>
            <a:r>
              <a:rPr sz="1650" spc="-22" baseline="2525" dirty="0">
                <a:latin typeface="Times New Roman"/>
                <a:cs typeface="Times New Roman"/>
              </a:rPr>
              <a:t> </a:t>
            </a:r>
            <a:r>
              <a:rPr sz="1650" baseline="2525" dirty="0">
                <a:latin typeface="Times New Roman"/>
                <a:cs typeface="Times New Roman"/>
              </a:rPr>
              <a:t>3800</a:t>
            </a:r>
            <a:r>
              <a:rPr sz="1650" spc="22" baseline="2525" dirty="0">
                <a:latin typeface="Times New Roman"/>
                <a:cs typeface="Times New Roman"/>
              </a:rPr>
              <a:t> </a:t>
            </a:r>
            <a:r>
              <a:rPr sz="1650" baseline="2525" dirty="0">
                <a:latin typeface="Times New Roman"/>
                <a:cs typeface="Times New Roman"/>
              </a:rPr>
              <a:t>J</a:t>
            </a:r>
            <a:r>
              <a:rPr sz="1650" spc="-97" baseline="2525" dirty="0">
                <a:latin typeface="Times New Roman"/>
                <a:cs typeface="Times New Roman"/>
              </a:rPr>
              <a:t> </a:t>
            </a:r>
            <a:r>
              <a:rPr sz="1650" baseline="2525" dirty="0">
                <a:latin typeface="Symbol"/>
                <a:cs typeface="Symbol"/>
              </a:rPr>
              <a:t></a:t>
            </a:r>
            <a:r>
              <a:rPr sz="1650" spc="-247" baseline="2525" dirty="0">
                <a:latin typeface="Times New Roman"/>
                <a:cs typeface="Times New Roman"/>
              </a:rPr>
              <a:t> </a:t>
            </a:r>
            <a:r>
              <a:rPr sz="1650" baseline="2525" dirty="0">
                <a:latin typeface="Times New Roman"/>
                <a:cs typeface="Times New Roman"/>
              </a:rPr>
              <a:t>1600</a:t>
            </a:r>
            <a:r>
              <a:rPr sz="1650" spc="44" baseline="2525" dirty="0">
                <a:latin typeface="Times New Roman"/>
                <a:cs typeface="Times New Roman"/>
              </a:rPr>
              <a:t> </a:t>
            </a:r>
            <a:r>
              <a:rPr sz="1650" baseline="2525" dirty="0">
                <a:latin typeface="Times New Roman"/>
                <a:cs typeface="Times New Roman"/>
              </a:rPr>
              <a:t>J</a:t>
            </a:r>
            <a:r>
              <a:rPr sz="1650" spc="-60" baseline="2525" dirty="0">
                <a:latin typeface="Times New Roman"/>
                <a:cs typeface="Times New Roman"/>
              </a:rPr>
              <a:t> </a:t>
            </a:r>
            <a:r>
              <a:rPr sz="1650" baseline="2525" dirty="0">
                <a:latin typeface="Symbol"/>
                <a:cs typeface="Symbol"/>
              </a:rPr>
              <a:t></a:t>
            </a:r>
            <a:r>
              <a:rPr sz="1650" spc="-75" baseline="2525" dirty="0">
                <a:latin typeface="Times New Roman"/>
                <a:cs typeface="Times New Roman"/>
              </a:rPr>
              <a:t> </a:t>
            </a:r>
            <a:r>
              <a:rPr sz="1650" baseline="2525" dirty="0">
                <a:latin typeface="Symbol"/>
                <a:cs typeface="Symbol"/>
              </a:rPr>
              <a:t></a:t>
            </a:r>
            <a:r>
              <a:rPr sz="1650" baseline="2525" dirty="0">
                <a:latin typeface="Times New Roman"/>
                <a:cs typeface="Times New Roman"/>
              </a:rPr>
              <a:t>2200</a:t>
            </a:r>
            <a:r>
              <a:rPr sz="1650" spc="30" baseline="2525" dirty="0">
                <a:latin typeface="Times New Roman"/>
                <a:cs typeface="Times New Roman"/>
              </a:rPr>
              <a:t> </a:t>
            </a:r>
            <a:r>
              <a:rPr sz="1650" spc="-37" baseline="2525" dirty="0">
                <a:latin typeface="Times New Roman"/>
                <a:cs typeface="Times New Roman"/>
              </a:rPr>
              <a:t>J.</a:t>
            </a:r>
            <a:endParaRPr sz="1650" baseline="2525">
              <a:latin typeface="Times New Roman"/>
              <a:cs typeface="Times New Roman"/>
            </a:endParaRPr>
          </a:p>
          <a:p>
            <a:pPr marL="729612">
              <a:lnSpc>
                <a:spcPts val="1280"/>
              </a:lnSpc>
              <a:tabLst>
                <a:tab pos="1162680" algn="l"/>
                <a:tab pos="3406127" algn="l"/>
              </a:tabLst>
            </a:pPr>
            <a:r>
              <a:rPr sz="900" spc="-15" baseline="4629" dirty="0">
                <a:latin typeface="Times New Roman"/>
                <a:cs typeface="Times New Roman"/>
              </a:rPr>
              <a:t>int,2</a:t>
            </a:r>
            <a:r>
              <a:rPr sz="900" spc="-15" baseline="4629" dirty="0">
                <a:latin typeface="Symbol"/>
                <a:cs typeface="Symbol"/>
              </a:rPr>
              <a:t></a:t>
            </a:r>
            <a:r>
              <a:rPr sz="900" spc="-15" baseline="4629" dirty="0">
                <a:latin typeface="Times New Roman"/>
                <a:cs typeface="Times New Roman"/>
              </a:rPr>
              <a:t>3</a:t>
            </a:r>
            <a:r>
              <a:rPr sz="900" baseline="4629" dirty="0">
                <a:latin typeface="Times New Roman"/>
                <a:cs typeface="Times New Roman"/>
              </a:rPr>
              <a:t>	</a:t>
            </a:r>
            <a:r>
              <a:rPr sz="1650" baseline="-25252" dirty="0">
                <a:latin typeface="Times New Roman"/>
                <a:cs typeface="Times New Roman"/>
              </a:rPr>
              <a:t>2</a:t>
            </a:r>
            <a:r>
              <a:rPr sz="1650" spc="-37" baseline="-25252" dirty="0">
                <a:latin typeface="Times New Roman"/>
                <a:cs typeface="Times New Roman"/>
              </a:rPr>
              <a:t> </a:t>
            </a:r>
            <a:r>
              <a:rPr sz="1100" spc="-50" dirty="0">
                <a:latin typeface="Symbol"/>
                <a:cs typeface="Symbol"/>
              </a:rPr>
              <a:t></a:t>
            </a:r>
            <a:r>
              <a:rPr sz="1100" dirty="0">
                <a:latin typeface="Times New Roman"/>
                <a:cs typeface="Times New Roman"/>
              </a:rPr>
              <a:t>	</a:t>
            </a:r>
            <a:r>
              <a:rPr sz="1100" spc="-50" dirty="0">
                <a:latin typeface="Symbol"/>
                <a:cs typeface="Symbol"/>
              </a:rPr>
              <a:t></a:t>
            </a:r>
            <a:endParaRPr sz="1100">
              <a:latin typeface="Symbol"/>
              <a:cs typeface="Symbol"/>
            </a:endParaRPr>
          </a:p>
          <a:p>
            <a:pPr>
              <a:lnSpc>
                <a:spcPct val="100000"/>
              </a:lnSpc>
            </a:pPr>
            <a:endParaRPr sz="600">
              <a:latin typeface="Symbol"/>
              <a:cs typeface="Symbol"/>
            </a:endParaRPr>
          </a:p>
          <a:p>
            <a:pPr>
              <a:spcBef>
                <a:spcPts val="330"/>
              </a:spcBef>
            </a:pPr>
            <a:endParaRPr sz="600">
              <a:latin typeface="Symbol"/>
              <a:cs typeface="Symbol"/>
            </a:endParaRPr>
          </a:p>
          <a:p>
            <a:pPr marL="76200"/>
            <a:r>
              <a:rPr sz="1100" b="1" dirty="0">
                <a:latin typeface="Times New Roman"/>
                <a:cs typeface="Times New Roman"/>
              </a:rPr>
              <a:t>Related</a:t>
            </a:r>
            <a:r>
              <a:rPr sz="1100" b="1" spc="-5" dirty="0">
                <a:latin typeface="Times New Roman"/>
                <a:cs typeface="Times New Roman"/>
              </a:rPr>
              <a:t> </a:t>
            </a:r>
            <a:r>
              <a:rPr sz="1100" b="1" spc="-10" dirty="0">
                <a:latin typeface="Times New Roman"/>
                <a:cs typeface="Times New Roman"/>
              </a:rPr>
              <a:t>End-of-Chapter</a:t>
            </a:r>
            <a:r>
              <a:rPr sz="1100" b="1" spc="-35" dirty="0">
                <a:latin typeface="Times New Roman"/>
                <a:cs typeface="Times New Roman"/>
              </a:rPr>
              <a:t> </a:t>
            </a:r>
            <a:r>
              <a:rPr sz="1100" b="1" dirty="0">
                <a:latin typeface="Times New Roman"/>
                <a:cs typeface="Times New Roman"/>
              </a:rPr>
              <a:t>Exercises: 14,</a:t>
            </a:r>
            <a:r>
              <a:rPr sz="1100" b="1" spc="-20" dirty="0">
                <a:latin typeface="Times New Roman"/>
                <a:cs typeface="Times New Roman"/>
              </a:rPr>
              <a:t> </a:t>
            </a:r>
            <a:r>
              <a:rPr sz="1100" b="1" dirty="0">
                <a:latin typeface="Times New Roman"/>
                <a:cs typeface="Times New Roman"/>
              </a:rPr>
              <a:t>16,</a:t>
            </a:r>
            <a:r>
              <a:rPr sz="1100" b="1" spc="-10" dirty="0">
                <a:latin typeface="Times New Roman"/>
                <a:cs typeface="Times New Roman"/>
              </a:rPr>
              <a:t> </a:t>
            </a:r>
            <a:r>
              <a:rPr sz="1100" b="1" dirty="0">
                <a:latin typeface="Times New Roman"/>
                <a:cs typeface="Times New Roman"/>
              </a:rPr>
              <a:t>46,</a:t>
            </a:r>
            <a:r>
              <a:rPr sz="1100" b="1" spc="-10" dirty="0">
                <a:latin typeface="Times New Roman"/>
                <a:cs typeface="Times New Roman"/>
              </a:rPr>
              <a:t> </a:t>
            </a:r>
            <a:r>
              <a:rPr sz="1100" b="1" spc="-25" dirty="0">
                <a:latin typeface="Times New Roman"/>
                <a:cs typeface="Times New Roman"/>
              </a:rPr>
              <a:t>47.</a:t>
            </a:r>
            <a:endParaRPr sz="1100">
              <a:latin typeface="Times New Roman"/>
              <a:cs typeface="Times New Roman"/>
            </a:endParaRPr>
          </a:p>
          <a:p>
            <a:pPr marL="76200" marR="17780">
              <a:lnSpc>
                <a:spcPts val="1200"/>
              </a:lnSpc>
              <a:spcBef>
                <a:spcPts val="1220"/>
              </a:spcBef>
            </a:pPr>
            <a:r>
              <a:rPr sz="1100" b="1" i="1" dirty="0">
                <a:latin typeface="Times New Roman"/>
                <a:cs typeface="Times New Roman"/>
              </a:rPr>
              <a:t>Essential</a:t>
            </a:r>
            <a:r>
              <a:rPr sz="1100" b="1" i="1" spc="-10" dirty="0">
                <a:latin typeface="Times New Roman"/>
                <a:cs typeface="Times New Roman"/>
              </a:rPr>
              <a:t> </a:t>
            </a:r>
            <a:r>
              <a:rPr sz="1100" b="1" i="1" dirty="0">
                <a:latin typeface="Times New Roman"/>
                <a:cs typeface="Times New Roman"/>
              </a:rPr>
              <a:t>Question</a:t>
            </a:r>
            <a:r>
              <a:rPr sz="1100" b="1" i="1" spc="-20" dirty="0">
                <a:latin typeface="Times New Roman"/>
                <a:cs typeface="Times New Roman"/>
              </a:rPr>
              <a:t> </a:t>
            </a:r>
            <a:r>
              <a:rPr sz="1100" b="1" i="1" dirty="0">
                <a:latin typeface="Times New Roman"/>
                <a:cs typeface="Times New Roman"/>
              </a:rPr>
              <a:t>15.2</a:t>
            </a:r>
            <a:r>
              <a:rPr sz="1100" b="1" dirty="0">
                <a:latin typeface="Times New Roman"/>
                <a:cs typeface="Times New Roman"/>
              </a:rPr>
              <a:t>:</a:t>
            </a:r>
            <a:r>
              <a:rPr sz="1100" b="1" spc="-15" dirty="0">
                <a:latin typeface="Times New Roman"/>
                <a:cs typeface="Times New Roman"/>
              </a:rPr>
              <a:t> </a:t>
            </a:r>
            <a:r>
              <a:rPr sz="1100" dirty="0">
                <a:latin typeface="Times New Roman"/>
                <a:cs typeface="Times New Roman"/>
              </a:rPr>
              <a:t>If</a:t>
            </a:r>
            <a:r>
              <a:rPr sz="1100" spc="-25" dirty="0">
                <a:latin typeface="Times New Roman"/>
                <a:cs typeface="Times New Roman"/>
              </a:rPr>
              <a:t> </a:t>
            </a:r>
            <a:r>
              <a:rPr sz="1100" dirty="0">
                <a:latin typeface="Times New Roman"/>
                <a:cs typeface="Times New Roman"/>
              </a:rPr>
              <a:t>we</a:t>
            </a:r>
            <a:r>
              <a:rPr sz="1100" spc="-15" dirty="0">
                <a:latin typeface="Times New Roman"/>
                <a:cs typeface="Times New Roman"/>
              </a:rPr>
              <a:t> </a:t>
            </a:r>
            <a:r>
              <a:rPr sz="1100" dirty="0">
                <a:latin typeface="Times New Roman"/>
                <a:cs typeface="Times New Roman"/>
              </a:rPr>
              <a:t>did</a:t>
            </a:r>
            <a:r>
              <a:rPr sz="1100" spc="-20" dirty="0">
                <a:latin typeface="Times New Roman"/>
                <a:cs typeface="Times New Roman"/>
              </a:rPr>
              <a:t> </a:t>
            </a:r>
            <a:r>
              <a:rPr sz="1100" dirty="0">
                <a:latin typeface="Times New Roman"/>
                <a:cs typeface="Times New Roman"/>
              </a:rPr>
              <a:t>not</a:t>
            </a:r>
            <a:r>
              <a:rPr sz="1100" spc="-15" dirty="0">
                <a:latin typeface="Times New Roman"/>
                <a:cs typeface="Times New Roman"/>
              </a:rPr>
              <a:t> </a:t>
            </a:r>
            <a:r>
              <a:rPr sz="1100" dirty="0">
                <a:latin typeface="Times New Roman"/>
                <a:cs typeface="Times New Roman"/>
              </a:rPr>
              <a:t>know</a:t>
            </a:r>
            <a:r>
              <a:rPr sz="1100" spc="-3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path</a:t>
            </a:r>
            <a:r>
              <a:rPr sz="1100" spc="-15" dirty="0">
                <a:latin typeface="Times New Roman"/>
                <a:cs typeface="Times New Roman"/>
              </a:rPr>
              <a:t> </a:t>
            </a:r>
            <a:r>
              <a:rPr sz="1100" dirty="0">
                <a:latin typeface="Times New Roman"/>
                <a:cs typeface="Times New Roman"/>
              </a:rPr>
              <a:t>taken</a:t>
            </a:r>
            <a:r>
              <a:rPr sz="1100" spc="-15" dirty="0">
                <a:latin typeface="Times New Roman"/>
                <a:cs typeface="Times New Roman"/>
              </a:rPr>
              <a:t> </a:t>
            </a:r>
            <a:r>
              <a:rPr sz="1100" dirty="0">
                <a:latin typeface="Times New Roman"/>
                <a:cs typeface="Times New Roman"/>
              </a:rPr>
              <a:t>on</a:t>
            </a:r>
            <a:r>
              <a:rPr sz="1100" spc="-3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45" dirty="0">
                <a:latin typeface="Times New Roman"/>
                <a:cs typeface="Times New Roman"/>
              </a:rPr>
              <a:t> </a:t>
            </a:r>
            <a:r>
              <a:rPr sz="1100" dirty="0">
                <a:latin typeface="Times New Roman"/>
                <a:cs typeface="Times New Roman"/>
              </a:rPr>
              <a:t>diagram,</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Figure</a:t>
            </a:r>
            <a:r>
              <a:rPr sz="1100" spc="-15" dirty="0">
                <a:latin typeface="Times New Roman"/>
                <a:cs typeface="Times New Roman"/>
              </a:rPr>
              <a:t> </a:t>
            </a:r>
            <a:r>
              <a:rPr sz="1100" spc="-10" dirty="0">
                <a:latin typeface="Times New Roman"/>
                <a:cs typeface="Times New Roman"/>
              </a:rPr>
              <a:t>15.6, </a:t>
            </a:r>
            <a:r>
              <a:rPr sz="1100" dirty="0">
                <a:latin typeface="Times New Roman"/>
                <a:cs typeface="Times New Roman"/>
              </a:rPr>
              <a:t>from</a:t>
            </a:r>
            <a:r>
              <a:rPr sz="1100" spc="-5" dirty="0">
                <a:latin typeface="Times New Roman"/>
                <a:cs typeface="Times New Roman"/>
              </a:rPr>
              <a:t>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3,</a:t>
            </a:r>
            <a:r>
              <a:rPr sz="1100" spc="-15" dirty="0">
                <a:latin typeface="Times New Roman"/>
                <a:cs typeface="Times New Roman"/>
              </a:rPr>
              <a:t> </a:t>
            </a:r>
            <a:r>
              <a:rPr sz="1100" dirty="0">
                <a:latin typeface="Times New Roman"/>
                <a:cs typeface="Times New Roman"/>
              </a:rPr>
              <a:t>could</a:t>
            </a:r>
            <a:r>
              <a:rPr sz="1100" spc="-5" dirty="0">
                <a:latin typeface="Times New Roman"/>
                <a:cs typeface="Times New Roman"/>
              </a:rPr>
              <a:t> </a:t>
            </a:r>
            <a:r>
              <a:rPr sz="1100" dirty="0">
                <a:latin typeface="Times New Roman"/>
                <a:cs typeface="Times New Roman"/>
              </a:rPr>
              <a:t>we</a:t>
            </a:r>
            <a:r>
              <a:rPr sz="1100" spc="-5" dirty="0">
                <a:latin typeface="Times New Roman"/>
                <a:cs typeface="Times New Roman"/>
              </a:rPr>
              <a:t> </a:t>
            </a:r>
            <a:r>
              <a:rPr sz="1100" dirty="0">
                <a:latin typeface="Times New Roman"/>
                <a:cs typeface="Times New Roman"/>
              </a:rPr>
              <a:t>still find</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or</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 energy?</a:t>
            </a:r>
            <a:r>
              <a:rPr sz="1100" spc="-5" dirty="0">
                <a:latin typeface="Times New Roman"/>
                <a:cs typeface="Times New Roman"/>
              </a:rPr>
              <a:t> </a:t>
            </a:r>
            <a:r>
              <a:rPr sz="1100" spc="-10" dirty="0">
                <a:latin typeface="Times New Roman"/>
                <a:cs typeface="Times New Roman"/>
              </a:rPr>
              <a:t>Explain.</a:t>
            </a:r>
            <a:endParaRPr sz="1100">
              <a:latin typeface="Times New Roman"/>
              <a:cs typeface="Times New Roman"/>
            </a:endParaRPr>
          </a:p>
        </p:txBody>
      </p:sp>
      <p:pic>
        <p:nvPicPr>
          <p:cNvPr id="22" name="object 22"/>
          <p:cNvPicPr/>
          <p:nvPr/>
        </p:nvPicPr>
        <p:blipFill>
          <a:blip r:embed="rId7" cstate="print"/>
          <a:stretch>
            <a:fillRect/>
          </a:stretch>
        </p:blipFill>
        <p:spPr>
          <a:xfrm>
            <a:off x="2995930" y="3619753"/>
            <a:ext cx="685901" cy="130810"/>
          </a:xfrm>
          <a:prstGeom prst="rect">
            <a:avLst/>
          </a:prstGeom>
        </p:spPr>
      </p:pic>
      <p:grpSp>
        <p:nvGrpSpPr>
          <p:cNvPr id="23" name="object 23"/>
          <p:cNvGrpSpPr/>
          <p:nvPr/>
        </p:nvGrpSpPr>
        <p:grpSpPr>
          <a:xfrm>
            <a:off x="2995930" y="4981588"/>
            <a:ext cx="3691890" cy="288290"/>
            <a:chOff x="1624330" y="6581787"/>
            <a:chExt cx="3691890" cy="288290"/>
          </a:xfrm>
        </p:grpSpPr>
        <p:sp>
          <p:nvSpPr>
            <p:cNvPr id="24" name="object 24"/>
            <p:cNvSpPr/>
            <p:nvPr/>
          </p:nvSpPr>
          <p:spPr>
            <a:xfrm>
              <a:off x="5271134" y="6648449"/>
              <a:ext cx="45085" cy="158115"/>
            </a:xfrm>
            <a:custGeom>
              <a:avLst/>
              <a:gdLst/>
              <a:ahLst/>
              <a:cxnLst/>
              <a:rect l="l" t="t" r="r" b="b"/>
              <a:pathLst>
                <a:path w="45085" h="158115">
                  <a:moveTo>
                    <a:pt x="4444" y="0"/>
                  </a:moveTo>
                  <a:lnTo>
                    <a:pt x="1777" y="0"/>
                  </a:lnTo>
                  <a:lnTo>
                    <a:pt x="0" y="3048"/>
                  </a:lnTo>
                  <a:lnTo>
                    <a:pt x="7747" y="9271"/>
                  </a:lnTo>
                  <a:lnTo>
                    <a:pt x="13080" y="14732"/>
                  </a:lnTo>
                  <a:lnTo>
                    <a:pt x="28448" y="53466"/>
                  </a:lnTo>
                  <a:lnTo>
                    <a:pt x="29844" y="72389"/>
                  </a:lnTo>
                  <a:lnTo>
                    <a:pt x="29844" y="85851"/>
                  </a:lnTo>
                  <a:lnTo>
                    <a:pt x="29463" y="92583"/>
                  </a:lnTo>
                  <a:lnTo>
                    <a:pt x="20192" y="131445"/>
                  </a:lnTo>
                  <a:lnTo>
                    <a:pt x="0" y="154812"/>
                  </a:lnTo>
                  <a:lnTo>
                    <a:pt x="1777" y="157987"/>
                  </a:lnTo>
                  <a:lnTo>
                    <a:pt x="4444" y="157987"/>
                  </a:lnTo>
                  <a:lnTo>
                    <a:pt x="9525" y="154304"/>
                  </a:lnTo>
                  <a:lnTo>
                    <a:pt x="37084" y="119887"/>
                  </a:lnTo>
                  <a:lnTo>
                    <a:pt x="45085" y="78866"/>
                  </a:lnTo>
                  <a:lnTo>
                    <a:pt x="44703" y="66801"/>
                  </a:lnTo>
                  <a:lnTo>
                    <a:pt x="32765" y="30352"/>
                  </a:lnTo>
                  <a:lnTo>
                    <a:pt x="9525" y="3555"/>
                  </a:lnTo>
                  <a:lnTo>
                    <a:pt x="4444" y="0"/>
                  </a:lnTo>
                  <a:close/>
                </a:path>
              </a:pathLst>
            </a:custGeom>
            <a:solidFill>
              <a:srgbClr val="000000"/>
            </a:solidFill>
          </p:spPr>
          <p:txBody>
            <a:bodyPr wrap="square" lIns="0" tIns="0" rIns="0" bIns="0" rtlCol="0"/>
            <a:lstStyle/>
            <a:p>
              <a:endParaRPr sz="1800"/>
            </a:p>
          </p:txBody>
        </p:sp>
        <p:pic>
          <p:nvPicPr>
            <p:cNvPr id="25" name="object 25"/>
            <p:cNvPicPr/>
            <p:nvPr/>
          </p:nvPicPr>
          <p:blipFill>
            <a:blip r:embed="rId8" cstate="print"/>
            <a:stretch>
              <a:fillRect/>
            </a:stretch>
          </p:blipFill>
          <p:spPr>
            <a:xfrm>
              <a:off x="1705356" y="6581787"/>
              <a:ext cx="3534791" cy="288150"/>
            </a:xfrm>
            <a:prstGeom prst="rect">
              <a:avLst/>
            </a:prstGeom>
          </p:spPr>
        </p:pic>
        <p:pic>
          <p:nvPicPr>
            <p:cNvPr id="26" name="object 26"/>
            <p:cNvPicPr/>
            <p:nvPr/>
          </p:nvPicPr>
          <p:blipFill>
            <a:blip r:embed="rId9" cstate="print"/>
            <a:stretch>
              <a:fillRect/>
            </a:stretch>
          </p:blipFill>
          <p:spPr>
            <a:xfrm>
              <a:off x="1624330" y="6665467"/>
              <a:ext cx="84074" cy="96139"/>
            </a:xfrm>
            <a:prstGeom prst="rect">
              <a:avLst/>
            </a:prstGeom>
          </p:spPr>
        </p:pic>
        <p:sp>
          <p:nvSpPr>
            <p:cNvPr id="27" name="object 27"/>
            <p:cNvSpPr/>
            <p:nvPr/>
          </p:nvSpPr>
          <p:spPr>
            <a:xfrm>
              <a:off x="1935099" y="6707047"/>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28" name="object 28"/>
            <p:cNvPicPr/>
            <p:nvPr/>
          </p:nvPicPr>
          <p:blipFill>
            <a:blip r:embed="rId10" cstate="print"/>
            <a:stretch>
              <a:fillRect/>
            </a:stretch>
          </p:blipFill>
          <p:spPr>
            <a:xfrm>
              <a:off x="2306193" y="6665467"/>
              <a:ext cx="84074" cy="96139"/>
            </a:xfrm>
            <a:prstGeom prst="rect">
              <a:avLst/>
            </a:prstGeom>
          </p:spPr>
        </p:pic>
        <p:sp>
          <p:nvSpPr>
            <p:cNvPr id="29" name="object 29"/>
            <p:cNvSpPr/>
            <p:nvPr/>
          </p:nvSpPr>
          <p:spPr>
            <a:xfrm>
              <a:off x="2517267" y="6707047"/>
              <a:ext cx="2505075" cy="34925"/>
            </a:xfrm>
            <a:custGeom>
              <a:avLst/>
              <a:gdLst/>
              <a:ahLst/>
              <a:cxnLst/>
              <a:rect l="l" t="t" r="r" b="b"/>
              <a:pathLst>
                <a:path w="2505075" h="34925">
                  <a:moveTo>
                    <a:pt x="73456" y="27241"/>
                  </a:moveTo>
                  <a:lnTo>
                    <a:pt x="0" y="27241"/>
                  </a:lnTo>
                  <a:lnTo>
                    <a:pt x="0" y="34874"/>
                  </a:lnTo>
                  <a:lnTo>
                    <a:pt x="73456" y="34874"/>
                  </a:lnTo>
                  <a:lnTo>
                    <a:pt x="73456" y="27241"/>
                  </a:lnTo>
                  <a:close/>
                </a:path>
                <a:path w="2505075" h="34925">
                  <a:moveTo>
                    <a:pt x="73456" y="0"/>
                  </a:moveTo>
                  <a:lnTo>
                    <a:pt x="0" y="0"/>
                  </a:lnTo>
                  <a:lnTo>
                    <a:pt x="0" y="7696"/>
                  </a:lnTo>
                  <a:lnTo>
                    <a:pt x="73456" y="7696"/>
                  </a:lnTo>
                  <a:lnTo>
                    <a:pt x="73456" y="0"/>
                  </a:lnTo>
                  <a:close/>
                </a:path>
                <a:path w="2505075" h="34925">
                  <a:moveTo>
                    <a:pt x="658533" y="14351"/>
                  </a:moveTo>
                  <a:lnTo>
                    <a:pt x="585343" y="14351"/>
                  </a:lnTo>
                  <a:lnTo>
                    <a:pt x="585343" y="22047"/>
                  </a:lnTo>
                  <a:lnTo>
                    <a:pt x="658533" y="22047"/>
                  </a:lnTo>
                  <a:lnTo>
                    <a:pt x="658533" y="14351"/>
                  </a:lnTo>
                  <a:close/>
                </a:path>
                <a:path w="2505075" h="34925">
                  <a:moveTo>
                    <a:pt x="945438" y="27241"/>
                  </a:moveTo>
                  <a:lnTo>
                    <a:pt x="871982" y="27241"/>
                  </a:lnTo>
                  <a:lnTo>
                    <a:pt x="871982" y="34874"/>
                  </a:lnTo>
                  <a:lnTo>
                    <a:pt x="945438" y="34874"/>
                  </a:lnTo>
                  <a:lnTo>
                    <a:pt x="945438" y="27241"/>
                  </a:lnTo>
                  <a:close/>
                </a:path>
                <a:path w="2505075" h="34925">
                  <a:moveTo>
                    <a:pt x="945438" y="0"/>
                  </a:moveTo>
                  <a:lnTo>
                    <a:pt x="871982" y="0"/>
                  </a:lnTo>
                  <a:lnTo>
                    <a:pt x="871982" y="7696"/>
                  </a:lnTo>
                  <a:lnTo>
                    <a:pt x="945438" y="7696"/>
                  </a:lnTo>
                  <a:lnTo>
                    <a:pt x="945438" y="0"/>
                  </a:lnTo>
                  <a:close/>
                </a:path>
                <a:path w="2505075" h="34925">
                  <a:moveTo>
                    <a:pt x="1519339" y="14351"/>
                  </a:moveTo>
                  <a:lnTo>
                    <a:pt x="1446149" y="14351"/>
                  </a:lnTo>
                  <a:lnTo>
                    <a:pt x="1446149" y="22047"/>
                  </a:lnTo>
                  <a:lnTo>
                    <a:pt x="1519339" y="22047"/>
                  </a:lnTo>
                  <a:lnTo>
                    <a:pt x="1519339" y="14351"/>
                  </a:lnTo>
                  <a:close/>
                </a:path>
                <a:path w="2505075" h="34925">
                  <a:moveTo>
                    <a:pt x="1969693" y="27241"/>
                  </a:moveTo>
                  <a:lnTo>
                    <a:pt x="1896237" y="27241"/>
                  </a:lnTo>
                  <a:lnTo>
                    <a:pt x="1896237" y="34874"/>
                  </a:lnTo>
                  <a:lnTo>
                    <a:pt x="1969693" y="34874"/>
                  </a:lnTo>
                  <a:lnTo>
                    <a:pt x="1969693" y="27241"/>
                  </a:lnTo>
                  <a:close/>
                </a:path>
                <a:path w="2505075" h="34925">
                  <a:moveTo>
                    <a:pt x="1969693" y="0"/>
                  </a:moveTo>
                  <a:lnTo>
                    <a:pt x="1896237" y="0"/>
                  </a:lnTo>
                  <a:lnTo>
                    <a:pt x="1896237" y="7696"/>
                  </a:lnTo>
                  <a:lnTo>
                    <a:pt x="1969693" y="7696"/>
                  </a:lnTo>
                  <a:lnTo>
                    <a:pt x="1969693" y="0"/>
                  </a:lnTo>
                  <a:close/>
                </a:path>
                <a:path w="2505075" h="34925">
                  <a:moveTo>
                    <a:pt x="2504478" y="14351"/>
                  </a:moveTo>
                  <a:lnTo>
                    <a:pt x="2431288" y="14351"/>
                  </a:lnTo>
                  <a:lnTo>
                    <a:pt x="2431288" y="22047"/>
                  </a:lnTo>
                  <a:lnTo>
                    <a:pt x="2504478" y="22047"/>
                  </a:lnTo>
                  <a:lnTo>
                    <a:pt x="2504478" y="14351"/>
                  </a:lnTo>
                  <a:close/>
                </a:path>
              </a:pathLst>
            </a:custGeom>
            <a:solidFill>
              <a:srgbClr val="000000"/>
            </a:solidFill>
          </p:spPr>
          <p:txBody>
            <a:bodyPr wrap="square" lIns="0" tIns="0" rIns="0" bIns="0" rtlCol="0"/>
            <a:lstStyle/>
            <a:p>
              <a:endParaRPr sz="18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65040" y="5135498"/>
            <a:ext cx="140588" cy="132080"/>
          </a:xfrm>
          <a:prstGeom prst="rect">
            <a:avLst/>
          </a:prstGeom>
        </p:spPr>
      </p:pic>
      <p:grpSp>
        <p:nvGrpSpPr>
          <p:cNvPr id="3" name="object 3"/>
          <p:cNvGrpSpPr/>
          <p:nvPr/>
        </p:nvGrpSpPr>
        <p:grpSpPr>
          <a:xfrm>
            <a:off x="4954778" y="5133085"/>
            <a:ext cx="406400" cy="99060"/>
            <a:chOff x="3583178" y="6733285"/>
            <a:chExt cx="406400" cy="99060"/>
          </a:xfrm>
        </p:grpSpPr>
        <p:sp>
          <p:nvSpPr>
            <p:cNvPr id="4" name="object 4"/>
            <p:cNvSpPr/>
            <p:nvPr/>
          </p:nvSpPr>
          <p:spPr>
            <a:xfrm>
              <a:off x="3583178" y="6775881"/>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3690874" y="6735952"/>
              <a:ext cx="147065" cy="96012"/>
            </a:xfrm>
            <a:prstGeom prst="rect">
              <a:avLst/>
            </a:prstGeom>
          </p:spPr>
        </p:pic>
        <p:sp>
          <p:nvSpPr>
            <p:cNvPr id="6" name="object 6"/>
            <p:cNvSpPr/>
            <p:nvPr/>
          </p:nvSpPr>
          <p:spPr>
            <a:xfrm>
              <a:off x="3864102" y="6733285"/>
              <a:ext cx="125095" cy="99060"/>
            </a:xfrm>
            <a:custGeom>
              <a:avLst/>
              <a:gdLst/>
              <a:ahLst/>
              <a:cxnLst/>
              <a:rect l="l" t="t" r="r" b="b"/>
              <a:pathLst>
                <a:path w="125095" h="99059">
                  <a:moveTo>
                    <a:pt x="38862" y="0"/>
                  </a:moveTo>
                  <a:lnTo>
                    <a:pt x="33401" y="0"/>
                  </a:lnTo>
                  <a:lnTo>
                    <a:pt x="0" y="98933"/>
                  </a:lnTo>
                  <a:lnTo>
                    <a:pt x="5461" y="98933"/>
                  </a:lnTo>
                  <a:lnTo>
                    <a:pt x="38862" y="0"/>
                  </a:lnTo>
                  <a:close/>
                </a:path>
                <a:path w="125095" h="99059">
                  <a:moveTo>
                    <a:pt x="124968" y="79248"/>
                  </a:moveTo>
                  <a:lnTo>
                    <a:pt x="122428" y="79248"/>
                  </a:lnTo>
                  <a:lnTo>
                    <a:pt x="121158" y="81280"/>
                  </a:lnTo>
                  <a:lnTo>
                    <a:pt x="119761" y="82931"/>
                  </a:lnTo>
                  <a:lnTo>
                    <a:pt x="116586" y="85090"/>
                  </a:lnTo>
                  <a:lnTo>
                    <a:pt x="114808" y="85852"/>
                  </a:lnTo>
                  <a:lnTo>
                    <a:pt x="110871" y="86614"/>
                  </a:lnTo>
                  <a:lnTo>
                    <a:pt x="107442" y="86741"/>
                  </a:lnTo>
                  <a:lnTo>
                    <a:pt x="78359" y="86741"/>
                  </a:lnTo>
                  <a:lnTo>
                    <a:pt x="85852" y="79248"/>
                  </a:lnTo>
                  <a:lnTo>
                    <a:pt x="113030" y="46621"/>
                  </a:lnTo>
                  <a:lnTo>
                    <a:pt x="119253" y="31635"/>
                  </a:lnTo>
                  <a:lnTo>
                    <a:pt x="119253" y="20320"/>
                  </a:lnTo>
                  <a:lnTo>
                    <a:pt x="100457" y="2667"/>
                  </a:lnTo>
                  <a:lnTo>
                    <a:pt x="85852" y="2667"/>
                  </a:lnTo>
                  <a:lnTo>
                    <a:pt x="80010" y="4953"/>
                  </a:lnTo>
                  <a:lnTo>
                    <a:pt x="70612" y="13970"/>
                  </a:lnTo>
                  <a:lnTo>
                    <a:pt x="67691" y="20320"/>
                  </a:lnTo>
                  <a:lnTo>
                    <a:pt x="66548" y="28829"/>
                  </a:lnTo>
                  <a:lnTo>
                    <a:pt x="69088" y="28829"/>
                  </a:lnTo>
                  <a:lnTo>
                    <a:pt x="70739" y="23634"/>
                  </a:lnTo>
                  <a:lnTo>
                    <a:pt x="73406" y="19697"/>
                  </a:lnTo>
                  <a:lnTo>
                    <a:pt x="80645" y="14351"/>
                  </a:lnTo>
                  <a:lnTo>
                    <a:pt x="84709" y="13081"/>
                  </a:lnTo>
                  <a:lnTo>
                    <a:pt x="94361" y="13081"/>
                  </a:lnTo>
                  <a:lnTo>
                    <a:pt x="98552" y="14986"/>
                  </a:lnTo>
                  <a:lnTo>
                    <a:pt x="105791" y="22479"/>
                  </a:lnTo>
                  <a:lnTo>
                    <a:pt x="107569" y="27305"/>
                  </a:lnTo>
                  <a:lnTo>
                    <a:pt x="107569" y="33159"/>
                  </a:lnTo>
                  <a:lnTo>
                    <a:pt x="84328" y="74549"/>
                  </a:lnTo>
                  <a:lnTo>
                    <a:pt x="63881" y="94488"/>
                  </a:lnTo>
                  <a:lnTo>
                    <a:pt x="63881" y="97028"/>
                  </a:lnTo>
                  <a:lnTo>
                    <a:pt x="118491" y="97028"/>
                  </a:lnTo>
                  <a:lnTo>
                    <a:pt x="124968" y="79248"/>
                  </a:lnTo>
                  <a:close/>
                </a:path>
              </a:pathLst>
            </a:custGeom>
            <a:solidFill>
              <a:srgbClr val="000000"/>
            </a:solidFill>
          </p:spPr>
          <p:txBody>
            <a:bodyPr wrap="square" lIns="0" tIns="0" rIns="0" bIns="0" rtlCol="0"/>
            <a:lstStyle/>
            <a:p>
              <a:endParaRPr sz="1800"/>
            </a:p>
          </p:txBody>
        </p:sp>
      </p:grpSp>
      <p:sp>
        <p:nvSpPr>
          <p:cNvPr id="7" name="object 7"/>
          <p:cNvSpPr/>
          <p:nvPr/>
        </p:nvSpPr>
        <p:spPr>
          <a:xfrm>
            <a:off x="7997825" y="6728459"/>
            <a:ext cx="0" cy="584200"/>
          </a:xfrm>
          <a:custGeom>
            <a:avLst/>
            <a:gdLst/>
            <a:ahLst/>
            <a:cxnLst/>
            <a:rect l="l" t="t" r="r" b="b"/>
            <a:pathLst>
              <a:path h="584200">
                <a:moveTo>
                  <a:pt x="0" y="0"/>
                </a:moveTo>
                <a:lnTo>
                  <a:pt x="0" y="584200"/>
                </a:lnTo>
              </a:path>
            </a:pathLst>
          </a:custGeom>
          <a:ln w="6350">
            <a:solidFill>
              <a:srgbClr val="000000"/>
            </a:solidFill>
          </a:ln>
        </p:spPr>
        <p:txBody>
          <a:bodyPr wrap="square" lIns="0" tIns="0" rIns="0" bIns="0" rtlCol="0"/>
          <a:lstStyle/>
          <a:p>
            <a:endParaRPr sz="1800"/>
          </a:p>
        </p:txBody>
      </p:sp>
      <p:grpSp>
        <p:nvGrpSpPr>
          <p:cNvPr id="8" name="object 8"/>
          <p:cNvGrpSpPr/>
          <p:nvPr/>
        </p:nvGrpSpPr>
        <p:grpSpPr>
          <a:xfrm>
            <a:off x="2514600" y="6722109"/>
            <a:ext cx="5486400" cy="596900"/>
            <a:chOff x="1143000" y="8322309"/>
            <a:chExt cx="5486400" cy="596900"/>
          </a:xfrm>
        </p:grpSpPr>
        <p:sp>
          <p:nvSpPr>
            <p:cNvPr id="9" name="object 9"/>
            <p:cNvSpPr/>
            <p:nvPr/>
          </p:nvSpPr>
          <p:spPr>
            <a:xfrm>
              <a:off x="1143000" y="8325484"/>
              <a:ext cx="5486400" cy="590550"/>
            </a:xfrm>
            <a:custGeom>
              <a:avLst/>
              <a:gdLst/>
              <a:ahLst/>
              <a:cxnLst/>
              <a:rect l="l" t="t" r="r" b="b"/>
              <a:pathLst>
                <a:path w="5486400" h="590550">
                  <a:moveTo>
                    <a:pt x="3175" y="3175"/>
                  </a:moveTo>
                  <a:lnTo>
                    <a:pt x="3175" y="587375"/>
                  </a:lnTo>
                </a:path>
                <a:path w="5486400" h="590550">
                  <a:moveTo>
                    <a:pt x="0" y="590550"/>
                  </a:moveTo>
                  <a:lnTo>
                    <a:pt x="5486400" y="590550"/>
                  </a:lnTo>
                </a:path>
                <a:path w="5486400" h="590550">
                  <a:moveTo>
                    <a:pt x="0" y="0"/>
                  </a:moveTo>
                  <a:lnTo>
                    <a:pt x="5486400" y="0"/>
                  </a:lnTo>
                </a:path>
              </a:pathLst>
            </a:custGeom>
            <a:ln w="6350">
              <a:solidFill>
                <a:srgbClr val="000000"/>
              </a:solidFill>
            </a:ln>
          </p:spPr>
          <p:txBody>
            <a:bodyPr wrap="square" lIns="0" tIns="0" rIns="0" bIns="0" rtlCol="0"/>
            <a:lstStyle/>
            <a:p>
              <a:endParaRPr sz="1800"/>
            </a:p>
          </p:txBody>
        </p:sp>
        <p:sp>
          <p:nvSpPr>
            <p:cNvPr id="10" name="object 10"/>
            <p:cNvSpPr/>
            <p:nvPr/>
          </p:nvSpPr>
          <p:spPr>
            <a:xfrm>
              <a:off x="5838063" y="8354948"/>
              <a:ext cx="59690" cy="96520"/>
            </a:xfrm>
            <a:custGeom>
              <a:avLst/>
              <a:gdLst/>
              <a:ahLst/>
              <a:cxnLst/>
              <a:rect l="l" t="t" r="r" b="b"/>
              <a:pathLst>
                <a:path w="59689" h="96520">
                  <a:moveTo>
                    <a:pt x="59690" y="47244"/>
                  </a:moveTo>
                  <a:lnTo>
                    <a:pt x="59055" y="36703"/>
                  </a:lnTo>
                  <a:lnTo>
                    <a:pt x="49149" y="10795"/>
                  </a:lnTo>
                  <a:lnTo>
                    <a:pt x="46101" y="6896"/>
                  </a:lnTo>
                  <a:lnTo>
                    <a:pt x="46101" y="36322"/>
                  </a:lnTo>
                  <a:lnTo>
                    <a:pt x="46101" y="54991"/>
                  </a:lnTo>
                  <a:lnTo>
                    <a:pt x="45466" y="63119"/>
                  </a:lnTo>
                  <a:lnTo>
                    <a:pt x="32004" y="91694"/>
                  </a:lnTo>
                  <a:lnTo>
                    <a:pt x="24384" y="91694"/>
                  </a:lnTo>
                  <a:lnTo>
                    <a:pt x="20574" y="88265"/>
                  </a:lnTo>
                  <a:lnTo>
                    <a:pt x="13208" y="50419"/>
                  </a:lnTo>
                  <a:lnTo>
                    <a:pt x="13335" y="41021"/>
                  </a:lnTo>
                  <a:lnTo>
                    <a:pt x="26797" y="4445"/>
                  </a:lnTo>
                  <a:lnTo>
                    <a:pt x="32512" y="4445"/>
                  </a:lnTo>
                  <a:lnTo>
                    <a:pt x="34798" y="5207"/>
                  </a:lnTo>
                  <a:lnTo>
                    <a:pt x="36703" y="6731"/>
                  </a:lnTo>
                  <a:lnTo>
                    <a:pt x="46101" y="36322"/>
                  </a:lnTo>
                  <a:lnTo>
                    <a:pt x="46101" y="6896"/>
                  </a:lnTo>
                  <a:lnTo>
                    <a:pt x="44196" y="4445"/>
                  </a:lnTo>
                  <a:lnTo>
                    <a:pt x="43434" y="3556"/>
                  </a:lnTo>
                  <a:lnTo>
                    <a:pt x="37084" y="0"/>
                  </a:lnTo>
                  <a:lnTo>
                    <a:pt x="25654" y="0"/>
                  </a:lnTo>
                  <a:lnTo>
                    <a:pt x="21463" y="1397"/>
                  </a:lnTo>
                  <a:lnTo>
                    <a:pt x="12065" y="8128"/>
                  </a:lnTo>
                  <a:lnTo>
                    <a:pt x="0" y="50419"/>
                  </a:lnTo>
                  <a:lnTo>
                    <a:pt x="381" y="57658"/>
                  </a:lnTo>
                  <a:lnTo>
                    <a:pt x="17145" y="92075"/>
                  </a:lnTo>
                  <a:lnTo>
                    <a:pt x="29337" y="96012"/>
                  </a:lnTo>
                  <a:lnTo>
                    <a:pt x="33782" y="96012"/>
                  </a:lnTo>
                  <a:lnTo>
                    <a:pt x="38354" y="94361"/>
                  </a:lnTo>
                  <a:lnTo>
                    <a:pt x="42037" y="91694"/>
                  </a:lnTo>
                  <a:lnTo>
                    <a:pt x="59436" y="54991"/>
                  </a:lnTo>
                  <a:lnTo>
                    <a:pt x="59690" y="47244"/>
                  </a:lnTo>
                  <a:close/>
                </a:path>
              </a:pathLst>
            </a:custGeom>
            <a:solidFill>
              <a:srgbClr val="000000"/>
            </a:solidFill>
          </p:spPr>
          <p:txBody>
            <a:bodyPr wrap="square" lIns="0" tIns="0" rIns="0" bIns="0" rtlCol="0"/>
            <a:lstStyle/>
            <a:p>
              <a:endParaRPr sz="1800"/>
            </a:p>
          </p:txBody>
        </p:sp>
        <p:pic>
          <p:nvPicPr>
            <p:cNvPr id="11" name="object 11"/>
            <p:cNvPicPr/>
            <p:nvPr/>
          </p:nvPicPr>
          <p:blipFill>
            <a:blip r:embed="rId4" cstate="print"/>
            <a:stretch>
              <a:fillRect/>
            </a:stretch>
          </p:blipFill>
          <p:spPr>
            <a:xfrm>
              <a:off x="5577078" y="8356858"/>
              <a:ext cx="114992" cy="94609"/>
            </a:xfrm>
            <a:prstGeom prst="rect">
              <a:avLst/>
            </a:prstGeom>
          </p:spPr>
        </p:pic>
        <p:pic>
          <p:nvPicPr>
            <p:cNvPr id="12" name="object 12"/>
            <p:cNvPicPr/>
            <p:nvPr/>
          </p:nvPicPr>
          <p:blipFill>
            <a:blip r:embed="rId5" cstate="print"/>
            <a:stretch>
              <a:fillRect/>
            </a:stretch>
          </p:blipFill>
          <p:spPr>
            <a:xfrm>
              <a:off x="4940553" y="8570594"/>
              <a:ext cx="93599" cy="124079"/>
            </a:xfrm>
            <a:prstGeom prst="rect">
              <a:avLst/>
            </a:prstGeom>
          </p:spPr>
        </p:pic>
        <p:sp>
          <p:nvSpPr>
            <p:cNvPr id="13" name="object 13"/>
            <p:cNvSpPr/>
            <p:nvPr/>
          </p:nvSpPr>
          <p:spPr>
            <a:xfrm>
              <a:off x="5069713" y="8603487"/>
              <a:ext cx="170815" cy="63500"/>
            </a:xfrm>
            <a:custGeom>
              <a:avLst/>
              <a:gdLst/>
              <a:ahLst/>
              <a:cxnLst/>
              <a:rect l="l" t="t" r="r" b="b"/>
              <a:pathLst>
                <a:path w="170814" h="63500">
                  <a:moveTo>
                    <a:pt x="73456" y="34404"/>
                  </a:moveTo>
                  <a:lnTo>
                    <a:pt x="0" y="34404"/>
                  </a:lnTo>
                  <a:lnTo>
                    <a:pt x="0" y="42037"/>
                  </a:lnTo>
                  <a:lnTo>
                    <a:pt x="73456" y="42037"/>
                  </a:lnTo>
                  <a:lnTo>
                    <a:pt x="73456" y="34404"/>
                  </a:lnTo>
                  <a:close/>
                </a:path>
                <a:path w="170814" h="63500">
                  <a:moveTo>
                    <a:pt x="73456" y="7289"/>
                  </a:moveTo>
                  <a:lnTo>
                    <a:pt x="0" y="7289"/>
                  </a:lnTo>
                  <a:lnTo>
                    <a:pt x="0" y="14986"/>
                  </a:lnTo>
                  <a:lnTo>
                    <a:pt x="73456" y="14986"/>
                  </a:lnTo>
                  <a:lnTo>
                    <a:pt x="73456" y="7289"/>
                  </a:lnTo>
                  <a:close/>
                </a:path>
                <a:path w="170814" h="63500">
                  <a:moveTo>
                    <a:pt x="170561" y="47752"/>
                  </a:moveTo>
                  <a:lnTo>
                    <a:pt x="168402" y="46482"/>
                  </a:lnTo>
                  <a:lnTo>
                    <a:pt x="165481" y="50292"/>
                  </a:lnTo>
                  <a:lnTo>
                    <a:pt x="162941" y="53213"/>
                  </a:lnTo>
                  <a:lnTo>
                    <a:pt x="159512" y="55880"/>
                  </a:lnTo>
                  <a:lnTo>
                    <a:pt x="159004" y="56007"/>
                  </a:lnTo>
                  <a:lnTo>
                    <a:pt x="158115" y="56007"/>
                  </a:lnTo>
                  <a:lnTo>
                    <a:pt x="157734" y="55880"/>
                  </a:lnTo>
                  <a:lnTo>
                    <a:pt x="156972" y="54991"/>
                  </a:lnTo>
                  <a:lnTo>
                    <a:pt x="156845" y="54483"/>
                  </a:lnTo>
                  <a:lnTo>
                    <a:pt x="156845" y="53086"/>
                  </a:lnTo>
                  <a:lnTo>
                    <a:pt x="157226" y="51054"/>
                  </a:lnTo>
                  <a:lnTo>
                    <a:pt x="167894" y="14478"/>
                  </a:lnTo>
                  <a:lnTo>
                    <a:pt x="168529" y="10795"/>
                  </a:lnTo>
                  <a:lnTo>
                    <a:pt x="168529" y="5715"/>
                  </a:lnTo>
                  <a:lnTo>
                    <a:pt x="167767" y="3683"/>
                  </a:lnTo>
                  <a:lnTo>
                    <a:pt x="164846" y="762"/>
                  </a:lnTo>
                  <a:lnTo>
                    <a:pt x="162941" y="0"/>
                  </a:lnTo>
                  <a:lnTo>
                    <a:pt x="156464" y="0"/>
                  </a:lnTo>
                  <a:lnTo>
                    <a:pt x="128016" y="30988"/>
                  </a:lnTo>
                  <a:lnTo>
                    <a:pt x="135255" y="6731"/>
                  </a:lnTo>
                  <a:lnTo>
                    <a:pt x="135255" y="6350"/>
                  </a:lnTo>
                  <a:lnTo>
                    <a:pt x="137160" y="0"/>
                  </a:lnTo>
                  <a:lnTo>
                    <a:pt x="113538" y="4191"/>
                  </a:lnTo>
                  <a:lnTo>
                    <a:pt x="113919" y="6096"/>
                  </a:lnTo>
                  <a:lnTo>
                    <a:pt x="113919" y="6731"/>
                  </a:lnTo>
                  <a:lnTo>
                    <a:pt x="117856" y="6096"/>
                  </a:lnTo>
                  <a:lnTo>
                    <a:pt x="120777" y="6096"/>
                  </a:lnTo>
                  <a:lnTo>
                    <a:pt x="121539" y="6350"/>
                  </a:lnTo>
                  <a:lnTo>
                    <a:pt x="123190" y="8001"/>
                  </a:lnTo>
                  <a:lnTo>
                    <a:pt x="123444" y="8509"/>
                  </a:lnTo>
                  <a:lnTo>
                    <a:pt x="123571" y="10795"/>
                  </a:lnTo>
                  <a:lnTo>
                    <a:pt x="121412" y="19050"/>
                  </a:lnTo>
                  <a:lnTo>
                    <a:pt x="108966" y="61722"/>
                  </a:lnTo>
                  <a:lnTo>
                    <a:pt x="119253" y="61722"/>
                  </a:lnTo>
                  <a:lnTo>
                    <a:pt x="124079" y="45847"/>
                  </a:lnTo>
                  <a:lnTo>
                    <a:pt x="125857" y="41656"/>
                  </a:lnTo>
                  <a:lnTo>
                    <a:pt x="131953" y="30480"/>
                  </a:lnTo>
                  <a:lnTo>
                    <a:pt x="153289" y="8001"/>
                  </a:lnTo>
                  <a:lnTo>
                    <a:pt x="155448" y="8001"/>
                  </a:lnTo>
                  <a:lnTo>
                    <a:pt x="156083" y="8255"/>
                  </a:lnTo>
                  <a:lnTo>
                    <a:pt x="157353" y="9398"/>
                  </a:lnTo>
                  <a:lnTo>
                    <a:pt x="157607" y="10160"/>
                  </a:lnTo>
                  <a:lnTo>
                    <a:pt x="157607" y="12954"/>
                  </a:lnTo>
                  <a:lnTo>
                    <a:pt x="157099" y="15621"/>
                  </a:lnTo>
                  <a:lnTo>
                    <a:pt x="146685" y="51816"/>
                  </a:lnTo>
                  <a:lnTo>
                    <a:pt x="146050" y="54483"/>
                  </a:lnTo>
                  <a:lnTo>
                    <a:pt x="145923" y="59436"/>
                  </a:lnTo>
                  <a:lnTo>
                    <a:pt x="146431" y="60833"/>
                  </a:lnTo>
                  <a:lnTo>
                    <a:pt x="148336" y="62865"/>
                  </a:lnTo>
                  <a:lnTo>
                    <a:pt x="149733" y="63373"/>
                  </a:lnTo>
                  <a:lnTo>
                    <a:pt x="153543" y="63373"/>
                  </a:lnTo>
                  <a:lnTo>
                    <a:pt x="155829" y="62484"/>
                  </a:lnTo>
                  <a:lnTo>
                    <a:pt x="162306" y="58166"/>
                  </a:lnTo>
                  <a:lnTo>
                    <a:pt x="166243" y="53848"/>
                  </a:lnTo>
                  <a:lnTo>
                    <a:pt x="170561" y="47752"/>
                  </a:lnTo>
                  <a:close/>
                </a:path>
              </a:pathLst>
            </a:custGeom>
            <a:solidFill>
              <a:srgbClr val="000000"/>
            </a:solidFill>
          </p:spPr>
          <p:txBody>
            <a:bodyPr wrap="square" lIns="0" tIns="0" rIns="0" bIns="0" rtlCol="0"/>
            <a:lstStyle/>
            <a:p>
              <a:endParaRPr sz="1800"/>
            </a:p>
          </p:txBody>
        </p:sp>
        <p:pic>
          <p:nvPicPr>
            <p:cNvPr id="14" name="object 14"/>
            <p:cNvPicPr/>
            <p:nvPr/>
          </p:nvPicPr>
          <p:blipFill>
            <a:blip r:embed="rId6" cstate="print"/>
            <a:stretch>
              <a:fillRect/>
            </a:stretch>
          </p:blipFill>
          <p:spPr>
            <a:xfrm>
              <a:off x="5268340" y="8570594"/>
              <a:ext cx="140588" cy="132080"/>
            </a:xfrm>
            <a:prstGeom prst="rect">
              <a:avLst/>
            </a:prstGeom>
          </p:spPr>
        </p:pic>
        <p:pic>
          <p:nvPicPr>
            <p:cNvPr id="15" name="object 15"/>
            <p:cNvPicPr/>
            <p:nvPr/>
          </p:nvPicPr>
          <p:blipFill>
            <a:blip r:embed="rId7" cstate="print"/>
            <a:stretch>
              <a:fillRect/>
            </a:stretch>
          </p:blipFill>
          <p:spPr>
            <a:xfrm>
              <a:off x="5443092" y="8569070"/>
              <a:ext cx="174879" cy="96138"/>
            </a:xfrm>
            <a:prstGeom prst="rect">
              <a:avLst/>
            </a:prstGeom>
          </p:spPr>
        </p:pic>
        <p:sp>
          <p:nvSpPr>
            <p:cNvPr id="16" name="object 16"/>
            <p:cNvSpPr/>
            <p:nvPr/>
          </p:nvSpPr>
          <p:spPr>
            <a:xfrm>
              <a:off x="5728843" y="8394877"/>
              <a:ext cx="73660" cy="34925"/>
            </a:xfrm>
            <a:custGeom>
              <a:avLst/>
              <a:gdLst/>
              <a:ahLst/>
              <a:cxnLst/>
              <a:rect l="l" t="t" r="r" b="b"/>
              <a:pathLst>
                <a:path w="73660" h="34925">
                  <a:moveTo>
                    <a:pt x="73469" y="27114"/>
                  </a:moveTo>
                  <a:lnTo>
                    <a:pt x="0" y="27114"/>
                  </a:lnTo>
                  <a:lnTo>
                    <a:pt x="0" y="34747"/>
                  </a:lnTo>
                  <a:lnTo>
                    <a:pt x="73469" y="34747"/>
                  </a:lnTo>
                  <a:lnTo>
                    <a:pt x="73469" y="27114"/>
                  </a:lnTo>
                  <a:close/>
                </a:path>
                <a:path w="73660" h="34925">
                  <a:moveTo>
                    <a:pt x="73469" y="0"/>
                  </a:moveTo>
                  <a:lnTo>
                    <a:pt x="0" y="0"/>
                  </a:lnTo>
                  <a:lnTo>
                    <a:pt x="0" y="7696"/>
                  </a:lnTo>
                  <a:lnTo>
                    <a:pt x="73469" y="7696"/>
                  </a:lnTo>
                  <a:lnTo>
                    <a:pt x="73469" y="0"/>
                  </a:lnTo>
                  <a:close/>
                </a:path>
              </a:pathLst>
            </a:custGeom>
            <a:solidFill>
              <a:srgbClr val="000000"/>
            </a:solidFill>
          </p:spPr>
          <p:txBody>
            <a:bodyPr wrap="square" lIns="0" tIns="0" rIns="0" bIns="0" rtlCol="0"/>
            <a:lstStyle/>
            <a:p>
              <a:endParaRPr sz="1800"/>
            </a:p>
          </p:txBody>
        </p:sp>
      </p:grpSp>
      <p:sp>
        <p:nvSpPr>
          <p:cNvPr id="17" name="object 17"/>
          <p:cNvSpPr txBox="1"/>
          <p:nvPr/>
        </p:nvSpPr>
        <p:spPr>
          <a:xfrm>
            <a:off x="2521000" y="6678016"/>
            <a:ext cx="4347210" cy="626838"/>
          </a:xfrm>
          <a:prstGeom prst="rect">
            <a:avLst/>
          </a:prstGeom>
        </p:spPr>
        <p:txBody>
          <a:bodyPr vert="horz" wrap="square" lIns="0" tIns="12700" rIns="0" bIns="0" rtlCol="0">
            <a:spAutoFit/>
          </a:bodyPr>
          <a:lstStyle/>
          <a:p>
            <a:pPr marR="5080">
              <a:lnSpc>
                <a:spcPct val="120000"/>
              </a:lnSpc>
              <a:spcBef>
                <a:spcPts val="100"/>
              </a:spcBef>
            </a:pPr>
            <a:r>
              <a:rPr sz="1100" b="1" dirty="0">
                <a:latin typeface="Times New Roman"/>
                <a:cs typeface="Times New Roman"/>
              </a:rPr>
              <a:t>Key</a:t>
            </a:r>
            <a:r>
              <a:rPr sz="1100" b="1" spc="-25" dirty="0">
                <a:latin typeface="Times New Roman"/>
                <a:cs typeface="Times New Roman"/>
              </a:rPr>
              <a:t> </a:t>
            </a:r>
            <a:r>
              <a:rPr sz="1100" b="1" dirty="0">
                <a:latin typeface="Times New Roman"/>
                <a:cs typeface="Times New Roman"/>
              </a:rPr>
              <a:t>ideas</a:t>
            </a:r>
            <a:r>
              <a:rPr sz="1100" b="1" spc="-20" dirty="0">
                <a:latin typeface="Times New Roman"/>
                <a:cs typeface="Times New Roman"/>
              </a:rPr>
              <a:t> </a:t>
            </a:r>
            <a:r>
              <a:rPr sz="1100" b="1" dirty="0">
                <a:latin typeface="Times New Roman"/>
                <a:cs typeface="Times New Roman"/>
              </a:rPr>
              <a:t>for</a:t>
            </a:r>
            <a:r>
              <a:rPr sz="1100" b="1" spc="-35" dirty="0">
                <a:latin typeface="Times New Roman"/>
                <a:cs typeface="Times New Roman"/>
              </a:rPr>
              <a:t> </a:t>
            </a:r>
            <a:r>
              <a:rPr sz="1100" b="1" dirty="0">
                <a:latin typeface="Times New Roman"/>
                <a:cs typeface="Times New Roman"/>
              </a:rPr>
              <a:t>a</a:t>
            </a:r>
            <a:r>
              <a:rPr sz="1100" b="1" spc="-20" dirty="0">
                <a:latin typeface="Times New Roman"/>
                <a:cs typeface="Times New Roman"/>
              </a:rPr>
              <a:t> </a:t>
            </a:r>
            <a:r>
              <a:rPr sz="1100" b="1" spc="-10" dirty="0">
                <a:latin typeface="Times New Roman"/>
                <a:cs typeface="Times New Roman"/>
              </a:rPr>
              <a:t>constant-</a:t>
            </a:r>
            <a:r>
              <a:rPr sz="1100" b="1" dirty="0">
                <a:latin typeface="Times New Roman"/>
                <a:cs typeface="Times New Roman"/>
              </a:rPr>
              <a:t>volume</a:t>
            </a:r>
            <a:r>
              <a:rPr sz="1100" b="1" spc="-20" dirty="0">
                <a:latin typeface="Times New Roman"/>
                <a:cs typeface="Times New Roman"/>
              </a:rPr>
              <a:t> </a:t>
            </a:r>
            <a:r>
              <a:rPr sz="1100" b="1" dirty="0">
                <a:latin typeface="Times New Roman"/>
                <a:cs typeface="Times New Roman"/>
              </a:rPr>
              <a:t>process</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There</a:t>
            </a:r>
            <a:r>
              <a:rPr sz="1100" spc="-2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no</a:t>
            </a:r>
            <a:r>
              <a:rPr sz="1100" spc="-25" dirty="0">
                <a:latin typeface="Times New Roman"/>
                <a:cs typeface="Times New Roman"/>
              </a:rPr>
              <a:t> </a:t>
            </a:r>
            <a:r>
              <a:rPr sz="1100" dirty="0">
                <a:latin typeface="Times New Roman"/>
                <a:cs typeface="Times New Roman"/>
              </a:rPr>
              <a:t>work</a:t>
            </a:r>
            <a:r>
              <a:rPr sz="1100" spc="-10" dirty="0">
                <a:latin typeface="Times New Roman"/>
                <a:cs typeface="Times New Roman"/>
              </a:rPr>
              <a:t> </a:t>
            </a:r>
            <a:r>
              <a:rPr sz="1100" dirty="0">
                <a:latin typeface="Times New Roman"/>
                <a:cs typeface="Times New Roman"/>
              </a:rPr>
              <a:t>done</a:t>
            </a:r>
            <a:r>
              <a:rPr sz="1100" spc="-2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20" dirty="0">
                <a:latin typeface="Times New Roman"/>
                <a:cs typeface="Times New Roman"/>
              </a:rPr>
              <a:t>gas: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heat added</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the gas</a:t>
            </a:r>
            <a:r>
              <a:rPr sz="1100" spc="-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equal to</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change</a:t>
            </a:r>
            <a:r>
              <a:rPr sz="1100" spc="-1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a:t>
            </a:r>
            <a:r>
              <a:rPr sz="1100" spc="5" dirty="0">
                <a:latin typeface="Times New Roman"/>
                <a:cs typeface="Times New Roman"/>
              </a:rPr>
              <a:t> </a:t>
            </a:r>
            <a:r>
              <a:rPr sz="1100" spc="-10" dirty="0">
                <a:latin typeface="Times New Roman"/>
                <a:cs typeface="Times New Roman"/>
              </a:rPr>
              <a:t>energy:</a:t>
            </a:r>
            <a:endParaRPr sz="1100">
              <a:latin typeface="Times New Roman"/>
              <a:cs typeface="Times New Roman"/>
            </a:endParaRPr>
          </a:p>
          <a:p>
            <a:pPr>
              <a:spcBef>
                <a:spcPts val="334"/>
              </a:spcBef>
            </a:pPr>
            <a:r>
              <a:rPr sz="1100" b="1" dirty="0">
                <a:latin typeface="Times New Roman"/>
                <a:cs typeface="Times New Roman"/>
              </a:rPr>
              <a:t>Related</a:t>
            </a:r>
            <a:r>
              <a:rPr sz="1100" b="1" spc="-25" dirty="0">
                <a:latin typeface="Times New Roman"/>
                <a:cs typeface="Times New Roman"/>
              </a:rPr>
              <a:t> </a:t>
            </a:r>
            <a:r>
              <a:rPr sz="1100" b="1" spc="-10" dirty="0">
                <a:latin typeface="Times New Roman"/>
                <a:cs typeface="Times New Roman"/>
              </a:rPr>
              <a:t>End-of-Chapter</a:t>
            </a:r>
            <a:r>
              <a:rPr sz="1100" b="1" spc="-30" dirty="0">
                <a:latin typeface="Times New Roman"/>
                <a:cs typeface="Times New Roman"/>
              </a:rPr>
              <a:t> </a:t>
            </a:r>
            <a:r>
              <a:rPr sz="1100" b="1" dirty="0">
                <a:latin typeface="Times New Roman"/>
                <a:cs typeface="Times New Roman"/>
              </a:rPr>
              <a:t>Exercises: 17,</a:t>
            </a:r>
            <a:r>
              <a:rPr sz="1100" b="1" spc="-15" dirty="0">
                <a:latin typeface="Times New Roman"/>
                <a:cs typeface="Times New Roman"/>
              </a:rPr>
              <a:t> </a:t>
            </a:r>
            <a:r>
              <a:rPr sz="1100" b="1" spc="-25" dirty="0">
                <a:latin typeface="Times New Roman"/>
                <a:cs typeface="Times New Roman"/>
              </a:rPr>
              <a:t>18.</a:t>
            </a:r>
            <a:endParaRPr sz="1100">
              <a:latin typeface="Times New Roman"/>
              <a:cs typeface="Times New Roman"/>
            </a:endParaRPr>
          </a:p>
        </p:txBody>
      </p:sp>
      <p:sp>
        <p:nvSpPr>
          <p:cNvPr id="18" name="object 18"/>
          <p:cNvSpPr txBox="1"/>
          <p:nvPr/>
        </p:nvSpPr>
        <p:spPr>
          <a:xfrm>
            <a:off x="7295134" y="6703314"/>
            <a:ext cx="48260" cy="182101"/>
          </a:xfrm>
          <a:prstGeom prst="rect">
            <a:avLst/>
          </a:prstGeom>
        </p:spPr>
        <p:txBody>
          <a:bodyPr vert="horz" wrap="square" lIns="0" tIns="12700" rIns="0" bIns="0" rtlCol="0">
            <a:spAutoFit/>
          </a:bodyPr>
          <a:lstStyle/>
          <a:p>
            <a:pPr>
              <a:spcBef>
                <a:spcPts val="100"/>
              </a:spcBef>
            </a:pPr>
            <a:r>
              <a:rPr sz="1100" spc="-50" dirty="0">
                <a:latin typeface="Times New Roman"/>
                <a:cs typeface="Times New Roman"/>
              </a:rPr>
              <a:t>.</a:t>
            </a:r>
            <a:endParaRPr sz="1100">
              <a:latin typeface="Times New Roman"/>
              <a:cs typeface="Times New Roman"/>
            </a:endParaRPr>
          </a:p>
        </p:txBody>
      </p:sp>
      <p:sp>
        <p:nvSpPr>
          <p:cNvPr id="19" name="object 19"/>
          <p:cNvSpPr txBox="1"/>
          <p:nvPr/>
        </p:nvSpPr>
        <p:spPr>
          <a:xfrm>
            <a:off x="7018909" y="6907530"/>
            <a:ext cx="48260" cy="182101"/>
          </a:xfrm>
          <a:prstGeom prst="rect">
            <a:avLst/>
          </a:prstGeom>
        </p:spPr>
        <p:txBody>
          <a:bodyPr vert="horz" wrap="square" lIns="0" tIns="12700" rIns="0" bIns="0" rtlCol="0">
            <a:spAutoFit/>
          </a:bodyPr>
          <a:lstStyle/>
          <a:p>
            <a:pPr>
              <a:spcBef>
                <a:spcPts val="100"/>
              </a:spcBef>
            </a:pPr>
            <a:r>
              <a:rPr sz="1100" spc="-50" dirty="0">
                <a:latin typeface="Times New Roman"/>
                <a:cs typeface="Times New Roman"/>
              </a:rPr>
              <a:t>.</a:t>
            </a:r>
            <a:endParaRPr sz="1100">
              <a:latin typeface="Times New Roman"/>
              <a:cs typeface="Times New Roman"/>
            </a:endParaRPr>
          </a:p>
        </p:txBody>
      </p:sp>
      <p:sp>
        <p:nvSpPr>
          <p:cNvPr id="20" name="object 20"/>
          <p:cNvSpPr txBox="1"/>
          <p:nvPr/>
        </p:nvSpPr>
        <p:spPr>
          <a:xfrm>
            <a:off x="2502205" y="-712216"/>
            <a:ext cx="5485765" cy="4133952"/>
          </a:xfrm>
          <a:prstGeom prst="rect">
            <a:avLst/>
          </a:prstGeom>
        </p:spPr>
        <p:txBody>
          <a:bodyPr vert="horz" wrap="square" lIns="0" tIns="27940" rIns="0" bIns="0" rtlCol="0">
            <a:spAutoFit/>
          </a:bodyPr>
          <a:lstStyle/>
          <a:p>
            <a:pPr marL="12700" marR="5080">
              <a:lnSpc>
                <a:spcPct val="91100"/>
              </a:lnSpc>
              <a:spcBef>
                <a:spcPts val="220"/>
              </a:spcBef>
            </a:pPr>
            <a:r>
              <a:rPr sz="1100" b="1" i="1" dirty="0">
                <a:latin typeface="Times New Roman"/>
                <a:cs typeface="Times New Roman"/>
              </a:rPr>
              <a:t>Answer</a:t>
            </a:r>
            <a:r>
              <a:rPr sz="1100" b="1" i="1" spc="-15" dirty="0">
                <a:latin typeface="Times New Roman"/>
                <a:cs typeface="Times New Roman"/>
              </a:rPr>
              <a:t> </a:t>
            </a:r>
            <a:r>
              <a:rPr sz="1100" b="1" i="1" dirty="0">
                <a:latin typeface="Times New Roman"/>
                <a:cs typeface="Times New Roman"/>
              </a:rPr>
              <a:t>to</a:t>
            </a:r>
            <a:r>
              <a:rPr sz="1100" b="1" i="1" spc="-25" dirty="0">
                <a:latin typeface="Times New Roman"/>
                <a:cs typeface="Times New Roman"/>
              </a:rPr>
              <a:t> </a:t>
            </a:r>
            <a:r>
              <a:rPr sz="1100" b="1" i="1" dirty="0">
                <a:latin typeface="Times New Roman"/>
                <a:cs typeface="Times New Roman"/>
              </a:rPr>
              <a:t>Essential</a:t>
            </a:r>
            <a:r>
              <a:rPr sz="1100" b="1" i="1" spc="-10" dirty="0">
                <a:latin typeface="Times New Roman"/>
                <a:cs typeface="Times New Roman"/>
              </a:rPr>
              <a:t> </a:t>
            </a:r>
            <a:r>
              <a:rPr sz="1100" b="1" i="1" dirty="0">
                <a:latin typeface="Times New Roman"/>
                <a:cs typeface="Times New Roman"/>
              </a:rPr>
              <a:t>Question</a:t>
            </a:r>
            <a:r>
              <a:rPr sz="1100" b="1" i="1" spc="-10" dirty="0">
                <a:latin typeface="Times New Roman"/>
                <a:cs typeface="Times New Roman"/>
              </a:rPr>
              <a:t> </a:t>
            </a:r>
            <a:r>
              <a:rPr sz="1100" b="1" i="1" dirty="0">
                <a:latin typeface="Times New Roman"/>
                <a:cs typeface="Times New Roman"/>
              </a:rPr>
              <a:t>15.2</a:t>
            </a:r>
            <a:r>
              <a:rPr sz="1100" dirty="0">
                <a:latin typeface="Times New Roman"/>
                <a:cs typeface="Times New Roman"/>
              </a:rPr>
              <a:t>:</a:t>
            </a:r>
            <a:r>
              <a:rPr sz="1100" spc="-40" dirty="0">
                <a:latin typeface="Times New Roman"/>
                <a:cs typeface="Times New Roman"/>
              </a:rPr>
              <a:t> </a:t>
            </a:r>
            <a:r>
              <a:rPr sz="1100" dirty="0">
                <a:latin typeface="Times New Roman"/>
                <a:cs typeface="Times New Roman"/>
              </a:rPr>
              <a:t>An</a:t>
            </a:r>
            <a:r>
              <a:rPr sz="1100" spc="-15" dirty="0">
                <a:latin typeface="Times New Roman"/>
                <a:cs typeface="Times New Roman"/>
              </a:rPr>
              <a:t> </a:t>
            </a:r>
            <a:r>
              <a:rPr sz="1100" dirty="0">
                <a:latin typeface="Times New Roman"/>
                <a:cs typeface="Times New Roman"/>
              </a:rPr>
              <a:t>important</a:t>
            </a:r>
            <a:r>
              <a:rPr sz="1100" spc="-5" dirty="0">
                <a:latin typeface="Times New Roman"/>
                <a:cs typeface="Times New Roman"/>
              </a:rPr>
              <a:t> </a:t>
            </a:r>
            <a:r>
              <a:rPr sz="1100" dirty="0">
                <a:latin typeface="Times New Roman"/>
                <a:cs typeface="Times New Roman"/>
              </a:rPr>
              <a:t>distinction</a:t>
            </a:r>
            <a:r>
              <a:rPr sz="1100" spc="-15" dirty="0">
                <a:latin typeface="Times New Roman"/>
                <a:cs typeface="Times New Roman"/>
              </a:rPr>
              <a:t> </a:t>
            </a:r>
            <a:r>
              <a:rPr sz="1100" dirty="0">
                <a:latin typeface="Times New Roman"/>
                <a:cs typeface="Times New Roman"/>
              </a:rPr>
              <a:t>between</a:t>
            </a:r>
            <a:r>
              <a:rPr sz="1100" spc="-10" dirty="0">
                <a:latin typeface="Times New Roman"/>
                <a:cs typeface="Times New Roman"/>
              </a:rPr>
              <a:t> </a:t>
            </a:r>
            <a:r>
              <a:rPr sz="1100" dirty="0">
                <a:latin typeface="Times New Roman"/>
                <a:cs typeface="Times New Roman"/>
              </a:rPr>
              <a:t>work</a:t>
            </a:r>
            <a:r>
              <a:rPr sz="1100" spc="-25"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change</a:t>
            </a:r>
            <a:r>
              <a:rPr sz="1100" spc="-10" dirty="0">
                <a:latin typeface="Times New Roman"/>
                <a:cs typeface="Times New Roman"/>
              </a:rPr>
              <a:t> </a:t>
            </a:r>
            <a:r>
              <a:rPr sz="1100" spc="-25" dirty="0">
                <a:latin typeface="Times New Roman"/>
                <a:cs typeface="Times New Roman"/>
              </a:rPr>
              <a:t>in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20"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that</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depends</a:t>
            </a:r>
            <a:r>
              <a:rPr sz="1100" spc="-15" dirty="0">
                <a:latin typeface="Times New Roman"/>
                <a:cs typeface="Times New Roman"/>
              </a:rPr>
              <a:t> </a:t>
            </a:r>
            <a:r>
              <a:rPr sz="1100" dirty="0">
                <a:latin typeface="Times New Roman"/>
                <a:cs typeface="Times New Roman"/>
              </a:rPr>
              <a:t>on</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process</a:t>
            </a:r>
            <a:r>
              <a:rPr sz="1100" spc="-25" dirty="0">
                <a:latin typeface="Times New Roman"/>
                <a:cs typeface="Times New Roman"/>
              </a:rPr>
              <a:t> </a:t>
            </a:r>
            <a:r>
              <a:rPr sz="1100" dirty="0">
                <a:latin typeface="Times New Roman"/>
                <a:cs typeface="Times New Roman"/>
              </a:rPr>
              <a:t>involved</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taking</a:t>
            </a:r>
            <a:r>
              <a:rPr sz="1100" spc="-1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system</a:t>
            </a:r>
            <a:r>
              <a:rPr sz="1100" spc="-20" dirty="0">
                <a:latin typeface="Times New Roman"/>
                <a:cs typeface="Times New Roman"/>
              </a:rPr>
              <a:t> </a:t>
            </a:r>
            <a:r>
              <a:rPr sz="1100" dirty="0">
                <a:latin typeface="Times New Roman"/>
                <a:cs typeface="Times New Roman"/>
              </a:rPr>
              <a:t>from</a:t>
            </a:r>
            <a:r>
              <a:rPr sz="1100" spc="-5" dirty="0">
                <a:latin typeface="Times New Roman"/>
                <a:cs typeface="Times New Roman"/>
              </a:rPr>
              <a:t> </a:t>
            </a:r>
            <a:r>
              <a:rPr sz="1100" dirty="0">
                <a:latin typeface="Times New Roman"/>
                <a:cs typeface="Times New Roman"/>
              </a:rPr>
              <a:t>one</a:t>
            </a:r>
            <a:r>
              <a:rPr sz="1100" spc="-30" dirty="0">
                <a:latin typeface="Times New Roman"/>
                <a:cs typeface="Times New Roman"/>
              </a:rPr>
              <a:t> </a:t>
            </a:r>
            <a:r>
              <a:rPr sz="1100" spc="-10" dirty="0">
                <a:latin typeface="Times New Roman"/>
                <a:cs typeface="Times New Roman"/>
              </a:rPr>
              <a:t>state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another,</a:t>
            </a:r>
            <a:r>
              <a:rPr sz="1100" spc="-30" dirty="0">
                <a:latin typeface="Times New Roman"/>
                <a:cs typeface="Times New Roman"/>
              </a:rPr>
              <a:t> </a:t>
            </a:r>
            <a:r>
              <a:rPr sz="1100" dirty="0">
                <a:latin typeface="Times New Roman"/>
                <a:cs typeface="Times New Roman"/>
              </a:rPr>
              <a:t>while</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change</a:t>
            </a:r>
            <a:r>
              <a:rPr sz="1100" spc="-2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internal</a:t>
            </a:r>
            <a:r>
              <a:rPr sz="1100" spc="-20" dirty="0">
                <a:latin typeface="Times New Roman"/>
                <a:cs typeface="Times New Roman"/>
              </a:rPr>
              <a:t> </a:t>
            </a:r>
            <a:r>
              <a:rPr sz="1100" dirty="0">
                <a:latin typeface="Times New Roman"/>
                <a:cs typeface="Times New Roman"/>
              </a:rPr>
              <a:t>energy</a:t>
            </a:r>
            <a:r>
              <a:rPr sz="1100" spc="-35" dirty="0">
                <a:latin typeface="Times New Roman"/>
                <a:cs typeface="Times New Roman"/>
              </a:rPr>
              <a:t> </a:t>
            </a:r>
            <a:r>
              <a:rPr sz="1100" dirty="0">
                <a:latin typeface="Times New Roman"/>
                <a:cs typeface="Times New Roman"/>
              </a:rPr>
              <a:t>depends</a:t>
            </a:r>
            <a:r>
              <a:rPr sz="1100" spc="-10" dirty="0">
                <a:latin typeface="Times New Roman"/>
                <a:cs typeface="Times New Roman"/>
              </a:rPr>
              <a:t> </a:t>
            </a:r>
            <a:r>
              <a:rPr sz="1100" dirty="0">
                <a:latin typeface="Times New Roman"/>
                <a:cs typeface="Times New Roman"/>
              </a:rPr>
              <a:t>only</a:t>
            </a:r>
            <a:r>
              <a:rPr sz="1100" spc="-15" dirty="0">
                <a:latin typeface="Times New Roman"/>
                <a:cs typeface="Times New Roman"/>
              </a:rPr>
              <a:t> </a:t>
            </a:r>
            <a:r>
              <a:rPr sz="1100" dirty="0">
                <a:latin typeface="Times New Roman"/>
                <a:cs typeface="Times New Roman"/>
              </a:rPr>
              <a:t>on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initial</a:t>
            </a:r>
            <a:r>
              <a:rPr sz="1100" spc="-10" dirty="0">
                <a:latin typeface="Times New Roman"/>
                <a:cs typeface="Times New Roman"/>
              </a:rPr>
              <a:t> </a:t>
            </a:r>
            <a:r>
              <a:rPr sz="1100" dirty="0">
                <a:latin typeface="Times New Roman"/>
                <a:cs typeface="Times New Roman"/>
              </a:rPr>
              <a:t>and</a:t>
            </a:r>
            <a:r>
              <a:rPr sz="1100" spc="-20" dirty="0">
                <a:latin typeface="Times New Roman"/>
                <a:cs typeface="Times New Roman"/>
              </a:rPr>
              <a:t> </a:t>
            </a:r>
            <a:r>
              <a:rPr sz="1100" dirty="0">
                <a:latin typeface="Times New Roman"/>
                <a:cs typeface="Times New Roman"/>
              </a:rPr>
              <a:t>final</a:t>
            </a:r>
            <a:r>
              <a:rPr sz="1100" spc="-15" dirty="0">
                <a:latin typeface="Times New Roman"/>
                <a:cs typeface="Times New Roman"/>
              </a:rPr>
              <a:t> </a:t>
            </a:r>
            <a:r>
              <a:rPr sz="1100" dirty="0">
                <a:latin typeface="Times New Roman"/>
                <a:cs typeface="Times New Roman"/>
              </a:rPr>
              <a:t>states.</a:t>
            </a:r>
            <a:r>
              <a:rPr sz="1100" spc="-40" dirty="0">
                <a:latin typeface="Times New Roman"/>
                <a:cs typeface="Times New Roman"/>
              </a:rPr>
              <a:t> </a:t>
            </a:r>
            <a:r>
              <a:rPr sz="1100" dirty="0">
                <a:latin typeface="Times New Roman"/>
                <a:cs typeface="Times New Roman"/>
              </a:rPr>
              <a:t>Thus,</a:t>
            </a:r>
            <a:r>
              <a:rPr sz="1100" spc="-30" dirty="0">
                <a:latin typeface="Times New Roman"/>
                <a:cs typeface="Times New Roman"/>
              </a:rPr>
              <a:t> </a:t>
            </a:r>
            <a:r>
              <a:rPr sz="1100" spc="-25" dirty="0">
                <a:latin typeface="Times New Roman"/>
                <a:cs typeface="Times New Roman"/>
              </a:rPr>
              <a:t>if </a:t>
            </a:r>
            <a:r>
              <a:rPr sz="1100" dirty="0">
                <a:latin typeface="Times New Roman"/>
                <a:cs typeface="Times New Roman"/>
              </a:rPr>
              <a:t>we</a:t>
            </a:r>
            <a:r>
              <a:rPr sz="1100" spc="-5" dirty="0">
                <a:latin typeface="Times New Roman"/>
                <a:cs typeface="Times New Roman"/>
              </a:rPr>
              <a:t> </a:t>
            </a:r>
            <a:r>
              <a:rPr sz="1100" dirty="0">
                <a:latin typeface="Times New Roman"/>
                <a:cs typeface="Times New Roman"/>
              </a:rPr>
              <a:t>do</a:t>
            </a:r>
            <a:r>
              <a:rPr sz="1100" spc="-5" dirty="0">
                <a:latin typeface="Times New Roman"/>
                <a:cs typeface="Times New Roman"/>
              </a:rPr>
              <a:t> </a:t>
            </a:r>
            <a:r>
              <a:rPr sz="1100" dirty="0">
                <a:latin typeface="Times New Roman"/>
                <a:cs typeface="Times New Roman"/>
              </a:rPr>
              <a:t>not</a:t>
            </a:r>
            <a:r>
              <a:rPr sz="1100" spc="-10" dirty="0">
                <a:latin typeface="Times New Roman"/>
                <a:cs typeface="Times New Roman"/>
              </a:rPr>
              <a:t> </a:t>
            </a:r>
            <a:r>
              <a:rPr sz="1100" dirty="0">
                <a:latin typeface="Times New Roman"/>
                <a:cs typeface="Times New Roman"/>
              </a:rPr>
              <a:t>know</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path</a:t>
            </a:r>
            <a:r>
              <a:rPr sz="1100" spc="-20" dirty="0">
                <a:latin typeface="Times New Roman"/>
                <a:cs typeface="Times New Roman"/>
              </a:rPr>
              <a:t> </a:t>
            </a:r>
            <a:r>
              <a:rPr sz="1100" dirty="0">
                <a:latin typeface="Times New Roman"/>
                <a:cs typeface="Times New Roman"/>
              </a:rPr>
              <a:t>taken on</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10" dirty="0">
                <a:latin typeface="Times New Roman"/>
                <a:cs typeface="Times New Roman"/>
              </a:rPr>
              <a:t> </a:t>
            </a:r>
            <a:r>
              <a:rPr sz="1100" dirty="0">
                <a:latin typeface="Times New Roman"/>
                <a:cs typeface="Times New Roman"/>
              </a:rPr>
              <a:t>diagram, we</a:t>
            </a:r>
            <a:r>
              <a:rPr sz="1100" spc="-5" dirty="0">
                <a:latin typeface="Times New Roman"/>
                <a:cs typeface="Times New Roman"/>
              </a:rPr>
              <a:t> </a:t>
            </a:r>
            <a:r>
              <a:rPr sz="1100" dirty="0">
                <a:latin typeface="Times New Roman"/>
                <a:cs typeface="Times New Roman"/>
              </a:rPr>
              <a:t>can</a:t>
            </a:r>
            <a:r>
              <a:rPr sz="1100" spc="-5" dirty="0">
                <a:latin typeface="Times New Roman"/>
                <a:cs typeface="Times New Roman"/>
              </a:rPr>
              <a:t> </a:t>
            </a:r>
            <a:r>
              <a:rPr sz="1100" dirty="0">
                <a:latin typeface="Times New Roman"/>
                <a:cs typeface="Times New Roman"/>
              </a:rPr>
              <a:t>not</a:t>
            </a:r>
            <a:r>
              <a:rPr sz="1100" spc="-10" dirty="0">
                <a:latin typeface="Times New Roman"/>
                <a:cs typeface="Times New Roman"/>
              </a:rPr>
              <a:t> </a:t>
            </a:r>
            <a:r>
              <a:rPr sz="1100" dirty="0">
                <a:latin typeface="Times New Roman"/>
                <a:cs typeface="Times New Roman"/>
              </a:rPr>
              <a:t>find</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10" dirty="0">
                <a:latin typeface="Times New Roman"/>
                <a:cs typeface="Times New Roman"/>
              </a:rPr>
              <a:t> </a:t>
            </a:r>
            <a:r>
              <a:rPr sz="1100" dirty="0">
                <a:latin typeface="Times New Roman"/>
                <a:cs typeface="Times New Roman"/>
              </a:rPr>
              <a:t>– </a:t>
            </a:r>
            <a:r>
              <a:rPr sz="1100" spc="-10" dirty="0">
                <a:latin typeface="Times New Roman"/>
                <a:cs typeface="Times New Roman"/>
              </a:rPr>
              <a:t>different</a:t>
            </a:r>
            <a:r>
              <a:rPr sz="1100" spc="500" dirty="0">
                <a:latin typeface="Times New Roman"/>
                <a:cs typeface="Times New Roman"/>
              </a:rPr>
              <a:t> </a:t>
            </a:r>
            <a:r>
              <a:rPr sz="1100" dirty="0">
                <a:latin typeface="Times New Roman"/>
                <a:cs typeface="Times New Roman"/>
              </a:rPr>
              <a:t>processes</a:t>
            </a:r>
            <a:r>
              <a:rPr sz="1100" spc="-15" dirty="0">
                <a:latin typeface="Times New Roman"/>
                <a:cs typeface="Times New Roman"/>
              </a:rPr>
              <a:t> </a:t>
            </a:r>
            <a:r>
              <a:rPr sz="1100" dirty="0">
                <a:latin typeface="Times New Roman"/>
                <a:cs typeface="Times New Roman"/>
              </a:rPr>
              <a:t>have</a:t>
            </a:r>
            <a:r>
              <a:rPr sz="1100" spc="-10" dirty="0">
                <a:latin typeface="Times New Roman"/>
                <a:cs typeface="Times New Roman"/>
              </a:rPr>
              <a:t> </a:t>
            </a:r>
            <a:r>
              <a:rPr sz="1100" dirty="0">
                <a:latin typeface="Times New Roman"/>
                <a:cs typeface="Times New Roman"/>
              </a:rPr>
              <a:t>different</a:t>
            </a:r>
            <a:r>
              <a:rPr sz="1100" spc="-25" dirty="0">
                <a:latin typeface="Times New Roman"/>
                <a:cs typeface="Times New Roman"/>
              </a:rPr>
              <a:t> </a:t>
            </a:r>
            <a:r>
              <a:rPr sz="1100" dirty="0">
                <a:latin typeface="Times New Roman"/>
                <a:cs typeface="Times New Roman"/>
              </a:rPr>
              <a:t>amounts</a:t>
            </a:r>
            <a:r>
              <a:rPr sz="1100" spc="-2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work</a:t>
            </a:r>
            <a:r>
              <a:rPr sz="1100" spc="-10" dirty="0">
                <a:latin typeface="Times New Roman"/>
                <a:cs typeface="Times New Roman"/>
              </a:rPr>
              <a:t> </a:t>
            </a:r>
            <a:r>
              <a:rPr sz="1100" dirty="0">
                <a:latin typeface="Times New Roman"/>
                <a:cs typeface="Times New Roman"/>
              </a:rPr>
              <a:t>associated</a:t>
            </a:r>
            <a:r>
              <a:rPr sz="1100" spc="-15" dirty="0">
                <a:latin typeface="Times New Roman"/>
                <a:cs typeface="Times New Roman"/>
              </a:rPr>
              <a:t> </a:t>
            </a:r>
            <a:r>
              <a:rPr sz="1100" dirty="0">
                <a:latin typeface="Times New Roman"/>
                <a:cs typeface="Times New Roman"/>
              </a:rPr>
              <a:t>with</a:t>
            </a:r>
            <a:r>
              <a:rPr sz="1100" spc="-10" dirty="0">
                <a:latin typeface="Times New Roman"/>
                <a:cs typeface="Times New Roman"/>
              </a:rPr>
              <a:t> </a:t>
            </a:r>
            <a:r>
              <a:rPr sz="1100" dirty="0">
                <a:latin typeface="Times New Roman"/>
                <a:cs typeface="Times New Roman"/>
              </a:rPr>
              <a:t>them.</a:t>
            </a:r>
            <a:r>
              <a:rPr sz="1100" spc="-15" dirty="0">
                <a:latin typeface="Times New Roman"/>
                <a:cs typeface="Times New Roman"/>
              </a:rPr>
              <a:t> </a:t>
            </a:r>
            <a:r>
              <a:rPr sz="1100" dirty="0">
                <a:latin typeface="Times New Roman"/>
                <a:cs typeface="Times New Roman"/>
              </a:rPr>
              <a:t>On</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other</a:t>
            </a:r>
            <a:r>
              <a:rPr sz="1100" spc="-20" dirty="0">
                <a:latin typeface="Times New Roman"/>
                <a:cs typeface="Times New Roman"/>
              </a:rPr>
              <a:t> </a:t>
            </a:r>
            <a:r>
              <a:rPr sz="1100" dirty="0">
                <a:latin typeface="Times New Roman"/>
                <a:cs typeface="Times New Roman"/>
              </a:rPr>
              <a:t>hand,</a:t>
            </a:r>
            <a:r>
              <a:rPr sz="1100" spc="-20" dirty="0">
                <a:latin typeface="Times New Roman"/>
                <a:cs typeface="Times New Roman"/>
              </a:rPr>
              <a:t> </a:t>
            </a:r>
            <a:r>
              <a:rPr sz="1100" dirty="0">
                <a:latin typeface="Times New Roman"/>
                <a:cs typeface="Times New Roman"/>
              </a:rPr>
              <a:t>we</a:t>
            </a:r>
            <a:r>
              <a:rPr sz="1100" spc="-15" dirty="0">
                <a:latin typeface="Times New Roman"/>
                <a:cs typeface="Times New Roman"/>
              </a:rPr>
              <a:t> </a:t>
            </a:r>
            <a:r>
              <a:rPr sz="1100" dirty="0">
                <a:latin typeface="Times New Roman"/>
                <a:cs typeface="Times New Roman"/>
              </a:rPr>
              <a:t>can</a:t>
            </a:r>
            <a:r>
              <a:rPr sz="1100" spc="-20" dirty="0">
                <a:latin typeface="Times New Roman"/>
                <a:cs typeface="Times New Roman"/>
              </a:rPr>
              <a:t> find</a:t>
            </a:r>
            <a:r>
              <a:rPr sz="1100" spc="50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because</a:t>
            </a:r>
            <a:r>
              <a:rPr sz="1100" spc="-5" dirty="0">
                <a:latin typeface="Times New Roman"/>
                <a:cs typeface="Times New Roman"/>
              </a:rPr>
              <a:t> </a:t>
            </a:r>
            <a:r>
              <a:rPr sz="1100" dirty="0">
                <a:latin typeface="Times New Roman"/>
                <a:cs typeface="Times New Roman"/>
              </a:rPr>
              <a:t>we</a:t>
            </a:r>
            <a:r>
              <a:rPr sz="1100" spc="-15" dirty="0">
                <a:latin typeface="Times New Roman"/>
                <a:cs typeface="Times New Roman"/>
              </a:rPr>
              <a:t> </a:t>
            </a:r>
            <a:r>
              <a:rPr sz="1100" dirty="0">
                <a:latin typeface="Times New Roman"/>
                <a:cs typeface="Times New Roman"/>
              </a:rPr>
              <a:t>know</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pressure</a:t>
            </a:r>
            <a:r>
              <a:rPr sz="1100" spc="-5" dirty="0">
                <a:latin typeface="Times New Roman"/>
                <a:cs typeface="Times New Roman"/>
              </a:rPr>
              <a:t> </a:t>
            </a:r>
            <a:r>
              <a:rPr sz="1100" dirty="0">
                <a:latin typeface="Times New Roman"/>
                <a:cs typeface="Times New Roman"/>
              </a:rPr>
              <a:t>and</a:t>
            </a:r>
            <a:r>
              <a:rPr sz="1100" spc="-15" dirty="0">
                <a:latin typeface="Times New Roman"/>
                <a:cs typeface="Times New Roman"/>
              </a:rPr>
              <a:t> </a:t>
            </a:r>
            <a:r>
              <a:rPr sz="1100" dirty="0">
                <a:latin typeface="Times New Roman"/>
                <a:cs typeface="Times New Roman"/>
              </a:rPr>
              <a:t>volume</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initial</a:t>
            </a:r>
            <a:r>
              <a:rPr sz="1100" spc="-10" dirty="0">
                <a:latin typeface="Times New Roman"/>
                <a:cs typeface="Times New Roman"/>
              </a:rPr>
              <a:t> </a:t>
            </a:r>
            <a:r>
              <a:rPr sz="1100" dirty="0">
                <a:latin typeface="Times New Roman"/>
                <a:cs typeface="Times New Roman"/>
              </a:rPr>
              <a:t>and</a:t>
            </a:r>
            <a:r>
              <a:rPr sz="1100" spc="-15" dirty="0">
                <a:latin typeface="Times New Roman"/>
                <a:cs typeface="Times New Roman"/>
              </a:rPr>
              <a:t> </a:t>
            </a:r>
            <a:r>
              <a:rPr sz="1100" spc="-10" dirty="0">
                <a:latin typeface="Times New Roman"/>
                <a:cs typeface="Times New Roman"/>
              </a:rPr>
              <a:t>final </a:t>
            </a:r>
            <a:r>
              <a:rPr sz="1100" dirty="0">
                <a:latin typeface="Times New Roman"/>
                <a:cs typeface="Times New Roman"/>
              </a:rPr>
              <a:t>states.</a:t>
            </a:r>
            <a:r>
              <a:rPr sz="1100" spc="-5" dirty="0">
                <a:latin typeface="Times New Roman"/>
                <a:cs typeface="Times New Roman"/>
              </a:rPr>
              <a:t> </a:t>
            </a:r>
            <a:r>
              <a:rPr sz="1100" dirty="0">
                <a:latin typeface="Times New Roman"/>
                <a:cs typeface="Times New Roman"/>
              </a:rPr>
              <a:t>No</a:t>
            </a:r>
            <a:r>
              <a:rPr sz="1100" spc="-20" dirty="0">
                <a:latin typeface="Times New Roman"/>
                <a:cs typeface="Times New Roman"/>
              </a:rPr>
              <a:t> </a:t>
            </a:r>
            <a:r>
              <a:rPr sz="1100" dirty="0">
                <a:latin typeface="Times New Roman"/>
                <a:cs typeface="Times New Roman"/>
              </a:rPr>
              <a:t>matter what</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process,</a:t>
            </a:r>
            <a:r>
              <a:rPr sz="1100" spc="-20"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a diatomic</a:t>
            </a:r>
            <a:r>
              <a:rPr sz="1100" spc="-5" dirty="0">
                <a:latin typeface="Times New Roman"/>
                <a:cs typeface="Times New Roman"/>
              </a:rPr>
              <a:t> </a:t>
            </a:r>
            <a:r>
              <a:rPr sz="1100" dirty="0">
                <a:latin typeface="Times New Roman"/>
                <a:cs typeface="Times New Roman"/>
              </a:rPr>
              <a:t>ideal</a:t>
            </a:r>
            <a:r>
              <a:rPr sz="1100" spc="-1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the change</a:t>
            </a:r>
            <a:r>
              <a:rPr sz="1100" spc="-1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20" dirty="0">
                <a:latin typeface="Times New Roman"/>
                <a:cs typeface="Times New Roman"/>
              </a:rPr>
              <a:t> </a:t>
            </a:r>
            <a:r>
              <a:rPr sz="1100" spc="-25" dirty="0">
                <a:latin typeface="Times New Roman"/>
                <a:cs typeface="Times New Roman"/>
              </a:rPr>
              <a:t>in </a:t>
            </a:r>
            <a:r>
              <a:rPr sz="1100" dirty="0">
                <a:latin typeface="Times New Roman"/>
                <a:cs typeface="Times New Roman"/>
              </a:rPr>
              <a:t>moving</a:t>
            </a:r>
            <a:r>
              <a:rPr sz="1100" spc="-5" dirty="0">
                <a:latin typeface="Times New Roman"/>
                <a:cs typeface="Times New Roman"/>
              </a:rPr>
              <a:t> </a:t>
            </a:r>
            <a:r>
              <a:rPr sz="1100" dirty="0">
                <a:latin typeface="Times New Roman"/>
                <a:cs typeface="Times New Roman"/>
              </a:rPr>
              <a:t>from state</a:t>
            </a:r>
            <a:r>
              <a:rPr sz="1100" spc="-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3</a:t>
            </a:r>
            <a:r>
              <a:rPr sz="1100" spc="-5" dirty="0">
                <a:latin typeface="Times New Roman"/>
                <a:cs typeface="Times New Roman"/>
              </a:rPr>
              <a:t> </a:t>
            </a:r>
            <a:r>
              <a:rPr sz="1100" dirty="0">
                <a:latin typeface="Times New Roman"/>
                <a:cs typeface="Times New Roman"/>
              </a:rPr>
              <a:t>will be</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+2200</a:t>
            </a:r>
            <a:r>
              <a:rPr sz="1100" spc="-5" dirty="0">
                <a:latin typeface="Times New Roman"/>
                <a:cs typeface="Times New Roman"/>
              </a:rPr>
              <a:t> </a:t>
            </a:r>
            <a:r>
              <a:rPr sz="1100" dirty="0">
                <a:latin typeface="Times New Roman"/>
                <a:cs typeface="Times New Roman"/>
              </a:rPr>
              <a:t>J</a:t>
            </a:r>
            <a:r>
              <a:rPr sz="1100" spc="-5" dirty="0">
                <a:latin typeface="Times New Roman"/>
                <a:cs typeface="Times New Roman"/>
              </a:rPr>
              <a:t> </a:t>
            </a:r>
            <a:r>
              <a:rPr sz="1100" dirty="0">
                <a:latin typeface="Times New Roman"/>
                <a:cs typeface="Times New Roman"/>
              </a:rPr>
              <a:t>we</a:t>
            </a:r>
            <a:r>
              <a:rPr sz="1100" spc="-15" dirty="0">
                <a:latin typeface="Times New Roman"/>
                <a:cs typeface="Times New Roman"/>
              </a:rPr>
              <a:t> </a:t>
            </a:r>
            <a:r>
              <a:rPr sz="1100" dirty="0">
                <a:latin typeface="Times New Roman"/>
                <a:cs typeface="Times New Roman"/>
              </a:rPr>
              <a:t>calculated</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Example</a:t>
            </a:r>
            <a:r>
              <a:rPr sz="1100" spc="-15" dirty="0">
                <a:latin typeface="Times New Roman"/>
                <a:cs typeface="Times New Roman"/>
              </a:rPr>
              <a:t> </a:t>
            </a:r>
            <a:r>
              <a:rPr sz="1100" spc="-10" dirty="0">
                <a:latin typeface="Times New Roman"/>
                <a:cs typeface="Times New Roman"/>
              </a:rPr>
              <a:t>15.2B.</a:t>
            </a:r>
            <a:endParaRPr sz="1100">
              <a:latin typeface="Times New Roman"/>
              <a:cs typeface="Times New Roman"/>
            </a:endParaRPr>
          </a:p>
          <a:p>
            <a:pPr>
              <a:spcBef>
                <a:spcPts val="1000"/>
              </a:spcBef>
            </a:pPr>
            <a:endParaRPr sz="1100">
              <a:latin typeface="Times New Roman"/>
              <a:cs typeface="Times New Roman"/>
            </a:endParaRPr>
          </a:p>
          <a:p>
            <a:pPr marL="12700">
              <a:spcBef>
                <a:spcPts val="5"/>
              </a:spcBef>
            </a:pPr>
            <a:r>
              <a:rPr sz="1400" b="1" i="1" spc="-10" dirty="0">
                <a:latin typeface="Arial"/>
                <a:cs typeface="Arial"/>
              </a:rPr>
              <a:t>15-</a:t>
            </a:r>
            <a:r>
              <a:rPr sz="1400" b="1" i="1" dirty="0">
                <a:latin typeface="Arial"/>
                <a:cs typeface="Arial"/>
              </a:rPr>
              <a:t>3</a:t>
            </a:r>
            <a:r>
              <a:rPr sz="1400" b="1" i="1" spc="-35" dirty="0">
                <a:latin typeface="Arial"/>
                <a:cs typeface="Arial"/>
              </a:rPr>
              <a:t> </a:t>
            </a:r>
            <a:r>
              <a:rPr sz="1400" b="1" i="1" dirty="0">
                <a:latin typeface="Arial"/>
                <a:cs typeface="Arial"/>
              </a:rPr>
              <a:t>Constant</a:t>
            </a:r>
            <a:r>
              <a:rPr sz="1400" b="1" i="1" spc="-75" dirty="0">
                <a:latin typeface="Arial"/>
                <a:cs typeface="Arial"/>
              </a:rPr>
              <a:t> </a:t>
            </a:r>
            <a:r>
              <a:rPr sz="1400" b="1" i="1" dirty="0">
                <a:latin typeface="Arial"/>
                <a:cs typeface="Arial"/>
              </a:rPr>
              <a:t>Volume</a:t>
            </a:r>
            <a:r>
              <a:rPr sz="1400" b="1" i="1" spc="-60" dirty="0">
                <a:latin typeface="Arial"/>
                <a:cs typeface="Arial"/>
              </a:rPr>
              <a:t> </a:t>
            </a:r>
            <a:r>
              <a:rPr sz="1400" b="1" i="1" dirty="0">
                <a:latin typeface="Arial"/>
                <a:cs typeface="Arial"/>
              </a:rPr>
              <a:t>and</a:t>
            </a:r>
            <a:r>
              <a:rPr sz="1400" b="1" i="1" spc="-50" dirty="0">
                <a:latin typeface="Arial"/>
                <a:cs typeface="Arial"/>
              </a:rPr>
              <a:t> </a:t>
            </a:r>
            <a:r>
              <a:rPr sz="1400" b="1" i="1" dirty="0">
                <a:latin typeface="Arial"/>
                <a:cs typeface="Arial"/>
              </a:rPr>
              <a:t>Constant</a:t>
            </a:r>
            <a:r>
              <a:rPr sz="1400" b="1" i="1" spc="-50" dirty="0">
                <a:latin typeface="Arial"/>
                <a:cs typeface="Arial"/>
              </a:rPr>
              <a:t> </a:t>
            </a:r>
            <a:r>
              <a:rPr sz="1400" b="1" i="1" dirty="0">
                <a:latin typeface="Arial"/>
                <a:cs typeface="Arial"/>
              </a:rPr>
              <a:t>Pressure</a:t>
            </a:r>
            <a:r>
              <a:rPr sz="1400" b="1" i="1" spc="-45" dirty="0">
                <a:latin typeface="Arial"/>
                <a:cs typeface="Arial"/>
              </a:rPr>
              <a:t> </a:t>
            </a:r>
            <a:r>
              <a:rPr sz="1400" b="1" i="1" spc="-10" dirty="0">
                <a:latin typeface="Arial"/>
                <a:cs typeface="Arial"/>
              </a:rPr>
              <a:t>Processes</a:t>
            </a:r>
            <a:endParaRPr sz="1400">
              <a:latin typeface="Arial"/>
              <a:cs typeface="Arial"/>
            </a:endParaRPr>
          </a:p>
          <a:p>
            <a:pPr marL="12700" marR="183514" indent="456563">
              <a:lnSpc>
                <a:spcPts val="1200"/>
              </a:lnSpc>
              <a:spcBef>
                <a:spcPts val="355"/>
              </a:spcBef>
            </a:pPr>
            <a:r>
              <a:rPr sz="1100" dirty="0">
                <a:latin typeface="Times New Roman"/>
                <a:cs typeface="Times New Roman"/>
              </a:rPr>
              <a:t>Let’s</a:t>
            </a:r>
            <a:r>
              <a:rPr sz="1100" spc="-30" dirty="0">
                <a:latin typeface="Times New Roman"/>
                <a:cs typeface="Times New Roman"/>
              </a:rPr>
              <a:t> </a:t>
            </a:r>
            <a:r>
              <a:rPr sz="1100" dirty="0">
                <a:latin typeface="Times New Roman"/>
                <a:cs typeface="Times New Roman"/>
              </a:rPr>
              <a:t>consider</a:t>
            </a:r>
            <a:r>
              <a:rPr sz="1100" spc="-40" dirty="0">
                <a:latin typeface="Times New Roman"/>
                <a:cs typeface="Times New Roman"/>
              </a:rPr>
              <a:t> </a:t>
            </a:r>
            <a:r>
              <a:rPr sz="1100" dirty="0">
                <a:latin typeface="Times New Roman"/>
                <a:cs typeface="Times New Roman"/>
              </a:rPr>
              <a:t>once</a:t>
            </a:r>
            <a:r>
              <a:rPr sz="1100" spc="-35" dirty="0">
                <a:latin typeface="Times New Roman"/>
                <a:cs typeface="Times New Roman"/>
              </a:rPr>
              <a:t> </a:t>
            </a:r>
            <a:r>
              <a:rPr sz="1100" dirty="0">
                <a:latin typeface="Times New Roman"/>
                <a:cs typeface="Times New Roman"/>
              </a:rPr>
              <a:t>again</a:t>
            </a:r>
            <a:r>
              <a:rPr sz="1100" spc="-45" dirty="0">
                <a:latin typeface="Times New Roman"/>
                <a:cs typeface="Times New Roman"/>
              </a:rPr>
              <a:t> </a:t>
            </a:r>
            <a:r>
              <a:rPr sz="1100" dirty="0">
                <a:latin typeface="Times New Roman"/>
                <a:cs typeface="Times New Roman"/>
              </a:rPr>
              <a:t>two</a:t>
            </a:r>
            <a:r>
              <a:rPr sz="1100" spc="-30" dirty="0">
                <a:latin typeface="Times New Roman"/>
                <a:cs typeface="Times New Roman"/>
              </a:rPr>
              <a:t> </a:t>
            </a:r>
            <a:r>
              <a:rPr sz="1100" dirty="0">
                <a:latin typeface="Times New Roman"/>
                <a:cs typeface="Times New Roman"/>
              </a:rPr>
              <a:t>different</a:t>
            </a:r>
            <a:r>
              <a:rPr sz="1100" spc="-25" dirty="0">
                <a:latin typeface="Times New Roman"/>
                <a:cs typeface="Times New Roman"/>
              </a:rPr>
              <a:t> </a:t>
            </a:r>
            <a:r>
              <a:rPr sz="1100" dirty="0">
                <a:latin typeface="Times New Roman"/>
                <a:cs typeface="Times New Roman"/>
              </a:rPr>
              <a:t>thermodynamic</a:t>
            </a:r>
            <a:r>
              <a:rPr sz="1100" spc="-40" dirty="0">
                <a:latin typeface="Times New Roman"/>
                <a:cs typeface="Times New Roman"/>
              </a:rPr>
              <a:t> </a:t>
            </a:r>
            <a:r>
              <a:rPr sz="1100" dirty="0">
                <a:latin typeface="Times New Roman"/>
                <a:cs typeface="Times New Roman"/>
              </a:rPr>
              <a:t>processes,</a:t>
            </a:r>
            <a:r>
              <a:rPr sz="1100" spc="-25" dirty="0">
                <a:latin typeface="Times New Roman"/>
                <a:cs typeface="Times New Roman"/>
              </a:rPr>
              <a:t> </a:t>
            </a:r>
            <a:r>
              <a:rPr sz="1100" dirty="0">
                <a:latin typeface="Times New Roman"/>
                <a:cs typeface="Times New Roman"/>
              </a:rPr>
              <a:t>one</a:t>
            </a:r>
            <a:r>
              <a:rPr sz="1100" spc="-5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which</a:t>
            </a:r>
            <a:r>
              <a:rPr sz="1100" spc="-30" dirty="0">
                <a:latin typeface="Times New Roman"/>
                <a:cs typeface="Times New Roman"/>
              </a:rPr>
              <a:t> </a:t>
            </a:r>
            <a:r>
              <a:rPr sz="1100" dirty="0">
                <a:latin typeface="Times New Roman"/>
                <a:cs typeface="Times New Roman"/>
              </a:rPr>
              <a:t>heat</a:t>
            </a:r>
            <a:r>
              <a:rPr sz="1100" spc="-40" dirty="0">
                <a:latin typeface="Times New Roman"/>
                <a:cs typeface="Times New Roman"/>
              </a:rPr>
              <a:t> </a:t>
            </a:r>
            <a:r>
              <a:rPr sz="1100" spc="-25" dirty="0">
                <a:latin typeface="Times New Roman"/>
                <a:cs typeface="Times New Roman"/>
              </a:rPr>
              <a:t>is </a:t>
            </a:r>
            <a:r>
              <a:rPr sz="1100" dirty="0">
                <a:latin typeface="Times New Roman"/>
                <a:cs typeface="Times New Roman"/>
              </a:rPr>
              <a:t>added</a:t>
            </a:r>
            <a:r>
              <a:rPr sz="1100" spc="-2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system at constant</a:t>
            </a:r>
            <a:r>
              <a:rPr sz="1100" spc="-5" dirty="0">
                <a:latin typeface="Times New Roman"/>
                <a:cs typeface="Times New Roman"/>
              </a:rPr>
              <a:t> </a:t>
            </a:r>
            <a:r>
              <a:rPr sz="1100" dirty="0">
                <a:latin typeface="Times New Roman"/>
                <a:cs typeface="Times New Roman"/>
              </a:rPr>
              <a:t>volume,</a:t>
            </a:r>
            <a:r>
              <a:rPr sz="1100" spc="-5" dirty="0">
                <a:latin typeface="Times New Roman"/>
                <a:cs typeface="Times New Roman"/>
              </a:rPr>
              <a:t> </a:t>
            </a:r>
            <a:r>
              <a:rPr sz="1100" dirty="0">
                <a:latin typeface="Times New Roman"/>
                <a:cs typeface="Times New Roman"/>
              </a:rPr>
              <a:t>and</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other when</a:t>
            </a:r>
            <a:r>
              <a:rPr sz="1100" spc="-10"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added</a:t>
            </a:r>
            <a:r>
              <a:rPr sz="1100" spc="-15" dirty="0">
                <a:latin typeface="Times New Roman"/>
                <a:cs typeface="Times New Roman"/>
              </a:rPr>
              <a:t> </a:t>
            </a:r>
            <a:r>
              <a:rPr sz="1100" dirty="0">
                <a:latin typeface="Times New Roman"/>
                <a:cs typeface="Times New Roman"/>
              </a:rPr>
              <a:t>at constant </a:t>
            </a:r>
            <a:r>
              <a:rPr sz="1100" spc="-10" dirty="0">
                <a:latin typeface="Times New Roman"/>
                <a:cs typeface="Times New Roman"/>
              </a:rPr>
              <a:t>pressure.</a:t>
            </a:r>
            <a:endParaRPr sz="1100">
              <a:latin typeface="Times New Roman"/>
              <a:cs typeface="Times New Roman"/>
            </a:endParaRPr>
          </a:p>
          <a:p>
            <a:pPr marL="12700">
              <a:lnSpc>
                <a:spcPts val="1280"/>
              </a:lnSpc>
              <a:spcBef>
                <a:spcPts val="1025"/>
              </a:spcBef>
            </a:pPr>
            <a:r>
              <a:rPr sz="1100" b="1" spc="-10" dirty="0">
                <a:latin typeface="Times New Roman"/>
                <a:cs typeface="Times New Roman"/>
              </a:rPr>
              <a:t>EXPLORATION</a:t>
            </a:r>
            <a:r>
              <a:rPr sz="1100" b="1" spc="-50" dirty="0">
                <a:latin typeface="Times New Roman"/>
                <a:cs typeface="Times New Roman"/>
              </a:rPr>
              <a:t> </a:t>
            </a:r>
            <a:r>
              <a:rPr sz="1100" b="1" dirty="0">
                <a:latin typeface="Times New Roman"/>
                <a:cs typeface="Times New Roman"/>
              </a:rPr>
              <a:t>15.3A</a:t>
            </a:r>
            <a:r>
              <a:rPr sz="1100" b="1" spc="-45" dirty="0">
                <a:latin typeface="Times New Roman"/>
                <a:cs typeface="Times New Roman"/>
              </a:rPr>
              <a:t> </a:t>
            </a:r>
            <a:r>
              <a:rPr sz="1100" b="1" dirty="0">
                <a:latin typeface="Times New Roman"/>
                <a:cs typeface="Times New Roman"/>
              </a:rPr>
              <a:t>–</a:t>
            </a:r>
            <a:r>
              <a:rPr sz="1100" b="1" spc="-60" dirty="0">
                <a:latin typeface="Times New Roman"/>
                <a:cs typeface="Times New Roman"/>
              </a:rPr>
              <a:t> </a:t>
            </a:r>
            <a:r>
              <a:rPr sz="1100" b="1" spc="-10" dirty="0">
                <a:latin typeface="Times New Roman"/>
                <a:cs typeface="Times New Roman"/>
              </a:rPr>
              <a:t>A</a:t>
            </a:r>
            <a:r>
              <a:rPr sz="1100" b="1" spc="-35" dirty="0">
                <a:latin typeface="Times New Roman"/>
                <a:cs typeface="Times New Roman"/>
              </a:rPr>
              <a:t> </a:t>
            </a:r>
            <a:r>
              <a:rPr sz="1100" b="1" spc="-10" dirty="0">
                <a:latin typeface="Times New Roman"/>
                <a:cs typeface="Times New Roman"/>
              </a:rPr>
              <a:t>constant-volume</a:t>
            </a:r>
            <a:r>
              <a:rPr sz="1100" b="1" spc="-25" dirty="0">
                <a:latin typeface="Times New Roman"/>
                <a:cs typeface="Times New Roman"/>
              </a:rPr>
              <a:t> </a:t>
            </a:r>
            <a:r>
              <a:rPr sz="1100" b="1" spc="-10" dirty="0">
                <a:latin typeface="Times New Roman"/>
                <a:cs typeface="Times New Roman"/>
              </a:rPr>
              <a:t>process</a:t>
            </a:r>
            <a:endParaRPr sz="1100">
              <a:latin typeface="Times New Roman"/>
              <a:cs typeface="Times New Roman"/>
            </a:endParaRPr>
          </a:p>
          <a:p>
            <a:pPr marL="12700" marR="1751957" indent="456563">
              <a:lnSpc>
                <a:spcPct val="91000"/>
              </a:lnSpc>
              <a:spcBef>
                <a:spcPts val="80"/>
              </a:spcBef>
            </a:pP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sample</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monatomic</a:t>
            </a:r>
            <a:r>
              <a:rPr sz="1100" spc="-5"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 initially</a:t>
            </a:r>
            <a:r>
              <a:rPr sz="1100" spc="-5"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spc="-50" dirty="0">
                <a:latin typeface="Times New Roman"/>
                <a:cs typeface="Times New Roman"/>
              </a:rPr>
              <a:t>a </a:t>
            </a:r>
            <a:r>
              <a:rPr sz="1100" dirty="0">
                <a:latin typeface="Times New Roman"/>
                <a:cs typeface="Times New Roman"/>
              </a:rPr>
              <a:t>temperature</a:t>
            </a:r>
            <a:r>
              <a:rPr sz="1100" spc="-4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200</a:t>
            </a:r>
            <a:r>
              <a:rPr sz="1100" spc="-30" dirty="0">
                <a:latin typeface="Times New Roman"/>
                <a:cs typeface="Times New Roman"/>
              </a:rPr>
              <a:t> </a:t>
            </a:r>
            <a:r>
              <a:rPr sz="1100" dirty="0">
                <a:latin typeface="Times New Roman"/>
                <a:cs typeface="Times New Roman"/>
              </a:rPr>
              <a:t>K.</a:t>
            </a:r>
            <a:r>
              <a:rPr sz="1100" spc="-50" dirty="0">
                <a:latin typeface="Times New Roman"/>
                <a:cs typeface="Times New Roman"/>
              </a:rPr>
              <a:t> </a:t>
            </a:r>
            <a:r>
              <a:rPr sz="1100" dirty="0">
                <a:latin typeface="Times New Roman"/>
                <a:cs typeface="Times New Roman"/>
              </a:rPr>
              <a:t>The</a:t>
            </a:r>
            <a:r>
              <a:rPr sz="1100" spc="-50" dirty="0">
                <a:latin typeface="Times New Roman"/>
                <a:cs typeface="Times New Roman"/>
              </a:rPr>
              <a:t> </a:t>
            </a:r>
            <a:r>
              <a:rPr sz="1100" dirty="0">
                <a:latin typeface="Times New Roman"/>
                <a:cs typeface="Times New Roman"/>
              </a:rPr>
              <a:t>gas</a:t>
            </a:r>
            <a:r>
              <a:rPr sz="1100" spc="-30" dirty="0">
                <a:latin typeface="Times New Roman"/>
                <a:cs typeface="Times New Roman"/>
              </a:rPr>
              <a:t> </a:t>
            </a:r>
            <a:r>
              <a:rPr sz="1100" dirty="0">
                <a:latin typeface="Times New Roman"/>
                <a:cs typeface="Times New Roman"/>
              </a:rPr>
              <a:t>occupies</a:t>
            </a:r>
            <a:r>
              <a:rPr sz="1100" spc="-25" dirty="0">
                <a:latin typeface="Times New Roman"/>
                <a:cs typeface="Times New Roman"/>
              </a:rPr>
              <a:t> </a:t>
            </a:r>
            <a:r>
              <a:rPr sz="1100" dirty="0">
                <a:latin typeface="Times New Roman"/>
                <a:cs typeface="Times New Roman"/>
              </a:rPr>
              <a:t>a</a:t>
            </a:r>
            <a:r>
              <a:rPr sz="1100" spc="-35" dirty="0">
                <a:latin typeface="Times New Roman"/>
                <a:cs typeface="Times New Roman"/>
              </a:rPr>
              <a:t> </a:t>
            </a:r>
            <a:r>
              <a:rPr sz="1100" dirty="0">
                <a:latin typeface="Times New Roman"/>
                <a:cs typeface="Times New Roman"/>
              </a:rPr>
              <a:t>constant</a:t>
            </a:r>
            <a:r>
              <a:rPr sz="1100" spc="-30" dirty="0">
                <a:latin typeface="Times New Roman"/>
                <a:cs typeface="Times New Roman"/>
              </a:rPr>
              <a:t> </a:t>
            </a:r>
            <a:r>
              <a:rPr sz="1100" dirty="0">
                <a:latin typeface="Times New Roman"/>
                <a:cs typeface="Times New Roman"/>
              </a:rPr>
              <a:t>volume.</a:t>
            </a:r>
            <a:r>
              <a:rPr sz="1100" spc="-25" dirty="0">
                <a:latin typeface="Times New Roman"/>
                <a:cs typeface="Times New Roman"/>
              </a:rPr>
              <a:t> </a:t>
            </a:r>
            <a:r>
              <a:rPr sz="1100" dirty="0">
                <a:latin typeface="Times New Roman"/>
                <a:cs typeface="Times New Roman"/>
              </a:rPr>
              <a:t>Heat</a:t>
            </a:r>
            <a:r>
              <a:rPr sz="1100" spc="-30" dirty="0">
                <a:latin typeface="Times New Roman"/>
                <a:cs typeface="Times New Roman"/>
              </a:rPr>
              <a:t> </a:t>
            </a:r>
            <a:r>
              <a:rPr sz="1100" spc="-25" dirty="0">
                <a:latin typeface="Times New Roman"/>
                <a:cs typeface="Times New Roman"/>
              </a:rPr>
              <a:t>is </a:t>
            </a:r>
            <a:r>
              <a:rPr sz="1100" dirty="0">
                <a:latin typeface="Times New Roman"/>
                <a:cs typeface="Times New Roman"/>
              </a:rPr>
              <a:t>then</a:t>
            </a:r>
            <a:r>
              <a:rPr sz="1100" spc="-20" dirty="0">
                <a:latin typeface="Times New Roman"/>
                <a:cs typeface="Times New Roman"/>
              </a:rPr>
              <a:t> </a:t>
            </a:r>
            <a:r>
              <a:rPr sz="1100" dirty="0">
                <a:latin typeface="Times New Roman"/>
                <a:cs typeface="Times New Roman"/>
              </a:rPr>
              <a:t>added</a:t>
            </a:r>
            <a:r>
              <a:rPr sz="1100" spc="-2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until</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reaches</a:t>
            </a:r>
            <a:r>
              <a:rPr sz="1100" spc="-5" dirty="0">
                <a:latin typeface="Times New Roman"/>
                <a:cs typeface="Times New Roman"/>
              </a:rPr>
              <a:t> </a:t>
            </a:r>
            <a:r>
              <a:rPr sz="1100" dirty="0">
                <a:latin typeface="Times New Roman"/>
                <a:cs typeface="Times New Roman"/>
              </a:rPr>
              <a:t>400</a:t>
            </a:r>
            <a:r>
              <a:rPr sz="1100" spc="-20" dirty="0">
                <a:latin typeface="Times New Roman"/>
                <a:cs typeface="Times New Roman"/>
              </a:rPr>
              <a:t> </a:t>
            </a:r>
            <a:r>
              <a:rPr sz="1100" dirty="0">
                <a:latin typeface="Times New Roman"/>
                <a:cs typeface="Times New Roman"/>
              </a:rPr>
              <a:t>K.</a:t>
            </a:r>
            <a:r>
              <a:rPr sz="1100" spc="-10" dirty="0">
                <a:latin typeface="Times New Roman"/>
                <a:cs typeface="Times New Roman"/>
              </a:rPr>
              <a:t> </a:t>
            </a:r>
            <a:r>
              <a:rPr sz="1100" spc="-20" dirty="0">
                <a:latin typeface="Times New Roman"/>
                <a:cs typeface="Times New Roman"/>
              </a:rPr>
              <a:t>This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shown</a:t>
            </a:r>
            <a:r>
              <a:rPr sz="1100" spc="-5" dirty="0">
                <a:latin typeface="Times New Roman"/>
                <a:cs typeface="Times New Roman"/>
              </a:rPr>
              <a:t> </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10" dirty="0">
                <a:latin typeface="Times New Roman"/>
                <a:cs typeface="Times New Roman"/>
              </a:rPr>
              <a:t> </a:t>
            </a:r>
            <a:r>
              <a:rPr sz="1100" dirty="0">
                <a:latin typeface="Times New Roman"/>
                <a:cs typeface="Times New Roman"/>
              </a:rPr>
              <a:t>diagram</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Figure</a:t>
            </a:r>
            <a:r>
              <a:rPr sz="1100" spc="-5" dirty="0">
                <a:latin typeface="Times New Roman"/>
                <a:cs typeface="Times New Roman"/>
              </a:rPr>
              <a:t> </a:t>
            </a:r>
            <a:r>
              <a:rPr sz="1100" dirty="0">
                <a:latin typeface="Times New Roman"/>
                <a:cs typeface="Times New Roman"/>
              </a:rPr>
              <a:t>15.8,</a:t>
            </a:r>
            <a:r>
              <a:rPr sz="1100" spc="-15" dirty="0">
                <a:latin typeface="Times New Roman"/>
                <a:cs typeface="Times New Roman"/>
              </a:rPr>
              <a:t> </a:t>
            </a:r>
            <a:r>
              <a:rPr sz="1100" dirty="0">
                <a:latin typeface="Times New Roman"/>
                <a:cs typeface="Times New Roman"/>
              </a:rPr>
              <a:t>where</a:t>
            </a:r>
            <a:r>
              <a:rPr sz="1100" spc="-15" dirty="0">
                <a:latin typeface="Times New Roman"/>
                <a:cs typeface="Times New Roman"/>
              </a:rPr>
              <a:t> </a:t>
            </a:r>
            <a:r>
              <a:rPr sz="1100" spc="-25" dirty="0">
                <a:latin typeface="Times New Roman"/>
                <a:cs typeface="Times New Roman"/>
              </a:rPr>
              <a:t>the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moves</a:t>
            </a:r>
            <a:r>
              <a:rPr sz="1100" spc="-15" dirty="0">
                <a:latin typeface="Times New Roman"/>
                <a:cs typeface="Times New Roman"/>
              </a:rPr>
              <a:t> </a:t>
            </a:r>
            <a:r>
              <a:rPr sz="1100" dirty="0">
                <a:latin typeface="Times New Roman"/>
                <a:cs typeface="Times New Roman"/>
              </a:rPr>
              <a:t>from state</a:t>
            </a:r>
            <a:r>
              <a:rPr sz="1100" spc="-5" dirty="0">
                <a:latin typeface="Times New Roman"/>
                <a:cs typeface="Times New Roman"/>
              </a:rPr>
              <a:t> </a:t>
            </a:r>
            <a:r>
              <a:rPr sz="1100" dirty="0">
                <a:latin typeface="Times New Roman"/>
                <a:cs typeface="Times New Roman"/>
              </a:rPr>
              <a:t>1</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2</a:t>
            </a:r>
            <a:r>
              <a:rPr sz="1100" spc="-5" dirty="0">
                <a:latin typeface="Times New Roman"/>
                <a:cs typeface="Times New Roman"/>
              </a:rPr>
              <a:t> </a:t>
            </a:r>
            <a:r>
              <a:rPr sz="1100" dirty="0">
                <a:latin typeface="Times New Roman"/>
                <a:cs typeface="Times New Roman"/>
              </a:rPr>
              <a:t>by</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indicated.</a:t>
            </a:r>
            <a:r>
              <a:rPr sz="1100" spc="10" dirty="0">
                <a:latin typeface="Times New Roman"/>
                <a:cs typeface="Times New Roman"/>
              </a:rPr>
              <a:t> </a:t>
            </a:r>
            <a:r>
              <a:rPr sz="1100" spc="-25" dirty="0">
                <a:latin typeface="Times New Roman"/>
                <a:cs typeface="Times New Roman"/>
              </a:rPr>
              <a:t>The </a:t>
            </a:r>
            <a:r>
              <a:rPr sz="1100" dirty="0">
                <a:latin typeface="Times New Roman"/>
                <a:cs typeface="Times New Roman"/>
              </a:rPr>
              <a:t>diagram</a:t>
            </a:r>
            <a:r>
              <a:rPr sz="1100" spc="-5" dirty="0">
                <a:latin typeface="Times New Roman"/>
                <a:cs typeface="Times New Roman"/>
              </a:rPr>
              <a:t> </a:t>
            </a:r>
            <a:r>
              <a:rPr sz="1100" dirty="0">
                <a:latin typeface="Times New Roman"/>
                <a:cs typeface="Times New Roman"/>
              </a:rPr>
              <a:t>also</a:t>
            </a:r>
            <a:r>
              <a:rPr sz="1100" spc="-20" dirty="0">
                <a:latin typeface="Times New Roman"/>
                <a:cs typeface="Times New Roman"/>
              </a:rPr>
              <a:t> </a:t>
            </a:r>
            <a:r>
              <a:rPr sz="1100" dirty="0">
                <a:latin typeface="Times New Roman"/>
                <a:cs typeface="Times New Roman"/>
              </a:rPr>
              <a:t>shows</a:t>
            </a:r>
            <a:r>
              <a:rPr sz="1100" spc="-2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cylinder</a:t>
            </a:r>
            <a:r>
              <a:rPr sz="1100" spc="-20"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state</a:t>
            </a:r>
            <a:r>
              <a:rPr sz="1100" spc="-15" dirty="0">
                <a:latin typeface="Times New Roman"/>
                <a:cs typeface="Times New Roman"/>
              </a:rPr>
              <a:t> </a:t>
            </a: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again</a:t>
            </a:r>
            <a:r>
              <a:rPr sz="1100" spc="-20" dirty="0">
                <a:latin typeface="Times New Roman"/>
                <a:cs typeface="Times New Roman"/>
              </a:rPr>
              <a:t> </a:t>
            </a:r>
            <a:r>
              <a:rPr sz="1100" dirty="0">
                <a:latin typeface="Times New Roman"/>
                <a:cs typeface="Times New Roman"/>
              </a:rPr>
              <a:t>in</a:t>
            </a:r>
            <a:r>
              <a:rPr sz="1100" spc="-35" dirty="0">
                <a:latin typeface="Times New Roman"/>
                <a:cs typeface="Times New Roman"/>
              </a:rPr>
              <a:t> </a:t>
            </a:r>
            <a:r>
              <a:rPr sz="1100" dirty="0">
                <a:latin typeface="Times New Roman"/>
                <a:cs typeface="Times New Roman"/>
              </a:rPr>
              <a:t>state</a:t>
            </a:r>
            <a:r>
              <a:rPr sz="1100" spc="-20" dirty="0">
                <a:latin typeface="Times New Roman"/>
                <a:cs typeface="Times New Roman"/>
              </a:rPr>
              <a:t> </a:t>
            </a:r>
            <a:r>
              <a:rPr sz="1100" dirty="0">
                <a:latin typeface="Times New Roman"/>
                <a:cs typeface="Times New Roman"/>
              </a:rPr>
              <a:t>2.</a:t>
            </a:r>
            <a:r>
              <a:rPr sz="1100" spc="-30" dirty="0">
                <a:latin typeface="Times New Roman"/>
                <a:cs typeface="Times New Roman"/>
              </a:rPr>
              <a:t> </a:t>
            </a:r>
            <a:r>
              <a:rPr sz="1100" spc="-25" dirty="0">
                <a:latin typeface="Times New Roman"/>
                <a:cs typeface="Times New Roman"/>
              </a:rPr>
              <a:t>The </a:t>
            </a:r>
            <a:r>
              <a:rPr sz="1100" dirty="0">
                <a:latin typeface="Times New Roman"/>
                <a:cs typeface="Times New Roman"/>
              </a:rPr>
              <a:t>figure</a:t>
            </a:r>
            <a:r>
              <a:rPr sz="1100" spc="-15" dirty="0">
                <a:latin typeface="Times New Roman"/>
                <a:cs typeface="Times New Roman"/>
              </a:rPr>
              <a:t> </a:t>
            </a:r>
            <a:r>
              <a:rPr sz="1100" dirty="0">
                <a:latin typeface="Times New Roman"/>
                <a:cs typeface="Times New Roman"/>
              </a:rPr>
              <a:t>also shows</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200</a:t>
            </a:r>
            <a:r>
              <a:rPr sz="1100" spc="-15" dirty="0">
                <a:latin typeface="Times New Roman"/>
                <a:cs typeface="Times New Roman"/>
              </a:rPr>
              <a:t> </a:t>
            </a:r>
            <a:r>
              <a:rPr sz="1100" dirty="0">
                <a:latin typeface="Times New Roman"/>
                <a:cs typeface="Times New Roman"/>
              </a:rPr>
              <a:t>K</a:t>
            </a:r>
            <a:r>
              <a:rPr sz="1100" spc="-5" dirty="0">
                <a:latin typeface="Times New Roman"/>
                <a:cs typeface="Times New Roman"/>
              </a:rPr>
              <a:t> </a:t>
            </a:r>
            <a:r>
              <a:rPr sz="1100" dirty="0">
                <a:latin typeface="Times New Roman"/>
                <a:cs typeface="Times New Roman"/>
              </a:rPr>
              <a:t>isotherm</a:t>
            </a:r>
            <a:r>
              <a:rPr sz="1100" spc="-10" dirty="0">
                <a:latin typeface="Times New Roman"/>
                <a:cs typeface="Times New Roman"/>
              </a:rPr>
              <a:t> </a:t>
            </a:r>
            <a:r>
              <a:rPr sz="1100" dirty="0">
                <a:latin typeface="Times New Roman"/>
                <a:cs typeface="Times New Roman"/>
              </a:rPr>
              <a:t>(lower)</a:t>
            </a:r>
            <a:r>
              <a:rPr sz="1100" spc="-10"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400 </a:t>
            </a:r>
            <a:r>
              <a:rPr sz="1100" spc="-50" dirty="0">
                <a:latin typeface="Times New Roman"/>
                <a:cs typeface="Times New Roman"/>
              </a:rPr>
              <a:t>K </a:t>
            </a:r>
            <a:r>
              <a:rPr sz="1100" dirty="0">
                <a:latin typeface="Times New Roman"/>
                <a:cs typeface="Times New Roman"/>
              </a:rPr>
              <a:t>isotherm</a:t>
            </a:r>
            <a:r>
              <a:rPr sz="1100" spc="-10" dirty="0">
                <a:latin typeface="Times New Roman"/>
                <a:cs typeface="Times New Roman"/>
              </a:rPr>
              <a:t> (higher).</a:t>
            </a:r>
            <a:endParaRPr sz="1100">
              <a:latin typeface="Times New Roman"/>
              <a:cs typeface="Times New Roman"/>
            </a:endParaRPr>
          </a:p>
          <a:p>
            <a:pPr marL="12700">
              <a:lnSpc>
                <a:spcPts val="1280"/>
              </a:lnSpc>
              <a:spcBef>
                <a:spcPts val="1030"/>
              </a:spcBef>
            </a:pPr>
            <a:r>
              <a:rPr sz="1100" b="1" dirty="0">
                <a:latin typeface="Times New Roman"/>
                <a:cs typeface="Times New Roman"/>
              </a:rPr>
              <a:t>Step</a:t>
            </a:r>
            <a:r>
              <a:rPr sz="1100" b="1" spc="-10" dirty="0">
                <a:latin typeface="Times New Roman"/>
                <a:cs typeface="Times New Roman"/>
              </a:rPr>
              <a:t> </a:t>
            </a:r>
            <a:r>
              <a:rPr sz="1100" b="1" dirty="0">
                <a:latin typeface="Times New Roman"/>
                <a:cs typeface="Times New Roman"/>
              </a:rPr>
              <a:t>1</a:t>
            </a:r>
            <a:r>
              <a:rPr sz="1100" b="1" spc="-20" dirty="0">
                <a:latin typeface="Times New Roman"/>
                <a:cs typeface="Times New Roman"/>
              </a:rPr>
              <a:t> </a:t>
            </a:r>
            <a:r>
              <a:rPr sz="1100" dirty="0">
                <a:latin typeface="Times New Roman"/>
                <a:cs typeface="Times New Roman"/>
              </a:rPr>
              <a:t>–</a:t>
            </a:r>
            <a:r>
              <a:rPr sz="1100" spc="-20" dirty="0">
                <a:latin typeface="Times New Roman"/>
                <a:cs typeface="Times New Roman"/>
              </a:rPr>
              <a:t> </a:t>
            </a:r>
            <a:r>
              <a:rPr sz="1100" b="1" i="1" dirty="0">
                <a:latin typeface="Times New Roman"/>
                <a:cs typeface="Times New Roman"/>
              </a:rPr>
              <a:t>Find</a:t>
            </a:r>
            <a:r>
              <a:rPr sz="1100" b="1" i="1" spc="-20" dirty="0">
                <a:latin typeface="Times New Roman"/>
                <a:cs typeface="Times New Roman"/>
              </a:rPr>
              <a:t> </a:t>
            </a:r>
            <a:r>
              <a:rPr sz="1100" b="1" i="1" dirty="0">
                <a:latin typeface="Times New Roman"/>
                <a:cs typeface="Times New Roman"/>
              </a:rPr>
              <a:t>the</a:t>
            </a:r>
            <a:r>
              <a:rPr sz="1100" b="1" i="1" spc="-10" dirty="0">
                <a:latin typeface="Times New Roman"/>
                <a:cs typeface="Times New Roman"/>
              </a:rPr>
              <a:t> </a:t>
            </a:r>
            <a:r>
              <a:rPr sz="1100" b="1" i="1" dirty="0">
                <a:latin typeface="Times New Roman"/>
                <a:cs typeface="Times New Roman"/>
              </a:rPr>
              <a:t>number</a:t>
            </a:r>
            <a:r>
              <a:rPr sz="1100" b="1" i="1" spc="-15" dirty="0">
                <a:latin typeface="Times New Roman"/>
                <a:cs typeface="Times New Roman"/>
              </a:rPr>
              <a:t> </a:t>
            </a:r>
            <a:r>
              <a:rPr sz="1100" b="1" i="1" dirty="0">
                <a:latin typeface="Times New Roman"/>
                <a:cs typeface="Times New Roman"/>
              </a:rPr>
              <a:t>of</a:t>
            </a:r>
            <a:r>
              <a:rPr sz="1100" b="1" i="1" spc="-5" dirty="0">
                <a:latin typeface="Times New Roman"/>
                <a:cs typeface="Times New Roman"/>
              </a:rPr>
              <a:t> </a:t>
            </a:r>
            <a:r>
              <a:rPr sz="1100" b="1" i="1" dirty="0">
                <a:latin typeface="Times New Roman"/>
                <a:cs typeface="Times New Roman"/>
              </a:rPr>
              <a:t>moles of</a:t>
            </a:r>
            <a:r>
              <a:rPr sz="1100" b="1" i="1" spc="-5" dirty="0">
                <a:latin typeface="Times New Roman"/>
                <a:cs typeface="Times New Roman"/>
              </a:rPr>
              <a:t> </a:t>
            </a:r>
            <a:r>
              <a:rPr sz="1100" b="1" i="1" dirty="0">
                <a:latin typeface="Times New Roman"/>
                <a:cs typeface="Times New Roman"/>
              </a:rPr>
              <a:t>gas</a:t>
            </a:r>
            <a:r>
              <a:rPr sz="1100" b="1" i="1" spc="-10" dirty="0">
                <a:latin typeface="Times New Roman"/>
                <a:cs typeface="Times New Roman"/>
              </a:rPr>
              <a:t> </a:t>
            </a:r>
            <a:r>
              <a:rPr sz="1100" b="1" i="1" dirty="0">
                <a:latin typeface="Times New Roman"/>
                <a:cs typeface="Times New Roman"/>
              </a:rPr>
              <a:t>in</a:t>
            </a:r>
            <a:r>
              <a:rPr sz="1100" b="1" i="1" spc="-5" dirty="0">
                <a:latin typeface="Times New Roman"/>
                <a:cs typeface="Times New Roman"/>
              </a:rPr>
              <a:t> </a:t>
            </a:r>
            <a:r>
              <a:rPr sz="1100" b="1" i="1" dirty="0">
                <a:latin typeface="Times New Roman"/>
                <a:cs typeface="Times New Roman"/>
              </a:rPr>
              <a:t>the</a:t>
            </a:r>
            <a:r>
              <a:rPr sz="1100" b="1" i="1" spc="-5" dirty="0">
                <a:latin typeface="Times New Roman"/>
                <a:cs typeface="Times New Roman"/>
              </a:rPr>
              <a:t> </a:t>
            </a:r>
            <a:r>
              <a:rPr sz="1100" b="1" i="1" spc="-10" dirty="0">
                <a:latin typeface="Times New Roman"/>
                <a:cs typeface="Times New Roman"/>
              </a:rPr>
              <a:t>cylinder.</a:t>
            </a:r>
            <a:endParaRPr sz="1100">
              <a:latin typeface="Times New Roman"/>
              <a:cs typeface="Times New Roman"/>
            </a:endParaRPr>
          </a:p>
          <a:p>
            <a:pPr marL="12700">
              <a:lnSpc>
                <a:spcPts val="1280"/>
              </a:lnSpc>
            </a:pPr>
            <a:r>
              <a:rPr sz="1100" dirty="0">
                <a:latin typeface="Times New Roman"/>
                <a:cs typeface="Times New Roman"/>
              </a:rPr>
              <a:t>Applying</a:t>
            </a:r>
            <a:r>
              <a:rPr sz="1100" spc="-3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ideal gas</a:t>
            </a:r>
            <a:r>
              <a:rPr sz="1100" spc="-10" dirty="0">
                <a:latin typeface="Times New Roman"/>
                <a:cs typeface="Times New Roman"/>
              </a:rPr>
              <a:t> </a:t>
            </a:r>
            <a:r>
              <a:rPr sz="1100" dirty="0">
                <a:latin typeface="Times New Roman"/>
                <a:cs typeface="Times New Roman"/>
              </a:rPr>
              <a:t>law</a:t>
            </a:r>
            <a:r>
              <a:rPr sz="1100" spc="-2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a:t>
            </a:r>
            <a:r>
              <a:rPr sz="1100" spc="-15" dirty="0">
                <a:latin typeface="Times New Roman"/>
                <a:cs typeface="Times New Roman"/>
              </a:rPr>
              <a:t> </a:t>
            </a:r>
            <a:r>
              <a:rPr sz="1100" dirty="0">
                <a:latin typeface="Times New Roman"/>
                <a:cs typeface="Times New Roman"/>
              </a:rPr>
              <a:t>1 </a:t>
            </a:r>
            <a:r>
              <a:rPr sz="1100" spc="-10" dirty="0">
                <a:latin typeface="Times New Roman"/>
                <a:cs typeface="Times New Roman"/>
              </a:rPr>
              <a:t>gives:</a:t>
            </a:r>
            <a:endParaRPr sz="1100">
              <a:latin typeface="Times New Roman"/>
              <a:cs typeface="Times New Roman"/>
            </a:endParaRPr>
          </a:p>
        </p:txBody>
      </p:sp>
      <p:sp>
        <p:nvSpPr>
          <p:cNvPr id="21" name="object 21"/>
          <p:cNvSpPr txBox="1"/>
          <p:nvPr/>
        </p:nvSpPr>
        <p:spPr>
          <a:xfrm>
            <a:off x="5642228" y="3604641"/>
            <a:ext cx="60960" cy="182742"/>
          </a:xfrm>
          <a:prstGeom prst="rect">
            <a:avLst/>
          </a:prstGeom>
        </p:spPr>
        <p:txBody>
          <a:bodyPr vert="horz" wrap="square" lIns="0" tIns="13335" rIns="0" bIns="0" rtlCol="0">
            <a:spAutoFit/>
          </a:bodyPr>
          <a:lstStyle/>
          <a:p>
            <a:pPr marL="12700">
              <a:spcBef>
                <a:spcPts val="105"/>
              </a:spcBef>
            </a:pPr>
            <a:r>
              <a:rPr sz="1100" spc="-50" dirty="0">
                <a:latin typeface="Times New Roman"/>
                <a:cs typeface="Times New Roman"/>
              </a:rPr>
              <a:t>.</a:t>
            </a:r>
            <a:endParaRPr sz="1100">
              <a:latin typeface="Times New Roman"/>
              <a:cs typeface="Times New Roman"/>
            </a:endParaRPr>
          </a:p>
        </p:txBody>
      </p:sp>
      <p:sp>
        <p:nvSpPr>
          <p:cNvPr id="22" name="object 22"/>
          <p:cNvSpPr txBox="1"/>
          <p:nvPr/>
        </p:nvSpPr>
        <p:spPr>
          <a:xfrm>
            <a:off x="2502204" y="4096892"/>
            <a:ext cx="5439410" cy="2486835"/>
          </a:xfrm>
          <a:prstGeom prst="rect">
            <a:avLst/>
          </a:prstGeom>
        </p:spPr>
        <p:txBody>
          <a:bodyPr vert="horz" wrap="square" lIns="0" tIns="13335" rIns="0" bIns="0" rtlCol="0">
            <a:spAutoFit/>
          </a:bodyPr>
          <a:lstStyle/>
          <a:p>
            <a:pPr marL="12700">
              <a:lnSpc>
                <a:spcPts val="1280"/>
              </a:lnSpc>
              <a:spcBef>
                <a:spcPts val="105"/>
              </a:spcBef>
            </a:pPr>
            <a:r>
              <a:rPr sz="1100" b="1" dirty="0">
                <a:latin typeface="Times New Roman"/>
                <a:cs typeface="Times New Roman"/>
              </a:rPr>
              <a:t>Step</a:t>
            </a:r>
            <a:r>
              <a:rPr sz="1100" b="1" spc="-15" dirty="0">
                <a:latin typeface="Times New Roman"/>
                <a:cs typeface="Times New Roman"/>
              </a:rPr>
              <a:t> </a:t>
            </a:r>
            <a:r>
              <a:rPr sz="1100" b="1" dirty="0">
                <a:latin typeface="Times New Roman"/>
                <a:cs typeface="Times New Roman"/>
              </a:rPr>
              <a:t>2</a:t>
            </a:r>
            <a:r>
              <a:rPr sz="1100" b="1" spc="-25" dirty="0">
                <a:latin typeface="Times New Roman"/>
                <a:cs typeface="Times New Roman"/>
              </a:rPr>
              <a:t> </a:t>
            </a:r>
            <a:r>
              <a:rPr sz="1100" dirty="0">
                <a:latin typeface="Times New Roman"/>
                <a:cs typeface="Times New Roman"/>
              </a:rPr>
              <a:t>–</a:t>
            </a:r>
            <a:r>
              <a:rPr sz="1100" spc="-10" dirty="0">
                <a:latin typeface="Times New Roman"/>
                <a:cs typeface="Times New Roman"/>
              </a:rPr>
              <a:t> </a:t>
            </a:r>
            <a:r>
              <a:rPr sz="1100" b="1" i="1" dirty="0">
                <a:latin typeface="Times New Roman"/>
                <a:cs typeface="Times New Roman"/>
              </a:rPr>
              <a:t>Find</a:t>
            </a:r>
            <a:r>
              <a:rPr sz="1100" b="1" i="1" spc="-20" dirty="0">
                <a:latin typeface="Times New Roman"/>
                <a:cs typeface="Times New Roman"/>
              </a:rPr>
              <a:t> </a:t>
            </a:r>
            <a:r>
              <a:rPr sz="1100" b="1" i="1" dirty="0">
                <a:latin typeface="Times New Roman"/>
                <a:cs typeface="Times New Roman"/>
              </a:rPr>
              <a:t>the</a:t>
            </a:r>
            <a:r>
              <a:rPr sz="1100" b="1" i="1" spc="-5" dirty="0">
                <a:latin typeface="Times New Roman"/>
                <a:cs typeface="Times New Roman"/>
              </a:rPr>
              <a:t> </a:t>
            </a:r>
            <a:r>
              <a:rPr sz="1100" b="1" i="1" dirty="0">
                <a:latin typeface="Times New Roman"/>
                <a:cs typeface="Times New Roman"/>
              </a:rPr>
              <a:t>work</a:t>
            </a:r>
            <a:r>
              <a:rPr sz="1100" b="1" i="1" spc="-5" dirty="0">
                <a:latin typeface="Times New Roman"/>
                <a:cs typeface="Times New Roman"/>
              </a:rPr>
              <a:t> </a:t>
            </a:r>
            <a:r>
              <a:rPr sz="1100" b="1" i="1" dirty="0">
                <a:latin typeface="Times New Roman"/>
                <a:cs typeface="Times New Roman"/>
              </a:rPr>
              <a:t>done</a:t>
            </a:r>
            <a:r>
              <a:rPr sz="1100" b="1" i="1" spc="-5" dirty="0">
                <a:latin typeface="Times New Roman"/>
                <a:cs typeface="Times New Roman"/>
              </a:rPr>
              <a:t> </a:t>
            </a:r>
            <a:r>
              <a:rPr sz="1100" b="1" i="1" dirty="0">
                <a:latin typeface="Times New Roman"/>
                <a:cs typeface="Times New Roman"/>
              </a:rPr>
              <a:t>in</a:t>
            </a:r>
            <a:r>
              <a:rPr sz="1100" b="1" i="1" spc="-20" dirty="0">
                <a:latin typeface="Times New Roman"/>
                <a:cs typeface="Times New Roman"/>
              </a:rPr>
              <a:t> </a:t>
            </a:r>
            <a:r>
              <a:rPr sz="1100" b="1" i="1" dirty="0">
                <a:latin typeface="Times New Roman"/>
                <a:cs typeface="Times New Roman"/>
              </a:rPr>
              <a:t>this </a:t>
            </a:r>
            <a:r>
              <a:rPr sz="1100" b="1" i="1" spc="-10" dirty="0">
                <a:latin typeface="Times New Roman"/>
                <a:cs typeface="Times New Roman"/>
              </a:rPr>
              <a:t>process.</a:t>
            </a:r>
            <a:endParaRPr sz="1100">
              <a:latin typeface="Times New Roman"/>
              <a:cs typeface="Times New Roman"/>
            </a:endParaRPr>
          </a:p>
          <a:p>
            <a:pPr marL="12700" marR="257809">
              <a:lnSpc>
                <a:spcPts val="1210"/>
              </a:lnSpc>
              <a:spcBef>
                <a:spcPts val="85"/>
              </a:spcBef>
              <a:tabLst>
                <a:tab pos="4275438" algn="l"/>
              </a:tabLst>
            </a:pP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3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area</a:t>
            </a:r>
            <a:r>
              <a:rPr sz="1100" spc="-10" dirty="0">
                <a:latin typeface="Times New Roman"/>
                <a:cs typeface="Times New Roman"/>
              </a:rPr>
              <a:t> </a:t>
            </a:r>
            <a:r>
              <a:rPr sz="1100" dirty="0">
                <a:latin typeface="Times New Roman"/>
                <a:cs typeface="Times New Roman"/>
              </a:rPr>
              <a:t>under</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curve</a:t>
            </a:r>
            <a:r>
              <a:rPr sz="1100" spc="-25" dirty="0">
                <a:latin typeface="Times New Roman"/>
                <a:cs typeface="Times New Roman"/>
              </a:rPr>
              <a:t> </a:t>
            </a:r>
            <a:r>
              <a:rPr sz="1100" dirty="0">
                <a:latin typeface="Times New Roman"/>
                <a:cs typeface="Times New Roman"/>
              </a:rPr>
              <a:t>for</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Because</a:t>
            </a:r>
            <a:r>
              <a:rPr sz="1100" spc="-25" dirty="0">
                <a:latin typeface="Times New Roman"/>
                <a:cs typeface="Times New Roman"/>
              </a:rPr>
              <a:t> </a:t>
            </a:r>
            <a:r>
              <a:rPr sz="1100" dirty="0">
                <a:latin typeface="Times New Roman"/>
                <a:cs typeface="Times New Roman"/>
              </a:rPr>
              <a:t>there</a:t>
            </a:r>
            <a:r>
              <a:rPr sz="1100" spc="-2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no</a:t>
            </a:r>
            <a:r>
              <a:rPr sz="1100" spc="-20" dirty="0">
                <a:latin typeface="Times New Roman"/>
                <a:cs typeface="Times New Roman"/>
              </a:rPr>
              <a:t> </a:t>
            </a:r>
            <a:r>
              <a:rPr sz="1100" dirty="0">
                <a:latin typeface="Times New Roman"/>
                <a:cs typeface="Times New Roman"/>
              </a:rPr>
              <a:t>area</a:t>
            </a:r>
            <a:r>
              <a:rPr sz="1100" spc="-25" dirty="0">
                <a:latin typeface="Times New Roman"/>
                <a:cs typeface="Times New Roman"/>
              </a:rPr>
              <a:t> </a:t>
            </a:r>
            <a:r>
              <a:rPr sz="1100" dirty="0">
                <a:latin typeface="Times New Roman"/>
                <a:cs typeface="Times New Roman"/>
              </a:rPr>
              <a:t>under</a:t>
            </a:r>
            <a:r>
              <a:rPr sz="1100" spc="-25" dirty="0">
                <a:latin typeface="Times New Roman"/>
                <a:cs typeface="Times New Roman"/>
              </a:rPr>
              <a:t> the </a:t>
            </a:r>
            <a:r>
              <a:rPr sz="1100" dirty="0">
                <a:latin typeface="Times New Roman"/>
                <a:cs typeface="Times New Roman"/>
              </a:rPr>
              <a:t>curve</a:t>
            </a:r>
            <a:r>
              <a:rPr sz="1100" spc="-10"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spc="-10" dirty="0">
                <a:latin typeface="Times New Roman"/>
                <a:cs typeface="Times New Roman"/>
              </a:rPr>
              <a:t>constant-</a:t>
            </a:r>
            <a:r>
              <a:rPr sz="1100" dirty="0">
                <a:latin typeface="Times New Roman"/>
                <a:cs typeface="Times New Roman"/>
              </a:rPr>
              <a:t>volume</a:t>
            </a:r>
            <a:r>
              <a:rPr sz="1100" spc="-5" dirty="0">
                <a:latin typeface="Times New Roman"/>
                <a:cs typeface="Times New Roman"/>
              </a:rPr>
              <a:t>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spc="-10" dirty="0">
                <a:latin typeface="Times New Roman"/>
                <a:cs typeface="Times New Roman"/>
              </a:rPr>
              <a:t>zero:</a:t>
            </a:r>
            <a:r>
              <a:rPr sz="1100" dirty="0">
                <a:latin typeface="Times New Roman"/>
                <a:cs typeface="Times New Roman"/>
              </a:rPr>
              <a:t>	</a:t>
            </a:r>
            <a:r>
              <a:rPr sz="1100" spc="-50" dirty="0">
                <a:latin typeface="Times New Roman"/>
                <a:cs typeface="Times New Roman"/>
              </a:rPr>
              <a:t>.</a:t>
            </a:r>
            <a:endParaRPr sz="1100">
              <a:latin typeface="Times New Roman"/>
              <a:cs typeface="Times New Roman"/>
            </a:endParaRPr>
          </a:p>
          <a:p>
            <a:pPr>
              <a:spcBef>
                <a:spcPts val="35"/>
              </a:spcBef>
            </a:pPr>
            <a:endParaRPr sz="1100">
              <a:latin typeface="Times New Roman"/>
              <a:cs typeface="Times New Roman"/>
            </a:endParaRPr>
          </a:p>
          <a:p>
            <a:pPr marL="12700">
              <a:lnSpc>
                <a:spcPts val="1295"/>
              </a:lnSpc>
              <a:spcBef>
                <a:spcPts val="5"/>
              </a:spcBef>
            </a:pPr>
            <a:r>
              <a:rPr sz="1100" b="1" dirty="0">
                <a:latin typeface="Times New Roman"/>
                <a:cs typeface="Times New Roman"/>
              </a:rPr>
              <a:t>Step</a:t>
            </a:r>
            <a:r>
              <a:rPr sz="1100" b="1" spc="-15" dirty="0">
                <a:latin typeface="Times New Roman"/>
                <a:cs typeface="Times New Roman"/>
              </a:rPr>
              <a:t> </a:t>
            </a:r>
            <a:r>
              <a:rPr sz="1100" b="1" dirty="0">
                <a:latin typeface="Times New Roman"/>
                <a:cs typeface="Times New Roman"/>
              </a:rPr>
              <a:t>3</a:t>
            </a:r>
            <a:r>
              <a:rPr sz="1100" b="1" spc="-30" dirty="0">
                <a:latin typeface="Times New Roman"/>
                <a:cs typeface="Times New Roman"/>
              </a:rPr>
              <a:t> </a:t>
            </a:r>
            <a:r>
              <a:rPr sz="1100" dirty="0">
                <a:latin typeface="Times New Roman"/>
                <a:cs typeface="Times New Roman"/>
              </a:rPr>
              <a:t>–</a:t>
            </a:r>
            <a:r>
              <a:rPr sz="1100" spc="-5" dirty="0">
                <a:latin typeface="Times New Roman"/>
                <a:cs typeface="Times New Roman"/>
              </a:rPr>
              <a:t> </a:t>
            </a:r>
            <a:r>
              <a:rPr sz="1100" b="1" i="1" dirty="0">
                <a:latin typeface="Times New Roman"/>
                <a:cs typeface="Times New Roman"/>
              </a:rPr>
              <a:t>Find</a:t>
            </a:r>
            <a:r>
              <a:rPr sz="1100" b="1" i="1" spc="-5" dirty="0">
                <a:latin typeface="Times New Roman"/>
                <a:cs typeface="Times New Roman"/>
              </a:rPr>
              <a:t> </a:t>
            </a:r>
            <a:r>
              <a:rPr sz="1100" b="1" i="1" dirty="0">
                <a:latin typeface="Times New Roman"/>
                <a:cs typeface="Times New Roman"/>
              </a:rPr>
              <a:t>the</a:t>
            </a:r>
            <a:r>
              <a:rPr sz="1100" b="1" i="1" spc="-15" dirty="0">
                <a:latin typeface="Times New Roman"/>
                <a:cs typeface="Times New Roman"/>
              </a:rPr>
              <a:t> </a:t>
            </a:r>
            <a:r>
              <a:rPr sz="1100" b="1" i="1" dirty="0">
                <a:latin typeface="Times New Roman"/>
                <a:cs typeface="Times New Roman"/>
              </a:rPr>
              <a:t>change</a:t>
            </a:r>
            <a:r>
              <a:rPr sz="1100" b="1" i="1" spc="-25" dirty="0">
                <a:latin typeface="Times New Roman"/>
                <a:cs typeface="Times New Roman"/>
              </a:rPr>
              <a:t> </a:t>
            </a:r>
            <a:r>
              <a:rPr sz="1100" b="1" i="1" dirty="0">
                <a:latin typeface="Times New Roman"/>
                <a:cs typeface="Times New Roman"/>
              </a:rPr>
              <a:t>in</a:t>
            </a:r>
            <a:r>
              <a:rPr sz="1100" b="1" i="1" spc="-10" dirty="0">
                <a:latin typeface="Times New Roman"/>
                <a:cs typeface="Times New Roman"/>
              </a:rPr>
              <a:t> </a:t>
            </a:r>
            <a:r>
              <a:rPr sz="1100" b="1" i="1" dirty="0">
                <a:latin typeface="Times New Roman"/>
                <a:cs typeface="Times New Roman"/>
              </a:rPr>
              <a:t>internal</a:t>
            </a:r>
            <a:r>
              <a:rPr sz="1100" b="1" i="1" spc="-5" dirty="0">
                <a:latin typeface="Times New Roman"/>
                <a:cs typeface="Times New Roman"/>
              </a:rPr>
              <a:t> </a:t>
            </a:r>
            <a:r>
              <a:rPr sz="1100" b="1" i="1" dirty="0">
                <a:latin typeface="Times New Roman"/>
                <a:cs typeface="Times New Roman"/>
              </a:rPr>
              <a:t>energy</a:t>
            </a:r>
            <a:r>
              <a:rPr sz="1100" b="1" i="1" spc="-25" dirty="0">
                <a:latin typeface="Times New Roman"/>
                <a:cs typeface="Times New Roman"/>
              </a:rPr>
              <a:t> </a:t>
            </a:r>
            <a:r>
              <a:rPr sz="1100" b="1" i="1" dirty="0">
                <a:latin typeface="Times New Roman"/>
                <a:cs typeface="Times New Roman"/>
              </a:rPr>
              <a:t>for</a:t>
            </a:r>
            <a:r>
              <a:rPr sz="1100" b="1" i="1" spc="-15" dirty="0">
                <a:latin typeface="Times New Roman"/>
                <a:cs typeface="Times New Roman"/>
              </a:rPr>
              <a:t> </a:t>
            </a:r>
            <a:r>
              <a:rPr sz="1100" b="1" i="1" dirty="0">
                <a:latin typeface="Times New Roman"/>
                <a:cs typeface="Times New Roman"/>
              </a:rPr>
              <a:t>this </a:t>
            </a:r>
            <a:r>
              <a:rPr sz="1100" b="1" i="1" spc="-10" dirty="0">
                <a:latin typeface="Times New Roman"/>
                <a:cs typeface="Times New Roman"/>
              </a:rPr>
              <a:t>process.</a:t>
            </a:r>
            <a:endParaRPr sz="1100">
              <a:latin typeface="Times New Roman"/>
              <a:cs typeface="Times New Roman"/>
            </a:endParaRPr>
          </a:p>
          <a:p>
            <a:pPr marL="12700">
              <a:lnSpc>
                <a:spcPts val="1295"/>
              </a:lnSpc>
            </a:pP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spc="-10" dirty="0">
                <a:latin typeface="Times New Roman"/>
                <a:cs typeface="Times New Roman"/>
              </a:rPr>
              <a:t>constant-</a:t>
            </a:r>
            <a:r>
              <a:rPr sz="1100" dirty="0">
                <a:latin typeface="Times New Roman"/>
                <a:cs typeface="Times New Roman"/>
              </a:rPr>
              <a:t>volume</a:t>
            </a:r>
            <a:r>
              <a:rPr sz="1100" spc="-20"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all</a:t>
            </a:r>
            <a:r>
              <a:rPr sz="1100" spc="-2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added</a:t>
            </a:r>
            <a:r>
              <a:rPr sz="1100" spc="-25" dirty="0">
                <a:latin typeface="Times New Roman"/>
                <a:cs typeface="Times New Roman"/>
              </a:rPr>
              <a:t> </a:t>
            </a:r>
            <a:r>
              <a:rPr sz="1100" dirty="0">
                <a:latin typeface="Times New Roman"/>
                <a:cs typeface="Times New Roman"/>
              </a:rPr>
              <a:t>goes</a:t>
            </a:r>
            <a:r>
              <a:rPr sz="1100" spc="-20" dirty="0">
                <a:latin typeface="Times New Roman"/>
                <a:cs typeface="Times New Roman"/>
              </a:rPr>
              <a:t> </a:t>
            </a:r>
            <a:r>
              <a:rPr sz="1100" dirty="0">
                <a:latin typeface="Times New Roman"/>
                <a:cs typeface="Times New Roman"/>
              </a:rPr>
              <a:t>into</a:t>
            </a:r>
            <a:r>
              <a:rPr sz="1100" spc="-10" dirty="0">
                <a:latin typeface="Times New Roman"/>
                <a:cs typeface="Times New Roman"/>
              </a:rPr>
              <a:t> </a:t>
            </a:r>
            <a:r>
              <a:rPr sz="1100" dirty="0">
                <a:latin typeface="Times New Roman"/>
                <a:cs typeface="Times New Roman"/>
              </a:rPr>
              <a:t>changing</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a:t>
            </a:r>
            <a:r>
              <a:rPr sz="1100" spc="-10"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20" dirty="0">
                <a:latin typeface="Times New Roman"/>
                <a:cs typeface="Times New Roman"/>
              </a:rPr>
              <a:t>gas.</a:t>
            </a:r>
            <a:endParaRPr sz="1100">
              <a:latin typeface="Times New Roman"/>
              <a:cs typeface="Times New Roman"/>
            </a:endParaRPr>
          </a:p>
          <a:p>
            <a:pPr marL="12700">
              <a:spcBef>
                <a:spcPts val="80"/>
              </a:spcBef>
              <a:tabLst>
                <a:tab pos="2888604" algn="l"/>
              </a:tabLst>
            </a:pPr>
            <a:r>
              <a:rPr sz="1100" dirty="0">
                <a:latin typeface="Times New Roman"/>
                <a:cs typeface="Times New Roman"/>
              </a:rPr>
              <a:t>Because</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dirty="0">
                <a:latin typeface="Times New Roman"/>
                <a:cs typeface="Times New Roman"/>
              </a:rPr>
              <a:t>monatomic</a:t>
            </a:r>
            <a:r>
              <a:rPr sz="1100" spc="-10" dirty="0">
                <a:latin typeface="Times New Roman"/>
                <a:cs typeface="Times New Roman"/>
              </a:rPr>
              <a:t> </a:t>
            </a:r>
            <a:r>
              <a:rPr sz="1100" dirty="0">
                <a:latin typeface="Times New Roman"/>
                <a:cs typeface="Times New Roman"/>
              </a:rPr>
              <a:t>we</a:t>
            </a:r>
            <a:r>
              <a:rPr sz="1100" spc="-10" dirty="0">
                <a:latin typeface="Times New Roman"/>
                <a:cs typeface="Times New Roman"/>
              </a:rPr>
              <a:t> </a:t>
            </a:r>
            <a:r>
              <a:rPr sz="1100" spc="-20" dirty="0">
                <a:latin typeface="Times New Roman"/>
                <a:cs typeface="Times New Roman"/>
              </a:rPr>
              <a:t>have</a:t>
            </a:r>
            <a:r>
              <a:rPr sz="1100" dirty="0">
                <a:latin typeface="Times New Roman"/>
                <a:cs typeface="Times New Roman"/>
              </a:rPr>
              <a:t>	.</a:t>
            </a:r>
            <a:r>
              <a:rPr sz="1100" spc="-10" dirty="0">
                <a:latin typeface="Times New Roman"/>
                <a:cs typeface="Times New Roman"/>
              </a:rPr>
              <a:t> </a:t>
            </a:r>
            <a:r>
              <a:rPr sz="1100" dirty="0">
                <a:latin typeface="Times New Roman"/>
                <a:cs typeface="Times New Roman"/>
              </a:rPr>
              <a:t>This</a:t>
            </a:r>
            <a:r>
              <a:rPr sz="1100" spc="5" dirty="0">
                <a:latin typeface="Times New Roman"/>
                <a:cs typeface="Times New Roman"/>
              </a:rPr>
              <a:t> </a:t>
            </a:r>
            <a:r>
              <a:rPr sz="1100" spc="-10" dirty="0">
                <a:latin typeface="Times New Roman"/>
                <a:cs typeface="Times New Roman"/>
              </a:rPr>
              <a:t>gives:</a:t>
            </a:r>
            <a:endParaRPr sz="1100">
              <a:latin typeface="Times New Roman"/>
              <a:cs typeface="Times New Roman"/>
            </a:endParaRPr>
          </a:p>
          <a:p>
            <a:pPr>
              <a:spcBef>
                <a:spcPts val="1065"/>
              </a:spcBef>
            </a:pPr>
            <a:endParaRPr sz="1100">
              <a:latin typeface="Times New Roman"/>
              <a:cs typeface="Times New Roman"/>
            </a:endParaRPr>
          </a:p>
          <a:p>
            <a:pPr marR="690242" algn="r"/>
            <a:r>
              <a:rPr sz="1100" spc="-50" dirty="0">
                <a:latin typeface="Times New Roman"/>
                <a:cs typeface="Times New Roman"/>
              </a:rPr>
              <a:t>.</a:t>
            </a:r>
            <a:endParaRPr sz="1100">
              <a:latin typeface="Times New Roman"/>
              <a:cs typeface="Times New Roman"/>
            </a:endParaRPr>
          </a:p>
          <a:p>
            <a:pPr>
              <a:spcBef>
                <a:spcPts val="795"/>
              </a:spcBef>
            </a:pPr>
            <a:endParaRPr sz="1100">
              <a:latin typeface="Times New Roman"/>
              <a:cs typeface="Times New Roman"/>
            </a:endParaRPr>
          </a:p>
          <a:p>
            <a:pPr marL="12700" marR="5080" algn="just">
              <a:lnSpc>
                <a:spcPct val="110500"/>
              </a:lnSpc>
              <a:tabLst>
                <a:tab pos="1233165" algn="l"/>
                <a:tab pos="4528802" algn="l"/>
              </a:tabLst>
            </a:pPr>
            <a:r>
              <a:rPr sz="1100" b="1" dirty="0">
                <a:latin typeface="Times New Roman"/>
                <a:cs typeface="Times New Roman"/>
              </a:rPr>
              <a:t>Step 4</a:t>
            </a:r>
            <a:r>
              <a:rPr sz="1100" b="1" spc="-5" dirty="0">
                <a:latin typeface="Times New Roman"/>
                <a:cs typeface="Times New Roman"/>
              </a:rPr>
              <a:t> </a:t>
            </a:r>
            <a:r>
              <a:rPr sz="1100" dirty="0">
                <a:latin typeface="Times New Roman"/>
                <a:cs typeface="Times New Roman"/>
              </a:rPr>
              <a:t>–</a:t>
            </a:r>
            <a:r>
              <a:rPr sz="1100" spc="-10" dirty="0">
                <a:latin typeface="Times New Roman"/>
                <a:cs typeface="Times New Roman"/>
              </a:rPr>
              <a:t> </a:t>
            </a:r>
            <a:r>
              <a:rPr sz="1100" b="1" i="1" dirty="0">
                <a:latin typeface="Times New Roman"/>
                <a:cs typeface="Times New Roman"/>
              </a:rPr>
              <a:t>Find</a:t>
            </a:r>
            <a:r>
              <a:rPr sz="1100" b="1" i="1" spc="-10" dirty="0">
                <a:latin typeface="Times New Roman"/>
                <a:cs typeface="Times New Roman"/>
              </a:rPr>
              <a:t> </a:t>
            </a:r>
            <a:r>
              <a:rPr sz="1100" b="1" i="1" dirty="0">
                <a:latin typeface="Times New Roman"/>
                <a:cs typeface="Times New Roman"/>
              </a:rPr>
              <a:t>the</a:t>
            </a:r>
            <a:r>
              <a:rPr sz="1100" b="1" i="1" spc="-5" dirty="0">
                <a:latin typeface="Times New Roman"/>
                <a:cs typeface="Times New Roman"/>
              </a:rPr>
              <a:t> </a:t>
            </a:r>
            <a:r>
              <a:rPr sz="1100" b="1" i="1" dirty="0">
                <a:latin typeface="Times New Roman"/>
                <a:cs typeface="Times New Roman"/>
              </a:rPr>
              <a:t>heat added</a:t>
            </a:r>
            <a:r>
              <a:rPr sz="1100" b="1" i="1" spc="10" dirty="0">
                <a:latin typeface="Times New Roman"/>
                <a:cs typeface="Times New Roman"/>
              </a:rPr>
              <a:t> </a:t>
            </a:r>
            <a:r>
              <a:rPr sz="1100" b="1" i="1" dirty="0">
                <a:latin typeface="Times New Roman"/>
                <a:cs typeface="Times New Roman"/>
              </a:rPr>
              <a:t>to the</a:t>
            </a:r>
            <a:r>
              <a:rPr sz="1100" b="1" i="1" spc="-5" dirty="0">
                <a:latin typeface="Times New Roman"/>
                <a:cs typeface="Times New Roman"/>
              </a:rPr>
              <a:t> </a:t>
            </a:r>
            <a:r>
              <a:rPr sz="1100" b="1" i="1" dirty="0">
                <a:latin typeface="Times New Roman"/>
                <a:cs typeface="Times New Roman"/>
              </a:rPr>
              <a:t>gas</a:t>
            </a:r>
            <a:r>
              <a:rPr sz="1100" b="1" i="1" spc="-10" dirty="0">
                <a:latin typeface="Times New Roman"/>
                <a:cs typeface="Times New Roman"/>
              </a:rPr>
              <a:t> </a:t>
            </a:r>
            <a:r>
              <a:rPr sz="1100" b="1" i="1" dirty="0">
                <a:latin typeface="Times New Roman"/>
                <a:cs typeface="Times New Roman"/>
              </a:rPr>
              <a:t>in</a:t>
            </a:r>
            <a:r>
              <a:rPr sz="1100" b="1" i="1" spc="-10" dirty="0">
                <a:latin typeface="Times New Roman"/>
                <a:cs typeface="Times New Roman"/>
              </a:rPr>
              <a:t> </a:t>
            </a:r>
            <a:r>
              <a:rPr sz="1100" b="1" i="1" dirty="0">
                <a:latin typeface="Times New Roman"/>
                <a:cs typeface="Times New Roman"/>
              </a:rPr>
              <a:t>this</a:t>
            </a:r>
            <a:r>
              <a:rPr sz="1100" b="1" i="1" spc="10" dirty="0">
                <a:latin typeface="Times New Roman"/>
                <a:cs typeface="Times New Roman"/>
              </a:rPr>
              <a:t> </a:t>
            </a:r>
            <a:r>
              <a:rPr sz="1100" b="1" i="1" dirty="0">
                <a:latin typeface="Times New Roman"/>
                <a:cs typeface="Times New Roman"/>
              </a:rPr>
              <a:t>process.</a:t>
            </a:r>
            <a:r>
              <a:rPr sz="1100" b="1" i="1"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First</a:t>
            </a:r>
            <a:r>
              <a:rPr sz="1100" spc="-5" dirty="0">
                <a:latin typeface="Times New Roman"/>
                <a:cs typeface="Times New Roman"/>
              </a:rPr>
              <a:t> </a:t>
            </a:r>
            <a:r>
              <a:rPr sz="1100" dirty="0">
                <a:latin typeface="Times New Roman"/>
                <a:cs typeface="Times New Roman"/>
              </a:rPr>
              <a:t>Law of</a:t>
            </a:r>
            <a:r>
              <a:rPr sz="1100" spc="-15" dirty="0">
                <a:latin typeface="Times New Roman"/>
                <a:cs typeface="Times New Roman"/>
              </a:rPr>
              <a:t> </a:t>
            </a:r>
            <a:r>
              <a:rPr sz="1100" dirty="0">
                <a:latin typeface="Times New Roman"/>
                <a:cs typeface="Times New Roman"/>
              </a:rPr>
              <a:t>Thermodynamics</a:t>
            </a:r>
            <a:r>
              <a:rPr sz="1100" spc="-5" dirty="0">
                <a:latin typeface="Times New Roman"/>
                <a:cs typeface="Times New Roman"/>
              </a:rPr>
              <a:t> </a:t>
            </a:r>
            <a:r>
              <a:rPr sz="1100" spc="-10" dirty="0">
                <a:latin typeface="Times New Roman"/>
                <a:cs typeface="Times New Roman"/>
              </a:rPr>
              <a:t>tells </a:t>
            </a:r>
            <a:r>
              <a:rPr sz="1100" dirty="0">
                <a:latin typeface="Times New Roman"/>
                <a:cs typeface="Times New Roman"/>
              </a:rPr>
              <a:t>us</a:t>
            </a:r>
            <a:r>
              <a:rPr sz="1100" spc="-35" dirty="0">
                <a:latin typeface="Times New Roman"/>
                <a:cs typeface="Times New Roman"/>
              </a:rPr>
              <a:t> </a:t>
            </a:r>
            <a:r>
              <a:rPr sz="1100" spc="-20" dirty="0">
                <a:latin typeface="Times New Roman"/>
                <a:cs typeface="Times New Roman"/>
              </a:rPr>
              <a:t>that</a:t>
            </a:r>
            <a:r>
              <a:rPr sz="1100" dirty="0">
                <a:latin typeface="Times New Roman"/>
                <a:cs typeface="Times New Roman"/>
              </a:rPr>
              <a:t>	,</a:t>
            </a:r>
            <a:r>
              <a:rPr sz="1100" spc="-10" dirty="0">
                <a:latin typeface="Times New Roman"/>
                <a:cs typeface="Times New Roman"/>
              </a:rPr>
              <a:t> </a:t>
            </a:r>
            <a:r>
              <a:rPr sz="1100" dirty="0">
                <a:latin typeface="Times New Roman"/>
                <a:cs typeface="Times New Roman"/>
              </a:rPr>
              <a:t>but if</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zero</a:t>
            </a:r>
            <a:r>
              <a:rPr sz="1100" spc="-5" dirty="0">
                <a:latin typeface="Times New Roman"/>
                <a:cs typeface="Times New Roman"/>
              </a:rPr>
              <a:t> </a:t>
            </a:r>
            <a:r>
              <a:rPr sz="1100" dirty="0">
                <a:latin typeface="Times New Roman"/>
                <a:cs typeface="Times New Roman"/>
              </a:rPr>
              <a:t>we</a:t>
            </a:r>
            <a:r>
              <a:rPr sz="1100" spc="-5" dirty="0">
                <a:latin typeface="Times New Roman"/>
                <a:cs typeface="Times New Roman"/>
              </a:rPr>
              <a:t> </a:t>
            </a:r>
            <a:r>
              <a:rPr sz="1100" spc="-20" dirty="0">
                <a:latin typeface="Times New Roman"/>
                <a:cs typeface="Times New Roman"/>
              </a:rPr>
              <a:t>have</a:t>
            </a:r>
            <a:r>
              <a:rPr sz="1100" dirty="0">
                <a:latin typeface="Times New Roman"/>
                <a:cs typeface="Times New Roman"/>
              </a:rPr>
              <a:t>	.</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this case </a:t>
            </a:r>
            <a:r>
              <a:rPr sz="1100" spc="-25" dirty="0">
                <a:latin typeface="Times New Roman"/>
                <a:cs typeface="Times New Roman"/>
              </a:rPr>
              <a:t>we </a:t>
            </a:r>
            <a:r>
              <a:rPr sz="1100" dirty="0">
                <a:latin typeface="Times New Roman"/>
                <a:cs typeface="Times New Roman"/>
              </a:rPr>
              <a:t>have</a:t>
            </a:r>
            <a:r>
              <a:rPr sz="1100" spc="-5" dirty="0">
                <a:latin typeface="Times New Roman"/>
                <a:cs typeface="Times New Roman"/>
              </a:rPr>
              <a:t> </a:t>
            </a:r>
            <a:r>
              <a:rPr sz="1100" i="1" dirty="0">
                <a:latin typeface="Times New Roman"/>
                <a:cs typeface="Times New Roman"/>
              </a:rPr>
              <a:t>Q</a:t>
            </a:r>
            <a:r>
              <a:rPr sz="1100" i="1" spc="-10" dirty="0">
                <a:latin typeface="Times New Roman"/>
                <a:cs typeface="Times New Roman"/>
              </a:rPr>
              <a:t> </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+480 </a:t>
            </a:r>
            <a:r>
              <a:rPr sz="1100" spc="-25" dirty="0">
                <a:latin typeface="Times New Roman"/>
                <a:cs typeface="Times New Roman"/>
              </a:rPr>
              <a:t>J.</a:t>
            </a:r>
            <a:endParaRPr sz="1100">
              <a:latin typeface="Times New Roman"/>
              <a:cs typeface="Times New Roman"/>
            </a:endParaRPr>
          </a:p>
        </p:txBody>
      </p:sp>
      <p:pic>
        <p:nvPicPr>
          <p:cNvPr id="23" name="object 23"/>
          <p:cNvPicPr/>
          <p:nvPr/>
        </p:nvPicPr>
        <p:blipFill>
          <a:blip r:embed="rId8" cstate="print"/>
          <a:stretch>
            <a:fillRect/>
          </a:stretch>
        </p:blipFill>
        <p:spPr>
          <a:xfrm>
            <a:off x="6423279" y="4462839"/>
            <a:ext cx="320039" cy="96333"/>
          </a:xfrm>
          <a:prstGeom prst="rect">
            <a:avLst/>
          </a:prstGeom>
        </p:spPr>
      </p:pic>
      <p:pic>
        <p:nvPicPr>
          <p:cNvPr id="24" name="object 24"/>
          <p:cNvPicPr/>
          <p:nvPr/>
        </p:nvPicPr>
        <p:blipFill>
          <a:blip r:embed="rId9" cstate="print"/>
          <a:stretch>
            <a:fillRect/>
          </a:stretch>
        </p:blipFill>
        <p:spPr>
          <a:xfrm>
            <a:off x="2941447" y="6221222"/>
            <a:ext cx="759307" cy="132714"/>
          </a:xfrm>
          <a:prstGeom prst="rect">
            <a:avLst/>
          </a:prstGeom>
        </p:spPr>
      </p:pic>
      <p:pic>
        <p:nvPicPr>
          <p:cNvPr id="25" name="object 25"/>
          <p:cNvPicPr/>
          <p:nvPr/>
        </p:nvPicPr>
        <p:blipFill>
          <a:blip r:embed="rId10" cstate="print"/>
          <a:stretch>
            <a:fillRect/>
          </a:stretch>
        </p:blipFill>
        <p:spPr>
          <a:xfrm>
            <a:off x="6501639" y="6233921"/>
            <a:ext cx="496633" cy="132714"/>
          </a:xfrm>
          <a:prstGeom prst="rect">
            <a:avLst/>
          </a:prstGeom>
        </p:spPr>
      </p:pic>
      <p:grpSp>
        <p:nvGrpSpPr>
          <p:cNvPr id="26" name="object 26"/>
          <p:cNvGrpSpPr/>
          <p:nvPr/>
        </p:nvGrpSpPr>
        <p:grpSpPr>
          <a:xfrm>
            <a:off x="2997836" y="3547719"/>
            <a:ext cx="2628265" cy="364490"/>
            <a:chOff x="1626235" y="5147919"/>
            <a:chExt cx="2628265" cy="364490"/>
          </a:xfrm>
        </p:grpSpPr>
        <p:sp>
          <p:nvSpPr>
            <p:cNvPr id="27" name="object 27"/>
            <p:cNvSpPr/>
            <p:nvPr/>
          </p:nvSpPr>
          <p:spPr>
            <a:xfrm>
              <a:off x="1835150" y="5323712"/>
              <a:ext cx="209550" cy="0"/>
            </a:xfrm>
            <a:custGeom>
              <a:avLst/>
              <a:gdLst/>
              <a:ahLst/>
              <a:cxnLst/>
              <a:rect l="l" t="t" r="r" b="b"/>
              <a:pathLst>
                <a:path w="209550">
                  <a:moveTo>
                    <a:pt x="0" y="0"/>
                  </a:moveTo>
                  <a:lnTo>
                    <a:pt x="209169" y="0"/>
                  </a:lnTo>
                </a:path>
              </a:pathLst>
            </a:custGeom>
            <a:ln w="6745">
              <a:solidFill>
                <a:srgbClr val="000000"/>
              </a:solidFill>
            </a:ln>
          </p:spPr>
          <p:txBody>
            <a:bodyPr wrap="square" lIns="0" tIns="0" rIns="0" bIns="0" rtlCol="0"/>
            <a:lstStyle/>
            <a:p>
              <a:endParaRPr sz="1800"/>
            </a:p>
          </p:txBody>
        </p:sp>
        <p:pic>
          <p:nvPicPr>
            <p:cNvPr id="28" name="object 28"/>
            <p:cNvPicPr/>
            <p:nvPr/>
          </p:nvPicPr>
          <p:blipFill>
            <a:blip r:embed="rId11" cstate="print"/>
            <a:stretch>
              <a:fillRect/>
            </a:stretch>
          </p:blipFill>
          <p:spPr>
            <a:xfrm>
              <a:off x="2190750" y="5147919"/>
              <a:ext cx="1313941" cy="364007"/>
            </a:xfrm>
            <a:prstGeom prst="rect">
              <a:avLst/>
            </a:prstGeom>
          </p:spPr>
        </p:pic>
        <p:pic>
          <p:nvPicPr>
            <p:cNvPr id="29" name="object 29"/>
            <p:cNvPicPr/>
            <p:nvPr/>
          </p:nvPicPr>
          <p:blipFill>
            <a:blip r:embed="rId12" cstate="print"/>
            <a:stretch>
              <a:fillRect/>
            </a:stretch>
          </p:blipFill>
          <p:spPr>
            <a:xfrm>
              <a:off x="3651250" y="5261762"/>
              <a:ext cx="602716" cy="98907"/>
            </a:xfrm>
            <a:prstGeom prst="rect">
              <a:avLst/>
            </a:prstGeom>
          </p:spPr>
        </p:pic>
        <p:sp>
          <p:nvSpPr>
            <p:cNvPr id="30" name="object 30"/>
            <p:cNvSpPr/>
            <p:nvPr/>
          </p:nvSpPr>
          <p:spPr>
            <a:xfrm>
              <a:off x="1626235" y="5296915"/>
              <a:ext cx="1989455" cy="63500"/>
            </a:xfrm>
            <a:custGeom>
              <a:avLst/>
              <a:gdLst/>
              <a:ahLst/>
              <a:cxnLst/>
              <a:rect l="l" t="t" r="r" b="b"/>
              <a:pathLst>
                <a:path w="1989454" h="63500">
                  <a:moveTo>
                    <a:pt x="61468" y="47752"/>
                  </a:moveTo>
                  <a:lnTo>
                    <a:pt x="59436" y="46482"/>
                  </a:lnTo>
                  <a:lnTo>
                    <a:pt x="56515" y="50419"/>
                  </a:lnTo>
                  <a:lnTo>
                    <a:pt x="53848" y="53340"/>
                  </a:lnTo>
                  <a:lnTo>
                    <a:pt x="51054" y="55626"/>
                  </a:lnTo>
                  <a:lnTo>
                    <a:pt x="50038" y="56134"/>
                  </a:lnTo>
                  <a:lnTo>
                    <a:pt x="49149" y="56134"/>
                  </a:lnTo>
                  <a:lnTo>
                    <a:pt x="48768" y="55880"/>
                  </a:lnTo>
                  <a:lnTo>
                    <a:pt x="48006" y="54991"/>
                  </a:lnTo>
                  <a:lnTo>
                    <a:pt x="47752" y="54483"/>
                  </a:lnTo>
                  <a:lnTo>
                    <a:pt x="47752" y="53086"/>
                  </a:lnTo>
                  <a:lnTo>
                    <a:pt x="58928" y="14478"/>
                  </a:lnTo>
                  <a:lnTo>
                    <a:pt x="59563" y="10922"/>
                  </a:lnTo>
                  <a:lnTo>
                    <a:pt x="59563" y="5715"/>
                  </a:lnTo>
                  <a:lnTo>
                    <a:pt x="58801" y="3810"/>
                  </a:lnTo>
                  <a:lnTo>
                    <a:pt x="55880" y="762"/>
                  </a:lnTo>
                  <a:lnTo>
                    <a:pt x="53975" y="0"/>
                  </a:lnTo>
                  <a:lnTo>
                    <a:pt x="47498" y="0"/>
                  </a:lnTo>
                  <a:lnTo>
                    <a:pt x="19050" y="31115"/>
                  </a:lnTo>
                  <a:lnTo>
                    <a:pt x="28194" y="0"/>
                  </a:lnTo>
                  <a:lnTo>
                    <a:pt x="4572" y="4318"/>
                  </a:lnTo>
                  <a:lnTo>
                    <a:pt x="4953" y="6731"/>
                  </a:lnTo>
                  <a:lnTo>
                    <a:pt x="8890" y="6096"/>
                  </a:lnTo>
                  <a:lnTo>
                    <a:pt x="11798" y="6096"/>
                  </a:lnTo>
                  <a:lnTo>
                    <a:pt x="12560" y="6477"/>
                  </a:lnTo>
                  <a:lnTo>
                    <a:pt x="14211" y="8001"/>
                  </a:lnTo>
                  <a:lnTo>
                    <a:pt x="14478" y="8636"/>
                  </a:lnTo>
                  <a:lnTo>
                    <a:pt x="14592" y="10922"/>
                  </a:lnTo>
                  <a:lnTo>
                    <a:pt x="12446" y="19050"/>
                  </a:lnTo>
                  <a:lnTo>
                    <a:pt x="0" y="61722"/>
                  </a:lnTo>
                  <a:lnTo>
                    <a:pt x="10160" y="61722"/>
                  </a:lnTo>
                  <a:lnTo>
                    <a:pt x="26797" y="24511"/>
                  </a:lnTo>
                  <a:lnTo>
                    <a:pt x="44323" y="8001"/>
                  </a:lnTo>
                  <a:lnTo>
                    <a:pt x="46482" y="8001"/>
                  </a:lnTo>
                  <a:lnTo>
                    <a:pt x="47117" y="8255"/>
                  </a:lnTo>
                  <a:lnTo>
                    <a:pt x="48387" y="9398"/>
                  </a:lnTo>
                  <a:lnTo>
                    <a:pt x="48641" y="10160"/>
                  </a:lnTo>
                  <a:lnTo>
                    <a:pt x="48641" y="12954"/>
                  </a:lnTo>
                  <a:lnTo>
                    <a:pt x="48387" y="13970"/>
                  </a:lnTo>
                  <a:lnTo>
                    <a:pt x="48133" y="15621"/>
                  </a:lnTo>
                  <a:lnTo>
                    <a:pt x="37719" y="51816"/>
                  </a:lnTo>
                  <a:lnTo>
                    <a:pt x="36957" y="54991"/>
                  </a:lnTo>
                  <a:lnTo>
                    <a:pt x="36957" y="59436"/>
                  </a:lnTo>
                  <a:lnTo>
                    <a:pt x="37338" y="60833"/>
                  </a:lnTo>
                  <a:lnTo>
                    <a:pt x="39370" y="62865"/>
                  </a:lnTo>
                  <a:lnTo>
                    <a:pt x="40767" y="63373"/>
                  </a:lnTo>
                  <a:lnTo>
                    <a:pt x="44450" y="63373"/>
                  </a:lnTo>
                  <a:lnTo>
                    <a:pt x="57277" y="53848"/>
                  </a:lnTo>
                  <a:lnTo>
                    <a:pt x="61468" y="47752"/>
                  </a:lnTo>
                  <a:close/>
                </a:path>
                <a:path w="1989454" h="63500">
                  <a:moveTo>
                    <a:pt x="173926" y="34404"/>
                  </a:moveTo>
                  <a:lnTo>
                    <a:pt x="100457" y="34404"/>
                  </a:lnTo>
                  <a:lnTo>
                    <a:pt x="100457" y="42037"/>
                  </a:lnTo>
                  <a:lnTo>
                    <a:pt x="173926" y="42037"/>
                  </a:lnTo>
                  <a:lnTo>
                    <a:pt x="173926" y="34404"/>
                  </a:lnTo>
                  <a:close/>
                </a:path>
                <a:path w="1989454" h="63500">
                  <a:moveTo>
                    <a:pt x="173926" y="7277"/>
                  </a:moveTo>
                  <a:lnTo>
                    <a:pt x="100457" y="7277"/>
                  </a:lnTo>
                  <a:lnTo>
                    <a:pt x="100457" y="14986"/>
                  </a:lnTo>
                  <a:lnTo>
                    <a:pt x="173926" y="14986"/>
                  </a:lnTo>
                  <a:lnTo>
                    <a:pt x="173926" y="7277"/>
                  </a:lnTo>
                  <a:close/>
                </a:path>
                <a:path w="1989454" h="63500">
                  <a:moveTo>
                    <a:pt x="529513" y="34404"/>
                  </a:moveTo>
                  <a:lnTo>
                    <a:pt x="456057" y="34404"/>
                  </a:lnTo>
                  <a:lnTo>
                    <a:pt x="456057" y="42037"/>
                  </a:lnTo>
                  <a:lnTo>
                    <a:pt x="529513" y="42037"/>
                  </a:lnTo>
                  <a:lnTo>
                    <a:pt x="529513" y="34404"/>
                  </a:lnTo>
                  <a:close/>
                </a:path>
                <a:path w="1989454" h="63500">
                  <a:moveTo>
                    <a:pt x="529513" y="7277"/>
                  </a:moveTo>
                  <a:lnTo>
                    <a:pt x="456057" y="7277"/>
                  </a:lnTo>
                  <a:lnTo>
                    <a:pt x="456057" y="14986"/>
                  </a:lnTo>
                  <a:lnTo>
                    <a:pt x="529513" y="14986"/>
                  </a:lnTo>
                  <a:lnTo>
                    <a:pt x="529513" y="7277"/>
                  </a:lnTo>
                  <a:close/>
                </a:path>
                <a:path w="1989454" h="63500">
                  <a:moveTo>
                    <a:pt x="1989264" y="34404"/>
                  </a:moveTo>
                  <a:lnTo>
                    <a:pt x="1915795" y="34404"/>
                  </a:lnTo>
                  <a:lnTo>
                    <a:pt x="1915795" y="42037"/>
                  </a:lnTo>
                  <a:lnTo>
                    <a:pt x="1989264" y="42037"/>
                  </a:lnTo>
                  <a:lnTo>
                    <a:pt x="1989264" y="34404"/>
                  </a:lnTo>
                  <a:close/>
                </a:path>
                <a:path w="1989454" h="63500">
                  <a:moveTo>
                    <a:pt x="1989264" y="7277"/>
                  </a:moveTo>
                  <a:lnTo>
                    <a:pt x="1915795" y="7277"/>
                  </a:lnTo>
                  <a:lnTo>
                    <a:pt x="1915795" y="14986"/>
                  </a:lnTo>
                  <a:lnTo>
                    <a:pt x="1989264" y="14986"/>
                  </a:lnTo>
                  <a:lnTo>
                    <a:pt x="1989264" y="7277"/>
                  </a:lnTo>
                  <a:close/>
                </a:path>
              </a:pathLst>
            </a:custGeom>
            <a:solidFill>
              <a:srgbClr val="000000"/>
            </a:solidFill>
          </p:spPr>
          <p:txBody>
            <a:bodyPr wrap="square" lIns="0" tIns="0" rIns="0" bIns="0" rtlCol="0"/>
            <a:lstStyle/>
            <a:p>
              <a:endParaRPr sz="1800"/>
            </a:p>
          </p:txBody>
        </p:sp>
        <p:pic>
          <p:nvPicPr>
            <p:cNvPr id="31" name="object 31"/>
            <p:cNvPicPr/>
            <p:nvPr/>
          </p:nvPicPr>
          <p:blipFill>
            <a:blip r:embed="rId13" cstate="print"/>
            <a:stretch>
              <a:fillRect/>
            </a:stretch>
          </p:blipFill>
          <p:spPr>
            <a:xfrm>
              <a:off x="1844675" y="5179059"/>
              <a:ext cx="188036" cy="93979"/>
            </a:xfrm>
            <a:prstGeom prst="rect">
              <a:avLst/>
            </a:prstGeom>
          </p:spPr>
        </p:pic>
        <p:pic>
          <p:nvPicPr>
            <p:cNvPr id="32" name="object 32"/>
            <p:cNvPicPr/>
            <p:nvPr/>
          </p:nvPicPr>
          <p:blipFill>
            <a:blip r:embed="rId14" cstate="print"/>
            <a:stretch>
              <a:fillRect/>
            </a:stretch>
          </p:blipFill>
          <p:spPr>
            <a:xfrm>
              <a:off x="1850390" y="5374004"/>
              <a:ext cx="178041" cy="92075"/>
            </a:xfrm>
            <a:prstGeom prst="rect">
              <a:avLst/>
            </a:prstGeom>
          </p:spPr>
        </p:pic>
      </p:grpSp>
      <p:grpSp>
        <p:nvGrpSpPr>
          <p:cNvPr id="33" name="object 33"/>
          <p:cNvGrpSpPr/>
          <p:nvPr/>
        </p:nvGrpSpPr>
        <p:grpSpPr>
          <a:xfrm>
            <a:off x="2995931" y="5531105"/>
            <a:ext cx="4171315" cy="290195"/>
            <a:chOff x="1624330" y="7131304"/>
            <a:chExt cx="4171315" cy="290195"/>
          </a:xfrm>
        </p:grpSpPr>
        <p:pic>
          <p:nvPicPr>
            <p:cNvPr id="34" name="object 34"/>
            <p:cNvPicPr/>
            <p:nvPr/>
          </p:nvPicPr>
          <p:blipFill>
            <a:blip r:embed="rId15" cstate="print"/>
            <a:stretch>
              <a:fillRect/>
            </a:stretch>
          </p:blipFill>
          <p:spPr>
            <a:xfrm>
              <a:off x="1705356" y="7131304"/>
              <a:ext cx="4090162" cy="290068"/>
            </a:xfrm>
            <a:prstGeom prst="rect">
              <a:avLst/>
            </a:prstGeom>
          </p:spPr>
        </p:pic>
        <p:pic>
          <p:nvPicPr>
            <p:cNvPr id="35" name="object 35"/>
            <p:cNvPicPr/>
            <p:nvPr/>
          </p:nvPicPr>
          <p:blipFill>
            <a:blip r:embed="rId16" cstate="print"/>
            <a:stretch>
              <a:fillRect/>
            </a:stretch>
          </p:blipFill>
          <p:spPr>
            <a:xfrm>
              <a:off x="1624330" y="7216902"/>
              <a:ext cx="84074" cy="96139"/>
            </a:xfrm>
            <a:prstGeom prst="rect">
              <a:avLst/>
            </a:prstGeom>
          </p:spPr>
        </p:pic>
        <p:sp>
          <p:nvSpPr>
            <p:cNvPr id="36" name="object 36"/>
            <p:cNvSpPr/>
            <p:nvPr/>
          </p:nvSpPr>
          <p:spPr>
            <a:xfrm>
              <a:off x="1935099" y="7258608"/>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37" name="object 37"/>
            <p:cNvPicPr/>
            <p:nvPr/>
          </p:nvPicPr>
          <p:blipFill>
            <a:blip r:embed="rId17" cstate="print"/>
            <a:stretch>
              <a:fillRect/>
            </a:stretch>
          </p:blipFill>
          <p:spPr>
            <a:xfrm>
              <a:off x="2345436" y="7216902"/>
              <a:ext cx="84074" cy="96139"/>
            </a:xfrm>
            <a:prstGeom prst="rect">
              <a:avLst/>
            </a:prstGeom>
          </p:spPr>
        </p:pic>
        <p:sp>
          <p:nvSpPr>
            <p:cNvPr id="38" name="object 38"/>
            <p:cNvSpPr/>
            <p:nvPr/>
          </p:nvSpPr>
          <p:spPr>
            <a:xfrm>
              <a:off x="2556510" y="7238517"/>
              <a:ext cx="2936240" cy="74930"/>
            </a:xfrm>
            <a:custGeom>
              <a:avLst/>
              <a:gdLst/>
              <a:ahLst/>
              <a:cxnLst/>
              <a:rect l="l" t="t" r="r" b="b"/>
              <a:pathLst>
                <a:path w="2936240" h="74929">
                  <a:moveTo>
                    <a:pt x="73456" y="47205"/>
                  </a:moveTo>
                  <a:lnTo>
                    <a:pt x="0" y="47205"/>
                  </a:lnTo>
                  <a:lnTo>
                    <a:pt x="0" y="54838"/>
                  </a:lnTo>
                  <a:lnTo>
                    <a:pt x="73456" y="54838"/>
                  </a:lnTo>
                  <a:lnTo>
                    <a:pt x="73456" y="47205"/>
                  </a:lnTo>
                  <a:close/>
                </a:path>
                <a:path w="2936240" h="74929">
                  <a:moveTo>
                    <a:pt x="73456" y="20091"/>
                  </a:moveTo>
                  <a:lnTo>
                    <a:pt x="0" y="20091"/>
                  </a:lnTo>
                  <a:lnTo>
                    <a:pt x="0" y="27787"/>
                  </a:lnTo>
                  <a:lnTo>
                    <a:pt x="73456" y="27787"/>
                  </a:lnTo>
                  <a:lnTo>
                    <a:pt x="73456" y="20091"/>
                  </a:lnTo>
                  <a:close/>
                </a:path>
                <a:path w="2936240" h="74929">
                  <a:moveTo>
                    <a:pt x="2287816" y="34315"/>
                  </a:moveTo>
                  <a:lnTo>
                    <a:pt x="2214626" y="34315"/>
                  </a:lnTo>
                  <a:lnTo>
                    <a:pt x="2214626" y="42011"/>
                  </a:lnTo>
                  <a:lnTo>
                    <a:pt x="2287816" y="42011"/>
                  </a:lnTo>
                  <a:lnTo>
                    <a:pt x="2287816" y="34315"/>
                  </a:lnTo>
                  <a:close/>
                </a:path>
                <a:path w="2936240" h="74929">
                  <a:moveTo>
                    <a:pt x="2827451" y="47205"/>
                  </a:moveTo>
                  <a:lnTo>
                    <a:pt x="2753995" y="47205"/>
                  </a:lnTo>
                  <a:lnTo>
                    <a:pt x="2753995" y="54838"/>
                  </a:lnTo>
                  <a:lnTo>
                    <a:pt x="2827451" y="54838"/>
                  </a:lnTo>
                  <a:lnTo>
                    <a:pt x="2827451" y="47205"/>
                  </a:lnTo>
                  <a:close/>
                </a:path>
                <a:path w="2936240" h="74929">
                  <a:moveTo>
                    <a:pt x="2827451" y="20091"/>
                  </a:moveTo>
                  <a:lnTo>
                    <a:pt x="2753995" y="20091"/>
                  </a:lnTo>
                  <a:lnTo>
                    <a:pt x="2753995" y="27787"/>
                  </a:lnTo>
                  <a:lnTo>
                    <a:pt x="2827451" y="27787"/>
                  </a:lnTo>
                  <a:lnTo>
                    <a:pt x="2827451" y="20091"/>
                  </a:lnTo>
                  <a:close/>
                </a:path>
                <a:path w="2936240" h="74929">
                  <a:moveTo>
                    <a:pt x="2902470" y="0"/>
                  </a:moveTo>
                  <a:lnTo>
                    <a:pt x="2894838" y="0"/>
                  </a:lnTo>
                  <a:lnTo>
                    <a:pt x="2894838" y="32867"/>
                  </a:lnTo>
                  <a:lnTo>
                    <a:pt x="2902470" y="32867"/>
                  </a:lnTo>
                  <a:lnTo>
                    <a:pt x="2902470" y="0"/>
                  </a:lnTo>
                  <a:close/>
                </a:path>
                <a:path w="2936240" h="74929">
                  <a:moveTo>
                    <a:pt x="2935630" y="32981"/>
                  </a:moveTo>
                  <a:lnTo>
                    <a:pt x="2861691" y="32981"/>
                  </a:lnTo>
                  <a:lnTo>
                    <a:pt x="2861691" y="40614"/>
                  </a:lnTo>
                  <a:lnTo>
                    <a:pt x="2894838" y="40614"/>
                  </a:lnTo>
                  <a:lnTo>
                    <a:pt x="2894838" y="74523"/>
                  </a:lnTo>
                  <a:lnTo>
                    <a:pt x="2902470" y="74523"/>
                  </a:lnTo>
                  <a:lnTo>
                    <a:pt x="2902470" y="40614"/>
                  </a:lnTo>
                  <a:lnTo>
                    <a:pt x="2935630" y="40614"/>
                  </a:lnTo>
                  <a:lnTo>
                    <a:pt x="2935630" y="32981"/>
                  </a:lnTo>
                  <a:close/>
                </a:path>
              </a:pathLst>
            </a:custGeom>
            <a:solidFill>
              <a:srgbClr val="000000"/>
            </a:solidFill>
          </p:spPr>
          <p:txBody>
            <a:bodyPr wrap="square" lIns="0" tIns="0" rIns="0" bIns="0" rtlCol="0"/>
            <a:lstStyle/>
            <a:p>
              <a:endParaRPr sz="1800"/>
            </a:p>
          </p:txBody>
        </p:sp>
      </p:grpSp>
      <p:pic>
        <p:nvPicPr>
          <p:cNvPr id="39" name="object 39"/>
          <p:cNvPicPr/>
          <p:nvPr/>
        </p:nvPicPr>
        <p:blipFill>
          <a:blip r:embed="rId18" cstate="print"/>
          <a:stretch>
            <a:fillRect/>
          </a:stretch>
        </p:blipFill>
        <p:spPr>
          <a:xfrm>
            <a:off x="6426200" y="1617933"/>
            <a:ext cx="2171700" cy="2470958"/>
          </a:xfrm>
          <a:prstGeom prst="rect">
            <a:avLst/>
          </a:prstGeom>
        </p:spPr>
      </p:pic>
      <p:sp>
        <p:nvSpPr>
          <p:cNvPr id="40" name="object 40"/>
          <p:cNvSpPr txBox="1"/>
          <p:nvPr/>
        </p:nvSpPr>
        <p:spPr>
          <a:xfrm>
            <a:off x="6491096" y="3351403"/>
            <a:ext cx="1992630" cy="643638"/>
          </a:xfrm>
          <a:prstGeom prst="rect">
            <a:avLst/>
          </a:prstGeom>
        </p:spPr>
        <p:txBody>
          <a:bodyPr vert="horz" wrap="square" lIns="0" tIns="27305" rIns="0" bIns="0" rtlCol="0">
            <a:spAutoFit/>
          </a:bodyPr>
          <a:lstStyle/>
          <a:p>
            <a:pPr marL="12700" marR="5080">
              <a:lnSpc>
                <a:spcPct val="91300"/>
              </a:lnSpc>
              <a:spcBef>
                <a:spcPts val="215"/>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15.8</a:t>
            </a:r>
            <a:r>
              <a:rPr sz="1100" dirty="0">
                <a:latin typeface="Times New Roman"/>
                <a:cs typeface="Times New Roman"/>
              </a:rPr>
              <a:t>: A</a:t>
            </a:r>
            <a:r>
              <a:rPr sz="1100" spc="-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10" dirty="0">
                <a:latin typeface="Times New Roman"/>
                <a:cs typeface="Times New Roman"/>
              </a:rPr>
              <a:t> diagram </a:t>
            </a:r>
            <a:r>
              <a:rPr sz="1100" dirty="0">
                <a:latin typeface="Times New Roman"/>
                <a:cs typeface="Times New Roman"/>
              </a:rPr>
              <a:t>showing</a:t>
            </a:r>
            <a:r>
              <a:rPr sz="1100" spc="-25" dirty="0">
                <a:latin typeface="Times New Roman"/>
                <a:cs typeface="Times New Roman"/>
              </a:rPr>
              <a:t> </a:t>
            </a:r>
            <a:r>
              <a:rPr sz="1100" dirty="0">
                <a:latin typeface="Times New Roman"/>
                <a:cs typeface="Times New Roman"/>
              </a:rPr>
              <a:t>a</a:t>
            </a:r>
            <a:r>
              <a:rPr sz="1100" spc="-25" dirty="0">
                <a:latin typeface="Times New Roman"/>
                <a:cs typeface="Times New Roman"/>
              </a:rPr>
              <a:t> </a:t>
            </a:r>
            <a:r>
              <a:rPr sz="1100" spc="-10" dirty="0">
                <a:latin typeface="Times New Roman"/>
                <a:cs typeface="Times New Roman"/>
              </a:rPr>
              <a:t>constant-volume</a:t>
            </a:r>
            <a:r>
              <a:rPr sz="1100" spc="-40" dirty="0">
                <a:latin typeface="Times New Roman"/>
                <a:cs typeface="Times New Roman"/>
              </a:rPr>
              <a:t> </a:t>
            </a:r>
            <a:r>
              <a:rPr sz="1100" spc="-10" dirty="0">
                <a:latin typeface="Times New Roman"/>
                <a:cs typeface="Times New Roman"/>
              </a:rPr>
              <a:t>process </a:t>
            </a:r>
            <a:r>
              <a:rPr sz="1100" dirty="0">
                <a:latin typeface="Times New Roman"/>
                <a:cs typeface="Times New Roman"/>
              </a:rPr>
              <a:t>that moves</a:t>
            </a:r>
            <a:r>
              <a:rPr sz="1100" spc="-15" dirty="0">
                <a:latin typeface="Times New Roman"/>
                <a:cs typeface="Times New Roman"/>
              </a:rPr>
              <a:t> </a:t>
            </a:r>
            <a:r>
              <a:rPr sz="1100" dirty="0">
                <a:latin typeface="Times New Roman"/>
                <a:cs typeface="Times New Roman"/>
              </a:rPr>
              <a:t>a system of</a:t>
            </a:r>
            <a:r>
              <a:rPr sz="1100" spc="-15" dirty="0">
                <a:latin typeface="Times New Roman"/>
                <a:cs typeface="Times New Roman"/>
              </a:rPr>
              <a:t> </a:t>
            </a:r>
            <a:r>
              <a:rPr sz="1100" spc="-10" dirty="0">
                <a:latin typeface="Times New Roman"/>
                <a:cs typeface="Times New Roman"/>
              </a:rPr>
              <a:t>monatomic </a:t>
            </a:r>
            <a:r>
              <a:rPr sz="1100" dirty="0">
                <a:latin typeface="Times New Roman"/>
                <a:cs typeface="Times New Roman"/>
              </a:rPr>
              <a:t>ideal gas from state 1</a:t>
            </a:r>
            <a:r>
              <a:rPr sz="1100" spc="-1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state </a:t>
            </a:r>
            <a:r>
              <a:rPr sz="1100" spc="-25" dirty="0">
                <a:latin typeface="Times New Roman"/>
                <a:cs typeface="Times New Roman"/>
              </a:rPr>
              <a:t>2.</a:t>
            </a:r>
            <a:endParaRPr sz="11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64636" y="5339080"/>
            <a:ext cx="83185" cy="0"/>
          </a:xfrm>
          <a:custGeom>
            <a:avLst/>
            <a:gdLst/>
            <a:ahLst/>
            <a:cxnLst/>
            <a:rect l="l" t="t" r="r" b="b"/>
            <a:pathLst>
              <a:path w="83185">
                <a:moveTo>
                  <a:pt x="0" y="0"/>
                </a:moveTo>
                <a:lnTo>
                  <a:pt x="82931" y="0"/>
                </a:lnTo>
              </a:path>
            </a:pathLst>
          </a:custGeom>
          <a:ln w="6745">
            <a:solidFill>
              <a:srgbClr val="000000"/>
            </a:solidFill>
          </a:ln>
        </p:spPr>
        <p:txBody>
          <a:bodyPr wrap="square" lIns="0" tIns="0" rIns="0" bIns="0" rtlCol="0"/>
          <a:lstStyle/>
          <a:p>
            <a:endParaRPr sz="1800"/>
          </a:p>
        </p:txBody>
      </p:sp>
      <p:pic>
        <p:nvPicPr>
          <p:cNvPr id="3" name="object 3"/>
          <p:cNvPicPr/>
          <p:nvPr/>
        </p:nvPicPr>
        <p:blipFill>
          <a:blip r:embed="rId2" cstate="print"/>
          <a:stretch>
            <a:fillRect/>
          </a:stretch>
        </p:blipFill>
        <p:spPr>
          <a:xfrm>
            <a:off x="3266440" y="5279391"/>
            <a:ext cx="140589" cy="132080"/>
          </a:xfrm>
          <a:prstGeom prst="rect">
            <a:avLst/>
          </a:prstGeom>
        </p:spPr>
      </p:pic>
      <p:sp>
        <p:nvSpPr>
          <p:cNvPr id="4" name="object 4"/>
          <p:cNvSpPr/>
          <p:nvPr/>
        </p:nvSpPr>
        <p:spPr>
          <a:xfrm>
            <a:off x="3456178" y="5319560"/>
            <a:ext cx="73660" cy="34925"/>
          </a:xfrm>
          <a:custGeom>
            <a:avLst/>
            <a:gdLst/>
            <a:ahLst/>
            <a:cxnLst/>
            <a:rect l="l" t="t" r="r" b="b"/>
            <a:pathLst>
              <a:path w="73660" h="34925">
                <a:moveTo>
                  <a:pt x="73444" y="27127"/>
                </a:moveTo>
                <a:lnTo>
                  <a:pt x="0" y="27127"/>
                </a:lnTo>
                <a:lnTo>
                  <a:pt x="0" y="34759"/>
                </a:lnTo>
                <a:lnTo>
                  <a:pt x="73444" y="34759"/>
                </a:lnTo>
                <a:lnTo>
                  <a:pt x="73444" y="27127"/>
                </a:lnTo>
                <a:close/>
              </a:path>
              <a:path w="73660" h="34925">
                <a:moveTo>
                  <a:pt x="73444" y="0"/>
                </a:moveTo>
                <a:lnTo>
                  <a:pt x="0" y="0"/>
                </a:lnTo>
                <a:lnTo>
                  <a:pt x="0" y="7708"/>
                </a:lnTo>
                <a:lnTo>
                  <a:pt x="73444" y="7708"/>
                </a:lnTo>
                <a:lnTo>
                  <a:pt x="73444" y="0"/>
                </a:lnTo>
                <a:close/>
              </a:path>
            </a:pathLst>
          </a:custGeom>
          <a:solidFill>
            <a:srgbClr val="000000"/>
          </a:solidFill>
        </p:spPr>
        <p:txBody>
          <a:bodyPr wrap="square" lIns="0" tIns="0" rIns="0" bIns="0" rtlCol="0"/>
          <a:lstStyle/>
          <a:p>
            <a:endParaRPr sz="1800"/>
          </a:p>
        </p:txBody>
      </p:sp>
      <p:sp>
        <p:nvSpPr>
          <p:cNvPr id="5" name="object 5"/>
          <p:cNvSpPr/>
          <p:nvPr/>
        </p:nvSpPr>
        <p:spPr>
          <a:xfrm>
            <a:off x="3579368" y="5192268"/>
            <a:ext cx="52705" cy="96520"/>
          </a:xfrm>
          <a:custGeom>
            <a:avLst/>
            <a:gdLst/>
            <a:ahLst/>
            <a:cxnLst/>
            <a:rect l="l" t="t" r="r" b="b"/>
            <a:pathLst>
              <a:path w="52705" h="96520">
                <a:moveTo>
                  <a:pt x="6604" y="83820"/>
                </a:moveTo>
                <a:lnTo>
                  <a:pt x="3937" y="83820"/>
                </a:lnTo>
                <a:lnTo>
                  <a:pt x="2667" y="84328"/>
                </a:lnTo>
                <a:lnTo>
                  <a:pt x="507" y="86360"/>
                </a:lnTo>
                <a:lnTo>
                  <a:pt x="0" y="87503"/>
                </a:lnTo>
                <a:lnTo>
                  <a:pt x="0" y="90551"/>
                </a:lnTo>
                <a:lnTo>
                  <a:pt x="1143" y="92202"/>
                </a:lnTo>
                <a:lnTo>
                  <a:pt x="5587" y="95377"/>
                </a:lnTo>
                <a:lnTo>
                  <a:pt x="9906" y="96139"/>
                </a:lnTo>
                <a:lnTo>
                  <a:pt x="16129" y="96139"/>
                </a:lnTo>
                <a:lnTo>
                  <a:pt x="27762" y="90170"/>
                </a:lnTo>
                <a:lnTo>
                  <a:pt x="23368" y="90170"/>
                </a:lnTo>
                <a:lnTo>
                  <a:pt x="21589" y="89916"/>
                </a:lnTo>
                <a:lnTo>
                  <a:pt x="18795" y="89154"/>
                </a:lnTo>
                <a:lnTo>
                  <a:pt x="9779" y="84582"/>
                </a:lnTo>
                <a:lnTo>
                  <a:pt x="6604" y="83820"/>
                </a:lnTo>
                <a:close/>
              </a:path>
              <a:path w="52705" h="96520">
                <a:moveTo>
                  <a:pt x="36445" y="85714"/>
                </a:moveTo>
                <a:lnTo>
                  <a:pt x="27762" y="90170"/>
                </a:lnTo>
                <a:lnTo>
                  <a:pt x="29844" y="90170"/>
                </a:lnTo>
                <a:lnTo>
                  <a:pt x="33908" y="88392"/>
                </a:lnTo>
                <a:lnTo>
                  <a:pt x="36445" y="85714"/>
                </a:lnTo>
                <a:close/>
              </a:path>
              <a:path w="52705" h="96520">
                <a:moveTo>
                  <a:pt x="45151" y="9271"/>
                </a:moveTo>
                <a:lnTo>
                  <a:pt x="25781" y="9271"/>
                </a:lnTo>
                <a:lnTo>
                  <a:pt x="29633" y="10922"/>
                </a:lnTo>
                <a:lnTo>
                  <a:pt x="29469" y="10922"/>
                </a:lnTo>
                <a:lnTo>
                  <a:pt x="35306" y="16510"/>
                </a:lnTo>
                <a:lnTo>
                  <a:pt x="36702" y="20320"/>
                </a:lnTo>
                <a:lnTo>
                  <a:pt x="36702" y="28575"/>
                </a:lnTo>
                <a:lnTo>
                  <a:pt x="15620" y="46482"/>
                </a:lnTo>
                <a:lnTo>
                  <a:pt x="15620" y="48514"/>
                </a:lnTo>
                <a:lnTo>
                  <a:pt x="21336" y="48514"/>
                </a:lnTo>
                <a:lnTo>
                  <a:pt x="24764" y="49276"/>
                </a:lnTo>
                <a:lnTo>
                  <a:pt x="42544" y="68453"/>
                </a:lnTo>
                <a:lnTo>
                  <a:pt x="42544" y="76962"/>
                </a:lnTo>
                <a:lnTo>
                  <a:pt x="40767" y="81153"/>
                </a:lnTo>
                <a:lnTo>
                  <a:pt x="36445" y="85714"/>
                </a:lnTo>
                <a:lnTo>
                  <a:pt x="50037" y="78740"/>
                </a:lnTo>
                <a:lnTo>
                  <a:pt x="52577" y="71882"/>
                </a:lnTo>
                <a:lnTo>
                  <a:pt x="52577" y="58293"/>
                </a:lnTo>
                <a:lnTo>
                  <a:pt x="51181" y="53340"/>
                </a:lnTo>
                <a:lnTo>
                  <a:pt x="45338" y="45085"/>
                </a:lnTo>
                <a:lnTo>
                  <a:pt x="41020" y="41910"/>
                </a:lnTo>
                <a:lnTo>
                  <a:pt x="35306" y="39624"/>
                </a:lnTo>
                <a:lnTo>
                  <a:pt x="43814" y="32512"/>
                </a:lnTo>
                <a:lnTo>
                  <a:pt x="48006" y="25527"/>
                </a:lnTo>
                <a:lnTo>
                  <a:pt x="48006" y="14732"/>
                </a:lnTo>
                <a:lnTo>
                  <a:pt x="46481" y="10922"/>
                </a:lnTo>
                <a:lnTo>
                  <a:pt x="45151" y="9271"/>
                </a:lnTo>
                <a:close/>
              </a:path>
              <a:path w="52705" h="96520">
                <a:moveTo>
                  <a:pt x="33908" y="0"/>
                </a:moveTo>
                <a:lnTo>
                  <a:pt x="20446" y="0"/>
                </a:lnTo>
                <a:lnTo>
                  <a:pt x="15493" y="1778"/>
                </a:lnTo>
                <a:lnTo>
                  <a:pt x="7365" y="8509"/>
                </a:lnTo>
                <a:lnTo>
                  <a:pt x="4063" y="13335"/>
                </a:lnTo>
                <a:lnTo>
                  <a:pt x="1396" y="19558"/>
                </a:lnTo>
                <a:lnTo>
                  <a:pt x="3682" y="20701"/>
                </a:lnTo>
                <a:lnTo>
                  <a:pt x="8381" y="13081"/>
                </a:lnTo>
                <a:lnTo>
                  <a:pt x="14350" y="9271"/>
                </a:lnTo>
                <a:lnTo>
                  <a:pt x="45151" y="9271"/>
                </a:lnTo>
                <a:lnTo>
                  <a:pt x="39624" y="2413"/>
                </a:lnTo>
                <a:lnTo>
                  <a:pt x="33908" y="0"/>
                </a:lnTo>
                <a:close/>
              </a:path>
            </a:pathLst>
          </a:custGeom>
          <a:solidFill>
            <a:srgbClr val="000000"/>
          </a:solidFill>
        </p:spPr>
        <p:txBody>
          <a:bodyPr wrap="square" lIns="0" tIns="0" rIns="0" bIns="0" rtlCol="0"/>
          <a:lstStyle/>
          <a:p>
            <a:endParaRPr sz="1800"/>
          </a:p>
        </p:txBody>
      </p:sp>
      <p:grpSp>
        <p:nvGrpSpPr>
          <p:cNvPr id="6" name="object 6"/>
          <p:cNvGrpSpPr/>
          <p:nvPr/>
        </p:nvGrpSpPr>
        <p:grpSpPr>
          <a:xfrm>
            <a:off x="3576702" y="5281549"/>
            <a:ext cx="178435" cy="201295"/>
            <a:chOff x="2205101" y="6881748"/>
            <a:chExt cx="178435" cy="201295"/>
          </a:xfrm>
        </p:grpSpPr>
        <p:sp>
          <p:nvSpPr>
            <p:cNvPr id="7" name="object 7"/>
            <p:cNvSpPr/>
            <p:nvPr/>
          </p:nvSpPr>
          <p:spPr>
            <a:xfrm>
              <a:off x="2205101" y="6988174"/>
              <a:ext cx="61594" cy="94615"/>
            </a:xfrm>
            <a:custGeom>
              <a:avLst/>
              <a:gdLst/>
              <a:ahLst/>
              <a:cxnLst/>
              <a:rect l="l" t="t" r="r" b="b"/>
              <a:pathLst>
                <a:path w="61594" h="94615">
                  <a:moveTo>
                    <a:pt x="36575" y="0"/>
                  </a:moveTo>
                  <a:lnTo>
                    <a:pt x="21971" y="0"/>
                  </a:lnTo>
                  <a:lnTo>
                    <a:pt x="16129" y="2286"/>
                  </a:lnTo>
                  <a:lnTo>
                    <a:pt x="6731" y="11302"/>
                  </a:lnTo>
                  <a:lnTo>
                    <a:pt x="3810" y="17780"/>
                  </a:lnTo>
                  <a:lnTo>
                    <a:pt x="2667" y="26162"/>
                  </a:lnTo>
                  <a:lnTo>
                    <a:pt x="5206" y="26162"/>
                  </a:lnTo>
                  <a:lnTo>
                    <a:pt x="6985" y="20955"/>
                  </a:lnTo>
                  <a:lnTo>
                    <a:pt x="9651" y="17144"/>
                  </a:lnTo>
                  <a:lnTo>
                    <a:pt x="16891" y="11811"/>
                  </a:lnTo>
                  <a:lnTo>
                    <a:pt x="20955" y="10413"/>
                  </a:lnTo>
                  <a:lnTo>
                    <a:pt x="30480" y="10413"/>
                  </a:lnTo>
                  <a:lnTo>
                    <a:pt x="34798" y="12318"/>
                  </a:lnTo>
                  <a:lnTo>
                    <a:pt x="41910" y="19938"/>
                  </a:lnTo>
                  <a:lnTo>
                    <a:pt x="43687" y="24637"/>
                  </a:lnTo>
                  <a:lnTo>
                    <a:pt x="43687" y="30606"/>
                  </a:lnTo>
                  <a:lnTo>
                    <a:pt x="20574" y="71881"/>
                  </a:lnTo>
                  <a:lnTo>
                    <a:pt x="0" y="91948"/>
                  </a:lnTo>
                  <a:lnTo>
                    <a:pt x="0" y="94361"/>
                  </a:lnTo>
                  <a:lnTo>
                    <a:pt x="54610" y="94361"/>
                  </a:lnTo>
                  <a:lnTo>
                    <a:pt x="61087" y="76581"/>
                  </a:lnTo>
                  <a:lnTo>
                    <a:pt x="58547" y="76581"/>
                  </a:lnTo>
                  <a:lnTo>
                    <a:pt x="57404" y="78612"/>
                  </a:lnTo>
                  <a:lnTo>
                    <a:pt x="56006" y="80263"/>
                  </a:lnTo>
                  <a:lnTo>
                    <a:pt x="52831" y="82423"/>
                  </a:lnTo>
                  <a:lnTo>
                    <a:pt x="51054" y="83185"/>
                  </a:lnTo>
                  <a:lnTo>
                    <a:pt x="47117" y="83947"/>
                  </a:lnTo>
                  <a:lnTo>
                    <a:pt x="43561" y="84074"/>
                  </a:lnTo>
                  <a:lnTo>
                    <a:pt x="14605" y="84074"/>
                  </a:lnTo>
                  <a:lnTo>
                    <a:pt x="21971" y="76581"/>
                  </a:lnTo>
                  <a:lnTo>
                    <a:pt x="35813" y="61722"/>
                  </a:lnTo>
                  <a:lnTo>
                    <a:pt x="55372" y="28956"/>
                  </a:lnTo>
                  <a:lnTo>
                    <a:pt x="55372" y="17780"/>
                  </a:lnTo>
                  <a:lnTo>
                    <a:pt x="52959" y="12064"/>
                  </a:lnTo>
                  <a:lnTo>
                    <a:pt x="42799" y="2412"/>
                  </a:lnTo>
                  <a:lnTo>
                    <a:pt x="36575" y="0"/>
                  </a:lnTo>
                  <a:close/>
                </a:path>
              </a:pathLst>
            </a:custGeom>
            <a:solidFill>
              <a:srgbClr val="000000"/>
            </a:solidFill>
          </p:spPr>
          <p:txBody>
            <a:bodyPr wrap="square" lIns="0" tIns="0" rIns="0" bIns="0" rtlCol="0"/>
            <a:lstStyle/>
            <a:p>
              <a:endParaRPr sz="1800"/>
            </a:p>
          </p:txBody>
        </p:sp>
        <p:pic>
          <p:nvPicPr>
            <p:cNvPr id="8" name="object 8"/>
            <p:cNvPicPr/>
            <p:nvPr/>
          </p:nvPicPr>
          <p:blipFill>
            <a:blip r:embed="rId3" cstate="print"/>
            <a:stretch>
              <a:fillRect/>
            </a:stretch>
          </p:blipFill>
          <p:spPr>
            <a:xfrm>
              <a:off x="2298954" y="6881748"/>
              <a:ext cx="84073" cy="92456"/>
            </a:xfrm>
            <a:prstGeom prst="rect">
              <a:avLst/>
            </a:prstGeom>
          </p:spPr>
        </p:pic>
      </p:grpSp>
      <p:sp>
        <p:nvSpPr>
          <p:cNvPr id="9" name="object 9"/>
          <p:cNvSpPr/>
          <p:nvPr/>
        </p:nvSpPr>
        <p:spPr>
          <a:xfrm>
            <a:off x="5571236" y="5339080"/>
            <a:ext cx="83185" cy="0"/>
          </a:xfrm>
          <a:custGeom>
            <a:avLst/>
            <a:gdLst/>
            <a:ahLst/>
            <a:cxnLst/>
            <a:rect l="l" t="t" r="r" b="b"/>
            <a:pathLst>
              <a:path w="83185">
                <a:moveTo>
                  <a:pt x="0" y="0"/>
                </a:moveTo>
                <a:lnTo>
                  <a:pt x="82930" y="0"/>
                </a:lnTo>
              </a:path>
            </a:pathLst>
          </a:custGeom>
          <a:ln w="6745">
            <a:solidFill>
              <a:srgbClr val="000000"/>
            </a:solidFill>
          </a:ln>
        </p:spPr>
        <p:txBody>
          <a:bodyPr wrap="square" lIns="0" tIns="0" rIns="0" bIns="0" rtlCol="0"/>
          <a:lstStyle/>
          <a:p>
            <a:endParaRPr sz="1800"/>
          </a:p>
        </p:txBody>
      </p:sp>
      <p:pic>
        <p:nvPicPr>
          <p:cNvPr id="10" name="object 10"/>
          <p:cNvPicPr/>
          <p:nvPr/>
        </p:nvPicPr>
        <p:blipFill>
          <a:blip r:embed="rId4" cstate="print"/>
          <a:stretch>
            <a:fillRect/>
          </a:stretch>
        </p:blipFill>
        <p:spPr>
          <a:xfrm>
            <a:off x="5273040" y="5279391"/>
            <a:ext cx="140588" cy="132080"/>
          </a:xfrm>
          <a:prstGeom prst="rect">
            <a:avLst/>
          </a:prstGeom>
        </p:spPr>
      </p:pic>
      <p:sp>
        <p:nvSpPr>
          <p:cNvPr id="11" name="object 11"/>
          <p:cNvSpPr/>
          <p:nvPr/>
        </p:nvSpPr>
        <p:spPr>
          <a:xfrm>
            <a:off x="5462778" y="5319573"/>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sp>
        <p:nvSpPr>
          <p:cNvPr id="12" name="object 12"/>
          <p:cNvSpPr/>
          <p:nvPr/>
        </p:nvSpPr>
        <p:spPr>
          <a:xfrm>
            <a:off x="5585841" y="5194173"/>
            <a:ext cx="53975" cy="94615"/>
          </a:xfrm>
          <a:custGeom>
            <a:avLst/>
            <a:gdLst/>
            <a:ahLst/>
            <a:cxnLst/>
            <a:rect l="l" t="t" r="r" b="b"/>
            <a:pathLst>
              <a:path w="53975" h="94615">
                <a:moveTo>
                  <a:pt x="7747" y="80390"/>
                </a:moveTo>
                <a:lnTo>
                  <a:pt x="0" y="83819"/>
                </a:lnTo>
                <a:lnTo>
                  <a:pt x="0" y="87375"/>
                </a:lnTo>
                <a:lnTo>
                  <a:pt x="1270" y="89407"/>
                </a:lnTo>
                <a:lnTo>
                  <a:pt x="6223" y="93218"/>
                </a:lnTo>
                <a:lnTo>
                  <a:pt x="10287" y="94233"/>
                </a:lnTo>
                <a:lnTo>
                  <a:pt x="21336" y="94233"/>
                </a:lnTo>
                <a:lnTo>
                  <a:pt x="29721" y="87121"/>
                </a:lnTo>
                <a:lnTo>
                  <a:pt x="20066" y="87121"/>
                </a:lnTo>
                <a:lnTo>
                  <a:pt x="16510" y="85978"/>
                </a:lnTo>
                <a:lnTo>
                  <a:pt x="9525" y="81152"/>
                </a:lnTo>
                <a:lnTo>
                  <a:pt x="7747" y="80390"/>
                </a:lnTo>
                <a:close/>
              </a:path>
              <a:path w="53975" h="94615">
                <a:moveTo>
                  <a:pt x="30650" y="86334"/>
                </a:moveTo>
                <a:lnTo>
                  <a:pt x="28829" y="87121"/>
                </a:lnTo>
                <a:lnTo>
                  <a:pt x="29721" y="87121"/>
                </a:lnTo>
                <a:lnTo>
                  <a:pt x="30650" y="86334"/>
                </a:lnTo>
                <a:close/>
              </a:path>
              <a:path w="53975" h="94615">
                <a:moveTo>
                  <a:pt x="41499" y="77118"/>
                </a:moveTo>
                <a:lnTo>
                  <a:pt x="30650" y="86334"/>
                </a:lnTo>
                <a:lnTo>
                  <a:pt x="33528" y="85089"/>
                </a:lnTo>
                <a:lnTo>
                  <a:pt x="41499" y="77118"/>
                </a:lnTo>
                <a:close/>
              </a:path>
              <a:path w="53975" h="94615">
                <a:moveTo>
                  <a:pt x="53975" y="0"/>
                </a:moveTo>
                <a:lnTo>
                  <a:pt x="20828" y="0"/>
                </a:lnTo>
                <a:lnTo>
                  <a:pt x="3048" y="35940"/>
                </a:lnTo>
                <a:lnTo>
                  <a:pt x="11557" y="36321"/>
                </a:lnTo>
                <a:lnTo>
                  <a:pt x="18287" y="37464"/>
                </a:lnTo>
                <a:lnTo>
                  <a:pt x="29591" y="42163"/>
                </a:lnTo>
                <a:lnTo>
                  <a:pt x="34544" y="45974"/>
                </a:lnTo>
                <a:lnTo>
                  <a:pt x="41783" y="55625"/>
                </a:lnTo>
                <a:lnTo>
                  <a:pt x="43561" y="60832"/>
                </a:lnTo>
                <a:lnTo>
                  <a:pt x="43561" y="72135"/>
                </a:lnTo>
                <a:lnTo>
                  <a:pt x="41516" y="77118"/>
                </a:lnTo>
                <a:lnTo>
                  <a:pt x="51435" y="68706"/>
                </a:lnTo>
                <a:lnTo>
                  <a:pt x="52450" y="64134"/>
                </a:lnTo>
                <a:lnTo>
                  <a:pt x="52450" y="50926"/>
                </a:lnTo>
                <a:lnTo>
                  <a:pt x="23241" y="25907"/>
                </a:lnTo>
                <a:lnTo>
                  <a:pt x="14732" y="24002"/>
                </a:lnTo>
                <a:lnTo>
                  <a:pt x="20828" y="11684"/>
                </a:lnTo>
                <a:lnTo>
                  <a:pt x="48641" y="11684"/>
                </a:lnTo>
                <a:lnTo>
                  <a:pt x="53975" y="0"/>
                </a:lnTo>
                <a:close/>
              </a:path>
            </a:pathLst>
          </a:custGeom>
          <a:solidFill>
            <a:srgbClr val="000000"/>
          </a:solidFill>
        </p:spPr>
        <p:txBody>
          <a:bodyPr wrap="square" lIns="0" tIns="0" rIns="0" bIns="0" rtlCol="0"/>
          <a:lstStyle/>
          <a:p>
            <a:endParaRPr sz="1800"/>
          </a:p>
        </p:txBody>
      </p:sp>
      <p:grpSp>
        <p:nvGrpSpPr>
          <p:cNvPr id="13" name="object 13"/>
          <p:cNvGrpSpPr/>
          <p:nvPr/>
        </p:nvGrpSpPr>
        <p:grpSpPr>
          <a:xfrm>
            <a:off x="5583302" y="5281549"/>
            <a:ext cx="178435" cy="201295"/>
            <a:chOff x="4211701" y="6881748"/>
            <a:chExt cx="178435" cy="201295"/>
          </a:xfrm>
        </p:grpSpPr>
        <p:sp>
          <p:nvSpPr>
            <p:cNvPr id="14" name="object 14"/>
            <p:cNvSpPr/>
            <p:nvPr/>
          </p:nvSpPr>
          <p:spPr>
            <a:xfrm>
              <a:off x="4211701" y="6988174"/>
              <a:ext cx="61594" cy="94615"/>
            </a:xfrm>
            <a:custGeom>
              <a:avLst/>
              <a:gdLst/>
              <a:ahLst/>
              <a:cxnLst/>
              <a:rect l="l" t="t" r="r" b="b"/>
              <a:pathLst>
                <a:path w="61595" h="94615">
                  <a:moveTo>
                    <a:pt x="36575" y="0"/>
                  </a:moveTo>
                  <a:lnTo>
                    <a:pt x="21971" y="0"/>
                  </a:lnTo>
                  <a:lnTo>
                    <a:pt x="16128" y="2286"/>
                  </a:lnTo>
                  <a:lnTo>
                    <a:pt x="6731" y="11302"/>
                  </a:lnTo>
                  <a:lnTo>
                    <a:pt x="3810" y="17652"/>
                  </a:lnTo>
                  <a:lnTo>
                    <a:pt x="2666" y="26162"/>
                  </a:lnTo>
                  <a:lnTo>
                    <a:pt x="5207" y="26162"/>
                  </a:lnTo>
                  <a:lnTo>
                    <a:pt x="6985" y="20955"/>
                  </a:lnTo>
                  <a:lnTo>
                    <a:pt x="9651" y="17144"/>
                  </a:lnTo>
                  <a:lnTo>
                    <a:pt x="16890" y="11811"/>
                  </a:lnTo>
                  <a:lnTo>
                    <a:pt x="20954" y="10413"/>
                  </a:lnTo>
                  <a:lnTo>
                    <a:pt x="30479" y="10413"/>
                  </a:lnTo>
                  <a:lnTo>
                    <a:pt x="34798" y="12318"/>
                  </a:lnTo>
                  <a:lnTo>
                    <a:pt x="41910" y="19812"/>
                  </a:lnTo>
                  <a:lnTo>
                    <a:pt x="43687" y="24637"/>
                  </a:lnTo>
                  <a:lnTo>
                    <a:pt x="43687" y="30606"/>
                  </a:lnTo>
                  <a:lnTo>
                    <a:pt x="20574" y="71881"/>
                  </a:lnTo>
                  <a:lnTo>
                    <a:pt x="0" y="91820"/>
                  </a:lnTo>
                  <a:lnTo>
                    <a:pt x="0" y="94361"/>
                  </a:lnTo>
                  <a:lnTo>
                    <a:pt x="54610" y="94361"/>
                  </a:lnTo>
                  <a:lnTo>
                    <a:pt x="61087" y="76581"/>
                  </a:lnTo>
                  <a:lnTo>
                    <a:pt x="58547" y="76581"/>
                  </a:lnTo>
                  <a:lnTo>
                    <a:pt x="57403" y="78612"/>
                  </a:lnTo>
                  <a:lnTo>
                    <a:pt x="56007" y="80263"/>
                  </a:lnTo>
                  <a:lnTo>
                    <a:pt x="52832" y="82423"/>
                  </a:lnTo>
                  <a:lnTo>
                    <a:pt x="51053" y="83185"/>
                  </a:lnTo>
                  <a:lnTo>
                    <a:pt x="47116" y="83947"/>
                  </a:lnTo>
                  <a:lnTo>
                    <a:pt x="43561" y="84074"/>
                  </a:lnTo>
                  <a:lnTo>
                    <a:pt x="14604" y="84074"/>
                  </a:lnTo>
                  <a:lnTo>
                    <a:pt x="21971" y="76581"/>
                  </a:lnTo>
                  <a:lnTo>
                    <a:pt x="35813" y="61722"/>
                  </a:lnTo>
                  <a:lnTo>
                    <a:pt x="55372" y="28956"/>
                  </a:lnTo>
                  <a:lnTo>
                    <a:pt x="55372" y="17780"/>
                  </a:lnTo>
                  <a:lnTo>
                    <a:pt x="52959" y="12064"/>
                  </a:lnTo>
                  <a:lnTo>
                    <a:pt x="42799" y="2412"/>
                  </a:lnTo>
                  <a:lnTo>
                    <a:pt x="36575" y="0"/>
                  </a:lnTo>
                  <a:close/>
                </a:path>
              </a:pathLst>
            </a:custGeom>
            <a:solidFill>
              <a:srgbClr val="000000"/>
            </a:solidFill>
          </p:spPr>
          <p:txBody>
            <a:bodyPr wrap="square" lIns="0" tIns="0" rIns="0" bIns="0" rtlCol="0"/>
            <a:lstStyle/>
            <a:p>
              <a:endParaRPr sz="1800"/>
            </a:p>
          </p:txBody>
        </p:sp>
        <p:pic>
          <p:nvPicPr>
            <p:cNvPr id="15" name="object 15"/>
            <p:cNvPicPr/>
            <p:nvPr/>
          </p:nvPicPr>
          <p:blipFill>
            <a:blip r:embed="rId5" cstate="print"/>
            <a:stretch>
              <a:fillRect/>
            </a:stretch>
          </p:blipFill>
          <p:spPr>
            <a:xfrm>
              <a:off x="4305554" y="6881748"/>
              <a:ext cx="84074" cy="92456"/>
            </a:xfrm>
            <a:prstGeom prst="rect">
              <a:avLst/>
            </a:prstGeom>
          </p:spPr>
        </p:pic>
      </p:grpSp>
      <p:sp>
        <p:nvSpPr>
          <p:cNvPr id="16" name="object 16"/>
          <p:cNvSpPr/>
          <p:nvPr/>
        </p:nvSpPr>
        <p:spPr>
          <a:xfrm>
            <a:off x="3564255" y="6527418"/>
            <a:ext cx="83185" cy="0"/>
          </a:xfrm>
          <a:custGeom>
            <a:avLst/>
            <a:gdLst/>
            <a:ahLst/>
            <a:cxnLst/>
            <a:rect l="l" t="t" r="r" b="b"/>
            <a:pathLst>
              <a:path w="83185">
                <a:moveTo>
                  <a:pt x="0" y="0"/>
                </a:moveTo>
                <a:lnTo>
                  <a:pt x="82931" y="0"/>
                </a:lnTo>
              </a:path>
            </a:pathLst>
          </a:custGeom>
          <a:ln w="6745">
            <a:solidFill>
              <a:srgbClr val="000000"/>
            </a:solidFill>
          </a:ln>
        </p:spPr>
        <p:txBody>
          <a:bodyPr wrap="square" lIns="0" tIns="0" rIns="0" bIns="0" rtlCol="0"/>
          <a:lstStyle/>
          <a:p>
            <a:endParaRPr sz="1800"/>
          </a:p>
        </p:txBody>
      </p:sp>
      <p:pic>
        <p:nvPicPr>
          <p:cNvPr id="17" name="object 17"/>
          <p:cNvPicPr/>
          <p:nvPr/>
        </p:nvPicPr>
        <p:blipFill>
          <a:blip r:embed="rId6" cstate="print"/>
          <a:stretch>
            <a:fillRect/>
          </a:stretch>
        </p:blipFill>
        <p:spPr>
          <a:xfrm>
            <a:off x="3266439" y="6467730"/>
            <a:ext cx="142240" cy="130682"/>
          </a:xfrm>
          <a:prstGeom prst="rect">
            <a:avLst/>
          </a:prstGeom>
        </p:spPr>
      </p:pic>
      <p:sp>
        <p:nvSpPr>
          <p:cNvPr id="18" name="object 18"/>
          <p:cNvSpPr/>
          <p:nvPr/>
        </p:nvSpPr>
        <p:spPr>
          <a:xfrm>
            <a:off x="3455797" y="6507785"/>
            <a:ext cx="73660" cy="34925"/>
          </a:xfrm>
          <a:custGeom>
            <a:avLst/>
            <a:gdLst/>
            <a:ahLst/>
            <a:cxnLst/>
            <a:rect l="l" t="t" r="r" b="b"/>
            <a:pathLst>
              <a:path w="73660" h="34925">
                <a:moveTo>
                  <a:pt x="73469" y="27241"/>
                </a:moveTo>
                <a:lnTo>
                  <a:pt x="0" y="27241"/>
                </a:lnTo>
                <a:lnTo>
                  <a:pt x="0" y="34874"/>
                </a:lnTo>
                <a:lnTo>
                  <a:pt x="73469" y="34874"/>
                </a:lnTo>
                <a:lnTo>
                  <a:pt x="73469" y="27241"/>
                </a:lnTo>
                <a:close/>
              </a:path>
              <a:path w="73660" h="34925">
                <a:moveTo>
                  <a:pt x="73469" y="0"/>
                </a:moveTo>
                <a:lnTo>
                  <a:pt x="0" y="0"/>
                </a:lnTo>
                <a:lnTo>
                  <a:pt x="0" y="7696"/>
                </a:lnTo>
                <a:lnTo>
                  <a:pt x="73469" y="7696"/>
                </a:lnTo>
                <a:lnTo>
                  <a:pt x="73469" y="0"/>
                </a:lnTo>
                <a:close/>
              </a:path>
            </a:pathLst>
          </a:custGeom>
          <a:solidFill>
            <a:srgbClr val="000000"/>
          </a:solidFill>
        </p:spPr>
        <p:txBody>
          <a:bodyPr wrap="square" lIns="0" tIns="0" rIns="0" bIns="0" rtlCol="0"/>
          <a:lstStyle/>
          <a:p>
            <a:endParaRPr sz="1800"/>
          </a:p>
        </p:txBody>
      </p:sp>
      <p:sp>
        <p:nvSpPr>
          <p:cNvPr id="19" name="object 19"/>
          <p:cNvSpPr/>
          <p:nvPr/>
        </p:nvSpPr>
        <p:spPr>
          <a:xfrm>
            <a:off x="3578861" y="6382512"/>
            <a:ext cx="53975" cy="94615"/>
          </a:xfrm>
          <a:custGeom>
            <a:avLst/>
            <a:gdLst/>
            <a:ahLst/>
            <a:cxnLst/>
            <a:rect l="l" t="t" r="r" b="b"/>
            <a:pathLst>
              <a:path w="53975" h="94615">
                <a:moveTo>
                  <a:pt x="7746" y="80391"/>
                </a:moveTo>
                <a:lnTo>
                  <a:pt x="0" y="83820"/>
                </a:lnTo>
                <a:lnTo>
                  <a:pt x="0" y="87376"/>
                </a:lnTo>
                <a:lnTo>
                  <a:pt x="1269" y="89408"/>
                </a:lnTo>
                <a:lnTo>
                  <a:pt x="6222" y="93218"/>
                </a:lnTo>
                <a:lnTo>
                  <a:pt x="10287" y="94107"/>
                </a:lnTo>
                <a:lnTo>
                  <a:pt x="21335" y="94107"/>
                </a:lnTo>
                <a:lnTo>
                  <a:pt x="29572" y="87122"/>
                </a:lnTo>
                <a:lnTo>
                  <a:pt x="19938" y="87122"/>
                </a:lnTo>
                <a:lnTo>
                  <a:pt x="16509" y="85979"/>
                </a:lnTo>
                <a:lnTo>
                  <a:pt x="9525" y="81153"/>
                </a:lnTo>
                <a:lnTo>
                  <a:pt x="7746" y="80391"/>
                </a:lnTo>
                <a:close/>
              </a:path>
              <a:path w="53975" h="94615">
                <a:moveTo>
                  <a:pt x="30345" y="86466"/>
                </a:moveTo>
                <a:lnTo>
                  <a:pt x="28828" y="87122"/>
                </a:lnTo>
                <a:lnTo>
                  <a:pt x="29572" y="87122"/>
                </a:lnTo>
                <a:lnTo>
                  <a:pt x="30345" y="86466"/>
                </a:lnTo>
                <a:close/>
              </a:path>
              <a:path w="53975" h="94615">
                <a:moveTo>
                  <a:pt x="41591" y="77026"/>
                </a:moveTo>
                <a:lnTo>
                  <a:pt x="37508" y="80391"/>
                </a:lnTo>
                <a:lnTo>
                  <a:pt x="30345" y="86466"/>
                </a:lnTo>
                <a:lnTo>
                  <a:pt x="33527" y="85090"/>
                </a:lnTo>
                <a:lnTo>
                  <a:pt x="41591" y="77026"/>
                </a:lnTo>
                <a:close/>
              </a:path>
              <a:path w="53975" h="94615">
                <a:moveTo>
                  <a:pt x="53975" y="0"/>
                </a:moveTo>
                <a:lnTo>
                  <a:pt x="20827" y="0"/>
                </a:lnTo>
                <a:lnTo>
                  <a:pt x="3047" y="35941"/>
                </a:lnTo>
                <a:lnTo>
                  <a:pt x="11556" y="36322"/>
                </a:lnTo>
                <a:lnTo>
                  <a:pt x="18287" y="37465"/>
                </a:lnTo>
                <a:lnTo>
                  <a:pt x="29590" y="42164"/>
                </a:lnTo>
                <a:lnTo>
                  <a:pt x="34543" y="45847"/>
                </a:lnTo>
                <a:lnTo>
                  <a:pt x="41782" y="55499"/>
                </a:lnTo>
                <a:lnTo>
                  <a:pt x="43560" y="60833"/>
                </a:lnTo>
                <a:lnTo>
                  <a:pt x="43560" y="72136"/>
                </a:lnTo>
                <a:lnTo>
                  <a:pt x="41475" y="77026"/>
                </a:lnTo>
                <a:lnTo>
                  <a:pt x="51434" y="68580"/>
                </a:lnTo>
                <a:lnTo>
                  <a:pt x="52450" y="64135"/>
                </a:lnTo>
                <a:lnTo>
                  <a:pt x="52450" y="50927"/>
                </a:lnTo>
                <a:lnTo>
                  <a:pt x="23240" y="25908"/>
                </a:lnTo>
                <a:lnTo>
                  <a:pt x="14731" y="24003"/>
                </a:lnTo>
                <a:lnTo>
                  <a:pt x="20827" y="11557"/>
                </a:lnTo>
                <a:lnTo>
                  <a:pt x="48640" y="11557"/>
                </a:lnTo>
                <a:lnTo>
                  <a:pt x="53975" y="0"/>
                </a:lnTo>
                <a:close/>
              </a:path>
            </a:pathLst>
          </a:custGeom>
          <a:solidFill>
            <a:srgbClr val="000000"/>
          </a:solidFill>
        </p:spPr>
        <p:txBody>
          <a:bodyPr wrap="square" lIns="0" tIns="0" rIns="0" bIns="0" rtlCol="0"/>
          <a:lstStyle/>
          <a:p>
            <a:endParaRPr sz="1800"/>
          </a:p>
        </p:txBody>
      </p:sp>
      <p:grpSp>
        <p:nvGrpSpPr>
          <p:cNvPr id="20" name="object 20"/>
          <p:cNvGrpSpPr/>
          <p:nvPr/>
        </p:nvGrpSpPr>
        <p:grpSpPr>
          <a:xfrm>
            <a:off x="3576321" y="6469761"/>
            <a:ext cx="178435" cy="201295"/>
            <a:chOff x="2204720" y="8069960"/>
            <a:chExt cx="178435" cy="201295"/>
          </a:xfrm>
        </p:grpSpPr>
        <p:sp>
          <p:nvSpPr>
            <p:cNvPr id="21" name="object 21"/>
            <p:cNvSpPr/>
            <p:nvPr/>
          </p:nvSpPr>
          <p:spPr>
            <a:xfrm>
              <a:off x="2204720" y="8176513"/>
              <a:ext cx="61594" cy="94615"/>
            </a:xfrm>
            <a:custGeom>
              <a:avLst/>
              <a:gdLst/>
              <a:ahLst/>
              <a:cxnLst/>
              <a:rect l="l" t="t" r="r" b="b"/>
              <a:pathLst>
                <a:path w="61594" h="94615">
                  <a:moveTo>
                    <a:pt x="36575" y="0"/>
                  </a:moveTo>
                  <a:lnTo>
                    <a:pt x="21971" y="0"/>
                  </a:lnTo>
                  <a:lnTo>
                    <a:pt x="16129" y="2159"/>
                  </a:lnTo>
                  <a:lnTo>
                    <a:pt x="6731" y="11176"/>
                  </a:lnTo>
                  <a:lnTo>
                    <a:pt x="3810" y="17653"/>
                  </a:lnTo>
                  <a:lnTo>
                    <a:pt x="2667" y="26035"/>
                  </a:lnTo>
                  <a:lnTo>
                    <a:pt x="5206" y="26035"/>
                  </a:lnTo>
                  <a:lnTo>
                    <a:pt x="6857" y="20955"/>
                  </a:lnTo>
                  <a:lnTo>
                    <a:pt x="9652" y="17018"/>
                  </a:lnTo>
                  <a:lnTo>
                    <a:pt x="16763" y="11684"/>
                  </a:lnTo>
                  <a:lnTo>
                    <a:pt x="20955" y="10414"/>
                  </a:lnTo>
                  <a:lnTo>
                    <a:pt x="30480" y="10414"/>
                  </a:lnTo>
                  <a:lnTo>
                    <a:pt x="34798" y="12319"/>
                  </a:lnTo>
                  <a:lnTo>
                    <a:pt x="41910" y="19812"/>
                  </a:lnTo>
                  <a:lnTo>
                    <a:pt x="43687" y="24638"/>
                  </a:lnTo>
                  <a:lnTo>
                    <a:pt x="43687" y="30480"/>
                  </a:lnTo>
                  <a:lnTo>
                    <a:pt x="20574" y="71882"/>
                  </a:lnTo>
                  <a:lnTo>
                    <a:pt x="0" y="91821"/>
                  </a:lnTo>
                  <a:lnTo>
                    <a:pt x="0" y="94361"/>
                  </a:lnTo>
                  <a:lnTo>
                    <a:pt x="54610" y="94361"/>
                  </a:lnTo>
                  <a:lnTo>
                    <a:pt x="61087" y="76581"/>
                  </a:lnTo>
                  <a:lnTo>
                    <a:pt x="58547" y="76581"/>
                  </a:lnTo>
                  <a:lnTo>
                    <a:pt x="57404" y="78613"/>
                  </a:lnTo>
                  <a:lnTo>
                    <a:pt x="56006" y="80137"/>
                  </a:lnTo>
                  <a:lnTo>
                    <a:pt x="52831" y="82423"/>
                  </a:lnTo>
                  <a:lnTo>
                    <a:pt x="51054" y="83185"/>
                  </a:lnTo>
                  <a:lnTo>
                    <a:pt x="46990" y="83820"/>
                  </a:lnTo>
                  <a:lnTo>
                    <a:pt x="43561" y="84074"/>
                  </a:lnTo>
                  <a:lnTo>
                    <a:pt x="14478" y="84074"/>
                  </a:lnTo>
                  <a:lnTo>
                    <a:pt x="21971" y="76581"/>
                  </a:lnTo>
                  <a:lnTo>
                    <a:pt x="35813" y="61722"/>
                  </a:lnTo>
                  <a:lnTo>
                    <a:pt x="55372" y="28956"/>
                  </a:lnTo>
                  <a:lnTo>
                    <a:pt x="55372" y="17653"/>
                  </a:lnTo>
                  <a:lnTo>
                    <a:pt x="52831" y="11938"/>
                  </a:lnTo>
                  <a:lnTo>
                    <a:pt x="42799" y="2413"/>
                  </a:lnTo>
                  <a:lnTo>
                    <a:pt x="36575" y="0"/>
                  </a:lnTo>
                  <a:close/>
                </a:path>
              </a:pathLst>
            </a:custGeom>
            <a:solidFill>
              <a:srgbClr val="000000"/>
            </a:solidFill>
          </p:spPr>
          <p:txBody>
            <a:bodyPr wrap="square" lIns="0" tIns="0" rIns="0" bIns="0" rtlCol="0"/>
            <a:lstStyle/>
            <a:p>
              <a:endParaRPr sz="1800"/>
            </a:p>
          </p:txBody>
        </p:sp>
        <p:pic>
          <p:nvPicPr>
            <p:cNvPr id="22" name="object 22"/>
            <p:cNvPicPr/>
            <p:nvPr/>
          </p:nvPicPr>
          <p:blipFill>
            <a:blip r:embed="rId7" cstate="print"/>
            <a:stretch>
              <a:fillRect/>
            </a:stretch>
          </p:blipFill>
          <p:spPr>
            <a:xfrm>
              <a:off x="2298573" y="8069960"/>
              <a:ext cx="84074" cy="92582"/>
            </a:xfrm>
            <a:prstGeom prst="rect">
              <a:avLst/>
            </a:prstGeom>
          </p:spPr>
        </p:pic>
      </p:grpSp>
      <p:sp>
        <p:nvSpPr>
          <p:cNvPr id="23" name="object 23"/>
          <p:cNvSpPr/>
          <p:nvPr/>
        </p:nvSpPr>
        <p:spPr>
          <a:xfrm>
            <a:off x="5570855" y="6527418"/>
            <a:ext cx="83185" cy="0"/>
          </a:xfrm>
          <a:custGeom>
            <a:avLst/>
            <a:gdLst/>
            <a:ahLst/>
            <a:cxnLst/>
            <a:rect l="l" t="t" r="r" b="b"/>
            <a:pathLst>
              <a:path w="83185">
                <a:moveTo>
                  <a:pt x="0" y="0"/>
                </a:moveTo>
                <a:lnTo>
                  <a:pt x="82931" y="0"/>
                </a:lnTo>
              </a:path>
            </a:pathLst>
          </a:custGeom>
          <a:ln w="6745">
            <a:solidFill>
              <a:srgbClr val="000000"/>
            </a:solidFill>
          </a:ln>
        </p:spPr>
        <p:txBody>
          <a:bodyPr wrap="square" lIns="0" tIns="0" rIns="0" bIns="0" rtlCol="0"/>
          <a:lstStyle/>
          <a:p>
            <a:endParaRPr sz="1800"/>
          </a:p>
        </p:txBody>
      </p:sp>
      <p:pic>
        <p:nvPicPr>
          <p:cNvPr id="24" name="object 24"/>
          <p:cNvPicPr/>
          <p:nvPr/>
        </p:nvPicPr>
        <p:blipFill>
          <a:blip r:embed="rId6" cstate="print"/>
          <a:stretch>
            <a:fillRect/>
          </a:stretch>
        </p:blipFill>
        <p:spPr>
          <a:xfrm>
            <a:off x="5273041" y="6467730"/>
            <a:ext cx="142239" cy="130682"/>
          </a:xfrm>
          <a:prstGeom prst="rect">
            <a:avLst/>
          </a:prstGeom>
        </p:spPr>
      </p:pic>
      <p:sp>
        <p:nvSpPr>
          <p:cNvPr id="25" name="object 25"/>
          <p:cNvSpPr/>
          <p:nvPr/>
        </p:nvSpPr>
        <p:spPr>
          <a:xfrm>
            <a:off x="5462397" y="6507785"/>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sp>
        <p:nvSpPr>
          <p:cNvPr id="26" name="object 26"/>
          <p:cNvSpPr/>
          <p:nvPr/>
        </p:nvSpPr>
        <p:spPr>
          <a:xfrm>
            <a:off x="5582793" y="6382512"/>
            <a:ext cx="58419" cy="94615"/>
          </a:xfrm>
          <a:custGeom>
            <a:avLst/>
            <a:gdLst/>
            <a:ahLst/>
            <a:cxnLst/>
            <a:rect l="l" t="t" r="r" b="b"/>
            <a:pathLst>
              <a:path w="58420" h="94615">
                <a:moveTo>
                  <a:pt x="58420" y="0"/>
                </a:moveTo>
                <a:lnTo>
                  <a:pt x="8762" y="0"/>
                </a:lnTo>
                <a:lnTo>
                  <a:pt x="0" y="21844"/>
                </a:lnTo>
                <a:lnTo>
                  <a:pt x="1905" y="22606"/>
                </a:lnTo>
                <a:lnTo>
                  <a:pt x="4191" y="18288"/>
                </a:lnTo>
                <a:lnTo>
                  <a:pt x="7366" y="14986"/>
                </a:lnTo>
                <a:lnTo>
                  <a:pt x="13335" y="11684"/>
                </a:lnTo>
                <a:lnTo>
                  <a:pt x="17018" y="11176"/>
                </a:lnTo>
                <a:lnTo>
                  <a:pt x="47498" y="11176"/>
                </a:lnTo>
                <a:lnTo>
                  <a:pt x="19939" y="94361"/>
                </a:lnTo>
                <a:lnTo>
                  <a:pt x="27559" y="94361"/>
                </a:lnTo>
                <a:lnTo>
                  <a:pt x="58420" y="2540"/>
                </a:lnTo>
                <a:lnTo>
                  <a:pt x="58420" y="0"/>
                </a:lnTo>
                <a:close/>
              </a:path>
            </a:pathLst>
          </a:custGeom>
          <a:solidFill>
            <a:srgbClr val="000000"/>
          </a:solidFill>
        </p:spPr>
        <p:txBody>
          <a:bodyPr wrap="square" lIns="0" tIns="0" rIns="0" bIns="0" rtlCol="0"/>
          <a:lstStyle/>
          <a:p>
            <a:endParaRPr sz="1800"/>
          </a:p>
        </p:txBody>
      </p:sp>
      <p:grpSp>
        <p:nvGrpSpPr>
          <p:cNvPr id="27" name="object 27"/>
          <p:cNvGrpSpPr/>
          <p:nvPr/>
        </p:nvGrpSpPr>
        <p:grpSpPr>
          <a:xfrm>
            <a:off x="5582921" y="6469761"/>
            <a:ext cx="178435" cy="201295"/>
            <a:chOff x="4211320" y="8069960"/>
            <a:chExt cx="178435" cy="201295"/>
          </a:xfrm>
        </p:grpSpPr>
        <p:sp>
          <p:nvSpPr>
            <p:cNvPr id="28" name="object 28"/>
            <p:cNvSpPr/>
            <p:nvPr/>
          </p:nvSpPr>
          <p:spPr>
            <a:xfrm>
              <a:off x="4211320" y="8176513"/>
              <a:ext cx="61594" cy="94615"/>
            </a:xfrm>
            <a:custGeom>
              <a:avLst/>
              <a:gdLst/>
              <a:ahLst/>
              <a:cxnLst/>
              <a:rect l="l" t="t" r="r" b="b"/>
              <a:pathLst>
                <a:path w="61595" h="94615">
                  <a:moveTo>
                    <a:pt x="36575" y="0"/>
                  </a:moveTo>
                  <a:lnTo>
                    <a:pt x="21970" y="0"/>
                  </a:lnTo>
                  <a:lnTo>
                    <a:pt x="16128" y="2159"/>
                  </a:lnTo>
                  <a:lnTo>
                    <a:pt x="6730" y="11176"/>
                  </a:lnTo>
                  <a:lnTo>
                    <a:pt x="3809" y="17653"/>
                  </a:lnTo>
                  <a:lnTo>
                    <a:pt x="2666" y="26035"/>
                  </a:lnTo>
                  <a:lnTo>
                    <a:pt x="5206" y="26035"/>
                  </a:lnTo>
                  <a:lnTo>
                    <a:pt x="6857" y="20955"/>
                  </a:lnTo>
                  <a:lnTo>
                    <a:pt x="9651" y="17018"/>
                  </a:lnTo>
                  <a:lnTo>
                    <a:pt x="16763" y="11684"/>
                  </a:lnTo>
                  <a:lnTo>
                    <a:pt x="20954" y="10414"/>
                  </a:lnTo>
                  <a:lnTo>
                    <a:pt x="30479" y="10414"/>
                  </a:lnTo>
                  <a:lnTo>
                    <a:pt x="34797" y="12319"/>
                  </a:lnTo>
                  <a:lnTo>
                    <a:pt x="41909" y="19812"/>
                  </a:lnTo>
                  <a:lnTo>
                    <a:pt x="43687" y="24638"/>
                  </a:lnTo>
                  <a:lnTo>
                    <a:pt x="43687" y="30480"/>
                  </a:lnTo>
                  <a:lnTo>
                    <a:pt x="20574" y="71882"/>
                  </a:lnTo>
                  <a:lnTo>
                    <a:pt x="0" y="91821"/>
                  </a:lnTo>
                  <a:lnTo>
                    <a:pt x="0" y="94361"/>
                  </a:lnTo>
                  <a:lnTo>
                    <a:pt x="54609" y="94361"/>
                  </a:lnTo>
                  <a:lnTo>
                    <a:pt x="61087" y="76581"/>
                  </a:lnTo>
                  <a:lnTo>
                    <a:pt x="58546" y="76581"/>
                  </a:lnTo>
                  <a:lnTo>
                    <a:pt x="57403" y="78613"/>
                  </a:lnTo>
                  <a:lnTo>
                    <a:pt x="56006" y="80137"/>
                  </a:lnTo>
                  <a:lnTo>
                    <a:pt x="52831" y="82423"/>
                  </a:lnTo>
                  <a:lnTo>
                    <a:pt x="51053" y="83185"/>
                  </a:lnTo>
                  <a:lnTo>
                    <a:pt x="46989" y="83820"/>
                  </a:lnTo>
                  <a:lnTo>
                    <a:pt x="43560" y="84074"/>
                  </a:lnTo>
                  <a:lnTo>
                    <a:pt x="14477" y="84074"/>
                  </a:lnTo>
                  <a:lnTo>
                    <a:pt x="21970" y="76581"/>
                  </a:lnTo>
                  <a:lnTo>
                    <a:pt x="35813" y="61722"/>
                  </a:lnTo>
                  <a:lnTo>
                    <a:pt x="55371" y="28956"/>
                  </a:lnTo>
                  <a:lnTo>
                    <a:pt x="55371" y="17653"/>
                  </a:lnTo>
                  <a:lnTo>
                    <a:pt x="52831" y="11938"/>
                  </a:lnTo>
                  <a:lnTo>
                    <a:pt x="42799" y="2413"/>
                  </a:lnTo>
                  <a:lnTo>
                    <a:pt x="36575" y="0"/>
                  </a:lnTo>
                  <a:close/>
                </a:path>
              </a:pathLst>
            </a:custGeom>
            <a:solidFill>
              <a:srgbClr val="000000"/>
            </a:solidFill>
          </p:spPr>
          <p:txBody>
            <a:bodyPr wrap="square" lIns="0" tIns="0" rIns="0" bIns="0" rtlCol="0"/>
            <a:lstStyle/>
            <a:p>
              <a:endParaRPr sz="1800"/>
            </a:p>
          </p:txBody>
        </p:sp>
        <p:pic>
          <p:nvPicPr>
            <p:cNvPr id="29" name="object 29"/>
            <p:cNvPicPr/>
            <p:nvPr/>
          </p:nvPicPr>
          <p:blipFill>
            <a:blip r:embed="rId8" cstate="print"/>
            <a:stretch>
              <a:fillRect/>
            </a:stretch>
          </p:blipFill>
          <p:spPr>
            <a:xfrm>
              <a:off x="4305173" y="8069960"/>
              <a:ext cx="84074" cy="92582"/>
            </a:xfrm>
            <a:prstGeom prst="rect">
              <a:avLst/>
            </a:prstGeom>
          </p:spPr>
        </p:pic>
      </p:grpSp>
      <p:pic>
        <p:nvPicPr>
          <p:cNvPr id="30" name="object 30"/>
          <p:cNvPicPr/>
          <p:nvPr/>
        </p:nvPicPr>
        <p:blipFill>
          <a:blip r:embed="rId9" cstate="print"/>
          <a:stretch>
            <a:fillRect/>
          </a:stretch>
        </p:blipFill>
        <p:spPr>
          <a:xfrm>
            <a:off x="2997201" y="2354593"/>
            <a:ext cx="2240279" cy="133337"/>
          </a:xfrm>
          <a:prstGeom prst="rect">
            <a:avLst/>
          </a:prstGeom>
        </p:spPr>
      </p:pic>
      <p:grpSp>
        <p:nvGrpSpPr>
          <p:cNvPr id="31" name="object 31"/>
          <p:cNvGrpSpPr/>
          <p:nvPr/>
        </p:nvGrpSpPr>
        <p:grpSpPr>
          <a:xfrm>
            <a:off x="2871978" y="2913127"/>
            <a:ext cx="535305" cy="98425"/>
            <a:chOff x="1500377" y="4513326"/>
            <a:chExt cx="535305" cy="98425"/>
          </a:xfrm>
        </p:grpSpPr>
        <p:pic>
          <p:nvPicPr>
            <p:cNvPr id="32" name="object 32"/>
            <p:cNvPicPr/>
            <p:nvPr/>
          </p:nvPicPr>
          <p:blipFill>
            <a:blip r:embed="rId10" cstate="print"/>
            <a:stretch>
              <a:fillRect/>
            </a:stretch>
          </p:blipFill>
          <p:spPr>
            <a:xfrm>
              <a:off x="1500377" y="4517009"/>
              <a:ext cx="114934" cy="94614"/>
            </a:xfrm>
            <a:prstGeom prst="rect">
              <a:avLst/>
            </a:prstGeom>
          </p:spPr>
        </p:pic>
        <p:sp>
          <p:nvSpPr>
            <p:cNvPr id="33" name="object 33"/>
            <p:cNvSpPr/>
            <p:nvPr/>
          </p:nvSpPr>
          <p:spPr>
            <a:xfrm>
              <a:off x="1652143" y="4555019"/>
              <a:ext cx="73660" cy="34925"/>
            </a:xfrm>
            <a:custGeom>
              <a:avLst/>
              <a:gdLst/>
              <a:ahLst/>
              <a:cxnLst/>
              <a:rect l="l" t="t" r="r" b="b"/>
              <a:pathLst>
                <a:path w="73660" h="34925">
                  <a:moveTo>
                    <a:pt x="73469" y="27127"/>
                  </a:moveTo>
                  <a:lnTo>
                    <a:pt x="0" y="27127"/>
                  </a:lnTo>
                  <a:lnTo>
                    <a:pt x="0" y="34759"/>
                  </a:lnTo>
                  <a:lnTo>
                    <a:pt x="73469" y="34759"/>
                  </a:lnTo>
                  <a:lnTo>
                    <a:pt x="73469" y="27127"/>
                  </a:lnTo>
                  <a:close/>
                </a:path>
                <a:path w="73660" h="34925">
                  <a:moveTo>
                    <a:pt x="73469" y="0"/>
                  </a:moveTo>
                  <a:lnTo>
                    <a:pt x="0" y="0"/>
                  </a:lnTo>
                  <a:lnTo>
                    <a:pt x="0" y="7708"/>
                  </a:lnTo>
                  <a:lnTo>
                    <a:pt x="73469" y="7708"/>
                  </a:lnTo>
                  <a:lnTo>
                    <a:pt x="73469" y="0"/>
                  </a:lnTo>
                  <a:close/>
                </a:path>
              </a:pathLst>
            </a:custGeom>
            <a:solidFill>
              <a:srgbClr val="000000"/>
            </a:solidFill>
          </p:spPr>
          <p:txBody>
            <a:bodyPr wrap="square" lIns="0" tIns="0" rIns="0" bIns="0" rtlCol="0"/>
            <a:lstStyle/>
            <a:p>
              <a:endParaRPr sz="1800"/>
            </a:p>
          </p:txBody>
        </p:sp>
        <p:pic>
          <p:nvPicPr>
            <p:cNvPr id="34" name="object 34"/>
            <p:cNvPicPr/>
            <p:nvPr/>
          </p:nvPicPr>
          <p:blipFill>
            <a:blip r:embed="rId11" cstate="print"/>
            <a:stretch>
              <a:fillRect/>
            </a:stretch>
          </p:blipFill>
          <p:spPr>
            <a:xfrm>
              <a:off x="1759203" y="4513326"/>
              <a:ext cx="276225" cy="98298"/>
            </a:xfrm>
            <a:prstGeom prst="rect">
              <a:avLst/>
            </a:prstGeom>
          </p:spPr>
        </p:pic>
      </p:grpSp>
      <p:sp>
        <p:nvSpPr>
          <p:cNvPr id="35" name="object 35"/>
          <p:cNvSpPr txBox="1"/>
          <p:nvPr/>
        </p:nvSpPr>
        <p:spPr>
          <a:xfrm>
            <a:off x="2517776" y="2720340"/>
            <a:ext cx="5480050" cy="320601"/>
          </a:xfrm>
          <a:prstGeom prst="rect">
            <a:avLst/>
          </a:prstGeom>
          <a:ln w="6350">
            <a:solidFill>
              <a:srgbClr val="000000"/>
            </a:solidFill>
          </a:ln>
        </p:spPr>
        <p:txBody>
          <a:bodyPr vert="horz" wrap="square" lIns="0" tIns="0" rIns="0" bIns="0" rtlCol="0">
            <a:spAutoFit/>
          </a:bodyPr>
          <a:lstStyle/>
          <a:p>
            <a:pPr marL="3175">
              <a:lnSpc>
                <a:spcPts val="1175"/>
              </a:lnSpc>
            </a:pPr>
            <a:r>
              <a:rPr sz="1100" b="1" dirty="0">
                <a:latin typeface="Times New Roman"/>
                <a:cs typeface="Times New Roman"/>
              </a:rPr>
              <a:t>Key</a:t>
            </a:r>
            <a:r>
              <a:rPr sz="1100" b="1" spc="-25" dirty="0">
                <a:latin typeface="Times New Roman"/>
                <a:cs typeface="Times New Roman"/>
              </a:rPr>
              <a:t> </a:t>
            </a:r>
            <a:r>
              <a:rPr sz="1100" b="1" dirty="0">
                <a:latin typeface="Times New Roman"/>
                <a:cs typeface="Times New Roman"/>
              </a:rPr>
              <a:t>ideas</a:t>
            </a:r>
            <a:r>
              <a:rPr sz="1100" b="1" spc="-20" dirty="0">
                <a:latin typeface="Times New Roman"/>
                <a:cs typeface="Times New Roman"/>
              </a:rPr>
              <a:t> </a:t>
            </a:r>
            <a:r>
              <a:rPr sz="1100" b="1" dirty="0">
                <a:latin typeface="Times New Roman"/>
                <a:cs typeface="Times New Roman"/>
              </a:rPr>
              <a:t>for</a:t>
            </a:r>
            <a:r>
              <a:rPr sz="1100" b="1" spc="-30" dirty="0">
                <a:latin typeface="Times New Roman"/>
                <a:cs typeface="Times New Roman"/>
              </a:rPr>
              <a:t> </a:t>
            </a:r>
            <a:r>
              <a:rPr sz="1100" b="1" dirty="0">
                <a:latin typeface="Times New Roman"/>
                <a:cs typeface="Times New Roman"/>
              </a:rPr>
              <a:t>a</a:t>
            </a:r>
            <a:r>
              <a:rPr sz="1100" b="1" spc="-15" dirty="0">
                <a:latin typeface="Times New Roman"/>
                <a:cs typeface="Times New Roman"/>
              </a:rPr>
              <a:t> </a:t>
            </a:r>
            <a:r>
              <a:rPr sz="1100" b="1" spc="-10" dirty="0">
                <a:latin typeface="Times New Roman"/>
                <a:cs typeface="Times New Roman"/>
              </a:rPr>
              <a:t>constant-</a:t>
            </a:r>
            <a:r>
              <a:rPr sz="1100" b="1" dirty="0">
                <a:latin typeface="Times New Roman"/>
                <a:cs typeface="Times New Roman"/>
              </a:rPr>
              <a:t>pressure process</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20"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a:t>
            </a:r>
            <a:r>
              <a:rPr sz="1100" spc="-2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given</a:t>
            </a:r>
            <a:r>
              <a:rPr sz="1100" spc="-10" dirty="0">
                <a:latin typeface="Times New Roman"/>
                <a:cs typeface="Times New Roman"/>
              </a:rPr>
              <a:t> </a:t>
            </a:r>
            <a:r>
              <a:rPr sz="1100" dirty="0">
                <a:latin typeface="Times New Roman"/>
                <a:cs typeface="Times New Roman"/>
              </a:rPr>
              <a:t>by</a:t>
            </a:r>
            <a:r>
              <a:rPr sz="1100" spc="-15" dirty="0">
                <a:latin typeface="Times New Roman"/>
                <a:cs typeface="Times New Roman"/>
              </a:rPr>
              <a:t> </a:t>
            </a:r>
            <a:r>
              <a:rPr sz="1100" spc="-10" dirty="0">
                <a:latin typeface="Times New Roman"/>
                <a:cs typeface="Times New Roman"/>
              </a:rPr>
              <a:t>Equation</a:t>
            </a:r>
            <a:endParaRPr sz="1100">
              <a:latin typeface="Times New Roman"/>
              <a:cs typeface="Times New Roman"/>
            </a:endParaRPr>
          </a:p>
          <a:p>
            <a:pPr marL="3175">
              <a:lnSpc>
                <a:spcPts val="1285"/>
              </a:lnSpc>
              <a:tabLst>
                <a:tab pos="916936" algn="l"/>
                <a:tab pos="1581779" algn="l"/>
              </a:tabLst>
            </a:pPr>
            <a:r>
              <a:rPr sz="1100" spc="-10" dirty="0">
                <a:latin typeface="Times New Roman"/>
                <a:cs typeface="Times New Roman"/>
              </a:rPr>
              <a:t>15.2:</a:t>
            </a:r>
            <a:r>
              <a:rPr sz="1100" dirty="0">
                <a:latin typeface="Times New Roman"/>
                <a:cs typeface="Times New Roman"/>
              </a:rPr>
              <a:t>	</a:t>
            </a:r>
            <a:r>
              <a:rPr sz="1100" spc="-50" dirty="0">
                <a:latin typeface="Times New Roman"/>
                <a:cs typeface="Times New Roman"/>
              </a:rPr>
              <a:t>.</a:t>
            </a:r>
            <a:r>
              <a:rPr sz="1100" dirty="0">
                <a:latin typeface="Times New Roman"/>
                <a:cs typeface="Times New Roman"/>
              </a:rPr>
              <a:t>	</a:t>
            </a:r>
            <a:r>
              <a:rPr sz="1100" b="1" dirty="0">
                <a:latin typeface="Times New Roman"/>
                <a:cs typeface="Times New Roman"/>
              </a:rPr>
              <a:t>Related</a:t>
            </a:r>
            <a:r>
              <a:rPr sz="1100" b="1" spc="-20" dirty="0">
                <a:latin typeface="Times New Roman"/>
                <a:cs typeface="Times New Roman"/>
              </a:rPr>
              <a:t> </a:t>
            </a:r>
            <a:r>
              <a:rPr sz="1100" b="1" spc="-10" dirty="0">
                <a:latin typeface="Times New Roman"/>
                <a:cs typeface="Times New Roman"/>
              </a:rPr>
              <a:t>End-of-Chapter</a:t>
            </a:r>
            <a:r>
              <a:rPr sz="1100" b="1" spc="-35" dirty="0">
                <a:latin typeface="Times New Roman"/>
                <a:cs typeface="Times New Roman"/>
              </a:rPr>
              <a:t> </a:t>
            </a:r>
            <a:r>
              <a:rPr sz="1100" b="1" dirty="0">
                <a:latin typeface="Times New Roman"/>
                <a:cs typeface="Times New Roman"/>
              </a:rPr>
              <a:t>Exercises: 3,</a:t>
            </a:r>
            <a:r>
              <a:rPr sz="1100" b="1" spc="-15" dirty="0">
                <a:latin typeface="Times New Roman"/>
                <a:cs typeface="Times New Roman"/>
              </a:rPr>
              <a:t> </a:t>
            </a:r>
            <a:r>
              <a:rPr sz="1100" b="1" dirty="0">
                <a:latin typeface="Times New Roman"/>
                <a:cs typeface="Times New Roman"/>
              </a:rPr>
              <a:t>19</a:t>
            </a:r>
            <a:r>
              <a:rPr sz="1100" b="1" spc="-5" dirty="0">
                <a:latin typeface="Times New Roman"/>
                <a:cs typeface="Times New Roman"/>
              </a:rPr>
              <a:t> </a:t>
            </a:r>
            <a:r>
              <a:rPr sz="1100" b="1" dirty="0">
                <a:latin typeface="Times New Roman"/>
                <a:cs typeface="Times New Roman"/>
              </a:rPr>
              <a:t>–</a:t>
            </a:r>
            <a:r>
              <a:rPr sz="1100" b="1" spc="-10" dirty="0">
                <a:latin typeface="Times New Roman"/>
                <a:cs typeface="Times New Roman"/>
              </a:rPr>
              <a:t> </a:t>
            </a:r>
            <a:r>
              <a:rPr sz="1100" b="1" spc="-25" dirty="0">
                <a:latin typeface="Times New Roman"/>
                <a:cs typeface="Times New Roman"/>
              </a:rPr>
              <a:t>21.</a:t>
            </a:r>
            <a:endParaRPr sz="1100">
              <a:latin typeface="Times New Roman"/>
              <a:cs typeface="Times New Roman"/>
            </a:endParaRPr>
          </a:p>
        </p:txBody>
      </p:sp>
      <p:sp>
        <p:nvSpPr>
          <p:cNvPr id="36" name="object 36"/>
          <p:cNvSpPr txBox="1"/>
          <p:nvPr/>
        </p:nvSpPr>
        <p:spPr>
          <a:xfrm>
            <a:off x="2502205" y="-716790"/>
            <a:ext cx="3904615" cy="1269578"/>
          </a:xfrm>
          <a:prstGeom prst="rect">
            <a:avLst/>
          </a:prstGeom>
        </p:spPr>
        <p:txBody>
          <a:bodyPr vert="horz" wrap="square" lIns="0" tIns="12700" rIns="0" bIns="0" rtlCol="0">
            <a:spAutoFit/>
          </a:bodyPr>
          <a:lstStyle/>
          <a:p>
            <a:pPr marL="12700">
              <a:lnSpc>
                <a:spcPts val="1280"/>
              </a:lnSpc>
              <a:spcBef>
                <a:spcPts val="100"/>
              </a:spcBef>
            </a:pPr>
            <a:r>
              <a:rPr sz="1100" b="1" spc="-10" dirty="0">
                <a:latin typeface="Times New Roman"/>
                <a:cs typeface="Times New Roman"/>
              </a:rPr>
              <a:t>EXPLORATION</a:t>
            </a:r>
            <a:r>
              <a:rPr sz="1100" b="1" spc="-75" dirty="0">
                <a:latin typeface="Times New Roman"/>
                <a:cs typeface="Times New Roman"/>
              </a:rPr>
              <a:t> </a:t>
            </a:r>
            <a:r>
              <a:rPr sz="1100" b="1" dirty="0">
                <a:latin typeface="Times New Roman"/>
                <a:cs typeface="Times New Roman"/>
              </a:rPr>
              <a:t>15.3B</a:t>
            </a:r>
            <a:r>
              <a:rPr sz="1100" b="1" spc="-70" dirty="0">
                <a:latin typeface="Times New Roman"/>
                <a:cs typeface="Times New Roman"/>
              </a:rPr>
              <a:t> </a:t>
            </a:r>
            <a:r>
              <a:rPr sz="1100" b="1" dirty="0">
                <a:latin typeface="Times New Roman"/>
                <a:cs typeface="Times New Roman"/>
              </a:rPr>
              <a:t>–</a:t>
            </a:r>
            <a:r>
              <a:rPr sz="1100" b="1" spc="-85" dirty="0">
                <a:latin typeface="Times New Roman"/>
                <a:cs typeface="Times New Roman"/>
              </a:rPr>
              <a:t> </a:t>
            </a:r>
            <a:r>
              <a:rPr sz="1100" b="1" spc="-10" dirty="0">
                <a:latin typeface="Times New Roman"/>
                <a:cs typeface="Times New Roman"/>
              </a:rPr>
              <a:t>A</a:t>
            </a:r>
            <a:r>
              <a:rPr sz="1100" b="1" spc="-80" dirty="0">
                <a:latin typeface="Times New Roman"/>
                <a:cs typeface="Times New Roman"/>
              </a:rPr>
              <a:t> </a:t>
            </a:r>
            <a:r>
              <a:rPr sz="1100" b="1" dirty="0">
                <a:latin typeface="Times New Roman"/>
                <a:cs typeface="Times New Roman"/>
              </a:rPr>
              <a:t>constant-pressure</a:t>
            </a:r>
            <a:r>
              <a:rPr sz="1100" b="1" spc="-35" dirty="0">
                <a:latin typeface="Times New Roman"/>
                <a:cs typeface="Times New Roman"/>
              </a:rPr>
              <a:t> </a:t>
            </a:r>
            <a:r>
              <a:rPr sz="1100" b="1" spc="-10" dirty="0">
                <a:latin typeface="Times New Roman"/>
                <a:cs typeface="Times New Roman"/>
              </a:rPr>
              <a:t>process</a:t>
            </a:r>
            <a:endParaRPr sz="1100">
              <a:latin typeface="Times New Roman"/>
              <a:cs typeface="Times New Roman"/>
            </a:endParaRPr>
          </a:p>
          <a:p>
            <a:pPr marL="12700" marR="5080" indent="456563" algn="just">
              <a:lnSpc>
                <a:spcPts val="1200"/>
              </a:lnSpc>
              <a:spcBef>
                <a:spcPts val="100"/>
              </a:spcBef>
            </a:pP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system</a:t>
            </a:r>
            <a:r>
              <a:rPr sz="1100" spc="10" dirty="0">
                <a:latin typeface="Times New Roman"/>
                <a:cs typeface="Times New Roman"/>
              </a:rPr>
              <a:t> </a:t>
            </a:r>
            <a:r>
              <a:rPr sz="1100" dirty="0">
                <a:latin typeface="Times New Roman"/>
                <a:cs typeface="Times New Roman"/>
              </a:rPr>
              <a:t>from</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previous</a:t>
            </a:r>
            <a:r>
              <a:rPr sz="1100" spc="5" dirty="0">
                <a:latin typeface="Times New Roman"/>
                <a:cs typeface="Times New Roman"/>
              </a:rPr>
              <a:t> </a:t>
            </a:r>
            <a:r>
              <a:rPr sz="1100" dirty="0">
                <a:latin typeface="Times New Roman"/>
                <a:cs typeface="Times New Roman"/>
              </a:rPr>
              <a:t>Exploration</a:t>
            </a:r>
            <a:r>
              <a:rPr sz="1100" spc="-5" dirty="0">
                <a:latin typeface="Times New Roman"/>
                <a:cs typeface="Times New Roman"/>
              </a:rPr>
              <a:t> </a:t>
            </a:r>
            <a:r>
              <a:rPr sz="1100" dirty="0">
                <a:latin typeface="Times New Roman"/>
                <a:cs typeface="Times New Roman"/>
              </a:rPr>
              <a:t>is now taken </a:t>
            </a:r>
            <a:r>
              <a:rPr sz="1100" spc="-20" dirty="0">
                <a:latin typeface="Times New Roman"/>
                <a:cs typeface="Times New Roman"/>
              </a:rPr>
              <a:t>from </a:t>
            </a:r>
            <a:r>
              <a:rPr sz="1100" dirty="0">
                <a:latin typeface="Times New Roman"/>
                <a:cs typeface="Times New Roman"/>
              </a:rPr>
              <a:t>state</a:t>
            </a:r>
            <a:r>
              <a:rPr sz="1100" spc="-5" dirty="0">
                <a:latin typeface="Times New Roman"/>
                <a:cs typeface="Times New Roman"/>
              </a:rPr>
              <a:t> </a:t>
            </a:r>
            <a:r>
              <a:rPr sz="1100" dirty="0">
                <a:latin typeface="Times New Roman"/>
                <a:cs typeface="Times New Roman"/>
              </a:rPr>
              <a:t>1</a:t>
            </a:r>
            <a:r>
              <a:rPr sz="1100" spc="-15" dirty="0">
                <a:latin typeface="Times New Roman"/>
                <a:cs typeface="Times New Roman"/>
              </a:rPr>
              <a:t> </a:t>
            </a:r>
            <a:r>
              <a:rPr sz="1100" dirty="0">
                <a:latin typeface="Times New Roman"/>
                <a:cs typeface="Times New Roman"/>
              </a:rPr>
              <a:t>to state</a:t>
            </a:r>
            <a:r>
              <a:rPr sz="1100" spc="-5" dirty="0">
                <a:latin typeface="Times New Roman"/>
                <a:cs typeface="Times New Roman"/>
              </a:rPr>
              <a:t> </a:t>
            </a:r>
            <a:r>
              <a:rPr sz="1100" dirty="0">
                <a:latin typeface="Times New Roman"/>
                <a:cs typeface="Times New Roman"/>
              </a:rPr>
              <a:t>3</a:t>
            </a:r>
            <a:r>
              <a:rPr sz="1100" spc="-15" dirty="0">
                <a:latin typeface="Times New Roman"/>
                <a:cs typeface="Times New Roman"/>
              </a:rPr>
              <a:t> </a:t>
            </a:r>
            <a:r>
              <a:rPr sz="1100" dirty="0">
                <a:latin typeface="Times New Roman"/>
                <a:cs typeface="Times New Roman"/>
              </a:rPr>
              <a:t>(in which, like state 2,</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dirty="0">
                <a:latin typeface="Times New Roman"/>
                <a:cs typeface="Times New Roman"/>
              </a:rPr>
              <a:t>400 K) by </a:t>
            </a:r>
            <a:r>
              <a:rPr sz="1100" spc="-25" dirty="0">
                <a:latin typeface="Times New Roman"/>
                <a:cs typeface="Times New Roman"/>
              </a:rPr>
              <a:t>the </a:t>
            </a:r>
            <a:r>
              <a:rPr sz="1100" spc="-10" dirty="0">
                <a:latin typeface="Times New Roman"/>
                <a:cs typeface="Times New Roman"/>
              </a:rPr>
              <a:t>constant-</a:t>
            </a:r>
            <a:r>
              <a:rPr sz="1100" dirty="0">
                <a:latin typeface="Times New Roman"/>
                <a:cs typeface="Times New Roman"/>
              </a:rPr>
              <a:t>pressure process</a:t>
            </a:r>
            <a:r>
              <a:rPr sz="1100" spc="5" dirty="0">
                <a:latin typeface="Times New Roman"/>
                <a:cs typeface="Times New Roman"/>
              </a:rPr>
              <a:t> </a:t>
            </a:r>
            <a:r>
              <a:rPr sz="1100" dirty="0">
                <a:latin typeface="Times New Roman"/>
                <a:cs typeface="Times New Roman"/>
              </a:rPr>
              <a:t>indicated</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Figure</a:t>
            </a:r>
            <a:r>
              <a:rPr sz="1100" spc="5" dirty="0">
                <a:latin typeface="Times New Roman"/>
                <a:cs typeface="Times New Roman"/>
              </a:rPr>
              <a:t> </a:t>
            </a:r>
            <a:r>
              <a:rPr sz="1100" spc="-20" dirty="0">
                <a:latin typeface="Times New Roman"/>
                <a:cs typeface="Times New Roman"/>
              </a:rPr>
              <a:t>15.9.</a:t>
            </a:r>
            <a:endParaRPr sz="1100">
              <a:latin typeface="Times New Roman"/>
              <a:cs typeface="Times New Roman"/>
            </a:endParaRPr>
          </a:p>
          <a:p>
            <a:pPr marL="12700" marR="121919">
              <a:lnSpc>
                <a:spcPts val="1200"/>
              </a:lnSpc>
              <a:spcBef>
                <a:spcPts val="1200"/>
              </a:spcBef>
            </a:pPr>
            <a:r>
              <a:rPr sz="1100" b="1" dirty="0">
                <a:latin typeface="Times New Roman"/>
                <a:cs typeface="Times New Roman"/>
              </a:rPr>
              <a:t>Step</a:t>
            </a:r>
            <a:r>
              <a:rPr sz="1100" b="1" spc="-25" dirty="0">
                <a:latin typeface="Times New Roman"/>
                <a:cs typeface="Times New Roman"/>
              </a:rPr>
              <a:t> </a:t>
            </a:r>
            <a:r>
              <a:rPr sz="1100" b="1" dirty="0">
                <a:latin typeface="Times New Roman"/>
                <a:cs typeface="Times New Roman"/>
              </a:rPr>
              <a:t>1</a:t>
            </a:r>
            <a:r>
              <a:rPr sz="1100" b="1" spc="-30" dirty="0">
                <a:latin typeface="Times New Roman"/>
                <a:cs typeface="Times New Roman"/>
              </a:rPr>
              <a:t> </a:t>
            </a:r>
            <a:r>
              <a:rPr sz="1100" dirty="0">
                <a:latin typeface="Times New Roman"/>
                <a:cs typeface="Times New Roman"/>
              </a:rPr>
              <a:t>–</a:t>
            </a:r>
            <a:r>
              <a:rPr sz="1100" spc="-30" dirty="0">
                <a:latin typeface="Times New Roman"/>
                <a:cs typeface="Times New Roman"/>
              </a:rPr>
              <a:t> </a:t>
            </a:r>
            <a:r>
              <a:rPr sz="1100" b="1" i="1" dirty="0">
                <a:latin typeface="Times New Roman"/>
                <a:cs typeface="Times New Roman"/>
              </a:rPr>
              <a:t>Find</a:t>
            </a:r>
            <a:r>
              <a:rPr sz="1100" b="1" i="1" spc="-30" dirty="0">
                <a:latin typeface="Times New Roman"/>
                <a:cs typeface="Times New Roman"/>
              </a:rPr>
              <a:t> </a:t>
            </a:r>
            <a:r>
              <a:rPr sz="1100" b="1" i="1" dirty="0">
                <a:latin typeface="Times New Roman"/>
                <a:cs typeface="Times New Roman"/>
              </a:rPr>
              <a:t>the</a:t>
            </a:r>
            <a:r>
              <a:rPr sz="1100" b="1" i="1" spc="-30" dirty="0">
                <a:latin typeface="Times New Roman"/>
                <a:cs typeface="Times New Roman"/>
              </a:rPr>
              <a:t> </a:t>
            </a:r>
            <a:r>
              <a:rPr sz="1100" b="1" i="1" dirty="0">
                <a:latin typeface="Times New Roman"/>
                <a:cs typeface="Times New Roman"/>
              </a:rPr>
              <a:t>work</a:t>
            </a:r>
            <a:r>
              <a:rPr sz="1100" b="1" i="1" spc="-15" dirty="0">
                <a:latin typeface="Times New Roman"/>
                <a:cs typeface="Times New Roman"/>
              </a:rPr>
              <a:t> </a:t>
            </a:r>
            <a:r>
              <a:rPr sz="1100" b="1" i="1" dirty="0">
                <a:latin typeface="Times New Roman"/>
                <a:cs typeface="Times New Roman"/>
              </a:rPr>
              <a:t>done</a:t>
            </a:r>
            <a:r>
              <a:rPr sz="1100" b="1" i="1" spc="-30" dirty="0">
                <a:latin typeface="Times New Roman"/>
                <a:cs typeface="Times New Roman"/>
              </a:rPr>
              <a:t> </a:t>
            </a:r>
            <a:r>
              <a:rPr sz="1100" b="1" i="1" dirty="0">
                <a:latin typeface="Times New Roman"/>
                <a:cs typeface="Times New Roman"/>
              </a:rPr>
              <a:t>in</a:t>
            </a:r>
            <a:r>
              <a:rPr sz="1100" b="1" i="1" spc="-20" dirty="0">
                <a:latin typeface="Times New Roman"/>
                <a:cs typeface="Times New Roman"/>
              </a:rPr>
              <a:t> </a:t>
            </a:r>
            <a:r>
              <a:rPr sz="1100" b="1" i="1" dirty="0">
                <a:latin typeface="Times New Roman"/>
                <a:cs typeface="Times New Roman"/>
              </a:rPr>
              <a:t>this</a:t>
            </a:r>
            <a:r>
              <a:rPr sz="1100" b="1" i="1" spc="-25" dirty="0">
                <a:latin typeface="Times New Roman"/>
                <a:cs typeface="Times New Roman"/>
              </a:rPr>
              <a:t> </a:t>
            </a:r>
            <a:r>
              <a:rPr sz="1100" b="1" i="1" dirty="0">
                <a:latin typeface="Times New Roman"/>
                <a:cs typeface="Times New Roman"/>
              </a:rPr>
              <a:t>process.</a:t>
            </a:r>
            <a:r>
              <a:rPr sz="1100" b="1" i="1" spc="-4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30" dirty="0">
                <a:latin typeface="Times New Roman"/>
                <a:cs typeface="Times New Roman"/>
              </a:rPr>
              <a:t> </a:t>
            </a:r>
            <a:r>
              <a:rPr sz="1100" dirty="0">
                <a:latin typeface="Times New Roman"/>
                <a:cs typeface="Times New Roman"/>
              </a:rPr>
              <a:t>by</a:t>
            </a:r>
            <a:r>
              <a:rPr sz="1100" spc="-35" dirty="0">
                <a:latin typeface="Times New Roman"/>
                <a:cs typeface="Times New Roman"/>
              </a:rPr>
              <a:t> </a:t>
            </a:r>
            <a:r>
              <a:rPr sz="1100" spc="-25" dirty="0">
                <a:latin typeface="Times New Roman"/>
                <a:cs typeface="Times New Roman"/>
              </a:rPr>
              <a:t>the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this</a:t>
            </a:r>
            <a:r>
              <a:rPr sz="1100" spc="-5"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under</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curve</a:t>
            </a:r>
            <a:r>
              <a:rPr sz="1100" spc="-5" dirty="0">
                <a:latin typeface="Times New Roman"/>
                <a:cs typeface="Times New Roman"/>
              </a:rPr>
              <a:t> </a:t>
            </a:r>
            <a:r>
              <a:rPr sz="1100" dirty="0">
                <a:latin typeface="Times New Roman"/>
                <a:cs typeface="Times New Roman"/>
              </a:rPr>
              <a:t>on</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P-V</a:t>
            </a:r>
            <a:r>
              <a:rPr sz="1100" spc="-10" dirty="0">
                <a:latin typeface="Times New Roman"/>
                <a:cs typeface="Times New Roman"/>
              </a:rPr>
              <a:t> diagram. </a:t>
            </a:r>
            <a:r>
              <a:rPr sz="1100" dirty="0">
                <a:latin typeface="Times New Roman"/>
                <a:cs typeface="Times New Roman"/>
              </a:rPr>
              <a:t>Because</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pressure</a:t>
            </a:r>
            <a:r>
              <a:rPr sz="1100" spc="-20"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dirty="0">
                <a:latin typeface="Times New Roman"/>
                <a:cs typeface="Times New Roman"/>
              </a:rPr>
              <a:t>constant</a:t>
            </a:r>
            <a:r>
              <a:rPr sz="1100" spc="-5" dirty="0">
                <a:latin typeface="Times New Roman"/>
                <a:cs typeface="Times New Roman"/>
              </a:rPr>
              <a:t> </a:t>
            </a:r>
            <a:r>
              <a:rPr sz="1100" dirty="0">
                <a:latin typeface="Times New Roman"/>
                <a:cs typeface="Times New Roman"/>
              </a:rPr>
              <a:t>we</a:t>
            </a:r>
            <a:r>
              <a:rPr sz="1100" spc="-5" dirty="0">
                <a:latin typeface="Times New Roman"/>
                <a:cs typeface="Times New Roman"/>
              </a:rPr>
              <a:t> </a:t>
            </a:r>
            <a:r>
              <a:rPr sz="1100" dirty="0">
                <a:latin typeface="Times New Roman"/>
                <a:cs typeface="Times New Roman"/>
              </a:rPr>
              <a:t>can</a:t>
            </a:r>
            <a:r>
              <a:rPr sz="1100" spc="-10" dirty="0">
                <a:latin typeface="Times New Roman"/>
                <a:cs typeface="Times New Roman"/>
              </a:rPr>
              <a:t> </a:t>
            </a:r>
            <a:r>
              <a:rPr sz="1100" dirty="0">
                <a:latin typeface="Times New Roman"/>
                <a:cs typeface="Times New Roman"/>
              </a:rPr>
              <a:t>use</a:t>
            </a:r>
            <a:r>
              <a:rPr sz="1100" spc="-10" dirty="0">
                <a:latin typeface="Times New Roman"/>
                <a:cs typeface="Times New Roman"/>
              </a:rPr>
              <a:t> </a:t>
            </a:r>
            <a:r>
              <a:rPr sz="1100" dirty="0">
                <a:latin typeface="Times New Roman"/>
                <a:cs typeface="Times New Roman"/>
              </a:rPr>
              <a:t>Equation</a:t>
            </a:r>
            <a:r>
              <a:rPr sz="1100" spc="-10" dirty="0">
                <a:latin typeface="Times New Roman"/>
                <a:cs typeface="Times New Roman"/>
              </a:rPr>
              <a:t> 15.2:</a:t>
            </a:r>
            <a:endParaRPr sz="1100">
              <a:latin typeface="Times New Roman"/>
              <a:cs typeface="Times New Roman"/>
            </a:endParaRPr>
          </a:p>
        </p:txBody>
      </p:sp>
      <p:sp>
        <p:nvSpPr>
          <p:cNvPr id="37" name="object 37"/>
          <p:cNvSpPr txBox="1"/>
          <p:nvPr/>
        </p:nvSpPr>
        <p:spPr>
          <a:xfrm>
            <a:off x="6201536" y="684022"/>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38" name="object 38"/>
          <p:cNvSpPr txBox="1"/>
          <p:nvPr/>
        </p:nvSpPr>
        <p:spPr>
          <a:xfrm>
            <a:off x="2502205" y="1065022"/>
            <a:ext cx="3731895" cy="489621"/>
          </a:xfrm>
          <a:prstGeom prst="rect">
            <a:avLst/>
          </a:prstGeom>
        </p:spPr>
        <p:txBody>
          <a:bodyPr vert="horz" wrap="square" lIns="0" tIns="27305" rIns="0" bIns="0" rtlCol="0">
            <a:spAutoFit/>
          </a:bodyPr>
          <a:lstStyle/>
          <a:p>
            <a:pPr marL="12700" marR="5080">
              <a:lnSpc>
                <a:spcPct val="91400"/>
              </a:lnSpc>
              <a:spcBef>
                <a:spcPts val="215"/>
              </a:spcBef>
            </a:pPr>
            <a:r>
              <a:rPr sz="1100" b="1" dirty="0">
                <a:latin typeface="Times New Roman"/>
                <a:cs typeface="Times New Roman"/>
              </a:rPr>
              <a:t>Step</a:t>
            </a:r>
            <a:r>
              <a:rPr sz="1100" b="1" spc="-5" dirty="0">
                <a:latin typeface="Times New Roman"/>
                <a:cs typeface="Times New Roman"/>
              </a:rPr>
              <a:t> </a:t>
            </a:r>
            <a:r>
              <a:rPr sz="1100" b="1" dirty="0">
                <a:latin typeface="Times New Roman"/>
                <a:cs typeface="Times New Roman"/>
              </a:rPr>
              <a:t>2</a:t>
            </a:r>
            <a:r>
              <a:rPr sz="1100" b="1" spc="-10" dirty="0">
                <a:latin typeface="Times New Roman"/>
                <a:cs typeface="Times New Roman"/>
              </a:rPr>
              <a:t> </a:t>
            </a:r>
            <a:r>
              <a:rPr sz="1100" dirty="0">
                <a:latin typeface="Times New Roman"/>
                <a:cs typeface="Times New Roman"/>
              </a:rPr>
              <a:t>–</a:t>
            </a:r>
            <a:r>
              <a:rPr sz="1100" spc="-5" dirty="0">
                <a:latin typeface="Times New Roman"/>
                <a:cs typeface="Times New Roman"/>
              </a:rPr>
              <a:t> </a:t>
            </a:r>
            <a:r>
              <a:rPr sz="1100" b="1" i="1" dirty="0">
                <a:latin typeface="Times New Roman"/>
                <a:cs typeface="Times New Roman"/>
              </a:rPr>
              <a:t>Find</a:t>
            </a:r>
            <a:r>
              <a:rPr sz="1100" b="1" i="1" spc="-20" dirty="0">
                <a:latin typeface="Times New Roman"/>
                <a:cs typeface="Times New Roman"/>
              </a:rPr>
              <a:t> </a:t>
            </a:r>
            <a:r>
              <a:rPr sz="1100" b="1" i="1" dirty="0">
                <a:latin typeface="Times New Roman"/>
                <a:cs typeface="Times New Roman"/>
              </a:rPr>
              <a:t>the change</a:t>
            </a:r>
            <a:r>
              <a:rPr sz="1100" b="1" i="1" spc="-15" dirty="0">
                <a:latin typeface="Times New Roman"/>
                <a:cs typeface="Times New Roman"/>
              </a:rPr>
              <a:t> </a:t>
            </a:r>
            <a:r>
              <a:rPr sz="1100" b="1" i="1" dirty="0">
                <a:latin typeface="Times New Roman"/>
                <a:cs typeface="Times New Roman"/>
              </a:rPr>
              <a:t>in</a:t>
            </a:r>
            <a:r>
              <a:rPr sz="1100" b="1" i="1" spc="-5" dirty="0">
                <a:latin typeface="Times New Roman"/>
                <a:cs typeface="Times New Roman"/>
              </a:rPr>
              <a:t> </a:t>
            </a:r>
            <a:r>
              <a:rPr sz="1100" b="1" i="1" dirty="0">
                <a:latin typeface="Times New Roman"/>
                <a:cs typeface="Times New Roman"/>
              </a:rPr>
              <a:t>internal energy</a:t>
            </a:r>
            <a:r>
              <a:rPr sz="1100" b="1" i="1" spc="-10" dirty="0">
                <a:latin typeface="Times New Roman"/>
                <a:cs typeface="Times New Roman"/>
              </a:rPr>
              <a:t> </a:t>
            </a:r>
            <a:r>
              <a:rPr sz="1100" b="1" i="1" dirty="0">
                <a:latin typeface="Times New Roman"/>
                <a:cs typeface="Times New Roman"/>
              </a:rPr>
              <a:t>for</a:t>
            </a:r>
            <a:r>
              <a:rPr sz="1100" b="1" i="1" spc="-15" dirty="0">
                <a:latin typeface="Times New Roman"/>
                <a:cs typeface="Times New Roman"/>
              </a:rPr>
              <a:t> </a:t>
            </a:r>
            <a:r>
              <a:rPr sz="1100" b="1" i="1" dirty="0">
                <a:latin typeface="Times New Roman"/>
                <a:cs typeface="Times New Roman"/>
              </a:rPr>
              <a:t>this</a:t>
            </a:r>
            <a:r>
              <a:rPr sz="1100" b="1" i="1" spc="-5" dirty="0">
                <a:latin typeface="Times New Roman"/>
                <a:cs typeface="Times New Roman"/>
              </a:rPr>
              <a:t> </a:t>
            </a:r>
            <a:r>
              <a:rPr sz="1100" b="1" i="1" spc="-10" dirty="0">
                <a:latin typeface="Times New Roman"/>
                <a:cs typeface="Times New Roman"/>
              </a:rPr>
              <a:t>process. </a:t>
            </a:r>
            <a:r>
              <a:rPr sz="1100" dirty="0">
                <a:latin typeface="Times New Roman"/>
                <a:cs typeface="Times New Roman"/>
              </a:rPr>
              <a:t>Because</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temperature</a:t>
            </a:r>
            <a:r>
              <a:rPr sz="1100" spc="-40" dirty="0">
                <a:latin typeface="Times New Roman"/>
                <a:cs typeface="Times New Roman"/>
              </a:rPr>
              <a:t> </a:t>
            </a:r>
            <a:r>
              <a:rPr sz="1100" dirty="0">
                <a:latin typeface="Times New Roman"/>
                <a:cs typeface="Times New Roman"/>
              </a:rPr>
              <a:t>change</a:t>
            </a:r>
            <a:r>
              <a:rPr sz="1100" spc="-40" dirty="0">
                <a:latin typeface="Times New Roman"/>
                <a:cs typeface="Times New Roman"/>
              </a:rPr>
              <a:t> </a:t>
            </a: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same,</a:t>
            </a:r>
            <a:r>
              <a:rPr sz="1100" spc="-3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change</a:t>
            </a:r>
            <a:r>
              <a:rPr sz="1100" spc="-30" dirty="0">
                <a:latin typeface="Times New Roman"/>
                <a:cs typeface="Times New Roman"/>
              </a:rPr>
              <a:t> </a:t>
            </a:r>
            <a:r>
              <a:rPr sz="1100" dirty="0">
                <a:latin typeface="Times New Roman"/>
                <a:cs typeface="Times New Roman"/>
              </a:rPr>
              <a:t>in</a:t>
            </a:r>
            <a:r>
              <a:rPr sz="1100" spc="-35" dirty="0">
                <a:latin typeface="Times New Roman"/>
                <a:cs typeface="Times New Roman"/>
              </a:rPr>
              <a:t> </a:t>
            </a:r>
            <a:r>
              <a:rPr sz="1100" spc="-10" dirty="0">
                <a:latin typeface="Times New Roman"/>
                <a:cs typeface="Times New Roman"/>
              </a:rPr>
              <a:t>internal </a:t>
            </a:r>
            <a:r>
              <a:rPr sz="1100" dirty="0">
                <a:latin typeface="Times New Roman"/>
                <a:cs typeface="Times New Roman"/>
              </a:rPr>
              <a:t>energy</a:t>
            </a:r>
            <a:r>
              <a:rPr sz="1100" spc="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same</a:t>
            </a:r>
            <a:r>
              <a:rPr sz="1100" spc="-5" dirty="0">
                <a:latin typeface="Times New Roman"/>
                <a:cs typeface="Times New Roman"/>
              </a:rPr>
              <a:t> </a:t>
            </a:r>
            <a:r>
              <a:rPr sz="1100" dirty="0">
                <a:latin typeface="Times New Roman"/>
                <a:cs typeface="Times New Roman"/>
              </a:rPr>
              <a:t>as it is in</a:t>
            </a:r>
            <a:r>
              <a:rPr sz="1100" spc="15" dirty="0">
                <a:latin typeface="Times New Roman"/>
                <a:cs typeface="Times New Roman"/>
              </a:rPr>
              <a:t> </a:t>
            </a:r>
            <a:r>
              <a:rPr sz="1100" dirty="0">
                <a:latin typeface="Times New Roman"/>
                <a:cs typeface="Times New Roman"/>
              </a:rPr>
              <a:t>the </a:t>
            </a:r>
            <a:r>
              <a:rPr sz="1100" spc="-10" dirty="0">
                <a:latin typeface="Times New Roman"/>
                <a:cs typeface="Times New Roman"/>
              </a:rPr>
              <a:t>constant-</a:t>
            </a:r>
            <a:r>
              <a:rPr sz="1100" dirty="0">
                <a:latin typeface="Times New Roman"/>
                <a:cs typeface="Times New Roman"/>
              </a:rPr>
              <a:t>volume </a:t>
            </a:r>
            <a:r>
              <a:rPr sz="1100" spc="-10" dirty="0">
                <a:latin typeface="Times New Roman"/>
                <a:cs typeface="Times New Roman"/>
              </a:rPr>
              <a:t>process:</a:t>
            </a:r>
            <a:endParaRPr sz="1100">
              <a:latin typeface="Times New Roman"/>
              <a:cs typeface="Times New Roman"/>
            </a:endParaRPr>
          </a:p>
        </p:txBody>
      </p:sp>
      <p:sp>
        <p:nvSpPr>
          <p:cNvPr id="39" name="object 39"/>
          <p:cNvSpPr txBox="1"/>
          <p:nvPr/>
        </p:nvSpPr>
        <p:spPr>
          <a:xfrm>
            <a:off x="2502204" y="1688719"/>
            <a:ext cx="5165090" cy="636072"/>
          </a:xfrm>
          <a:prstGeom prst="rect">
            <a:avLst/>
          </a:prstGeom>
        </p:spPr>
        <p:txBody>
          <a:bodyPr vert="horz" wrap="square" lIns="0" tIns="12700" rIns="0" bIns="0" rtlCol="0">
            <a:spAutoFit/>
          </a:bodyPr>
          <a:lstStyle/>
          <a:p>
            <a:pPr marR="876296" algn="r">
              <a:spcBef>
                <a:spcPts val="100"/>
              </a:spcBef>
            </a:pPr>
            <a:r>
              <a:rPr sz="1100" spc="-50" dirty="0">
                <a:latin typeface="Times New Roman"/>
                <a:cs typeface="Times New Roman"/>
              </a:rPr>
              <a:t>.</a:t>
            </a:r>
            <a:endParaRPr sz="1100">
              <a:latin typeface="Times New Roman"/>
              <a:cs typeface="Times New Roman"/>
            </a:endParaRPr>
          </a:p>
          <a:p>
            <a:pPr>
              <a:spcBef>
                <a:spcPts val="910"/>
              </a:spcBef>
            </a:pPr>
            <a:endParaRPr sz="1100">
              <a:latin typeface="Times New Roman"/>
              <a:cs typeface="Times New Roman"/>
            </a:endParaRPr>
          </a:p>
          <a:p>
            <a:pPr marL="12700"/>
            <a:r>
              <a:rPr sz="1100" b="1" dirty="0">
                <a:latin typeface="Times New Roman"/>
                <a:cs typeface="Times New Roman"/>
              </a:rPr>
              <a:t>Step</a:t>
            </a:r>
            <a:r>
              <a:rPr sz="1100" b="1" spc="-25" dirty="0">
                <a:latin typeface="Times New Roman"/>
                <a:cs typeface="Times New Roman"/>
              </a:rPr>
              <a:t> </a:t>
            </a:r>
            <a:r>
              <a:rPr sz="1100" b="1" dirty="0">
                <a:latin typeface="Times New Roman"/>
                <a:cs typeface="Times New Roman"/>
              </a:rPr>
              <a:t>3</a:t>
            </a:r>
            <a:r>
              <a:rPr sz="1100" b="1" spc="-25" dirty="0">
                <a:latin typeface="Times New Roman"/>
                <a:cs typeface="Times New Roman"/>
              </a:rPr>
              <a:t> </a:t>
            </a:r>
            <a:r>
              <a:rPr sz="1100" dirty="0">
                <a:latin typeface="Times New Roman"/>
                <a:cs typeface="Times New Roman"/>
              </a:rPr>
              <a:t>–</a:t>
            </a:r>
            <a:r>
              <a:rPr sz="1100" spc="-5" dirty="0">
                <a:latin typeface="Times New Roman"/>
                <a:cs typeface="Times New Roman"/>
              </a:rPr>
              <a:t> </a:t>
            </a:r>
            <a:r>
              <a:rPr sz="1100" b="1" i="1" dirty="0">
                <a:latin typeface="Times New Roman"/>
                <a:cs typeface="Times New Roman"/>
              </a:rPr>
              <a:t>Find</a:t>
            </a:r>
            <a:r>
              <a:rPr sz="1100" b="1" i="1" spc="-25" dirty="0">
                <a:latin typeface="Times New Roman"/>
                <a:cs typeface="Times New Roman"/>
              </a:rPr>
              <a:t> </a:t>
            </a:r>
            <a:r>
              <a:rPr sz="1100" b="1" i="1" dirty="0">
                <a:latin typeface="Times New Roman"/>
                <a:cs typeface="Times New Roman"/>
              </a:rPr>
              <a:t>the</a:t>
            </a:r>
            <a:r>
              <a:rPr sz="1100" b="1" i="1" spc="-20" dirty="0">
                <a:latin typeface="Times New Roman"/>
                <a:cs typeface="Times New Roman"/>
              </a:rPr>
              <a:t> </a:t>
            </a:r>
            <a:r>
              <a:rPr sz="1100" b="1" i="1" dirty="0">
                <a:latin typeface="Times New Roman"/>
                <a:cs typeface="Times New Roman"/>
              </a:rPr>
              <a:t>heat</a:t>
            </a:r>
            <a:r>
              <a:rPr sz="1100" b="1" i="1" spc="-20" dirty="0">
                <a:latin typeface="Times New Roman"/>
                <a:cs typeface="Times New Roman"/>
              </a:rPr>
              <a:t> </a:t>
            </a:r>
            <a:r>
              <a:rPr sz="1100" b="1" i="1" dirty="0">
                <a:latin typeface="Times New Roman"/>
                <a:cs typeface="Times New Roman"/>
              </a:rPr>
              <a:t>added</a:t>
            </a:r>
            <a:r>
              <a:rPr sz="1100" b="1" i="1" spc="-10" dirty="0">
                <a:latin typeface="Times New Roman"/>
                <a:cs typeface="Times New Roman"/>
              </a:rPr>
              <a:t> </a:t>
            </a:r>
            <a:r>
              <a:rPr sz="1100" b="1" i="1" dirty="0">
                <a:latin typeface="Times New Roman"/>
                <a:cs typeface="Times New Roman"/>
              </a:rPr>
              <a:t>to</a:t>
            </a:r>
            <a:r>
              <a:rPr sz="1100" b="1" i="1" spc="-25" dirty="0">
                <a:latin typeface="Times New Roman"/>
                <a:cs typeface="Times New Roman"/>
              </a:rPr>
              <a:t> </a:t>
            </a:r>
            <a:r>
              <a:rPr sz="1100" b="1" i="1" dirty="0">
                <a:latin typeface="Times New Roman"/>
                <a:cs typeface="Times New Roman"/>
              </a:rPr>
              <a:t>the</a:t>
            </a:r>
            <a:r>
              <a:rPr sz="1100" b="1" i="1" spc="-25" dirty="0">
                <a:latin typeface="Times New Roman"/>
                <a:cs typeface="Times New Roman"/>
              </a:rPr>
              <a:t> </a:t>
            </a:r>
            <a:r>
              <a:rPr sz="1100" b="1" i="1" dirty="0">
                <a:latin typeface="Times New Roman"/>
                <a:cs typeface="Times New Roman"/>
              </a:rPr>
              <a:t>gas.</a:t>
            </a:r>
            <a:r>
              <a:rPr sz="1100" b="1" i="1" spc="-15" dirty="0">
                <a:latin typeface="Times New Roman"/>
                <a:cs typeface="Times New Roman"/>
              </a:rPr>
              <a:t> </a:t>
            </a:r>
            <a:r>
              <a:rPr sz="1100" dirty="0">
                <a:latin typeface="Times New Roman"/>
                <a:cs typeface="Times New Roman"/>
              </a:rPr>
              <a:t>Applying</a:t>
            </a:r>
            <a:r>
              <a:rPr sz="1100" spc="-1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First</a:t>
            </a:r>
            <a:r>
              <a:rPr sz="1100" spc="-5" dirty="0">
                <a:latin typeface="Times New Roman"/>
                <a:cs typeface="Times New Roman"/>
              </a:rPr>
              <a:t> </a:t>
            </a:r>
            <a:r>
              <a:rPr sz="1100" dirty="0">
                <a:latin typeface="Times New Roman"/>
                <a:cs typeface="Times New Roman"/>
              </a:rPr>
              <a:t>Law</a:t>
            </a:r>
            <a:r>
              <a:rPr sz="1100" spc="-1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Thermodynamics</a:t>
            </a:r>
            <a:r>
              <a:rPr sz="1100" spc="-5" dirty="0">
                <a:latin typeface="Times New Roman"/>
                <a:cs typeface="Times New Roman"/>
              </a:rPr>
              <a:t> </a:t>
            </a:r>
            <a:r>
              <a:rPr sz="1100" spc="-10" dirty="0">
                <a:latin typeface="Times New Roman"/>
                <a:cs typeface="Times New Roman"/>
              </a:rPr>
              <a:t>gives:</a:t>
            </a:r>
            <a:endParaRPr sz="1100">
              <a:latin typeface="Times New Roman"/>
              <a:cs typeface="Times New Roman"/>
            </a:endParaRPr>
          </a:p>
        </p:txBody>
      </p:sp>
      <p:sp>
        <p:nvSpPr>
          <p:cNvPr id="40" name="object 40"/>
          <p:cNvSpPr txBox="1"/>
          <p:nvPr/>
        </p:nvSpPr>
        <p:spPr>
          <a:xfrm>
            <a:off x="2502204" y="3220339"/>
            <a:ext cx="5436870" cy="1429237"/>
          </a:xfrm>
          <a:prstGeom prst="rect">
            <a:avLst/>
          </a:prstGeom>
        </p:spPr>
        <p:txBody>
          <a:bodyPr vert="horz" wrap="square" lIns="0" tIns="13335" rIns="0" bIns="0" rtlCol="0">
            <a:spAutoFit/>
          </a:bodyPr>
          <a:lstStyle/>
          <a:p>
            <a:pPr marL="12700">
              <a:lnSpc>
                <a:spcPts val="1310"/>
              </a:lnSpc>
              <a:spcBef>
                <a:spcPts val="105"/>
              </a:spcBef>
            </a:pPr>
            <a:r>
              <a:rPr sz="1100" b="1" dirty="0">
                <a:latin typeface="Times New Roman"/>
                <a:cs typeface="Times New Roman"/>
              </a:rPr>
              <a:t>Heat</a:t>
            </a:r>
            <a:r>
              <a:rPr sz="1100" b="1" spc="-10" dirty="0">
                <a:latin typeface="Times New Roman"/>
                <a:cs typeface="Times New Roman"/>
              </a:rPr>
              <a:t> Capacity</a:t>
            </a:r>
            <a:endParaRPr sz="1100">
              <a:latin typeface="Times New Roman"/>
              <a:cs typeface="Times New Roman"/>
            </a:endParaRPr>
          </a:p>
          <a:p>
            <a:pPr marL="469263">
              <a:lnSpc>
                <a:spcPts val="1310"/>
              </a:lnSpc>
              <a:tabLst>
                <a:tab pos="2428231" algn="l"/>
              </a:tabLst>
            </a:pP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Chapter</a:t>
            </a:r>
            <a:r>
              <a:rPr sz="1100" spc="-15" dirty="0">
                <a:latin typeface="Times New Roman"/>
                <a:cs typeface="Times New Roman"/>
              </a:rPr>
              <a:t> </a:t>
            </a:r>
            <a:r>
              <a:rPr sz="1100" dirty="0">
                <a:latin typeface="Times New Roman"/>
                <a:cs typeface="Times New Roman"/>
              </a:rPr>
              <a:t>13,</a:t>
            </a:r>
            <a:r>
              <a:rPr sz="1100" spc="-15" dirty="0">
                <a:latin typeface="Times New Roman"/>
                <a:cs typeface="Times New Roman"/>
              </a:rPr>
              <a:t> </a:t>
            </a:r>
            <a:r>
              <a:rPr sz="1100" dirty="0">
                <a:latin typeface="Times New Roman"/>
                <a:cs typeface="Times New Roman"/>
              </a:rPr>
              <a:t>we</a:t>
            </a:r>
            <a:r>
              <a:rPr sz="1100" spc="-30" dirty="0">
                <a:latin typeface="Times New Roman"/>
                <a:cs typeface="Times New Roman"/>
              </a:rPr>
              <a:t> </a:t>
            </a:r>
            <a:r>
              <a:rPr sz="1100" spc="-20" dirty="0">
                <a:latin typeface="Times New Roman"/>
                <a:cs typeface="Times New Roman"/>
              </a:rPr>
              <a:t>used</a:t>
            </a:r>
            <a:r>
              <a:rPr sz="1100" dirty="0">
                <a:latin typeface="Times New Roman"/>
                <a:cs typeface="Times New Roman"/>
              </a:rPr>
              <a:t>	to</a:t>
            </a:r>
            <a:r>
              <a:rPr sz="1100" spc="-30" dirty="0">
                <a:latin typeface="Times New Roman"/>
                <a:cs typeface="Times New Roman"/>
              </a:rPr>
              <a:t> </a:t>
            </a:r>
            <a:r>
              <a:rPr sz="1100" dirty="0">
                <a:latin typeface="Times New Roman"/>
                <a:cs typeface="Times New Roman"/>
              </a:rPr>
              <a:t>find</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needed</a:t>
            </a:r>
            <a:r>
              <a:rPr sz="1100" spc="-15" dirty="0">
                <a:latin typeface="Times New Roman"/>
                <a:cs typeface="Times New Roman"/>
              </a:rPr>
              <a:t> </a:t>
            </a:r>
            <a:r>
              <a:rPr sz="1100" dirty="0">
                <a:latin typeface="Times New Roman"/>
                <a:cs typeface="Times New Roman"/>
              </a:rPr>
              <a:t>to</a:t>
            </a:r>
            <a:r>
              <a:rPr sz="1100" spc="-10"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50" dirty="0">
                <a:latin typeface="Times New Roman"/>
                <a:cs typeface="Times New Roman"/>
              </a:rPr>
              <a:t>a</a:t>
            </a:r>
            <a:endParaRPr sz="1100">
              <a:latin typeface="Times New Roman"/>
              <a:cs typeface="Times New Roman"/>
            </a:endParaRPr>
          </a:p>
          <a:p>
            <a:pPr marL="12700">
              <a:lnSpc>
                <a:spcPts val="1260"/>
              </a:lnSpc>
              <a:spcBef>
                <a:spcPts val="310"/>
              </a:spcBef>
            </a:pPr>
            <a:r>
              <a:rPr sz="1100" dirty="0">
                <a:latin typeface="Times New Roman"/>
                <a:cs typeface="Times New Roman"/>
              </a:rPr>
              <a:t>substance</a:t>
            </a:r>
            <a:r>
              <a:rPr sz="1100" spc="-10"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mass </a:t>
            </a:r>
            <a:r>
              <a:rPr sz="1100" i="1" dirty="0">
                <a:latin typeface="Times New Roman"/>
                <a:cs typeface="Times New Roman"/>
              </a:rPr>
              <a:t>m</a:t>
            </a:r>
            <a:r>
              <a:rPr sz="1100" i="1" spc="-15" dirty="0">
                <a:latin typeface="Times New Roman"/>
                <a:cs typeface="Times New Roman"/>
              </a:rPr>
              <a:t> </a:t>
            </a:r>
            <a:r>
              <a:rPr sz="1100" dirty="0">
                <a:latin typeface="Times New Roman"/>
                <a:cs typeface="Times New Roman"/>
              </a:rPr>
              <a:t>and</a:t>
            </a:r>
            <a:r>
              <a:rPr sz="1100" spc="-5" dirty="0">
                <a:latin typeface="Times New Roman"/>
                <a:cs typeface="Times New Roman"/>
              </a:rPr>
              <a:t> </a:t>
            </a:r>
            <a:r>
              <a:rPr sz="1100" dirty="0">
                <a:latin typeface="Times New Roman"/>
                <a:cs typeface="Times New Roman"/>
              </a:rPr>
              <a:t>specific</a:t>
            </a:r>
            <a:r>
              <a:rPr sz="1100" spc="-20"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i="1" dirty="0">
                <a:latin typeface="Times New Roman"/>
                <a:cs typeface="Times New Roman"/>
              </a:rPr>
              <a:t>c</a:t>
            </a:r>
            <a:r>
              <a:rPr sz="1100" dirty="0">
                <a:latin typeface="Times New Roman"/>
                <a:cs typeface="Times New Roman"/>
              </a:rPr>
              <a:t>.</a:t>
            </a:r>
            <a:r>
              <a:rPr sz="1100" spc="-10" dirty="0">
                <a:latin typeface="Times New Roman"/>
                <a:cs typeface="Times New Roman"/>
              </a:rPr>
              <a:t> </a:t>
            </a:r>
            <a:r>
              <a:rPr sz="1100" dirty="0">
                <a:latin typeface="Times New Roman"/>
                <a:cs typeface="Times New Roman"/>
              </a:rPr>
              <a:t>For</a:t>
            </a:r>
            <a:r>
              <a:rPr sz="1100" spc="-5" dirty="0">
                <a:latin typeface="Times New Roman"/>
                <a:cs typeface="Times New Roman"/>
              </a:rPr>
              <a:t> </a:t>
            </a:r>
            <a:r>
              <a:rPr sz="1100" dirty="0">
                <a:latin typeface="Times New Roman"/>
                <a:cs typeface="Times New Roman"/>
              </a:rPr>
              <a:t>gases,</a:t>
            </a:r>
            <a:r>
              <a:rPr sz="1100" spc="-10"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more</a:t>
            </a:r>
            <a:r>
              <a:rPr sz="1100" spc="-10" dirty="0">
                <a:latin typeface="Times New Roman"/>
                <a:cs typeface="Times New Roman"/>
              </a:rPr>
              <a:t> </a:t>
            </a:r>
            <a:r>
              <a:rPr sz="1100" dirty="0">
                <a:latin typeface="Times New Roman"/>
                <a:cs typeface="Times New Roman"/>
              </a:rPr>
              <a:t>convenient equation</a:t>
            </a:r>
            <a:r>
              <a:rPr sz="1100" spc="-25" dirty="0">
                <a:latin typeface="Times New Roman"/>
                <a:cs typeface="Times New Roman"/>
              </a:rPr>
              <a:t> is</a:t>
            </a:r>
            <a:endParaRPr sz="1100">
              <a:latin typeface="Times New Roman"/>
              <a:cs typeface="Times New Roman"/>
            </a:endParaRPr>
          </a:p>
          <a:p>
            <a:pPr marL="646428">
              <a:lnSpc>
                <a:spcPts val="1260"/>
              </a:lnSpc>
              <a:tabLst>
                <a:tab pos="1205860" algn="l"/>
              </a:tabLst>
            </a:pPr>
            <a:r>
              <a:rPr sz="1100" spc="-50" dirty="0">
                <a:latin typeface="Times New Roman"/>
                <a:cs typeface="Times New Roman"/>
              </a:rPr>
              <a:t>,</a:t>
            </a:r>
            <a:r>
              <a:rPr sz="1100" dirty="0">
                <a:latin typeface="Times New Roman"/>
                <a:cs typeface="Times New Roman"/>
              </a:rPr>
              <a:t>	where</a:t>
            </a:r>
            <a:r>
              <a:rPr sz="1100" spc="-30" dirty="0">
                <a:latin typeface="Times New Roman"/>
                <a:cs typeface="Times New Roman"/>
              </a:rPr>
              <a:t> </a:t>
            </a:r>
            <a:r>
              <a:rPr sz="1100" i="1" dirty="0">
                <a:latin typeface="Times New Roman"/>
                <a:cs typeface="Times New Roman"/>
              </a:rPr>
              <a:t>C</a:t>
            </a:r>
            <a:r>
              <a:rPr sz="1100" i="1" spc="-35" dirty="0">
                <a:latin typeface="Times New Roman"/>
                <a:cs typeface="Times New Roman"/>
              </a:rPr>
              <a:t> </a:t>
            </a:r>
            <a:r>
              <a:rPr sz="1100" dirty="0">
                <a:latin typeface="Times New Roman"/>
                <a:cs typeface="Times New Roman"/>
              </a:rPr>
              <a:t>is</a:t>
            </a:r>
            <a:r>
              <a:rPr sz="1100" spc="-35" dirty="0">
                <a:latin typeface="Times New Roman"/>
                <a:cs typeface="Times New Roman"/>
              </a:rPr>
              <a:t> </a:t>
            </a:r>
            <a:r>
              <a:rPr sz="1100" dirty="0">
                <a:latin typeface="Times New Roman"/>
                <a:cs typeface="Times New Roman"/>
              </a:rPr>
              <a:t>known</a:t>
            </a:r>
            <a:r>
              <a:rPr sz="1100" spc="-30" dirty="0">
                <a:latin typeface="Times New Roman"/>
                <a:cs typeface="Times New Roman"/>
              </a:rPr>
              <a:t> </a:t>
            </a:r>
            <a:r>
              <a:rPr sz="1100" dirty="0">
                <a:latin typeface="Times New Roman"/>
                <a:cs typeface="Times New Roman"/>
              </a:rPr>
              <a:t>as</a:t>
            </a:r>
            <a:r>
              <a:rPr sz="1100" spc="-4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heat</a:t>
            </a:r>
            <a:r>
              <a:rPr sz="1100" spc="-30" dirty="0">
                <a:latin typeface="Times New Roman"/>
                <a:cs typeface="Times New Roman"/>
              </a:rPr>
              <a:t> </a:t>
            </a:r>
            <a:r>
              <a:rPr sz="1100" dirty="0">
                <a:latin typeface="Times New Roman"/>
                <a:cs typeface="Times New Roman"/>
              </a:rPr>
              <a:t>capacity.</a:t>
            </a:r>
            <a:r>
              <a:rPr sz="1100" spc="-50" dirty="0">
                <a:latin typeface="Times New Roman"/>
                <a:cs typeface="Times New Roman"/>
              </a:rPr>
              <a:t> </a:t>
            </a:r>
            <a:r>
              <a:rPr sz="1100" dirty="0">
                <a:latin typeface="Times New Roman"/>
                <a:cs typeface="Times New Roman"/>
              </a:rPr>
              <a:t>The</a:t>
            </a:r>
            <a:r>
              <a:rPr sz="1100" spc="-50" dirty="0">
                <a:latin typeface="Times New Roman"/>
                <a:cs typeface="Times New Roman"/>
              </a:rPr>
              <a:t> </a:t>
            </a:r>
            <a:r>
              <a:rPr sz="1100" dirty="0">
                <a:latin typeface="Times New Roman"/>
                <a:cs typeface="Times New Roman"/>
              </a:rPr>
              <a:t>value</a:t>
            </a:r>
            <a:r>
              <a:rPr sz="1100" spc="-3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heat</a:t>
            </a:r>
            <a:r>
              <a:rPr sz="1100" spc="-30" dirty="0">
                <a:latin typeface="Times New Roman"/>
                <a:cs typeface="Times New Roman"/>
              </a:rPr>
              <a:t> </a:t>
            </a:r>
            <a:r>
              <a:rPr sz="1100" spc="-10" dirty="0">
                <a:latin typeface="Times New Roman"/>
                <a:cs typeface="Times New Roman"/>
              </a:rPr>
              <a:t>capacity</a:t>
            </a:r>
            <a:endParaRPr sz="1100">
              <a:latin typeface="Times New Roman"/>
              <a:cs typeface="Times New Roman"/>
            </a:endParaRPr>
          </a:p>
          <a:p>
            <a:pPr marL="12700" marR="230503">
              <a:lnSpc>
                <a:spcPts val="1200"/>
              </a:lnSpc>
              <a:spcBef>
                <a:spcPts val="490"/>
              </a:spcBef>
            </a:pPr>
            <a:r>
              <a:rPr sz="1100" dirty="0">
                <a:latin typeface="Times New Roman"/>
                <a:cs typeface="Times New Roman"/>
              </a:rPr>
              <a:t>depends</a:t>
            </a:r>
            <a:r>
              <a:rPr sz="1100" spc="-30" dirty="0">
                <a:latin typeface="Times New Roman"/>
                <a:cs typeface="Times New Roman"/>
              </a:rPr>
              <a:t> </a:t>
            </a:r>
            <a:r>
              <a:rPr sz="1100" dirty="0">
                <a:latin typeface="Times New Roman"/>
                <a:cs typeface="Times New Roman"/>
              </a:rPr>
              <a:t>on</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process</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follows</a:t>
            </a:r>
            <a:r>
              <a:rPr sz="1100" spc="-15" dirty="0">
                <a:latin typeface="Times New Roman"/>
                <a:cs typeface="Times New Roman"/>
              </a:rPr>
              <a:t> </a:t>
            </a:r>
            <a:r>
              <a:rPr sz="1100" dirty="0">
                <a:latin typeface="Times New Roman"/>
                <a:cs typeface="Times New Roman"/>
              </a:rPr>
              <a:t>when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spc="-10" dirty="0">
                <a:latin typeface="Times New Roman"/>
                <a:cs typeface="Times New Roman"/>
              </a:rPr>
              <a:t>added.</a:t>
            </a:r>
            <a:r>
              <a:rPr sz="1100" spc="-70" dirty="0">
                <a:latin typeface="Times New Roman"/>
                <a:cs typeface="Times New Roman"/>
              </a:rPr>
              <a:t> </a:t>
            </a:r>
            <a:r>
              <a:rPr sz="1100" dirty="0">
                <a:latin typeface="Times New Roman"/>
                <a:cs typeface="Times New Roman"/>
              </a:rPr>
              <a:t>At</a:t>
            </a:r>
            <a:r>
              <a:rPr sz="1100" spc="-15" dirty="0">
                <a:latin typeface="Times New Roman"/>
                <a:cs typeface="Times New Roman"/>
              </a:rPr>
              <a:t> </a:t>
            </a:r>
            <a:r>
              <a:rPr sz="1100" dirty="0">
                <a:latin typeface="Times New Roman"/>
                <a:cs typeface="Times New Roman"/>
              </a:rPr>
              <a:t>constant</a:t>
            </a:r>
            <a:r>
              <a:rPr sz="1100" spc="-25" dirty="0">
                <a:latin typeface="Times New Roman"/>
                <a:cs typeface="Times New Roman"/>
              </a:rPr>
              <a:t> </a:t>
            </a:r>
            <a:r>
              <a:rPr sz="1100" dirty="0">
                <a:latin typeface="Times New Roman"/>
                <a:cs typeface="Times New Roman"/>
              </a:rPr>
              <a:t>volume,</a:t>
            </a:r>
            <a:r>
              <a:rPr sz="1100" spc="-10" dirty="0">
                <a:latin typeface="Times New Roman"/>
                <a:cs typeface="Times New Roman"/>
              </a:rPr>
              <a:t> </a:t>
            </a:r>
            <a:r>
              <a:rPr sz="1100" dirty="0">
                <a:latin typeface="Times New Roman"/>
                <a:cs typeface="Times New Roman"/>
              </a:rPr>
              <a:t>when</a:t>
            </a:r>
            <a:r>
              <a:rPr sz="1100" spc="-25" dirty="0">
                <a:latin typeface="Times New Roman"/>
                <a:cs typeface="Times New Roman"/>
              </a:rPr>
              <a:t> the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dirty="0">
                <a:latin typeface="Times New Roman"/>
                <a:cs typeface="Times New Roman"/>
              </a:rPr>
              <a:t>is</a:t>
            </a:r>
            <a:r>
              <a:rPr sz="1100" spc="-10" dirty="0">
                <a:latin typeface="Times New Roman"/>
                <a:cs typeface="Times New Roman"/>
              </a:rPr>
              <a:t> zero:</a:t>
            </a:r>
            <a:endParaRPr sz="1100">
              <a:latin typeface="Times New Roman"/>
              <a:cs typeface="Times New Roman"/>
            </a:endParaRPr>
          </a:p>
          <a:p>
            <a:pPr>
              <a:lnSpc>
                <a:spcPct val="100000"/>
              </a:lnSpc>
            </a:pPr>
            <a:endParaRPr sz="1100">
              <a:latin typeface="Times New Roman"/>
              <a:cs typeface="Times New Roman"/>
            </a:endParaRPr>
          </a:p>
          <a:p>
            <a:pPr marL="1127756">
              <a:tabLst>
                <a:tab pos="1384295" algn="l"/>
              </a:tabLst>
            </a:pPr>
            <a:r>
              <a:rPr sz="1100" spc="-50" dirty="0">
                <a:latin typeface="Times New Roman"/>
                <a:cs typeface="Times New Roman"/>
              </a:rPr>
              <a:t>,</a:t>
            </a:r>
            <a:r>
              <a:rPr sz="1100" dirty="0">
                <a:latin typeface="Times New Roman"/>
                <a:cs typeface="Times New Roman"/>
              </a:rPr>
              <a:t>	(Eq.</a:t>
            </a:r>
            <a:r>
              <a:rPr sz="1100" spc="-35" dirty="0">
                <a:latin typeface="Times New Roman"/>
                <a:cs typeface="Times New Roman"/>
              </a:rPr>
              <a:t> </a:t>
            </a:r>
            <a:r>
              <a:rPr sz="1100" dirty="0">
                <a:latin typeface="Times New Roman"/>
                <a:cs typeface="Times New Roman"/>
              </a:rPr>
              <a:t>15.6:</a:t>
            </a:r>
            <a:r>
              <a:rPr sz="1100" spc="-35" dirty="0">
                <a:latin typeface="Times New Roman"/>
                <a:cs typeface="Times New Roman"/>
              </a:rPr>
              <a:t> </a:t>
            </a:r>
            <a:r>
              <a:rPr sz="1100" b="1" dirty="0">
                <a:latin typeface="Times New Roman"/>
                <a:cs typeface="Times New Roman"/>
              </a:rPr>
              <a:t>Heat</a:t>
            </a:r>
            <a:r>
              <a:rPr sz="1100" b="1" spc="-30" dirty="0">
                <a:latin typeface="Times New Roman"/>
                <a:cs typeface="Times New Roman"/>
              </a:rPr>
              <a:t> </a:t>
            </a:r>
            <a:r>
              <a:rPr sz="1100" b="1" dirty="0">
                <a:latin typeface="Times New Roman"/>
                <a:cs typeface="Times New Roman"/>
              </a:rPr>
              <a:t>needed</a:t>
            </a:r>
            <a:r>
              <a:rPr sz="1100" b="1" spc="-40" dirty="0">
                <a:latin typeface="Times New Roman"/>
                <a:cs typeface="Times New Roman"/>
              </a:rPr>
              <a:t> </a:t>
            </a:r>
            <a:r>
              <a:rPr sz="1100" b="1" dirty="0">
                <a:latin typeface="Times New Roman"/>
                <a:cs typeface="Times New Roman"/>
              </a:rPr>
              <a:t>to</a:t>
            </a:r>
            <a:r>
              <a:rPr sz="1100" b="1" spc="-45" dirty="0">
                <a:latin typeface="Times New Roman"/>
                <a:cs typeface="Times New Roman"/>
              </a:rPr>
              <a:t> </a:t>
            </a:r>
            <a:r>
              <a:rPr sz="1100" b="1" dirty="0">
                <a:latin typeface="Times New Roman"/>
                <a:cs typeface="Times New Roman"/>
              </a:rPr>
              <a:t>change</a:t>
            </a:r>
            <a:r>
              <a:rPr sz="1100" b="1" spc="-40" dirty="0">
                <a:latin typeface="Times New Roman"/>
                <a:cs typeface="Times New Roman"/>
              </a:rPr>
              <a:t> </a:t>
            </a:r>
            <a:r>
              <a:rPr sz="1100" b="1" dirty="0">
                <a:latin typeface="Times New Roman"/>
                <a:cs typeface="Times New Roman"/>
              </a:rPr>
              <a:t>temperature</a:t>
            </a:r>
            <a:r>
              <a:rPr sz="1100" b="1" spc="-35" dirty="0">
                <a:latin typeface="Times New Roman"/>
                <a:cs typeface="Times New Roman"/>
              </a:rPr>
              <a:t> </a:t>
            </a:r>
            <a:r>
              <a:rPr sz="1100" b="1" dirty="0">
                <a:latin typeface="Times New Roman"/>
                <a:cs typeface="Times New Roman"/>
              </a:rPr>
              <a:t>at</a:t>
            </a:r>
            <a:r>
              <a:rPr sz="1100" b="1" spc="-45" dirty="0">
                <a:latin typeface="Times New Roman"/>
                <a:cs typeface="Times New Roman"/>
              </a:rPr>
              <a:t> </a:t>
            </a:r>
            <a:r>
              <a:rPr sz="1100" b="1" dirty="0">
                <a:latin typeface="Times New Roman"/>
                <a:cs typeface="Times New Roman"/>
              </a:rPr>
              <a:t>constant</a:t>
            </a:r>
            <a:r>
              <a:rPr sz="1100" b="1" spc="-35" dirty="0">
                <a:latin typeface="Times New Roman"/>
                <a:cs typeface="Times New Roman"/>
              </a:rPr>
              <a:t> </a:t>
            </a:r>
            <a:r>
              <a:rPr sz="1100" b="1" spc="-10" dirty="0">
                <a:latin typeface="Times New Roman"/>
                <a:cs typeface="Times New Roman"/>
              </a:rPr>
              <a:t>volume</a:t>
            </a:r>
            <a:r>
              <a:rPr sz="1100" spc="-10" dirty="0">
                <a:latin typeface="Times New Roman"/>
                <a:cs typeface="Times New Roman"/>
              </a:rPr>
              <a:t>)</a:t>
            </a:r>
            <a:endParaRPr sz="1100">
              <a:latin typeface="Times New Roman"/>
              <a:cs typeface="Times New Roman"/>
            </a:endParaRPr>
          </a:p>
        </p:txBody>
      </p:sp>
      <p:sp>
        <p:nvSpPr>
          <p:cNvPr id="41" name="object 41"/>
          <p:cNvSpPr txBox="1"/>
          <p:nvPr/>
        </p:nvSpPr>
        <p:spPr>
          <a:xfrm>
            <a:off x="2502204" y="4665346"/>
            <a:ext cx="368300" cy="182742"/>
          </a:xfrm>
          <a:prstGeom prst="rect">
            <a:avLst/>
          </a:prstGeom>
        </p:spPr>
        <p:txBody>
          <a:bodyPr vert="horz" wrap="square" lIns="0" tIns="13335" rIns="0" bIns="0" rtlCol="0">
            <a:spAutoFit/>
          </a:bodyPr>
          <a:lstStyle/>
          <a:p>
            <a:pPr marL="12700">
              <a:spcBef>
                <a:spcPts val="105"/>
              </a:spcBef>
            </a:pPr>
            <a:r>
              <a:rPr sz="1100" spc="-10" dirty="0">
                <a:latin typeface="Times New Roman"/>
                <a:cs typeface="Times New Roman"/>
              </a:rPr>
              <a:t>where</a:t>
            </a:r>
            <a:endParaRPr sz="1100">
              <a:latin typeface="Times New Roman"/>
              <a:cs typeface="Times New Roman"/>
            </a:endParaRPr>
          </a:p>
        </p:txBody>
      </p:sp>
      <p:sp>
        <p:nvSpPr>
          <p:cNvPr id="42" name="object 42"/>
          <p:cNvSpPr txBox="1"/>
          <p:nvPr/>
        </p:nvSpPr>
        <p:spPr>
          <a:xfrm>
            <a:off x="3105657" y="4621759"/>
            <a:ext cx="4660900" cy="446917"/>
          </a:xfrm>
          <a:prstGeom prst="rect">
            <a:avLst/>
          </a:prstGeom>
        </p:spPr>
        <p:txBody>
          <a:bodyPr vert="horz" wrap="square" lIns="0" tIns="56515" rIns="0" bIns="0" rtlCol="0">
            <a:spAutoFit/>
          </a:bodyPr>
          <a:lstStyle/>
          <a:p>
            <a:pPr marL="12700">
              <a:spcBef>
                <a:spcPts val="445"/>
              </a:spcBef>
            </a:pP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the heat</a:t>
            </a:r>
            <a:r>
              <a:rPr sz="1100" spc="-15" dirty="0">
                <a:latin typeface="Times New Roman"/>
                <a:cs typeface="Times New Roman"/>
              </a:rPr>
              <a:t> </a:t>
            </a:r>
            <a:r>
              <a:rPr sz="1100" dirty="0">
                <a:latin typeface="Times New Roman"/>
                <a:cs typeface="Times New Roman"/>
              </a:rPr>
              <a:t>capacity</a:t>
            </a:r>
            <a:r>
              <a:rPr sz="1100" spc="-15" dirty="0">
                <a:latin typeface="Times New Roman"/>
                <a:cs typeface="Times New Roman"/>
              </a:rPr>
              <a:t> </a:t>
            </a:r>
            <a:r>
              <a:rPr sz="1100" dirty="0">
                <a:latin typeface="Times New Roman"/>
                <a:cs typeface="Times New Roman"/>
              </a:rPr>
              <a:t>at constant</a:t>
            </a:r>
            <a:r>
              <a:rPr sz="1100" spc="5" dirty="0">
                <a:latin typeface="Times New Roman"/>
                <a:cs typeface="Times New Roman"/>
              </a:rPr>
              <a:t> </a:t>
            </a:r>
            <a:r>
              <a:rPr sz="1100" dirty="0">
                <a:latin typeface="Times New Roman"/>
                <a:cs typeface="Times New Roman"/>
              </a:rPr>
              <a:t>volume.</a:t>
            </a:r>
            <a:r>
              <a:rPr sz="1100" spc="-40" dirty="0">
                <a:latin typeface="Times New Roman"/>
                <a:cs typeface="Times New Roman"/>
              </a:rPr>
              <a:t> </a:t>
            </a:r>
            <a:r>
              <a:rPr sz="1100" dirty="0">
                <a:latin typeface="Times New Roman"/>
                <a:cs typeface="Times New Roman"/>
              </a:rPr>
              <a:t>As</a:t>
            </a:r>
            <a:r>
              <a:rPr sz="1100" spc="-10" dirty="0">
                <a:latin typeface="Times New Roman"/>
                <a:cs typeface="Times New Roman"/>
              </a:rPr>
              <a:t> </a:t>
            </a:r>
            <a:r>
              <a:rPr sz="1100" dirty="0">
                <a:latin typeface="Times New Roman"/>
                <a:cs typeface="Times New Roman"/>
              </a:rPr>
              <a:t>mentioned</a:t>
            </a:r>
            <a:r>
              <a:rPr sz="1100" spc="-15" dirty="0">
                <a:latin typeface="Times New Roman"/>
                <a:cs typeface="Times New Roman"/>
              </a:rPr>
              <a:t> </a:t>
            </a:r>
            <a:r>
              <a:rPr sz="1100" dirty="0">
                <a:latin typeface="Times New Roman"/>
                <a:cs typeface="Times New Roman"/>
              </a:rPr>
              <a:t>in Section</a:t>
            </a:r>
            <a:r>
              <a:rPr sz="1100" spc="-5" dirty="0">
                <a:latin typeface="Times New Roman"/>
                <a:cs typeface="Times New Roman"/>
              </a:rPr>
              <a:t> </a:t>
            </a:r>
            <a:r>
              <a:rPr sz="1100" spc="-10" dirty="0">
                <a:latin typeface="Times New Roman"/>
                <a:cs typeface="Times New Roman"/>
              </a:rPr>
              <a:t>15-</a:t>
            </a:r>
            <a:r>
              <a:rPr sz="1100" dirty="0">
                <a:latin typeface="Times New Roman"/>
                <a:cs typeface="Times New Roman"/>
              </a:rPr>
              <a:t>2, we</a:t>
            </a:r>
            <a:r>
              <a:rPr sz="1100" spc="-15" dirty="0">
                <a:latin typeface="Times New Roman"/>
                <a:cs typeface="Times New Roman"/>
              </a:rPr>
              <a:t> </a:t>
            </a:r>
            <a:r>
              <a:rPr sz="1100" spc="-10" dirty="0">
                <a:latin typeface="Times New Roman"/>
                <a:cs typeface="Times New Roman"/>
              </a:rPr>
              <a:t>apply</a:t>
            </a:r>
            <a:endParaRPr sz="1100">
              <a:latin typeface="Times New Roman"/>
              <a:cs typeface="Times New Roman"/>
            </a:endParaRPr>
          </a:p>
          <a:p>
            <a:pPr marL="291464">
              <a:spcBef>
                <a:spcPts val="350"/>
              </a:spcBef>
            </a:pPr>
            <a:r>
              <a:rPr sz="1100" dirty="0">
                <a:latin typeface="Times New Roman"/>
                <a:cs typeface="Times New Roman"/>
              </a:rPr>
              <a:t>to</a:t>
            </a:r>
            <a:r>
              <a:rPr sz="1100" spc="-10" dirty="0">
                <a:latin typeface="Times New Roman"/>
                <a:cs typeface="Times New Roman"/>
              </a:rPr>
              <a:t> </a:t>
            </a:r>
            <a:r>
              <a:rPr sz="1100" dirty="0">
                <a:latin typeface="Times New Roman"/>
                <a:cs typeface="Times New Roman"/>
              </a:rPr>
              <a:t>all processes,</a:t>
            </a:r>
            <a:r>
              <a:rPr sz="1100" spc="-15" dirty="0">
                <a:latin typeface="Times New Roman"/>
                <a:cs typeface="Times New Roman"/>
              </a:rPr>
              <a:t> </a:t>
            </a:r>
            <a:r>
              <a:rPr sz="1100" dirty="0">
                <a:latin typeface="Times New Roman"/>
                <a:cs typeface="Times New Roman"/>
              </a:rPr>
              <a:t>because</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internal energy</a:t>
            </a:r>
            <a:r>
              <a:rPr sz="1100" spc="-1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spc="-10" dirty="0">
                <a:latin typeface="Times New Roman"/>
                <a:cs typeface="Times New Roman"/>
              </a:rPr>
              <a:t>independent.</a:t>
            </a:r>
            <a:endParaRPr sz="1100">
              <a:latin typeface="Times New Roman"/>
              <a:cs typeface="Times New Roman"/>
            </a:endParaRPr>
          </a:p>
        </p:txBody>
      </p:sp>
      <p:sp>
        <p:nvSpPr>
          <p:cNvPr id="43" name="object 43"/>
          <p:cNvSpPr txBox="1"/>
          <p:nvPr/>
        </p:nvSpPr>
        <p:spPr>
          <a:xfrm>
            <a:off x="2502204" y="5209413"/>
            <a:ext cx="5438140" cy="2300630"/>
          </a:xfrm>
          <a:prstGeom prst="rect">
            <a:avLst/>
          </a:prstGeom>
        </p:spPr>
        <p:txBody>
          <a:bodyPr vert="horz" wrap="square" lIns="0" tIns="12700" rIns="0" bIns="0" rtlCol="0">
            <a:spAutoFit/>
          </a:bodyPr>
          <a:lstStyle/>
          <a:p>
            <a:pPr marL="12700">
              <a:spcBef>
                <a:spcPts val="100"/>
              </a:spcBef>
              <a:tabLst>
                <a:tab pos="2149467" algn="l"/>
                <a:tab pos="4056363" algn="l"/>
              </a:tabLst>
            </a:pPr>
            <a:r>
              <a:rPr sz="1100" spc="-10" dirty="0">
                <a:latin typeface="Times New Roman"/>
                <a:cs typeface="Times New Roman"/>
              </a:rPr>
              <a:t>Monatomic:</a:t>
            </a:r>
            <a:r>
              <a:rPr sz="1100" dirty="0">
                <a:latin typeface="Times New Roman"/>
                <a:cs typeface="Times New Roman"/>
              </a:rPr>
              <a:t>	</a:t>
            </a:r>
            <a:r>
              <a:rPr sz="1100" spc="-10" dirty="0">
                <a:latin typeface="Times New Roman"/>
                <a:cs typeface="Times New Roman"/>
              </a:rPr>
              <a:t>Diatomic:</a:t>
            </a:r>
            <a:r>
              <a:rPr sz="1100" dirty="0">
                <a:latin typeface="Times New Roman"/>
                <a:cs typeface="Times New Roman"/>
              </a:rPr>
              <a:t>	</a:t>
            </a:r>
            <a:r>
              <a:rPr sz="1100" spc="-10" dirty="0">
                <a:latin typeface="Times New Roman"/>
                <a:cs typeface="Times New Roman"/>
              </a:rPr>
              <a:t>Polyatomic:</a:t>
            </a:r>
            <a:endParaRPr sz="1100">
              <a:latin typeface="Times New Roman"/>
              <a:cs typeface="Times New Roman"/>
            </a:endParaRPr>
          </a:p>
          <a:p>
            <a:pPr>
              <a:spcBef>
                <a:spcPts val="910"/>
              </a:spcBef>
            </a:pPr>
            <a:endParaRPr sz="1100">
              <a:latin typeface="Times New Roman"/>
              <a:cs typeface="Times New Roman"/>
            </a:endParaRPr>
          </a:p>
          <a:p>
            <a:pPr marL="469263"/>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contrast,</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b="1" dirty="0">
                <a:latin typeface="Times New Roman"/>
                <a:cs typeface="Times New Roman"/>
              </a:rPr>
              <a:t>heat</a:t>
            </a:r>
            <a:r>
              <a:rPr sz="1100" b="1" spc="-20" dirty="0">
                <a:latin typeface="Times New Roman"/>
                <a:cs typeface="Times New Roman"/>
              </a:rPr>
              <a:t> </a:t>
            </a:r>
            <a:r>
              <a:rPr sz="1100" b="1" dirty="0">
                <a:latin typeface="Times New Roman"/>
                <a:cs typeface="Times New Roman"/>
              </a:rPr>
              <a:t>needed</a:t>
            </a:r>
            <a:r>
              <a:rPr sz="1100" b="1" spc="-25" dirty="0">
                <a:latin typeface="Times New Roman"/>
                <a:cs typeface="Times New Roman"/>
              </a:rPr>
              <a:t> </a:t>
            </a:r>
            <a:r>
              <a:rPr sz="1100" b="1" dirty="0">
                <a:latin typeface="Times New Roman"/>
                <a:cs typeface="Times New Roman"/>
              </a:rPr>
              <a:t>to</a:t>
            </a:r>
            <a:r>
              <a:rPr sz="1100" b="1" spc="-25" dirty="0">
                <a:latin typeface="Times New Roman"/>
                <a:cs typeface="Times New Roman"/>
              </a:rPr>
              <a:t> </a:t>
            </a:r>
            <a:r>
              <a:rPr sz="1100" b="1" dirty="0">
                <a:latin typeface="Times New Roman"/>
                <a:cs typeface="Times New Roman"/>
              </a:rPr>
              <a:t>change</a:t>
            </a:r>
            <a:r>
              <a:rPr sz="1100" b="1" spc="-35" dirty="0">
                <a:latin typeface="Times New Roman"/>
                <a:cs typeface="Times New Roman"/>
              </a:rPr>
              <a:t> </a:t>
            </a:r>
            <a:r>
              <a:rPr sz="1100" b="1" dirty="0">
                <a:latin typeface="Times New Roman"/>
                <a:cs typeface="Times New Roman"/>
              </a:rPr>
              <a:t>temperature</a:t>
            </a:r>
            <a:r>
              <a:rPr sz="1100" b="1" spc="-30" dirty="0">
                <a:latin typeface="Times New Roman"/>
                <a:cs typeface="Times New Roman"/>
              </a:rPr>
              <a:t> </a:t>
            </a:r>
            <a:r>
              <a:rPr sz="1100" b="1" dirty="0">
                <a:latin typeface="Times New Roman"/>
                <a:cs typeface="Times New Roman"/>
              </a:rPr>
              <a:t>at</a:t>
            </a:r>
            <a:r>
              <a:rPr sz="1100" b="1" spc="-20" dirty="0">
                <a:latin typeface="Times New Roman"/>
                <a:cs typeface="Times New Roman"/>
              </a:rPr>
              <a:t> </a:t>
            </a:r>
            <a:r>
              <a:rPr sz="1100" b="1" dirty="0">
                <a:latin typeface="Times New Roman"/>
                <a:cs typeface="Times New Roman"/>
              </a:rPr>
              <a:t>constant</a:t>
            </a:r>
            <a:r>
              <a:rPr sz="1100" b="1" spc="-15" dirty="0">
                <a:latin typeface="Times New Roman"/>
                <a:cs typeface="Times New Roman"/>
              </a:rPr>
              <a:t> </a:t>
            </a:r>
            <a:r>
              <a:rPr sz="1100" b="1" dirty="0">
                <a:latin typeface="Times New Roman"/>
                <a:cs typeface="Times New Roman"/>
              </a:rPr>
              <a:t>pressure</a:t>
            </a:r>
            <a:r>
              <a:rPr sz="1100" b="1" spc="-3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given</a:t>
            </a:r>
            <a:r>
              <a:rPr sz="1100" spc="-20" dirty="0">
                <a:latin typeface="Times New Roman"/>
                <a:cs typeface="Times New Roman"/>
              </a:rPr>
              <a:t> </a:t>
            </a:r>
            <a:r>
              <a:rPr sz="1100" spc="-25" dirty="0">
                <a:latin typeface="Times New Roman"/>
                <a:cs typeface="Times New Roman"/>
              </a:rPr>
              <a:t>by:</a:t>
            </a:r>
            <a:endParaRPr sz="1100">
              <a:latin typeface="Times New Roman"/>
              <a:cs typeface="Times New Roman"/>
            </a:endParaRPr>
          </a:p>
          <a:p>
            <a:pPr marL="4254483">
              <a:spcBef>
                <a:spcPts val="85"/>
              </a:spcBef>
              <a:tabLst>
                <a:tab pos="4533247" algn="l"/>
              </a:tabLst>
            </a:pPr>
            <a:r>
              <a:rPr sz="1100" spc="-50" dirty="0">
                <a:latin typeface="Times New Roman"/>
                <a:cs typeface="Times New Roman"/>
              </a:rPr>
              <a:t>,</a:t>
            </a:r>
            <a:r>
              <a:rPr sz="1100" dirty="0">
                <a:latin typeface="Times New Roman"/>
                <a:cs typeface="Times New Roman"/>
              </a:rPr>
              <a:t>	(Eq. </a:t>
            </a:r>
            <a:r>
              <a:rPr sz="1100" spc="-10" dirty="0">
                <a:latin typeface="Times New Roman"/>
                <a:cs typeface="Times New Roman"/>
              </a:rPr>
              <a:t>15.7)</a:t>
            </a:r>
            <a:endParaRPr sz="1100">
              <a:latin typeface="Times New Roman"/>
              <a:cs typeface="Times New Roman"/>
            </a:endParaRPr>
          </a:p>
          <a:p>
            <a:pPr marL="469263">
              <a:spcBef>
                <a:spcPts val="590"/>
              </a:spcBef>
              <a:tabLst>
                <a:tab pos="1602098" algn="l"/>
              </a:tabLst>
            </a:pPr>
            <a:r>
              <a:rPr sz="1100" spc="-10" dirty="0">
                <a:latin typeface="Times New Roman"/>
                <a:cs typeface="Times New Roman"/>
              </a:rPr>
              <a:t>where</a:t>
            </a:r>
            <a:r>
              <a:rPr sz="1100" dirty="0">
                <a:latin typeface="Times New Roman"/>
                <a:cs typeface="Times New Roman"/>
              </a:rPr>
              <a:t>	is</a:t>
            </a:r>
            <a:r>
              <a:rPr sz="1100" spc="-1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capacity</a:t>
            </a:r>
            <a:r>
              <a:rPr sz="1100" spc="-5"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constant</a:t>
            </a:r>
            <a:r>
              <a:rPr sz="1100" spc="-5" dirty="0">
                <a:latin typeface="Times New Roman"/>
                <a:cs typeface="Times New Roman"/>
              </a:rPr>
              <a:t> </a:t>
            </a:r>
            <a:r>
              <a:rPr sz="1100" spc="-10" dirty="0">
                <a:latin typeface="Times New Roman"/>
                <a:cs typeface="Times New Roman"/>
              </a:rPr>
              <a:t>pressure.</a:t>
            </a:r>
            <a:endParaRPr sz="1100">
              <a:latin typeface="Times New Roman"/>
              <a:cs typeface="Times New Roman"/>
            </a:endParaRPr>
          </a:p>
          <a:p>
            <a:pPr marL="12700">
              <a:spcBef>
                <a:spcPts val="1235"/>
              </a:spcBef>
              <a:tabLst>
                <a:tab pos="2149467" algn="l"/>
                <a:tab pos="4056363" algn="l"/>
              </a:tabLst>
            </a:pPr>
            <a:r>
              <a:rPr sz="1100" spc="-10" dirty="0">
                <a:latin typeface="Times New Roman"/>
                <a:cs typeface="Times New Roman"/>
              </a:rPr>
              <a:t>Monatomic:</a:t>
            </a:r>
            <a:r>
              <a:rPr sz="1100" dirty="0">
                <a:latin typeface="Times New Roman"/>
                <a:cs typeface="Times New Roman"/>
              </a:rPr>
              <a:t>	</a:t>
            </a:r>
            <a:r>
              <a:rPr sz="1100" spc="-10" dirty="0">
                <a:latin typeface="Times New Roman"/>
                <a:cs typeface="Times New Roman"/>
              </a:rPr>
              <a:t>Diatomic:</a:t>
            </a:r>
            <a:r>
              <a:rPr sz="1100" dirty="0">
                <a:latin typeface="Times New Roman"/>
                <a:cs typeface="Times New Roman"/>
              </a:rPr>
              <a:t>	</a:t>
            </a:r>
            <a:r>
              <a:rPr sz="1100" spc="-10" dirty="0">
                <a:latin typeface="Times New Roman"/>
                <a:cs typeface="Times New Roman"/>
              </a:rPr>
              <a:t>Polyatomic:</a:t>
            </a:r>
            <a:endParaRPr sz="1100">
              <a:latin typeface="Times New Roman"/>
              <a:cs typeface="Times New Roman"/>
            </a:endParaRPr>
          </a:p>
          <a:p>
            <a:pPr>
              <a:spcBef>
                <a:spcPts val="1045"/>
              </a:spcBef>
            </a:pPr>
            <a:endParaRPr sz="1100">
              <a:latin typeface="Times New Roman"/>
              <a:cs typeface="Times New Roman"/>
            </a:endParaRPr>
          </a:p>
          <a:p>
            <a:pPr marL="12700" marR="5080">
              <a:lnSpc>
                <a:spcPts val="1200"/>
              </a:lnSpc>
              <a:spcBef>
                <a:spcPts val="5"/>
              </a:spcBef>
            </a:pPr>
            <a:r>
              <a:rPr sz="1100" b="1" i="1" dirty="0">
                <a:latin typeface="Times New Roman"/>
                <a:cs typeface="Times New Roman"/>
              </a:rPr>
              <a:t>Essential Question</a:t>
            </a:r>
            <a:r>
              <a:rPr sz="1100" b="1" i="1" spc="-20" dirty="0">
                <a:latin typeface="Times New Roman"/>
                <a:cs typeface="Times New Roman"/>
              </a:rPr>
              <a:t> </a:t>
            </a:r>
            <a:r>
              <a:rPr sz="1100" b="1" i="1" dirty="0">
                <a:latin typeface="Times New Roman"/>
                <a:cs typeface="Times New Roman"/>
              </a:rPr>
              <a:t>15.3:</a:t>
            </a:r>
            <a:r>
              <a:rPr sz="1100" b="1" i="1"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Exploration</a:t>
            </a:r>
            <a:r>
              <a:rPr sz="1100" spc="-20" dirty="0">
                <a:latin typeface="Times New Roman"/>
                <a:cs typeface="Times New Roman"/>
              </a:rPr>
              <a:t> </a:t>
            </a:r>
            <a:r>
              <a:rPr sz="1100" dirty="0">
                <a:latin typeface="Times New Roman"/>
                <a:cs typeface="Times New Roman"/>
              </a:rPr>
              <a:t>15.3B,</a:t>
            </a:r>
            <a:r>
              <a:rPr sz="1100" spc="-5" dirty="0">
                <a:latin typeface="Times New Roman"/>
                <a:cs typeface="Times New Roman"/>
              </a:rPr>
              <a:t> </a:t>
            </a:r>
            <a:r>
              <a:rPr sz="1100" dirty="0">
                <a:latin typeface="Times New Roman"/>
                <a:cs typeface="Times New Roman"/>
              </a:rPr>
              <a:t>800</a:t>
            </a:r>
            <a:r>
              <a:rPr sz="1100" spc="-5" dirty="0">
                <a:latin typeface="Times New Roman"/>
                <a:cs typeface="Times New Roman"/>
              </a:rPr>
              <a:t> </a:t>
            </a:r>
            <a:r>
              <a:rPr sz="1100" dirty="0">
                <a:latin typeface="Times New Roman"/>
                <a:cs typeface="Times New Roman"/>
              </a:rPr>
              <a:t>J</a:t>
            </a:r>
            <a:r>
              <a:rPr sz="1100" spc="-1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heat added</a:t>
            </a:r>
            <a:r>
              <a:rPr sz="1100" spc="-1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spc="-10" dirty="0">
                <a:latin typeface="Times New Roman"/>
                <a:cs typeface="Times New Roman"/>
              </a:rPr>
              <a:t>monatomic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at</a:t>
            </a:r>
            <a:r>
              <a:rPr sz="1100" spc="-20" dirty="0">
                <a:latin typeface="Times New Roman"/>
                <a:cs typeface="Times New Roman"/>
              </a:rPr>
              <a:t> </a:t>
            </a:r>
            <a:r>
              <a:rPr sz="1100" dirty="0">
                <a:latin typeface="Times New Roman"/>
                <a:cs typeface="Times New Roman"/>
              </a:rPr>
              <a:t>200</a:t>
            </a:r>
            <a:r>
              <a:rPr sz="1100" spc="-15" dirty="0">
                <a:latin typeface="Times New Roman"/>
                <a:cs typeface="Times New Roman"/>
              </a:rPr>
              <a:t> </a:t>
            </a:r>
            <a:r>
              <a:rPr sz="1100" dirty="0">
                <a:latin typeface="Times New Roman"/>
                <a:cs typeface="Times New Roman"/>
              </a:rPr>
              <a:t>K</a:t>
            </a:r>
            <a:r>
              <a:rPr sz="1100" spc="-25" dirty="0">
                <a:latin typeface="Times New Roman"/>
                <a:cs typeface="Times New Roman"/>
              </a:rPr>
              <a:t> </a:t>
            </a:r>
            <a:r>
              <a:rPr sz="1100" dirty="0">
                <a:latin typeface="Times New Roman"/>
                <a:cs typeface="Times New Roman"/>
              </a:rPr>
              <a:t>increases</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system’s</a:t>
            </a:r>
            <a:r>
              <a:rPr sz="1100" spc="-20"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400</a:t>
            </a:r>
            <a:r>
              <a:rPr sz="1100" spc="-15" dirty="0">
                <a:latin typeface="Times New Roman"/>
                <a:cs typeface="Times New Roman"/>
              </a:rPr>
              <a:t> </a:t>
            </a:r>
            <a:r>
              <a:rPr sz="1100" dirty="0">
                <a:latin typeface="Times New Roman"/>
                <a:cs typeface="Times New Roman"/>
              </a:rPr>
              <a:t>K</a:t>
            </a:r>
            <a:r>
              <a:rPr sz="1100" spc="-30" dirty="0">
                <a:latin typeface="Times New Roman"/>
                <a:cs typeface="Times New Roman"/>
              </a:rPr>
              <a:t> </a:t>
            </a:r>
            <a:r>
              <a:rPr sz="1100" dirty="0">
                <a:latin typeface="Times New Roman"/>
                <a:cs typeface="Times New Roman"/>
              </a:rPr>
              <a:t>via</a:t>
            </a:r>
            <a:r>
              <a:rPr sz="1100" spc="-35" dirty="0">
                <a:latin typeface="Times New Roman"/>
                <a:cs typeface="Times New Roman"/>
              </a:rPr>
              <a:t> </a:t>
            </a:r>
            <a:r>
              <a:rPr sz="1100" dirty="0">
                <a:latin typeface="Times New Roman"/>
                <a:cs typeface="Times New Roman"/>
              </a:rPr>
              <a:t>a</a:t>
            </a:r>
            <a:r>
              <a:rPr sz="1100" spc="-20" dirty="0">
                <a:latin typeface="Times New Roman"/>
                <a:cs typeface="Times New Roman"/>
              </a:rPr>
              <a:t> </a:t>
            </a:r>
            <a:r>
              <a:rPr sz="1100" spc="-10" dirty="0">
                <a:latin typeface="Times New Roman"/>
                <a:cs typeface="Times New Roman"/>
              </a:rPr>
              <a:t>constant-</a:t>
            </a:r>
            <a:r>
              <a:rPr sz="1100" dirty="0">
                <a:latin typeface="Times New Roman"/>
                <a:cs typeface="Times New Roman"/>
              </a:rPr>
              <a:t>pressure</a:t>
            </a:r>
            <a:r>
              <a:rPr sz="1100" spc="-20" dirty="0">
                <a:latin typeface="Times New Roman"/>
                <a:cs typeface="Times New Roman"/>
              </a:rPr>
              <a:t> </a:t>
            </a:r>
            <a:r>
              <a:rPr sz="1100" dirty="0">
                <a:latin typeface="Times New Roman"/>
                <a:cs typeface="Times New Roman"/>
              </a:rPr>
              <a:t>process.</a:t>
            </a:r>
            <a:r>
              <a:rPr sz="1100" spc="-10" dirty="0">
                <a:latin typeface="Times New Roman"/>
                <a:cs typeface="Times New Roman"/>
              </a:rPr>
              <a:t> </a:t>
            </a:r>
            <a:r>
              <a:rPr sz="1100" spc="-25" dirty="0">
                <a:latin typeface="Times New Roman"/>
                <a:cs typeface="Times New Roman"/>
              </a:rPr>
              <a:t>If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same</a:t>
            </a:r>
            <a:r>
              <a:rPr sz="1100" spc="-5" dirty="0">
                <a:latin typeface="Times New Roman"/>
                <a:cs typeface="Times New Roman"/>
              </a:rPr>
              <a:t> </a:t>
            </a:r>
            <a:r>
              <a:rPr sz="1100" dirty="0">
                <a:latin typeface="Times New Roman"/>
                <a:cs typeface="Times New Roman"/>
              </a:rPr>
              <a:t>800</a:t>
            </a:r>
            <a:r>
              <a:rPr sz="1100" spc="-10" dirty="0">
                <a:latin typeface="Times New Roman"/>
                <a:cs typeface="Times New Roman"/>
              </a:rPr>
              <a:t> </a:t>
            </a:r>
            <a:r>
              <a:rPr sz="1100" dirty="0">
                <a:latin typeface="Times New Roman"/>
                <a:cs typeface="Times New Roman"/>
              </a:rPr>
              <a:t>J</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heat is added</a:t>
            </a:r>
            <a:r>
              <a:rPr sz="1100" spc="-5"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system, starting</a:t>
            </a:r>
            <a:r>
              <a:rPr sz="1100" spc="-2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state 1,</a:t>
            </a:r>
            <a:r>
              <a:rPr sz="1100" spc="-5" dirty="0">
                <a:latin typeface="Times New Roman"/>
                <a:cs typeface="Times New Roman"/>
              </a:rPr>
              <a:t> </a:t>
            </a:r>
            <a:r>
              <a:rPr sz="1100" dirty="0">
                <a:latin typeface="Times New Roman"/>
                <a:cs typeface="Times New Roman"/>
              </a:rPr>
              <a:t>but</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volume is</a:t>
            </a:r>
            <a:r>
              <a:rPr sz="1100" spc="-15" dirty="0">
                <a:latin typeface="Times New Roman"/>
                <a:cs typeface="Times New Roman"/>
              </a:rPr>
              <a:t> </a:t>
            </a:r>
            <a:r>
              <a:rPr sz="1100" dirty="0">
                <a:latin typeface="Times New Roman"/>
                <a:cs typeface="Times New Roman"/>
              </a:rPr>
              <a:t>kept</a:t>
            </a:r>
            <a:r>
              <a:rPr sz="1100" spc="-10" dirty="0">
                <a:latin typeface="Times New Roman"/>
                <a:cs typeface="Times New Roman"/>
              </a:rPr>
              <a:t> constant </a:t>
            </a:r>
            <a:r>
              <a:rPr sz="1100" dirty="0">
                <a:latin typeface="Times New Roman"/>
                <a:cs typeface="Times New Roman"/>
              </a:rPr>
              <a:t>what</a:t>
            </a:r>
            <a:r>
              <a:rPr sz="1100" spc="-5" dirty="0">
                <a:latin typeface="Times New Roman"/>
                <a:cs typeface="Times New Roman"/>
              </a:rPr>
              <a:t> </a:t>
            </a:r>
            <a:r>
              <a:rPr sz="1100" dirty="0">
                <a:latin typeface="Times New Roman"/>
                <a:cs typeface="Times New Roman"/>
              </a:rPr>
              <a:t>will</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final</a:t>
            </a:r>
            <a:r>
              <a:rPr sz="1100" spc="-10" dirty="0">
                <a:latin typeface="Times New Roman"/>
                <a:cs typeface="Times New Roman"/>
              </a:rPr>
              <a:t> </a:t>
            </a:r>
            <a:r>
              <a:rPr sz="1100" dirty="0">
                <a:latin typeface="Times New Roman"/>
                <a:cs typeface="Times New Roman"/>
              </a:rPr>
              <a:t>temperature</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system be?</a:t>
            </a:r>
            <a:r>
              <a:rPr sz="1100" spc="-15" dirty="0">
                <a:latin typeface="Times New Roman"/>
                <a:cs typeface="Times New Roman"/>
              </a:rPr>
              <a:t> </a:t>
            </a:r>
            <a:r>
              <a:rPr sz="1100" dirty="0">
                <a:latin typeface="Times New Roman"/>
                <a:cs typeface="Times New Roman"/>
              </a:rPr>
              <a:t>What</a:t>
            </a:r>
            <a:r>
              <a:rPr sz="1100" spc="-15" dirty="0">
                <a:latin typeface="Times New Roman"/>
                <a:cs typeface="Times New Roman"/>
              </a:rPr>
              <a:t> </a:t>
            </a:r>
            <a:r>
              <a:rPr sz="1100" dirty="0">
                <a:latin typeface="Times New Roman"/>
                <a:cs typeface="Times New Roman"/>
              </a:rPr>
              <a:t>about</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final </a:t>
            </a:r>
            <a:r>
              <a:rPr sz="1100" spc="-10" dirty="0">
                <a:latin typeface="Times New Roman"/>
                <a:cs typeface="Times New Roman"/>
              </a:rPr>
              <a:t>pressure?</a:t>
            </a:r>
            <a:endParaRPr sz="1100">
              <a:latin typeface="Times New Roman"/>
              <a:cs typeface="Times New Roman"/>
            </a:endParaRPr>
          </a:p>
        </p:txBody>
      </p:sp>
      <p:pic>
        <p:nvPicPr>
          <p:cNvPr id="44" name="object 44"/>
          <p:cNvPicPr/>
          <p:nvPr/>
        </p:nvPicPr>
        <p:blipFill>
          <a:blip r:embed="rId12" cstate="print"/>
          <a:stretch>
            <a:fillRect/>
          </a:stretch>
        </p:blipFill>
        <p:spPr>
          <a:xfrm>
            <a:off x="4326509" y="3450590"/>
            <a:ext cx="572033" cy="120142"/>
          </a:xfrm>
          <a:prstGeom prst="rect">
            <a:avLst/>
          </a:prstGeom>
        </p:spPr>
      </p:pic>
      <p:pic>
        <p:nvPicPr>
          <p:cNvPr id="45" name="object 45"/>
          <p:cNvPicPr/>
          <p:nvPr/>
        </p:nvPicPr>
        <p:blipFill>
          <a:blip r:embed="rId13" cstate="print"/>
          <a:stretch>
            <a:fillRect/>
          </a:stretch>
        </p:blipFill>
        <p:spPr>
          <a:xfrm>
            <a:off x="2540001" y="3811301"/>
            <a:ext cx="578751" cy="123666"/>
          </a:xfrm>
          <a:prstGeom prst="rect">
            <a:avLst/>
          </a:prstGeom>
        </p:spPr>
      </p:pic>
      <p:pic>
        <p:nvPicPr>
          <p:cNvPr id="46" name="object 46"/>
          <p:cNvPicPr/>
          <p:nvPr/>
        </p:nvPicPr>
        <p:blipFill>
          <a:blip r:embed="rId14" cstate="print"/>
          <a:stretch>
            <a:fillRect/>
          </a:stretch>
        </p:blipFill>
        <p:spPr>
          <a:xfrm>
            <a:off x="2540001" y="4502784"/>
            <a:ext cx="1056665" cy="133350"/>
          </a:xfrm>
          <a:prstGeom prst="rect">
            <a:avLst/>
          </a:prstGeom>
        </p:spPr>
      </p:pic>
      <p:pic>
        <p:nvPicPr>
          <p:cNvPr id="47" name="object 47"/>
          <p:cNvPicPr/>
          <p:nvPr/>
        </p:nvPicPr>
        <p:blipFill>
          <a:blip r:embed="rId15" cstate="print"/>
          <a:stretch>
            <a:fillRect/>
          </a:stretch>
        </p:blipFill>
        <p:spPr>
          <a:xfrm>
            <a:off x="2916174" y="4716398"/>
            <a:ext cx="139928" cy="131445"/>
          </a:xfrm>
          <a:prstGeom prst="rect">
            <a:avLst/>
          </a:prstGeom>
        </p:spPr>
      </p:pic>
      <p:pic>
        <p:nvPicPr>
          <p:cNvPr id="48" name="object 48"/>
          <p:cNvPicPr/>
          <p:nvPr/>
        </p:nvPicPr>
        <p:blipFill>
          <a:blip r:embed="rId16" cstate="print"/>
          <a:stretch>
            <a:fillRect/>
          </a:stretch>
        </p:blipFill>
        <p:spPr>
          <a:xfrm>
            <a:off x="2514600" y="4938903"/>
            <a:ext cx="820762" cy="133350"/>
          </a:xfrm>
          <a:prstGeom prst="rect">
            <a:avLst/>
          </a:prstGeom>
        </p:spPr>
      </p:pic>
      <p:pic>
        <p:nvPicPr>
          <p:cNvPr id="49" name="object 49"/>
          <p:cNvPicPr/>
          <p:nvPr/>
        </p:nvPicPr>
        <p:blipFill>
          <a:blip r:embed="rId17" cstate="print"/>
          <a:stretch>
            <a:fillRect/>
          </a:stretch>
        </p:blipFill>
        <p:spPr>
          <a:xfrm>
            <a:off x="3379089" y="6138037"/>
            <a:ext cx="657364" cy="131444"/>
          </a:xfrm>
          <a:prstGeom prst="rect">
            <a:avLst/>
          </a:prstGeom>
        </p:spPr>
      </p:pic>
      <p:grpSp>
        <p:nvGrpSpPr>
          <p:cNvPr id="50" name="object 50"/>
          <p:cNvGrpSpPr/>
          <p:nvPr/>
        </p:nvGrpSpPr>
        <p:grpSpPr>
          <a:xfrm>
            <a:off x="2541269" y="737185"/>
            <a:ext cx="3636645" cy="158115"/>
            <a:chOff x="1169669" y="2337384"/>
            <a:chExt cx="3636645" cy="158115"/>
          </a:xfrm>
        </p:grpSpPr>
        <p:pic>
          <p:nvPicPr>
            <p:cNvPr id="51" name="object 51"/>
            <p:cNvPicPr/>
            <p:nvPr/>
          </p:nvPicPr>
          <p:blipFill>
            <a:blip r:embed="rId18" cstate="print"/>
            <a:stretch>
              <a:fillRect/>
            </a:stretch>
          </p:blipFill>
          <p:spPr>
            <a:xfrm>
              <a:off x="1853564" y="2337384"/>
              <a:ext cx="2952495" cy="158038"/>
            </a:xfrm>
            <a:prstGeom prst="rect">
              <a:avLst/>
            </a:prstGeom>
          </p:spPr>
        </p:pic>
        <p:pic>
          <p:nvPicPr>
            <p:cNvPr id="52" name="object 52"/>
            <p:cNvPicPr/>
            <p:nvPr/>
          </p:nvPicPr>
          <p:blipFill>
            <a:blip r:embed="rId19" cstate="print"/>
            <a:stretch>
              <a:fillRect/>
            </a:stretch>
          </p:blipFill>
          <p:spPr>
            <a:xfrm>
              <a:off x="1169669" y="2358136"/>
              <a:ext cx="114935" cy="94615"/>
            </a:xfrm>
            <a:prstGeom prst="rect">
              <a:avLst/>
            </a:prstGeom>
          </p:spPr>
        </p:pic>
        <p:sp>
          <p:nvSpPr>
            <p:cNvPr id="53" name="object 53"/>
            <p:cNvSpPr/>
            <p:nvPr/>
          </p:nvSpPr>
          <p:spPr>
            <a:xfrm>
              <a:off x="1321435" y="2396019"/>
              <a:ext cx="73660" cy="34925"/>
            </a:xfrm>
            <a:custGeom>
              <a:avLst/>
              <a:gdLst/>
              <a:ahLst/>
              <a:cxnLst/>
              <a:rect l="l" t="t" r="r" b="b"/>
              <a:pathLst>
                <a:path w="73659" h="34925">
                  <a:moveTo>
                    <a:pt x="73469" y="27254"/>
                  </a:moveTo>
                  <a:lnTo>
                    <a:pt x="0" y="27254"/>
                  </a:lnTo>
                  <a:lnTo>
                    <a:pt x="0" y="34886"/>
                  </a:lnTo>
                  <a:lnTo>
                    <a:pt x="73469" y="34886"/>
                  </a:lnTo>
                  <a:lnTo>
                    <a:pt x="73469" y="27254"/>
                  </a:lnTo>
                  <a:close/>
                </a:path>
                <a:path w="73659" h="34925">
                  <a:moveTo>
                    <a:pt x="73469" y="0"/>
                  </a:moveTo>
                  <a:lnTo>
                    <a:pt x="0" y="0"/>
                  </a:lnTo>
                  <a:lnTo>
                    <a:pt x="0" y="7708"/>
                  </a:lnTo>
                  <a:lnTo>
                    <a:pt x="73469" y="7708"/>
                  </a:lnTo>
                  <a:lnTo>
                    <a:pt x="73469" y="0"/>
                  </a:lnTo>
                  <a:close/>
                </a:path>
              </a:pathLst>
            </a:custGeom>
            <a:solidFill>
              <a:srgbClr val="000000"/>
            </a:solidFill>
          </p:spPr>
          <p:txBody>
            <a:bodyPr wrap="square" lIns="0" tIns="0" rIns="0" bIns="0" rtlCol="0"/>
            <a:lstStyle/>
            <a:p>
              <a:endParaRPr sz="1800"/>
            </a:p>
          </p:txBody>
        </p:sp>
        <p:pic>
          <p:nvPicPr>
            <p:cNvPr id="54" name="object 54"/>
            <p:cNvPicPr/>
            <p:nvPr/>
          </p:nvPicPr>
          <p:blipFill>
            <a:blip r:embed="rId20" cstate="print"/>
            <a:stretch>
              <a:fillRect/>
            </a:stretch>
          </p:blipFill>
          <p:spPr>
            <a:xfrm>
              <a:off x="1428495" y="2354453"/>
              <a:ext cx="276224" cy="98298"/>
            </a:xfrm>
            <a:prstGeom prst="rect">
              <a:avLst/>
            </a:prstGeom>
          </p:spPr>
        </p:pic>
        <p:sp>
          <p:nvSpPr>
            <p:cNvPr id="55" name="object 55"/>
            <p:cNvSpPr/>
            <p:nvPr/>
          </p:nvSpPr>
          <p:spPr>
            <a:xfrm>
              <a:off x="1741805" y="2396019"/>
              <a:ext cx="1529080" cy="34925"/>
            </a:xfrm>
            <a:custGeom>
              <a:avLst/>
              <a:gdLst/>
              <a:ahLst/>
              <a:cxnLst/>
              <a:rect l="l" t="t" r="r" b="b"/>
              <a:pathLst>
                <a:path w="1529079" h="34925">
                  <a:moveTo>
                    <a:pt x="73456" y="27254"/>
                  </a:moveTo>
                  <a:lnTo>
                    <a:pt x="0" y="27254"/>
                  </a:lnTo>
                  <a:lnTo>
                    <a:pt x="0" y="34886"/>
                  </a:lnTo>
                  <a:lnTo>
                    <a:pt x="73456" y="34886"/>
                  </a:lnTo>
                  <a:lnTo>
                    <a:pt x="73456" y="27254"/>
                  </a:lnTo>
                  <a:close/>
                </a:path>
                <a:path w="1529079" h="34925">
                  <a:moveTo>
                    <a:pt x="73456" y="0"/>
                  </a:moveTo>
                  <a:lnTo>
                    <a:pt x="0" y="0"/>
                  </a:lnTo>
                  <a:lnTo>
                    <a:pt x="0" y="7708"/>
                  </a:lnTo>
                  <a:lnTo>
                    <a:pt x="73456" y="7708"/>
                  </a:lnTo>
                  <a:lnTo>
                    <a:pt x="73456" y="0"/>
                  </a:lnTo>
                  <a:close/>
                </a:path>
                <a:path w="1529079" h="34925">
                  <a:moveTo>
                    <a:pt x="1053769" y="14376"/>
                  </a:moveTo>
                  <a:lnTo>
                    <a:pt x="980567" y="14376"/>
                  </a:lnTo>
                  <a:lnTo>
                    <a:pt x="980567" y="22059"/>
                  </a:lnTo>
                  <a:lnTo>
                    <a:pt x="1053769" y="22059"/>
                  </a:lnTo>
                  <a:lnTo>
                    <a:pt x="1053769" y="14376"/>
                  </a:lnTo>
                  <a:close/>
                </a:path>
                <a:path w="1529079" h="34925">
                  <a:moveTo>
                    <a:pt x="1528749" y="27254"/>
                  </a:moveTo>
                  <a:lnTo>
                    <a:pt x="1455293" y="27254"/>
                  </a:lnTo>
                  <a:lnTo>
                    <a:pt x="1455293" y="34886"/>
                  </a:lnTo>
                  <a:lnTo>
                    <a:pt x="1528749" y="34886"/>
                  </a:lnTo>
                  <a:lnTo>
                    <a:pt x="1528749" y="27254"/>
                  </a:lnTo>
                  <a:close/>
                </a:path>
                <a:path w="1529079" h="34925">
                  <a:moveTo>
                    <a:pt x="1528749" y="0"/>
                  </a:moveTo>
                  <a:lnTo>
                    <a:pt x="1455293" y="0"/>
                  </a:lnTo>
                  <a:lnTo>
                    <a:pt x="1455293" y="7708"/>
                  </a:lnTo>
                  <a:lnTo>
                    <a:pt x="1528749" y="7708"/>
                  </a:lnTo>
                  <a:lnTo>
                    <a:pt x="1528749" y="0"/>
                  </a:lnTo>
                  <a:close/>
                </a:path>
              </a:pathLst>
            </a:custGeom>
            <a:solidFill>
              <a:srgbClr val="000000"/>
            </a:solidFill>
          </p:spPr>
          <p:txBody>
            <a:bodyPr wrap="square" lIns="0" tIns="0" rIns="0" bIns="0" rtlCol="0"/>
            <a:lstStyle/>
            <a:p>
              <a:endParaRPr sz="1800"/>
            </a:p>
          </p:txBody>
        </p:sp>
        <p:pic>
          <p:nvPicPr>
            <p:cNvPr id="56" name="object 56"/>
            <p:cNvPicPr/>
            <p:nvPr/>
          </p:nvPicPr>
          <p:blipFill>
            <a:blip r:embed="rId21" cstate="print"/>
            <a:stretch>
              <a:fillRect/>
            </a:stretch>
          </p:blipFill>
          <p:spPr>
            <a:xfrm>
              <a:off x="3870833" y="2376043"/>
              <a:ext cx="73913" cy="74549"/>
            </a:xfrm>
            <a:prstGeom prst="rect">
              <a:avLst/>
            </a:prstGeom>
          </p:spPr>
        </p:pic>
        <p:sp>
          <p:nvSpPr>
            <p:cNvPr id="57" name="object 57"/>
            <p:cNvSpPr/>
            <p:nvPr/>
          </p:nvSpPr>
          <p:spPr>
            <a:xfrm>
              <a:off x="4321048" y="2396019"/>
              <a:ext cx="73660" cy="34925"/>
            </a:xfrm>
            <a:custGeom>
              <a:avLst/>
              <a:gdLst/>
              <a:ahLst/>
              <a:cxnLst/>
              <a:rect l="l" t="t" r="r" b="b"/>
              <a:pathLst>
                <a:path w="73660" h="34925">
                  <a:moveTo>
                    <a:pt x="73456" y="27254"/>
                  </a:moveTo>
                  <a:lnTo>
                    <a:pt x="0" y="27254"/>
                  </a:lnTo>
                  <a:lnTo>
                    <a:pt x="0" y="34886"/>
                  </a:lnTo>
                  <a:lnTo>
                    <a:pt x="73456" y="34886"/>
                  </a:lnTo>
                  <a:lnTo>
                    <a:pt x="73456" y="27254"/>
                  </a:lnTo>
                  <a:close/>
                </a:path>
                <a:path w="73660" h="34925">
                  <a:moveTo>
                    <a:pt x="73456" y="0"/>
                  </a:moveTo>
                  <a:lnTo>
                    <a:pt x="0" y="0"/>
                  </a:lnTo>
                  <a:lnTo>
                    <a:pt x="0" y="7708"/>
                  </a:lnTo>
                  <a:lnTo>
                    <a:pt x="73456" y="7708"/>
                  </a:lnTo>
                  <a:lnTo>
                    <a:pt x="73456" y="0"/>
                  </a:lnTo>
                  <a:close/>
                </a:path>
              </a:pathLst>
            </a:custGeom>
            <a:solidFill>
              <a:srgbClr val="000000"/>
            </a:solidFill>
          </p:spPr>
          <p:txBody>
            <a:bodyPr wrap="square" lIns="0" tIns="0" rIns="0" bIns="0" rtlCol="0"/>
            <a:lstStyle/>
            <a:p>
              <a:endParaRPr sz="1800"/>
            </a:p>
          </p:txBody>
        </p:sp>
        <p:pic>
          <p:nvPicPr>
            <p:cNvPr id="58" name="object 58"/>
            <p:cNvPicPr/>
            <p:nvPr/>
          </p:nvPicPr>
          <p:blipFill>
            <a:blip r:embed="rId21" cstate="print"/>
            <a:stretch>
              <a:fillRect/>
            </a:stretch>
          </p:blipFill>
          <p:spPr>
            <a:xfrm>
              <a:off x="4428743" y="2376043"/>
              <a:ext cx="73913" cy="74549"/>
            </a:xfrm>
            <a:prstGeom prst="rect">
              <a:avLst/>
            </a:prstGeom>
          </p:spPr>
        </p:pic>
      </p:grpSp>
      <p:grpSp>
        <p:nvGrpSpPr>
          <p:cNvPr id="59" name="object 59"/>
          <p:cNvGrpSpPr/>
          <p:nvPr/>
        </p:nvGrpSpPr>
        <p:grpSpPr>
          <a:xfrm>
            <a:off x="2538731" y="1671829"/>
            <a:ext cx="4171315" cy="290195"/>
            <a:chOff x="1167130" y="3272028"/>
            <a:chExt cx="4171315" cy="290195"/>
          </a:xfrm>
        </p:grpSpPr>
        <p:pic>
          <p:nvPicPr>
            <p:cNvPr id="60" name="object 60"/>
            <p:cNvPicPr/>
            <p:nvPr/>
          </p:nvPicPr>
          <p:blipFill>
            <a:blip r:embed="rId22" cstate="print"/>
            <a:stretch>
              <a:fillRect/>
            </a:stretch>
          </p:blipFill>
          <p:spPr>
            <a:xfrm>
              <a:off x="1248105" y="3272028"/>
              <a:ext cx="4090162" cy="290068"/>
            </a:xfrm>
            <a:prstGeom prst="rect">
              <a:avLst/>
            </a:prstGeom>
          </p:spPr>
        </p:pic>
        <p:pic>
          <p:nvPicPr>
            <p:cNvPr id="61" name="object 61"/>
            <p:cNvPicPr/>
            <p:nvPr/>
          </p:nvPicPr>
          <p:blipFill>
            <a:blip r:embed="rId23" cstate="print"/>
            <a:stretch>
              <a:fillRect/>
            </a:stretch>
          </p:blipFill>
          <p:spPr>
            <a:xfrm>
              <a:off x="1167130" y="3357626"/>
              <a:ext cx="84099" cy="96139"/>
            </a:xfrm>
            <a:prstGeom prst="rect">
              <a:avLst/>
            </a:prstGeom>
          </p:spPr>
        </p:pic>
        <p:sp>
          <p:nvSpPr>
            <p:cNvPr id="62" name="object 62"/>
            <p:cNvSpPr/>
            <p:nvPr/>
          </p:nvSpPr>
          <p:spPr>
            <a:xfrm>
              <a:off x="1477899" y="3399332"/>
              <a:ext cx="73660" cy="34925"/>
            </a:xfrm>
            <a:custGeom>
              <a:avLst/>
              <a:gdLst/>
              <a:ahLst/>
              <a:cxnLst/>
              <a:rect l="l" t="t" r="r" b="b"/>
              <a:pathLst>
                <a:path w="73659" h="34925">
                  <a:moveTo>
                    <a:pt x="73456" y="27114"/>
                  </a:moveTo>
                  <a:lnTo>
                    <a:pt x="0" y="27114"/>
                  </a:lnTo>
                  <a:lnTo>
                    <a:pt x="0" y="34747"/>
                  </a:lnTo>
                  <a:lnTo>
                    <a:pt x="73456" y="34747"/>
                  </a:lnTo>
                  <a:lnTo>
                    <a:pt x="73456" y="27114"/>
                  </a:lnTo>
                  <a:close/>
                </a:path>
                <a:path w="73659"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63" name="object 63"/>
            <p:cNvPicPr/>
            <p:nvPr/>
          </p:nvPicPr>
          <p:blipFill>
            <a:blip r:embed="rId24" cstate="print"/>
            <a:stretch>
              <a:fillRect/>
            </a:stretch>
          </p:blipFill>
          <p:spPr>
            <a:xfrm>
              <a:off x="1888236" y="3357626"/>
              <a:ext cx="84074" cy="96139"/>
            </a:xfrm>
            <a:prstGeom prst="rect">
              <a:avLst/>
            </a:prstGeom>
          </p:spPr>
        </p:pic>
        <p:sp>
          <p:nvSpPr>
            <p:cNvPr id="64" name="object 64"/>
            <p:cNvSpPr/>
            <p:nvPr/>
          </p:nvSpPr>
          <p:spPr>
            <a:xfrm>
              <a:off x="2099310" y="3379368"/>
              <a:ext cx="2936240" cy="74930"/>
            </a:xfrm>
            <a:custGeom>
              <a:avLst/>
              <a:gdLst/>
              <a:ahLst/>
              <a:cxnLst/>
              <a:rect l="l" t="t" r="r" b="b"/>
              <a:pathLst>
                <a:path w="2936240" h="74929">
                  <a:moveTo>
                    <a:pt x="73456" y="47078"/>
                  </a:moveTo>
                  <a:lnTo>
                    <a:pt x="0" y="47078"/>
                  </a:lnTo>
                  <a:lnTo>
                    <a:pt x="0" y="54711"/>
                  </a:lnTo>
                  <a:lnTo>
                    <a:pt x="73456" y="54711"/>
                  </a:lnTo>
                  <a:lnTo>
                    <a:pt x="73456" y="47078"/>
                  </a:lnTo>
                  <a:close/>
                </a:path>
                <a:path w="2936240" h="74929">
                  <a:moveTo>
                    <a:pt x="73456" y="19964"/>
                  </a:moveTo>
                  <a:lnTo>
                    <a:pt x="0" y="19964"/>
                  </a:lnTo>
                  <a:lnTo>
                    <a:pt x="0" y="27660"/>
                  </a:lnTo>
                  <a:lnTo>
                    <a:pt x="73456" y="27660"/>
                  </a:lnTo>
                  <a:lnTo>
                    <a:pt x="73456" y="19964"/>
                  </a:lnTo>
                  <a:close/>
                </a:path>
                <a:path w="2936240" h="74929">
                  <a:moveTo>
                    <a:pt x="2287816" y="34188"/>
                  </a:moveTo>
                  <a:lnTo>
                    <a:pt x="2214626" y="34188"/>
                  </a:lnTo>
                  <a:lnTo>
                    <a:pt x="2214626" y="41884"/>
                  </a:lnTo>
                  <a:lnTo>
                    <a:pt x="2287816" y="41884"/>
                  </a:lnTo>
                  <a:lnTo>
                    <a:pt x="2287816" y="34188"/>
                  </a:lnTo>
                  <a:close/>
                </a:path>
                <a:path w="2936240" h="74929">
                  <a:moveTo>
                    <a:pt x="2827451" y="47078"/>
                  </a:moveTo>
                  <a:lnTo>
                    <a:pt x="2753995" y="47078"/>
                  </a:lnTo>
                  <a:lnTo>
                    <a:pt x="2753995" y="54711"/>
                  </a:lnTo>
                  <a:lnTo>
                    <a:pt x="2827451" y="54711"/>
                  </a:lnTo>
                  <a:lnTo>
                    <a:pt x="2827451" y="47078"/>
                  </a:lnTo>
                  <a:close/>
                </a:path>
                <a:path w="2936240" h="74929">
                  <a:moveTo>
                    <a:pt x="2827451" y="19964"/>
                  </a:moveTo>
                  <a:lnTo>
                    <a:pt x="2753995" y="19964"/>
                  </a:lnTo>
                  <a:lnTo>
                    <a:pt x="2753995" y="27660"/>
                  </a:lnTo>
                  <a:lnTo>
                    <a:pt x="2827451" y="27660"/>
                  </a:lnTo>
                  <a:lnTo>
                    <a:pt x="2827451" y="19964"/>
                  </a:lnTo>
                  <a:close/>
                </a:path>
                <a:path w="2936240" h="74929">
                  <a:moveTo>
                    <a:pt x="2935630" y="32854"/>
                  </a:moveTo>
                  <a:lnTo>
                    <a:pt x="2902470" y="32854"/>
                  </a:lnTo>
                  <a:lnTo>
                    <a:pt x="2902470" y="0"/>
                  </a:lnTo>
                  <a:lnTo>
                    <a:pt x="2894838" y="0"/>
                  </a:lnTo>
                  <a:lnTo>
                    <a:pt x="2894838" y="32854"/>
                  </a:lnTo>
                  <a:lnTo>
                    <a:pt x="2861691" y="32854"/>
                  </a:lnTo>
                  <a:lnTo>
                    <a:pt x="2861691" y="40487"/>
                  </a:lnTo>
                  <a:lnTo>
                    <a:pt x="2894838" y="40487"/>
                  </a:lnTo>
                  <a:lnTo>
                    <a:pt x="2894838" y="74409"/>
                  </a:lnTo>
                  <a:lnTo>
                    <a:pt x="2902470" y="74409"/>
                  </a:lnTo>
                  <a:lnTo>
                    <a:pt x="2902470" y="40487"/>
                  </a:lnTo>
                  <a:lnTo>
                    <a:pt x="2935630" y="40487"/>
                  </a:lnTo>
                  <a:lnTo>
                    <a:pt x="2935630" y="32854"/>
                  </a:lnTo>
                  <a:close/>
                </a:path>
              </a:pathLst>
            </a:custGeom>
            <a:solidFill>
              <a:srgbClr val="000000"/>
            </a:solidFill>
          </p:spPr>
          <p:txBody>
            <a:bodyPr wrap="square" lIns="0" tIns="0" rIns="0" bIns="0" rtlCol="0"/>
            <a:lstStyle/>
            <a:p>
              <a:endParaRPr sz="1800"/>
            </a:p>
          </p:txBody>
        </p:sp>
      </p:grpSp>
      <p:pic>
        <p:nvPicPr>
          <p:cNvPr id="65" name="object 65"/>
          <p:cNvPicPr/>
          <p:nvPr/>
        </p:nvPicPr>
        <p:blipFill>
          <a:blip r:embed="rId25" cstate="print"/>
          <a:stretch>
            <a:fillRect/>
          </a:stretch>
        </p:blipFill>
        <p:spPr>
          <a:xfrm>
            <a:off x="7305041" y="5279263"/>
            <a:ext cx="140462" cy="132080"/>
          </a:xfrm>
          <a:prstGeom prst="rect">
            <a:avLst/>
          </a:prstGeom>
        </p:spPr>
      </p:pic>
      <p:grpSp>
        <p:nvGrpSpPr>
          <p:cNvPr id="66" name="object 66"/>
          <p:cNvGrpSpPr/>
          <p:nvPr/>
        </p:nvGrpSpPr>
        <p:grpSpPr>
          <a:xfrm>
            <a:off x="7494524" y="5279517"/>
            <a:ext cx="254635" cy="96520"/>
            <a:chOff x="6122923" y="6879717"/>
            <a:chExt cx="254635" cy="96520"/>
          </a:xfrm>
        </p:grpSpPr>
        <p:sp>
          <p:nvSpPr>
            <p:cNvPr id="67" name="object 67"/>
            <p:cNvSpPr/>
            <p:nvPr/>
          </p:nvSpPr>
          <p:spPr>
            <a:xfrm>
              <a:off x="6122924" y="6919645"/>
              <a:ext cx="73660" cy="34925"/>
            </a:xfrm>
            <a:custGeom>
              <a:avLst/>
              <a:gdLst/>
              <a:ahLst/>
              <a:cxnLst/>
              <a:rect l="l" t="t" r="r" b="b"/>
              <a:pathLst>
                <a:path w="73660" h="34925">
                  <a:moveTo>
                    <a:pt x="73342" y="27127"/>
                  </a:moveTo>
                  <a:lnTo>
                    <a:pt x="0" y="27127"/>
                  </a:lnTo>
                  <a:lnTo>
                    <a:pt x="0" y="34747"/>
                  </a:lnTo>
                  <a:lnTo>
                    <a:pt x="73342" y="34747"/>
                  </a:lnTo>
                  <a:lnTo>
                    <a:pt x="73342" y="27127"/>
                  </a:lnTo>
                  <a:close/>
                </a:path>
                <a:path w="73660" h="34925">
                  <a:moveTo>
                    <a:pt x="73342" y="0"/>
                  </a:moveTo>
                  <a:lnTo>
                    <a:pt x="0" y="0"/>
                  </a:lnTo>
                  <a:lnTo>
                    <a:pt x="0" y="7696"/>
                  </a:lnTo>
                  <a:lnTo>
                    <a:pt x="73342" y="7696"/>
                  </a:lnTo>
                  <a:lnTo>
                    <a:pt x="73342" y="0"/>
                  </a:lnTo>
                  <a:close/>
                </a:path>
              </a:pathLst>
            </a:custGeom>
            <a:solidFill>
              <a:srgbClr val="000000"/>
            </a:solidFill>
          </p:spPr>
          <p:txBody>
            <a:bodyPr wrap="square" lIns="0" tIns="0" rIns="0" bIns="0" rtlCol="0"/>
            <a:lstStyle/>
            <a:p>
              <a:endParaRPr sz="1800"/>
            </a:p>
          </p:txBody>
        </p:sp>
        <p:pic>
          <p:nvPicPr>
            <p:cNvPr id="68" name="object 68"/>
            <p:cNvPicPr/>
            <p:nvPr/>
          </p:nvPicPr>
          <p:blipFill>
            <a:blip r:embed="rId26" cstate="print"/>
            <a:stretch>
              <a:fillRect/>
            </a:stretch>
          </p:blipFill>
          <p:spPr>
            <a:xfrm>
              <a:off x="6230492" y="6879717"/>
              <a:ext cx="146812" cy="96012"/>
            </a:xfrm>
            <a:prstGeom prst="rect">
              <a:avLst/>
            </a:prstGeom>
          </p:spPr>
        </p:pic>
      </p:grpSp>
      <p:grpSp>
        <p:nvGrpSpPr>
          <p:cNvPr id="69" name="object 69"/>
          <p:cNvGrpSpPr/>
          <p:nvPr/>
        </p:nvGrpSpPr>
        <p:grpSpPr>
          <a:xfrm>
            <a:off x="2540000" y="5882539"/>
            <a:ext cx="4185285" cy="158750"/>
            <a:chOff x="1168400" y="7482738"/>
            <a:chExt cx="4185285" cy="158750"/>
          </a:xfrm>
        </p:grpSpPr>
        <p:pic>
          <p:nvPicPr>
            <p:cNvPr id="70" name="object 70"/>
            <p:cNvPicPr/>
            <p:nvPr/>
          </p:nvPicPr>
          <p:blipFill>
            <a:blip r:embed="rId27" cstate="print"/>
            <a:stretch>
              <a:fillRect/>
            </a:stretch>
          </p:blipFill>
          <p:spPr>
            <a:xfrm>
              <a:off x="1168400" y="7482738"/>
              <a:ext cx="4185030" cy="158724"/>
            </a:xfrm>
            <a:prstGeom prst="rect">
              <a:avLst/>
            </a:prstGeom>
          </p:spPr>
        </p:pic>
        <p:sp>
          <p:nvSpPr>
            <p:cNvPr id="71" name="object 71"/>
            <p:cNvSpPr/>
            <p:nvPr/>
          </p:nvSpPr>
          <p:spPr>
            <a:xfrm>
              <a:off x="1297432" y="7522362"/>
              <a:ext cx="328930" cy="74930"/>
            </a:xfrm>
            <a:custGeom>
              <a:avLst/>
              <a:gdLst/>
              <a:ahLst/>
              <a:cxnLst/>
              <a:rect l="l" t="t" r="r" b="b"/>
              <a:pathLst>
                <a:path w="328930" h="74929">
                  <a:moveTo>
                    <a:pt x="73456" y="47078"/>
                  </a:moveTo>
                  <a:lnTo>
                    <a:pt x="0" y="47078"/>
                  </a:lnTo>
                  <a:lnTo>
                    <a:pt x="0" y="54711"/>
                  </a:lnTo>
                  <a:lnTo>
                    <a:pt x="73456" y="54711"/>
                  </a:lnTo>
                  <a:lnTo>
                    <a:pt x="73456" y="47078"/>
                  </a:lnTo>
                  <a:close/>
                </a:path>
                <a:path w="328930" h="74929">
                  <a:moveTo>
                    <a:pt x="73456" y="19964"/>
                  </a:moveTo>
                  <a:lnTo>
                    <a:pt x="0" y="19964"/>
                  </a:lnTo>
                  <a:lnTo>
                    <a:pt x="0" y="27660"/>
                  </a:lnTo>
                  <a:lnTo>
                    <a:pt x="73456" y="27660"/>
                  </a:lnTo>
                  <a:lnTo>
                    <a:pt x="73456" y="19964"/>
                  </a:lnTo>
                  <a:close/>
                </a:path>
                <a:path w="328930" h="74929">
                  <a:moveTo>
                    <a:pt x="295414" y="40563"/>
                  </a:moveTo>
                  <a:lnTo>
                    <a:pt x="287782" y="40563"/>
                  </a:lnTo>
                  <a:lnTo>
                    <a:pt x="287782" y="74523"/>
                  </a:lnTo>
                  <a:lnTo>
                    <a:pt x="295414" y="74523"/>
                  </a:lnTo>
                  <a:lnTo>
                    <a:pt x="295414" y="40563"/>
                  </a:lnTo>
                  <a:close/>
                </a:path>
                <a:path w="328930" h="74929">
                  <a:moveTo>
                    <a:pt x="328574" y="32854"/>
                  </a:moveTo>
                  <a:lnTo>
                    <a:pt x="295414" y="32854"/>
                  </a:lnTo>
                  <a:lnTo>
                    <a:pt x="295414" y="0"/>
                  </a:lnTo>
                  <a:lnTo>
                    <a:pt x="287782" y="0"/>
                  </a:lnTo>
                  <a:lnTo>
                    <a:pt x="287782" y="32854"/>
                  </a:lnTo>
                  <a:lnTo>
                    <a:pt x="254635" y="32854"/>
                  </a:lnTo>
                  <a:lnTo>
                    <a:pt x="254635" y="40487"/>
                  </a:lnTo>
                  <a:lnTo>
                    <a:pt x="328574" y="40487"/>
                  </a:lnTo>
                  <a:lnTo>
                    <a:pt x="328574" y="32854"/>
                  </a:lnTo>
                  <a:close/>
                </a:path>
              </a:pathLst>
            </a:custGeom>
            <a:solidFill>
              <a:srgbClr val="000000"/>
            </a:solidFill>
          </p:spPr>
          <p:txBody>
            <a:bodyPr wrap="square" lIns="0" tIns="0" rIns="0" bIns="0" rtlCol="0"/>
            <a:lstStyle/>
            <a:p>
              <a:endParaRPr sz="1800"/>
            </a:p>
          </p:txBody>
        </p:sp>
        <p:pic>
          <p:nvPicPr>
            <p:cNvPr id="72" name="object 72"/>
            <p:cNvPicPr/>
            <p:nvPr/>
          </p:nvPicPr>
          <p:blipFill>
            <a:blip r:embed="rId28" cstate="print"/>
            <a:stretch>
              <a:fillRect/>
            </a:stretch>
          </p:blipFill>
          <p:spPr>
            <a:xfrm>
              <a:off x="1654683" y="7500747"/>
              <a:ext cx="84200" cy="96138"/>
            </a:xfrm>
            <a:prstGeom prst="rect">
              <a:avLst/>
            </a:prstGeom>
          </p:spPr>
        </p:pic>
        <p:sp>
          <p:nvSpPr>
            <p:cNvPr id="73" name="object 73"/>
            <p:cNvSpPr/>
            <p:nvPr/>
          </p:nvSpPr>
          <p:spPr>
            <a:xfrm>
              <a:off x="1965452" y="7542326"/>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74" name="object 74"/>
            <p:cNvPicPr/>
            <p:nvPr/>
          </p:nvPicPr>
          <p:blipFill>
            <a:blip r:embed="rId29" cstate="print"/>
            <a:stretch>
              <a:fillRect/>
            </a:stretch>
          </p:blipFill>
          <p:spPr>
            <a:xfrm>
              <a:off x="2163572" y="7500747"/>
              <a:ext cx="84073" cy="96138"/>
            </a:xfrm>
            <a:prstGeom prst="rect">
              <a:avLst/>
            </a:prstGeom>
          </p:spPr>
        </p:pic>
        <p:sp>
          <p:nvSpPr>
            <p:cNvPr id="75" name="object 75"/>
            <p:cNvSpPr/>
            <p:nvPr/>
          </p:nvSpPr>
          <p:spPr>
            <a:xfrm>
              <a:off x="2378329" y="7522362"/>
              <a:ext cx="74295" cy="74930"/>
            </a:xfrm>
            <a:custGeom>
              <a:avLst/>
              <a:gdLst/>
              <a:ahLst/>
              <a:cxnLst/>
              <a:rect l="l" t="t" r="r" b="b"/>
              <a:pathLst>
                <a:path w="74294" h="74929">
                  <a:moveTo>
                    <a:pt x="40779" y="40563"/>
                  </a:moveTo>
                  <a:lnTo>
                    <a:pt x="33147" y="40563"/>
                  </a:lnTo>
                  <a:lnTo>
                    <a:pt x="33147" y="74523"/>
                  </a:lnTo>
                  <a:lnTo>
                    <a:pt x="40779" y="74523"/>
                  </a:lnTo>
                  <a:lnTo>
                    <a:pt x="40779" y="40563"/>
                  </a:lnTo>
                  <a:close/>
                </a:path>
                <a:path w="74294" h="74929">
                  <a:moveTo>
                    <a:pt x="73939" y="32854"/>
                  </a:moveTo>
                  <a:lnTo>
                    <a:pt x="40779" y="32854"/>
                  </a:lnTo>
                  <a:lnTo>
                    <a:pt x="40779" y="0"/>
                  </a:lnTo>
                  <a:lnTo>
                    <a:pt x="33147" y="0"/>
                  </a:lnTo>
                  <a:lnTo>
                    <a:pt x="33147" y="32854"/>
                  </a:lnTo>
                  <a:lnTo>
                    <a:pt x="0" y="32854"/>
                  </a:lnTo>
                  <a:lnTo>
                    <a:pt x="0" y="40487"/>
                  </a:lnTo>
                  <a:lnTo>
                    <a:pt x="73939" y="40487"/>
                  </a:lnTo>
                  <a:lnTo>
                    <a:pt x="73939" y="32854"/>
                  </a:lnTo>
                  <a:close/>
                </a:path>
              </a:pathLst>
            </a:custGeom>
            <a:solidFill>
              <a:srgbClr val="000000"/>
            </a:solidFill>
          </p:spPr>
          <p:txBody>
            <a:bodyPr wrap="square" lIns="0" tIns="0" rIns="0" bIns="0" rtlCol="0"/>
            <a:lstStyle/>
            <a:p>
              <a:endParaRPr sz="1800"/>
            </a:p>
          </p:txBody>
        </p:sp>
        <p:pic>
          <p:nvPicPr>
            <p:cNvPr id="76" name="object 76"/>
            <p:cNvPicPr/>
            <p:nvPr/>
          </p:nvPicPr>
          <p:blipFill>
            <a:blip r:embed="rId30" cstate="print"/>
            <a:stretch>
              <a:fillRect/>
            </a:stretch>
          </p:blipFill>
          <p:spPr>
            <a:xfrm>
              <a:off x="2710433" y="7500747"/>
              <a:ext cx="84074" cy="96138"/>
            </a:xfrm>
            <a:prstGeom prst="rect">
              <a:avLst/>
            </a:prstGeom>
          </p:spPr>
        </p:pic>
        <p:sp>
          <p:nvSpPr>
            <p:cNvPr id="77" name="object 77"/>
            <p:cNvSpPr/>
            <p:nvPr/>
          </p:nvSpPr>
          <p:spPr>
            <a:xfrm>
              <a:off x="2921508" y="7542326"/>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78" name="object 78"/>
            <p:cNvPicPr/>
            <p:nvPr/>
          </p:nvPicPr>
          <p:blipFill>
            <a:blip r:embed="rId28" cstate="print"/>
            <a:stretch>
              <a:fillRect/>
            </a:stretch>
          </p:blipFill>
          <p:spPr>
            <a:xfrm>
              <a:off x="3185414" y="7500747"/>
              <a:ext cx="84200" cy="96138"/>
            </a:xfrm>
            <a:prstGeom prst="rect">
              <a:avLst/>
            </a:prstGeom>
          </p:spPr>
        </p:pic>
        <p:sp>
          <p:nvSpPr>
            <p:cNvPr id="79" name="object 79"/>
            <p:cNvSpPr/>
            <p:nvPr/>
          </p:nvSpPr>
          <p:spPr>
            <a:xfrm>
              <a:off x="3389249" y="7522362"/>
              <a:ext cx="74295" cy="74930"/>
            </a:xfrm>
            <a:custGeom>
              <a:avLst/>
              <a:gdLst/>
              <a:ahLst/>
              <a:cxnLst/>
              <a:rect l="l" t="t" r="r" b="b"/>
              <a:pathLst>
                <a:path w="74295" h="74929">
                  <a:moveTo>
                    <a:pt x="40779" y="40563"/>
                  </a:moveTo>
                  <a:lnTo>
                    <a:pt x="33147" y="40563"/>
                  </a:lnTo>
                  <a:lnTo>
                    <a:pt x="33147" y="74523"/>
                  </a:lnTo>
                  <a:lnTo>
                    <a:pt x="40779" y="74523"/>
                  </a:lnTo>
                  <a:lnTo>
                    <a:pt x="40779" y="40563"/>
                  </a:lnTo>
                  <a:close/>
                </a:path>
                <a:path w="74295" h="74929">
                  <a:moveTo>
                    <a:pt x="73939" y="32854"/>
                  </a:moveTo>
                  <a:lnTo>
                    <a:pt x="40779" y="32854"/>
                  </a:lnTo>
                  <a:lnTo>
                    <a:pt x="40779" y="0"/>
                  </a:lnTo>
                  <a:lnTo>
                    <a:pt x="33147" y="0"/>
                  </a:lnTo>
                  <a:lnTo>
                    <a:pt x="33147" y="32854"/>
                  </a:lnTo>
                  <a:lnTo>
                    <a:pt x="0" y="32854"/>
                  </a:lnTo>
                  <a:lnTo>
                    <a:pt x="0" y="40487"/>
                  </a:lnTo>
                  <a:lnTo>
                    <a:pt x="73939" y="40487"/>
                  </a:lnTo>
                  <a:lnTo>
                    <a:pt x="73939" y="32854"/>
                  </a:lnTo>
                  <a:close/>
                </a:path>
              </a:pathLst>
            </a:custGeom>
            <a:solidFill>
              <a:srgbClr val="000000"/>
            </a:solidFill>
          </p:spPr>
          <p:txBody>
            <a:bodyPr wrap="square" lIns="0" tIns="0" rIns="0" bIns="0" rtlCol="0"/>
            <a:lstStyle/>
            <a:p>
              <a:endParaRPr sz="1800"/>
            </a:p>
          </p:txBody>
        </p:sp>
        <p:pic>
          <p:nvPicPr>
            <p:cNvPr id="80" name="object 80"/>
            <p:cNvPicPr/>
            <p:nvPr/>
          </p:nvPicPr>
          <p:blipFill>
            <a:blip r:embed="rId31" cstate="print"/>
            <a:stretch>
              <a:fillRect/>
            </a:stretch>
          </p:blipFill>
          <p:spPr>
            <a:xfrm>
              <a:off x="3721226" y="7500747"/>
              <a:ext cx="84074" cy="96138"/>
            </a:xfrm>
            <a:prstGeom prst="rect">
              <a:avLst/>
            </a:prstGeom>
          </p:spPr>
        </p:pic>
        <p:sp>
          <p:nvSpPr>
            <p:cNvPr id="81" name="object 81"/>
            <p:cNvSpPr/>
            <p:nvPr/>
          </p:nvSpPr>
          <p:spPr>
            <a:xfrm>
              <a:off x="3932301" y="7522362"/>
              <a:ext cx="438784" cy="74930"/>
            </a:xfrm>
            <a:custGeom>
              <a:avLst/>
              <a:gdLst/>
              <a:ahLst/>
              <a:cxnLst/>
              <a:rect l="l" t="t" r="r" b="b"/>
              <a:pathLst>
                <a:path w="438785" h="74929">
                  <a:moveTo>
                    <a:pt x="73456" y="47078"/>
                  </a:moveTo>
                  <a:lnTo>
                    <a:pt x="0" y="47078"/>
                  </a:lnTo>
                  <a:lnTo>
                    <a:pt x="0" y="54711"/>
                  </a:lnTo>
                  <a:lnTo>
                    <a:pt x="73456" y="54711"/>
                  </a:lnTo>
                  <a:lnTo>
                    <a:pt x="73456" y="47078"/>
                  </a:lnTo>
                  <a:close/>
                </a:path>
                <a:path w="438785" h="74929">
                  <a:moveTo>
                    <a:pt x="73456" y="19964"/>
                  </a:moveTo>
                  <a:lnTo>
                    <a:pt x="0" y="19964"/>
                  </a:lnTo>
                  <a:lnTo>
                    <a:pt x="0" y="27660"/>
                  </a:lnTo>
                  <a:lnTo>
                    <a:pt x="73456" y="27660"/>
                  </a:lnTo>
                  <a:lnTo>
                    <a:pt x="73456" y="19964"/>
                  </a:lnTo>
                  <a:close/>
                </a:path>
                <a:path w="438785" h="74929">
                  <a:moveTo>
                    <a:pt x="405015" y="40563"/>
                  </a:moveTo>
                  <a:lnTo>
                    <a:pt x="397383" y="40563"/>
                  </a:lnTo>
                  <a:lnTo>
                    <a:pt x="397383" y="74523"/>
                  </a:lnTo>
                  <a:lnTo>
                    <a:pt x="405015" y="74523"/>
                  </a:lnTo>
                  <a:lnTo>
                    <a:pt x="405015" y="40563"/>
                  </a:lnTo>
                  <a:close/>
                </a:path>
                <a:path w="438785" h="74929">
                  <a:moveTo>
                    <a:pt x="438175" y="32854"/>
                  </a:moveTo>
                  <a:lnTo>
                    <a:pt x="405015" y="32854"/>
                  </a:lnTo>
                  <a:lnTo>
                    <a:pt x="405015" y="0"/>
                  </a:lnTo>
                  <a:lnTo>
                    <a:pt x="397383" y="0"/>
                  </a:lnTo>
                  <a:lnTo>
                    <a:pt x="397383" y="32854"/>
                  </a:lnTo>
                  <a:lnTo>
                    <a:pt x="364236" y="32854"/>
                  </a:lnTo>
                  <a:lnTo>
                    <a:pt x="364236" y="40487"/>
                  </a:lnTo>
                  <a:lnTo>
                    <a:pt x="438175" y="40487"/>
                  </a:lnTo>
                  <a:lnTo>
                    <a:pt x="438175" y="32854"/>
                  </a:lnTo>
                  <a:close/>
                </a:path>
              </a:pathLst>
            </a:custGeom>
            <a:solidFill>
              <a:srgbClr val="000000"/>
            </a:solidFill>
          </p:spPr>
          <p:txBody>
            <a:bodyPr wrap="square" lIns="0" tIns="0" rIns="0" bIns="0" rtlCol="0"/>
            <a:lstStyle/>
            <a:p>
              <a:endParaRPr sz="1800"/>
            </a:p>
          </p:txBody>
        </p:sp>
        <p:pic>
          <p:nvPicPr>
            <p:cNvPr id="82" name="object 82"/>
            <p:cNvPicPr/>
            <p:nvPr/>
          </p:nvPicPr>
          <p:blipFill>
            <a:blip r:embed="rId30" cstate="print"/>
            <a:stretch>
              <a:fillRect/>
            </a:stretch>
          </p:blipFill>
          <p:spPr>
            <a:xfrm>
              <a:off x="4631309" y="7500747"/>
              <a:ext cx="84074" cy="96138"/>
            </a:xfrm>
            <a:prstGeom prst="rect">
              <a:avLst/>
            </a:prstGeom>
          </p:spPr>
        </p:pic>
        <p:sp>
          <p:nvSpPr>
            <p:cNvPr id="83" name="object 83"/>
            <p:cNvSpPr/>
            <p:nvPr/>
          </p:nvSpPr>
          <p:spPr>
            <a:xfrm>
              <a:off x="4842383" y="7542326"/>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84" name="object 84"/>
            <p:cNvPicPr/>
            <p:nvPr/>
          </p:nvPicPr>
          <p:blipFill>
            <a:blip r:embed="rId31" cstate="print"/>
            <a:stretch>
              <a:fillRect/>
            </a:stretch>
          </p:blipFill>
          <p:spPr>
            <a:xfrm>
              <a:off x="5178552" y="7500747"/>
              <a:ext cx="84074" cy="96138"/>
            </a:xfrm>
            <a:prstGeom prst="rect">
              <a:avLst/>
            </a:prstGeom>
          </p:spPr>
        </p:pic>
      </p:grpSp>
      <p:pic>
        <p:nvPicPr>
          <p:cNvPr id="85" name="object 85"/>
          <p:cNvPicPr/>
          <p:nvPr/>
        </p:nvPicPr>
        <p:blipFill>
          <a:blip r:embed="rId32" cstate="print"/>
          <a:stretch>
            <a:fillRect/>
          </a:stretch>
        </p:blipFill>
        <p:spPr>
          <a:xfrm>
            <a:off x="7305041" y="6467602"/>
            <a:ext cx="142239" cy="130683"/>
          </a:xfrm>
          <a:prstGeom prst="rect">
            <a:avLst/>
          </a:prstGeom>
        </p:spPr>
      </p:pic>
      <p:grpSp>
        <p:nvGrpSpPr>
          <p:cNvPr id="86" name="object 86"/>
          <p:cNvGrpSpPr/>
          <p:nvPr/>
        </p:nvGrpSpPr>
        <p:grpSpPr>
          <a:xfrm>
            <a:off x="7494397" y="6467857"/>
            <a:ext cx="263525" cy="94615"/>
            <a:chOff x="6122796" y="8068056"/>
            <a:chExt cx="263525" cy="94615"/>
          </a:xfrm>
        </p:grpSpPr>
        <p:sp>
          <p:nvSpPr>
            <p:cNvPr id="87" name="object 87"/>
            <p:cNvSpPr/>
            <p:nvPr/>
          </p:nvSpPr>
          <p:spPr>
            <a:xfrm>
              <a:off x="6122797" y="8107858"/>
              <a:ext cx="73660" cy="34925"/>
            </a:xfrm>
            <a:custGeom>
              <a:avLst/>
              <a:gdLst/>
              <a:ahLst/>
              <a:cxnLst/>
              <a:rect l="l" t="t" r="r" b="b"/>
              <a:pathLst>
                <a:path w="73660" h="34925">
                  <a:moveTo>
                    <a:pt x="73456" y="27254"/>
                  </a:moveTo>
                  <a:lnTo>
                    <a:pt x="0" y="27254"/>
                  </a:lnTo>
                  <a:lnTo>
                    <a:pt x="0" y="34874"/>
                  </a:lnTo>
                  <a:lnTo>
                    <a:pt x="73456" y="34874"/>
                  </a:lnTo>
                  <a:lnTo>
                    <a:pt x="73456" y="2725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88" name="object 88"/>
            <p:cNvPicPr/>
            <p:nvPr/>
          </p:nvPicPr>
          <p:blipFill>
            <a:blip r:embed="rId33" cstate="print"/>
            <a:stretch>
              <a:fillRect/>
            </a:stretch>
          </p:blipFill>
          <p:spPr>
            <a:xfrm>
              <a:off x="6231381" y="8068056"/>
              <a:ext cx="154939" cy="94361"/>
            </a:xfrm>
            <a:prstGeom prst="rect">
              <a:avLst/>
            </a:prstGeom>
          </p:spPr>
        </p:pic>
      </p:grpSp>
      <p:pic>
        <p:nvPicPr>
          <p:cNvPr id="89" name="object 89"/>
          <p:cNvPicPr/>
          <p:nvPr/>
        </p:nvPicPr>
        <p:blipFill>
          <a:blip r:embed="rId34" cstate="print"/>
          <a:stretch>
            <a:fillRect/>
          </a:stretch>
        </p:blipFill>
        <p:spPr>
          <a:xfrm>
            <a:off x="6598921" y="-1116331"/>
            <a:ext cx="2001885" cy="1610741"/>
          </a:xfrm>
          <a:prstGeom prst="rect">
            <a:avLst/>
          </a:prstGeom>
        </p:spPr>
      </p:pic>
      <p:pic>
        <p:nvPicPr>
          <p:cNvPr id="90" name="object 90"/>
          <p:cNvPicPr/>
          <p:nvPr/>
        </p:nvPicPr>
        <p:blipFill>
          <a:blip r:embed="rId35" cstate="print"/>
          <a:stretch>
            <a:fillRect/>
          </a:stretch>
        </p:blipFill>
        <p:spPr>
          <a:xfrm>
            <a:off x="6565900" y="558800"/>
            <a:ext cx="1828800" cy="952500"/>
          </a:xfrm>
          <a:prstGeom prst="rect">
            <a:avLst/>
          </a:prstGeom>
        </p:spPr>
      </p:pic>
      <p:sp>
        <p:nvSpPr>
          <p:cNvPr id="91" name="object 91"/>
          <p:cNvSpPr txBox="1"/>
          <p:nvPr/>
        </p:nvSpPr>
        <p:spPr>
          <a:xfrm>
            <a:off x="6629780" y="609346"/>
            <a:ext cx="1642110" cy="800219"/>
          </a:xfrm>
          <a:prstGeom prst="rect">
            <a:avLst/>
          </a:prstGeom>
        </p:spPr>
        <p:txBody>
          <a:bodyPr vert="horz" wrap="square" lIns="0" tIns="30480" rIns="0" bIns="0" rtlCol="0">
            <a:spAutoFit/>
          </a:bodyPr>
          <a:lstStyle/>
          <a:p>
            <a:pPr marL="12700" marR="5080" algn="just">
              <a:lnSpc>
                <a:spcPts val="1200"/>
              </a:lnSpc>
              <a:spcBef>
                <a:spcPts val="240"/>
              </a:spcBef>
            </a:pPr>
            <a:r>
              <a:rPr sz="1100" b="1" dirty="0">
                <a:latin typeface="Times New Roman"/>
                <a:cs typeface="Times New Roman"/>
              </a:rPr>
              <a:t>Figure</a:t>
            </a:r>
            <a:r>
              <a:rPr sz="1100" b="1" spc="45" dirty="0">
                <a:latin typeface="Times New Roman"/>
                <a:cs typeface="Times New Roman"/>
              </a:rPr>
              <a:t> </a:t>
            </a:r>
            <a:r>
              <a:rPr sz="1100" b="1" dirty="0">
                <a:latin typeface="Times New Roman"/>
                <a:cs typeface="Times New Roman"/>
              </a:rPr>
              <a:t>15.9</a:t>
            </a:r>
            <a:r>
              <a:rPr sz="1100" dirty="0">
                <a:latin typeface="Times New Roman"/>
                <a:cs typeface="Times New Roman"/>
              </a:rPr>
              <a:t>: A</a:t>
            </a:r>
            <a:r>
              <a:rPr sz="1100" spc="-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50" dirty="0">
                <a:latin typeface="Times New Roman"/>
                <a:cs typeface="Times New Roman"/>
              </a:rPr>
              <a:t> </a:t>
            </a:r>
            <a:r>
              <a:rPr sz="1100" spc="-10" dirty="0">
                <a:latin typeface="Times New Roman"/>
                <a:cs typeface="Times New Roman"/>
              </a:rPr>
              <a:t>diagram </a:t>
            </a:r>
            <a:r>
              <a:rPr sz="1100" dirty="0">
                <a:latin typeface="Times New Roman"/>
                <a:cs typeface="Times New Roman"/>
              </a:rPr>
              <a:t>showing</a:t>
            </a:r>
            <a:r>
              <a:rPr sz="1100" spc="160" dirty="0">
                <a:latin typeface="Times New Roman"/>
                <a:cs typeface="Times New Roman"/>
              </a:rPr>
              <a:t> </a:t>
            </a:r>
            <a:r>
              <a:rPr sz="1100" dirty="0">
                <a:latin typeface="Times New Roman"/>
                <a:cs typeface="Times New Roman"/>
              </a:rPr>
              <a:t>a</a:t>
            </a:r>
            <a:r>
              <a:rPr sz="1100" spc="165" dirty="0">
                <a:latin typeface="Times New Roman"/>
                <a:cs typeface="Times New Roman"/>
              </a:rPr>
              <a:t> </a:t>
            </a:r>
            <a:r>
              <a:rPr sz="1100" spc="-10" dirty="0">
                <a:latin typeface="Times New Roman"/>
                <a:cs typeface="Times New Roman"/>
              </a:rPr>
              <a:t>constant-pressure </a:t>
            </a:r>
            <a:r>
              <a:rPr sz="1100" dirty="0">
                <a:latin typeface="Times New Roman"/>
                <a:cs typeface="Times New Roman"/>
              </a:rPr>
              <a:t>process</a:t>
            </a:r>
            <a:r>
              <a:rPr sz="1100" spc="55" dirty="0">
                <a:latin typeface="Times New Roman"/>
                <a:cs typeface="Times New Roman"/>
              </a:rPr>
              <a:t> </a:t>
            </a:r>
            <a:r>
              <a:rPr sz="1100" dirty="0">
                <a:latin typeface="Times New Roman"/>
                <a:cs typeface="Times New Roman"/>
              </a:rPr>
              <a:t>that</a:t>
            </a:r>
            <a:r>
              <a:rPr sz="1100" spc="50" dirty="0">
                <a:latin typeface="Times New Roman"/>
                <a:cs typeface="Times New Roman"/>
              </a:rPr>
              <a:t> </a:t>
            </a:r>
            <a:r>
              <a:rPr sz="1100" dirty="0">
                <a:latin typeface="Times New Roman"/>
                <a:cs typeface="Times New Roman"/>
              </a:rPr>
              <a:t>moves</a:t>
            </a:r>
            <a:r>
              <a:rPr sz="1100" spc="60" dirty="0">
                <a:latin typeface="Times New Roman"/>
                <a:cs typeface="Times New Roman"/>
              </a:rPr>
              <a:t> </a:t>
            </a:r>
            <a:r>
              <a:rPr sz="1100" dirty="0">
                <a:latin typeface="Times New Roman"/>
                <a:cs typeface="Times New Roman"/>
              </a:rPr>
              <a:t>a</a:t>
            </a:r>
            <a:r>
              <a:rPr sz="1100" spc="60" dirty="0">
                <a:latin typeface="Times New Roman"/>
                <a:cs typeface="Times New Roman"/>
              </a:rPr>
              <a:t> </a:t>
            </a:r>
            <a:r>
              <a:rPr sz="1100" spc="-10" dirty="0">
                <a:latin typeface="Times New Roman"/>
                <a:cs typeface="Times New Roman"/>
              </a:rPr>
              <a:t>system </a:t>
            </a:r>
            <a:r>
              <a:rPr sz="1100" dirty="0">
                <a:latin typeface="Times New Roman"/>
                <a:cs typeface="Times New Roman"/>
              </a:rPr>
              <a:t>of monatomic</a:t>
            </a:r>
            <a:r>
              <a:rPr sz="1100" spc="-5"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spc="-20" dirty="0">
                <a:latin typeface="Times New Roman"/>
                <a:cs typeface="Times New Roman"/>
              </a:rPr>
              <a:t>from </a:t>
            </a:r>
            <a:r>
              <a:rPr sz="1100" dirty="0">
                <a:latin typeface="Times New Roman"/>
                <a:cs typeface="Times New Roman"/>
              </a:rPr>
              <a:t>state 1</a:t>
            </a:r>
            <a:r>
              <a:rPr sz="1100" spc="-5" dirty="0">
                <a:latin typeface="Times New Roman"/>
                <a:cs typeface="Times New Roman"/>
              </a:rPr>
              <a:t> </a:t>
            </a:r>
            <a:r>
              <a:rPr sz="1100" dirty="0">
                <a:latin typeface="Times New Roman"/>
                <a:cs typeface="Times New Roman"/>
              </a:rPr>
              <a:t>to state</a:t>
            </a:r>
            <a:r>
              <a:rPr sz="1100" spc="5" dirty="0">
                <a:latin typeface="Times New Roman"/>
                <a:cs typeface="Times New Roman"/>
              </a:rPr>
              <a:t> </a:t>
            </a:r>
            <a:r>
              <a:rPr sz="1100" spc="-25" dirty="0">
                <a:latin typeface="Times New Roman"/>
                <a:cs typeface="Times New Roman"/>
              </a:rPr>
              <a:t>3.</a:t>
            </a:r>
            <a:endParaRPr sz="11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26425" y="2387600"/>
            <a:ext cx="0" cy="1308100"/>
          </a:xfrm>
          <a:custGeom>
            <a:avLst/>
            <a:gdLst/>
            <a:ahLst/>
            <a:cxnLst/>
            <a:rect l="l" t="t" r="r" b="b"/>
            <a:pathLst>
              <a:path h="1308100">
                <a:moveTo>
                  <a:pt x="0" y="0"/>
                </a:moveTo>
                <a:lnTo>
                  <a:pt x="0" y="1308100"/>
                </a:lnTo>
              </a:path>
            </a:pathLst>
          </a:custGeom>
          <a:ln w="6350">
            <a:solidFill>
              <a:srgbClr val="000000"/>
            </a:solidFill>
          </a:ln>
        </p:spPr>
        <p:txBody>
          <a:bodyPr wrap="square" lIns="0" tIns="0" rIns="0" bIns="0" rtlCol="0"/>
          <a:lstStyle/>
          <a:p>
            <a:endParaRPr sz="1800"/>
          </a:p>
        </p:txBody>
      </p:sp>
      <p:grpSp>
        <p:nvGrpSpPr>
          <p:cNvPr id="3" name="object 3"/>
          <p:cNvGrpSpPr/>
          <p:nvPr/>
        </p:nvGrpSpPr>
        <p:grpSpPr>
          <a:xfrm>
            <a:off x="2498726" y="2381250"/>
            <a:ext cx="5730875" cy="1320800"/>
            <a:chOff x="1127125" y="3981450"/>
            <a:chExt cx="5730875" cy="1320800"/>
          </a:xfrm>
        </p:grpSpPr>
        <p:sp>
          <p:nvSpPr>
            <p:cNvPr id="4" name="object 4"/>
            <p:cNvSpPr/>
            <p:nvPr/>
          </p:nvSpPr>
          <p:spPr>
            <a:xfrm>
              <a:off x="1127125" y="3984625"/>
              <a:ext cx="5730875" cy="1314450"/>
            </a:xfrm>
            <a:custGeom>
              <a:avLst/>
              <a:gdLst/>
              <a:ahLst/>
              <a:cxnLst/>
              <a:rect l="l" t="t" r="r" b="b"/>
              <a:pathLst>
                <a:path w="5730875" h="1314450">
                  <a:moveTo>
                    <a:pt x="3175" y="3175"/>
                  </a:moveTo>
                  <a:lnTo>
                    <a:pt x="3175" y="1311275"/>
                  </a:lnTo>
                </a:path>
                <a:path w="5730875" h="1314450">
                  <a:moveTo>
                    <a:pt x="0" y="1314450"/>
                  </a:moveTo>
                  <a:lnTo>
                    <a:pt x="5730875" y="1314450"/>
                  </a:lnTo>
                </a:path>
                <a:path w="5730875" h="1314450">
                  <a:moveTo>
                    <a:pt x="0" y="0"/>
                  </a:moveTo>
                  <a:lnTo>
                    <a:pt x="5730875" y="0"/>
                  </a:lnTo>
                </a:path>
              </a:pathLst>
            </a:custGeom>
            <a:ln w="6350">
              <a:solidFill>
                <a:srgbClr val="000000"/>
              </a:solidFill>
            </a:ln>
          </p:spPr>
          <p:txBody>
            <a:bodyPr wrap="square" lIns="0" tIns="0" rIns="0" bIns="0" rtlCol="0"/>
            <a:lstStyle/>
            <a:p>
              <a:endParaRPr sz="1800"/>
            </a:p>
          </p:txBody>
        </p:sp>
        <p:pic>
          <p:nvPicPr>
            <p:cNvPr id="5" name="object 5"/>
            <p:cNvPicPr/>
            <p:nvPr/>
          </p:nvPicPr>
          <p:blipFill>
            <a:blip r:embed="rId2" cstate="print"/>
            <a:stretch>
              <a:fillRect/>
            </a:stretch>
          </p:blipFill>
          <p:spPr>
            <a:xfrm>
              <a:off x="6020053" y="4172204"/>
              <a:ext cx="93599" cy="124079"/>
            </a:xfrm>
            <a:prstGeom prst="rect">
              <a:avLst/>
            </a:prstGeom>
          </p:spPr>
        </p:pic>
        <p:sp>
          <p:nvSpPr>
            <p:cNvPr id="6" name="object 6"/>
            <p:cNvSpPr/>
            <p:nvPr/>
          </p:nvSpPr>
          <p:spPr>
            <a:xfrm>
              <a:off x="6149213" y="4212386"/>
              <a:ext cx="73660" cy="34925"/>
            </a:xfrm>
            <a:custGeom>
              <a:avLst/>
              <a:gdLst/>
              <a:ahLst/>
              <a:cxnLst/>
              <a:rect l="l" t="t" r="r" b="b"/>
              <a:pathLst>
                <a:path w="73660" h="34925">
                  <a:moveTo>
                    <a:pt x="73456" y="27127"/>
                  </a:moveTo>
                  <a:lnTo>
                    <a:pt x="0" y="27127"/>
                  </a:lnTo>
                  <a:lnTo>
                    <a:pt x="0" y="34747"/>
                  </a:lnTo>
                  <a:lnTo>
                    <a:pt x="73456" y="34747"/>
                  </a:lnTo>
                  <a:lnTo>
                    <a:pt x="73456" y="27127"/>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7" name="object 7"/>
            <p:cNvPicPr/>
            <p:nvPr/>
          </p:nvPicPr>
          <p:blipFill>
            <a:blip r:embed="rId3" cstate="print"/>
            <a:stretch>
              <a:fillRect/>
            </a:stretch>
          </p:blipFill>
          <p:spPr>
            <a:xfrm>
              <a:off x="6259321" y="4174362"/>
              <a:ext cx="114935" cy="94614"/>
            </a:xfrm>
            <a:prstGeom prst="rect">
              <a:avLst/>
            </a:prstGeom>
          </p:spPr>
        </p:pic>
        <p:sp>
          <p:nvSpPr>
            <p:cNvPr id="8" name="object 8"/>
            <p:cNvSpPr/>
            <p:nvPr/>
          </p:nvSpPr>
          <p:spPr>
            <a:xfrm>
              <a:off x="2599944" y="4892294"/>
              <a:ext cx="160020" cy="0"/>
            </a:xfrm>
            <a:custGeom>
              <a:avLst/>
              <a:gdLst/>
              <a:ahLst/>
              <a:cxnLst/>
              <a:rect l="l" t="t" r="r" b="b"/>
              <a:pathLst>
                <a:path w="160019">
                  <a:moveTo>
                    <a:pt x="0" y="0"/>
                  </a:moveTo>
                  <a:lnTo>
                    <a:pt x="159893" y="0"/>
                  </a:lnTo>
                </a:path>
              </a:pathLst>
            </a:custGeom>
            <a:ln w="6745">
              <a:solidFill>
                <a:srgbClr val="000000"/>
              </a:solidFill>
            </a:ln>
          </p:spPr>
          <p:txBody>
            <a:bodyPr wrap="square" lIns="0" tIns="0" rIns="0" bIns="0" rtlCol="0"/>
            <a:lstStyle/>
            <a:p>
              <a:endParaRPr sz="1800"/>
            </a:p>
          </p:txBody>
        </p:sp>
        <p:pic>
          <p:nvPicPr>
            <p:cNvPr id="9" name="object 9"/>
            <p:cNvPicPr/>
            <p:nvPr/>
          </p:nvPicPr>
          <p:blipFill>
            <a:blip r:embed="rId4" cstate="print"/>
            <a:stretch>
              <a:fillRect/>
            </a:stretch>
          </p:blipFill>
          <p:spPr>
            <a:xfrm>
              <a:off x="2404872" y="4830221"/>
              <a:ext cx="101983" cy="96997"/>
            </a:xfrm>
            <a:prstGeom prst="rect">
              <a:avLst/>
            </a:prstGeom>
          </p:spPr>
        </p:pic>
        <p:pic>
          <p:nvPicPr>
            <p:cNvPr id="10" name="object 10"/>
            <p:cNvPicPr/>
            <p:nvPr/>
          </p:nvPicPr>
          <p:blipFill>
            <a:blip r:embed="rId5" cstate="print"/>
            <a:stretch>
              <a:fillRect/>
            </a:stretch>
          </p:blipFill>
          <p:spPr>
            <a:xfrm>
              <a:off x="1613154" y="4832603"/>
              <a:ext cx="93598" cy="124079"/>
            </a:xfrm>
            <a:prstGeom prst="rect">
              <a:avLst/>
            </a:prstGeom>
          </p:spPr>
        </p:pic>
        <p:pic>
          <p:nvPicPr>
            <p:cNvPr id="11" name="object 11"/>
            <p:cNvPicPr/>
            <p:nvPr/>
          </p:nvPicPr>
          <p:blipFill>
            <a:blip r:embed="rId6" cstate="print"/>
            <a:stretch>
              <a:fillRect/>
            </a:stretch>
          </p:blipFill>
          <p:spPr>
            <a:xfrm>
              <a:off x="1852422" y="4834763"/>
              <a:ext cx="114934" cy="94614"/>
            </a:xfrm>
            <a:prstGeom prst="rect">
              <a:avLst/>
            </a:prstGeom>
          </p:spPr>
        </p:pic>
        <p:pic>
          <p:nvPicPr>
            <p:cNvPr id="12" name="object 12"/>
            <p:cNvPicPr/>
            <p:nvPr/>
          </p:nvPicPr>
          <p:blipFill>
            <a:blip r:embed="rId7" cstate="print"/>
            <a:stretch>
              <a:fillRect/>
            </a:stretch>
          </p:blipFill>
          <p:spPr>
            <a:xfrm>
              <a:off x="2113280" y="4834763"/>
              <a:ext cx="242824" cy="94107"/>
            </a:xfrm>
            <a:prstGeom prst="rect">
              <a:avLst/>
            </a:prstGeom>
          </p:spPr>
        </p:pic>
        <p:sp>
          <p:nvSpPr>
            <p:cNvPr id="13" name="object 13"/>
            <p:cNvSpPr/>
            <p:nvPr/>
          </p:nvSpPr>
          <p:spPr>
            <a:xfrm>
              <a:off x="2613406" y="4725161"/>
              <a:ext cx="121920" cy="349250"/>
            </a:xfrm>
            <a:custGeom>
              <a:avLst/>
              <a:gdLst/>
              <a:ahLst/>
              <a:cxnLst/>
              <a:rect l="l" t="t" r="r" b="b"/>
              <a:pathLst>
                <a:path w="121919" h="349250">
                  <a:moveTo>
                    <a:pt x="76187" y="140995"/>
                  </a:moveTo>
                  <a:lnTo>
                    <a:pt x="72263" y="146050"/>
                  </a:lnTo>
                  <a:lnTo>
                    <a:pt x="70154" y="146050"/>
                  </a:lnTo>
                  <a:lnTo>
                    <a:pt x="69596" y="145669"/>
                  </a:lnTo>
                  <a:lnTo>
                    <a:pt x="69469" y="144907"/>
                  </a:lnTo>
                  <a:lnTo>
                    <a:pt x="70739" y="143637"/>
                  </a:lnTo>
                  <a:lnTo>
                    <a:pt x="70993" y="143129"/>
                  </a:lnTo>
                  <a:lnTo>
                    <a:pt x="64516" y="142494"/>
                  </a:lnTo>
                  <a:lnTo>
                    <a:pt x="64617" y="144907"/>
                  </a:lnTo>
                  <a:lnTo>
                    <a:pt x="65049" y="145669"/>
                  </a:lnTo>
                  <a:lnTo>
                    <a:pt x="67056" y="147320"/>
                  </a:lnTo>
                  <a:lnTo>
                    <a:pt x="68453" y="147828"/>
                  </a:lnTo>
                  <a:lnTo>
                    <a:pt x="72898" y="147828"/>
                  </a:lnTo>
                  <a:lnTo>
                    <a:pt x="73748" y="146050"/>
                  </a:lnTo>
                  <a:lnTo>
                    <a:pt x="76187" y="140995"/>
                  </a:lnTo>
                  <a:close/>
                </a:path>
                <a:path w="121919" h="349250">
                  <a:moveTo>
                    <a:pt x="83566" y="0"/>
                  </a:moveTo>
                  <a:lnTo>
                    <a:pt x="55753" y="0"/>
                  </a:lnTo>
                  <a:lnTo>
                    <a:pt x="54864" y="2540"/>
                  </a:lnTo>
                  <a:lnTo>
                    <a:pt x="57785" y="2794"/>
                  </a:lnTo>
                  <a:lnTo>
                    <a:pt x="59690" y="3302"/>
                  </a:lnTo>
                  <a:lnTo>
                    <a:pt x="61849" y="5080"/>
                  </a:lnTo>
                  <a:lnTo>
                    <a:pt x="62357" y="6223"/>
                  </a:lnTo>
                  <a:lnTo>
                    <a:pt x="62357" y="8509"/>
                  </a:lnTo>
                  <a:lnTo>
                    <a:pt x="61976" y="9652"/>
                  </a:lnTo>
                  <a:lnTo>
                    <a:pt x="60325" y="13208"/>
                  </a:lnTo>
                  <a:lnTo>
                    <a:pt x="57912" y="16891"/>
                  </a:lnTo>
                  <a:lnTo>
                    <a:pt x="17907" y="71501"/>
                  </a:lnTo>
                  <a:lnTo>
                    <a:pt x="23876" y="11557"/>
                  </a:lnTo>
                  <a:lnTo>
                    <a:pt x="36449" y="2540"/>
                  </a:lnTo>
                  <a:lnTo>
                    <a:pt x="37211" y="0"/>
                  </a:lnTo>
                  <a:lnTo>
                    <a:pt x="635" y="0"/>
                  </a:lnTo>
                  <a:lnTo>
                    <a:pt x="0" y="2540"/>
                  </a:lnTo>
                  <a:lnTo>
                    <a:pt x="5715" y="2540"/>
                  </a:lnTo>
                  <a:lnTo>
                    <a:pt x="8128" y="3302"/>
                  </a:lnTo>
                  <a:lnTo>
                    <a:pt x="11176" y="5969"/>
                  </a:lnTo>
                  <a:lnTo>
                    <a:pt x="11938" y="7747"/>
                  </a:lnTo>
                  <a:lnTo>
                    <a:pt x="11938" y="11049"/>
                  </a:lnTo>
                  <a:lnTo>
                    <a:pt x="3810" y="94615"/>
                  </a:lnTo>
                  <a:lnTo>
                    <a:pt x="6223" y="94615"/>
                  </a:lnTo>
                  <a:lnTo>
                    <a:pt x="63754" y="16510"/>
                  </a:lnTo>
                  <a:lnTo>
                    <a:pt x="82931" y="2540"/>
                  </a:lnTo>
                  <a:lnTo>
                    <a:pt x="83566" y="0"/>
                  </a:lnTo>
                  <a:close/>
                </a:path>
                <a:path w="121919" h="349250">
                  <a:moveTo>
                    <a:pt x="84620" y="123532"/>
                  </a:moveTo>
                  <a:lnTo>
                    <a:pt x="76187" y="140995"/>
                  </a:lnTo>
                  <a:lnTo>
                    <a:pt x="82042" y="133477"/>
                  </a:lnTo>
                  <a:lnTo>
                    <a:pt x="84620" y="123532"/>
                  </a:lnTo>
                  <a:close/>
                </a:path>
                <a:path w="121919" h="349250">
                  <a:moveTo>
                    <a:pt x="99822" y="308483"/>
                  </a:moveTo>
                  <a:lnTo>
                    <a:pt x="84836" y="310896"/>
                  </a:lnTo>
                  <a:lnTo>
                    <a:pt x="84836" y="312547"/>
                  </a:lnTo>
                  <a:lnTo>
                    <a:pt x="88138" y="312039"/>
                  </a:lnTo>
                  <a:lnTo>
                    <a:pt x="89535" y="312039"/>
                  </a:lnTo>
                  <a:lnTo>
                    <a:pt x="90170" y="312293"/>
                  </a:lnTo>
                  <a:lnTo>
                    <a:pt x="91059" y="313055"/>
                  </a:lnTo>
                  <a:lnTo>
                    <a:pt x="91313" y="313690"/>
                  </a:lnTo>
                  <a:lnTo>
                    <a:pt x="91313" y="315087"/>
                  </a:lnTo>
                  <a:lnTo>
                    <a:pt x="90805" y="317119"/>
                  </a:lnTo>
                  <a:lnTo>
                    <a:pt x="83693" y="341884"/>
                  </a:lnTo>
                  <a:lnTo>
                    <a:pt x="83566" y="342138"/>
                  </a:lnTo>
                  <a:lnTo>
                    <a:pt x="83439" y="343027"/>
                  </a:lnTo>
                  <a:lnTo>
                    <a:pt x="83312" y="343408"/>
                  </a:lnTo>
                  <a:lnTo>
                    <a:pt x="83185" y="346075"/>
                  </a:lnTo>
                  <a:lnTo>
                    <a:pt x="83566" y="346964"/>
                  </a:lnTo>
                  <a:lnTo>
                    <a:pt x="85090" y="348361"/>
                  </a:lnTo>
                  <a:lnTo>
                    <a:pt x="86106" y="348742"/>
                  </a:lnTo>
                  <a:lnTo>
                    <a:pt x="89027" y="348742"/>
                  </a:lnTo>
                  <a:lnTo>
                    <a:pt x="99822" y="338836"/>
                  </a:lnTo>
                  <a:lnTo>
                    <a:pt x="98298" y="337820"/>
                  </a:lnTo>
                  <a:lnTo>
                    <a:pt x="96647" y="340233"/>
                  </a:lnTo>
                  <a:lnTo>
                    <a:pt x="94869" y="342138"/>
                  </a:lnTo>
                  <a:lnTo>
                    <a:pt x="93345" y="343408"/>
                  </a:lnTo>
                  <a:lnTo>
                    <a:pt x="92202" y="344170"/>
                  </a:lnTo>
                  <a:lnTo>
                    <a:pt x="91313" y="344170"/>
                  </a:lnTo>
                  <a:lnTo>
                    <a:pt x="91059" y="344043"/>
                  </a:lnTo>
                  <a:lnTo>
                    <a:pt x="90551" y="343408"/>
                  </a:lnTo>
                  <a:lnTo>
                    <a:pt x="90424" y="341884"/>
                  </a:lnTo>
                  <a:lnTo>
                    <a:pt x="98679" y="312547"/>
                  </a:lnTo>
                  <a:lnTo>
                    <a:pt x="98679" y="312293"/>
                  </a:lnTo>
                  <a:lnTo>
                    <a:pt x="98806" y="312039"/>
                  </a:lnTo>
                  <a:lnTo>
                    <a:pt x="99822" y="308483"/>
                  </a:lnTo>
                  <a:close/>
                </a:path>
                <a:path w="121919" h="349250">
                  <a:moveTo>
                    <a:pt x="103632" y="294386"/>
                  </a:moveTo>
                  <a:lnTo>
                    <a:pt x="103124" y="293370"/>
                  </a:lnTo>
                  <a:lnTo>
                    <a:pt x="101473" y="291592"/>
                  </a:lnTo>
                  <a:lnTo>
                    <a:pt x="100457" y="291211"/>
                  </a:lnTo>
                  <a:lnTo>
                    <a:pt x="98044" y="291211"/>
                  </a:lnTo>
                  <a:lnTo>
                    <a:pt x="97028" y="291592"/>
                  </a:lnTo>
                  <a:lnTo>
                    <a:pt x="95377" y="293370"/>
                  </a:lnTo>
                  <a:lnTo>
                    <a:pt x="94869" y="294386"/>
                  </a:lnTo>
                  <a:lnTo>
                    <a:pt x="94869" y="296799"/>
                  </a:lnTo>
                  <a:lnTo>
                    <a:pt x="95377" y="297815"/>
                  </a:lnTo>
                  <a:lnTo>
                    <a:pt x="97028" y="299466"/>
                  </a:lnTo>
                  <a:lnTo>
                    <a:pt x="98044" y="299847"/>
                  </a:lnTo>
                  <a:lnTo>
                    <a:pt x="100457" y="299847"/>
                  </a:lnTo>
                  <a:lnTo>
                    <a:pt x="101473" y="299466"/>
                  </a:lnTo>
                  <a:lnTo>
                    <a:pt x="103124" y="297815"/>
                  </a:lnTo>
                  <a:lnTo>
                    <a:pt x="103632" y="296799"/>
                  </a:lnTo>
                  <a:lnTo>
                    <a:pt x="103632" y="294386"/>
                  </a:lnTo>
                  <a:close/>
                </a:path>
                <a:path w="121919" h="349250">
                  <a:moveTo>
                    <a:pt x="106565" y="73279"/>
                  </a:moveTo>
                  <a:lnTo>
                    <a:pt x="105752" y="74041"/>
                  </a:lnTo>
                  <a:lnTo>
                    <a:pt x="94996" y="85344"/>
                  </a:lnTo>
                  <a:lnTo>
                    <a:pt x="93980" y="87122"/>
                  </a:lnTo>
                  <a:lnTo>
                    <a:pt x="92329" y="88900"/>
                  </a:lnTo>
                  <a:lnTo>
                    <a:pt x="91440" y="89535"/>
                  </a:lnTo>
                  <a:lnTo>
                    <a:pt x="89217" y="90424"/>
                  </a:lnTo>
                  <a:lnTo>
                    <a:pt x="85471" y="90424"/>
                  </a:lnTo>
                  <a:lnTo>
                    <a:pt x="84836" y="93345"/>
                  </a:lnTo>
                  <a:lnTo>
                    <a:pt x="92456" y="93345"/>
                  </a:lnTo>
                  <a:lnTo>
                    <a:pt x="84620" y="123532"/>
                  </a:lnTo>
                  <a:lnTo>
                    <a:pt x="99187" y="93345"/>
                  </a:lnTo>
                  <a:lnTo>
                    <a:pt x="105537" y="93345"/>
                  </a:lnTo>
                  <a:lnTo>
                    <a:pt x="106299" y="90424"/>
                  </a:lnTo>
                  <a:lnTo>
                    <a:pt x="99949" y="90424"/>
                  </a:lnTo>
                  <a:lnTo>
                    <a:pt x="103378" y="79375"/>
                  </a:lnTo>
                  <a:lnTo>
                    <a:pt x="105727" y="74549"/>
                  </a:lnTo>
                  <a:lnTo>
                    <a:pt x="106565" y="73279"/>
                  </a:lnTo>
                  <a:close/>
                </a:path>
                <a:path w="121919" h="349250">
                  <a:moveTo>
                    <a:pt x="108381" y="71285"/>
                  </a:moveTo>
                  <a:lnTo>
                    <a:pt x="107442" y="72009"/>
                  </a:lnTo>
                  <a:lnTo>
                    <a:pt x="106908" y="72771"/>
                  </a:lnTo>
                  <a:lnTo>
                    <a:pt x="107683" y="72009"/>
                  </a:lnTo>
                  <a:lnTo>
                    <a:pt x="108381" y="71285"/>
                  </a:lnTo>
                  <a:close/>
                </a:path>
                <a:path w="121919" h="349250">
                  <a:moveTo>
                    <a:pt x="121793" y="70866"/>
                  </a:moveTo>
                  <a:lnTo>
                    <a:pt x="121158" y="69723"/>
                  </a:lnTo>
                  <a:lnTo>
                    <a:pt x="119964" y="68707"/>
                  </a:lnTo>
                  <a:lnTo>
                    <a:pt x="118491" y="67437"/>
                  </a:lnTo>
                  <a:lnTo>
                    <a:pt x="116713" y="66929"/>
                  </a:lnTo>
                  <a:lnTo>
                    <a:pt x="112522" y="66929"/>
                  </a:lnTo>
                  <a:lnTo>
                    <a:pt x="108381" y="71285"/>
                  </a:lnTo>
                  <a:lnTo>
                    <a:pt x="110871" y="69342"/>
                  </a:lnTo>
                  <a:lnTo>
                    <a:pt x="112522" y="68707"/>
                  </a:lnTo>
                  <a:lnTo>
                    <a:pt x="115062" y="68707"/>
                  </a:lnTo>
                  <a:lnTo>
                    <a:pt x="115570" y="68961"/>
                  </a:lnTo>
                  <a:lnTo>
                    <a:pt x="116205" y="69342"/>
                  </a:lnTo>
                  <a:lnTo>
                    <a:pt x="116332" y="70358"/>
                  </a:lnTo>
                  <a:lnTo>
                    <a:pt x="115189" y="72771"/>
                  </a:lnTo>
                  <a:lnTo>
                    <a:pt x="115265" y="74041"/>
                  </a:lnTo>
                  <a:lnTo>
                    <a:pt x="115570" y="74549"/>
                  </a:lnTo>
                  <a:lnTo>
                    <a:pt x="116713" y="75565"/>
                  </a:lnTo>
                  <a:lnTo>
                    <a:pt x="117348" y="75819"/>
                  </a:lnTo>
                  <a:lnTo>
                    <a:pt x="119380" y="75819"/>
                  </a:lnTo>
                  <a:lnTo>
                    <a:pt x="119888" y="75565"/>
                  </a:lnTo>
                  <a:lnTo>
                    <a:pt x="120015" y="75565"/>
                  </a:lnTo>
                  <a:lnTo>
                    <a:pt x="121539" y="74041"/>
                  </a:lnTo>
                  <a:lnTo>
                    <a:pt x="121793" y="73279"/>
                  </a:lnTo>
                  <a:lnTo>
                    <a:pt x="121793" y="70866"/>
                  </a:lnTo>
                  <a:close/>
                </a:path>
              </a:pathLst>
            </a:custGeom>
            <a:solidFill>
              <a:srgbClr val="000000"/>
            </a:solidFill>
          </p:spPr>
          <p:txBody>
            <a:bodyPr wrap="square" lIns="0" tIns="0" rIns="0" bIns="0" rtlCol="0"/>
            <a:lstStyle/>
            <a:p>
              <a:endParaRPr sz="1800"/>
            </a:p>
          </p:txBody>
        </p:sp>
        <p:pic>
          <p:nvPicPr>
            <p:cNvPr id="14" name="object 14"/>
            <p:cNvPicPr/>
            <p:nvPr/>
          </p:nvPicPr>
          <p:blipFill>
            <a:blip r:embed="rId8" cstate="print"/>
            <a:stretch>
              <a:fillRect/>
            </a:stretch>
          </p:blipFill>
          <p:spPr>
            <a:xfrm>
              <a:off x="2632075" y="4944242"/>
              <a:ext cx="83559" cy="94609"/>
            </a:xfrm>
            <a:prstGeom prst="rect">
              <a:avLst/>
            </a:prstGeom>
          </p:spPr>
        </p:pic>
        <p:sp>
          <p:nvSpPr>
            <p:cNvPr id="15" name="object 15"/>
            <p:cNvSpPr/>
            <p:nvPr/>
          </p:nvSpPr>
          <p:spPr>
            <a:xfrm>
              <a:off x="1742313" y="4698745"/>
              <a:ext cx="1101090" cy="417195"/>
            </a:xfrm>
            <a:custGeom>
              <a:avLst/>
              <a:gdLst/>
              <a:ahLst/>
              <a:cxnLst/>
              <a:rect l="l" t="t" r="r" b="b"/>
              <a:pathLst>
                <a:path w="1101089" h="417195">
                  <a:moveTo>
                    <a:pt x="73444" y="201168"/>
                  </a:moveTo>
                  <a:lnTo>
                    <a:pt x="0" y="201168"/>
                  </a:lnTo>
                  <a:lnTo>
                    <a:pt x="0" y="208788"/>
                  </a:lnTo>
                  <a:lnTo>
                    <a:pt x="73444" y="208788"/>
                  </a:lnTo>
                  <a:lnTo>
                    <a:pt x="73444" y="201168"/>
                  </a:lnTo>
                  <a:close/>
                </a:path>
                <a:path w="1101089" h="417195">
                  <a:moveTo>
                    <a:pt x="73444" y="174028"/>
                  </a:moveTo>
                  <a:lnTo>
                    <a:pt x="0" y="174028"/>
                  </a:lnTo>
                  <a:lnTo>
                    <a:pt x="0" y="181737"/>
                  </a:lnTo>
                  <a:lnTo>
                    <a:pt x="73444" y="181737"/>
                  </a:lnTo>
                  <a:lnTo>
                    <a:pt x="73444" y="174028"/>
                  </a:lnTo>
                  <a:close/>
                </a:path>
                <a:path w="1101089" h="417195">
                  <a:moveTo>
                    <a:pt x="335330" y="201168"/>
                  </a:moveTo>
                  <a:lnTo>
                    <a:pt x="261874" y="201168"/>
                  </a:lnTo>
                  <a:lnTo>
                    <a:pt x="261874" y="208788"/>
                  </a:lnTo>
                  <a:lnTo>
                    <a:pt x="335330" y="208788"/>
                  </a:lnTo>
                  <a:lnTo>
                    <a:pt x="335330" y="201168"/>
                  </a:lnTo>
                  <a:close/>
                </a:path>
                <a:path w="1101089" h="417195">
                  <a:moveTo>
                    <a:pt x="335330" y="174028"/>
                  </a:moveTo>
                  <a:lnTo>
                    <a:pt x="261874" y="174028"/>
                  </a:lnTo>
                  <a:lnTo>
                    <a:pt x="261874" y="181737"/>
                  </a:lnTo>
                  <a:lnTo>
                    <a:pt x="335330" y="181737"/>
                  </a:lnTo>
                  <a:lnTo>
                    <a:pt x="335330" y="174028"/>
                  </a:lnTo>
                  <a:close/>
                </a:path>
                <a:path w="1101089" h="417195">
                  <a:moveTo>
                    <a:pt x="843534" y="415290"/>
                  </a:moveTo>
                  <a:lnTo>
                    <a:pt x="811149" y="378714"/>
                  </a:lnTo>
                  <a:lnTo>
                    <a:pt x="798830" y="339852"/>
                  </a:lnTo>
                  <a:lnTo>
                    <a:pt x="795401" y="305689"/>
                  </a:lnTo>
                  <a:lnTo>
                    <a:pt x="795401" y="110871"/>
                  </a:lnTo>
                  <a:lnTo>
                    <a:pt x="795655" y="102743"/>
                  </a:lnTo>
                  <a:lnTo>
                    <a:pt x="802640" y="59563"/>
                  </a:lnTo>
                  <a:lnTo>
                    <a:pt x="819912" y="22987"/>
                  </a:lnTo>
                  <a:lnTo>
                    <a:pt x="835329" y="7670"/>
                  </a:lnTo>
                  <a:lnTo>
                    <a:pt x="808736" y="28448"/>
                  </a:lnTo>
                  <a:lnTo>
                    <a:pt x="790702" y="75438"/>
                  </a:lnTo>
                  <a:lnTo>
                    <a:pt x="788162" y="126746"/>
                  </a:lnTo>
                  <a:lnTo>
                    <a:pt x="788162" y="305689"/>
                  </a:lnTo>
                  <a:lnTo>
                    <a:pt x="788797" y="322326"/>
                  </a:lnTo>
                  <a:lnTo>
                    <a:pt x="788797" y="324358"/>
                  </a:lnTo>
                  <a:lnTo>
                    <a:pt x="798322" y="368300"/>
                  </a:lnTo>
                  <a:lnTo>
                    <a:pt x="823341" y="404749"/>
                  </a:lnTo>
                  <a:lnTo>
                    <a:pt x="841629" y="416687"/>
                  </a:lnTo>
                  <a:lnTo>
                    <a:pt x="843534" y="415290"/>
                  </a:lnTo>
                  <a:close/>
                </a:path>
                <a:path w="1101089" h="417195">
                  <a:moveTo>
                    <a:pt x="843534" y="1270"/>
                  </a:moveTo>
                  <a:lnTo>
                    <a:pt x="837565" y="5461"/>
                  </a:lnTo>
                  <a:lnTo>
                    <a:pt x="835329" y="7670"/>
                  </a:lnTo>
                  <a:lnTo>
                    <a:pt x="843534" y="1270"/>
                  </a:lnTo>
                  <a:close/>
                </a:path>
                <a:path w="1101089" h="417195">
                  <a:moveTo>
                    <a:pt x="1101090" y="110871"/>
                  </a:moveTo>
                  <a:lnTo>
                    <a:pt x="1100455" y="94234"/>
                  </a:lnTo>
                  <a:lnTo>
                    <a:pt x="1090803" y="48260"/>
                  </a:lnTo>
                  <a:lnTo>
                    <a:pt x="1067435" y="12954"/>
                  </a:lnTo>
                  <a:lnTo>
                    <a:pt x="1047496" y="0"/>
                  </a:lnTo>
                  <a:lnTo>
                    <a:pt x="1045718" y="1270"/>
                  </a:lnTo>
                  <a:lnTo>
                    <a:pt x="1051814" y="5461"/>
                  </a:lnTo>
                  <a:lnTo>
                    <a:pt x="1057275" y="10033"/>
                  </a:lnTo>
                  <a:lnTo>
                    <a:pt x="1081405" y="44577"/>
                  </a:lnTo>
                  <a:lnTo>
                    <a:pt x="1091946" y="85598"/>
                  </a:lnTo>
                  <a:lnTo>
                    <a:pt x="1093724" y="110871"/>
                  </a:lnTo>
                  <a:lnTo>
                    <a:pt x="1093597" y="313944"/>
                  </a:lnTo>
                  <a:lnTo>
                    <a:pt x="1086612" y="356870"/>
                  </a:lnTo>
                  <a:lnTo>
                    <a:pt x="1070356" y="392049"/>
                  </a:lnTo>
                  <a:lnTo>
                    <a:pt x="1045718" y="415290"/>
                  </a:lnTo>
                  <a:lnTo>
                    <a:pt x="1047496" y="416687"/>
                  </a:lnTo>
                  <a:lnTo>
                    <a:pt x="1077468" y="392811"/>
                  </a:lnTo>
                  <a:lnTo>
                    <a:pt x="1095375" y="355981"/>
                  </a:lnTo>
                  <a:lnTo>
                    <a:pt x="1101090" y="305689"/>
                  </a:lnTo>
                  <a:lnTo>
                    <a:pt x="1101090" y="126746"/>
                  </a:lnTo>
                  <a:lnTo>
                    <a:pt x="1101090" y="110871"/>
                  </a:lnTo>
                  <a:close/>
                </a:path>
              </a:pathLst>
            </a:custGeom>
            <a:solidFill>
              <a:srgbClr val="000000"/>
            </a:solidFill>
          </p:spPr>
          <p:txBody>
            <a:bodyPr wrap="square" lIns="0" tIns="0" rIns="0" bIns="0" rtlCol="0"/>
            <a:lstStyle/>
            <a:p>
              <a:endParaRPr sz="1800"/>
            </a:p>
          </p:txBody>
        </p:sp>
      </p:grpSp>
      <p:sp>
        <p:nvSpPr>
          <p:cNvPr id="16" name="object 16"/>
          <p:cNvSpPr txBox="1"/>
          <p:nvPr/>
        </p:nvSpPr>
        <p:spPr>
          <a:xfrm>
            <a:off x="2502205" y="1670113"/>
            <a:ext cx="5654675" cy="1704313"/>
          </a:xfrm>
          <a:prstGeom prst="rect">
            <a:avLst/>
          </a:prstGeom>
        </p:spPr>
        <p:txBody>
          <a:bodyPr vert="horz" wrap="square" lIns="0" tIns="31750" rIns="0" bIns="0" rtlCol="0">
            <a:spAutoFit/>
          </a:bodyPr>
          <a:lstStyle/>
          <a:p>
            <a:pPr marL="12700">
              <a:spcBef>
                <a:spcPts val="250"/>
              </a:spcBef>
            </a:pPr>
            <a:r>
              <a:rPr sz="1400" b="1" i="1" spc="-10" dirty="0">
                <a:latin typeface="Arial"/>
                <a:cs typeface="Arial"/>
              </a:rPr>
              <a:t>15-</a:t>
            </a:r>
            <a:r>
              <a:rPr sz="1400" b="1" i="1" dirty="0">
                <a:latin typeface="Arial"/>
                <a:cs typeface="Arial"/>
              </a:rPr>
              <a:t>4</a:t>
            </a:r>
            <a:r>
              <a:rPr sz="1400" b="1" i="1" spc="-35" dirty="0">
                <a:latin typeface="Arial"/>
                <a:cs typeface="Arial"/>
              </a:rPr>
              <a:t> </a:t>
            </a:r>
            <a:r>
              <a:rPr sz="1400" b="1" i="1" dirty="0">
                <a:latin typeface="Arial"/>
                <a:cs typeface="Arial"/>
              </a:rPr>
              <a:t>Constant</a:t>
            </a:r>
            <a:r>
              <a:rPr sz="1400" b="1" i="1" spc="-75" dirty="0">
                <a:latin typeface="Arial"/>
                <a:cs typeface="Arial"/>
              </a:rPr>
              <a:t> </a:t>
            </a:r>
            <a:r>
              <a:rPr sz="1400" b="1" i="1" dirty="0">
                <a:latin typeface="Arial"/>
                <a:cs typeface="Arial"/>
              </a:rPr>
              <a:t>Temperature</a:t>
            </a:r>
            <a:r>
              <a:rPr sz="1400" b="1" i="1" spc="-30" dirty="0">
                <a:latin typeface="Arial"/>
                <a:cs typeface="Arial"/>
              </a:rPr>
              <a:t> </a:t>
            </a:r>
            <a:r>
              <a:rPr sz="1400" b="1" i="1" spc="-10" dirty="0">
                <a:latin typeface="Arial"/>
                <a:cs typeface="Arial"/>
              </a:rPr>
              <a:t>and</a:t>
            </a:r>
            <a:r>
              <a:rPr sz="1400" b="1" i="1" spc="-85" dirty="0">
                <a:latin typeface="Arial"/>
                <a:cs typeface="Arial"/>
              </a:rPr>
              <a:t> </a:t>
            </a:r>
            <a:r>
              <a:rPr sz="1400" b="1" i="1" dirty="0">
                <a:latin typeface="Arial"/>
                <a:cs typeface="Arial"/>
              </a:rPr>
              <a:t>Adiabatic</a:t>
            </a:r>
            <a:r>
              <a:rPr sz="1400" b="1" i="1" spc="-45" dirty="0">
                <a:latin typeface="Arial"/>
                <a:cs typeface="Arial"/>
              </a:rPr>
              <a:t> </a:t>
            </a:r>
            <a:r>
              <a:rPr sz="1400" b="1" i="1" spc="-10" dirty="0">
                <a:latin typeface="Arial"/>
                <a:cs typeface="Arial"/>
              </a:rPr>
              <a:t>Processes</a:t>
            </a:r>
            <a:endParaRPr sz="1400">
              <a:latin typeface="Arial"/>
              <a:cs typeface="Arial"/>
            </a:endParaRPr>
          </a:p>
          <a:p>
            <a:pPr marL="12700" marR="340359" indent="456563">
              <a:lnSpc>
                <a:spcPts val="1200"/>
              </a:lnSpc>
              <a:spcBef>
                <a:spcPts val="260"/>
              </a:spcBef>
            </a:pPr>
            <a:r>
              <a:rPr sz="1100" dirty="0">
                <a:latin typeface="Times New Roman"/>
                <a:cs typeface="Times New Roman"/>
              </a:rPr>
              <a:t>Let’s</a:t>
            </a:r>
            <a:r>
              <a:rPr sz="1100" spc="-45" dirty="0">
                <a:latin typeface="Times New Roman"/>
                <a:cs typeface="Times New Roman"/>
              </a:rPr>
              <a:t> </a:t>
            </a:r>
            <a:r>
              <a:rPr sz="1100" dirty="0">
                <a:latin typeface="Times New Roman"/>
                <a:cs typeface="Times New Roman"/>
              </a:rPr>
              <a:t>now</a:t>
            </a:r>
            <a:r>
              <a:rPr sz="1100" spc="-40" dirty="0">
                <a:latin typeface="Times New Roman"/>
                <a:cs typeface="Times New Roman"/>
              </a:rPr>
              <a:t> </a:t>
            </a:r>
            <a:r>
              <a:rPr sz="1100" dirty="0">
                <a:latin typeface="Times New Roman"/>
                <a:cs typeface="Times New Roman"/>
              </a:rPr>
              <a:t>consider</a:t>
            </a:r>
            <a:r>
              <a:rPr sz="1100" spc="-30" dirty="0">
                <a:latin typeface="Times New Roman"/>
                <a:cs typeface="Times New Roman"/>
              </a:rPr>
              <a:t> </a:t>
            </a:r>
            <a:r>
              <a:rPr sz="1100" dirty="0">
                <a:latin typeface="Times New Roman"/>
                <a:cs typeface="Times New Roman"/>
              </a:rPr>
              <a:t>two</a:t>
            </a:r>
            <a:r>
              <a:rPr sz="1100" spc="-45" dirty="0">
                <a:latin typeface="Times New Roman"/>
                <a:cs typeface="Times New Roman"/>
              </a:rPr>
              <a:t> </a:t>
            </a:r>
            <a:r>
              <a:rPr sz="1100" dirty="0">
                <a:latin typeface="Times New Roman"/>
                <a:cs typeface="Times New Roman"/>
              </a:rPr>
              <a:t>more</a:t>
            </a:r>
            <a:r>
              <a:rPr sz="1100" spc="-45" dirty="0">
                <a:latin typeface="Times New Roman"/>
                <a:cs typeface="Times New Roman"/>
              </a:rPr>
              <a:t> </a:t>
            </a:r>
            <a:r>
              <a:rPr sz="1100" dirty="0">
                <a:latin typeface="Times New Roman"/>
                <a:cs typeface="Times New Roman"/>
              </a:rPr>
              <a:t>thermodynamic</a:t>
            </a:r>
            <a:r>
              <a:rPr sz="1100" spc="-40" dirty="0">
                <a:latin typeface="Times New Roman"/>
                <a:cs typeface="Times New Roman"/>
              </a:rPr>
              <a:t> </a:t>
            </a:r>
            <a:r>
              <a:rPr sz="1100" dirty="0">
                <a:latin typeface="Times New Roman"/>
                <a:cs typeface="Times New Roman"/>
              </a:rPr>
              <a:t>processes,</a:t>
            </a:r>
            <a:r>
              <a:rPr sz="1100" spc="-35" dirty="0">
                <a:latin typeface="Times New Roman"/>
                <a:cs typeface="Times New Roman"/>
              </a:rPr>
              <a:t> </a:t>
            </a:r>
            <a:r>
              <a:rPr sz="1100" dirty="0">
                <a:latin typeface="Times New Roman"/>
                <a:cs typeface="Times New Roman"/>
              </a:rPr>
              <a:t>the</a:t>
            </a:r>
            <a:r>
              <a:rPr sz="1100" spc="-45" dirty="0">
                <a:latin typeface="Times New Roman"/>
                <a:cs typeface="Times New Roman"/>
              </a:rPr>
              <a:t> </a:t>
            </a:r>
            <a:r>
              <a:rPr sz="1100" dirty="0">
                <a:latin typeface="Times New Roman"/>
                <a:cs typeface="Times New Roman"/>
              </a:rPr>
              <a:t>constant</a:t>
            </a:r>
            <a:r>
              <a:rPr sz="1100" spc="-30" dirty="0">
                <a:latin typeface="Times New Roman"/>
                <a:cs typeface="Times New Roman"/>
              </a:rPr>
              <a:t> </a:t>
            </a:r>
            <a:r>
              <a:rPr sz="1100" dirty="0">
                <a:latin typeface="Times New Roman"/>
                <a:cs typeface="Times New Roman"/>
              </a:rPr>
              <a:t>temperature</a:t>
            </a:r>
            <a:r>
              <a:rPr sz="1100" spc="-50" dirty="0">
                <a:latin typeface="Times New Roman"/>
                <a:cs typeface="Times New Roman"/>
              </a:rPr>
              <a:t> </a:t>
            </a:r>
            <a:r>
              <a:rPr sz="1100" spc="-10" dirty="0">
                <a:latin typeface="Times New Roman"/>
                <a:cs typeface="Times New Roman"/>
              </a:rPr>
              <a:t>(also </a:t>
            </a:r>
            <a:r>
              <a:rPr sz="1100" dirty="0">
                <a:latin typeface="Times New Roman"/>
                <a:cs typeface="Times New Roman"/>
              </a:rPr>
              <a:t>known</a:t>
            </a:r>
            <a:r>
              <a:rPr sz="1100" spc="-5" dirty="0">
                <a:latin typeface="Times New Roman"/>
                <a:cs typeface="Times New Roman"/>
              </a:rPr>
              <a:t> </a:t>
            </a:r>
            <a:r>
              <a:rPr sz="1100" dirty="0">
                <a:latin typeface="Times New Roman"/>
                <a:cs typeface="Times New Roman"/>
              </a:rPr>
              <a:t>as</a:t>
            </a:r>
            <a:r>
              <a:rPr sz="1100" spc="-15" dirty="0">
                <a:latin typeface="Times New Roman"/>
                <a:cs typeface="Times New Roman"/>
              </a:rPr>
              <a:t> </a:t>
            </a:r>
            <a:r>
              <a:rPr sz="1100" dirty="0">
                <a:latin typeface="Times New Roman"/>
                <a:cs typeface="Times New Roman"/>
              </a:rPr>
              <a:t>isothermal)</a:t>
            </a:r>
            <a:r>
              <a:rPr sz="1100" spc="-5" dirty="0">
                <a:latin typeface="Times New Roman"/>
                <a:cs typeface="Times New Roman"/>
              </a:rPr>
              <a:t> </a:t>
            </a:r>
            <a:r>
              <a:rPr sz="1100" dirty="0">
                <a:latin typeface="Times New Roman"/>
                <a:cs typeface="Times New Roman"/>
              </a:rPr>
              <a:t>process and</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adiabatic</a:t>
            </a:r>
            <a:r>
              <a:rPr sz="1100" spc="-5" dirty="0">
                <a:latin typeface="Times New Roman"/>
                <a:cs typeface="Times New Roman"/>
              </a:rPr>
              <a:t> </a:t>
            </a:r>
            <a:r>
              <a:rPr sz="1100" spc="-10" dirty="0">
                <a:latin typeface="Times New Roman"/>
                <a:cs typeface="Times New Roman"/>
              </a:rPr>
              <a:t>process.</a:t>
            </a:r>
            <a:endParaRPr sz="1100">
              <a:latin typeface="Times New Roman"/>
              <a:cs typeface="Times New Roman"/>
            </a:endParaRPr>
          </a:p>
          <a:p>
            <a:pPr marL="3175" marR="5080">
              <a:lnSpc>
                <a:spcPts val="1200"/>
              </a:lnSpc>
              <a:spcBef>
                <a:spcPts val="1105"/>
              </a:spcBef>
              <a:tabLst>
                <a:tab pos="5264764" algn="l"/>
              </a:tabLst>
            </a:pPr>
            <a:r>
              <a:rPr sz="1100" b="1" spc="-10" dirty="0">
                <a:latin typeface="Times New Roman"/>
                <a:cs typeface="Times New Roman"/>
              </a:rPr>
              <a:t>A</a:t>
            </a:r>
            <a:r>
              <a:rPr sz="1100" b="1" spc="-80" dirty="0">
                <a:latin typeface="Times New Roman"/>
                <a:cs typeface="Times New Roman"/>
              </a:rPr>
              <a:t> </a:t>
            </a:r>
            <a:r>
              <a:rPr sz="1100" b="1" spc="-10" dirty="0">
                <a:latin typeface="Times New Roman"/>
                <a:cs typeface="Times New Roman"/>
              </a:rPr>
              <a:t>constant-</a:t>
            </a:r>
            <a:r>
              <a:rPr sz="1100" b="1" dirty="0">
                <a:latin typeface="Times New Roman"/>
                <a:cs typeface="Times New Roman"/>
              </a:rPr>
              <a:t>temperature</a:t>
            </a:r>
            <a:r>
              <a:rPr sz="1100" b="1" spc="-40" dirty="0">
                <a:latin typeface="Times New Roman"/>
                <a:cs typeface="Times New Roman"/>
              </a:rPr>
              <a:t> </a:t>
            </a:r>
            <a:r>
              <a:rPr sz="1100" b="1" dirty="0">
                <a:latin typeface="Times New Roman"/>
                <a:cs typeface="Times New Roman"/>
              </a:rPr>
              <a:t>(isothermal</a:t>
            </a:r>
            <a:r>
              <a:rPr sz="1100" b="1" spc="-15" dirty="0">
                <a:latin typeface="Times New Roman"/>
                <a:cs typeface="Times New Roman"/>
              </a:rPr>
              <a:t> </a:t>
            </a:r>
            <a:r>
              <a:rPr sz="1100" b="1" dirty="0">
                <a:latin typeface="Times New Roman"/>
                <a:cs typeface="Times New Roman"/>
              </a:rPr>
              <a:t>process:</a:t>
            </a:r>
            <a:r>
              <a:rPr sz="1100" b="1" spc="-20" dirty="0">
                <a:latin typeface="Times New Roman"/>
                <a:cs typeface="Times New Roman"/>
              </a:rPr>
              <a:t> </a:t>
            </a:r>
            <a:r>
              <a:rPr sz="1100" dirty="0">
                <a:latin typeface="Times New Roman"/>
                <a:cs typeface="Times New Roman"/>
              </a:rPr>
              <a:t>Because</a:t>
            </a:r>
            <a:r>
              <a:rPr sz="1100" spc="-2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temperature</a:t>
            </a:r>
            <a:r>
              <a:rPr sz="1100" spc="-3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constant</a:t>
            </a:r>
            <a:r>
              <a:rPr sz="1100" spc="-15" dirty="0">
                <a:latin typeface="Times New Roman"/>
                <a:cs typeface="Times New Roman"/>
              </a:rPr>
              <a:t> </a:t>
            </a:r>
            <a:r>
              <a:rPr sz="1100" dirty="0">
                <a:latin typeface="Times New Roman"/>
                <a:cs typeface="Times New Roman"/>
              </a:rPr>
              <a:t>there</a:t>
            </a:r>
            <a:r>
              <a:rPr sz="1100" spc="-35" dirty="0">
                <a:latin typeface="Times New Roman"/>
                <a:cs typeface="Times New Roman"/>
              </a:rPr>
              <a:t> </a:t>
            </a:r>
            <a:r>
              <a:rPr sz="1100" dirty="0">
                <a:latin typeface="Times New Roman"/>
                <a:cs typeface="Times New Roman"/>
              </a:rPr>
              <a:t>is</a:t>
            </a:r>
            <a:r>
              <a:rPr sz="1100" spc="-20" dirty="0">
                <a:latin typeface="Times New Roman"/>
                <a:cs typeface="Times New Roman"/>
              </a:rPr>
              <a:t> </a:t>
            </a:r>
            <a:r>
              <a:rPr sz="1100" spc="-25" dirty="0">
                <a:latin typeface="Times New Roman"/>
                <a:cs typeface="Times New Roman"/>
              </a:rPr>
              <a:t>no </a:t>
            </a:r>
            <a:r>
              <a:rPr sz="1100" dirty="0">
                <a:latin typeface="Times New Roman"/>
                <a:cs typeface="Times New Roman"/>
              </a:rPr>
              <a:t>change</a:t>
            </a:r>
            <a:r>
              <a:rPr sz="1100" spc="-2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a:t>
            </a:r>
            <a:r>
              <a:rPr sz="1100" spc="-2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First</a:t>
            </a:r>
            <a:r>
              <a:rPr sz="1100" spc="-10" dirty="0">
                <a:latin typeface="Times New Roman"/>
                <a:cs typeface="Times New Roman"/>
              </a:rPr>
              <a:t> </a:t>
            </a:r>
            <a:r>
              <a:rPr sz="1100" dirty="0">
                <a:latin typeface="Times New Roman"/>
                <a:cs typeface="Times New Roman"/>
              </a:rPr>
              <a:t>Law</a:t>
            </a:r>
            <a:r>
              <a:rPr sz="1100" spc="-10"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Thermodynamics</a:t>
            </a:r>
            <a:r>
              <a:rPr sz="1100" spc="-15" dirty="0">
                <a:latin typeface="Times New Roman"/>
                <a:cs typeface="Times New Roman"/>
              </a:rPr>
              <a:t> </a:t>
            </a:r>
            <a:r>
              <a:rPr sz="1100" dirty="0">
                <a:latin typeface="Times New Roman"/>
                <a:cs typeface="Times New Roman"/>
              </a:rPr>
              <a:t>tells</a:t>
            </a:r>
            <a:r>
              <a:rPr sz="1100" spc="-10" dirty="0">
                <a:latin typeface="Times New Roman"/>
                <a:cs typeface="Times New Roman"/>
              </a:rPr>
              <a:t> </a:t>
            </a:r>
            <a:r>
              <a:rPr sz="1100" dirty="0">
                <a:latin typeface="Times New Roman"/>
                <a:cs typeface="Times New Roman"/>
              </a:rPr>
              <a:t>us</a:t>
            </a:r>
            <a:r>
              <a:rPr sz="1100" spc="-10" dirty="0">
                <a:latin typeface="Times New Roman"/>
                <a:cs typeface="Times New Roman"/>
              </a:rPr>
              <a:t> </a:t>
            </a:r>
            <a:r>
              <a:rPr sz="1100" dirty="0">
                <a:latin typeface="Times New Roman"/>
                <a:cs typeface="Times New Roman"/>
              </a:rPr>
              <a:t>that,</a:t>
            </a:r>
            <a:r>
              <a:rPr sz="1100" spc="-2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this</a:t>
            </a:r>
            <a:r>
              <a:rPr sz="1100" spc="-15" dirty="0">
                <a:latin typeface="Times New Roman"/>
                <a:cs typeface="Times New Roman"/>
              </a:rPr>
              <a:t> </a:t>
            </a:r>
            <a:r>
              <a:rPr sz="1100" spc="-10" dirty="0">
                <a:latin typeface="Times New Roman"/>
                <a:cs typeface="Times New Roman"/>
              </a:rPr>
              <a:t>case,</a:t>
            </a:r>
            <a:r>
              <a:rPr sz="1100" dirty="0">
                <a:latin typeface="Times New Roman"/>
                <a:cs typeface="Times New Roman"/>
              </a:rPr>
              <a:t>	, and</a:t>
            </a:r>
            <a:r>
              <a:rPr sz="1100" spc="-10" dirty="0">
                <a:latin typeface="Times New Roman"/>
                <a:cs typeface="Times New Roman"/>
              </a:rPr>
              <a:t> </a:t>
            </a:r>
            <a:r>
              <a:rPr sz="1100" spc="-45" dirty="0">
                <a:latin typeface="Times New Roman"/>
                <a:cs typeface="Times New Roman"/>
              </a:rPr>
              <a:t>it</a:t>
            </a:r>
            <a:endParaRPr sz="1100">
              <a:latin typeface="Times New Roman"/>
              <a:cs typeface="Times New Roman"/>
            </a:endParaRPr>
          </a:p>
          <a:p>
            <a:pPr marL="3175">
              <a:spcBef>
                <a:spcPts val="350"/>
              </a:spcBef>
            </a:pPr>
            <a:r>
              <a:rPr sz="1100" dirty="0">
                <a:latin typeface="Times New Roman"/>
                <a:cs typeface="Times New Roman"/>
              </a:rPr>
              <a:t>can</a:t>
            </a:r>
            <a:r>
              <a:rPr sz="1100" spc="-20" dirty="0">
                <a:latin typeface="Times New Roman"/>
                <a:cs typeface="Times New Roman"/>
              </a:rPr>
              <a:t> </a:t>
            </a:r>
            <a:r>
              <a:rPr sz="1100" dirty="0">
                <a:latin typeface="Times New Roman"/>
                <a:cs typeface="Times New Roman"/>
              </a:rPr>
              <a:t>be</a:t>
            </a:r>
            <a:r>
              <a:rPr sz="1100" spc="-15" dirty="0">
                <a:latin typeface="Times New Roman"/>
                <a:cs typeface="Times New Roman"/>
              </a:rPr>
              <a:t> </a:t>
            </a:r>
            <a:r>
              <a:rPr sz="1100" dirty="0">
                <a:latin typeface="Times New Roman"/>
                <a:cs typeface="Times New Roman"/>
              </a:rPr>
              <a:t>shown</a:t>
            </a:r>
            <a:r>
              <a:rPr sz="1100" spc="-20" dirty="0">
                <a:latin typeface="Times New Roman"/>
                <a:cs typeface="Times New Roman"/>
              </a:rPr>
              <a:t> </a:t>
            </a:r>
            <a:r>
              <a:rPr sz="1100" dirty="0">
                <a:latin typeface="Times New Roman"/>
                <a:cs typeface="Times New Roman"/>
              </a:rPr>
              <a:t>(using</a:t>
            </a:r>
            <a:r>
              <a:rPr sz="1100" spc="-15" dirty="0">
                <a:latin typeface="Times New Roman"/>
                <a:cs typeface="Times New Roman"/>
              </a:rPr>
              <a:t> </a:t>
            </a:r>
            <a:r>
              <a:rPr sz="1100" dirty="0">
                <a:latin typeface="Times New Roman"/>
                <a:cs typeface="Times New Roman"/>
              </a:rPr>
              <a:t>calculus</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most</a:t>
            </a:r>
            <a:r>
              <a:rPr sz="1100" spc="-10" dirty="0">
                <a:latin typeface="Times New Roman"/>
                <a:cs typeface="Times New Roman"/>
              </a:rPr>
              <a:t> </a:t>
            </a:r>
            <a:r>
              <a:rPr sz="1100" dirty="0">
                <a:latin typeface="Times New Roman"/>
                <a:cs typeface="Times New Roman"/>
              </a:rPr>
              <a:t>straightforward way</a:t>
            </a:r>
            <a:r>
              <a:rPr sz="1100" spc="-3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prove</a:t>
            </a:r>
            <a:r>
              <a:rPr sz="1100" spc="-15" dirty="0">
                <a:latin typeface="Times New Roman"/>
                <a:cs typeface="Times New Roman"/>
              </a:rPr>
              <a:t> </a:t>
            </a:r>
            <a:r>
              <a:rPr sz="1100" dirty="0">
                <a:latin typeface="Times New Roman"/>
                <a:cs typeface="Times New Roman"/>
              </a:rPr>
              <a:t>this)</a:t>
            </a:r>
            <a:r>
              <a:rPr sz="1100" spc="-10" dirty="0">
                <a:latin typeface="Times New Roman"/>
                <a:cs typeface="Times New Roman"/>
              </a:rPr>
              <a:t> that:</a:t>
            </a:r>
            <a:endParaRPr sz="1100">
              <a:latin typeface="Times New Roman"/>
              <a:cs typeface="Times New Roman"/>
            </a:endParaRPr>
          </a:p>
          <a:p>
            <a:pPr>
              <a:spcBef>
                <a:spcPts val="819"/>
              </a:spcBef>
            </a:pPr>
            <a:endParaRPr sz="1100">
              <a:latin typeface="Times New Roman"/>
              <a:cs typeface="Times New Roman"/>
            </a:endParaRPr>
          </a:p>
          <a:p>
            <a:pPr marL="1765293">
              <a:spcBef>
                <a:spcPts val="5"/>
              </a:spcBef>
              <a:tabLst>
                <a:tab pos="2184391" algn="l"/>
              </a:tabLst>
            </a:pPr>
            <a:r>
              <a:rPr sz="1100" b="1" spc="-50" dirty="0">
                <a:latin typeface="Times New Roman"/>
                <a:cs typeface="Times New Roman"/>
              </a:rPr>
              <a:t>.</a:t>
            </a:r>
            <a:r>
              <a:rPr sz="1100" b="1" dirty="0">
                <a:latin typeface="Times New Roman"/>
                <a:cs typeface="Times New Roman"/>
              </a:rPr>
              <a:t>	</a:t>
            </a:r>
            <a:r>
              <a:rPr sz="1100" dirty="0">
                <a:latin typeface="Times New Roman"/>
                <a:cs typeface="Times New Roman"/>
              </a:rPr>
              <a:t>(Eq.</a:t>
            </a:r>
            <a:r>
              <a:rPr sz="1100" spc="-25" dirty="0">
                <a:latin typeface="Times New Roman"/>
                <a:cs typeface="Times New Roman"/>
              </a:rPr>
              <a:t> </a:t>
            </a:r>
            <a:r>
              <a:rPr sz="1100" dirty="0">
                <a:latin typeface="Times New Roman"/>
                <a:cs typeface="Times New Roman"/>
              </a:rPr>
              <a:t>15.8:</a:t>
            </a:r>
            <a:r>
              <a:rPr sz="1100" spc="-15" dirty="0">
                <a:latin typeface="Times New Roman"/>
                <a:cs typeface="Times New Roman"/>
              </a:rPr>
              <a:t> </a:t>
            </a:r>
            <a:r>
              <a:rPr sz="1100" b="1" dirty="0">
                <a:latin typeface="Times New Roman"/>
                <a:cs typeface="Times New Roman"/>
              </a:rPr>
              <a:t>Heat</a:t>
            </a:r>
            <a:r>
              <a:rPr sz="1100" b="1" spc="-10" dirty="0">
                <a:latin typeface="Times New Roman"/>
                <a:cs typeface="Times New Roman"/>
              </a:rPr>
              <a:t> </a:t>
            </a:r>
            <a:r>
              <a:rPr sz="1100" b="1" dirty="0">
                <a:latin typeface="Times New Roman"/>
                <a:cs typeface="Times New Roman"/>
              </a:rPr>
              <a:t>and</a:t>
            </a:r>
            <a:r>
              <a:rPr sz="1100" b="1" spc="-20" dirty="0">
                <a:latin typeface="Times New Roman"/>
                <a:cs typeface="Times New Roman"/>
              </a:rPr>
              <a:t> </a:t>
            </a:r>
            <a:r>
              <a:rPr sz="1100" b="1" dirty="0">
                <a:latin typeface="Times New Roman"/>
                <a:cs typeface="Times New Roman"/>
              </a:rPr>
              <a:t>work</a:t>
            </a:r>
            <a:r>
              <a:rPr sz="1100" b="1" spc="-15" dirty="0">
                <a:latin typeface="Times New Roman"/>
                <a:cs typeface="Times New Roman"/>
              </a:rPr>
              <a:t> </a:t>
            </a:r>
            <a:r>
              <a:rPr sz="1100" b="1" dirty="0">
                <a:latin typeface="Times New Roman"/>
                <a:cs typeface="Times New Roman"/>
              </a:rPr>
              <a:t>for</a:t>
            </a:r>
            <a:r>
              <a:rPr sz="1100" b="1" spc="-30" dirty="0">
                <a:latin typeface="Times New Roman"/>
                <a:cs typeface="Times New Roman"/>
              </a:rPr>
              <a:t> </a:t>
            </a:r>
            <a:r>
              <a:rPr sz="1100" b="1" dirty="0">
                <a:latin typeface="Times New Roman"/>
                <a:cs typeface="Times New Roman"/>
              </a:rPr>
              <a:t>an</a:t>
            </a:r>
            <a:r>
              <a:rPr sz="1100" b="1" spc="-10" dirty="0">
                <a:latin typeface="Times New Roman"/>
                <a:cs typeface="Times New Roman"/>
              </a:rPr>
              <a:t> </a:t>
            </a:r>
            <a:r>
              <a:rPr sz="1100" b="1" dirty="0">
                <a:latin typeface="Times New Roman"/>
                <a:cs typeface="Times New Roman"/>
              </a:rPr>
              <a:t>isothermal</a:t>
            </a:r>
            <a:r>
              <a:rPr sz="1100" b="1" spc="-5" dirty="0">
                <a:latin typeface="Times New Roman"/>
                <a:cs typeface="Times New Roman"/>
              </a:rPr>
              <a:t> </a:t>
            </a:r>
            <a:r>
              <a:rPr sz="1100" b="1" spc="-10" dirty="0">
                <a:latin typeface="Times New Roman"/>
                <a:cs typeface="Times New Roman"/>
              </a:rPr>
              <a:t>process</a:t>
            </a:r>
            <a:r>
              <a:rPr sz="1100" spc="-10" dirty="0">
                <a:latin typeface="Times New Roman"/>
                <a:cs typeface="Times New Roman"/>
              </a:rPr>
              <a:t>)</a:t>
            </a:r>
            <a:endParaRPr sz="1100">
              <a:latin typeface="Times New Roman"/>
              <a:cs typeface="Times New Roman"/>
            </a:endParaRPr>
          </a:p>
        </p:txBody>
      </p:sp>
      <p:sp>
        <p:nvSpPr>
          <p:cNvPr id="17" name="object 17"/>
          <p:cNvSpPr txBox="1"/>
          <p:nvPr/>
        </p:nvSpPr>
        <p:spPr>
          <a:xfrm>
            <a:off x="2502204" y="-798729"/>
            <a:ext cx="5466080" cy="2029402"/>
          </a:xfrm>
          <a:prstGeom prst="rect">
            <a:avLst/>
          </a:prstGeom>
        </p:spPr>
        <p:txBody>
          <a:bodyPr vert="horz" wrap="square" lIns="0" tIns="99695" rIns="0" bIns="0" rtlCol="0">
            <a:spAutoFit/>
          </a:bodyPr>
          <a:lstStyle/>
          <a:p>
            <a:pPr marL="12700">
              <a:spcBef>
                <a:spcPts val="785"/>
              </a:spcBef>
            </a:pPr>
            <a:r>
              <a:rPr sz="1100" b="1" i="1" dirty="0">
                <a:latin typeface="Times New Roman"/>
                <a:cs typeface="Times New Roman"/>
              </a:rPr>
              <a:t>Answer</a:t>
            </a:r>
            <a:r>
              <a:rPr sz="1100" b="1" i="1" spc="-15" dirty="0">
                <a:latin typeface="Times New Roman"/>
                <a:cs typeface="Times New Roman"/>
              </a:rPr>
              <a:t> </a:t>
            </a:r>
            <a:r>
              <a:rPr sz="1100" b="1" i="1" dirty="0">
                <a:latin typeface="Times New Roman"/>
                <a:cs typeface="Times New Roman"/>
              </a:rPr>
              <a:t>to</a:t>
            </a:r>
            <a:r>
              <a:rPr sz="1100" b="1" i="1" spc="-15" dirty="0">
                <a:latin typeface="Times New Roman"/>
                <a:cs typeface="Times New Roman"/>
              </a:rPr>
              <a:t> </a:t>
            </a:r>
            <a:r>
              <a:rPr sz="1100" b="1" i="1" dirty="0">
                <a:latin typeface="Times New Roman"/>
                <a:cs typeface="Times New Roman"/>
              </a:rPr>
              <a:t>Essential</a:t>
            </a:r>
            <a:r>
              <a:rPr sz="1100" b="1" i="1" spc="-15" dirty="0">
                <a:latin typeface="Times New Roman"/>
                <a:cs typeface="Times New Roman"/>
              </a:rPr>
              <a:t> </a:t>
            </a:r>
            <a:r>
              <a:rPr sz="1100" b="1" i="1" dirty="0">
                <a:latin typeface="Times New Roman"/>
                <a:cs typeface="Times New Roman"/>
              </a:rPr>
              <a:t>Question 15.3</a:t>
            </a: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a</a:t>
            </a:r>
            <a:r>
              <a:rPr sz="1100" spc="-10" dirty="0">
                <a:latin typeface="Times New Roman"/>
                <a:cs typeface="Times New Roman"/>
              </a:rPr>
              <a:t> constant-</a:t>
            </a:r>
            <a:r>
              <a:rPr sz="1100" dirty="0">
                <a:latin typeface="Times New Roman"/>
                <a:cs typeface="Times New Roman"/>
              </a:rPr>
              <a:t>volume</a:t>
            </a:r>
            <a:r>
              <a:rPr sz="1100" spc="-15" dirty="0">
                <a:latin typeface="Times New Roman"/>
                <a:cs typeface="Times New Roman"/>
              </a:rPr>
              <a:t>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for</a:t>
            </a:r>
            <a:r>
              <a:rPr sz="1100" spc="5"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monatomic</a:t>
            </a:r>
            <a:r>
              <a:rPr sz="1100" spc="-5"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spc="-20" dirty="0">
                <a:latin typeface="Times New Roman"/>
                <a:cs typeface="Times New Roman"/>
              </a:rPr>
              <a:t>gas:</a:t>
            </a:r>
            <a:endParaRPr sz="1100">
              <a:latin typeface="Times New Roman"/>
              <a:cs typeface="Times New Roman"/>
            </a:endParaRPr>
          </a:p>
          <a:p>
            <a:pPr marR="487678" algn="r">
              <a:spcBef>
                <a:spcPts val="685"/>
              </a:spcBef>
            </a:pPr>
            <a:r>
              <a:rPr sz="1100" spc="-50" dirty="0">
                <a:latin typeface="Times New Roman"/>
                <a:cs typeface="Times New Roman"/>
              </a:rPr>
              <a:t>.</a:t>
            </a:r>
            <a:endParaRPr sz="1100">
              <a:latin typeface="Times New Roman"/>
              <a:cs typeface="Times New Roman"/>
            </a:endParaRPr>
          </a:p>
          <a:p>
            <a:pPr marL="469263">
              <a:spcBef>
                <a:spcPts val="969"/>
              </a:spcBef>
            </a:pPr>
            <a:r>
              <a:rPr sz="1100" dirty="0">
                <a:latin typeface="Times New Roman"/>
                <a:cs typeface="Times New Roman"/>
              </a:rPr>
              <a:t>Solving</a:t>
            </a:r>
            <a:r>
              <a:rPr sz="1100" spc="-2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temperature</a:t>
            </a:r>
            <a:r>
              <a:rPr sz="1100" spc="-30" dirty="0">
                <a:latin typeface="Times New Roman"/>
                <a:cs typeface="Times New Roman"/>
              </a:rPr>
              <a:t>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when</a:t>
            </a:r>
            <a:r>
              <a:rPr sz="1100" spc="-15" dirty="0">
                <a:latin typeface="Times New Roman"/>
                <a:cs typeface="Times New Roman"/>
              </a:rPr>
              <a:t> </a:t>
            </a:r>
            <a:r>
              <a:rPr sz="1100" dirty="0">
                <a:latin typeface="Times New Roman"/>
                <a:cs typeface="Times New Roman"/>
              </a:rPr>
              <a:t>800</a:t>
            </a:r>
            <a:r>
              <a:rPr sz="1100" spc="-20" dirty="0">
                <a:latin typeface="Times New Roman"/>
                <a:cs typeface="Times New Roman"/>
              </a:rPr>
              <a:t> </a:t>
            </a:r>
            <a:r>
              <a:rPr sz="1100" dirty="0">
                <a:latin typeface="Times New Roman"/>
                <a:cs typeface="Times New Roman"/>
              </a:rPr>
              <a:t>J</a:t>
            </a:r>
            <a:r>
              <a:rPr sz="1100" spc="-1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added,</a:t>
            </a:r>
            <a:r>
              <a:rPr sz="1100" spc="-5" dirty="0">
                <a:latin typeface="Times New Roman"/>
                <a:cs typeface="Times New Roman"/>
              </a:rPr>
              <a:t> </a:t>
            </a:r>
            <a:r>
              <a:rPr sz="1100" dirty="0">
                <a:latin typeface="Times New Roman"/>
                <a:cs typeface="Times New Roman"/>
              </a:rPr>
              <a:t>we</a:t>
            </a:r>
            <a:r>
              <a:rPr sz="1100" spc="-20" dirty="0">
                <a:latin typeface="Times New Roman"/>
                <a:cs typeface="Times New Roman"/>
              </a:rPr>
              <a:t> get:</a:t>
            </a:r>
            <a:endParaRPr sz="1100">
              <a:latin typeface="Times New Roman"/>
              <a:cs typeface="Times New Roman"/>
            </a:endParaRPr>
          </a:p>
          <a:p>
            <a:pPr marL="1432555" algn="ctr">
              <a:spcBef>
                <a:spcPts val="685"/>
              </a:spcBef>
            </a:pPr>
            <a:r>
              <a:rPr sz="1100" spc="-50" dirty="0">
                <a:latin typeface="Times New Roman"/>
                <a:cs typeface="Times New Roman"/>
              </a:rPr>
              <a:t>.</a:t>
            </a:r>
            <a:endParaRPr sz="1100">
              <a:latin typeface="Times New Roman"/>
              <a:cs typeface="Times New Roman"/>
            </a:endParaRPr>
          </a:p>
          <a:p>
            <a:pPr>
              <a:spcBef>
                <a:spcPts val="254"/>
              </a:spcBef>
            </a:pPr>
            <a:endParaRPr sz="1100">
              <a:latin typeface="Times New Roman"/>
              <a:cs typeface="Times New Roman"/>
            </a:endParaRPr>
          </a:p>
          <a:p>
            <a:pPr marL="469263" marR="5080">
              <a:lnSpc>
                <a:spcPts val="1200"/>
              </a:lnSpc>
            </a:pPr>
            <a:r>
              <a:rPr sz="1100" dirty="0">
                <a:latin typeface="Times New Roman"/>
                <a:cs typeface="Times New Roman"/>
              </a:rPr>
              <a:t>Because</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initial</a:t>
            </a:r>
            <a:r>
              <a:rPr sz="1100" spc="-20" dirty="0">
                <a:latin typeface="Times New Roman"/>
                <a:cs typeface="Times New Roman"/>
              </a:rPr>
              <a:t> </a:t>
            </a:r>
            <a:r>
              <a:rPr sz="1100" dirty="0">
                <a:latin typeface="Times New Roman"/>
                <a:cs typeface="Times New Roman"/>
              </a:rPr>
              <a:t>temperature</a:t>
            </a:r>
            <a:r>
              <a:rPr sz="1100" spc="-2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200</a:t>
            </a:r>
            <a:r>
              <a:rPr sz="1100" spc="-20" dirty="0">
                <a:latin typeface="Times New Roman"/>
                <a:cs typeface="Times New Roman"/>
              </a:rPr>
              <a:t> </a:t>
            </a:r>
            <a:r>
              <a:rPr sz="1100" dirty="0">
                <a:latin typeface="Times New Roman"/>
                <a:cs typeface="Times New Roman"/>
              </a:rPr>
              <a:t>K,</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final</a:t>
            </a:r>
            <a:r>
              <a:rPr sz="1100" spc="-15" dirty="0">
                <a:latin typeface="Times New Roman"/>
                <a:cs typeface="Times New Roman"/>
              </a:rPr>
              <a:t> </a:t>
            </a:r>
            <a:r>
              <a:rPr sz="1100" dirty="0">
                <a:latin typeface="Times New Roman"/>
                <a:cs typeface="Times New Roman"/>
              </a:rPr>
              <a:t>temperature</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200</a:t>
            </a:r>
            <a:r>
              <a:rPr sz="1100" spc="-20" dirty="0">
                <a:latin typeface="Times New Roman"/>
                <a:cs typeface="Times New Roman"/>
              </a:rPr>
              <a:t> </a:t>
            </a:r>
            <a:r>
              <a:rPr sz="1100" dirty="0">
                <a:latin typeface="Times New Roman"/>
                <a:cs typeface="Times New Roman"/>
              </a:rPr>
              <a:t>K</a:t>
            </a:r>
            <a:r>
              <a:rPr sz="1100" spc="-25" dirty="0">
                <a:latin typeface="Times New Roman"/>
                <a:cs typeface="Times New Roman"/>
              </a:rPr>
              <a:t> </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333</a:t>
            </a:r>
            <a:r>
              <a:rPr sz="1100" spc="-15" dirty="0">
                <a:latin typeface="Times New Roman"/>
                <a:cs typeface="Times New Roman"/>
              </a:rPr>
              <a:t> </a:t>
            </a:r>
            <a:r>
              <a:rPr sz="1100" dirty="0">
                <a:latin typeface="Times New Roman"/>
                <a:cs typeface="Times New Roman"/>
              </a:rPr>
              <a:t>K</a:t>
            </a:r>
            <a:r>
              <a:rPr sz="1100" spc="-25" dirty="0">
                <a:latin typeface="Times New Roman"/>
                <a:cs typeface="Times New Roman"/>
              </a:rPr>
              <a:t> </a:t>
            </a:r>
            <a:r>
              <a:rPr sz="1100" dirty="0">
                <a:latin typeface="Times New Roman"/>
                <a:cs typeface="Times New Roman"/>
              </a:rPr>
              <a:t>=</a:t>
            </a:r>
            <a:r>
              <a:rPr sz="1100" spc="-30" dirty="0">
                <a:latin typeface="Times New Roman"/>
                <a:cs typeface="Times New Roman"/>
              </a:rPr>
              <a:t> </a:t>
            </a:r>
            <a:r>
              <a:rPr sz="1100" dirty="0">
                <a:latin typeface="Times New Roman"/>
                <a:cs typeface="Times New Roman"/>
              </a:rPr>
              <a:t>533</a:t>
            </a:r>
            <a:r>
              <a:rPr sz="1100" spc="-25" dirty="0">
                <a:latin typeface="Times New Roman"/>
                <a:cs typeface="Times New Roman"/>
              </a:rPr>
              <a:t> K. </a:t>
            </a:r>
            <a:r>
              <a:rPr sz="1100" dirty="0">
                <a:latin typeface="Times New Roman"/>
                <a:cs typeface="Times New Roman"/>
              </a:rPr>
              <a:t>Applying</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law,</a:t>
            </a:r>
            <a:r>
              <a:rPr sz="1100" spc="-20" dirty="0">
                <a:latin typeface="Times New Roman"/>
                <a:cs typeface="Times New Roman"/>
              </a:rPr>
              <a:t> </a:t>
            </a:r>
            <a:r>
              <a:rPr sz="1100" dirty="0">
                <a:latin typeface="Times New Roman"/>
                <a:cs typeface="Times New Roman"/>
              </a:rPr>
              <a:t>gives</a:t>
            </a:r>
            <a:r>
              <a:rPr sz="1100" spc="-1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corresponding</a:t>
            </a:r>
            <a:r>
              <a:rPr sz="1100" spc="-20" dirty="0">
                <a:latin typeface="Times New Roman"/>
                <a:cs typeface="Times New Roman"/>
              </a:rPr>
              <a:t> </a:t>
            </a:r>
            <a:r>
              <a:rPr sz="1100" spc="-10" dirty="0">
                <a:latin typeface="Times New Roman"/>
                <a:cs typeface="Times New Roman"/>
              </a:rPr>
              <a:t>pressure:</a:t>
            </a:r>
            <a:endParaRPr sz="1100">
              <a:latin typeface="Times New Roman"/>
              <a:cs typeface="Times New Roman"/>
            </a:endParaRPr>
          </a:p>
          <a:p>
            <a:pPr>
              <a:spcBef>
                <a:spcPts val="695"/>
              </a:spcBef>
            </a:pPr>
            <a:endParaRPr sz="1100">
              <a:latin typeface="Times New Roman"/>
              <a:cs typeface="Times New Roman"/>
            </a:endParaRPr>
          </a:p>
          <a:p>
            <a:pPr marR="1609719" algn="r"/>
            <a:r>
              <a:rPr sz="1100" spc="-50" dirty="0">
                <a:latin typeface="Times New Roman"/>
                <a:cs typeface="Times New Roman"/>
              </a:rPr>
              <a:t>.</a:t>
            </a:r>
            <a:endParaRPr sz="1100">
              <a:latin typeface="Times New Roman"/>
              <a:cs typeface="Times New Roman"/>
            </a:endParaRPr>
          </a:p>
        </p:txBody>
      </p:sp>
      <p:sp>
        <p:nvSpPr>
          <p:cNvPr id="18" name="object 18"/>
          <p:cNvSpPr txBox="1"/>
          <p:nvPr/>
        </p:nvSpPr>
        <p:spPr>
          <a:xfrm>
            <a:off x="2502204" y="3792092"/>
            <a:ext cx="5483860" cy="2656112"/>
          </a:xfrm>
          <a:prstGeom prst="rect">
            <a:avLst/>
          </a:prstGeom>
        </p:spPr>
        <p:txBody>
          <a:bodyPr vert="horz" wrap="square" lIns="0" tIns="13335" rIns="0" bIns="0" rtlCol="0">
            <a:spAutoFit/>
          </a:bodyPr>
          <a:lstStyle/>
          <a:p>
            <a:pPr marL="12700">
              <a:lnSpc>
                <a:spcPts val="1280"/>
              </a:lnSpc>
              <a:spcBef>
                <a:spcPts val="105"/>
              </a:spcBef>
            </a:pPr>
            <a:r>
              <a:rPr sz="1100" b="1" spc="-10" dirty="0">
                <a:latin typeface="Times New Roman"/>
                <a:cs typeface="Times New Roman"/>
              </a:rPr>
              <a:t>EXAMPLE</a:t>
            </a:r>
            <a:r>
              <a:rPr sz="1100" b="1" spc="-30" dirty="0">
                <a:latin typeface="Times New Roman"/>
                <a:cs typeface="Times New Roman"/>
              </a:rPr>
              <a:t> </a:t>
            </a:r>
            <a:r>
              <a:rPr sz="1100" b="1" dirty="0">
                <a:latin typeface="Times New Roman"/>
                <a:cs typeface="Times New Roman"/>
              </a:rPr>
              <a:t>15.4A</a:t>
            </a:r>
            <a:r>
              <a:rPr sz="1100" b="1" spc="-80" dirty="0">
                <a:latin typeface="Times New Roman"/>
                <a:cs typeface="Times New Roman"/>
              </a:rPr>
              <a:t> </a:t>
            </a:r>
            <a:r>
              <a:rPr sz="1100" b="1" dirty="0">
                <a:latin typeface="Times New Roman"/>
                <a:cs typeface="Times New Roman"/>
              </a:rPr>
              <a:t>–</a:t>
            </a:r>
            <a:r>
              <a:rPr sz="1100" b="1" spc="-75" dirty="0">
                <a:latin typeface="Times New Roman"/>
                <a:cs typeface="Times New Roman"/>
              </a:rPr>
              <a:t> </a:t>
            </a:r>
            <a:r>
              <a:rPr sz="1100" b="1" dirty="0">
                <a:latin typeface="Times New Roman"/>
                <a:cs typeface="Times New Roman"/>
              </a:rPr>
              <a:t>Add</a:t>
            </a:r>
            <a:r>
              <a:rPr sz="1100" b="1" spc="-20" dirty="0">
                <a:latin typeface="Times New Roman"/>
                <a:cs typeface="Times New Roman"/>
              </a:rPr>
              <a:t> </a:t>
            </a:r>
            <a:r>
              <a:rPr sz="1100" b="1" dirty="0">
                <a:latin typeface="Times New Roman"/>
                <a:cs typeface="Times New Roman"/>
              </a:rPr>
              <a:t>heat</a:t>
            </a:r>
            <a:r>
              <a:rPr sz="1100" b="1" spc="-15" dirty="0">
                <a:latin typeface="Times New Roman"/>
                <a:cs typeface="Times New Roman"/>
              </a:rPr>
              <a:t> </a:t>
            </a:r>
            <a:r>
              <a:rPr sz="1100" b="1" dirty="0">
                <a:latin typeface="Times New Roman"/>
                <a:cs typeface="Times New Roman"/>
              </a:rPr>
              <a:t>at</a:t>
            </a:r>
            <a:r>
              <a:rPr sz="1100" b="1" spc="-15" dirty="0">
                <a:latin typeface="Times New Roman"/>
                <a:cs typeface="Times New Roman"/>
              </a:rPr>
              <a:t> </a:t>
            </a:r>
            <a:r>
              <a:rPr sz="1100" b="1" dirty="0">
                <a:latin typeface="Times New Roman"/>
                <a:cs typeface="Times New Roman"/>
              </a:rPr>
              <a:t>constant</a:t>
            </a:r>
            <a:r>
              <a:rPr sz="1100" b="1" spc="-20" dirty="0">
                <a:latin typeface="Times New Roman"/>
                <a:cs typeface="Times New Roman"/>
              </a:rPr>
              <a:t> </a:t>
            </a:r>
            <a:r>
              <a:rPr sz="1100" b="1" spc="-10" dirty="0">
                <a:latin typeface="Times New Roman"/>
                <a:cs typeface="Times New Roman"/>
              </a:rPr>
              <a:t>temperature</a:t>
            </a:r>
            <a:endParaRPr sz="1100">
              <a:latin typeface="Times New Roman"/>
              <a:cs typeface="Times New Roman"/>
            </a:endParaRPr>
          </a:p>
          <a:p>
            <a:pPr marL="12700" marR="143509" indent="456563">
              <a:lnSpc>
                <a:spcPts val="1200"/>
              </a:lnSpc>
              <a:spcBef>
                <a:spcPts val="95"/>
              </a:spcBef>
            </a:pPr>
            <a:r>
              <a:rPr sz="1100" dirty="0">
                <a:latin typeface="Times New Roman"/>
                <a:cs typeface="Times New Roman"/>
              </a:rPr>
              <a:t>700</a:t>
            </a:r>
            <a:r>
              <a:rPr sz="1100" spc="-20" dirty="0">
                <a:latin typeface="Times New Roman"/>
                <a:cs typeface="Times New Roman"/>
              </a:rPr>
              <a:t> </a:t>
            </a:r>
            <a:r>
              <a:rPr sz="1100" dirty="0">
                <a:latin typeface="Times New Roman"/>
                <a:cs typeface="Times New Roman"/>
              </a:rPr>
              <a:t>J</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added</a:t>
            </a:r>
            <a:r>
              <a:rPr sz="1100" spc="-2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ideal</a:t>
            </a:r>
            <a:r>
              <a:rPr sz="1100" spc="-1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while</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temperature</a:t>
            </a:r>
            <a:r>
              <a:rPr sz="1100" spc="-2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kept</a:t>
            </a:r>
            <a:r>
              <a:rPr sz="1100" spc="-10" dirty="0">
                <a:latin typeface="Times New Roman"/>
                <a:cs typeface="Times New Roman"/>
              </a:rPr>
              <a:t> </a:t>
            </a:r>
            <a:r>
              <a:rPr sz="1100" dirty="0">
                <a:latin typeface="Times New Roman"/>
                <a:cs typeface="Times New Roman"/>
              </a:rPr>
              <a:t>constant</a:t>
            </a:r>
            <a:r>
              <a:rPr sz="1100" spc="-10" dirty="0">
                <a:latin typeface="Times New Roman"/>
                <a:cs typeface="Times New Roman"/>
              </a:rPr>
              <a:t> </a:t>
            </a:r>
            <a:r>
              <a:rPr sz="1100" spc="-25" dirty="0">
                <a:latin typeface="Times New Roman"/>
                <a:cs typeface="Times New Roman"/>
              </a:rPr>
              <a:t>at </a:t>
            </a:r>
            <a:r>
              <a:rPr sz="1100" dirty="0">
                <a:latin typeface="Times New Roman"/>
                <a:cs typeface="Times New Roman"/>
              </a:rPr>
              <a:t>400</a:t>
            </a:r>
            <a:r>
              <a:rPr sz="1100" spc="-10" dirty="0">
                <a:latin typeface="Times New Roman"/>
                <a:cs typeface="Times New Roman"/>
              </a:rPr>
              <a:t> </a:t>
            </a:r>
            <a:r>
              <a:rPr sz="1100" dirty="0">
                <a:latin typeface="Times New Roman"/>
                <a:cs typeface="Times New Roman"/>
              </a:rPr>
              <a:t>K.</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system</a:t>
            </a:r>
            <a:r>
              <a:rPr sz="1100" spc="-15" dirty="0">
                <a:latin typeface="Times New Roman"/>
                <a:cs typeface="Times New Roman"/>
              </a:rPr>
              <a:t> </a:t>
            </a:r>
            <a:r>
              <a:rPr sz="1100" dirty="0">
                <a:latin typeface="Times New Roman"/>
                <a:cs typeface="Times New Roman"/>
              </a:rPr>
              <a:t>initially</a:t>
            </a:r>
            <a:r>
              <a:rPr sz="1100" spc="-20" dirty="0">
                <a:latin typeface="Times New Roman"/>
                <a:cs typeface="Times New Roman"/>
              </a:rPr>
              <a:t> </a:t>
            </a:r>
            <a:r>
              <a:rPr sz="1100" dirty="0">
                <a:latin typeface="Times New Roman"/>
                <a:cs typeface="Times New Roman"/>
              </a:rPr>
              <a:t>has</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pressure</a:t>
            </a:r>
            <a:r>
              <a:rPr sz="1100" spc="-10"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160</a:t>
            </a:r>
            <a:r>
              <a:rPr sz="1100" spc="-5" dirty="0">
                <a:latin typeface="Times New Roman"/>
                <a:cs typeface="Times New Roman"/>
              </a:rPr>
              <a:t> </a:t>
            </a:r>
            <a:r>
              <a:rPr sz="1100" dirty="0">
                <a:latin typeface="Times New Roman"/>
                <a:cs typeface="Times New Roman"/>
              </a:rPr>
              <a:t>kPa</a:t>
            </a:r>
            <a:r>
              <a:rPr sz="1100" spc="-5"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occupies</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volume</a:t>
            </a:r>
            <a:r>
              <a:rPr sz="1100" spc="-10"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4.0</a:t>
            </a:r>
            <a:r>
              <a:rPr sz="1100" spc="-5" dirty="0">
                <a:latin typeface="Times New Roman"/>
                <a:cs typeface="Times New Roman"/>
              </a:rPr>
              <a:t> </a:t>
            </a:r>
            <a:r>
              <a:rPr sz="1100" spc="-10" dirty="0">
                <a:latin typeface="Times New Roman"/>
                <a:cs typeface="Times New Roman"/>
              </a:rPr>
              <a:t>liters.</a:t>
            </a:r>
            <a:endParaRPr sz="1100">
              <a:latin typeface="Times New Roman"/>
              <a:cs typeface="Times New Roman"/>
            </a:endParaRPr>
          </a:p>
          <a:p>
            <a:pPr marL="695958" indent="-226694" algn="just">
              <a:lnSpc>
                <a:spcPts val="1270"/>
              </a:lnSpc>
              <a:spcBef>
                <a:spcPts val="1025"/>
              </a:spcBef>
              <a:buAutoNum type="alphaLcParenBoth"/>
              <a:tabLst>
                <a:tab pos="695958" algn="l"/>
              </a:tabLst>
            </a:pP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this</a:t>
            </a:r>
            <a:r>
              <a:rPr sz="1100" spc="-15" dirty="0">
                <a:latin typeface="Times New Roman"/>
                <a:cs typeface="Times New Roman"/>
              </a:rPr>
              <a:t> </a:t>
            </a:r>
            <a:r>
              <a:rPr sz="1100" dirty="0">
                <a:latin typeface="Times New Roman"/>
                <a:cs typeface="Times New Roman"/>
              </a:rPr>
              <a:t>possible?</a:t>
            </a:r>
            <a:r>
              <a:rPr sz="1100" spc="-10" dirty="0">
                <a:latin typeface="Times New Roman"/>
                <a:cs typeface="Times New Roman"/>
              </a:rPr>
              <a:t> </a:t>
            </a:r>
            <a:r>
              <a:rPr sz="1100" dirty="0">
                <a:latin typeface="Times New Roman"/>
                <a:cs typeface="Times New Roman"/>
              </a:rPr>
              <a:t>Can</a:t>
            </a:r>
            <a:r>
              <a:rPr sz="1100" spc="-30" dirty="0">
                <a:latin typeface="Times New Roman"/>
                <a:cs typeface="Times New Roman"/>
              </a:rPr>
              <a:t> </a:t>
            </a:r>
            <a:r>
              <a:rPr sz="1100" dirty="0">
                <a:latin typeface="Times New Roman"/>
                <a:cs typeface="Times New Roman"/>
              </a:rPr>
              <a:t>temperature</a:t>
            </a:r>
            <a:r>
              <a:rPr sz="1100" spc="-25" dirty="0">
                <a:latin typeface="Times New Roman"/>
                <a:cs typeface="Times New Roman"/>
              </a:rPr>
              <a:t> </a:t>
            </a:r>
            <a:r>
              <a:rPr sz="1100" dirty="0">
                <a:latin typeface="Times New Roman"/>
                <a:cs typeface="Times New Roman"/>
              </a:rPr>
              <a:t>remain</a:t>
            </a:r>
            <a:r>
              <a:rPr sz="1100" spc="-15" dirty="0">
                <a:latin typeface="Times New Roman"/>
                <a:cs typeface="Times New Roman"/>
              </a:rPr>
              <a:t> </a:t>
            </a:r>
            <a:r>
              <a:rPr sz="1100" dirty="0">
                <a:latin typeface="Times New Roman"/>
                <a:cs typeface="Times New Roman"/>
              </a:rPr>
              <a:t>constant</a:t>
            </a:r>
            <a:r>
              <a:rPr sz="1100" spc="-10" dirty="0">
                <a:latin typeface="Times New Roman"/>
                <a:cs typeface="Times New Roman"/>
              </a:rPr>
              <a:t> </a:t>
            </a:r>
            <a:r>
              <a:rPr sz="1100" dirty="0">
                <a:latin typeface="Times New Roman"/>
                <a:cs typeface="Times New Roman"/>
              </a:rPr>
              <a:t>while</a:t>
            </a:r>
            <a:r>
              <a:rPr sz="1100" spc="-10"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added?</a:t>
            </a:r>
            <a:r>
              <a:rPr sz="1100" spc="-10" dirty="0">
                <a:latin typeface="Times New Roman"/>
                <a:cs typeface="Times New Roman"/>
              </a:rPr>
              <a:t> Explain.</a:t>
            </a:r>
            <a:endParaRPr sz="1100">
              <a:latin typeface="Times New Roman"/>
              <a:cs typeface="Times New Roman"/>
            </a:endParaRPr>
          </a:p>
          <a:p>
            <a:pPr marL="696592" marR="5080" indent="-227328" algn="just">
              <a:lnSpc>
                <a:spcPct val="91400"/>
              </a:lnSpc>
              <a:spcBef>
                <a:spcPts val="65"/>
              </a:spcBef>
              <a:buAutoNum type="alphaLcParenBoth"/>
              <a:tabLst>
                <a:tab pos="697863" algn="l"/>
              </a:tabLst>
            </a:pPr>
            <a:r>
              <a:rPr sz="1100" dirty="0">
                <a:latin typeface="Times New Roman"/>
                <a:cs typeface="Times New Roman"/>
              </a:rPr>
              <a:t>Sketch</a:t>
            </a:r>
            <a:r>
              <a:rPr sz="1100" spc="-15" dirty="0">
                <a:latin typeface="Times New Roman"/>
                <a:cs typeface="Times New Roman"/>
              </a:rPr>
              <a:t> </a:t>
            </a:r>
            <a:r>
              <a:rPr sz="1100" dirty="0">
                <a:latin typeface="Times New Roman"/>
                <a:cs typeface="Times New Roman"/>
              </a:rPr>
              <a:t>this process on</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35" dirty="0">
                <a:latin typeface="Times New Roman"/>
                <a:cs typeface="Times New Roman"/>
              </a:rPr>
              <a:t> </a:t>
            </a:r>
            <a:r>
              <a:rPr sz="1100" dirty="0">
                <a:latin typeface="Times New Roman"/>
                <a:cs typeface="Times New Roman"/>
              </a:rPr>
              <a:t>diagram,</a:t>
            </a:r>
            <a:r>
              <a:rPr sz="1100" spc="-5" dirty="0">
                <a:latin typeface="Times New Roman"/>
                <a:cs typeface="Times New Roman"/>
              </a:rPr>
              <a:t> </a:t>
            </a:r>
            <a:r>
              <a:rPr sz="1100" dirty="0">
                <a:latin typeface="Times New Roman"/>
                <a:cs typeface="Times New Roman"/>
              </a:rPr>
              <a:t>keeping in</a:t>
            </a:r>
            <a:r>
              <a:rPr sz="1100" spc="-20" dirty="0">
                <a:latin typeface="Times New Roman"/>
                <a:cs typeface="Times New Roman"/>
              </a:rPr>
              <a:t> </a:t>
            </a:r>
            <a:r>
              <a:rPr sz="1100" dirty="0">
                <a:latin typeface="Times New Roman"/>
                <a:cs typeface="Times New Roman"/>
              </a:rPr>
              <a:t>mind</a:t>
            </a:r>
            <a:r>
              <a:rPr sz="1100" spc="-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following</a:t>
            </a:r>
            <a:r>
              <a:rPr sz="1100" spc="-5" dirty="0">
                <a:latin typeface="Times New Roman"/>
                <a:cs typeface="Times New Roman"/>
              </a:rPr>
              <a:t> </a:t>
            </a:r>
            <a:r>
              <a:rPr sz="1100" dirty="0">
                <a:latin typeface="Times New Roman"/>
                <a:cs typeface="Times New Roman"/>
              </a:rPr>
              <a:t>question:</a:t>
            </a:r>
            <a:r>
              <a:rPr sz="1100" spc="-20" dirty="0">
                <a:latin typeface="Times New Roman"/>
                <a:cs typeface="Times New Roman"/>
              </a:rPr>
              <a:t> When 	</a:t>
            </a:r>
            <a:r>
              <a:rPr sz="1100" dirty="0">
                <a:latin typeface="Times New Roman"/>
                <a:cs typeface="Times New Roman"/>
              </a:rPr>
              <a:t>heat is</a:t>
            </a:r>
            <a:r>
              <a:rPr sz="1100" spc="-5" dirty="0">
                <a:latin typeface="Times New Roman"/>
                <a:cs typeface="Times New Roman"/>
              </a:rPr>
              <a:t> </a:t>
            </a:r>
            <a:r>
              <a:rPr sz="1100" dirty="0">
                <a:latin typeface="Times New Roman"/>
                <a:cs typeface="Times New Roman"/>
              </a:rPr>
              <a:t>added</a:t>
            </a:r>
            <a:r>
              <a:rPr sz="1100" spc="15"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constant temperature does</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pressure increase,</a:t>
            </a:r>
            <a:r>
              <a:rPr sz="1100" spc="10" dirty="0">
                <a:latin typeface="Times New Roman"/>
                <a:cs typeface="Times New Roman"/>
              </a:rPr>
              <a:t> </a:t>
            </a:r>
            <a:r>
              <a:rPr sz="1100" dirty="0">
                <a:latin typeface="Times New Roman"/>
                <a:cs typeface="Times New Roman"/>
              </a:rPr>
              <a:t>as in a</a:t>
            </a:r>
            <a:r>
              <a:rPr sz="1100" spc="-5" dirty="0">
                <a:latin typeface="Times New Roman"/>
                <a:cs typeface="Times New Roman"/>
              </a:rPr>
              <a:t> </a:t>
            </a:r>
            <a:r>
              <a:rPr sz="1100" spc="-10" dirty="0">
                <a:latin typeface="Times New Roman"/>
                <a:cs typeface="Times New Roman"/>
              </a:rPr>
              <a:t>constant- 	</a:t>
            </a:r>
            <a:r>
              <a:rPr sz="1100" dirty="0">
                <a:latin typeface="Times New Roman"/>
                <a:cs typeface="Times New Roman"/>
              </a:rPr>
              <a:t>volume</a:t>
            </a:r>
            <a:r>
              <a:rPr sz="1100" spc="-10"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or</a:t>
            </a:r>
            <a:r>
              <a:rPr sz="1100" spc="-5" dirty="0">
                <a:latin typeface="Times New Roman"/>
                <a:cs typeface="Times New Roman"/>
              </a:rPr>
              <a:t> </a:t>
            </a:r>
            <a:r>
              <a:rPr sz="1100" dirty="0">
                <a:latin typeface="Times New Roman"/>
                <a:cs typeface="Times New Roman"/>
              </a:rPr>
              <a:t>does</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volume</a:t>
            </a:r>
            <a:r>
              <a:rPr sz="1100" spc="-15" dirty="0">
                <a:latin typeface="Times New Roman"/>
                <a:cs typeface="Times New Roman"/>
              </a:rPr>
              <a:t> </a:t>
            </a:r>
            <a:r>
              <a:rPr sz="1100" dirty="0">
                <a:latin typeface="Times New Roman"/>
                <a:cs typeface="Times New Roman"/>
              </a:rPr>
              <a:t>increase,</a:t>
            </a:r>
            <a:r>
              <a:rPr sz="1100" spc="-5" dirty="0">
                <a:latin typeface="Times New Roman"/>
                <a:cs typeface="Times New Roman"/>
              </a:rPr>
              <a:t> </a:t>
            </a:r>
            <a:r>
              <a:rPr sz="1100" dirty="0">
                <a:latin typeface="Times New Roman"/>
                <a:cs typeface="Times New Roman"/>
              </a:rPr>
              <a:t>as</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spc="-50" dirty="0">
                <a:latin typeface="Times New Roman"/>
                <a:cs typeface="Times New Roman"/>
              </a:rPr>
              <a:t>a</a:t>
            </a:r>
            <a:endParaRPr sz="1100">
              <a:latin typeface="Times New Roman"/>
              <a:cs typeface="Times New Roman"/>
            </a:endParaRPr>
          </a:p>
          <a:p>
            <a:pPr marL="697863" algn="just">
              <a:lnSpc>
                <a:spcPts val="1120"/>
              </a:lnSpc>
            </a:pPr>
            <a:r>
              <a:rPr sz="1100" spc="-10" dirty="0">
                <a:latin typeface="Times New Roman"/>
                <a:cs typeface="Times New Roman"/>
              </a:rPr>
              <a:t>constant-</a:t>
            </a:r>
            <a:r>
              <a:rPr sz="1100" dirty="0">
                <a:latin typeface="Times New Roman"/>
                <a:cs typeface="Times New Roman"/>
              </a:rPr>
              <a:t>pressure</a:t>
            </a:r>
            <a:r>
              <a:rPr sz="1100" spc="20" dirty="0">
                <a:latin typeface="Times New Roman"/>
                <a:cs typeface="Times New Roman"/>
              </a:rPr>
              <a:t> </a:t>
            </a:r>
            <a:r>
              <a:rPr sz="1100" spc="-10" dirty="0">
                <a:latin typeface="Times New Roman"/>
                <a:cs typeface="Times New Roman"/>
              </a:rPr>
              <a:t>process?</a:t>
            </a:r>
            <a:endParaRPr sz="1100">
              <a:latin typeface="Times New Roman"/>
              <a:cs typeface="Times New Roman"/>
            </a:endParaRPr>
          </a:p>
          <a:p>
            <a:pPr marL="695958" marR="1402709" indent="-226694" algn="just">
              <a:lnSpc>
                <a:spcPts val="1200"/>
              </a:lnSpc>
              <a:spcBef>
                <a:spcPts val="100"/>
              </a:spcBef>
              <a:buAutoNum type="alphaLcParenBoth" startAt="3"/>
              <a:tabLst>
                <a:tab pos="697863" algn="l"/>
              </a:tabLst>
            </a:pPr>
            <a:r>
              <a:rPr sz="1100" dirty="0">
                <a:latin typeface="Times New Roman"/>
                <a:cs typeface="Times New Roman"/>
              </a:rPr>
              <a:t>What</a:t>
            </a:r>
            <a:r>
              <a:rPr sz="1100" spc="-10" dirty="0">
                <a:latin typeface="Times New Roman"/>
                <a:cs typeface="Times New Roman"/>
              </a:rPr>
              <a:t> </a:t>
            </a:r>
            <a:r>
              <a:rPr sz="1100" dirty="0">
                <a:latin typeface="Times New Roman"/>
                <a:cs typeface="Times New Roman"/>
              </a:rPr>
              <a:t>are</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final</a:t>
            </a:r>
            <a:r>
              <a:rPr sz="1100" spc="10" dirty="0">
                <a:latin typeface="Times New Roman"/>
                <a:cs typeface="Times New Roman"/>
              </a:rPr>
              <a:t> </a:t>
            </a:r>
            <a:r>
              <a:rPr sz="1100" dirty="0">
                <a:latin typeface="Times New Roman"/>
                <a:cs typeface="Times New Roman"/>
              </a:rPr>
              <a:t>values of</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pressure</a:t>
            </a:r>
            <a:r>
              <a:rPr sz="1100" spc="5" dirty="0">
                <a:latin typeface="Times New Roman"/>
                <a:cs typeface="Times New Roman"/>
              </a:rPr>
              <a:t> </a:t>
            </a:r>
            <a:r>
              <a:rPr sz="1100" dirty="0">
                <a:latin typeface="Times New Roman"/>
                <a:cs typeface="Times New Roman"/>
              </a:rPr>
              <a:t>and</a:t>
            </a:r>
            <a:r>
              <a:rPr sz="1100" spc="-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spc="-10" dirty="0">
                <a:latin typeface="Times New Roman"/>
                <a:cs typeface="Times New Roman"/>
              </a:rPr>
              <a:t>volume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the </a:t>
            </a:r>
            <a:r>
              <a:rPr sz="1100" spc="-20" dirty="0">
                <a:latin typeface="Times New Roman"/>
                <a:cs typeface="Times New Roman"/>
              </a:rPr>
              <a:t>gas?</a:t>
            </a:r>
            <a:endParaRPr sz="1100">
              <a:latin typeface="Times New Roman"/>
              <a:cs typeface="Times New Roman"/>
            </a:endParaRPr>
          </a:p>
          <a:p>
            <a:pPr marL="12700">
              <a:lnSpc>
                <a:spcPts val="1275"/>
              </a:lnSpc>
              <a:spcBef>
                <a:spcPts val="1019"/>
              </a:spcBef>
            </a:pPr>
            <a:r>
              <a:rPr sz="1100" b="1" spc="-10" dirty="0">
                <a:latin typeface="Times New Roman"/>
                <a:cs typeface="Times New Roman"/>
              </a:rPr>
              <a:t>SOLUTION</a:t>
            </a:r>
            <a:endParaRPr sz="1100">
              <a:latin typeface="Times New Roman"/>
              <a:cs typeface="Times New Roman"/>
            </a:endParaRPr>
          </a:p>
          <a:p>
            <a:pPr marL="12700" marR="1370959" indent="677542">
              <a:lnSpc>
                <a:spcPct val="91200"/>
              </a:lnSpc>
              <a:spcBef>
                <a:spcPts val="70"/>
              </a:spcBef>
              <a:buAutoNum type="alphaLcParenBoth"/>
              <a:tabLst>
                <a:tab pos="690242" algn="l"/>
              </a:tabLst>
            </a:pPr>
            <a:r>
              <a:rPr sz="1100" dirty="0">
                <a:latin typeface="Times New Roman"/>
                <a:cs typeface="Times New Roman"/>
              </a:rPr>
              <a:t>This</a:t>
            </a:r>
            <a:r>
              <a:rPr sz="1100" spc="-30"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possible.</a:t>
            </a:r>
            <a:r>
              <a:rPr sz="1100" spc="-3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first</a:t>
            </a:r>
            <a:r>
              <a:rPr sz="1100" spc="-40" dirty="0">
                <a:latin typeface="Times New Roman"/>
                <a:cs typeface="Times New Roman"/>
              </a:rPr>
              <a:t> </a:t>
            </a:r>
            <a:r>
              <a:rPr sz="1100" dirty="0">
                <a:latin typeface="Times New Roman"/>
                <a:cs typeface="Times New Roman"/>
              </a:rPr>
              <a:t>law</a:t>
            </a:r>
            <a:r>
              <a:rPr sz="1100" spc="-3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thermodynamics</a:t>
            </a:r>
            <a:r>
              <a:rPr sz="1100" spc="-20" dirty="0">
                <a:latin typeface="Times New Roman"/>
                <a:cs typeface="Times New Roman"/>
              </a:rPr>
              <a:t> </a:t>
            </a:r>
            <a:r>
              <a:rPr sz="1100" dirty="0">
                <a:latin typeface="Times New Roman"/>
                <a:cs typeface="Times New Roman"/>
              </a:rPr>
              <a:t>tells</a:t>
            </a:r>
            <a:r>
              <a:rPr sz="1100" spc="-40" dirty="0">
                <a:latin typeface="Times New Roman"/>
                <a:cs typeface="Times New Roman"/>
              </a:rPr>
              <a:t> </a:t>
            </a:r>
            <a:r>
              <a:rPr sz="1100" dirty="0">
                <a:latin typeface="Times New Roman"/>
                <a:cs typeface="Times New Roman"/>
              </a:rPr>
              <a:t>us</a:t>
            </a:r>
            <a:r>
              <a:rPr sz="1100" spc="-35" dirty="0">
                <a:latin typeface="Times New Roman"/>
                <a:cs typeface="Times New Roman"/>
              </a:rPr>
              <a:t> </a:t>
            </a:r>
            <a:r>
              <a:rPr sz="1100" spc="-20" dirty="0">
                <a:latin typeface="Times New Roman"/>
                <a:cs typeface="Times New Roman"/>
              </a:rPr>
              <a:t>that </a:t>
            </a:r>
            <a:r>
              <a:rPr sz="1100" dirty="0">
                <a:latin typeface="Times New Roman"/>
                <a:cs typeface="Times New Roman"/>
              </a:rPr>
              <a:t>heat</a:t>
            </a:r>
            <a:r>
              <a:rPr sz="1100" spc="-5" dirty="0">
                <a:latin typeface="Times New Roman"/>
                <a:cs typeface="Times New Roman"/>
              </a:rPr>
              <a:t> </a:t>
            </a:r>
            <a:r>
              <a:rPr sz="1100" i="1" dirty="0">
                <a:latin typeface="Times New Roman"/>
                <a:cs typeface="Times New Roman"/>
              </a:rPr>
              <a:t>Q</a:t>
            </a:r>
            <a:r>
              <a:rPr sz="1100" i="1" spc="-2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converted</a:t>
            </a:r>
            <a:r>
              <a:rPr sz="1100" spc="-5" dirty="0">
                <a:latin typeface="Times New Roman"/>
                <a:cs typeface="Times New Roman"/>
              </a:rPr>
              <a:t> </a:t>
            </a:r>
            <a:r>
              <a:rPr sz="1100" dirty="0">
                <a:latin typeface="Times New Roman"/>
                <a:cs typeface="Times New Roman"/>
              </a:rPr>
              <a:t>into</a:t>
            </a:r>
            <a:r>
              <a:rPr sz="1100" spc="-25" dirty="0">
                <a:latin typeface="Times New Roman"/>
                <a:cs typeface="Times New Roman"/>
              </a:rPr>
              <a:t> </a:t>
            </a:r>
            <a:r>
              <a:rPr sz="1100" dirty="0">
                <a:latin typeface="Times New Roman"/>
                <a:cs typeface="Times New Roman"/>
              </a:rPr>
              <a:t>some</a:t>
            </a:r>
            <a:r>
              <a:rPr sz="1100" spc="-5" dirty="0">
                <a:latin typeface="Times New Roman"/>
                <a:cs typeface="Times New Roman"/>
              </a:rPr>
              <a:t> </a:t>
            </a:r>
            <a:r>
              <a:rPr sz="1100" dirty="0">
                <a:latin typeface="Times New Roman"/>
                <a:cs typeface="Times New Roman"/>
              </a:rPr>
              <a:t>combination</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internal</a:t>
            </a:r>
            <a:r>
              <a:rPr sz="1100" spc="-20" dirty="0">
                <a:latin typeface="Times New Roman"/>
                <a:cs typeface="Times New Roman"/>
              </a:rPr>
              <a:t> </a:t>
            </a:r>
            <a:r>
              <a:rPr sz="1100" dirty="0">
                <a:latin typeface="Times New Roman"/>
                <a:cs typeface="Times New Roman"/>
              </a:rPr>
              <a:t>energy</a:t>
            </a:r>
            <a:r>
              <a:rPr sz="1100" spc="-5" dirty="0">
                <a:latin typeface="Times New Roman"/>
                <a:cs typeface="Times New Roman"/>
              </a:rPr>
              <a:t> </a:t>
            </a:r>
            <a:r>
              <a:rPr sz="1100" spc="-10" dirty="0">
                <a:latin typeface="Times New Roman"/>
                <a:cs typeface="Times New Roman"/>
              </a:rPr>
              <a:t>and/or </a:t>
            </a:r>
            <a:r>
              <a:rPr sz="1100" dirty="0">
                <a:latin typeface="Times New Roman"/>
                <a:cs typeface="Times New Roman"/>
              </a:rPr>
              <a:t>work.</a:t>
            </a:r>
            <a:r>
              <a:rPr sz="1100" spc="-10" dirty="0">
                <a:latin typeface="Times New Roman"/>
                <a:cs typeface="Times New Roman"/>
              </a:rPr>
              <a:t> </a:t>
            </a:r>
            <a:r>
              <a:rPr sz="1100" dirty="0">
                <a:latin typeface="Times New Roman"/>
                <a:cs typeface="Times New Roman"/>
              </a:rPr>
              <a:t>When</a:t>
            </a:r>
            <a:r>
              <a:rPr sz="1100" spc="-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constant we</a:t>
            </a:r>
            <a:r>
              <a:rPr sz="1100" spc="-10" dirty="0">
                <a:latin typeface="Times New Roman"/>
                <a:cs typeface="Times New Roman"/>
              </a:rPr>
              <a:t> </a:t>
            </a:r>
            <a:r>
              <a:rPr sz="1100" dirty="0">
                <a:latin typeface="Times New Roman"/>
                <a:cs typeface="Times New Roman"/>
              </a:rPr>
              <a:t>have</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special</a:t>
            </a:r>
            <a:r>
              <a:rPr sz="1100" spc="-5" dirty="0">
                <a:latin typeface="Times New Roman"/>
                <a:cs typeface="Times New Roman"/>
              </a:rPr>
              <a:t> </a:t>
            </a:r>
            <a:r>
              <a:rPr sz="1100" dirty="0">
                <a:latin typeface="Times New Roman"/>
                <a:cs typeface="Times New Roman"/>
              </a:rPr>
              <a:t>case</a:t>
            </a:r>
            <a:r>
              <a:rPr sz="1100" spc="-1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spc="-25" dirty="0">
                <a:latin typeface="Times New Roman"/>
                <a:cs typeface="Times New Roman"/>
              </a:rPr>
              <a:t>no </a:t>
            </a:r>
            <a:r>
              <a:rPr sz="1100" dirty="0">
                <a:latin typeface="Times New Roman"/>
                <a:cs typeface="Times New Roman"/>
              </a:rPr>
              <a:t>change</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internal</a:t>
            </a:r>
            <a:r>
              <a:rPr sz="1100" spc="-15" dirty="0">
                <a:latin typeface="Times New Roman"/>
                <a:cs typeface="Times New Roman"/>
              </a:rPr>
              <a:t> </a:t>
            </a:r>
            <a:r>
              <a:rPr sz="1100" dirty="0">
                <a:latin typeface="Times New Roman"/>
                <a:cs typeface="Times New Roman"/>
              </a:rPr>
              <a:t>energy, so</a:t>
            </a:r>
            <a:r>
              <a:rPr sz="1100" spc="-5" dirty="0">
                <a:latin typeface="Times New Roman"/>
                <a:cs typeface="Times New Roman"/>
              </a:rPr>
              <a:t> </a:t>
            </a:r>
            <a:r>
              <a:rPr sz="1100" dirty="0">
                <a:latin typeface="Times New Roman"/>
                <a:cs typeface="Times New Roman"/>
              </a:rPr>
              <a:t>all</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heat</a:t>
            </a:r>
            <a:r>
              <a:rPr sz="1100" spc="-10" dirty="0">
                <a:latin typeface="Times New Roman"/>
                <a:cs typeface="Times New Roman"/>
              </a:rPr>
              <a:t> </a:t>
            </a:r>
            <a:r>
              <a:rPr sz="1100" dirty="0">
                <a:latin typeface="Times New Roman"/>
                <a:cs typeface="Times New Roman"/>
              </a:rPr>
              <a:t>is converted</a:t>
            </a:r>
            <a:r>
              <a:rPr sz="1100" spc="-5" dirty="0">
                <a:latin typeface="Times New Roman"/>
                <a:cs typeface="Times New Roman"/>
              </a:rPr>
              <a:t> </a:t>
            </a:r>
            <a:r>
              <a:rPr sz="1100" dirty="0">
                <a:latin typeface="Times New Roman"/>
                <a:cs typeface="Times New Roman"/>
              </a:rPr>
              <a:t>into </a:t>
            </a:r>
            <a:r>
              <a:rPr sz="1100" spc="-10" dirty="0">
                <a:latin typeface="Times New Roman"/>
                <a:cs typeface="Times New Roman"/>
              </a:rPr>
              <a:t>work.</a:t>
            </a:r>
            <a:endParaRPr sz="1100">
              <a:latin typeface="Times New Roman"/>
              <a:cs typeface="Times New Roman"/>
            </a:endParaRPr>
          </a:p>
        </p:txBody>
      </p:sp>
      <p:sp>
        <p:nvSpPr>
          <p:cNvPr id="19" name="object 19"/>
          <p:cNvSpPr txBox="1"/>
          <p:nvPr/>
        </p:nvSpPr>
        <p:spPr>
          <a:xfrm>
            <a:off x="2502204" y="6540246"/>
            <a:ext cx="3640454" cy="864339"/>
          </a:xfrm>
          <a:prstGeom prst="rect">
            <a:avLst/>
          </a:prstGeom>
        </p:spPr>
        <p:txBody>
          <a:bodyPr vert="horz" wrap="square" lIns="0" tIns="30480" rIns="0" bIns="0" rtlCol="0">
            <a:spAutoFit/>
          </a:bodyPr>
          <a:lstStyle/>
          <a:p>
            <a:pPr marL="12700" marR="5080" indent="456563">
              <a:lnSpc>
                <a:spcPts val="1200"/>
              </a:lnSpc>
              <a:spcBef>
                <a:spcPts val="240"/>
              </a:spcBef>
              <a:tabLst>
                <a:tab pos="658493" algn="l"/>
              </a:tabLst>
            </a:pPr>
            <a:r>
              <a:rPr sz="1100" dirty="0">
                <a:latin typeface="Times New Roman"/>
                <a:cs typeface="Times New Roman"/>
              </a:rPr>
              <a:t>(b)</a:t>
            </a:r>
            <a:r>
              <a:rPr sz="1100" spc="-30"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temperature</a:t>
            </a:r>
            <a:r>
              <a:rPr sz="1100" spc="-1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constant</a:t>
            </a:r>
            <a:r>
              <a:rPr sz="1100" spc="-15" dirty="0">
                <a:latin typeface="Times New Roman"/>
                <a:cs typeface="Times New Roman"/>
              </a:rPr>
              <a:t> </a:t>
            </a:r>
            <a:r>
              <a:rPr sz="1100" dirty="0">
                <a:latin typeface="Times New Roman"/>
                <a:cs typeface="Times New Roman"/>
              </a:rPr>
              <a:t>so</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process</a:t>
            </a:r>
            <a:r>
              <a:rPr sz="1100" spc="-10" dirty="0">
                <a:latin typeface="Times New Roman"/>
                <a:cs typeface="Times New Roman"/>
              </a:rPr>
              <a:t> proceeds </a:t>
            </a:r>
            <a:r>
              <a:rPr sz="1100" dirty="0">
                <a:latin typeface="Times New Roman"/>
                <a:cs typeface="Times New Roman"/>
              </a:rPr>
              <a:t>along</a:t>
            </a:r>
            <a:r>
              <a:rPr sz="1100" spc="-35" dirty="0">
                <a:latin typeface="Times New Roman"/>
                <a:cs typeface="Times New Roman"/>
              </a:rPr>
              <a:t> </a:t>
            </a:r>
            <a:r>
              <a:rPr sz="1100" dirty="0">
                <a:latin typeface="Times New Roman"/>
                <a:cs typeface="Times New Roman"/>
              </a:rPr>
              <a:t>an</a:t>
            </a:r>
            <a:r>
              <a:rPr sz="1100" spc="-30" dirty="0">
                <a:latin typeface="Times New Roman"/>
                <a:cs typeface="Times New Roman"/>
              </a:rPr>
              <a:t> </a:t>
            </a:r>
            <a:r>
              <a:rPr sz="1100" dirty="0">
                <a:latin typeface="Times New Roman"/>
                <a:cs typeface="Times New Roman"/>
              </a:rPr>
              <a:t>isotherm,</a:t>
            </a:r>
            <a:r>
              <a:rPr sz="1100" spc="-30" dirty="0">
                <a:latin typeface="Times New Roman"/>
                <a:cs typeface="Times New Roman"/>
              </a:rPr>
              <a:t> </a:t>
            </a:r>
            <a:r>
              <a:rPr sz="1100" dirty="0">
                <a:latin typeface="Times New Roman"/>
                <a:cs typeface="Times New Roman"/>
              </a:rPr>
              <a:t>shown</a:t>
            </a:r>
            <a:r>
              <a:rPr sz="1100" spc="-3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Figure</a:t>
            </a:r>
            <a:r>
              <a:rPr sz="1100" spc="-30" dirty="0">
                <a:latin typeface="Times New Roman"/>
                <a:cs typeface="Times New Roman"/>
              </a:rPr>
              <a:t> </a:t>
            </a:r>
            <a:r>
              <a:rPr sz="1100" dirty="0">
                <a:latin typeface="Times New Roman"/>
                <a:cs typeface="Times New Roman"/>
              </a:rPr>
              <a:t>15.10.</a:t>
            </a:r>
            <a:r>
              <a:rPr sz="1100" spc="-30" dirty="0">
                <a:latin typeface="Times New Roman"/>
                <a:cs typeface="Times New Roman"/>
              </a:rPr>
              <a:t> </a:t>
            </a:r>
            <a:r>
              <a:rPr sz="1100" dirty="0">
                <a:latin typeface="Times New Roman"/>
                <a:cs typeface="Times New Roman"/>
              </a:rPr>
              <a:t>Because</a:t>
            </a:r>
            <a:r>
              <a:rPr sz="1100" spc="-30" dirty="0">
                <a:latin typeface="Times New Roman"/>
                <a:cs typeface="Times New Roman"/>
              </a:rPr>
              <a:t> </a:t>
            </a:r>
            <a:r>
              <a:rPr sz="1100" i="1" dirty="0">
                <a:latin typeface="Times New Roman"/>
                <a:cs typeface="Times New Roman"/>
              </a:rPr>
              <a:t>Q</a:t>
            </a:r>
            <a:r>
              <a:rPr sz="1100" i="1" spc="-3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spc="-10" dirty="0">
                <a:latin typeface="Times New Roman"/>
                <a:cs typeface="Times New Roman"/>
              </a:rPr>
              <a:t>positive, </a:t>
            </a:r>
            <a:r>
              <a:rPr sz="1100" spc="-25" dirty="0">
                <a:latin typeface="Times New Roman"/>
                <a:cs typeface="Times New Roman"/>
              </a:rPr>
              <a:t>and</a:t>
            </a:r>
            <a:r>
              <a:rPr sz="1100" dirty="0">
                <a:latin typeface="Times New Roman"/>
                <a:cs typeface="Times New Roman"/>
              </a:rPr>
              <a:t>	,</a:t>
            </a:r>
            <a:r>
              <a:rPr sz="1100" spc="-5" dirty="0">
                <a:latin typeface="Times New Roman"/>
                <a:cs typeface="Times New Roman"/>
              </a:rPr>
              <a:t> </a:t>
            </a:r>
            <a:r>
              <a:rPr sz="1100" dirty="0">
                <a:latin typeface="Times New Roman"/>
                <a:cs typeface="Times New Roman"/>
              </a:rPr>
              <a:t>the work</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also</a:t>
            </a:r>
            <a:r>
              <a:rPr sz="1100" spc="-5" dirty="0">
                <a:latin typeface="Times New Roman"/>
                <a:cs typeface="Times New Roman"/>
              </a:rPr>
              <a:t> </a:t>
            </a:r>
            <a:r>
              <a:rPr sz="1100" dirty="0">
                <a:latin typeface="Times New Roman"/>
                <a:cs typeface="Times New Roman"/>
              </a:rPr>
              <a:t>positive. Positive work</a:t>
            </a:r>
            <a:r>
              <a:rPr sz="1100" spc="-10" dirty="0">
                <a:latin typeface="Times New Roman"/>
                <a:cs typeface="Times New Roman"/>
              </a:rPr>
              <a:t> </a:t>
            </a:r>
            <a:r>
              <a:rPr sz="1100" dirty="0">
                <a:latin typeface="Times New Roman"/>
                <a:cs typeface="Times New Roman"/>
              </a:rPr>
              <a:t>means</a:t>
            </a:r>
            <a:r>
              <a:rPr sz="1100" spc="-15" dirty="0">
                <a:latin typeface="Times New Roman"/>
                <a:cs typeface="Times New Roman"/>
              </a:rPr>
              <a:t> </a:t>
            </a:r>
            <a:r>
              <a:rPr sz="1100" spc="-20" dirty="0">
                <a:latin typeface="Times New Roman"/>
                <a:cs typeface="Times New Roman"/>
              </a:rPr>
              <a:t>that</a:t>
            </a:r>
            <a:endParaRPr sz="1100">
              <a:latin typeface="Times New Roman"/>
              <a:cs typeface="Times New Roman"/>
            </a:endParaRPr>
          </a:p>
          <a:p>
            <a:pPr marL="12700" marR="328929">
              <a:lnSpc>
                <a:spcPts val="1200"/>
              </a:lnSpc>
              <a:spcBef>
                <a:spcPts val="495"/>
              </a:spcBef>
            </a:pP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volume</a:t>
            </a:r>
            <a:r>
              <a:rPr sz="1100" spc="-40" dirty="0">
                <a:latin typeface="Times New Roman"/>
                <a:cs typeface="Times New Roman"/>
              </a:rPr>
              <a:t> </a:t>
            </a:r>
            <a:r>
              <a:rPr sz="1100" dirty="0">
                <a:latin typeface="Times New Roman"/>
                <a:cs typeface="Times New Roman"/>
              </a:rPr>
              <a:t>must</a:t>
            </a:r>
            <a:r>
              <a:rPr sz="1100" spc="-25" dirty="0">
                <a:latin typeface="Times New Roman"/>
                <a:cs typeface="Times New Roman"/>
              </a:rPr>
              <a:t> </a:t>
            </a:r>
            <a:r>
              <a:rPr sz="1100" dirty="0">
                <a:latin typeface="Times New Roman"/>
                <a:cs typeface="Times New Roman"/>
              </a:rPr>
              <a:t>increase,</a:t>
            </a:r>
            <a:r>
              <a:rPr sz="1100" spc="-30" dirty="0">
                <a:latin typeface="Times New Roman"/>
                <a:cs typeface="Times New Roman"/>
              </a:rPr>
              <a:t> </a:t>
            </a:r>
            <a:r>
              <a:rPr sz="1100" dirty="0">
                <a:latin typeface="Times New Roman"/>
                <a:cs typeface="Times New Roman"/>
              </a:rPr>
              <a:t>so</a:t>
            </a:r>
            <a:r>
              <a:rPr sz="1100" spc="-3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pressure</a:t>
            </a:r>
            <a:r>
              <a:rPr sz="1100" spc="-25" dirty="0">
                <a:latin typeface="Times New Roman"/>
                <a:cs typeface="Times New Roman"/>
              </a:rPr>
              <a:t> </a:t>
            </a:r>
            <a:r>
              <a:rPr sz="1100" dirty="0">
                <a:latin typeface="Times New Roman"/>
                <a:cs typeface="Times New Roman"/>
              </a:rPr>
              <a:t>drops</a:t>
            </a:r>
            <a:r>
              <a:rPr sz="1100" spc="-35"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keep</a:t>
            </a:r>
            <a:r>
              <a:rPr sz="1100" spc="-45" dirty="0">
                <a:latin typeface="Times New Roman"/>
                <a:cs typeface="Times New Roman"/>
              </a:rPr>
              <a:t> </a:t>
            </a:r>
            <a:r>
              <a:rPr sz="1100" spc="-25" dirty="0">
                <a:latin typeface="Times New Roman"/>
                <a:cs typeface="Times New Roman"/>
              </a:rPr>
              <a:t>the </a:t>
            </a:r>
            <a:r>
              <a:rPr sz="1100" dirty="0">
                <a:latin typeface="Times New Roman"/>
                <a:cs typeface="Times New Roman"/>
              </a:rPr>
              <a:t>temperature</a:t>
            </a:r>
            <a:r>
              <a:rPr sz="1100" spc="-15" dirty="0">
                <a:latin typeface="Times New Roman"/>
                <a:cs typeface="Times New Roman"/>
              </a:rPr>
              <a:t> </a:t>
            </a:r>
            <a:r>
              <a:rPr sz="1100" spc="-10" dirty="0">
                <a:latin typeface="Times New Roman"/>
                <a:cs typeface="Times New Roman"/>
              </a:rPr>
              <a:t>constant.</a:t>
            </a:r>
            <a:endParaRPr sz="1100">
              <a:latin typeface="Times New Roman"/>
              <a:cs typeface="Times New Roman"/>
            </a:endParaRPr>
          </a:p>
        </p:txBody>
      </p:sp>
      <p:pic>
        <p:nvPicPr>
          <p:cNvPr id="20" name="object 20"/>
          <p:cNvPicPr/>
          <p:nvPr/>
        </p:nvPicPr>
        <p:blipFill>
          <a:blip r:embed="rId9" cstate="print"/>
          <a:stretch>
            <a:fillRect/>
          </a:stretch>
        </p:blipFill>
        <p:spPr>
          <a:xfrm>
            <a:off x="3319780" y="1185673"/>
            <a:ext cx="83819" cy="90043"/>
          </a:xfrm>
          <a:prstGeom prst="rect">
            <a:avLst/>
          </a:prstGeom>
        </p:spPr>
      </p:pic>
      <p:pic>
        <p:nvPicPr>
          <p:cNvPr id="21" name="object 21"/>
          <p:cNvPicPr/>
          <p:nvPr/>
        </p:nvPicPr>
        <p:blipFill>
          <a:blip r:embed="rId10" cstate="print"/>
          <a:stretch>
            <a:fillRect/>
          </a:stretch>
        </p:blipFill>
        <p:spPr>
          <a:xfrm>
            <a:off x="2776600" y="6898261"/>
            <a:ext cx="353504" cy="123823"/>
          </a:xfrm>
          <a:prstGeom prst="rect">
            <a:avLst/>
          </a:prstGeom>
        </p:spPr>
      </p:pic>
      <p:grpSp>
        <p:nvGrpSpPr>
          <p:cNvPr id="22" name="object 22"/>
          <p:cNvGrpSpPr/>
          <p:nvPr/>
        </p:nvGrpSpPr>
        <p:grpSpPr>
          <a:xfrm>
            <a:off x="2997201" y="-474345"/>
            <a:ext cx="4407535" cy="290195"/>
            <a:chOff x="1625600" y="1125855"/>
            <a:chExt cx="4407535" cy="290195"/>
          </a:xfrm>
        </p:grpSpPr>
        <p:pic>
          <p:nvPicPr>
            <p:cNvPr id="23" name="object 23"/>
            <p:cNvPicPr/>
            <p:nvPr/>
          </p:nvPicPr>
          <p:blipFill>
            <a:blip r:embed="rId11" cstate="print"/>
            <a:stretch>
              <a:fillRect/>
            </a:stretch>
          </p:blipFill>
          <p:spPr>
            <a:xfrm>
              <a:off x="1625600" y="1125855"/>
              <a:ext cx="4407408" cy="290068"/>
            </a:xfrm>
            <a:prstGeom prst="rect">
              <a:avLst/>
            </a:prstGeom>
          </p:spPr>
        </p:pic>
        <p:sp>
          <p:nvSpPr>
            <p:cNvPr id="24" name="object 24"/>
            <p:cNvSpPr/>
            <p:nvPr/>
          </p:nvSpPr>
          <p:spPr>
            <a:xfrm>
              <a:off x="1754632" y="1253032"/>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25" name="object 25"/>
            <p:cNvPicPr/>
            <p:nvPr/>
          </p:nvPicPr>
          <p:blipFill>
            <a:blip r:embed="rId12" cstate="print"/>
            <a:stretch>
              <a:fillRect/>
            </a:stretch>
          </p:blipFill>
          <p:spPr>
            <a:xfrm>
              <a:off x="1861947" y="1211453"/>
              <a:ext cx="84073" cy="96139"/>
            </a:xfrm>
            <a:prstGeom prst="rect">
              <a:avLst/>
            </a:prstGeom>
          </p:spPr>
        </p:pic>
        <p:sp>
          <p:nvSpPr>
            <p:cNvPr id="26" name="object 26"/>
            <p:cNvSpPr/>
            <p:nvPr/>
          </p:nvSpPr>
          <p:spPr>
            <a:xfrm>
              <a:off x="2172589" y="1253032"/>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27" name="object 27"/>
            <p:cNvPicPr/>
            <p:nvPr/>
          </p:nvPicPr>
          <p:blipFill>
            <a:blip r:embed="rId13" cstate="print"/>
            <a:stretch>
              <a:fillRect/>
            </a:stretch>
          </p:blipFill>
          <p:spPr>
            <a:xfrm>
              <a:off x="2583052" y="1211453"/>
              <a:ext cx="84074" cy="96139"/>
            </a:xfrm>
            <a:prstGeom prst="rect">
              <a:avLst/>
            </a:prstGeom>
          </p:spPr>
        </p:pic>
        <p:sp>
          <p:nvSpPr>
            <p:cNvPr id="28" name="object 28"/>
            <p:cNvSpPr/>
            <p:nvPr/>
          </p:nvSpPr>
          <p:spPr>
            <a:xfrm>
              <a:off x="2794127" y="1233068"/>
              <a:ext cx="2936240" cy="74930"/>
            </a:xfrm>
            <a:custGeom>
              <a:avLst/>
              <a:gdLst/>
              <a:ahLst/>
              <a:cxnLst/>
              <a:rect l="l" t="t" r="r" b="b"/>
              <a:pathLst>
                <a:path w="2936240" h="74930">
                  <a:moveTo>
                    <a:pt x="73456" y="47205"/>
                  </a:moveTo>
                  <a:lnTo>
                    <a:pt x="0" y="47205"/>
                  </a:lnTo>
                  <a:lnTo>
                    <a:pt x="0" y="54838"/>
                  </a:lnTo>
                  <a:lnTo>
                    <a:pt x="73456" y="54838"/>
                  </a:lnTo>
                  <a:lnTo>
                    <a:pt x="73456" y="47205"/>
                  </a:lnTo>
                  <a:close/>
                </a:path>
                <a:path w="2936240" h="74930">
                  <a:moveTo>
                    <a:pt x="73456" y="19964"/>
                  </a:moveTo>
                  <a:lnTo>
                    <a:pt x="0" y="19964"/>
                  </a:lnTo>
                  <a:lnTo>
                    <a:pt x="0" y="27660"/>
                  </a:lnTo>
                  <a:lnTo>
                    <a:pt x="73456" y="27660"/>
                  </a:lnTo>
                  <a:lnTo>
                    <a:pt x="73456" y="19964"/>
                  </a:lnTo>
                  <a:close/>
                </a:path>
                <a:path w="2936240" h="74930">
                  <a:moveTo>
                    <a:pt x="2287689" y="34315"/>
                  </a:moveTo>
                  <a:lnTo>
                    <a:pt x="2214499" y="34315"/>
                  </a:lnTo>
                  <a:lnTo>
                    <a:pt x="2214499" y="42011"/>
                  </a:lnTo>
                  <a:lnTo>
                    <a:pt x="2287689" y="42011"/>
                  </a:lnTo>
                  <a:lnTo>
                    <a:pt x="2287689" y="34315"/>
                  </a:lnTo>
                  <a:close/>
                </a:path>
                <a:path w="2936240" h="74930">
                  <a:moveTo>
                    <a:pt x="2827324" y="47205"/>
                  </a:moveTo>
                  <a:lnTo>
                    <a:pt x="2753868" y="47205"/>
                  </a:lnTo>
                  <a:lnTo>
                    <a:pt x="2753868" y="54838"/>
                  </a:lnTo>
                  <a:lnTo>
                    <a:pt x="2827324" y="54838"/>
                  </a:lnTo>
                  <a:lnTo>
                    <a:pt x="2827324" y="47205"/>
                  </a:lnTo>
                  <a:close/>
                </a:path>
                <a:path w="2936240" h="74930">
                  <a:moveTo>
                    <a:pt x="2827324" y="19964"/>
                  </a:moveTo>
                  <a:lnTo>
                    <a:pt x="2753868" y="19964"/>
                  </a:lnTo>
                  <a:lnTo>
                    <a:pt x="2753868" y="27660"/>
                  </a:lnTo>
                  <a:lnTo>
                    <a:pt x="2827324" y="27660"/>
                  </a:lnTo>
                  <a:lnTo>
                    <a:pt x="2827324" y="19964"/>
                  </a:lnTo>
                  <a:close/>
                </a:path>
                <a:path w="2936240" h="74930">
                  <a:moveTo>
                    <a:pt x="2902470" y="40563"/>
                  </a:moveTo>
                  <a:lnTo>
                    <a:pt x="2894838" y="40563"/>
                  </a:lnTo>
                  <a:lnTo>
                    <a:pt x="2894838" y="74523"/>
                  </a:lnTo>
                  <a:lnTo>
                    <a:pt x="2902470" y="74523"/>
                  </a:lnTo>
                  <a:lnTo>
                    <a:pt x="2902470" y="40563"/>
                  </a:lnTo>
                  <a:close/>
                </a:path>
                <a:path w="2936240" h="74930">
                  <a:moveTo>
                    <a:pt x="2935630" y="32854"/>
                  </a:moveTo>
                  <a:lnTo>
                    <a:pt x="2902470" y="32854"/>
                  </a:lnTo>
                  <a:lnTo>
                    <a:pt x="2902470" y="0"/>
                  </a:lnTo>
                  <a:lnTo>
                    <a:pt x="2894838" y="0"/>
                  </a:lnTo>
                  <a:lnTo>
                    <a:pt x="2894838" y="32854"/>
                  </a:lnTo>
                  <a:lnTo>
                    <a:pt x="2861691" y="32854"/>
                  </a:lnTo>
                  <a:lnTo>
                    <a:pt x="2861691" y="40487"/>
                  </a:lnTo>
                  <a:lnTo>
                    <a:pt x="2935630" y="40487"/>
                  </a:lnTo>
                  <a:lnTo>
                    <a:pt x="2935630" y="32854"/>
                  </a:lnTo>
                  <a:close/>
                </a:path>
              </a:pathLst>
            </a:custGeom>
            <a:solidFill>
              <a:srgbClr val="000000"/>
            </a:solidFill>
          </p:spPr>
          <p:txBody>
            <a:bodyPr wrap="square" lIns="0" tIns="0" rIns="0" bIns="0" rtlCol="0"/>
            <a:lstStyle/>
            <a:p>
              <a:endParaRPr sz="1800"/>
            </a:p>
          </p:txBody>
        </p:sp>
      </p:grpSp>
      <p:pic>
        <p:nvPicPr>
          <p:cNvPr id="29" name="object 29"/>
          <p:cNvPicPr/>
          <p:nvPr/>
        </p:nvPicPr>
        <p:blipFill>
          <a:blip r:embed="rId14" cstate="print"/>
          <a:stretch>
            <a:fillRect/>
          </a:stretch>
        </p:blipFill>
        <p:spPr>
          <a:xfrm>
            <a:off x="5807329" y="148434"/>
            <a:ext cx="99695" cy="92485"/>
          </a:xfrm>
          <a:prstGeom prst="rect">
            <a:avLst/>
          </a:prstGeom>
        </p:spPr>
      </p:pic>
      <p:grpSp>
        <p:nvGrpSpPr>
          <p:cNvPr id="30" name="object 30"/>
          <p:cNvGrpSpPr/>
          <p:nvPr/>
        </p:nvGrpSpPr>
        <p:grpSpPr>
          <a:xfrm>
            <a:off x="2995931" y="59080"/>
            <a:ext cx="2762885" cy="335280"/>
            <a:chOff x="1624330" y="1659280"/>
            <a:chExt cx="2762885" cy="335280"/>
          </a:xfrm>
        </p:grpSpPr>
        <p:sp>
          <p:nvSpPr>
            <p:cNvPr id="31" name="object 31"/>
            <p:cNvSpPr/>
            <p:nvPr/>
          </p:nvSpPr>
          <p:spPr>
            <a:xfrm>
              <a:off x="4194556" y="1746757"/>
              <a:ext cx="192405" cy="96520"/>
            </a:xfrm>
            <a:custGeom>
              <a:avLst/>
              <a:gdLst/>
              <a:ahLst/>
              <a:cxnLst/>
              <a:rect l="l" t="t" r="r" b="b"/>
              <a:pathLst>
                <a:path w="192404" h="96519">
                  <a:moveTo>
                    <a:pt x="52578" y="58166"/>
                  </a:moveTo>
                  <a:lnTo>
                    <a:pt x="51181" y="53340"/>
                  </a:lnTo>
                  <a:lnTo>
                    <a:pt x="45339" y="45085"/>
                  </a:lnTo>
                  <a:lnTo>
                    <a:pt x="41021" y="41910"/>
                  </a:lnTo>
                  <a:lnTo>
                    <a:pt x="35306" y="39624"/>
                  </a:lnTo>
                  <a:lnTo>
                    <a:pt x="43815" y="32385"/>
                  </a:lnTo>
                  <a:lnTo>
                    <a:pt x="48006" y="25527"/>
                  </a:lnTo>
                  <a:lnTo>
                    <a:pt x="48006" y="14605"/>
                  </a:lnTo>
                  <a:lnTo>
                    <a:pt x="46482" y="10795"/>
                  </a:lnTo>
                  <a:lnTo>
                    <a:pt x="45212" y="9271"/>
                  </a:lnTo>
                  <a:lnTo>
                    <a:pt x="39624" y="2413"/>
                  </a:lnTo>
                  <a:lnTo>
                    <a:pt x="33909" y="0"/>
                  </a:lnTo>
                  <a:lnTo>
                    <a:pt x="20447" y="0"/>
                  </a:lnTo>
                  <a:lnTo>
                    <a:pt x="15494" y="1651"/>
                  </a:lnTo>
                  <a:lnTo>
                    <a:pt x="7366" y="8509"/>
                  </a:lnTo>
                  <a:lnTo>
                    <a:pt x="4064" y="13208"/>
                  </a:lnTo>
                  <a:lnTo>
                    <a:pt x="1397" y="19558"/>
                  </a:lnTo>
                  <a:lnTo>
                    <a:pt x="3683" y="20574"/>
                  </a:lnTo>
                  <a:lnTo>
                    <a:pt x="8382" y="13081"/>
                  </a:lnTo>
                  <a:lnTo>
                    <a:pt x="14351" y="9271"/>
                  </a:lnTo>
                  <a:lnTo>
                    <a:pt x="25781" y="9271"/>
                  </a:lnTo>
                  <a:lnTo>
                    <a:pt x="29591" y="10795"/>
                  </a:lnTo>
                  <a:lnTo>
                    <a:pt x="29464" y="10795"/>
                  </a:lnTo>
                  <a:lnTo>
                    <a:pt x="35306" y="16510"/>
                  </a:lnTo>
                  <a:lnTo>
                    <a:pt x="36703" y="20320"/>
                  </a:lnTo>
                  <a:lnTo>
                    <a:pt x="36703" y="28575"/>
                  </a:lnTo>
                  <a:lnTo>
                    <a:pt x="15621" y="46482"/>
                  </a:lnTo>
                  <a:lnTo>
                    <a:pt x="15621" y="48514"/>
                  </a:lnTo>
                  <a:lnTo>
                    <a:pt x="21336" y="48514"/>
                  </a:lnTo>
                  <a:lnTo>
                    <a:pt x="24765" y="49276"/>
                  </a:lnTo>
                  <a:lnTo>
                    <a:pt x="42545" y="68326"/>
                  </a:lnTo>
                  <a:lnTo>
                    <a:pt x="42545" y="76835"/>
                  </a:lnTo>
                  <a:lnTo>
                    <a:pt x="40767" y="81153"/>
                  </a:lnTo>
                  <a:lnTo>
                    <a:pt x="33909" y="88265"/>
                  </a:lnTo>
                  <a:lnTo>
                    <a:pt x="29845" y="90043"/>
                  </a:lnTo>
                  <a:lnTo>
                    <a:pt x="23368" y="90043"/>
                  </a:lnTo>
                  <a:lnTo>
                    <a:pt x="11430" y="85344"/>
                  </a:lnTo>
                  <a:lnTo>
                    <a:pt x="9779" y="84582"/>
                  </a:lnTo>
                  <a:lnTo>
                    <a:pt x="0" y="87376"/>
                  </a:lnTo>
                  <a:lnTo>
                    <a:pt x="0" y="90551"/>
                  </a:lnTo>
                  <a:lnTo>
                    <a:pt x="1143" y="92202"/>
                  </a:lnTo>
                  <a:lnTo>
                    <a:pt x="5715" y="95377"/>
                  </a:lnTo>
                  <a:lnTo>
                    <a:pt x="9906" y="96012"/>
                  </a:lnTo>
                  <a:lnTo>
                    <a:pt x="16129" y="96012"/>
                  </a:lnTo>
                  <a:lnTo>
                    <a:pt x="52578" y="71755"/>
                  </a:lnTo>
                  <a:lnTo>
                    <a:pt x="52578" y="58166"/>
                  </a:lnTo>
                  <a:close/>
                </a:path>
                <a:path w="192404" h="96519">
                  <a:moveTo>
                    <a:pt x="122428" y="58166"/>
                  </a:moveTo>
                  <a:lnTo>
                    <a:pt x="121031" y="53340"/>
                  </a:lnTo>
                  <a:lnTo>
                    <a:pt x="115189" y="45085"/>
                  </a:lnTo>
                  <a:lnTo>
                    <a:pt x="110871" y="41910"/>
                  </a:lnTo>
                  <a:lnTo>
                    <a:pt x="105156" y="39624"/>
                  </a:lnTo>
                  <a:lnTo>
                    <a:pt x="113665" y="32385"/>
                  </a:lnTo>
                  <a:lnTo>
                    <a:pt x="117856" y="25527"/>
                  </a:lnTo>
                  <a:lnTo>
                    <a:pt x="117856" y="14605"/>
                  </a:lnTo>
                  <a:lnTo>
                    <a:pt x="116332" y="10795"/>
                  </a:lnTo>
                  <a:lnTo>
                    <a:pt x="115062" y="9271"/>
                  </a:lnTo>
                  <a:lnTo>
                    <a:pt x="109474" y="2413"/>
                  </a:lnTo>
                  <a:lnTo>
                    <a:pt x="103759" y="0"/>
                  </a:lnTo>
                  <a:lnTo>
                    <a:pt x="90297" y="0"/>
                  </a:lnTo>
                  <a:lnTo>
                    <a:pt x="85344" y="1651"/>
                  </a:lnTo>
                  <a:lnTo>
                    <a:pt x="77216" y="8509"/>
                  </a:lnTo>
                  <a:lnTo>
                    <a:pt x="73914" y="13208"/>
                  </a:lnTo>
                  <a:lnTo>
                    <a:pt x="71247" y="19558"/>
                  </a:lnTo>
                  <a:lnTo>
                    <a:pt x="73533" y="20574"/>
                  </a:lnTo>
                  <a:lnTo>
                    <a:pt x="78232" y="13081"/>
                  </a:lnTo>
                  <a:lnTo>
                    <a:pt x="84201" y="9271"/>
                  </a:lnTo>
                  <a:lnTo>
                    <a:pt x="95631" y="9271"/>
                  </a:lnTo>
                  <a:lnTo>
                    <a:pt x="99441" y="10795"/>
                  </a:lnTo>
                  <a:lnTo>
                    <a:pt x="99314" y="10795"/>
                  </a:lnTo>
                  <a:lnTo>
                    <a:pt x="105156" y="16510"/>
                  </a:lnTo>
                  <a:lnTo>
                    <a:pt x="106553" y="20320"/>
                  </a:lnTo>
                  <a:lnTo>
                    <a:pt x="106553" y="28575"/>
                  </a:lnTo>
                  <a:lnTo>
                    <a:pt x="85471" y="46482"/>
                  </a:lnTo>
                  <a:lnTo>
                    <a:pt x="85471" y="48514"/>
                  </a:lnTo>
                  <a:lnTo>
                    <a:pt x="91186" y="48514"/>
                  </a:lnTo>
                  <a:lnTo>
                    <a:pt x="94615" y="49276"/>
                  </a:lnTo>
                  <a:lnTo>
                    <a:pt x="112395" y="68326"/>
                  </a:lnTo>
                  <a:lnTo>
                    <a:pt x="112395" y="76835"/>
                  </a:lnTo>
                  <a:lnTo>
                    <a:pt x="110617" y="81153"/>
                  </a:lnTo>
                  <a:lnTo>
                    <a:pt x="103759" y="88265"/>
                  </a:lnTo>
                  <a:lnTo>
                    <a:pt x="99695" y="90043"/>
                  </a:lnTo>
                  <a:lnTo>
                    <a:pt x="93218" y="90043"/>
                  </a:lnTo>
                  <a:lnTo>
                    <a:pt x="81280" y="85344"/>
                  </a:lnTo>
                  <a:lnTo>
                    <a:pt x="79629" y="84582"/>
                  </a:lnTo>
                  <a:lnTo>
                    <a:pt x="69850" y="87376"/>
                  </a:lnTo>
                  <a:lnTo>
                    <a:pt x="69850" y="90551"/>
                  </a:lnTo>
                  <a:lnTo>
                    <a:pt x="70993" y="92202"/>
                  </a:lnTo>
                  <a:lnTo>
                    <a:pt x="75565" y="95377"/>
                  </a:lnTo>
                  <a:lnTo>
                    <a:pt x="79756" y="96012"/>
                  </a:lnTo>
                  <a:lnTo>
                    <a:pt x="85979" y="96012"/>
                  </a:lnTo>
                  <a:lnTo>
                    <a:pt x="122428" y="71755"/>
                  </a:lnTo>
                  <a:lnTo>
                    <a:pt x="122428" y="58166"/>
                  </a:lnTo>
                  <a:close/>
                </a:path>
                <a:path w="192404" h="96519">
                  <a:moveTo>
                    <a:pt x="192278" y="58166"/>
                  </a:moveTo>
                  <a:lnTo>
                    <a:pt x="190881" y="53340"/>
                  </a:lnTo>
                  <a:lnTo>
                    <a:pt x="185039" y="45085"/>
                  </a:lnTo>
                  <a:lnTo>
                    <a:pt x="180721" y="41910"/>
                  </a:lnTo>
                  <a:lnTo>
                    <a:pt x="175006" y="39624"/>
                  </a:lnTo>
                  <a:lnTo>
                    <a:pt x="183515" y="32385"/>
                  </a:lnTo>
                  <a:lnTo>
                    <a:pt x="187706" y="25527"/>
                  </a:lnTo>
                  <a:lnTo>
                    <a:pt x="187706" y="14605"/>
                  </a:lnTo>
                  <a:lnTo>
                    <a:pt x="186182" y="10795"/>
                  </a:lnTo>
                  <a:lnTo>
                    <a:pt x="184912" y="9271"/>
                  </a:lnTo>
                  <a:lnTo>
                    <a:pt x="179324" y="2413"/>
                  </a:lnTo>
                  <a:lnTo>
                    <a:pt x="173609" y="0"/>
                  </a:lnTo>
                  <a:lnTo>
                    <a:pt x="160147" y="0"/>
                  </a:lnTo>
                  <a:lnTo>
                    <a:pt x="155194" y="1651"/>
                  </a:lnTo>
                  <a:lnTo>
                    <a:pt x="147066" y="8509"/>
                  </a:lnTo>
                  <a:lnTo>
                    <a:pt x="143764" y="13208"/>
                  </a:lnTo>
                  <a:lnTo>
                    <a:pt x="141097" y="19558"/>
                  </a:lnTo>
                  <a:lnTo>
                    <a:pt x="143383" y="20574"/>
                  </a:lnTo>
                  <a:lnTo>
                    <a:pt x="148082" y="13081"/>
                  </a:lnTo>
                  <a:lnTo>
                    <a:pt x="154051" y="9271"/>
                  </a:lnTo>
                  <a:lnTo>
                    <a:pt x="165481" y="9271"/>
                  </a:lnTo>
                  <a:lnTo>
                    <a:pt x="169291" y="10795"/>
                  </a:lnTo>
                  <a:lnTo>
                    <a:pt x="169164" y="10795"/>
                  </a:lnTo>
                  <a:lnTo>
                    <a:pt x="175006" y="16510"/>
                  </a:lnTo>
                  <a:lnTo>
                    <a:pt x="176403" y="20320"/>
                  </a:lnTo>
                  <a:lnTo>
                    <a:pt x="176403" y="28575"/>
                  </a:lnTo>
                  <a:lnTo>
                    <a:pt x="155321" y="46482"/>
                  </a:lnTo>
                  <a:lnTo>
                    <a:pt x="155321" y="48514"/>
                  </a:lnTo>
                  <a:lnTo>
                    <a:pt x="161036" y="48514"/>
                  </a:lnTo>
                  <a:lnTo>
                    <a:pt x="164465" y="49276"/>
                  </a:lnTo>
                  <a:lnTo>
                    <a:pt x="182245" y="68326"/>
                  </a:lnTo>
                  <a:lnTo>
                    <a:pt x="182245" y="76835"/>
                  </a:lnTo>
                  <a:lnTo>
                    <a:pt x="180467" y="81153"/>
                  </a:lnTo>
                  <a:lnTo>
                    <a:pt x="173609" y="88265"/>
                  </a:lnTo>
                  <a:lnTo>
                    <a:pt x="169545" y="90043"/>
                  </a:lnTo>
                  <a:lnTo>
                    <a:pt x="163068" y="90043"/>
                  </a:lnTo>
                  <a:lnTo>
                    <a:pt x="151130" y="85344"/>
                  </a:lnTo>
                  <a:lnTo>
                    <a:pt x="149479" y="84582"/>
                  </a:lnTo>
                  <a:lnTo>
                    <a:pt x="139700" y="87376"/>
                  </a:lnTo>
                  <a:lnTo>
                    <a:pt x="139700" y="90551"/>
                  </a:lnTo>
                  <a:lnTo>
                    <a:pt x="140843" y="92202"/>
                  </a:lnTo>
                  <a:lnTo>
                    <a:pt x="145415" y="95377"/>
                  </a:lnTo>
                  <a:lnTo>
                    <a:pt x="149606" y="96012"/>
                  </a:lnTo>
                  <a:lnTo>
                    <a:pt x="155829" y="96012"/>
                  </a:lnTo>
                  <a:lnTo>
                    <a:pt x="192278" y="71755"/>
                  </a:lnTo>
                  <a:lnTo>
                    <a:pt x="192278" y="58166"/>
                  </a:lnTo>
                  <a:close/>
                </a:path>
              </a:pathLst>
            </a:custGeom>
            <a:solidFill>
              <a:srgbClr val="000000"/>
            </a:solidFill>
          </p:spPr>
          <p:txBody>
            <a:bodyPr wrap="square" lIns="0" tIns="0" rIns="0" bIns="0" rtlCol="0"/>
            <a:lstStyle/>
            <a:p>
              <a:endParaRPr sz="1800"/>
            </a:p>
          </p:txBody>
        </p:sp>
        <p:pic>
          <p:nvPicPr>
            <p:cNvPr id="32" name="object 32"/>
            <p:cNvPicPr/>
            <p:nvPr/>
          </p:nvPicPr>
          <p:blipFill>
            <a:blip r:embed="rId15" cstate="print"/>
            <a:stretch>
              <a:fillRect/>
            </a:stretch>
          </p:blipFill>
          <p:spPr>
            <a:xfrm>
              <a:off x="1943735" y="1659280"/>
              <a:ext cx="2025141" cy="335127"/>
            </a:xfrm>
            <a:prstGeom prst="rect">
              <a:avLst/>
            </a:prstGeom>
          </p:spPr>
        </p:pic>
        <p:pic>
          <p:nvPicPr>
            <p:cNvPr id="33" name="object 33"/>
            <p:cNvPicPr/>
            <p:nvPr/>
          </p:nvPicPr>
          <p:blipFill>
            <a:blip r:embed="rId16" cstate="print"/>
            <a:stretch>
              <a:fillRect/>
            </a:stretch>
          </p:blipFill>
          <p:spPr>
            <a:xfrm>
              <a:off x="1718183" y="1748623"/>
              <a:ext cx="80967" cy="92495"/>
            </a:xfrm>
            <a:prstGeom prst="rect">
              <a:avLst/>
            </a:prstGeom>
          </p:spPr>
        </p:pic>
        <p:pic>
          <p:nvPicPr>
            <p:cNvPr id="34" name="object 34"/>
            <p:cNvPicPr/>
            <p:nvPr/>
          </p:nvPicPr>
          <p:blipFill>
            <a:blip r:embed="rId17" cstate="print"/>
            <a:stretch>
              <a:fillRect/>
            </a:stretch>
          </p:blipFill>
          <p:spPr>
            <a:xfrm>
              <a:off x="1624330" y="1744979"/>
              <a:ext cx="84074" cy="96139"/>
            </a:xfrm>
            <a:prstGeom prst="rect">
              <a:avLst/>
            </a:prstGeom>
          </p:spPr>
        </p:pic>
        <p:sp>
          <p:nvSpPr>
            <p:cNvPr id="35" name="object 35"/>
            <p:cNvSpPr/>
            <p:nvPr/>
          </p:nvSpPr>
          <p:spPr>
            <a:xfrm>
              <a:off x="1835404" y="1766721"/>
              <a:ext cx="2352675" cy="74930"/>
            </a:xfrm>
            <a:custGeom>
              <a:avLst/>
              <a:gdLst/>
              <a:ahLst/>
              <a:cxnLst/>
              <a:rect l="l" t="t" r="r" b="b"/>
              <a:pathLst>
                <a:path w="2352675" h="74930">
                  <a:moveTo>
                    <a:pt x="73456" y="47078"/>
                  </a:moveTo>
                  <a:lnTo>
                    <a:pt x="0" y="47078"/>
                  </a:lnTo>
                  <a:lnTo>
                    <a:pt x="0" y="54711"/>
                  </a:lnTo>
                  <a:lnTo>
                    <a:pt x="73456" y="54711"/>
                  </a:lnTo>
                  <a:lnTo>
                    <a:pt x="73456" y="47078"/>
                  </a:lnTo>
                  <a:close/>
                </a:path>
                <a:path w="2352675" h="74930">
                  <a:moveTo>
                    <a:pt x="73456" y="19964"/>
                  </a:moveTo>
                  <a:lnTo>
                    <a:pt x="0" y="19964"/>
                  </a:lnTo>
                  <a:lnTo>
                    <a:pt x="0" y="27660"/>
                  </a:lnTo>
                  <a:lnTo>
                    <a:pt x="73456" y="27660"/>
                  </a:lnTo>
                  <a:lnTo>
                    <a:pt x="73456" y="19964"/>
                  </a:lnTo>
                  <a:close/>
                </a:path>
                <a:path w="2352675" h="74930">
                  <a:moveTo>
                    <a:pt x="456107" y="47078"/>
                  </a:moveTo>
                  <a:lnTo>
                    <a:pt x="382651" y="47078"/>
                  </a:lnTo>
                  <a:lnTo>
                    <a:pt x="382651" y="54711"/>
                  </a:lnTo>
                  <a:lnTo>
                    <a:pt x="456107" y="54711"/>
                  </a:lnTo>
                  <a:lnTo>
                    <a:pt x="456107" y="47078"/>
                  </a:lnTo>
                  <a:close/>
                </a:path>
                <a:path w="2352675" h="74930">
                  <a:moveTo>
                    <a:pt x="456107" y="19964"/>
                  </a:moveTo>
                  <a:lnTo>
                    <a:pt x="382651" y="19964"/>
                  </a:lnTo>
                  <a:lnTo>
                    <a:pt x="382651" y="27660"/>
                  </a:lnTo>
                  <a:lnTo>
                    <a:pt x="456107" y="27660"/>
                  </a:lnTo>
                  <a:lnTo>
                    <a:pt x="456107" y="19964"/>
                  </a:lnTo>
                  <a:close/>
                </a:path>
                <a:path w="2352675" h="74930">
                  <a:moveTo>
                    <a:pt x="2244394" y="47078"/>
                  </a:moveTo>
                  <a:lnTo>
                    <a:pt x="2170938" y="47078"/>
                  </a:lnTo>
                  <a:lnTo>
                    <a:pt x="2170938" y="54711"/>
                  </a:lnTo>
                  <a:lnTo>
                    <a:pt x="2244394" y="54711"/>
                  </a:lnTo>
                  <a:lnTo>
                    <a:pt x="2244394" y="47078"/>
                  </a:lnTo>
                  <a:close/>
                </a:path>
                <a:path w="2352675" h="74930">
                  <a:moveTo>
                    <a:pt x="2244394" y="19964"/>
                  </a:moveTo>
                  <a:lnTo>
                    <a:pt x="2170938" y="19964"/>
                  </a:lnTo>
                  <a:lnTo>
                    <a:pt x="2170938" y="27660"/>
                  </a:lnTo>
                  <a:lnTo>
                    <a:pt x="2244394" y="27660"/>
                  </a:lnTo>
                  <a:lnTo>
                    <a:pt x="2244394" y="19964"/>
                  </a:lnTo>
                  <a:close/>
                </a:path>
                <a:path w="2352675" h="74930">
                  <a:moveTo>
                    <a:pt x="2352573" y="32854"/>
                  </a:moveTo>
                  <a:lnTo>
                    <a:pt x="2319413" y="32854"/>
                  </a:lnTo>
                  <a:lnTo>
                    <a:pt x="2319413" y="0"/>
                  </a:lnTo>
                  <a:lnTo>
                    <a:pt x="2311781" y="0"/>
                  </a:lnTo>
                  <a:lnTo>
                    <a:pt x="2311781" y="32854"/>
                  </a:lnTo>
                  <a:lnTo>
                    <a:pt x="2278634" y="32854"/>
                  </a:lnTo>
                  <a:lnTo>
                    <a:pt x="2278634" y="40487"/>
                  </a:lnTo>
                  <a:lnTo>
                    <a:pt x="2311781" y="40487"/>
                  </a:lnTo>
                  <a:lnTo>
                    <a:pt x="2311781" y="74396"/>
                  </a:lnTo>
                  <a:lnTo>
                    <a:pt x="2319413" y="74396"/>
                  </a:lnTo>
                  <a:lnTo>
                    <a:pt x="2319413" y="40487"/>
                  </a:lnTo>
                  <a:lnTo>
                    <a:pt x="2352573" y="40487"/>
                  </a:lnTo>
                  <a:lnTo>
                    <a:pt x="2352573" y="32854"/>
                  </a:lnTo>
                  <a:close/>
                </a:path>
              </a:pathLst>
            </a:custGeom>
            <a:solidFill>
              <a:srgbClr val="000000"/>
            </a:solidFill>
          </p:spPr>
          <p:txBody>
            <a:bodyPr wrap="square" lIns="0" tIns="0" rIns="0" bIns="0" rtlCol="0"/>
            <a:lstStyle/>
            <a:p>
              <a:endParaRPr sz="1800"/>
            </a:p>
          </p:txBody>
        </p:sp>
      </p:grpSp>
      <p:pic>
        <p:nvPicPr>
          <p:cNvPr id="36" name="object 36"/>
          <p:cNvPicPr/>
          <p:nvPr/>
        </p:nvPicPr>
        <p:blipFill>
          <a:blip r:embed="rId18" cstate="print"/>
          <a:stretch>
            <a:fillRect/>
          </a:stretch>
        </p:blipFill>
        <p:spPr>
          <a:xfrm>
            <a:off x="6067297" y="1071752"/>
            <a:ext cx="208914" cy="98298"/>
          </a:xfrm>
          <a:prstGeom prst="rect">
            <a:avLst/>
          </a:prstGeom>
        </p:spPr>
      </p:pic>
      <p:grpSp>
        <p:nvGrpSpPr>
          <p:cNvPr id="37" name="object 37"/>
          <p:cNvGrpSpPr/>
          <p:nvPr/>
        </p:nvGrpSpPr>
        <p:grpSpPr>
          <a:xfrm>
            <a:off x="2995295" y="957910"/>
            <a:ext cx="3024505" cy="318135"/>
            <a:chOff x="1623694" y="2558110"/>
            <a:chExt cx="3024505" cy="318135"/>
          </a:xfrm>
        </p:grpSpPr>
        <p:pic>
          <p:nvPicPr>
            <p:cNvPr id="38" name="object 38"/>
            <p:cNvPicPr/>
            <p:nvPr/>
          </p:nvPicPr>
          <p:blipFill>
            <a:blip r:embed="rId19" cstate="print"/>
            <a:stretch>
              <a:fillRect/>
            </a:stretch>
          </p:blipFill>
          <p:spPr>
            <a:xfrm>
              <a:off x="3145155" y="2779521"/>
              <a:ext cx="167512" cy="96266"/>
            </a:xfrm>
            <a:prstGeom prst="rect">
              <a:avLst/>
            </a:prstGeom>
          </p:spPr>
        </p:pic>
        <p:pic>
          <p:nvPicPr>
            <p:cNvPr id="39" name="object 39"/>
            <p:cNvPicPr/>
            <p:nvPr/>
          </p:nvPicPr>
          <p:blipFill>
            <a:blip r:embed="rId20" cstate="print"/>
            <a:stretch>
              <a:fillRect/>
            </a:stretch>
          </p:blipFill>
          <p:spPr>
            <a:xfrm>
              <a:off x="3349752" y="2781441"/>
              <a:ext cx="79501" cy="92441"/>
            </a:xfrm>
            <a:prstGeom prst="rect">
              <a:avLst/>
            </a:prstGeom>
          </p:spPr>
        </p:pic>
        <p:sp>
          <p:nvSpPr>
            <p:cNvPr id="40" name="object 40"/>
            <p:cNvSpPr/>
            <p:nvPr/>
          </p:nvSpPr>
          <p:spPr>
            <a:xfrm>
              <a:off x="1855977" y="2734055"/>
              <a:ext cx="264160" cy="0"/>
            </a:xfrm>
            <a:custGeom>
              <a:avLst/>
              <a:gdLst/>
              <a:ahLst/>
              <a:cxnLst/>
              <a:rect l="l" t="t" r="r" b="b"/>
              <a:pathLst>
                <a:path w="264160">
                  <a:moveTo>
                    <a:pt x="0" y="0"/>
                  </a:moveTo>
                  <a:lnTo>
                    <a:pt x="264033" y="0"/>
                  </a:lnTo>
                </a:path>
              </a:pathLst>
            </a:custGeom>
            <a:ln w="6745">
              <a:solidFill>
                <a:srgbClr val="000000"/>
              </a:solidFill>
            </a:ln>
          </p:spPr>
          <p:txBody>
            <a:bodyPr wrap="square" lIns="0" tIns="0" rIns="0" bIns="0" rtlCol="0"/>
            <a:lstStyle/>
            <a:p>
              <a:endParaRPr sz="1800"/>
            </a:p>
          </p:txBody>
        </p:sp>
        <p:sp>
          <p:nvSpPr>
            <p:cNvPr id="41" name="object 41"/>
            <p:cNvSpPr/>
            <p:nvPr/>
          </p:nvSpPr>
          <p:spPr>
            <a:xfrm>
              <a:off x="2280919" y="2558160"/>
              <a:ext cx="45085" cy="158115"/>
            </a:xfrm>
            <a:custGeom>
              <a:avLst/>
              <a:gdLst/>
              <a:ahLst/>
              <a:cxnLst/>
              <a:rect l="l" t="t" r="r" b="b"/>
              <a:pathLst>
                <a:path w="45085" h="158114">
                  <a:moveTo>
                    <a:pt x="43306" y="0"/>
                  </a:moveTo>
                  <a:lnTo>
                    <a:pt x="40767" y="0"/>
                  </a:lnTo>
                  <a:lnTo>
                    <a:pt x="35687" y="3683"/>
                  </a:lnTo>
                  <a:lnTo>
                    <a:pt x="8000" y="37846"/>
                  </a:lnTo>
                  <a:lnTo>
                    <a:pt x="0" y="78994"/>
                  </a:lnTo>
                  <a:lnTo>
                    <a:pt x="507" y="91186"/>
                  </a:lnTo>
                  <a:lnTo>
                    <a:pt x="17018" y="134239"/>
                  </a:lnTo>
                  <a:lnTo>
                    <a:pt x="40767" y="157988"/>
                  </a:lnTo>
                  <a:lnTo>
                    <a:pt x="43306" y="157988"/>
                  </a:lnTo>
                  <a:lnTo>
                    <a:pt x="45085" y="154813"/>
                  </a:lnTo>
                  <a:lnTo>
                    <a:pt x="37465" y="148844"/>
                  </a:lnTo>
                  <a:lnTo>
                    <a:pt x="32131" y="143256"/>
                  </a:lnTo>
                  <a:lnTo>
                    <a:pt x="16763" y="104140"/>
                  </a:lnTo>
                  <a:lnTo>
                    <a:pt x="15367" y="85598"/>
                  </a:lnTo>
                  <a:lnTo>
                    <a:pt x="15367" y="71374"/>
                  </a:lnTo>
                  <a:lnTo>
                    <a:pt x="15748" y="64770"/>
                  </a:lnTo>
                  <a:lnTo>
                    <a:pt x="17018" y="52959"/>
                  </a:lnTo>
                  <a:lnTo>
                    <a:pt x="33909" y="13208"/>
                  </a:lnTo>
                  <a:lnTo>
                    <a:pt x="45085" y="3048"/>
                  </a:lnTo>
                  <a:lnTo>
                    <a:pt x="43306" y="0"/>
                  </a:lnTo>
                  <a:close/>
                </a:path>
              </a:pathLst>
            </a:custGeom>
            <a:solidFill>
              <a:srgbClr val="000000"/>
            </a:solidFill>
          </p:spPr>
          <p:txBody>
            <a:bodyPr wrap="square" lIns="0" tIns="0" rIns="0" bIns="0" rtlCol="0"/>
            <a:lstStyle/>
            <a:p>
              <a:endParaRPr sz="1800"/>
            </a:p>
          </p:txBody>
        </p:sp>
        <p:pic>
          <p:nvPicPr>
            <p:cNvPr id="42" name="object 42"/>
            <p:cNvPicPr/>
            <p:nvPr/>
          </p:nvPicPr>
          <p:blipFill>
            <a:blip r:embed="rId21" cstate="print"/>
            <a:stretch>
              <a:fillRect/>
            </a:stretch>
          </p:blipFill>
          <p:spPr>
            <a:xfrm>
              <a:off x="2954527" y="2558110"/>
              <a:ext cx="106155" cy="158038"/>
            </a:xfrm>
            <a:prstGeom prst="rect">
              <a:avLst/>
            </a:prstGeom>
          </p:spPr>
        </p:pic>
        <p:pic>
          <p:nvPicPr>
            <p:cNvPr id="43" name="object 43"/>
            <p:cNvPicPr/>
            <p:nvPr/>
          </p:nvPicPr>
          <p:blipFill>
            <a:blip r:embed="rId21" cstate="print"/>
            <a:stretch>
              <a:fillRect/>
            </a:stretch>
          </p:blipFill>
          <p:spPr>
            <a:xfrm>
              <a:off x="3791838" y="2558110"/>
              <a:ext cx="106154" cy="158038"/>
            </a:xfrm>
            <a:prstGeom prst="rect">
              <a:avLst/>
            </a:prstGeom>
          </p:spPr>
        </p:pic>
        <p:sp>
          <p:nvSpPr>
            <p:cNvPr id="44" name="object 44"/>
            <p:cNvSpPr/>
            <p:nvPr/>
          </p:nvSpPr>
          <p:spPr>
            <a:xfrm>
              <a:off x="4260977" y="2558160"/>
              <a:ext cx="45720" cy="158115"/>
            </a:xfrm>
            <a:custGeom>
              <a:avLst/>
              <a:gdLst/>
              <a:ahLst/>
              <a:cxnLst/>
              <a:rect l="l" t="t" r="r" b="b"/>
              <a:pathLst>
                <a:path w="45720" h="158114">
                  <a:moveTo>
                    <a:pt x="4445" y="0"/>
                  </a:moveTo>
                  <a:lnTo>
                    <a:pt x="1905" y="0"/>
                  </a:lnTo>
                  <a:lnTo>
                    <a:pt x="0" y="3048"/>
                  </a:lnTo>
                  <a:lnTo>
                    <a:pt x="7747" y="9271"/>
                  </a:lnTo>
                  <a:lnTo>
                    <a:pt x="13081" y="14732"/>
                  </a:lnTo>
                  <a:lnTo>
                    <a:pt x="28448" y="53594"/>
                  </a:lnTo>
                  <a:lnTo>
                    <a:pt x="29845" y="72390"/>
                  </a:lnTo>
                  <a:lnTo>
                    <a:pt x="29845" y="85852"/>
                  </a:lnTo>
                  <a:lnTo>
                    <a:pt x="29590" y="92583"/>
                  </a:lnTo>
                  <a:lnTo>
                    <a:pt x="20320" y="131445"/>
                  </a:lnTo>
                  <a:lnTo>
                    <a:pt x="0" y="154813"/>
                  </a:lnTo>
                  <a:lnTo>
                    <a:pt x="1905" y="157988"/>
                  </a:lnTo>
                  <a:lnTo>
                    <a:pt x="4572" y="157988"/>
                  </a:lnTo>
                  <a:lnTo>
                    <a:pt x="9651" y="154305"/>
                  </a:lnTo>
                  <a:lnTo>
                    <a:pt x="37211" y="119888"/>
                  </a:lnTo>
                  <a:lnTo>
                    <a:pt x="45212" y="78994"/>
                  </a:lnTo>
                  <a:lnTo>
                    <a:pt x="44703" y="66802"/>
                  </a:lnTo>
                  <a:lnTo>
                    <a:pt x="43180" y="55880"/>
                  </a:lnTo>
                  <a:lnTo>
                    <a:pt x="40639" y="46228"/>
                  </a:lnTo>
                  <a:lnTo>
                    <a:pt x="17272" y="10922"/>
                  </a:lnTo>
                  <a:lnTo>
                    <a:pt x="9525" y="3683"/>
                  </a:lnTo>
                  <a:lnTo>
                    <a:pt x="4445" y="0"/>
                  </a:lnTo>
                  <a:close/>
                </a:path>
              </a:pathLst>
            </a:custGeom>
            <a:solidFill>
              <a:srgbClr val="000000"/>
            </a:solidFill>
          </p:spPr>
          <p:txBody>
            <a:bodyPr wrap="square" lIns="0" tIns="0" rIns="0" bIns="0" rtlCol="0"/>
            <a:lstStyle/>
            <a:p>
              <a:endParaRPr sz="1800"/>
            </a:p>
          </p:txBody>
        </p:sp>
        <p:sp>
          <p:nvSpPr>
            <p:cNvPr id="45" name="object 45"/>
            <p:cNvSpPr/>
            <p:nvPr/>
          </p:nvSpPr>
          <p:spPr>
            <a:xfrm>
              <a:off x="2266441" y="2734055"/>
              <a:ext cx="2039620" cy="0"/>
            </a:xfrm>
            <a:custGeom>
              <a:avLst/>
              <a:gdLst/>
              <a:ahLst/>
              <a:cxnLst/>
              <a:rect l="l" t="t" r="r" b="b"/>
              <a:pathLst>
                <a:path w="2039620">
                  <a:moveTo>
                    <a:pt x="0" y="0"/>
                  </a:moveTo>
                  <a:lnTo>
                    <a:pt x="2039111" y="0"/>
                  </a:lnTo>
                </a:path>
              </a:pathLst>
            </a:custGeom>
            <a:ln w="6745">
              <a:solidFill>
                <a:srgbClr val="000000"/>
              </a:solidFill>
            </a:ln>
          </p:spPr>
          <p:txBody>
            <a:bodyPr wrap="square" lIns="0" tIns="0" rIns="0" bIns="0" rtlCol="0"/>
            <a:lstStyle/>
            <a:p>
              <a:endParaRPr sz="1800"/>
            </a:p>
          </p:txBody>
        </p:sp>
        <p:pic>
          <p:nvPicPr>
            <p:cNvPr id="46" name="object 46"/>
            <p:cNvPicPr/>
            <p:nvPr/>
          </p:nvPicPr>
          <p:blipFill>
            <a:blip r:embed="rId22" cstate="print"/>
            <a:stretch>
              <a:fillRect/>
            </a:stretch>
          </p:blipFill>
          <p:spPr>
            <a:xfrm>
              <a:off x="2331846" y="2574363"/>
              <a:ext cx="1911477" cy="99113"/>
            </a:xfrm>
            <a:prstGeom prst="rect">
              <a:avLst/>
            </a:prstGeom>
          </p:spPr>
        </p:pic>
        <p:sp>
          <p:nvSpPr>
            <p:cNvPr id="47" name="object 47"/>
            <p:cNvSpPr/>
            <p:nvPr/>
          </p:nvSpPr>
          <p:spPr>
            <a:xfrm>
              <a:off x="4453001" y="2674492"/>
              <a:ext cx="194945" cy="96520"/>
            </a:xfrm>
            <a:custGeom>
              <a:avLst/>
              <a:gdLst/>
              <a:ahLst/>
              <a:cxnLst/>
              <a:rect l="l" t="t" r="r" b="b"/>
              <a:pathLst>
                <a:path w="194945" h="96519">
                  <a:moveTo>
                    <a:pt x="61087" y="76581"/>
                  </a:moveTo>
                  <a:lnTo>
                    <a:pt x="58547" y="76581"/>
                  </a:lnTo>
                  <a:lnTo>
                    <a:pt x="57404" y="78740"/>
                  </a:lnTo>
                  <a:lnTo>
                    <a:pt x="56007" y="80264"/>
                  </a:lnTo>
                  <a:lnTo>
                    <a:pt x="52832" y="82550"/>
                  </a:lnTo>
                  <a:lnTo>
                    <a:pt x="51054" y="83185"/>
                  </a:lnTo>
                  <a:lnTo>
                    <a:pt x="46990" y="83947"/>
                  </a:lnTo>
                  <a:lnTo>
                    <a:pt x="43561" y="84201"/>
                  </a:lnTo>
                  <a:lnTo>
                    <a:pt x="14478" y="84201"/>
                  </a:lnTo>
                  <a:lnTo>
                    <a:pt x="17399" y="81280"/>
                  </a:lnTo>
                  <a:lnTo>
                    <a:pt x="45466" y="49784"/>
                  </a:lnTo>
                  <a:lnTo>
                    <a:pt x="55372" y="28956"/>
                  </a:lnTo>
                  <a:lnTo>
                    <a:pt x="55372" y="17780"/>
                  </a:lnTo>
                  <a:lnTo>
                    <a:pt x="52832" y="12065"/>
                  </a:lnTo>
                  <a:lnTo>
                    <a:pt x="51181" y="10414"/>
                  </a:lnTo>
                  <a:lnTo>
                    <a:pt x="42799" y="2413"/>
                  </a:lnTo>
                  <a:lnTo>
                    <a:pt x="36576" y="0"/>
                  </a:lnTo>
                  <a:lnTo>
                    <a:pt x="21971" y="0"/>
                  </a:lnTo>
                  <a:lnTo>
                    <a:pt x="16129" y="2286"/>
                  </a:lnTo>
                  <a:lnTo>
                    <a:pt x="6731" y="11303"/>
                  </a:lnTo>
                  <a:lnTo>
                    <a:pt x="3810" y="17780"/>
                  </a:lnTo>
                  <a:lnTo>
                    <a:pt x="2667" y="26162"/>
                  </a:lnTo>
                  <a:lnTo>
                    <a:pt x="5207" y="26162"/>
                  </a:lnTo>
                  <a:lnTo>
                    <a:pt x="6858" y="21082"/>
                  </a:lnTo>
                  <a:lnTo>
                    <a:pt x="9652" y="17145"/>
                  </a:lnTo>
                  <a:lnTo>
                    <a:pt x="16764" y="11811"/>
                  </a:lnTo>
                  <a:lnTo>
                    <a:pt x="20955" y="10414"/>
                  </a:lnTo>
                  <a:lnTo>
                    <a:pt x="30480" y="10414"/>
                  </a:lnTo>
                  <a:lnTo>
                    <a:pt x="34798" y="12319"/>
                  </a:lnTo>
                  <a:lnTo>
                    <a:pt x="41910" y="19939"/>
                  </a:lnTo>
                  <a:lnTo>
                    <a:pt x="43688" y="24765"/>
                  </a:lnTo>
                  <a:lnTo>
                    <a:pt x="43688" y="30607"/>
                  </a:lnTo>
                  <a:lnTo>
                    <a:pt x="20574" y="72009"/>
                  </a:lnTo>
                  <a:lnTo>
                    <a:pt x="0" y="91948"/>
                  </a:lnTo>
                  <a:lnTo>
                    <a:pt x="0" y="94488"/>
                  </a:lnTo>
                  <a:lnTo>
                    <a:pt x="54610" y="94488"/>
                  </a:lnTo>
                  <a:lnTo>
                    <a:pt x="58293" y="84201"/>
                  </a:lnTo>
                  <a:lnTo>
                    <a:pt x="61087" y="76581"/>
                  </a:lnTo>
                  <a:close/>
                </a:path>
                <a:path w="194945" h="96519">
                  <a:moveTo>
                    <a:pt x="116078" y="91948"/>
                  </a:moveTo>
                  <a:lnTo>
                    <a:pt x="108077" y="83693"/>
                  </a:lnTo>
                  <a:lnTo>
                    <a:pt x="107950" y="11049"/>
                  </a:lnTo>
                  <a:lnTo>
                    <a:pt x="107950" y="0"/>
                  </a:lnTo>
                  <a:lnTo>
                    <a:pt x="105791" y="0"/>
                  </a:lnTo>
                  <a:lnTo>
                    <a:pt x="83185" y="11049"/>
                  </a:lnTo>
                  <a:lnTo>
                    <a:pt x="84201" y="13081"/>
                  </a:lnTo>
                  <a:lnTo>
                    <a:pt x="87249" y="11684"/>
                  </a:lnTo>
                  <a:lnTo>
                    <a:pt x="89535" y="11049"/>
                  </a:lnTo>
                  <a:lnTo>
                    <a:pt x="92456" y="11049"/>
                  </a:lnTo>
                  <a:lnTo>
                    <a:pt x="93472" y="11303"/>
                  </a:lnTo>
                  <a:lnTo>
                    <a:pt x="95123" y="12700"/>
                  </a:lnTo>
                  <a:lnTo>
                    <a:pt x="95758" y="13843"/>
                  </a:lnTo>
                  <a:lnTo>
                    <a:pt x="96520" y="17145"/>
                  </a:lnTo>
                  <a:lnTo>
                    <a:pt x="96774" y="21463"/>
                  </a:lnTo>
                  <a:lnTo>
                    <a:pt x="96774" y="83693"/>
                  </a:lnTo>
                  <a:lnTo>
                    <a:pt x="88519" y="91948"/>
                  </a:lnTo>
                  <a:lnTo>
                    <a:pt x="116078" y="91948"/>
                  </a:lnTo>
                  <a:close/>
                </a:path>
                <a:path w="194945" h="96519">
                  <a:moveTo>
                    <a:pt x="119621" y="91973"/>
                  </a:moveTo>
                  <a:lnTo>
                    <a:pt x="84836" y="91973"/>
                  </a:lnTo>
                  <a:lnTo>
                    <a:pt x="84836" y="94488"/>
                  </a:lnTo>
                  <a:lnTo>
                    <a:pt x="119621" y="94488"/>
                  </a:lnTo>
                  <a:lnTo>
                    <a:pt x="119621" y="91973"/>
                  </a:lnTo>
                  <a:close/>
                </a:path>
                <a:path w="194945" h="96519">
                  <a:moveTo>
                    <a:pt x="194945" y="58166"/>
                  </a:moveTo>
                  <a:lnTo>
                    <a:pt x="193548" y="53340"/>
                  </a:lnTo>
                  <a:lnTo>
                    <a:pt x="187706" y="45085"/>
                  </a:lnTo>
                  <a:lnTo>
                    <a:pt x="183388" y="41910"/>
                  </a:lnTo>
                  <a:lnTo>
                    <a:pt x="177673" y="39624"/>
                  </a:lnTo>
                  <a:lnTo>
                    <a:pt x="186182" y="32512"/>
                  </a:lnTo>
                  <a:lnTo>
                    <a:pt x="190373" y="25527"/>
                  </a:lnTo>
                  <a:lnTo>
                    <a:pt x="190373" y="14732"/>
                  </a:lnTo>
                  <a:lnTo>
                    <a:pt x="188976" y="10922"/>
                  </a:lnTo>
                  <a:lnTo>
                    <a:pt x="187579" y="9271"/>
                  </a:lnTo>
                  <a:lnTo>
                    <a:pt x="181991" y="2413"/>
                  </a:lnTo>
                  <a:lnTo>
                    <a:pt x="176276" y="0"/>
                  </a:lnTo>
                  <a:lnTo>
                    <a:pt x="162814" y="0"/>
                  </a:lnTo>
                  <a:lnTo>
                    <a:pt x="157861" y="1778"/>
                  </a:lnTo>
                  <a:lnTo>
                    <a:pt x="149733" y="8509"/>
                  </a:lnTo>
                  <a:lnTo>
                    <a:pt x="146431" y="13335"/>
                  </a:lnTo>
                  <a:lnTo>
                    <a:pt x="143764" y="19558"/>
                  </a:lnTo>
                  <a:lnTo>
                    <a:pt x="146050" y="20574"/>
                  </a:lnTo>
                  <a:lnTo>
                    <a:pt x="150749" y="13081"/>
                  </a:lnTo>
                  <a:lnTo>
                    <a:pt x="156718" y="9271"/>
                  </a:lnTo>
                  <a:lnTo>
                    <a:pt x="168148" y="9271"/>
                  </a:lnTo>
                  <a:lnTo>
                    <a:pt x="172212" y="10922"/>
                  </a:lnTo>
                  <a:lnTo>
                    <a:pt x="171958" y="10922"/>
                  </a:lnTo>
                  <a:lnTo>
                    <a:pt x="177546" y="16510"/>
                  </a:lnTo>
                  <a:lnTo>
                    <a:pt x="179070" y="20320"/>
                  </a:lnTo>
                  <a:lnTo>
                    <a:pt x="179070" y="28575"/>
                  </a:lnTo>
                  <a:lnTo>
                    <a:pt x="157861" y="46482"/>
                  </a:lnTo>
                  <a:lnTo>
                    <a:pt x="157861" y="48514"/>
                  </a:lnTo>
                  <a:lnTo>
                    <a:pt x="163703" y="48514"/>
                  </a:lnTo>
                  <a:lnTo>
                    <a:pt x="167132" y="49276"/>
                  </a:lnTo>
                  <a:lnTo>
                    <a:pt x="184912" y="68453"/>
                  </a:lnTo>
                  <a:lnTo>
                    <a:pt x="184912" y="76962"/>
                  </a:lnTo>
                  <a:lnTo>
                    <a:pt x="183134" y="81153"/>
                  </a:lnTo>
                  <a:lnTo>
                    <a:pt x="176276" y="88392"/>
                  </a:lnTo>
                  <a:lnTo>
                    <a:pt x="172212" y="90170"/>
                  </a:lnTo>
                  <a:lnTo>
                    <a:pt x="165735" y="90170"/>
                  </a:lnTo>
                  <a:lnTo>
                    <a:pt x="163957" y="89916"/>
                  </a:lnTo>
                  <a:lnTo>
                    <a:pt x="161163" y="89154"/>
                  </a:lnTo>
                  <a:lnTo>
                    <a:pt x="159512" y="88392"/>
                  </a:lnTo>
                  <a:lnTo>
                    <a:pt x="153797" y="85344"/>
                  </a:lnTo>
                  <a:lnTo>
                    <a:pt x="152146" y="84582"/>
                  </a:lnTo>
                  <a:lnTo>
                    <a:pt x="150114" y="83947"/>
                  </a:lnTo>
                  <a:lnTo>
                    <a:pt x="148971" y="83820"/>
                  </a:lnTo>
                  <a:lnTo>
                    <a:pt x="146304" y="83820"/>
                  </a:lnTo>
                  <a:lnTo>
                    <a:pt x="145034" y="84328"/>
                  </a:lnTo>
                  <a:lnTo>
                    <a:pt x="142875" y="86360"/>
                  </a:lnTo>
                  <a:lnTo>
                    <a:pt x="142367" y="87503"/>
                  </a:lnTo>
                  <a:lnTo>
                    <a:pt x="142367" y="90551"/>
                  </a:lnTo>
                  <a:lnTo>
                    <a:pt x="143510" y="92202"/>
                  </a:lnTo>
                  <a:lnTo>
                    <a:pt x="148082" y="95377"/>
                  </a:lnTo>
                  <a:lnTo>
                    <a:pt x="148336" y="95377"/>
                  </a:lnTo>
                  <a:lnTo>
                    <a:pt x="152273" y="96139"/>
                  </a:lnTo>
                  <a:lnTo>
                    <a:pt x="158496" y="96139"/>
                  </a:lnTo>
                  <a:lnTo>
                    <a:pt x="167386" y="95377"/>
                  </a:lnTo>
                  <a:lnTo>
                    <a:pt x="194945" y="71755"/>
                  </a:lnTo>
                  <a:lnTo>
                    <a:pt x="194945" y="58166"/>
                  </a:lnTo>
                  <a:close/>
                </a:path>
              </a:pathLst>
            </a:custGeom>
            <a:solidFill>
              <a:srgbClr val="000000"/>
            </a:solidFill>
          </p:spPr>
          <p:txBody>
            <a:bodyPr wrap="square" lIns="0" tIns="0" rIns="0" bIns="0" rtlCol="0"/>
            <a:lstStyle/>
            <a:p>
              <a:endParaRPr sz="1800"/>
            </a:p>
          </p:txBody>
        </p:sp>
        <p:pic>
          <p:nvPicPr>
            <p:cNvPr id="48" name="object 48"/>
            <p:cNvPicPr/>
            <p:nvPr/>
          </p:nvPicPr>
          <p:blipFill>
            <a:blip r:embed="rId23" cstate="print"/>
            <a:stretch>
              <a:fillRect/>
            </a:stretch>
          </p:blipFill>
          <p:spPr>
            <a:xfrm>
              <a:off x="1623694" y="2676485"/>
              <a:ext cx="90109" cy="92495"/>
            </a:xfrm>
            <a:prstGeom prst="rect">
              <a:avLst/>
            </a:prstGeom>
          </p:spPr>
        </p:pic>
        <p:sp>
          <p:nvSpPr>
            <p:cNvPr id="49" name="object 49"/>
            <p:cNvSpPr/>
            <p:nvPr/>
          </p:nvSpPr>
          <p:spPr>
            <a:xfrm>
              <a:off x="1747647" y="2714421"/>
              <a:ext cx="2669540" cy="34925"/>
            </a:xfrm>
            <a:custGeom>
              <a:avLst/>
              <a:gdLst/>
              <a:ahLst/>
              <a:cxnLst/>
              <a:rect l="l" t="t" r="r" b="b"/>
              <a:pathLst>
                <a:path w="2669540" h="34925">
                  <a:moveTo>
                    <a:pt x="73469" y="27114"/>
                  </a:moveTo>
                  <a:lnTo>
                    <a:pt x="0" y="27114"/>
                  </a:lnTo>
                  <a:lnTo>
                    <a:pt x="0" y="34747"/>
                  </a:lnTo>
                  <a:lnTo>
                    <a:pt x="73469" y="34747"/>
                  </a:lnTo>
                  <a:lnTo>
                    <a:pt x="73469" y="27114"/>
                  </a:lnTo>
                  <a:close/>
                </a:path>
                <a:path w="2669540" h="34925">
                  <a:moveTo>
                    <a:pt x="73469" y="0"/>
                  </a:moveTo>
                  <a:lnTo>
                    <a:pt x="0" y="0"/>
                  </a:lnTo>
                  <a:lnTo>
                    <a:pt x="0" y="7696"/>
                  </a:lnTo>
                  <a:lnTo>
                    <a:pt x="73469" y="7696"/>
                  </a:lnTo>
                  <a:lnTo>
                    <a:pt x="73469" y="0"/>
                  </a:lnTo>
                  <a:close/>
                </a:path>
                <a:path w="2669540" h="34925">
                  <a:moveTo>
                    <a:pt x="483793" y="27114"/>
                  </a:moveTo>
                  <a:lnTo>
                    <a:pt x="410337" y="27114"/>
                  </a:lnTo>
                  <a:lnTo>
                    <a:pt x="410337" y="34747"/>
                  </a:lnTo>
                  <a:lnTo>
                    <a:pt x="483793" y="34747"/>
                  </a:lnTo>
                  <a:lnTo>
                    <a:pt x="483793" y="27114"/>
                  </a:lnTo>
                  <a:close/>
                </a:path>
                <a:path w="2669540" h="34925">
                  <a:moveTo>
                    <a:pt x="483793" y="0"/>
                  </a:moveTo>
                  <a:lnTo>
                    <a:pt x="410337" y="0"/>
                  </a:lnTo>
                  <a:lnTo>
                    <a:pt x="410337" y="7696"/>
                  </a:lnTo>
                  <a:lnTo>
                    <a:pt x="483793" y="7696"/>
                  </a:lnTo>
                  <a:lnTo>
                    <a:pt x="483793" y="0"/>
                  </a:lnTo>
                  <a:close/>
                </a:path>
                <a:path w="2669540" h="34925">
                  <a:moveTo>
                    <a:pt x="2669451" y="27114"/>
                  </a:moveTo>
                  <a:lnTo>
                    <a:pt x="2596007" y="27114"/>
                  </a:lnTo>
                  <a:lnTo>
                    <a:pt x="2596007" y="34747"/>
                  </a:lnTo>
                  <a:lnTo>
                    <a:pt x="2669451" y="34747"/>
                  </a:lnTo>
                  <a:lnTo>
                    <a:pt x="2669451" y="27114"/>
                  </a:lnTo>
                  <a:close/>
                </a:path>
                <a:path w="2669540" h="34925">
                  <a:moveTo>
                    <a:pt x="2669451" y="0"/>
                  </a:moveTo>
                  <a:lnTo>
                    <a:pt x="2596007" y="0"/>
                  </a:lnTo>
                  <a:lnTo>
                    <a:pt x="2596007" y="7696"/>
                  </a:lnTo>
                  <a:lnTo>
                    <a:pt x="2669451" y="7696"/>
                  </a:lnTo>
                  <a:lnTo>
                    <a:pt x="2669451" y="0"/>
                  </a:lnTo>
                  <a:close/>
                </a:path>
              </a:pathLst>
            </a:custGeom>
            <a:solidFill>
              <a:srgbClr val="000000"/>
            </a:solidFill>
          </p:spPr>
          <p:txBody>
            <a:bodyPr wrap="square" lIns="0" tIns="0" rIns="0" bIns="0" rtlCol="0"/>
            <a:lstStyle/>
            <a:p>
              <a:endParaRPr sz="1800"/>
            </a:p>
          </p:txBody>
        </p:sp>
        <p:pic>
          <p:nvPicPr>
            <p:cNvPr id="50" name="object 50"/>
            <p:cNvPicPr/>
            <p:nvPr/>
          </p:nvPicPr>
          <p:blipFill>
            <a:blip r:embed="rId24" cstate="print"/>
            <a:stretch>
              <a:fillRect/>
            </a:stretch>
          </p:blipFill>
          <p:spPr>
            <a:xfrm>
              <a:off x="1868169" y="2589275"/>
              <a:ext cx="242443" cy="93979"/>
            </a:xfrm>
            <a:prstGeom prst="rect">
              <a:avLst/>
            </a:prstGeom>
          </p:spPr>
        </p:pic>
      </p:grpSp>
      <p:pic>
        <p:nvPicPr>
          <p:cNvPr id="51" name="object 51"/>
          <p:cNvPicPr/>
          <p:nvPr/>
        </p:nvPicPr>
        <p:blipFill>
          <a:blip r:embed="rId25" cstate="print"/>
          <a:stretch>
            <a:fillRect/>
          </a:stretch>
        </p:blipFill>
        <p:spPr>
          <a:xfrm>
            <a:off x="6789421" y="5054472"/>
            <a:ext cx="2001885" cy="1610740"/>
          </a:xfrm>
          <a:prstGeom prst="rect">
            <a:avLst/>
          </a:prstGeom>
        </p:spPr>
      </p:pic>
      <p:pic>
        <p:nvPicPr>
          <p:cNvPr id="52" name="object 52"/>
          <p:cNvPicPr/>
          <p:nvPr/>
        </p:nvPicPr>
        <p:blipFill>
          <a:blip r:embed="rId26" cstate="print"/>
          <a:stretch>
            <a:fillRect/>
          </a:stretch>
        </p:blipFill>
        <p:spPr>
          <a:xfrm>
            <a:off x="6350001" y="6716801"/>
            <a:ext cx="2501900" cy="1066800"/>
          </a:xfrm>
          <a:prstGeom prst="rect">
            <a:avLst/>
          </a:prstGeom>
        </p:spPr>
      </p:pic>
      <p:sp>
        <p:nvSpPr>
          <p:cNvPr id="53" name="object 53"/>
          <p:cNvSpPr txBox="1"/>
          <p:nvPr/>
        </p:nvSpPr>
        <p:spPr>
          <a:xfrm>
            <a:off x="6414896" y="6767322"/>
            <a:ext cx="2303780" cy="952312"/>
          </a:xfrm>
          <a:prstGeom prst="rect">
            <a:avLst/>
          </a:prstGeom>
        </p:spPr>
        <p:txBody>
          <a:bodyPr vert="horz" wrap="square" lIns="0" tIns="27940" rIns="0" bIns="0" rtlCol="0">
            <a:spAutoFit/>
          </a:bodyPr>
          <a:lstStyle/>
          <a:p>
            <a:pPr marL="12700" marR="5080">
              <a:lnSpc>
                <a:spcPct val="91100"/>
              </a:lnSpc>
              <a:spcBef>
                <a:spcPts val="22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15.10:</a:t>
            </a:r>
            <a:r>
              <a:rPr sz="1100" b="1" spc="5" dirty="0">
                <a:latin typeface="Times New Roman"/>
                <a:cs typeface="Times New Roman"/>
              </a:rPr>
              <a:t> </a:t>
            </a:r>
            <a:r>
              <a:rPr sz="1100" dirty="0">
                <a:latin typeface="Times New Roman"/>
                <a:cs typeface="Times New Roman"/>
              </a:rPr>
              <a:t>A</a:t>
            </a:r>
            <a:r>
              <a:rPr sz="1100" spc="-10" dirty="0">
                <a:latin typeface="Times New Roman"/>
                <a:cs typeface="Times New Roman"/>
              </a:rPr>
              <a:t> P-</a:t>
            </a:r>
            <a:r>
              <a:rPr sz="1100" dirty="0">
                <a:latin typeface="Times New Roman"/>
                <a:cs typeface="Times New Roman"/>
              </a:rPr>
              <a:t>V</a:t>
            </a:r>
            <a:r>
              <a:rPr sz="1100" spc="-10" dirty="0">
                <a:latin typeface="Times New Roman"/>
                <a:cs typeface="Times New Roman"/>
              </a:rPr>
              <a:t> diagram </a:t>
            </a:r>
            <a:r>
              <a:rPr sz="1100" dirty="0">
                <a:latin typeface="Times New Roman"/>
                <a:cs typeface="Times New Roman"/>
              </a:rPr>
              <a:t>corresponding</a:t>
            </a:r>
            <a:r>
              <a:rPr sz="1100" spc="-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heat being</a:t>
            </a:r>
            <a:r>
              <a:rPr sz="1100" spc="-10" dirty="0">
                <a:latin typeface="Times New Roman"/>
                <a:cs typeface="Times New Roman"/>
              </a:rPr>
              <a:t> </a:t>
            </a:r>
            <a:r>
              <a:rPr sz="1100" dirty="0">
                <a:latin typeface="Times New Roman"/>
                <a:cs typeface="Times New Roman"/>
              </a:rPr>
              <a:t>added</a:t>
            </a:r>
            <a:r>
              <a:rPr sz="1100" spc="-2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spc="-50" dirty="0">
                <a:latin typeface="Times New Roman"/>
                <a:cs typeface="Times New Roman"/>
              </a:rPr>
              <a:t>a </a:t>
            </a:r>
            <a:r>
              <a:rPr sz="1100" dirty="0">
                <a:latin typeface="Times New Roman"/>
                <a:cs typeface="Times New Roman"/>
              </a:rPr>
              <a:t>system</a:t>
            </a:r>
            <a:r>
              <a:rPr sz="1100" spc="-30" dirty="0">
                <a:latin typeface="Times New Roman"/>
                <a:cs typeface="Times New Roman"/>
              </a:rPr>
              <a:t> </a:t>
            </a:r>
            <a:r>
              <a:rPr sz="1100" dirty="0">
                <a:latin typeface="Times New Roman"/>
                <a:cs typeface="Times New Roman"/>
              </a:rPr>
              <a:t>at</a:t>
            </a:r>
            <a:r>
              <a:rPr sz="1100" spc="-15" dirty="0">
                <a:latin typeface="Times New Roman"/>
                <a:cs typeface="Times New Roman"/>
              </a:rPr>
              <a:t> </a:t>
            </a:r>
            <a:r>
              <a:rPr sz="1100" dirty="0">
                <a:latin typeface="Times New Roman"/>
                <a:cs typeface="Times New Roman"/>
              </a:rPr>
              <a:t>constant</a:t>
            </a:r>
            <a:r>
              <a:rPr sz="1100" spc="-15" dirty="0">
                <a:latin typeface="Times New Roman"/>
                <a:cs typeface="Times New Roman"/>
              </a:rPr>
              <a:t> </a:t>
            </a:r>
            <a:r>
              <a:rPr sz="1100" spc="-10" dirty="0">
                <a:latin typeface="Times New Roman"/>
                <a:cs typeface="Times New Roman"/>
              </a:rPr>
              <a:t>temperature.</a:t>
            </a:r>
            <a:r>
              <a:rPr sz="1100" spc="-4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spc="-20" dirty="0">
                <a:latin typeface="Times New Roman"/>
                <a:cs typeface="Times New Roman"/>
              </a:rPr>
              <a:t>final </a:t>
            </a:r>
            <a:r>
              <a:rPr sz="1100" dirty="0">
                <a:latin typeface="Times New Roman"/>
                <a:cs typeface="Times New Roman"/>
              </a:rPr>
              <a:t>pressure</a:t>
            </a:r>
            <a:r>
              <a:rPr sz="1100" spc="-15" dirty="0">
                <a:latin typeface="Times New Roman"/>
                <a:cs typeface="Times New Roman"/>
              </a:rPr>
              <a:t> </a:t>
            </a:r>
            <a:r>
              <a:rPr sz="1100" dirty="0">
                <a:latin typeface="Times New Roman"/>
                <a:cs typeface="Times New Roman"/>
              </a:rPr>
              <a:t>and</a:t>
            </a:r>
            <a:r>
              <a:rPr sz="1100" spc="-20" dirty="0">
                <a:latin typeface="Times New Roman"/>
                <a:cs typeface="Times New Roman"/>
              </a:rPr>
              <a:t> </a:t>
            </a:r>
            <a:r>
              <a:rPr sz="1100" dirty="0">
                <a:latin typeface="Times New Roman"/>
                <a:cs typeface="Times New Roman"/>
              </a:rPr>
              <a:t>volume</a:t>
            </a:r>
            <a:r>
              <a:rPr sz="1100" spc="-20" dirty="0">
                <a:latin typeface="Times New Roman"/>
                <a:cs typeface="Times New Roman"/>
              </a:rPr>
              <a:t> </a:t>
            </a:r>
            <a:r>
              <a:rPr sz="1100" dirty="0">
                <a:latin typeface="Times New Roman"/>
                <a:cs typeface="Times New Roman"/>
              </a:rPr>
              <a:t>are</a:t>
            </a:r>
            <a:r>
              <a:rPr sz="1100" spc="-10" dirty="0">
                <a:latin typeface="Times New Roman"/>
                <a:cs typeface="Times New Roman"/>
              </a:rPr>
              <a:t> </a:t>
            </a:r>
            <a:r>
              <a:rPr sz="1100" dirty="0">
                <a:latin typeface="Times New Roman"/>
                <a:cs typeface="Times New Roman"/>
              </a:rPr>
              <a:t>calculated</a:t>
            </a:r>
            <a:r>
              <a:rPr sz="1100" spc="-20" dirty="0">
                <a:latin typeface="Times New Roman"/>
                <a:cs typeface="Times New Roman"/>
              </a:rPr>
              <a:t> </a:t>
            </a:r>
            <a:r>
              <a:rPr sz="1100" spc="-25" dirty="0">
                <a:latin typeface="Times New Roman"/>
                <a:cs typeface="Times New Roman"/>
              </a:rPr>
              <a:t>in </a:t>
            </a:r>
            <a:r>
              <a:rPr sz="1100" dirty="0">
                <a:latin typeface="Times New Roman"/>
                <a:cs typeface="Times New Roman"/>
              </a:rPr>
              <a:t>part</a:t>
            </a:r>
            <a:r>
              <a:rPr sz="1100" spc="-15" dirty="0">
                <a:latin typeface="Times New Roman"/>
                <a:cs typeface="Times New Roman"/>
              </a:rPr>
              <a:t> </a:t>
            </a:r>
            <a:r>
              <a:rPr sz="1100" dirty="0">
                <a:latin typeface="Times New Roman"/>
                <a:cs typeface="Times New Roman"/>
              </a:rPr>
              <a:t>(c).</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corresponding</a:t>
            </a:r>
            <a:r>
              <a:rPr sz="1100" spc="-2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spc="-25" dirty="0">
                <a:latin typeface="Times New Roman"/>
                <a:cs typeface="Times New Roman"/>
              </a:rPr>
              <a:t>the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done</a:t>
            </a:r>
            <a:r>
              <a:rPr sz="1100" spc="-20" dirty="0">
                <a:latin typeface="Times New Roman"/>
                <a:cs typeface="Times New Roman"/>
              </a:rPr>
              <a:t> </a:t>
            </a:r>
            <a:r>
              <a:rPr sz="1100" dirty="0">
                <a:latin typeface="Times New Roman"/>
                <a:cs typeface="Times New Roman"/>
              </a:rPr>
              <a:t>by</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shown</a:t>
            </a:r>
            <a:r>
              <a:rPr sz="1100" spc="-15" dirty="0">
                <a:latin typeface="Times New Roman"/>
                <a:cs typeface="Times New Roman"/>
              </a:rPr>
              <a:t> </a:t>
            </a:r>
            <a:r>
              <a:rPr sz="1100" spc="-10" dirty="0">
                <a:latin typeface="Times New Roman"/>
                <a:cs typeface="Times New Roman"/>
              </a:rPr>
              <a:t>shaded.</a:t>
            </a:r>
            <a:endParaRPr sz="11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3401" y="-647699"/>
            <a:ext cx="2284603" cy="886459"/>
          </a:xfrm>
          <a:prstGeom prst="rect">
            <a:avLst/>
          </a:prstGeom>
        </p:spPr>
      </p:pic>
      <p:pic>
        <p:nvPicPr>
          <p:cNvPr id="3" name="object 3"/>
          <p:cNvPicPr/>
          <p:nvPr/>
        </p:nvPicPr>
        <p:blipFill>
          <a:blip r:embed="rId3" cstate="print"/>
          <a:stretch>
            <a:fillRect/>
          </a:stretch>
        </p:blipFill>
        <p:spPr>
          <a:xfrm>
            <a:off x="6109209" y="1217613"/>
            <a:ext cx="985291" cy="179260"/>
          </a:xfrm>
          <a:prstGeom prst="rect">
            <a:avLst/>
          </a:prstGeom>
        </p:spPr>
      </p:pic>
      <p:grpSp>
        <p:nvGrpSpPr>
          <p:cNvPr id="4" name="object 4"/>
          <p:cNvGrpSpPr/>
          <p:nvPr/>
        </p:nvGrpSpPr>
        <p:grpSpPr>
          <a:xfrm>
            <a:off x="6397371" y="1442339"/>
            <a:ext cx="410209" cy="96520"/>
            <a:chOff x="5025771" y="3042539"/>
            <a:chExt cx="410209" cy="96520"/>
          </a:xfrm>
        </p:grpSpPr>
        <p:sp>
          <p:nvSpPr>
            <p:cNvPr id="5" name="object 5"/>
            <p:cNvSpPr/>
            <p:nvPr/>
          </p:nvSpPr>
          <p:spPr>
            <a:xfrm>
              <a:off x="5025771" y="3042538"/>
              <a:ext cx="106680" cy="94615"/>
            </a:xfrm>
            <a:custGeom>
              <a:avLst/>
              <a:gdLst/>
              <a:ahLst/>
              <a:cxnLst/>
              <a:rect l="l" t="t" r="r" b="b"/>
              <a:pathLst>
                <a:path w="106679" h="94614">
                  <a:moveTo>
                    <a:pt x="36449" y="91948"/>
                  </a:moveTo>
                  <a:lnTo>
                    <a:pt x="32893" y="91948"/>
                  </a:lnTo>
                  <a:lnTo>
                    <a:pt x="29591" y="91440"/>
                  </a:lnTo>
                  <a:lnTo>
                    <a:pt x="24765" y="11049"/>
                  </a:lnTo>
                  <a:lnTo>
                    <a:pt x="24765" y="0"/>
                  </a:lnTo>
                  <a:lnTo>
                    <a:pt x="22606" y="0"/>
                  </a:lnTo>
                  <a:lnTo>
                    <a:pt x="0" y="11049"/>
                  </a:lnTo>
                  <a:lnTo>
                    <a:pt x="1016" y="13081"/>
                  </a:lnTo>
                  <a:lnTo>
                    <a:pt x="4064" y="11684"/>
                  </a:lnTo>
                  <a:lnTo>
                    <a:pt x="6477" y="11049"/>
                  </a:lnTo>
                  <a:lnTo>
                    <a:pt x="9271" y="11049"/>
                  </a:lnTo>
                  <a:lnTo>
                    <a:pt x="10287" y="11303"/>
                  </a:lnTo>
                  <a:lnTo>
                    <a:pt x="11938" y="12700"/>
                  </a:lnTo>
                  <a:lnTo>
                    <a:pt x="12573" y="13716"/>
                  </a:lnTo>
                  <a:lnTo>
                    <a:pt x="13335" y="17145"/>
                  </a:lnTo>
                  <a:lnTo>
                    <a:pt x="13589" y="21463"/>
                  </a:lnTo>
                  <a:lnTo>
                    <a:pt x="13589" y="83693"/>
                  </a:lnTo>
                  <a:lnTo>
                    <a:pt x="5334" y="91948"/>
                  </a:lnTo>
                  <a:lnTo>
                    <a:pt x="1651" y="91948"/>
                  </a:lnTo>
                  <a:lnTo>
                    <a:pt x="1651" y="94488"/>
                  </a:lnTo>
                  <a:lnTo>
                    <a:pt x="36449" y="94488"/>
                  </a:lnTo>
                  <a:lnTo>
                    <a:pt x="36449" y="91948"/>
                  </a:lnTo>
                  <a:close/>
                </a:path>
                <a:path w="106679" h="94614">
                  <a:moveTo>
                    <a:pt x="106299" y="91948"/>
                  </a:moveTo>
                  <a:lnTo>
                    <a:pt x="102743" y="91948"/>
                  </a:lnTo>
                  <a:lnTo>
                    <a:pt x="99441" y="91440"/>
                  </a:lnTo>
                  <a:lnTo>
                    <a:pt x="94615" y="11049"/>
                  </a:lnTo>
                  <a:lnTo>
                    <a:pt x="94615" y="0"/>
                  </a:lnTo>
                  <a:lnTo>
                    <a:pt x="92456" y="0"/>
                  </a:lnTo>
                  <a:lnTo>
                    <a:pt x="69850" y="11049"/>
                  </a:lnTo>
                  <a:lnTo>
                    <a:pt x="70866" y="13081"/>
                  </a:lnTo>
                  <a:lnTo>
                    <a:pt x="73914" y="11684"/>
                  </a:lnTo>
                  <a:lnTo>
                    <a:pt x="76327" y="11049"/>
                  </a:lnTo>
                  <a:lnTo>
                    <a:pt x="79121" y="11049"/>
                  </a:lnTo>
                  <a:lnTo>
                    <a:pt x="80137" y="11303"/>
                  </a:lnTo>
                  <a:lnTo>
                    <a:pt x="81788" y="12700"/>
                  </a:lnTo>
                  <a:lnTo>
                    <a:pt x="82423" y="13716"/>
                  </a:lnTo>
                  <a:lnTo>
                    <a:pt x="83185" y="17145"/>
                  </a:lnTo>
                  <a:lnTo>
                    <a:pt x="83439" y="21463"/>
                  </a:lnTo>
                  <a:lnTo>
                    <a:pt x="83439" y="83693"/>
                  </a:lnTo>
                  <a:lnTo>
                    <a:pt x="75184" y="91948"/>
                  </a:lnTo>
                  <a:lnTo>
                    <a:pt x="71501" y="91948"/>
                  </a:lnTo>
                  <a:lnTo>
                    <a:pt x="71501" y="94488"/>
                  </a:lnTo>
                  <a:lnTo>
                    <a:pt x="106299" y="94488"/>
                  </a:lnTo>
                  <a:lnTo>
                    <a:pt x="106299" y="91948"/>
                  </a:lnTo>
                  <a:close/>
                </a:path>
              </a:pathLst>
            </a:custGeom>
            <a:solidFill>
              <a:srgbClr val="000000"/>
            </a:solidFill>
          </p:spPr>
          <p:txBody>
            <a:bodyPr wrap="square" lIns="0" tIns="0" rIns="0" bIns="0" rtlCol="0"/>
            <a:lstStyle/>
            <a:p>
              <a:endParaRPr sz="1800"/>
            </a:p>
          </p:txBody>
        </p:sp>
        <p:pic>
          <p:nvPicPr>
            <p:cNvPr id="6" name="object 6"/>
            <p:cNvPicPr/>
            <p:nvPr/>
          </p:nvPicPr>
          <p:blipFill>
            <a:blip r:embed="rId4" cstate="print"/>
            <a:stretch>
              <a:fillRect/>
            </a:stretch>
          </p:blipFill>
          <p:spPr>
            <a:xfrm>
              <a:off x="5158994" y="3042539"/>
              <a:ext cx="159892" cy="96392"/>
            </a:xfrm>
            <a:prstGeom prst="rect">
              <a:avLst/>
            </a:prstGeom>
          </p:spPr>
        </p:pic>
        <p:pic>
          <p:nvPicPr>
            <p:cNvPr id="7" name="object 7"/>
            <p:cNvPicPr/>
            <p:nvPr/>
          </p:nvPicPr>
          <p:blipFill>
            <a:blip r:embed="rId5" cstate="print"/>
            <a:stretch>
              <a:fillRect/>
            </a:stretch>
          </p:blipFill>
          <p:spPr>
            <a:xfrm>
              <a:off x="5355971" y="3044444"/>
              <a:ext cx="79501" cy="92582"/>
            </a:xfrm>
            <a:prstGeom prst="rect">
              <a:avLst/>
            </a:prstGeom>
          </p:spPr>
        </p:pic>
      </p:grpSp>
      <p:pic>
        <p:nvPicPr>
          <p:cNvPr id="8" name="object 8"/>
          <p:cNvPicPr/>
          <p:nvPr/>
        </p:nvPicPr>
        <p:blipFill>
          <a:blip r:embed="rId6" cstate="print"/>
          <a:stretch>
            <a:fillRect/>
          </a:stretch>
        </p:blipFill>
        <p:spPr>
          <a:xfrm>
            <a:off x="7240652" y="1334007"/>
            <a:ext cx="128143" cy="96012"/>
          </a:xfrm>
          <a:prstGeom prst="rect">
            <a:avLst/>
          </a:prstGeom>
        </p:spPr>
      </p:pic>
      <p:pic>
        <p:nvPicPr>
          <p:cNvPr id="9" name="object 9"/>
          <p:cNvPicPr/>
          <p:nvPr/>
        </p:nvPicPr>
        <p:blipFill>
          <a:blip r:embed="rId7" cstate="print"/>
          <a:stretch>
            <a:fillRect/>
          </a:stretch>
        </p:blipFill>
        <p:spPr>
          <a:xfrm>
            <a:off x="7414133" y="1331467"/>
            <a:ext cx="208914" cy="98298"/>
          </a:xfrm>
          <a:prstGeom prst="rect">
            <a:avLst/>
          </a:prstGeom>
        </p:spPr>
      </p:pic>
      <p:grpSp>
        <p:nvGrpSpPr>
          <p:cNvPr id="10" name="object 10"/>
          <p:cNvGrpSpPr/>
          <p:nvPr/>
        </p:nvGrpSpPr>
        <p:grpSpPr>
          <a:xfrm>
            <a:off x="5201920" y="1248219"/>
            <a:ext cx="872490" cy="344170"/>
            <a:chOff x="3830320" y="2848419"/>
            <a:chExt cx="872490" cy="344170"/>
          </a:xfrm>
        </p:grpSpPr>
        <p:pic>
          <p:nvPicPr>
            <p:cNvPr id="11" name="object 11"/>
            <p:cNvPicPr/>
            <p:nvPr/>
          </p:nvPicPr>
          <p:blipFill>
            <a:blip r:embed="rId8" cstate="print"/>
            <a:stretch>
              <a:fillRect/>
            </a:stretch>
          </p:blipFill>
          <p:spPr>
            <a:xfrm>
              <a:off x="3938651" y="2848419"/>
              <a:ext cx="652462" cy="343852"/>
            </a:xfrm>
            <a:prstGeom prst="rect">
              <a:avLst/>
            </a:prstGeom>
          </p:spPr>
        </p:pic>
        <p:sp>
          <p:nvSpPr>
            <p:cNvPr id="12" name="object 12"/>
            <p:cNvSpPr/>
            <p:nvPr/>
          </p:nvSpPr>
          <p:spPr>
            <a:xfrm>
              <a:off x="3830320" y="2974136"/>
              <a:ext cx="872490" cy="34925"/>
            </a:xfrm>
            <a:custGeom>
              <a:avLst/>
              <a:gdLst/>
              <a:ahLst/>
              <a:cxnLst/>
              <a:rect l="l" t="t" r="r" b="b"/>
              <a:pathLst>
                <a:path w="872489" h="34925">
                  <a:moveTo>
                    <a:pt x="73469" y="27114"/>
                  </a:moveTo>
                  <a:lnTo>
                    <a:pt x="0" y="27114"/>
                  </a:lnTo>
                  <a:lnTo>
                    <a:pt x="0" y="34747"/>
                  </a:lnTo>
                  <a:lnTo>
                    <a:pt x="73469" y="34747"/>
                  </a:lnTo>
                  <a:lnTo>
                    <a:pt x="73469" y="27114"/>
                  </a:lnTo>
                  <a:close/>
                </a:path>
                <a:path w="872489" h="34925">
                  <a:moveTo>
                    <a:pt x="73469" y="0"/>
                  </a:moveTo>
                  <a:lnTo>
                    <a:pt x="0" y="0"/>
                  </a:lnTo>
                  <a:lnTo>
                    <a:pt x="0" y="7696"/>
                  </a:lnTo>
                  <a:lnTo>
                    <a:pt x="73469" y="7696"/>
                  </a:lnTo>
                  <a:lnTo>
                    <a:pt x="73469" y="0"/>
                  </a:lnTo>
                  <a:close/>
                </a:path>
                <a:path w="872489" h="34925">
                  <a:moveTo>
                    <a:pt x="872426" y="27114"/>
                  </a:moveTo>
                  <a:lnTo>
                    <a:pt x="798957" y="27114"/>
                  </a:lnTo>
                  <a:lnTo>
                    <a:pt x="798957" y="34747"/>
                  </a:lnTo>
                  <a:lnTo>
                    <a:pt x="872426" y="34747"/>
                  </a:lnTo>
                  <a:lnTo>
                    <a:pt x="872426" y="27114"/>
                  </a:lnTo>
                  <a:close/>
                </a:path>
                <a:path w="872489" h="34925">
                  <a:moveTo>
                    <a:pt x="872426" y="0"/>
                  </a:moveTo>
                  <a:lnTo>
                    <a:pt x="798957" y="0"/>
                  </a:lnTo>
                  <a:lnTo>
                    <a:pt x="798957" y="7696"/>
                  </a:lnTo>
                  <a:lnTo>
                    <a:pt x="872426" y="7696"/>
                  </a:lnTo>
                  <a:lnTo>
                    <a:pt x="872426" y="0"/>
                  </a:lnTo>
                  <a:close/>
                </a:path>
              </a:pathLst>
            </a:custGeom>
            <a:solidFill>
              <a:srgbClr val="000000"/>
            </a:solidFill>
          </p:spPr>
          <p:txBody>
            <a:bodyPr wrap="square" lIns="0" tIns="0" rIns="0" bIns="0" rtlCol="0"/>
            <a:lstStyle/>
            <a:p>
              <a:endParaRPr sz="1800"/>
            </a:p>
          </p:txBody>
        </p:sp>
      </p:grpSp>
      <p:sp>
        <p:nvSpPr>
          <p:cNvPr id="13" name="object 13"/>
          <p:cNvSpPr/>
          <p:nvPr/>
        </p:nvSpPr>
        <p:spPr>
          <a:xfrm>
            <a:off x="7131939" y="1373937"/>
            <a:ext cx="73660" cy="34925"/>
          </a:xfrm>
          <a:custGeom>
            <a:avLst/>
            <a:gdLst/>
            <a:ahLst/>
            <a:cxnLst/>
            <a:rect l="l" t="t" r="r" b="b"/>
            <a:pathLst>
              <a:path w="73660" h="34925">
                <a:moveTo>
                  <a:pt x="73469" y="27114"/>
                </a:moveTo>
                <a:lnTo>
                  <a:pt x="0" y="27114"/>
                </a:lnTo>
                <a:lnTo>
                  <a:pt x="0" y="34747"/>
                </a:lnTo>
                <a:lnTo>
                  <a:pt x="73469" y="34747"/>
                </a:lnTo>
                <a:lnTo>
                  <a:pt x="73469" y="27114"/>
                </a:lnTo>
                <a:close/>
              </a:path>
              <a:path w="73660" h="34925">
                <a:moveTo>
                  <a:pt x="73469" y="0"/>
                </a:moveTo>
                <a:lnTo>
                  <a:pt x="0" y="0"/>
                </a:lnTo>
                <a:lnTo>
                  <a:pt x="0" y="7696"/>
                </a:lnTo>
                <a:lnTo>
                  <a:pt x="73469" y="7696"/>
                </a:lnTo>
                <a:lnTo>
                  <a:pt x="73469" y="0"/>
                </a:lnTo>
                <a:close/>
              </a:path>
            </a:pathLst>
          </a:custGeom>
          <a:solidFill>
            <a:srgbClr val="000000"/>
          </a:solidFill>
        </p:spPr>
        <p:txBody>
          <a:bodyPr wrap="square" lIns="0" tIns="0" rIns="0" bIns="0" rtlCol="0"/>
          <a:lstStyle/>
          <a:p>
            <a:endParaRPr sz="1800"/>
          </a:p>
        </p:txBody>
      </p:sp>
      <p:pic>
        <p:nvPicPr>
          <p:cNvPr id="14" name="object 14"/>
          <p:cNvPicPr/>
          <p:nvPr/>
        </p:nvPicPr>
        <p:blipFill>
          <a:blip r:embed="rId9" cstate="print"/>
          <a:stretch>
            <a:fillRect/>
          </a:stretch>
        </p:blipFill>
        <p:spPr>
          <a:xfrm>
            <a:off x="4535804" y="5982969"/>
            <a:ext cx="2463799" cy="226060"/>
          </a:xfrm>
          <a:prstGeom prst="rect">
            <a:avLst/>
          </a:prstGeom>
        </p:spPr>
      </p:pic>
      <p:pic>
        <p:nvPicPr>
          <p:cNvPr id="15" name="object 15"/>
          <p:cNvPicPr/>
          <p:nvPr/>
        </p:nvPicPr>
        <p:blipFill>
          <a:blip r:embed="rId10" cstate="print"/>
          <a:stretch>
            <a:fillRect/>
          </a:stretch>
        </p:blipFill>
        <p:spPr>
          <a:xfrm>
            <a:off x="6171057" y="2279778"/>
            <a:ext cx="260857" cy="132969"/>
          </a:xfrm>
          <a:prstGeom prst="rect">
            <a:avLst/>
          </a:prstGeom>
        </p:spPr>
      </p:pic>
      <p:sp>
        <p:nvSpPr>
          <p:cNvPr id="16" name="object 16"/>
          <p:cNvSpPr/>
          <p:nvPr/>
        </p:nvSpPr>
        <p:spPr>
          <a:xfrm>
            <a:off x="6481700" y="2283460"/>
            <a:ext cx="306705" cy="94615"/>
          </a:xfrm>
          <a:custGeom>
            <a:avLst/>
            <a:gdLst/>
            <a:ahLst/>
            <a:cxnLst/>
            <a:rect l="l" t="t" r="r" b="b"/>
            <a:pathLst>
              <a:path w="306704" h="94614">
                <a:moveTo>
                  <a:pt x="73469" y="65138"/>
                </a:moveTo>
                <a:lnTo>
                  <a:pt x="0" y="65138"/>
                </a:lnTo>
                <a:lnTo>
                  <a:pt x="0" y="72771"/>
                </a:lnTo>
                <a:lnTo>
                  <a:pt x="73469" y="72771"/>
                </a:lnTo>
                <a:lnTo>
                  <a:pt x="73469" y="65138"/>
                </a:lnTo>
                <a:close/>
              </a:path>
              <a:path w="306704" h="94614">
                <a:moveTo>
                  <a:pt x="73469" y="38011"/>
                </a:moveTo>
                <a:lnTo>
                  <a:pt x="0" y="38011"/>
                </a:lnTo>
                <a:lnTo>
                  <a:pt x="0" y="45720"/>
                </a:lnTo>
                <a:lnTo>
                  <a:pt x="73469" y="45720"/>
                </a:lnTo>
                <a:lnTo>
                  <a:pt x="73469" y="38011"/>
                </a:lnTo>
                <a:close/>
              </a:path>
              <a:path w="306704" h="94614">
                <a:moveTo>
                  <a:pt x="181140" y="52260"/>
                </a:moveTo>
                <a:lnTo>
                  <a:pt x="107950" y="52260"/>
                </a:lnTo>
                <a:lnTo>
                  <a:pt x="107950" y="59944"/>
                </a:lnTo>
                <a:lnTo>
                  <a:pt x="181140" y="59944"/>
                </a:lnTo>
                <a:lnTo>
                  <a:pt x="181140" y="52260"/>
                </a:lnTo>
                <a:close/>
              </a:path>
              <a:path w="306704" h="94614">
                <a:moveTo>
                  <a:pt x="306197" y="0"/>
                </a:moveTo>
                <a:lnTo>
                  <a:pt x="278765" y="0"/>
                </a:lnTo>
                <a:lnTo>
                  <a:pt x="278130" y="2921"/>
                </a:lnTo>
                <a:lnTo>
                  <a:pt x="281178" y="2921"/>
                </a:lnTo>
                <a:lnTo>
                  <a:pt x="282702" y="3429"/>
                </a:lnTo>
                <a:lnTo>
                  <a:pt x="284861" y="5334"/>
                </a:lnTo>
                <a:lnTo>
                  <a:pt x="285369" y="6477"/>
                </a:lnTo>
                <a:lnTo>
                  <a:pt x="285369" y="9144"/>
                </a:lnTo>
                <a:lnTo>
                  <a:pt x="284988" y="10922"/>
                </a:lnTo>
                <a:lnTo>
                  <a:pt x="283337" y="14732"/>
                </a:lnTo>
                <a:lnTo>
                  <a:pt x="248920" y="67437"/>
                </a:lnTo>
                <a:lnTo>
                  <a:pt x="254889" y="12319"/>
                </a:lnTo>
                <a:lnTo>
                  <a:pt x="260985" y="2921"/>
                </a:lnTo>
                <a:lnTo>
                  <a:pt x="268097" y="2921"/>
                </a:lnTo>
                <a:lnTo>
                  <a:pt x="268986" y="0"/>
                </a:lnTo>
                <a:lnTo>
                  <a:pt x="231521" y="0"/>
                </a:lnTo>
                <a:lnTo>
                  <a:pt x="230886" y="2921"/>
                </a:lnTo>
                <a:lnTo>
                  <a:pt x="236347" y="2921"/>
                </a:lnTo>
                <a:lnTo>
                  <a:pt x="239268" y="3683"/>
                </a:lnTo>
                <a:lnTo>
                  <a:pt x="242316" y="6477"/>
                </a:lnTo>
                <a:lnTo>
                  <a:pt x="242824" y="8001"/>
                </a:lnTo>
                <a:lnTo>
                  <a:pt x="242951" y="13208"/>
                </a:lnTo>
                <a:lnTo>
                  <a:pt x="207772" y="67437"/>
                </a:lnTo>
                <a:lnTo>
                  <a:pt x="213487" y="10922"/>
                </a:lnTo>
                <a:lnTo>
                  <a:pt x="214757" y="6731"/>
                </a:lnTo>
                <a:lnTo>
                  <a:pt x="217932" y="3429"/>
                </a:lnTo>
                <a:lnTo>
                  <a:pt x="217678" y="3429"/>
                </a:lnTo>
                <a:lnTo>
                  <a:pt x="219583" y="2921"/>
                </a:lnTo>
                <a:lnTo>
                  <a:pt x="225806" y="2921"/>
                </a:lnTo>
                <a:lnTo>
                  <a:pt x="226695" y="0"/>
                </a:lnTo>
                <a:lnTo>
                  <a:pt x="192024" y="0"/>
                </a:lnTo>
                <a:lnTo>
                  <a:pt x="191135" y="2921"/>
                </a:lnTo>
                <a:lnTo>
                  <a:pt x="196342" y="2921"/>
                </a:lnTo>
                <a:lnTo>
                  <a:pt x="198120" y="3429"/>
                </a:lnTo>
                <a:lnTo>
                  <a:pt x="200914" y="6096"/>
                </a:lnTo>
                <a:lnTo>
                  <a:pt x="201676" y="8001"/>
                </a:lnTo>
                <a:lnTo>
                  <a:pt x="201422" y="14732"/>
                </a:lnTo>
                <a:lnTo>
                  <a:pt x="193167" y="94615"/>
                </a:lnTo>
                <a:lnTo>
                  <a:pt x="195453" y="94615"/>
                </a:lnTo>
                <a:lnTo>
                  <a:pt x="241935" y="22987"/>
                </a:lnTo>
                <a:lnTo>
                  <a:pt x="234442" y="94615"/>
                </a:lnTo>
                <a:lnTo>
                  <a:pt x="236982" y="94615"/>
                </a:lnTo>
                <a:lnTo>
                  <a:pt x="287909" y="16002"/>
                </a:lnTo>
                <a:lnTo>
                  <a:pt x="302260" y="2921"/>
                </a:lnTo>
                <a:lnTo>
                  <a:pt x="305308" y="2921"/>
                </a:lnTo>
                <a:lnTo>
                  <a:pt x="306197" y="0"/>
                </a:lnTo>
                <a:close/>
              </a:path>
            </a:pathLst>
          </a:custGeom>
          <a:solidFill>
            <a:srgbClr val="000000"/>
          </a:solidFill>
        </p:spPr>
        <p:txBody>
          <a:bodyPr wrap="square" lIns="0" tIns="0" rIns="0" bIns="0" rtlCol="0"/>
          <a:lstStyle/>
          <a:p>
            <a:endParaRPr sz="1800"/>
          </a:p>
        </p:txBody>
      </p:sp>
      <p:pic>
        <p:nvPicPr>
          <p:cNvPr id="17" name="object 17"/>
          <p:cNvPicPr/>
          <p:nvPr/>
        </p:nvPicPr>
        <p:blipFill>
          <a:blip r:embed="rId11" cstate="print"/>
          <a:stretch>
            <a:fillRect/>
          </a:stretch>
        </p:blipFill>
        <p:spPr>
          <a:xfrm>
            <a:off x="2564042" y="2662592"/>
            <a:ext cx="884135" cy="109183"/>
          </a:xfrm>
          <a:prstGeom prst="rect">
            <a:avLst/>
          </a:prstGeom>
        </p:spPr>
      </p:pic>
      <p:pic>
        <p:nvPicPr>
          <p:cNvPr id="18" name="object 18"/>
          <p:cNvPicPr/>
          <p:nvPr/>
        </p:nvPicPr>
        <p:blipFill>
          <a:blip r:embed="rId12" cstate="print"/>
          <a:stretch>
            <a:fillRect/>
          </a:stretch>
        </p:blipFill>
        <p:spPr>
          <a:xfrm>
            <a:off x="2937636" y="2909450"/>
            <a:ext cx="72998" cy="110355"/>
          </a:xfrm>
          <a:prstGeom prst="rect">
            <a:avLst/>
          </a:prstGeom>
        </p:spPr>
      </p:pic>
      <p:sp>
        <p:nvSpPr>
          <p:cNvPr id="19" name="object 19"/>
          <p:cNvSpPr/>
          <p:nvPr/>
        </p:nvSpPr>
        <p:spPr>
          <a:xfrm>
            <a:off x="2778886" y="3293490"/>
            <a:ext cx="177165" cy="0"/>
          </a:xfrm>
          <a:custGeom>
            <a:avLst/>
            <a:gdLst/>
            <a:ahLst/>
            <a:cxnLst/>
            <a:rect l="l" t="t" r="r" b="b"/>
            <a:pathLst>
              <a:path w="177165">
                <a:moveTo>
                  <a:pt x="0" y="0"/>
                </a:moveTo>
                <a:lnTo>
                  <a:pt x="177037" y="0"/>
                </a:lnTo>
              </a:path>
            </a:pathLst>
          </a:custGeom>
          <a:ln w="6745">
            <a:solidFill>
              <a:srgbClr val="000000"/>
            </a:solidFill>
          </a:ln>
        </p:spPr>
        <p:txBody>
          <a:bodyPr wrap="square" lIns="0" tIns="0" rIns="0" bIns="0" rtlCol="0"/>
          <a:lstStyle/>
          <a:p>
            <a:endParaRPr sz="1800"/>
          </a:p>
        </p:txBody>
      </p:sp>
      <p:sp>
        <p:nvSpPr>
          <p:cNvPr id="20" name="object 20"/>
          <p:cNvSpPr/>
          <p:nvPr/>
        </p:nvSpPr>
        <p:spPr>
          <a:xfrm>
            <a:off x="2793112" y="3342132"/>
            <a:ext cx="88900" cy="97155"/>
          </a:xfrm>
          <a:custGeom>
            <a:avLst/>
            <a:gdLst/>
            <a:ahLst/>
            <a:cxnLst/>
            <a:rect l="l" t="t" r="r" b="b"/>
            <a:pathLst>
              <a:path w="88900" h="97154">
                <a:moveTo>
                  <a:pt x="88900" y="0"/>
                </a:moveTo>
                <a:lnTo>
                  <a:pt x="86359" y="0"/>
                </a:lnTo>
                <a:lnTo>
                  <a:pt x="83057" y="3428"/>
                </a:lnTo>
                <a:lnTo>
                  <a:pt x="81406" y="4317"/>
                </a:lnTo>
                <a:lnTo>
                  <a:pt x="80517" y="4571"/>
                </a:lnTo>
                <a:lnTo>
                  <a:pt x="78231" y="4571"/>
                </a:lnTo>
                <a:lnTo>
                  <a:pt x="76453" y="4190"/>
                </a:lnTo>
                <a:lnTo>
                  <a:pt x="68452" y="1142"/>
                </a:lnTo>
                <a:lnTo>
                  <a:pt x="63372" y="0"/>
                </a:lnTo>
                <a:lnTo>
                  <a:pt x="58927" y="0"/>
                </a:lnTo>
                <a:lnTo>
                  <a:pt x="51688" y="507"/>
                </a:lnTo>
                <a:lnTo>
                  <a:pt x="17652" y="17906"/>
                </a:lnTo>
                <a:lnTo>
                  <a:pt x="507" y="52704"/>
                </a:lnTo>
                <a:lnTo>
                  <a:pt x="0" y="60197"/>
                </a:lnTo>
                <a:lnTo>
                  <a:pt x="0" y="66801"/>
                </a:lnTo>
                <a:lnTo>
                  <a:pt x="30352" y="96773"/>
                </a:lnTo>
                <a:lnTo>
                  <a:pt x="46354" y="96773"/>
                </a:lnTo>
                <a:lnTo>
                  <a:pt x="53720" y="94868"/>
                </a:lnTo>
                <a:lnTo>
                  <a:pt x="65912" y="87375"/>
                </a:lnTo>
                <a:lnTo>
                  <a:pt x="71373" y="81533"/>
                </a:lnTo>
                <a:lnTo>
                  <a:pt x="76453" y="73532"/>
                </a:lnTo>
                <a:lnTo>
                  <a:pt x="73278" y="73532"/>
                </a:lnTo>
                <a:lnTo>
                  <a:pt x="68960" y="79375"/>
                </a:lnTo>
                <a:lnTo>
                  <a:pt x="64388" y="83819"/>
                </a:lnTo>
                <a:lnTo>
                  <a:pt x="54609" y="89407"/>
                </a:lnTo>
                <a:lnTo>
                  <a:pt x="48894" y="90804"/>
                </a:lnTo>
                <a:lnTo>
                  <a:pt x="34289" y="90804"/>
                </a:lnTo>
                <a:lnTo>
                  <a:pt x="27431" y="88137"/>
                </a:lnTo>
                <a:lnTo>
                  <a:pt x="17017" y="77469"/>
                </a:lnTo>
                <a:lnTo>
                  <a:pt x="14350" y="70357"/>
                </a:lnTo>
                <a:lnTo>
                  <a:pt x="14350" y="61340"/>
                </a:lnTo>
                <a:lnTo>
                  <a:pt x="27685" y="21589"/>
                </a:lnTo>
                <a:lnTo>
                  <a:pt x="51307" y="4571"/>
                </a:lnTo>
                <a:lnTo>
                  <a:pt x="62483" y="4571"/>
                </a:lnTo>
                <a:lnTo>
                  <a:pt x="79501" y="29971"/>
                </a:lnTo>
                <a:lnTo>
                  <a:pt x="81914" y="29971"/>
                </a:lnTo>
                <a:lnTo>
                  <a:pt x="88900" y="0"/>
                </a:lnTo>
                <a:close/>
              </a:path>
            </a:pathLst>
          </a:custGeom>
          <a:solidFill>
            <a:srgbClr val="000000"/>
          </a:solidFill>
        </p:spPr>
        <p:txBody>
          <a:bodyPr wrap="square" lIns="0" tIns="0" rIns="0" bIns="0" rtlCol="0"/>
          <a:lstStyle/>
          <a:p>
            <a:endParaRPr sz="1800"/>
          </a:p>
        </p:txBody>
      </p:sp>
      <p:sp>
        <p:nvSpPr>
          <p:cNvPr id="21" name="object 21"/>
          <p:cNvSpPr/>
          <p:nvPr/>
        </p:nvSpPr>
        <p:spPr>
          <a:xfrm>
            <a:off x="2793112" y="3146553"/>
            <a:ext cx="88900" cy="97155"/>
          </a:xfrm>
          <a:custGeom>
            <a:avLst/>
            <a:gdLst/>
            <a:ahLst/>
            <a:cxnLst/>
            <a:rect l="l" t="t" r="r" b="b"/>
            <a:pathLst>
              <a:path w="88900" h="97154">
                <a:moveTo>
                  <a:pt x="88900" y="0"/>
                </a:moveTo>
                <a:lnTo>
                  <a:pt x="86359" y="0"/>
                </a:lnTo>
                <a:lnTo>
                  <a:pt x="83057" y="3428"/>
                </a:lnTo>
                <a:lnTo>
                  <a:pt x="81406" y="4318"/>
                </a:lnTo>
                <a:lnTo>
                  <a:pt x="80517" y="4572"/>
                </a:lnTo>
                <a:lnTo>
                  <a:pt x="78231" y="4572"/>
                </a:lnTo>
                <a:lnTo>
                  <a:pt x="76453" y="4063"/>
                </a:lnTo>
                <a:lnTo>
                  <a:pt x="68452" y="1015"/>
                </a:lnTo>
                <a:lnTo>
                  <a:pt x="63372" y="0"/>
                </a:lnTo>
                <a:lnTo>
                  <a:pt x="58927" y="0"/>
                </a:lnTo>
                <a:lnTo>
                  <a:pt x="51688" y="508"/>
                </a:lnTo>
                <a:lnTo>
                  <a:pt x="17652" y="17907"/>
                </a:lnTo>
                <a:lnTo>
                  <a:pt x="507" y="52577"/>
                </a:lnTo>
                <a:lnTo>
                  <a:pt x="0" y="60071"/>
                </a:lnTo>
                <a:lnTo>
                  <a:pt x="0" y="66675"/>
                </a:lnTo>
                <a:lnTo>
                  <a:pt x="30352" y="96647"/>
                </a:lnTo>
                <a:lnTo>
                  <a:pt x="46354" y="96647"/>
                </a:lnTo>
                <a:lnTo>
                  <a:pt x="53720" y="94742"/>
                </a:lnTo>
                <a:lnTo>
                  <a:pt x="65912" y="87249"/>
                </a:lnTo>
                <a:lnTo>
                  <a:pt x="71373" y="81407"/>
                </a:lnTo>
                <a:lnTo>
                  <a:pt x="76453" y="73533"/>
                </a:lnTo>
                <a:lnTo>
                  <a:pt x="73278" y="73533"/>
                </a:lnTo>
                <a:lnTo>
                  <a:pt x="68960" y="79375"/>
                </a:lnTo>
                <a:lnTo>
                  <a:pt x="64388" y="83693"/>
                </a:lnTo>
                <a:lnTo>
                  <a:pt x="54609" y="89281"/>
                </a:lnTo>
                <a:lnTo>
                  <a:pt x="48894" y="90805"/>
                </a:lnTo>
                <a:lnTo>
                  <a:pt x="34289" y="90805"/>
                </a:lnTo>
                <a:lnTo>
                  <a:pt x="27431" y="88011"/>
                </a:lnTo>
                <a:lnTo>
                  <a:pt x="17017" y="77343"/>
                </a:lnTo>
                <a:lnTo>
                  <a:pt x="14350" y="70231"/>
                </a:lnTo>
                <a:lnTo>
                  <a:pt x="14350" y="61213"/>
                </a:lnTo>
                <a:lnTo>
                  <a:pt x="27685" y="21462"/>
                </a:lnTo>
                <a:lnTo>
                  <a:pt x="51307" y="4572"/>
                </a:lnTo>
                <a:lnTo>
                  <a:pt x="62483" y="4572"/>
                </a:lnTo>
                <a:lnTo>
                  <a:pt x="79501" y="29845"/>
                </a:lnTo>
                <a:lnTo>
                  <a:pt x="81914" y="29845"/>
                </a:lnTo>
                <a:lnTo>
                  <a:pt x="88900" y="0"/>
                </a:lnTo>
                <a:close/>
              </a:path>
            </a:pathLst>
          </a:custGeom>
          <a:solidFill>
            <a:srgbClr val="000000"/>
          </a:solidFill>
        </p:spPr>
        <p:txBody>
          <a:bodyPr wrap="square" lIns="0" tIns="0" rIns="0" bIns="0" rtlCol="0"/>
          <a:lstStyle/>
          <a:p>
            <a:endParaRPr sz="1800"/>
          </a:p>
        </p:txBody>
      </p:sp>
      <p:sp>
        <p:nvSpPr>
          <p:cNvPr id="22" name="object 22"/>
          <p:cNvSpPr/>
          <p:nvPr/>
        </p:nvSpPr>
        <p:spPr>
          <a:xfrm>
            <a:off x="2880486" y="3414015"/>
            <a:ext cx="53340" cy="60325"/>
          </a:xfrm>
          <a:custGeom>
            <a:avLst/>
            <a:gdLst/>
            <a:ahLst/>
            <a:cxnLst/>
            <a:rect l="l" t="t" r="r" b="b"/>
            <a:pathLst>
              <a:path w="53340" h="60325">
                <a:moveTo>
                  <a:pt x="53212" y="0"/>
                </a:moveTo>
                <a:lnTo>
                  <a:pt x="35432" y="0"/>
                </a:lnTo>
                <a:lnTo>
                  <a:pt x="34925" y="1650"/>
                </a:lnTo>
                <a:lnTo>
                  <a:pt x="36829" y="1777"/>
                </a:lnTo>
                <a:lnTo>
                  <a:pt x="37972" y="2032"/>
                </a:lnTo>
                <a:lnTo>
                  <a:pt x="39369" y="3301"/>
                </a:lnTo>
                <a:lnTo>
                  <a:pt x="39750" y="3937"/>
                </a:lnTo>
                <a:lnTo>
                  <a:pt x="39750" y="5334"/>
                </a:lnTo>
                <a:lnTo>
                  <a:pt x="39496" y="6096"/>
                </a:lnTo>
                <a:lnTo>
                  <a:pt x="38353" y="8382"/>
                </a:lnTo>
                <a:lnTo>
                  <a:pt x="36829" y="10795"/>
                </a:lnTo>
                <a:lnTo>
                  <a:pt x="11429" y="45465"/>
                </a:lnTo>
                <a:lnTo>
                  <a:pt x="15240" y="7365"/>
                </a:lnTo>
                <a:lnTo>
                  <a:pt x="23240" y="1650"/>
                </a:lnTo>
                <a:lnTo>
                  <a:pt x="23621" y="0"/>
                </a:lnTo>
                <a:lnTo>
                  <a:pt x="507" y="0"/>
                </a:lnTo>
                <a:lnTo>
                  <a:pt x="0" y="1650"/>
                </a:lnTo>
                <a:lnTo>
                  <a:pt x="3682" y="1650"/>
                </a:lnTo>
                <a:lnTo>
                  <a:pt x="5206" y="2032"/>
                </a:lnTo>
                <a:lnTo>
                  <a:pt x="7112" y="3810"/>
                </a:lnTo>
                <a:lnTo>
                  <a:pt x="7619" y="4825"/>
                </a:lnTo>
                <a:lnTo>
                  <a:pt x="7619" y="6985"/>
                </a:lnTo>
                <a:lnTo>
                  <a:pt x="2412" y="60198"/>
                </a:lnTo>
                <a:lnTo>
                  <a:pt x="3937" y="60198"/>
                </a:lnTo>
                <a:lnTo>
                  <a:pt x="40512" y="10540"/>
                </a:lnTo>
                <a:lnTo>
                  <a:pt x="52704" y="1650"/>
                </a:lnTo>
                <a:lnTo>
                  <a:pt x="53212" y="0"/>
                </a:lnTo>
                <a:close/>
              </a:path>
            </a:pathLst>
          </a:custGeom>
          <a:solidFill>
            <a:srgbClr val="000000"/>
          </a:solidFill>
        </p:spPr>
        <p:txBody>
          <a:bodyPr wrap="square" lIns="0" tIns="0" rIns="0" bIns="0" rtlCol="0"/>
          <a:lstStyle/>
          <a:p>
            <a:endParaRPr sz="1800"/>
          </a:p>
        </p:txBody>
      </p:sp>
      <p:sp>
        <p:nvSpPr>
          <p:cNvPr id="23" name="object 23"/>
          <p:cNvSpPr/>
          <p:nvPr/>
        </p:nvSpPr>
        <p:spPr>
          <a:xfrm>
            <a:off x="2877948" y="3218307"/>
            <a:ext cx="57785" cy="59055"/>
          </a:xfrm>
          <a:custGeom>
            <a:avLst/>
            <a:gdLst/>
            <a:ahLst/>
            <a:cxnLst/>
            <a:rect l="l" t="t" r="r" b="b"/>
            <a:pathLst>
              <a:path w="57784" h="59054">
                <a:moveTo>
                  <a:pt x="23875" y="57276"/>
                </a:moveTo>
                <a:lnTo>
                  <a:pt x="508" y="57276"/>
                </a:lnTo>
                <a:lnTo>
                  <a:pt x="0" y="58927"/>
                </a:lnTo>
                <a:lnTo>
                  <a:pt x="23494" y="58927"/>
                </a:lnTo>
                <a:lnTo>
                  <a:pt x="23875" y="57276"/>
                </a:lnTo>
                <a:close/>
              </a:path>
              <a:path w="57784" h="59054">
                <a:moveTo>
                  <a:pt x="45339" y="0"/>
                </a:moveTo>
                <a:lnTo>
                  <a:pt x="16002" y="0"/>
                </a:lnTo>
                <a:lnTo>
                  <a:pt x="15690" y="1142"/>
                </a:lnTo>
                <a:lnTo>
                  <a:pt x="15621" y="1650"/>
                </a:lnTo>
                <a:lnTo>
                  <a:pt x="22225" y="6730"/>
                </a:lnTo>
                <a:lnTo>
                  <a:pt x="21716" y="9397"/>
                </a:lnTo>
                <a:lnTo>
                  <a:pt x="9397" y="51815"/>
                </a:lnTo>
                <a:lnTo>
                  <a:pt x="3556" y="57276"/>
                </a:lnTo>
                <a:lnTo>
                  <a:pt x="21547" y="57276"/>
                </a:lnTo>
                <a:lnTo>
                  <a:pt x="19177" y="56768"/>
                </a:lnTo>
                <a:lnTo>
                  <a:pt x="17525" y="55498"/>
                </a:lnTo>
                <a:lnTo>
                  <a:pt x="17144" y="54737"/>
                </a:lnTo>
                <a:lnTo>
                  <a:pt x="17144" y="52577"/>
                </a:lnTo>
                <a:lnTo>
                  <a:pt x="17653" y="50164"/>
                </a:lnTo>
                <a:lnTo>
                  <a:pt x="23494" y="30225"/>
                </a:lnTo>
                <a:lnTo>
                  <a:pt x="43561" y="30225"/>
                </a:lnTo>
                <a:lnTo>
                  <a:pt x="46736" y="28701"/>
                </a:lnTo>
                <a:lnTo>
                  <a:pt x="30099" y="28701"/>
                </a:lnTo>
                <a:lnTo>
                  <a:pt x="27431" y="28320"/>
                </a:lnTo>
                <a:lnTo>
                  <a:pt x="24130" y="27558"/>
                </a:lnTo>
                <a:lnTo>
                  <a:pt x="30861" y="4444"/>
                </a:lnTo>
                <a:lnTo>
                  <a:pt x="30861" y="4190"/>
                </a:lnTo>
                <a:lnTo>
                  <a:pt x="30225" y="4190"/>
                </a:lnTo>
                <a:lnTo>
                  <a:pt x="33781" y="3555"/>
                </a:lnTo>
                <a:lnTo>
                  <a:pt x="36194" y="3301"/>
                </a:lnTo>
                <a:lnTo>
                  <a:pt x="48894" y="3301"/>
                </a:lnTo>
                <a:lnTo>
                  <a:pt x="48894" y="1142"/>
                </a:lnTo>
                <a:lnTo>
                  <a:pt x="45339" y="0"/>
                </a:lnTo>
                <a:close/>
              </a:path>
              <a:path w="57784" h="59054">
                <a:moveTo>
                  <a:pt x="43561" y="30225"/>
                </a:moveTo>
                <a:lnTo>
                  <a:pt x="23494" y="30225"/>
                </a:lnTo>
                <a:lnTo>
                  <a:pt x="27686" y="31241"/>
                </a:lnTo>
                <a:lnTo>
                  <a:pt x="31115" y="31750"/>
                </a:lnTo>
                <a:lnTo>
                  <a:pt x="38227" y="31750"/>
                </a:lnTo>
                <a:lnTo>
                  <a:pt x="42290" y="30860"/>
                </a:lnTo>
                <a:lnTo>
                  <a:pt x="43561" y="30225"/>
                </a:lnTo>
                <a:close/>
              </a:path>
              <a:path w="57784" h="59054">
                <a:moveTo>
                  <a:pt x="48894" y="1142"/>
                </a:moveTo>
                <a:lnTo>
                  <a:pt x="48894" y="15620"/>
                </a:lnTo>
                <a:lnTo>
                  <a:pt x="35178" y="28701"/>
                </a:lnTo>
                <a:lnTo>
                  <a:pt x="46736" y="28701"/>
                </a:lnTo>
                <a:lnTo>
                  <a:pt x="49784" y="27304"/>
                </a:lnTo>
                <a:lnTo>
                  <a:pt x="52578" y="25018"/>
                </a:lnTo>
                <a:lnTo>
                  <a:pt x="56387" y="19430"/>
                </a:lnTo>
                <a:lnTo>
                  <a:pt x="57403" y="16509"/>
                </a:lnTo>
                <a:lnTo>
                  <a:pt x="57277" y="9397"/>
                </a:lnTo>
                <a:lnTo>
                  <a:pt x="56006" y="6730"/>
                </a:lnTo>
                <a:lnTo>
                  <a:pt x="49911" y="1396"/>
                </a:lnTo>
                <a:lnTo>
                  <a:pt x="48894" y="1142"/>
                </a:lnTo>
                <a:close/>
              </a:path>
              <a:path w="57784" h="59054">
                <a:moveTo>
                  <a:pt x="48894" y="3301"/>
                </a:moveTo>
                <a:lnTo>
                  <a:pt x="41783" y="3301"/>
                </a:lnTo>
                <a:lnTo>
                  <a:pt x="44450" y="4190"/>
                </a:lnTo>
                <a:lnTo>
                  <a:pt x="48006" y="7619"/>
                </a:lnTo>
                <a:lnTo>
                  <a:pt x="48894" y="9905"/>
                </a:lnTo>
                <a:lnTo>
                  <a:pt x="48894" y="3301"/>
                </a:lnTo>
                <a:close/>
              </a:path>
            </a:pathLst>
          </a:custGeom>
          <a:solidFill>
            <a:srgbClr val="000000"/>
          </a:solidFill>
        </p:spPr>
        <p:txBody>
          <a:bodyPr wrap="square" lIns="0" tIns="0" rIns="0" bIns="0" rtlCol="0"/>
          <a:lstStyle/>
          <a:p>
            <a:endParaRPr sz="1800"/>
          </a:p>
        </p:txBody>
      </p:sp>
      <p:pic>
        <p:nvPicPr>
          <p:cNvPr id="24" name="object 24"/>
          <p:cNvPicPr/>
          <p:nvPr/>
        </p:nvPicPr>
        <p:blipFill>
          <a:blip r:embed="rId13" cstate="print"/>
          <a:stretch>
            <a:fillRect/>
          </a:stretch>
        </p:blipFill>
        <p:spPr>
          <a:xfrm>
            <a:off x="2557348" y="3258753"/>
            <a:ext cx="66916" cy="101159"/>
          </a:xfrm>
          <a:prstGeom prst="rect">
            <a:avLst/>
          </a:prstGeom>
        </p:spPr>
      </p:pic>
      <p:sp>
        <p:nvSpPr>
          <p:cNvPr id="25" name="object 25"/>
          <p:cNvSpPr/>
          <p:nvPr/>
        </p:nvSpPr>
        <p:spPr>
          <a:xfrm>
            <a:off x="2670556" y="3273984"/>
            <a:ext cx="73660" cy="34925"/>
          </a:xfrm>
          <a:custGeom>
            <a:avLst/>
            <a:gdLst/>
            <a:ahLst/>
            <a:cxnLst/>
            <a:rect l="l" t="t" r="r" b="b"/>
            <a:pathLst>
              <a:path w="73659" h="34925">
                <a:moveTo>
                  <a:pt x="73456" y="27114"/>
                </a:moveTo>
                <a:lnTo>
                  <a:pt x="0" y="27114"/>
                </a:lnTo>
                <a:lnTo>
                  <a:pt x="0" y="34747"/>
                </a:lnTo>
                <a:lnTo>
                  <a:pt x="73456" y="34747"/>
                </a:lnTo>
                <a:lnTo>
                  <a:pt x="73456" y="27114"/>
                </a:lnTo>
                <a:close/>
              </a:path>
              <a:path w="73659"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26" name="object 26"/>
          <p:cNvPicPr/>
          <p:nvPr/>
        </p:nvPicPr>
        <p:blipFill>
          <a:blip r:embed="rId12" cstate="print"/>
          <a:stretch>
            <a:fillRect/>
          </a:stretch>
        </p:blipFill>
        <p:spPr>
          <a:xfrm>
            <a:off x="5109336" y="3239650"/>
            <a:ext cx="72998" cy="110355"/>
          </a:xfrm>
          <a:prstGeom prst="rect">
            <a:avLst/>
          </a:prstGeom>
        </p:spPr>
      </p:pic>
      <p:sp>
        <p:nvSpPr>
          <p:cNvPr id="27" name="object 27"/>
          <p:cNvSpPr txBox="1"/>
          <p:nvPr/>
        </p:nvSpPr>
        <p:spPr>
          <a:xfrm>
            <a:off x="2540000" y="1764666"/>
            <a:ext cx="5724525" cy="1598130"/>
          </a:xfrm>
          <a:prstGeom prst="rect">
            <a:avLst/>
          </a:prstGeom>
          <a:ln w="6350">
            <a:solidFill>
              <a:srgbClr val="000000"/>
            </a:solidFill>
          </a:ln>
        </p:spPr>
        <p:txBody>
          <a:bodyPr vert="horz" wrap="square" lIns="0" tIns="0" rIns="0" bIns="0" rtlCol="0">
            <a:spAutoFit/>
          </a:bodyPr>
          <a:lstStyle/>
          <a:p>
            <a:pPr marL="3810">
              <a:lnSpc>
                <a:spcPts val="1175"/>
              </a:lnSpc>
            </a:pPr>
            <a:r>
              <a:rPr sz="1100" b="1" dirty="0">
                <a:latin typeface="Times New Roman"/>
                <a:cs typeface="Times New Roman"/>
              </a:rPr>
              <a:t>An</a:t>
            </a:r>
            <a:r>
              <a:rPr sz="1100" b="1" spc="-20" dirty="0">
                <a:latin typeface="Times New Roman"/>
                <a:cs typeface="Times New Roman"/>
              </a:rPr>
              <a:t> </a:t>
            </a:r>
            <a:r>
              <a:rPr sz="1100" b="1" dirty="0">
                <a:latin typeface="Times New Roman"/>
                <a:cs typeface="Times New Roman"/>
              </a:rPr>
              <a:t>adiabatic</a:t>
            </a:r>
            <a:r>
              <a:rPr sz="1100" b="1" spc="-15" dirty="0">
                <a:latin typeface="Times New Roman"/>
                <a:cs typeface="Times New Roman"/>
              </a:rPr>
              <a:t> </a:t>
            </a:r>
            <a:r>
              <a:rPr sz="1100" b="1" dirty="0">
                <a:latin typeface="Times New Roman"/>
                <a:cs typeface="Times New Roman"/>
              </a:rPr>
              <a:t>process:</a:t>
            </a:r>
            <a:r>
              <a:rPr sz="1100" b="1" spc="25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an</a:t>
            </a:r>
            <a:r>
              <a:rPr sz="1100" spc="-5" dirty="0">
                <a:latin typeface="Times New Roman"/>
                <a:cs typeface="Times New Roman"/>
              </a:rPr>
              <a:t> </a:t>
            </a:r>
            <a:r>
              <a:rPr sz="1100" dirty="0">
                <a:latin typeface="Times New Roman"/>
                <a:cs typeface="Times New Roman"/>
              </a:rPr>
              <a:t>adiabatic</a:t>
            </a:r>
            <a:r>
              <a:rPr sz="1100" spc="-15" dirty="0">
                <a:latin typeface="Times New Roman"/>
                <a:cs typeface="Times New Roman"/>
              </a:rPr>
              <a:t> </a:t>
            </a:r>
            <a:r>
              <a:rPr sz="1100" dirty="0">
                <a:latin typeface="Times New Roman"/>
                <a:cs typeface="Times New Roman"/>
              </a:rPr>
              <a:t>process</a:t>
            </a:r>
            <a:r>
              <a:rPr sz="1100" spc="-10" dirty="0">
                <a:latin typeface="Times New Roman"/>
                <a:cs typeface="Times New Roman"/>
              </a:rPr>
              <a:t> </a:t>
            </a:r>
            <a:r>
              <a:rPr sz="1100" dirty="0">
                <a:latin typeface="Times New Roman"/>
                <a:cs typeface="Times New Roman"/>
              </a:rPr>
              <a:t>no</a:t>
            </a:r>
            <a:r>
              <a:rPr sz="1100" spc="-20"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added</a:t>
            </a:r>
            <a:r>
              <a:rPr sz="1100" spc="-3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or</a:t>
            </a:r>
            <a:r>
              <a:rPr sz="1100" spc="-15" dirty="0">
                <a:latin typeface="Times New Roman"/>
                <a:cs typeface="Times New Roman"/>
              </a:rPr>
              <a:t> </a:t>
            </a:r>
            <a:r>
              <a:rPr sz="1100" dirty="0">
                <a:latin typeface="Times New Roman"/>
                <a:cs typeface="Times New Roman"/>
              </a:rPr>
              <a:t>removed</a:t>
            </a:r>
            <a:r>
              <a:rPr sz="1100" spc="-10" dirty="0">
                <a:latin typeface="Times New Roman"/>
                <a:cs typeface="Times New Roman"/>
              </a:rPr>
              <a:t> </a:t>
            </a: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gas</a:t>
            </a:r>
            <a:r>
              <a:rPr sz="1100" spc="254" dirty="0">
                <a:latin typeface="Times New Roman"/>
                <a:cs typeface="Times New Roman"/>
              </a:rPr>
              <a:t> </a:t>
            </a:r>
            <a:r>
              <a:rPr sz="1100" dirty="0">
                <a:latin typeface="Times New Roman"/>
                <a:cs typeface="Times New Roman"/>
              </a:rPr>
              <a:t>(i.e.,</a:t>
            </a:r>
            <a:r>
              <a:rPr sz="1100" spc="250" dirty="0">
                <a:latin typeface="Times New Roman"/>
                <a:cs typeface="Times New Roman"/>
              </a:rPr>
              <a:t> </a:t>
            </a:r>
            <a:r>
              <a:rPr sz="1100" i="1" spc="-50" dirty="0">
                <a:latin typeface="Times New Roman"/>
                <a:cs typeface="Times New Roman"/>
              </a:rPr>
              <a:t>Q</a:t>
            </a:r>
            <a:endParaRPr sz="1100">
              <a:latin typeface="Times New Roman"/>
              <a:cs typeface="Times New Roman"/>
            </a:endParaRPr>
          </a:p>
          <a:p>
            <a:pPr marL="3810" marR="33655">
              <a:lnSpc>
                <a:spcPct val="95000"/>
              </a:lnSpc>
              <a:spcBef>
                <a:spcPts val="30"/>
              </a:spcBef>
              <a:tabLst>
                <a:tab pos="4281788" algn="l"/>
              </a:tabLst>
            </a:pPr>
            <a:r>
              <a:rPr sz="1100" dirty="0">
                <a:latin typeface="Times New Roman"/>
                <a:cs typeface="Times New Roman"/>
              </a:rPr>
              <a:t>=</a:t>
            </a:r>
            <a:r>
              <a:rPr sz="1100" spc="-20" dirty="0">
                <a:latin typeface="Times New Roman"/>
                <a:cs typeface="Times New Roman"/>
              </a:rPr>
              <a:t> </a:t>
            </a:r>
            <a:r>
              <a:rPr sz="1100" dirty="0">
                <a:latin typeface="Times New Roman"/>
                <a:cs typeface="Times New Roman"/>
              </a:rPr>
              <a:t>0).</a:t>
            </a:r>
            <a:r>
              <a:rPr sz="1100" spc="180" dirty="0">
                <a:latin typeface="Times New Roman"/>
                <a:cs typeface="Times New Roman"/>
              </a:rPr>
              <a:t> </a:t>
            </a:r>
            <a:r>
              <a:rPr sz="1100" dirty="0">
                <a:latin typeface="Times New Roman"/>
                <a:cs typeface="Times New Roman"/>
              </a:rPr>
              <a:t>Examples</a:t>
            </a:r>
            <a:r>
              <a:rPr sz="1100" spc="-25" dirty="0">
                <a:latin typeface="Times New Roman"/>
                <a:cs typeface="Times New Roman"/>
              </a:rPr>
              <a:t> </a:t>
            </a:r>
            <a:r>
              <a:rPr sz="1100" dirty="0">
                <a:latin typeface="Times New Roman"/>
                <a:cs typeface="Times New Roman"/>
              </a:rPr>
              <a:t>include</a:t>
            </a:r>
            <a:r>
              <a:rPr sz="1100" spc="-25" dirty="0">
                <a:latin typeface="Times New Roman"/>
                <a:cs typeface="Times New Roman"/>
              </a:rPr>
              <a:t> </a:t>
            </a:r>
            <a:r>
              <a:rPr sz="1100" dirty="0">
                <a:latin typeface="Times New Roman"/>
                <a:cs typeface="Times New Roman"/>
              </a:rPr>
              <a:t>systems</a:t>
            </a:r>
            <a:r>
              <a:rPr sz="1100" spc="-25" dirty="0">
                <a:latin typeface="Times New Roman"/>
                <a:cs typeface="Times New Roman"/>
              </a:rPr>
              <a:t> </a:t>
            </a:r>
            <a:r>
              <a:rPr sz="1100" dirty="0">
                <a:latin typeface="Times New Roman"/>
                <a:cs typeface="Times New Roman"/>
              </a:rPr>
              <a:t>insulated</a:t>
            </a:r>
            <a:r>
              <a:rPr sz="1100" spc="-25" dirty="0">
                <a:latin typeface="Times New Roman"/>
                <a:cs typeface="Times New Roman"/>
              </a:rPr>
              <a:t> </a:t>
            </a:r>
            <a:r>
              <a:rPr sz="1100" dirty="0">
                <a:latin typeface="Times New Roman"/>
                <a:cs typeface="Times New Roman"/>
              </a:rPr>
              <a:t>so</a:t>
            </a:r>
            <a:r>
              <a:rPr sz="1100" spc="-30" dirty="0">
                <a:latin typeface="Times New Roman"/>
                <a:cs typeface="Times New Roman"/>
              </a:rPr>
              <a:t> </a:t>
            </a:r>
            <a:r>
              <a:rPr sz="1100" dirty="0">
                <a:latin typeface="Times New Roman"/>
                <a:cs typeface="Times New Roman"/>
              </a:rPr>
              <a:t>no</a:t>
            </a:r>
            <a:r>
              <a:rPr sz="1100" spc="-20" dirty="0">
                <a:latin typeface="Times New Roman"/>
                <a:cs typeface="Times New Roman"/>
              </a:rPr>
              <a:t> </a:t>
            </a:r>
            <a:r>
              <a:rPr sz="1100" dirty="0">
                <a:latin typeface="Times New Roman"/>
                <a:cs typeface="Times New Roman"/>
              </a:rPr>
              <a:t>heat</a:t>
            </a:r>
            <a:r>
              <a:rPr sz="1100" spc="-25"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exchanged</a:t>
            </a:r>
            <a:r>
              <a:rPr sz="1100" spc="-15" dirty="0">
                <a:latin typeface="Times New Roman"/>
                <a:cs typeface="Times New Roman"/>
              </a:rPr>
              <a:t> </a:t>
            </a:r>
            <a:r>
              <a:rPr sz="1100" dirty="0">
                <a:latin typeface="Times New Roman"/>
                <a:cs typeface="Times New Roman"/>
              </a:rPr>
              <a:t>with</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surroundings,</a:t>
            </a:r>
            <a:r>
              <a:rPr sz="1100" spc="-25" dirty="0">
                <a:latin typeface="Times New Roman"/>
                <a:cs typeface="Times New Roman"/>
              </a:rPr>
              <a:t> </a:t>
            </a:r>
            <a:r>
              <a:rPr sz="1100" dirty="0">
                <a:latin typeface="Times New Roman"/>
                <a:cs typeface="Times New Roman"/>
              </a:rPr>
              <a:t>and</a:t>
            </a:r>
            <a:r>
              <a:rPr sz="1100" spc="-30" dirty="0">
                <a:latin typeface="Times New Roman"/>
                <a:cs typeface="Times New Roman"/>
              </a:rPr>
              <a:t> </a:t>
            </a:r>
            <a:r>
              <a:rPr sz="1100" spc="-10" dirty="0">
                <a:latin typeface="Times New Roman"/>
                <a:cs typeface="Times New Roman"/>
              </a:rPr>
              <a:t>systems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which</a:t>
            </a:r>
            <a:r>
              <a:rPr sz="1100" spc="-5" dirty="0">
                <a:latin typeface="Times New Roman"/>
                <a:cs typeface="Times New Roman"/>
              </a:rPr>
              <a:t> </a:t>
            </a:r>
            <a:r>
              <a:rPr sz="1100" dirty="0">
                <a:latin typeface="Times New Roman"/>
                <a:cs typeface="Times New Roman"/>
              </a:rPr>
              <a:t>processes</a:t>
            </a:r>
            <a:r>
              <a:rPr sz="1100" spc="-5" dirty="0">
                <a:latin typeface="Times New Roman"/>
                <a:cs typeface="Times New Roman"/>
              </a:rPr>
              <a:t> </a:t>
            </a:r>
            <a:r>
              <a:rPr sz="1100" dirty="0">
                <a:latin typeface="Times New Roman"/>
                <a:cs typeface="Times New Roman"/>
              </a:rPr>
              <a:t>happen</a:t>
            </a:r>
            <a:r>
              <a:rPr sz="1100" spc="-15" dirty="0">
                <a:latin typeface="Times New Roman"/>
                <a:cs typeface="Times New Roman"/>
              </a:rPr>
              <a:t> </a:t>
            </a:r>
            <a:r>
              <a:rPr sz="1100" dirty="0">
                <a:latin typeface="Times New Roman"/>
                <a:cs typeface="Times New Roman"/>
              </a:rPr>
              <a:t>so fast</a:t>
            </a:r>
            <a:r>
              <a:rPr sz="1100" spc="-10" dirty="0">
                <a:latin typeface="Times New Roman"/>
                <a:cs typeface="Times New Roman"/>
              </a:rPr>
              <a:t> </a:t>
            </a:r>
            <a:r>
              <a:rPr sz="1100" dirty="0">
                <a:latin typeface="Times New Roman"/>
                <a:cs typeface="Times New Roman"/>
              </a:rPr>
              <a:t>that there</a:t>
            </a:r>
            <a:r>
              <a:rPr sz="1100" spc="-5" dirty="0">
                <a:latin typeface="Times New Roman"/>
                <a:cs typeface="Times New Roman"/>
              </a:rPr>
              <a:t> </a:t>
            </a:r>
            <a:r>
              <a:rPr sz="1100" dirty="0">
                <a:latin typeface="Times New Roman"/>
                <a:cs typeface="Times New Roman"/>
              </a:rPr>
              <a:t>is no</a:t>
            </a:r>
            <a:r>
              <a:rPr sz="1100" spc="-15" dirty="0">
                <a:latin typeface="Times New Roman"/>
                <a:cs typeface="Times New Roman"/>
              </a:rPr>
              <a:t> </a:t>
            </a:r>
            <a:r>
              <a:rPr sz="1100" dirty="0">
                <a:latin typeface="Times New Roman"/>
                <a:cs typeface="Times New Roman"/>
              </a:rPr>
              <a:t>time</a:t>
            </a:r>
            <a:r>
              <a:rPr sz="1100" spc="-15"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add</a:t>
            </a:r>
            <a:r>
              <a:rPr sz="1100" spc="-15" dirty="0">
                <a:latin typeface="Times New Roman"/>
                <a:cs typeface="Times New Roman"/>
              </a:rPr>
              <a:t> </a:t>
            </a:r>
            <a:r>
              <a:rPr sz="1100" dirty="0">
                <a:latin typeface="Times New Roman"/>
                <a:cs typeface="Times New Roman"/>
              </a:rPr>
              <a:t>or</a:t>
            </a:r>
            <a:r>
              <a:rPr sz="1100" spc="-10" dirty="0">
                <a:latin typeface="Times New Roman"/>
                <a:cs typeface="Times New Roman"/>
              </a:rPr>
              <a:t> </a:t>
            </a:r>
            <a:r>
              <a:rPr sz="1100" dirty="0">
                <a:latin typeface="Times New Roman"/>
                <a:cs typeface="Times New Roman"/>
              </a:rPr>
              <a:t>remove</a:t>
            </a:r>
            <a:r>
              <a:rPr sz="1100" spc="-15"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Because</a:t>
            </a:r>
            <a:r>
              <a:rPr sz="1100" spc="20" dirty="0">
                <a:latin typeface="Times New Roman"/>
                <a:cs typeface="Times New Roman"/>
              </a:rPr>
              <a:t> </a:t>
            </a:r>
            <a:r>
              <a:rPr sz="1100" i="1" dirty="0">
                <a:latin typeface="Times New Roman"/>
                <a:cs typeface="Times New Roman"/>
              </a:rPr>
              <a:t>Q</a:t>
            </a:r>
            <a:r>
              <a:rPr sz="1100" i="1" spc="-5" dirty="0">
                <a:latin typeface="Times New Roman"/>
                <a:cs typeface="Times New Roman"/>
              </a:rPr>
              <a:t> </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0</a:t>
            </a:r>
            <a:r>
              <a:rPr sz="1100" spc="-5" dirty="0">
                <a:latin typeface="Times New Roman"/>
                <a:cs typeface="Times New Roman"/>
              </a:rPr>
              <a:t> </a:t>
            </a:r>
            <a:r>
              <a:rPr sz="1100" dirty="0">
                <a:latin typeface="Times New Roman"/>
                <a:cs typeface="Times New Roman"/>
              </a:rPr>
              <a:t>for</a:t>
            </a:r>
            <a:r>
              <a:rPr sz="1100" spc="-5" dirty="0">
                <a:latin typeface="Times New Roman"/>
                <a:cs typeface="Times New Roman"/>
              </a:rPr>
              <a:t> </a:t>
            </a:r>
            <a:r>
              <a:rPr sz="1100" spc="-25" dirty="0">
                <a:latin typeface="Times New Roman"/>
                <a:cs typeface="Times New Roman"/>
              </a:rPr>
              <a:t>an </a:t>
            </a:r>
            <a:r>
              <a:rPr sz="1100" dirty="0">
                <a:latin typeface="Times New Roman"/>
                <a:cs typeface="Times New Roman"/>
              </a:rPr>
              <a:t>adiabatic</a:t>
            </a:r>
            <a:r>
              <a:rPr sz="1100" spc="-10"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First</a:t>
            </a:r>
            <a:r>
              <a:rPr sz="1100" spc="-10" dirty="0">
                <a:latin typeface="Times New Roman"/>
                <a:cs typeface="Times New Roman"/>
              </a:rPr>
              <a:t> </a:t>
            </a:r>
            <a:r>
              <a:rPr sz="1100" dirty="0">
                <a:latin typeface="Times New Roman"/>
                <a:cs typeface="Times New Roman"/>
              </a:rPr>
              <a:t>Law</a:t>
            </a:r>
            <a:r>
              <a:rPr sz="1100" spc="-1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Thermodynamics</a:t>
            </a:r>
            <a:r>
              <a:rPr sz="1100" spc="-15" dirty="0">
                <a:latin typeface="Times New Roman"/>
                <a:cs typeface="Times New Roman"/>
              </a:rPr>
              <a:t> </a:t>
            </a:r>
            <a:r>
              <a:rPr sz="1100" dirty="0">
                <a:latin typeface="Times New Roman"/>
                <a:cs typeface="Times New Roman"/>
              </a:rPr>
              <a:t>tells</a:t>
            </a:r>
            <a:r>
              <a:rPr sz="1100" spc="-15" dirty="0">
                <a:latin typeface="Times New Roman"/>
                <a:cs typeface="Times New Roman"/>
              </a:rPr>
              <a:t> </a:t>
            </a:r>
            <a:r>
              <a:rPr sz="1100" dirty="0">
                <a:latin typeface="Times New Roman"/>
                <a:cs typeface="Times New Roman"/>
              </a:rPr>
              <a:t>us</a:t>
            </a:r>
            <a:r>
              <a:rPr sz="1100" spc="-15" dirty="0">
                <a:latin typeface="Times New Roman"/>
                <a:cs typeface="Times New Roman"/>
              </a:rPr>
              <a:t> </a:t>
            </a:r>
            <a:r>
              <a:rPr sz="1100" spc="-20" dirty="0">
                <a:latin typeface="Times New Roman"/>
                <a:cs typeface="Times New Roman"/>
              </a:rPr>
              <a:t>that</a:t>
            </a:r>
            <a:r>
              <a:rPr sz="1100" dirty="0">
                <a:latin typeface="Times New Roman"/>
                <a:cs typeface="Times New Roman"/>
              </a:rPr>
              <a:t>	.</a:t>
            </a:r>
            <a:r>
              <a:rPr sz="1100" spc="-5" dirty="0">
                <a:latin typeface="Times New Roman"/>
                <a:cs typeface="Times New Roman"/>
              </a:rPr>
              <a:t> </a:t>
            </a:r>
            <a:r>
              <a:rPr sz="1100" dirty="0">
                <a:latin typeface="Times New Roman"/>
                <a:cs typeface="Times New Roman"/>
              </a:rPr>
              <a:t>The energy</a:t>
            </a:r>
            <a:r>
              <a:rPr sz="1100" spc="-1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spc="-25" dirty="0">
                <a:latin typeface="Times New Roman"/>
                <a:cs typeface="Times New Roman"/>
              </a:rPr>
              <a:t>any</a:t>
            </a:r>
            <a:endParaRPr sz="1100">
              <a:latin typeface="Times New Roman"/>
              <a:cs typeface="Times New Roman"/>
            </a:endParaRPr>
          </a:p>
          <a:p>
            <a:pPr marL="3810">
              <a:spcBef>
                <a:spcPts val="345"/>
              </a:spcBef>
            </a:pP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dirty="0">
                <a:latin typeface="Times New Roman"/>
                <a:cs typeface="Times New Roman"/>
              </a:rPr>
              <a:t>comes</a:t>
            </a:r>
            <a:r>
              <a:rPr sz="1100" spc="-15" dirty="0">
                <a:latin typeface="Times New Roman"/>
                <a:cs typeface="Times New Roman"/>
              </a:rPr>
              <a:t> </a:t>
            </a:r>
            <a:r>
              <a:rPr sz="1100" dirty="0">
                <a:latin typeface="Times New Roman"/>
                <a:cs typeface="Times New Roman"/>
              </a:rPr>
              <a:t>from</a:t>
            </a:r>
            <a:r>
              <a:rPr sz="1100" spc="-2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change</a:t>
            </a:r>
            <a:r>
              <a:rPr sz="1100" spc="-2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system’s</a:t>
            </a:r>
            <a:r>
              <a:rPr sz="1100" spc="-10" dirty="0">
                <a:latin typeface="Times New Roman"/>
                <a:cs typeface="Times New Roman"/>
              </a:rPr>
              <a:t> </a:t>
            </a:r>
            <a:r>
              <a:rPr sz="1100" dirty="0">
                <a:latin typeface="Times New Roman"/>
                <a:cs typeface="Times New Roman"/>
              </a:rPr>
              <a:t>internal</a:t>
            </a:r>
            <a:r>
              <a:rPr sz="1100" spc="-5" dirty="0">
                <a:latin typeface="Times New Roman"/>
                <a:cs typeface="Times New Roman"/>
              </a:rPr>
              <a:t> </a:t>
            </a:r>
            <a:r>
              <a:rPr sz="1100" spc="-10" dirty="0">
                <a:latin typeface="Times New Roman"/>
                <a:cs typeface="Times New Roman"/>
              </a:rPr>
              <a:t>energy.</a:t>
            </a:r>
            <a:endParaRPr sz="1100">
              <a:latin typeface="Times New Roman"/>
              <a:cs typeface="Times New Roman"/>
            </a:endParaRPr>
          </a:p>
          <a:p>
            <a:pPr marR="149860" algn="r">
              <a:spcBef>
                <a:spcPts val="195"/>
              </a:spcBef>
              <a:tabLst>
                <a:tab pos="417828" algn="l"/>
              </a:tabLst>
            </a:pPr>
            <a:r>
              <a:rPr sz="1100" b="1" spc="-50" dirty="0">
                <a:latin typeface="Times New Roman"/>
                <a:cs typeface="Times New Roman"/>
              </a:rPr>
              <a:t>,</a:t>
            </a:r>
            <a:r>
              <a:rPr sz="1100" b="1" dirty="0">
                <a:latin typeface="Times New Roman"/>
                <a:cs typeface="Times New Roman"/>
              </a:rPr>
              <a:t>	</a:t>
            </a:r>
            <a:r>
              <a:rPr sz="1100" dirty="0">
                <a:latin typeface="Times New Roman"/>
                <a:cs typeface="Times New Roman"/>
              </a:rPr>
              <a:t>(Equation</a:t>
            </a:r>
            <a:r>
              <a:rPr sz="1100" spc="-25" dirty="0">
                <a:latin typeface="Times New Roman"/>
                <a:cs typeface="Times New Roman"/>
              </a:rPr>
              <a:t> </a:t>
            </a:r>
            <a:r>
              <a:rPr sz="1100" dirty="0">
                <a:latin typeface="Times New Roman"/>
                <a:cs typeface="Times New Roman"/>
              </a:rPr>
              <a:t>15.9:</a:t>
            </a:r>
            <a:r>
              <a:rPr sz="1100" spc="5" dirty="0">
                <a:latin typeface="Times New Roman"/>
                <a:cs typeface="Times New Roman"/>
              </a:rPr>
              <a:t> </a:t>
            </a:r>
            <a:r>
              <a:rPr sz="1100" b="1" dirty="0">
                <a:latin typeface="Times New Roman"/>
                <a:cs typeface="Times New Roman"/>
              </a:rPr>
              <a:t>Equation</a:t>
            </a:r>
            <a:r>
              <a:rPr sz="1100" b="1" spc="-20" dirty="0">
                <a:latin typeface="Times New Roman"/>
                <a:cs typeface="Times New Roman"/>
              </a:rPr>
              <a:t> </a:t>
            </a:r>
            <a:r>
              <a:rPr sz="1100" b="1" dirty="0">
                <a:latin typeface="Times New Roman"/>
                <a:cs typeface="Times New Roman"/>
              </a:rPr>
              <a:t>for</a:t>
            </a:r>
            <a:r>
              <a:rPr sz="1100" b="1" spc="-15" dirty="0">
                <a:latin typeface="Times New Roman"/>
                <a:cs typeface="Times New Roman"/>
              </a:rPr>
              <a:t> </a:t>
            </a:r>
            <a:r>
              <a:rPr sz="1100" b="1" dirty="0">
                <a:latin typeface="Times New Roman"/>
                <a:cs typeface="Times New Roman"/>
              </a:rPr>
              <a:t>an</a:t>
            </a:r>
            <a:r>
              <a:rPr sz="1100" b="1" spc="-5" dirty="0">
                <a:latin typeface="Times New Roman"/>
                <a:cs typeface="Times New Roman"/>
              </a:rPr>
              <a:t> </a:t>
            </a:r>
            <a:r>
              <a:rPr sz="1100" b="1" dirty="0">
                <a:latin typeface="Times New Roman"/>
                <a:cs typeface="Times New Roman"/>
              </a:rPr>
              <a:t>adiabatic</a:t>
            </a:r>
            <a:r>
              <a:rPr sz="1100" b="1" spc="-5" dirty="0">
                <a:latin typeface="Times New Roman"/>
                <a:cs typeface="Times New Roman"/>
              </a:rPr>
              <a:t> </a:t>
            </a:r>
            <a:r>
              <a:rPr sz="1100" b="1" dirty="0">
                <a:latin typeface="Times New Roman"/>
                <a:cs typeface="Times New Roman"/>
              </a:rPr>
              <a:t>process</a:t>
            </a:r>
            <a:r>
              <a:rPr sz="1100" b="1" spc="-5" dirty="0">
                <a:latin typeface="Times New Roman"/>
                <a:cs typeface="Times New Roman"/>
              </a:rPr>
              <a:t> </a:t>
            </a:r>
            <a:r>
              <a:rPr sz="1100" b="1" dirty="0">
                <a:latin typeface="Times New Roman"/>
                <a:cs typeface="Times New Roman"/>
              </a:rPr>
              <a:t>on</a:t>
            </a:r>
            <a:r>
              <a:rPr sz="1100" b="1" spc="-20" dirty="0">
                <a:latin typeface="Times New Roman"/>
                <a:cs typeface="Times New Roman"/>
              </a:rPr>
              <a:t> </a:t>
            </a:r>
            <a:r>
              <a:rPr sz="1100" b="1" dirty="0">
                <a:latin typeface="Times New Roman"/>
                <a:cs typeface="Times New Roman"/>
              </a:rPr>
              <a:t>the</a:t>
            </a:r>
            <a:r>
              <a:rPr sz="1100" b="1" spc="-5" dirty="0">
                <a:latin typeface="Times New Roman"/>
                <a:cs typeface="Times New Roman"/>
              </a:rPr>
              <a:t> </a:t>
            </a:r>
            <a:r>
              <a:rPr sz="1100" b="1" spc="-10" dirty="0">
                <a:latin typeface="Times New Roman"/>
                <a:cs typeface="Times New Roman"/>
              </a:rPr>
              <a:t>P-</a:t>
            </a:r>
            <a:r>
              <a:rPr sz="1100" b="1" dirty="0">
                <a:latin typeface="Times New Roman"/>
                <a:cs typeface="Times New Roman"/>
              </a:rPr>
              <a:t>V</a:t>
            </a:r>
            <a:r>
              <a:rPr sz="1100" b="1" spc="-10" dirty="0">
                <a:latin typeface="Times New Roman"/>
                <a:cs typeface="Times New Roman"/>
              </a:rPr>
              <a:t> diagram</a:t>
            </a:r>
            <a:r>
              <a:rPr sz="1100" spc="-10" dirty="0">
                <a:latin typeface="Times New Roman"/>
                <a:cs typeface="Times New Roman"/>
              </a:rPr>
              <a:t>)</a:t>
            </a:r>
            <a:endParaRPr sz="1100">
              <a:latin typeface="Times New Roman"/>
              <a:cs typeface="Times New Roman"/>
            </a:endParaRPr>
          </a:p>
          <a:p>
            <a:pPr marR="142239" algn="r">
              <a:spcBef>
                <a:spcPts val="370"/>
              </a:spcBef>
              <a:tabLst>
                <a:tab pos="502282" algn="l"/>
              </a:tabLst>
            </a:pPr>
            <a:r>
              <a:rPr sz="1100" spc="-10" dirty="0">
                <a:latin typeface="Times New Roman"/>
                <a:cs typeface="Times New Roman"/>
              </a:rPr>
              <a:t>where</a:t>
            </a:r>
            <a:r>
              <a:rPr sz="1100" dirty="0">
                <a:latin typeface="Times New Roman"/>
                <a:cs typeface="Times New Roman"/>
              </a:rPr>
              <a:t>	is</a:t>
            </a:r>
            <a:r>
              <a:rPr sz="1100" spc="-3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ratio</a:t>
            </a:r>
            <a:r>
              <a:rPr sz="1100" spc="-10"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heat</a:t>
            </a:r>
            <a:r>
              <a:rPr sz="1100" spc="-25" dirty="0">
                <a:latin typeface="Times New Roman"/>
                <a:cs typeface="Times New Roman"/>
              </a:rPr>
              <a:t> </a:t>
            </a:r>
            <a:r>
              <a:rPr sz="1100" dirty="0">
                <a:latin typeface="Times New Roman"/>
                <a:cs typeface="Times New Roman"/>
              </a:rPr>
              <a:t>capacity</a:t>
            </a:r>
            <a:r>
              <a:rPr sz="1100" spc="-25" dirty="0">
                <a:latin typeface="Times New Roman"/>
                <a:cs typeface="Times New Roman"/>
              </a:rPr>
              <a:t> </a:t>
            </a:r>
            <a:r>
              <a:rPr sz="1100" dirty="0">
                <a:latin typeface="Times New Roman"/>
                <a:cs typeface="Times New Roman"/>
              </a:rPr>
              <a:t>at</a:t>
            </a:r>
            <a:r>
              <a:rPr sz="1100" spc="-20" dirty="0">
                <a:latin typeface="Times New Roman"/>
                <a:cs typeface="Times New Roman"/>
              </a:rPr>
              <a:t> </a:t>
            </a:r>
            <a:r>
              <a:rPr sz="1100" dirty="0">
                <a:latin typeface="Times New Roman"/>
                <a:cs typeface="Times New Roman"/>
              </a:rPr>
              <a:t>constant</a:t>
            </a:r>
            <a:r>
              <a:rPr sz="1100" spc="-25" dirty="0">
                <a:latin typeface="Times New Roman"/>
                <a:cs typeface="Times New Roman"/>
              </a:rPr>
              <a:t> </a:t>
            </a:r>
            <a:r>
              <a:rPr sz="1100" dirty="0">
                <a:latin typeface="Times New Roman"/>
                <a:cs typeface="Times New Roman"/>
              </a:rPr>
              <a:t>pressure</a:t>
            </a:r>
            <a:r>
              <a:rPr sz="1100" spc="-2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heat</a:t>
            </a:r>
            <a:r>
              <a:rPr sz="1100" spc="-5" dirty="0">
                <a:latin typeface="Times New Roman"/>
                <a:cs typeface="Times New Roman"/>
              </a:rPr>
              <a:t> </a:t>
            </a:r>
            <a:r>
              <a:rPr sz="1100" dirty="0">
                <a:latin typeface="Times New Roman"/>
                <a:cs typeface="Times New Roman"/>
              </a:rPr>
              <a:t>capacity</a:t>
            </a:r>
            <a:r>
              <a:rPr sz="1100" spc="-25"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dirty="0">
                <a:latin typeface="Times New Roman"/>
                <a:cs typeface="Times New Roman"/>
              </a:rPr>
              <a:t>constant</a:t>
            </a:r>
            <a:r>
              <a:rPr sz="1100" spc="-25" dirty="0">
                <a:latin typeface="Times New Roman"/>
                <a:cs typeface="Times New Roman"/>
              </a:rPr>
              <a:t> </a:t>
            </a:r>
            <a:r>
              <a:rPr sz="1100" spc="-10" dirty="0">
                <a:latin typeface="Times New Roman"/>
                <a:cs typeface="Times New Roman"/>
              </a:rPr>
              <a:t>volume:</a:t>
            </a:r>
            <a:endParaRPr sz="1100">
              <a:latin typeface="Times New Roman"/>
              <a:cs typeface="Times New Roman"/>
            </a:endParaRPr>
          </a:p>
          <a:p>
            <a:pPr>
              <a:spcBef>
                <a:spcPts val="20"/>
              </a:spcBef>
            </a:pPr>
            <a:endParaRPr sz="1100">
              <a:latin typeface="Times New Roman"/>
              <a:cs typeface="Times New Roman"/>
            </a:endParaRPr>
          </a:p>
          <a:p>
            <a:pPr marL="832482">
              <a:tabLst>
                <a:tab pos="2682865" algn="l"/>
              </a:tabLst>
            </a:pPr>
            <a:r>
              <a:rPr sz="1100" dirty="0">
                <a:latin typeface="Times New Roman"/>
                <a:cs typeface="Times New Roman"/>
              </a:rPr>
              <a:t>(Equation</a:t>
            </a:r>
            <a:r>
              <a:rPr sz="1100" spc="-10" dirty="0">
                <a:latin typeface="Times New Roman"/>
                <a:cs typeface="Times New Roman"/>
              </a:rPr>
              <a:t> </a:t>
            </a:r>
            <a:r>
              <a:rPr sz="1100" dirty="0">
                <a:latin typeface="Times New Roman"/>
                <a:cs typeface="Times New Roman"/>
              </a:rPr>
              <a:t>15.10:</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spc="-10" dirty="0">
                <a:latin typeface="Times New Roman"/>
                <a:cs typeface="Times New Roman"/>
              </a:rPr>
              <a:t>constant</a:t>
            </a:r>
            <a:r>
              <a:rPr sz="1100" dirty="0">
                <a:latin typeface="Times New Roman"/>
                <a:cs typeface="Times New Roman"/>
              </a:rPr>
              <a:t>	for</a:t>
            </a:r>
            <a:r>
              <a:rPr sz="1100" spc="-25" dirty="0">
                <a:latin typeface="Times New Roman"/>
                <a:cs typeface="Times New Roman"/>
              </a:rPr>
              <a:t> </a:t>
            </a:r>
            <a:r>
              <a:rPr sz="1100" dirty="0">
                <a:latin typeface="Times New Roman"/>
                <a:cs typeface="Times New Roman"/>
              </a:rPr>
              <a:t>an</a:t>
            </a:r>
            <a:r>
              <a:rPr sz="1100" spc="-10" dirty="0">
                <a:latin typeface="Times New Roman"/>
                <a:cs typeface="Times New Roman"/>
              </a:rPr>
              <a:t> </a:t>
            </a:r>
            <a:r>
              <a:rPr sz="1100" dirty="0">
                <a:latin typeface="Times New Roman"/>
                <a:cs typeface="Times New Roman"/>
              </a:rPr>
              <a:t>adiabatic</a:t>
            </a:r>
            <a:r>
              <a:rPr sz="1100" spc="-15" dirty="0">
                <a:latin typeface="Times New Roman"/>
                <a:cs typeface="Times New Roman"/>
              </a:rPr>
              <a:t> </a:t>
            </a:r>
            <a:r>
              <a:rPr sz="1100" spc="-10" dirty="0">
                <a:latin typeface="Times New Roman"/>
                <a:cs typeface="Times New Roman"/>
              </a:rPr>
              <a:t>process.</a:t>
            </a:r>
            <a:endParaRPr sz="1100">
              <a:latin typeface="Times New Roman"/>
              <a:cs typeface="Times New Roman"/>
            </a:endParaRPr>
          </a:p>
        </p:txBody>
      </p:sp>
      <p:sp>
        <p:nvSpPr>
          <p:cNvPr id="28" name="object 28"/>
          <p:cNvSpPr txBox="1"/>
          <p:nvPr/>
        </p:nvSpPr>
        <p:spPr>
          <a:xfrm>
            <a:off x="2959353" y="-585469"/>
            <a:ext cx="3087370"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(c)</a:t>
            </a:r>
            <a:r>
              <a:rPr sz="1100" spc="5" dirty="0">
                <a:latin typeface="Times New Roman"/>
                <a:cs typeface="Times New Roman"/>
              </a:rPr>
              <a:t> </a:t>
            </a:r>
            <a:r>
              <a:rPr sz="1100" dirty="0">
                <a:latin typeface="Times New Roman"/>
                <a:cs typeface="Times New Roman"/>
              </a:rPr>
              <a:t>First,</a:t>
            </a:r>
            <a:r>
              <a:rPr sz="1100" spc="-25" dirty="0">
                <a:latin typeface="Times New Roman"/>
                <a:cs typeface="Times New Roman"/>
              </a:rPr>
              <a:t> </a:t>
            </a:r>
            <a:r>
              <a:rPr sz="1100" dirty="0">
                <a:latin typeface="Times New Roman"/>
                <a:cs typeface="Times New Roman"/>
              </a:rPr>
              <a:t>let’s</a:t>
            </a:r>
            <a:r>
              <a:rPr sz="1100" spc="-15" dirty="0">
                <a:latin typeface="Times New Roman"/>
                <a:cs typeface="Times New Roman"/>
              </a:rPr>
              <a:t> </a:t>
            </a:r>
            <a:r>
              <a:rPr sz="1100" spc="-10" dirty="0">
                <a:latin typeface="Times New Roman"/>
                <a:cs typeface="Times New Roman"/>
              </a:rPr>
              <a:t>re-</a:t>
            </a:r>
            <a:r>
              <a:rPr sz="1100" dirty="0">
                <a:latin typeface="Times New Roman"/>
                <a:cs typeface="Times New Roman"/>
              </a:rPr>
              <a:t>write</a:t>
            </a:r>
            <a:r>
              <a:rPr sz="1100" spc="-20" dirty="0">
                <a:latin typeface="Times New Roman"/>
                <a:cs typeface="Times New Roman"/>
              </a:rPr>
              <a:t> </a:t>
            </a:r>
            <a:r>
              <a:rPr sz="1100" dirty="0">
                <a:latin typeface="Times New Roman"/>
                <a:cs typeface="Times New Roman"/>
              </a:rPr>
              <a:t>Eq.</a:t>
            </a:r>
            <a:r>
              <a:rPr sz="1100" spc="-15" dirty="0">
                <a:latin typeface="Times New Roman"/>
                <a:cs typeface="Times New Roman"/>
              </a:rPr>
              <a:t> </a:t>
            </a:r>
            <a:r>
              <a:rPr sz="1100" dirty="0">
                <a:latin typeface="Times New Roman"/>
                <a:cs typeface="Times New Roman"/>
              </a:rPr>
              <a:t>15.8</a:t>
            </a:r>
            <a:r>
              <a:rPr sz="1100" spc="-20" dirty="0">
                <a:latin typeface="Times New Roman"/>
                <a:cs typeface="Times New Roman"/>
              </a:rPr>
              <a:t> </a:t>
            </a:r>
            <a:r>
              <a:rPr sz="1100" dirty="0">
                <a:latin typeface="Times New Roman"/>
                <a:cs typeface="Times New Roman"/>
              </a:rPr>
              <a:t>using</a:t>
            </a:r>
            <a:r>
              <a:rPr sz="1100" spc="-2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ideal gas</a:t>
            </a:r>
            <a:r>
              <a:rPr sz="1100" spc="-20" dirty="0">
                <a:latin typeface="Times New Roman"/>
                <a:cs typeface="Times New Roman"/>
              </a:rPr>
              <a:t> law:</a:t>
            </a:r>
            <a:endParaRPr sz="1100">
              <a:latin typeface="Times New Roman"/>
              <a:cs typeface="Times New Roman"/>
            </a:endParaRPr>
          </a:p>
        </p:txBody>
      </p:sp>
      <p:sp>
        <p:nvSpPr>
          <p:cNvPr id="29" name="object 29"/>
          <p:cNvSpPr txBox="1"/>
          <p:nvPr/>
        </p:nvSpPr>
        <p:spPr>
          <a:xfrm>
            <a:off x="7899654" y="-585469"/>
            <a:ext cx="60960" cy="182101"/>
          </a:xfrm>
          <a:prstGeom prst="rect">
            <a:avLst/>
          </a:prstGeom>
        </p:spPr>
        <p:txBody>
          <a:bodyPr vert="horz" wrap="square" lIns="0" tIns="12700" rIns="0" bIns="0" rtlCol="0">
            <a:spAutoFit/>
          </a:bodyPr>
          <a:lstStyle/>
          <a:p>
            <a:pPr marL="12700">
              <a:spcBef>
                <a:spcPts val="100"/>
              </a:spcBef>
            </a:pPr>
            <a:r>
              <a:rPr sz="1100" b="1" spc="-50" dirty="0">
                <a:latin typeface="Times New Roman"/>
                <a:cs typeface="Times New Roman"/>
              </a:rPr>
              <a:t>.</a:t>
            </a:r>
            <a:endParaRPr sz="1100">
              <a:latin typeface="Times New Roman"/>
              <a:cs typeface="Times New Roman"/>
            </a:endParaRPr>
          </a:p>
        </p:txBody>
      </p:sp>
      <p:sp>
        <p:nvSpPr>
          <p:cNvPr id="30" name="object 30"/>
          <p:cNvSpPr txBox="1"/>
          <p:nvPr/>
        </p:nvSpPr>
        <p:spPr>
          <a:xfrm>
            <a:off x="2959353" y="-116078"/>
            <a:ext cx="2596515"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Isolating</a:t>
            </a:r>
            <a:r>
              <a:rPr sz="1100" spc="-3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logarithm</a:t>
            </a:r>
            <a:r>
              <a:rPr sz="1100" spc="10" dirty="0">
                <a:latin typeface="Times New Roman"/>
                <a:cs typeface="Times New Roman"/>
              </a:rPr>
              <a:t> </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right</a:t>
            </a:r>
            <a:r>
              <a:rPr sz="1100" spc="-10" dirty="0">
                <a:latin typeface="Times New Roman"/>
                <a:cs typeface="Times New Roman"/>
              </a:rPr>
              <a:t> </a:t>
            </a:r>
            <a:r>
              <a:rPr sz="1100" dirty="0">
                <a:latin typeface="Times New Roman"/>
                <a:cs typeface="Times New Roman"/>
              </a:rPr>
              <a:t>side </a:t>
            </a:r>
            <a:r>
              <a:rPr sz="1100" spc="-10" dirty="0">
                <a:latin typeface="Times New Roman"/>
                <a:cs typeface="Times New Roman"/>
              </a:rPr>
              <a:t>gives:</a:t>
            </a:r>
            <a:endParaRPr sz="1100">
              <a:latin typeface="Times New Roman"/>
              <a:cs typeface="Times New Roman"/>
            </a:endParaRPr>
          </a:p>
        </p:txBody>
      </p:sp>
      <p:sp>
        <p:nvSpPr>
          <p:cNvPr id="31" name="object 31"/>
          <p:cNvSpPr txBox="1"/>
          <p:nvPr/>
        </p:nvSpPr>
        <p:spPr>
          <a:xfrm>
            <a:off x="6425565" y="-116078"/>
            <a:ext cx="60960" cy="182101"/>
          </a:xfrm>
          <a:prstGeom prst="rect">
            <a:avLst/>
          </a:prstGeom>
        </p:spPr>
        <p:txBody>
          <a:bodyPr vert="horz" wrap="square" lIns="0" tIns="12700" rIns="0" bIns="0" rtlCol="0">
            <a:spAutoFit/>
          </a:bodyPr>
          <a:lstStyle/>
          <a:p>
            <a:pPr marL="12700">
              <a:spcBef>
                <a:spcPts val="100"/>
              </a:spcBef>
            </a:pPr>
            <a:r>
              <a:rPr sz="1100" b="1" spc="-50" dirty="0">
                <a:latin typeface="Times New Roman"/>
                <a:cs typeface="Times New Roman"/>
              </a:rPr>
              <a:t>.</a:t>
            </a:r>
            <a:endParaRPr sz="1100">
              <a:latin typeface="Times New Roman"/>
              <a:cs typeface="Times New Roman"/>
            </a:endParaRPr>
          </a:p>
        </p:txBody>
      </p:sp>
      <p:sp>
        <p:nvSpPr>
          <p:cNvPr id="32" name="object 32"/>
          <p:cNvSpPr txBox="1"/>
          <p:nvPr/>
        </p:nvSpPr>
        <p:spPr>
          <a:xfrm>
            <a:off x="2959354" y="374649"/>
            <a:ext cx="2082800"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Taking</a:t>
            </a:r>
            <a:r>
              <a:rPr sz="1100" spc="-4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exponential</a:t>
            </a:r>
            <a:r>
              <a:rPr sz="1100" spc="-25" dirty="0">
                <a:latin typeface="Times New Roman"/>
                <a:cs typeface="Times New Roman"/>
              </a:rPr>
              <a:t> </a:t>
            </a:r>
            <a:r>
              <a:rPr sz="1100" dirty="0">
                <a:latin typeface="Times New Roman"/>
                <a:cs typeface="Times New Roman"/>
              </a:rPr>
              <a:t>of</a:t>
            </a:r>
            <a:r>
              <a:rPr sz="1100" spc="-25" dirty="0">
                <a:latin typeface="Times New Roman"/>
                <a:cs typeface="Times New Roman"/>
              </a:rPr>
              <a:t> </a:t>
            </a:r>
            <a:r>
              <a:rPr sz="1100" dirty="0">
                <a:latin typeface="Times New Roman"/>
                <a:cs typeface="Times New Roman"/>
              </a:rPr>
              <a:t>both</a:t>
            </a:r>
            <a:r>
              <a:rPr sz="1100" spc="-30" dirty="0">
                <a:latin typeface="Times New Roman"/>
                <a:cs typeface="Times New Roman"/>
              </a:rPr>
              <a:t> </a:t>
            </a:r>
            <a:r>
              <a:rPr sz="1100" spc="-10" dirty="0">
                <a:latin typeface="Times New Roman"/>
                <a:cs typeface="Times New Roman"/>
              </a:rPr>
              <a:t>sides:</a:t>
            </a:r>
            <a:endParaRPr sz="1100">
              <a:latin typeface="Times New Roman"/>
              <a:cs typeface="Times New Roman"/>
            </a:endParaRPr>
          </a:p>
        </p:txBody>
      </p:sp>
      <p:sp>
        <p:nvSpPr>
          <p:cNvPr id="33" name="object 33"/>
          <p:cNvSpPr txBox="1"/>
          <p:nvPr/>
        </p:nvSpPr>
        <p:spPr>
          <a:xfrm>
            <a:off x="6555104" y="374649"/>
            <a:ext cx="60960" cy="182101"/>
          </a:xfrm>
          <a:prstGeom prst="rect">
            <a:avLst/>
          </a:prstGeom>
        </p:spPr>
        <p:txBody>
          <a:bodyPr vert="horz" wrap="square" lIns="0" tIns="12700" rIns="0" bIns="0" rtlCol="0">
            <a:spAutoFit/>
          </a:bodyPr>
          <a:lstStyle/>
          <a:p>
            <a:pPr marL="12700">
              <a:spcBef>
                <a:spcPts val="100"/>
              </a:spcBef>
            </a:pPr>
            <a:r>
              <a:rPr sz="1100" b="1" spc="-50" dirty="0">
                <a:latin typeface="Times New Roman"/>
                <a:cs typeface="Times New Roman"/>
              </a:rPr>
              <a:t>.</a:t>
            </a:r>
            <a:endParaRPr sz="1100">
              <a:latin typeface="Times New Roman"/>
              <a:cs typeface="Times New Roman"/>
            </a:endParaRPr>
          </a:p>
        </p:txBody>
      </p:sp>
      <p:sp>
        <p:nvSpPr>
          <p:cNvPr id="34" name="object 34"/>
          <p:cNvSpPr txBox="1"/>
          <p:nvPr/>
        </p:nvSpPr>
        <p:spPr>
          <a:xfrm>
            <a:off x="2959353" y="758698"/>
            <a:ext cx="1421130"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final</a:t>
            </a:r>
            <a:r>
              <a:rPr sz="1100" spc="-5" dirty="0">
                <a:latin typeface="Times New Roman"/>
                <a:cs typeface="Times New Roman"/>
              </a:rPr>
              <a:t> </a:t>
            </a:r>
            <a:r>
              <a:rPr sz="1100" dirty="0">
                <a:latin typeface="Times New Roman"/>
                <a:cs typeface="Times New Roman"/>
              </a:rPr>
              <a:t>volume</a:t>
            </a:r>
            <a:r>
              <a:rPr sz="1100" spc="-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spc="-20" dirty="0">
                <a:latin typeface="Times New Roman"/>
                <a:cs typeface="Times New Roman"/>
              </a:rPr>
              <a:t>thus:</a:t>
            </a:r>
            <a:endParaRPr sz="1100">
              <a:latin typeface="Times New Roman"/>
              <a:cs typeface="Times New Roman"/>
            </a:endParaRPr>
          </a:p>
        </p:txBody>
      </p:sp>
      <p:sp>
        <p:nvSpPr>
          <p:cNvPr id="35" name="object 35"/>
          <p:cNvSpPr txBox="1"/>
          <p:nvPr/>
        </p:nvSpPr>
        <p:spPr>
          <a:xfrm>
            <a:off x="7184897" y="758698"/>
            <a:ext cx="60960" cy="182101"/>
          </a:xfrm>
          <a:prstGeom prst="rect">
            <a:avLst/>
          </a:prstGeom>
        </p:spPr>
        <p:txBody>
          <a:bodyPr vert="horz" wrap="square" lIns="0" tIns="12700" rIns="0" bIns="0" rtlCol="0">
            <a:spAutoFit/>
          </a:bodyPr>
          <a:lstStyle/>
          <a:p>
            <a:pPr marL="12700">
              <a:spcBef>
                <a:spcPts val="100"/>
              </a:spcBef>
            </a:pPr>
            <a:r>
              <a:rPr sz="1100" b="1" spc="-50" dirty="0">
                <a:latin typeface="Times New Roman"/>
                <a:cs typeface="Times New Roman"/>
              </a:rPr>
              <a:t>.</a:t>
            </a:r>
            <a:endParaRPr sz="1100">
              <a:latin typeface="Times New Roman"/>
              <a:cs typeface="Times New Roman"/>
            </a:endParaRPr>
          </a:p>
        </p:txBody>
      </p:sp>
      <p:sp>
        <p:nvSpPr>
          <p:cNvPr id="36" name="object 36"/>
          <p:cNvSpPr txBox="1"/>
          <p:nvPr/>
        </p:nvSpPr>
        <p:spPr>
          <a:xfrm>
            <a:off x="2959353" y="1261618"/>
            <a:ext cx="2023110"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Solving</a:t>
            </a:r>
            <a:r>
              <a:rPr sz="1100" spc="-10"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final</a:t>
            </a:r>
            <a:r>
              <a:rPr sz="1100" spc="-5" dirty="0">
                <a:latin typeface="Times New Roman"/>
                <a:cs typeface="Times New Roman"/>
              </a:rPr>
              <a:t> </a:t>
            </a:r>
            <a:r>
              <a:rPr sz="1100" dirty="0">
                <a:latin typeface="Times New Roman"/>
                <a:cs typeface="Times New Roman"/>
              </a:rPr>
              <a:t>pressure</a:t>
            </a:r>
            <a:r>
              <a:rPr sz="1100" spc="-5" dirty="0">
                <a:latin typeface="Times New Roman"/>
                <a:cs typeface="Times New Roman"/>
              </a:rPr>
              <a:t> </a:t>
            </a:r>
            <a:r>
              <a:rPr sz="1100" spc="-10" dirty="0">
                <a:latin typeface="Times New Roman"/>
                <a:cs typeface="Times New Roman"/>
              </a:rPr>
              <a:t>gives:</a:t>
            </a:r>
            <a:endParaRPr sz="1100">
              <a:latin typeface="Times New Roman"/>
              <a:cs typeface="Times New Roman"/>
            </a:endParaRPr>
          </a:p>
        </p:txBody>
      </p:sp>
      <p:sp>
        <p:nvSpPr>
          <p:cNvPr id="37" name="object 37"/>
          <p:cNvSpPr txBox="1"/>
          <p:nvPr/>
        </p:nvSpPr>
        <p:spPr>
          <a:xfrm>
            <a:off x="7646670" y="1261618"/>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38" name="object 38"/>
          <p:cNvSpPr txBox="1"/>
          <p:nvPr/>
        </p:nvSpPr>
        <p:spPr>
          <a:xfrm>
            <a:off x="2502205" y="3627502"/>
            <a:ext cx="4140835" cy="808555"/>
          </a:xfrm>
          <a:prstGeom prst="rect">
            <a:avLst/>
          </a:prstGeom>
        </p:spPr>
        <p:txBody>
          <a:bodyPr vert="horz" wrap="square" lIns="0" tIns="13335" rIns="0" bIns="0" rtlCol="0">
            <a:spAutoFit/>
          </a:bodyPr>
          <a:lstStyle/>
          <a:p>
            <a:pPr marL="12700">
              <a:lnSpc>
                <a:spcPts val="1285"/>
              </a:lnSpc>
              <a:spcBef>
                <a:spcPts val="105"/>
              </a:spcBef>
            </a:pPr>
            <a:r>
              <a:rPr sz="1100" b="1" spc="-10" dirty="0">
                <a:latin typeface="Times New Roman"/>
                <a:cs typeface="Times New Roman"/>
              </a:rPr>
              <a:t>EXAMPLE</a:t>
            </a:r>
            <a:r>
              <a:rPr sz="1100" b="1" spc="-25" dirty="0">
                <a:latin typeface="Times New Roman"/>
                <a:cs typeface="Times New Roman"/>
              </a:rPr>
              <a:t> </a:t>
            </a:r>
            <a:r>
              <a:rPr sz="1100" b="1" dirty="0">
                <a:latin typeface="Times New Roman"/>
                <a:cs typeface="Times New Roman"/>
              </a:rPr>
              <a:t>15.4B</a:t>
            </a:r>
            <a:r>
              <a:rPr sz="1100" b="1" spc="-15" dirty="0">
                <a:latin typeface="Times New Roman"/>
                <a:cs typeface="Times New Roman"/>
              </a:rPr>
              <a:t> </a:t>
            </a:r>
            <a:r>
              <a:rPr sz="1100" b="1" dirty="0">
                <a:latin typeface="Times New Roman"/>
                <a:cs typeface="Times New Roman"/>
              </a:rPr>
              <a:t>–</a:t>
            </a:r>
            <a:r>
              <a:rPr sz="1100" b="1" spc="-65" dirty="0">
                <a:latin typeface="Times New Roman"/>
                <a:cs typeface="Times New Roman"/>
              </a:rPr>
              <a:t> </a:t>
            </a:r>
            <a:r>
              <a:rPr sz="1100" b="1" dirty="0">
                <a:latin typeface="Times New Roman"/>
                <a:cs typeface="Times New Roman"/>
              </a:rPr>
              <a:t>Analyzing</a:t>
            </a:r>
            <a:r>
              <a:rPr sz="1100" b="1" spc="-20" dirty="0">
                <a:latin typeface="Times New Roman"/>
                <a:cs typeface="Times New Roman"/>
              </a:rPr>
              <a:t> </a:t>
            </a:r>
            <a:r>
              <a:rPr sz="1100" b="1" dirty="0">
                <a:latin typeface="Times New Roman"/>
                <a:cs typeface="Times New Roman"/>
              </a:rPr>
              <a:t>an</a:t>
            </a:r>
            <a:r>
              <a:rPr sz="1100" b="1" spc="-15" dirty="0">
                <a:latin typeface="Times New Roman"/>
                <a:cs typeface="Times New Roman"/>
              </a:rPr>
              <a:t> </a:t>
            </a:r>
            <a:r>
              <a:rPr sz="1100" b="1" dirty="0">
                <a:latin typeface="Times New Roman"/>
                <a:cs typeface="Times New Roman"/>
              </a:rPr>
              <a:t>adiabatic</a:t>
            </a:r>
            <a:r>
              <a:rPr sz="1100" b="1" spc="-15" dirty="0">
                <a:latin typeface="Times New Roman"/>
                <a:cs typeface="Times New Roman"/>
              </a:rPr>
              <a:t> </a:t>
            </a:r>
            <a:r>
              <a:rPr sz="1100" b="1" spc="-10" dirty="0">
                <a:latin typeface="Times New Roman"/>
                <a:cs typeface="Times New Roman"/>
              </a:rPr>
              <a:t>process</a:t>
            </a:r>
            <a:endParaRPr sz="1100">
              <a:latin typeface="Times New Roman"/>
              <a:cs typeface="Times New Roman"/>
            </a:endParaRPr>
          </a:p>
          <a:p>
            <a:pPr marL="12700" marR="5080" indent="456563">
              <a:lnSpc>
                <a:spcPts val="1200"/>
              </a:lnSpc>
              <a:spcBef>
                <a:spcPts val="100"/>
              </a:spcBef>
            </a:pP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dirty="0">
                <a:latin typeface="Times New Roman"/>
                <a:cs typeface="Times New Roman"/>
              </a:rPr>
              <a:t>monatomic</a:t>
            </a:r>
            <a:r>
              <a:rPr sz="1100" spc="-10"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experiences</a:t>
            </a:r>
            <a:r>
              <a:rPr sz="1100" spc="-20" dirty="0">
                <a:latin typeface="Times New Roman"/>
                <a:cs typeface="Times New Roman"/>
              </a:rPr>
              <a:t> </a:t>
            </a:r>
            <a:r>
              <a:rPr sz="1100" dirty="0">
                <a:latin typeface="Times New Roman"/>
                <a:cs typeface="Times New Roman"/>
              </a:rPr>
              <a:t>an</a:t>
            </a:r>
            <a:r>
              <a:rPr sz="1100" spc="-10" dirty="0">
                <a:latin typeface="Times New Roman"/>
                <a:cs typeface="Times New Roman"/>
              </a:rPr>
              <a:t> adiabatic </a:t>
            </a:r>
            <a:r>
              <a:rPr sz="1100" dirty="0">
                <a:latin typeface="Times New Roman"/>
                <a:cs typeface="Times New Roman"/>
              </a:rPr>
              <a:t>expansion</a:t>
            </a:r>
            <a:r>
              <a:rPr sz="1100" spc="-15" dirty="0">
                <a:latin typeface="Times New Roman"/>
                <a:cs typeface="Times New Roman"/>
              </a:rPr>
              <a:t> </a:t>
            </a:r>
            <a:r>
              <a:rPr sz="1100" dirty="0">
                <a:latin typeface="Times New Roman"/>
                <a:cs typeface="Times New Roman"/>
              </a:rPr>
              <a:t>that</a:t>
            </a:r>
            <a:r>
              <a:rPr sz="1100" spc="-10" dirty="0">
                <a:latin typeface="Times New Roman"/>
                <a:cs typeface="Times New Roman"/>
              </a:rPr>
              <a:t> </a:t>
            </a:r>
            <a:r>
              <a:rPr sz="1100" dirty="0">
                <a:latin typeface="Times New Roman"/>
                <a:cs typeface="Times New Roman"/>
              </a:rPr>
              <a:t>moves it</a:t>
            </a:r>
            <a:r>
              <a:rPr sz="1100" spc="5" dirty="0">
                <a:latin typeface="Times New Roman"/>
                <a:cs typeface="Times New Roman"/>
              </a:rPr>
              <a:t> </a:t>
            </a:r>
            <a:r>
              <a:rPr sz="1100" dirty="0">
                <a:latin typeface="Times New Roman"/>
                <a:cs typeface="Times New Roman"/>
              </a:rPr>
              <a:t>from</a:t>
            </a:r>
            <a:r>
              <a:rPr sz="1100" spc="5" dirty="0">
                <a:latin typeface="Times New Roman"/>
                <a:cs typeface="Times New Roman"/>
              </a:rPr>
              <a:t> </a:t>
            </a:r>
            <a:r>
              <a:rPr sz="1100" dirty="0">
                <a:latin typeface="Times New Roman"/>
                <a:cs typeface="Times New Roman"/>
              </a:rPr>
              <a:t>an</a:t>
            </a:r>
            <a:r>
              <a:rPr sz="1100" spc="-10" dirty="0">
                <a:latin typeface="Times New Roman"/>
                <a:cs typeface="Times New Roman"/>
              </a:rPr>
              <a:t> </a:t>
            </a:r>
            <a:r>
              <a:rPr sz="1100" dirty="0">
                <a:latin typeface="Times New Roman"/>
                <a:cs typeface="Times New Roman"/>
              </a:rPr>
              <a:t>initial</a:t>
            </a:r>
            <a:r>
              <a:rPr sz="1100" spc="-5" dirty="0">
                <a:latin typeface="Times New Roman"/>
                <a:cs typeface="Times New Roman"/>
              </a:rPr>
              <a:t> </a:t>
            </a:r>
            <a:r>
              <a:rPr sz="1100" dirty="0">
                <a:latin typeface="Times New Roman"/>
                <a:cs typeface="Times New Roman"/>
              </a:rPr>
              <a:t>state, at</a:t>
            </a:r>
            <a:r>
              <a:rPr sz="1100" spc="5" dirty="0">
                <a:latin typeface="Times New Roman"/>
                <a:cs typeface="Times New Roman"/>
              </a:rPr>
              <a:t> </a:t>
            </a:r>
            <a:r>
              <a:rPr sz="1100" dirty="0">
                <a:latin typeface="Times New Roman"/>
                <a:cs typeface="Times New Roman"/>
              </a:rPr>
              <a:t>400</a:t>
            </a:r>
            <a:r>
              <a:rPr sz="1100" spc="20" dirty="0">
                <a:latin typeface="Times New Roman"/>
                <a:cs typeface="Times New Roman"/>
              </a:rPr>
              <a:t> </a:t>
            </a:r>
            <a:r>
              <a:rPr sz="1100" dirty="0">
                <a:latin typeface="Times New Roman"/>
                <a:cs typeface="Times New Roman"/>
              </a:rPr>
              <a:t>K,</a:t>
            </a:r>
            <a:r>
              <a:rPr sz="1100" spc="-15" dirty="0">
                <a:latin typeface="Times New Roman"/>
                <a:cs typeface="Times New Roman"/>
              </a:rPr>
              <a:t> </a:t>
            </a:r>
            <a:r>
              <a:rPr sz="1100" dirty="0">
                <a:latin typeface="Times New Roman"/>
                <a:cs typeface="Times New Roman"/>
              </a:rPr>
              <a:t>to a</a:t>
            </a:r>
            <a:r>
              <a:rPr sz="1100" spc="-10" dirty="0">
                <a:latin typeface="Times New Roman"/>
                <a:cs typeface="Times New Roman"/>
              </a:rPr>
              <a:t> </a:t>
            </a:r>
            <a:r>
              <a:rPr sz="1100" dirty="0">
                <a:latin typeface="Times New Roman"/>
                <a:cs typeface="Times New Roman"/>
              </a:rPr>
              <a:t>final</a:t>
            </a:r>
            <a:r>
              <a:rPr sz="1100" spc="-10" dirty="0">
                <a:latin typeface="Times New Roman"/>
                <a:cs typeface="Times New Roman"/>
              </a:rPr>
              <a:t> </a:t>
            </a:r>
            <a:r>
              <a:rPr sz="1100" dirty="0">
                <a:latin typeface="Times New Roman"/>
                <a:cs typeface="Times New Roman"/>
              </a:rPr>
              <a:t>state</a:t>
            </a:r>
            <a:r>
              <a:rPr sz="1100" spc="-10" dirty="0">
                <a:latin typeface="Times New Roman"/>
                <a:cs typeface="Times New Roman"/>
              </a:rPr>
              <a:t> </a:t>
            </a:r>
            <a:r>
              <a:rPr sz="1100" dirty="0">
                <a:latin typeface="Times New Roman"/>
                <a:cs typeface="Times New Roman"/>
              </a:rPr>
              <a:t>at</a:t>
            </a:r>
            <a:r>
              <a:rPr sz="1100" spc="-10" dirty="0">
                <a:latin typeface="Times New Roman"/>
                <a:cs typeface="Times New Roman"/>
              </a:rPr>
              <a:t> </a:t>
            </a:r>
            <a:r>
              <a:rPr sz="1100" spc="-50" dirty="0">
                <a:latin typeface="Times New Roman"/>
                <a:cs typeface="Times New Roman"/>
              </a:rPr>
              <a:t>a </a:t>
            </a:r>
            <a:r>
              <a:rPr sz="1100" dirty="0">
                <a:latin typeface="Times New Roman"/>
                <a:cs typeface="Times New Roman"/>
              </a:rPr>
              <a:t>temperature</a:t>
            </a:r>
            <a:r>
              <a:rPr sz="1100" spc="-2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200</a:t>
            </a:r>
            <a:r>
              <a:rPr sz="1100" spc="-25" dirty="0">
                <a:latin typeface="Times New Roman"/>
                <a:cs typeface="Times New Roman"/>
              </a:rPr>
              <a:t> </a:t>
            </a:r>
            <a:r>
              <a:rPr sz="1100" dirty="0">
                <a:latin typeface="Times New Roman"/>
                <a:cs typeface="Times New Roman"/>
              </a:rPr>
              <a:t>K.</a:t>
            </a:r>
            <a:r>
              <a:rPr sz="1100" spc="-4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process</a:t>
            </a:r>
            <a:r>
              <a:rPr sz="1100" spc="-20" dirty="0">
                <a:latin typeface="Times New Roman"/>
                <a:cs typeface="Times New Roman"/>
              </a:rPr>
              <a:t> </a:t>
            </a:r>
            <a:r>
              <a:rPr sz="1100" dirty="0">
                <a:latin typeface="Times New Roman"/>
                <a:cs typeface="Times New Roman"/>
              </a:rPr>
              <a:t>is</a:t>
            </a:r>
            <a:r>
              <a:rPr sz="1100" spc="-30" dirty="0">
                <a:latin typeface="Times New Roman"/>
                <a:cs typeface="Times New Roman"/>
              </a:rPr>
              <a:t> </a:t>
            </a:r>
            <a:r>
              <a:rPr sz="1100" dirty="0">
                <a:latin typeface="Times New Roman"/>
                <a:cs typeface="Times New Roman"/>
              </a:rPr>
              <a:t>shown</a:t>
            </a:r>
            <a:r>
              <a:rPr sz="1100" spc="-30" dirty="0">
                <a:latin typeface="Times New Roman"/>
                <a:cs typeface="Times New Roman"/>
              </a:rPr>
              <a:t> </a:t>
            </a:r>
            <a:r>
              <a:rPr sz="1100" dirty="0">
                <a:latin typeface="Times New Roman"/>
                <a:cs typeface="Times New Roman"/>
              </a:rPr>
              <a:t>on</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45" dirty="0">
                <a:latin typeface="Times New Roman"/>
                <a:cs typeface="Times New Roman"/>
              </a:rPr>
              <a:t> </a:t>
            </a:r>
            <a:r>
              <a:rPr sz="1100" dirty="0">
                <a:latin typeface="Times New Roman"/>
                <a:cs typeface="Times New Roman"/>
              </a:rPr>
              <a:t>diagram</a:t>
            </a:r>
            <a:r>
              <a:rPr sz="1100" spc="-15" dirty="0">
                <a:latin typeface="Times New Roman"/>
                <a:cs typeface="Times New Roman"/>
              </a:rPr>
              <a:t> </a:t>
            </a:r>
            <a:r>
              <a:rPr sz="1100" dirty="0">
                <a:latin typeface="Times New Roman"/>
                <a:cs typeface="Times New Roman"/>
              </a:rPr>
              <a:t>in</a:t>
            </a:r>
            <a:r>
              <a:rPr sz="1100" spc="-30" dirty="0">
                <a:latin typeface="Times New Roman"/>
                <a:cs typeface="Times New Roman"/>
              </a:rPr>
              <a:t> </a:t>
            </a:r>
            <a:r>
              <a:rPr sz="1100" spc="-10" dirty="0">
                <a:latin typeface="Times New Roman"/>
                <a:cs typeface="Times New Roman"/>
              </a:rPr>
              <a:t>Figure</a:t>
            </a:r>
            <a:endParaRPr sz="1100">
              <a:latin typeface="Times New Roman"/>
              <a:cs typeface="Times New Roman"/>
            </a:endParaRPr>
          </a:p>
          <a:p>
            <a:pPr marL="12700">
              <a:lnSpc>
                <a:spcPts val="1180"/>
              </a:lnSpc>
            </a:pPr>
            <a:r>
              <a:rPr sz="1100" dirty="0">
                <a:latin typeface="Times New Roman"/>
                <a:cs typeface="Times New Roman"/>
              </a:rPr>
              <a:t>15.11.</a:t>
            </a:r>
            <a:r>
              <a:rPr sz="1100" spc="-35" dirty="0">
                <a:latin typeface="Times New Roman"/>
                <a:cs typeface="Times New Roman"/>
              </a:rPr>
              <a:t> </a:t>
            </a:r>
            <a:r>
              <a:rPr sz="1100" dirty="0">
                <a:latin typeface="Times New Roman"/>
                <a:cs typeface="Times New Roman"/>
              </a:rPr>
              <a:t>Calculate</a:t>
            </a:r>
            <a:r>
              <a:rPr sz="1100" spc="-2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values</a:t>
            </a:r>
            <a:r>
              <a:rPr sz="1100" spc="-20"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final</a:t>
            </a:r>
            <a:r>
              <a:rPr sz="1100" spc="-15" dirty="0">
                <a:latin typeface="Times New Roman"/>
                <a:cs typeface="Times New Roman"/>
              </a:rPr>
              <a:t> </a:t>
            </a:r>
            <a:r>
              <a:rPr sz="1100" dirty="0">
                <a:latin typeface="Times New Roman"/>
                <a:cs typeface="Times New Roman"/>
              </a:rPr>
              <a:t>pressure</a:t>
            </a:r>
            <a:r>
              <a:rPr sz="1100" spc="-25" dirty="0">
                <a:latin typeface="Times New Roman"/>
                <a:cs typeface="Times New Roman"/>
              </a:rPr>
              <a:t> </a:t>
            </a:r>
            <a:r>
              <a:rPr sz="1100" dirty="0">
                <a:latin typeface="Times New Roman"/>
                <a:cs typeface="Times New Roman"/>
              </a:rPr>
              <a:t>and</a:t>
            </a:r>
            <a:r>
              <a:rPr sz="1100" spc="-20" dirty="0">
                <a:latin typeface="Times New Roman"/>
                <a:cs typeface="Times New Roman"/>
              </a:rPr>
              <a:t> </a:t>
            </a:r>
            <a:r>
              <a:rPr sz="1100" spc="-10" dirty="0">
                <a:latin typeface="Times New Roman"/>
                <a:cs typeface="Times New Roman"/>
              </a:rPr>
              <a:t>volume.</a:t>
            </a:r>
            <a:endParaRPr sz="1100">
              <a:latin typeface="Times New Roman"/>
              <a:cs typeface="Times New Roman"/>
            </a:endParaRPr>
          </a:p>
        </p:txBody>
      </p:sp>
      <p:sp>
        <p:nvSpPr>
          <p:cNvPr id="39" name="object 39"/>
          <p:cNvSpPr txBox="1"/>
          <p:nvPr/>
        </p:nvSpPr>
        <p:spPr>
          <a:xfrm>
            <a:off x="2502205" y="4457167"/>
            <a:ext cx="2271395" cy="533479"/>
          </a:xfrm>
          <a:prstGeom prst="rect">
            <a:avLst/>
          </a:prstGeom>
        </p:spPr>
        <p:txBody>
          <a:bodyPr vert="horz" wrap="square" lIns="0" tIns="104140" rIns="0" bIns="0" rtlCol="0">
            <a:spAutoFit/>
          </a:bodyPr>
          <a:lstStyle/>
          <a:p>
            <a:pPr marL="12700">
              <a:spcBef>
                <a:spcPts val="820"/>
              </a:spcBef>
            </a:pPr>
            <a:r>
              <a:rPr sz="1100" b="1" spc="-10" dirty="0">
                <a:latin typeface="Times New Roman"/>
                <a:cs typeface="Times New Roman"/>
              </a:rPr>
              <a:t>SOLUTION</a:t>
            </a:r>
            <a:endParaRPr sz="1100">
              <a:latin typeface="Times New Roman"/>
              <a:cs typeface="Times New Roman"/>
            </a:endParaRPr>
          </a:p>
          <a:p>
            <a:pPr marL="12700">
              <a:spcBef>
                <a:spcPts val="720"/>
              </a:spcBef>
            </a:pPr>
            <a:r>
              <a:rPr sz="1100" dirty="0">
                <a:latin typeface="Times New Roman"/>
                <a:cs typeface="Times New Roman"/>
              </a:rPr>
              <a:t>Because</a:t>
            </a:r>
            <a:r>
              <a:rPr sz="1100" spc="-2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monatomic,</a:t>
            </a:r>
            <a:r>
              <a:rPr sz="1100" spc="-15" dirty="0">
                <a:latin typeface="Times New Roman"/>
                <a:cs typeface="Times New Roman"/>
              </a:rPr>
              <a:t> </a:t>
            </a:r>
            <a:r>
              <a:rPr sz="1100" dirty="0">
                <a:latin typeface="Times New Roman"/>
                <a:cs typeface="Times New Roman"/>
              </a:rPr>
              <a:t>we</a:t>
            </a:r>
            <a:r>
              <a:rPr sz="1100" spc="-25" dirty="0">
                <a:latin typeface="Times New Roman"/>
                <a:cs typeface="Times New Roman"/>
              </a:rPr>
              <a:t> </a:t>
            </a:r>
            <a:r>
              <a:rPr sz="1100" spc="-10" dirty="0">
                <a:latin typeface="Times New Roman"/>
                <a:cs typeface="Times New Roman"/>
              </a:rPr>
              <a:t>have:</a:t>
            </a:r>
            <a:endParaRPr sz="1100">
              <a:latin typeface="Times New Roman"/>
              <a:cs typeface="Times New Roman"/>
            </a:endParaRPr>
          </a:p>
        </p:txBody>
      </p:sp>
      <p:sp>
        <p:nvSpPr>
          <p:cNvPr id="40" name="object 40"/>
          <p:cNvSpPr txBox="1"/>
          <p:nvPr/>
        </p:nvSpPr>
        <p:spPr>
          <a:xfrm>
            <a:off x="5896736" y="4807077"/>
            <a:ext cx="60960" cy="182742"/>
          </a:xfrm>
          <a:prstGeom prst="rect">
            <a:avLst/>
          </a:prstGeom>
        </p:spPr>
        <p:txBody>
          <a:bodyPr vert="horz" wrap="square" lIns="0" tIns="13335" rIns="0" bIns="0" rtlCol="0">
            <a:spAutoFit/>
          </a:bodyPr>
          <a:lstStyle/>
          <a:p>
            <a:pPr marL="12700">
              <a:spcBef>
                <a:spcPts val="105"/>
              </a:spcBef>
            </a:pPr>
            <a:r>
              <a:rPr sz="1100" spc="-50" dirty="0">
                <a:latin typeface="Times New Roman"/>
                <a:cs typeface="Times New Roman"/>
              </a:rPr>
              <a:t>.</a:t>
            </a:r>
            <a:endParaRPr sz="1100">
              <a:latin typeface="Times New Roman"/>
              <a:cs typeface="Times New Roman"/>
            </a:endParaRPr>
          </a:p>
        </p:txBody>
      </p:sp>
      <p:sp>
        <p:nvSpPr>
          <p:cNvPr id="41" name="object 41"/>
          <p:cNvSpPr txBox="1"/>
          <p:nvPr/>
        </p:nvSpPr>
        <p:spPr>
          <a:xfrm>
            <a:off x="2502205" y="5036287"/>
            <a:ext cx="2008505" cy="783035"/>
          </a:xfrm>
          <a:prstGeom prst="rect">
            <a:avLst/>
          </a:prstGeom>
        </p:spPr>
        <p:txBody>
          <a:bodyPr vert="horz" wrap="square" lIns="0" tIns="5080" rIns="0" bIns="0" rtlCol="0">
            <a:spAutoFit/>
          </a:bodyPr>
          <a:lstStyle/>
          <a:p>
            <a:pPr marL="12700" marR="5080">
              <a:lnSpc>
                <a:spcPct val="160000"/>
              </a:lnSpc>
              <a:spcBef>
                <a:spcPts val="40"/>
              </a:spcBef>
            </a:pPr>
            <a:r>
              <a:rPr sz="1100" dirty="0">
                <a:latin typeface="Times New Roman"/>
                <a:cs typeface="Times New Roman"/>
              </a:rPr>
              <a:t>From</a:t>
            </a:r>
            <a:r>
              <a:rPr sz="1100" spc="-10" dirty="0">
                <a:latin typeface="Times New Roman"/>
                <a:cs typeface="Times New Roman"/>
              </a:rPr>
              <a:t> </a:t>
            </a:r>
            <a:r>
              <a:rPr sz="1100" dirty="0">
                <a:latin typeface="Times New Roman"/>
                <a:cs typeface="Times New Roman"/>
              </a:rPr>
              <a:t>Equation</a:t>
            </a:r>
            <a:r>
              <a:rPr sz="1100" spc="-30" dirty="0">
                <a:latin typeface="Times New Roman"/>
                <a:cs typeface="Times New Roman"/>
              </a:rPr>
              <a:t> </a:t>
            </a:r>
            <a:r>
              <a:rPr sz="1100" dirty="0">
                <a:latin typeface="Times New Roman"/>
                <a:cs typeface="Times New Roman"/>
              </a:rPr>
              <a:t>15.9,</a:t>
            </a:r>
            <a:r>
              <a:rPr sz="1100" spc="-10" dirty="0">
                <a:latin typeface="Times New Roman"/>
                <a:cs typeface="Times New Roman"/>
              </a:rPr>
              <a:t> </a:t>
            </a:r>
            <a:r>
              <a:rPr sz="1100" dirty="0">
                <a:latin typeface="Times New Roman"/>
                <a:cs typeface="Times New Roman"/>
              </a:rPr>
              <a:t>we</a:t>
            </a:r>
            <a:r>
              <a:rPr sz="1100" spc="-25" dirty="0">
                <a:latin typeface="Times New Roman"/>
                <a:cs typeface="Times New Roman"/>
              </a:rPr>
              <a:t> </a:t>
            </a:r>
            <a:r>
              <a:rPr sz="1100" dirty="0">
                <a:latin typeface="Times New Roman"/>
                <a:cs typeface="Times New Roman"/>
              </a:rPr>
              <a:t>know</a:t>
            </a:r>
            <a:r>
              <a:rPr sz="1100" spc="-20" dirty="0">
                <a:latin typeface="Times New Roman"/>
                <a:cs typeface="Times New Roman"/>
              </a:rPr>
              <a:t> that: </a:t>
            </a:r>
            <a:r>
              <a:rPr sz="1100" dirty="0">
                <a:latin typeface="Times New Roman"/>
                <a:cs typeface="Times New Roman"/>
              </a:rPr>
              <a:t>From</a:t>
            </a:r>
            <a:r>
              <a:rPr sz="1100" spc="-3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ideal</a:t>
            </a:r>
            <a:r>
              <a:rPr sz="1100" spc="-1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law,</a:t>
            </a:r>
            <a:r>
              <a:rPr sz="1100" spc="-20" dirty="0">
                <a:latin typeface="Times New Roman"/>
                <a:cs typeface="Times New Roman"/>
              </a:rPr>
              <a:t> </a:t>
            </a:r>
            <a:r>
              <a:rPr sz="1100" dirty="0">
                <a:latin typeface="Times New Roman"/>
                <a:cs typeface="Times New Roman"/>
              </a:rPr>
              <a:t>we</a:t>
            </a:r>
            <a:r>
              <a:rPr sz="1100" spc="-25" dirty="0">
                <a:latin typeface="Times New Roman"/>
                <a:cs typeface="Times New Roman"/>
              </a:rPr>
              <a:t> </a:t>
            </a:r>
            <a:r>
              <a:rPr sz="1100" spc="-20" dirty="0">
                <a:latin typeface="Times New Roman"/>
                <a:cs typeface="Times New Roman"/>
              </a:rPr>
              <a:t>have </a:t>
            </a:r>
            <a:r>
              <a:rPr sz="1100" dirty="0">
                <a:latin typeface="Times New Roman"/>
                <a:cs typeface="Times New Roman"/>
              </a:rPr>
              <a:t>Combining</a:t>
            </a:r>
            <a:r>
              <a:rPr sz="1100" spc="-25" dirty="0">
                <a:latin typeface="Times New Roman"/>
                <a:cs typeface="Times New Roman"/>
              </a:rPr>
              <a:t> </a:t>
            </a:r>
            <a:r>
              <a:rPr sz="1100" dirty="0">
                <a:latin typeface="Times New Roman"/>
                <a:cs typeface="Times New Roman"/>
              </a:rPr>
              <a:t>these</a:t>
            </a:r>
            <a:r>
              <a:rPr sz="1100" spc="-15" dirty="0">
                <a:latin typeface="Times New Roman"/>
                <a:cs typeface="Times New Roman"/>
              </a:rPr>
              <a:t> </a:t>
            </a:r>
            <a:r>
              <a:rPr sz="1100" dirty="0">
                <a:latin typeface="Times New Roman"/>
                <a:cs typeface="Times New Roman"/>
              </a:rPr>
              <a:t>results</a:t>
            </a:r>
            <a:r>
              <a:rPr sz="1100" spc="-10" dirty="0">
                <a:latin typeface="Times New Roman"/>
                <a:cs typeface="Times New Roman"/>
              </a:rPr>
              <a:t> </a:t>
            </a:r>
            <a:r>
              <a:rPr sz="1100" dirty="0">
                <a:latin typeface="Times New Roman"/>
                <a:cs typeface="Times New Roman"/>
              </a:rPr>
              <a:t>leads</a:t>
            </a:r>
            <a:r>
              <a:rPr sz="1100" spc="-5" dirty="0">
                <a:latin typeface="Times New Roman"/>
                <a:cs typeface="Times New Roman"/>
              </a:rPr>
              <a:t> </a:t>
            </a:r>
            <a:r>
              <a:rPr sz="1100" spc="-25" dirty="0">
                <a:latin typeface="Times New Roman"/>
                <a:cs typeface="Times New Roman"/>
              </a:rPr>
              <a:t>to</a:t>
            </a:r>
            <a:endParaRPr sz="1100">
              <a:latin typeface="Times New Roman"/>
              <a:cs typeface="Times New Roman"/>
            </a:endParaRPr>
          </a:p>
        </p:txBody>
      </p:sp>
      <p:sp>
        <p:nvSpPr>
          <p:cNvPr id="42" name="object 42"/>
          <p:cNvSpPr txBox="1"/>
          <p:nvPr/>
        </p:nvSpPr>
        <p:spPr>
          <a:xfrm>
            <a:off x="5178679" y="5389245"/>
            <a:ext cx="636905"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a:t>
            </a:r>
            <a:r>
              <a:rPr sz="1100" spc="-25" dirty="0">
                <a:latin typeface="Times New Roman"/>
                <a:cs typeface="Times New Roman"/>
              </a:rPr>
              <a:t> </a:t>
            </a:r>
            <a:r>
              <a:rPr sz="1100" dirty="0">
                <a:latin typeface="Times New Roman"/>
                <a:cs typeface="Times New Roman"/>
              </a:rPr>
              <a:t>as</a:t>
            </a:r>
            <a:r>
              <a:rPr sz="1100" spc="-5" dirty="0">
                <a:latin typeface="Times New Roman"/>
                <a:cs typeface="Times New Roman"/>
              </a:rPr>
              <a:t> </a:t>
            </a:r>
            <a:r>
              <a:rPr sz="1100" dirty="0">
                <a:latin typeface="Times New Roman"/>
                <a:cs typeface="Times New Roman"/>
              </a:rPr>
              <a:t>well</a:t>
            </a:r>
            <a:r>
              <a:rPr sz="1100" spc="-20" dirty="0">
                <a:latin typeface="Times New Roman"/>
                <a:cs typeface="Times New Roman"/>
              </a:rPr>
              <a:t> </a:t>
            </a:r>
            <a:r>
              <a:rPr sz="1100" spc="-25" dirty="0">
                <a:latin typeface="Times New Roman"/>
                <a:cs typeface="Times New Roman"/>
              </a:rPr>
              <a:t>as</a:t>
            </a:r>
            <a:endParaRPr sz="1100">
              <a:latin typeface="Times New Roman"/>
              <a:cs typeface="Times New Roman"/>
            </a:endParaRPr>
          </a:p>
        </p:txBody>
      </p:sp>
      <p:sp>
        <p:nvSpPr>
          <p:cNvPr id="43" name="object 43"/>
          <p:cNvSpPr txBox="1"/>
          <p:nvPr/>
        </p:nvSpPr>
        <p:spPr>
          <a:xfrm>
            <a:off x="6681596" y="5389244"/>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44" name="object 44"/>
          <p:cNvSpPr txBox="1"/>
          <p:nvPr/>
        </p:nvSpPr>
        <p:spPr>
          <a:xfrm>
            <a:off x="5308219" y="5665089"/>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45" name="object 45"/>
          <p:cNvSpPr txBox="1"/>
          <p:nvPr/>
        </p:nvSpPr>
        <p:spPr>
          <a:xfrm>
            <a:off x="5703190" y="5665089"/>
            <a:ext cx="972819"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(Equation</a:t>
            </a:r>
            <a:r>
              <a:rPr sz="1100" spc="-15" dirty="0">
                <a:latin typeface="Times New Roman"/>
                <a:cs typeface="Times New Roman"/>
              </a:rPr>
              <a:t> </a:t>
            </a:r>
            <a:r>
              <a:rPr sz="1100" spc="-10" dirty="0">
                <a:latin typeface="Times New Roman"/>
                <a:cs typeface="Times New Roman"/>
              </a:rPr>
              <a:t>15.11)</a:t>
            </a:r>
            <a:endParaRPr sz="1100">
              <a:latin typeface="Times New Roman"/>
              <a:cs typeface="Times New Roman"/>
            </a:endParaRPr>
          </a:p>
        </p:txBody>
      </p:sp>
      <p:sp>
        <p:nvSpPr>
          <p:cNvPr id="46" name="object 46"/>
          <p:cNvSpPr txBox="1"/>
          <p:nvPr/>
        </p:nvSpPr>
        <p:spPr>
          <a:xfrm>
            <a:off x="2502205" y="5961126"/>
            <a:ext cx="1977389"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Solving</a:t>
            </a:r>
            <a:r>
              <a:rPr sz="1100" spc="-10"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final volume</a:t>
            </a:r>
            <a:r>
              <a:rPr sz="1100" spc="-5" dirty="0">
                <a:latin typeface="Times New Roman"/>
                <a:cs typeface="Times New Roman"/>
              </a:rPr>
              <a:t> </a:t>
            </a:r>
            <a:r>
              <a:rPr sz="1100" spc="-10" dirty="0">
                <a:latin typeface="Times New Roman"/>
                <a:cs typeface="Times New Roman"/>
              </a:rPr>
              <a:t>gives:</a:t>
            </a:r>
            <a:endParaRPr sz="1100">
              <a:latin typeface="Times New Roman"/>
              <a:cs typeface="Times New Roman"/>
            </a:endParaRPr>
          </a:p>
        </p:txBody>
      </p:sp>
      <p:sp>
        <p:nvSpPr>
          <p:cNvPr id="47" name="object 47"/>
          <p:cNvSpPr txBox="1"/>
          <p:nvPr/>
        </p:nvSpPr>
        <p:spPr>
          <a:xfrm>
            <a:off x="7016877" y="5961126"/>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48" name="object 48"/>
          <p:cNvSpPr txBox="1"/>
          <p:nvPr/>
        </p:nvSpPr>
        <p:spPr>
          <a:xfrm>
            <a:off x="2476804" y="6236970"/>
            <a:ext cx="3318510" cy="197490"/>
          </a:xfrm>
          <a:prstGeom prst="rect">
            <a:avLst/>
          </a:prstGeom>
        </p:spPr>
        <p:txBody>
          <a:bodyPr vert="horz" wrap="square" lIns="0" tIns="12700" rIns="0" bIns="0" rtlCol="0">
            <a:spAutoFit/>
          </a:bodyPr>
          <a:lstStyle/>
          <a:p>
            <a:pPr marL="38100">
              <a:spcBef>
                <a:spcPts val="100"/>
              </a:spcBef>
            </a:pP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final</a:t>
            </a:r>
            <a:r>
              <a:rPr sz="1100" spc="-10" dirty="0">
                <a:latin typeface="Times New Roman"/>
                <a:cs typeface="Times New Roman"/>
              </a:rPr>
              <a:t> </a:t>
            </a:r>
            <a:r>
              <a:rPr sz="1100" dirty="0">
                <a:latin typeface="Times New Roman"/>
                <a:cs typeface="Times New Roman"/>
              </a:rPr>
              <a:t>pressure</a:t>
            </a:r>
            <a:r>
              <a:rPr sz="1100" spc="-2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thus:</a:t>
            </a:r>
            <a:r>
              <a:rPr sz="1100" spc="240" dirty="0">
                <a:latin typeface="Times New Roman"/>
                <a:cs typeface="Times New Roman"/>
              </a:rPr>
              <a:t> </a:t>
            </a:r>
            <a:r>
              <a:rPr sz="1200" i="1" dirty="0">
                <a:latin typeface="Times New Roman"/>
                <a:cs typeface="Times New Roman"/>
              </a:rPr>
              <a:t>P</a:t>
            </a:r>
            <a:r>
              <a:rPr sz="1200" i="1" spc="335" dirty="0">
                <a:latin typeface="Times New Roman"/>
                <a:cs typeface="Times New Roman"/>
              </a:rPr>
              <a:t> </a:t>
            </a:r>
            <a:r>
              <a:rPr sz="1200" dirty="0">
                <a:latin typeface="Symbol"/>
                <a:cs typeface="Symbol"/>
              </a:rPr>
              <a:t></a:t>
            </a:r>
            <a:r>
              <a:rPr sz="1200" spc="30" dirty="0">
                <a:latin typeface="Times New Roman"/>
                <a:cs typeface="Times New Roman"/>
              </a:rPr>
              <a:t> </a:t>
            </a:r>
            <a:r>
              <a:rPr sz="1200" i="1" dirty="0">
                <a:latin typeface="Times New Roman"/>
                <a:cs typeface="Times New Roman"/>
              </a:rPr>
              <a:t>P</a:t>
            </a:r>
            <a:r>
              <a:rPr sz="1200" i="1" spc="-55" dirty="0">
                <a:latin typeface="Times New Roman"/>
                <a:cs typeface="Times New Roman"/>
              </a:rPr>
              <a:t> </a:t>
            </a:r>
            <a:r>
              <a:rPr sz="1200" dirty="0">
                <a:latin typeface="Times New Roman"/>
                <a:cs typeface="Times New Roman"/>
              </a:rPr>
              <a:t>(</a:t>
            </a:r>
            <a:r>
              <a:rPr sz="1200" i="1" dirty="0">
                <a:latin typeface="Times New Roman"/>
                <a:cs typeface="Times New Roman"/>
              </a:rPr>
              <a:t>V</a:t>
            </a:r>
            <a:r>
              <a:rPr sz="1200" i="1" spc="185" dirty="0">
                <a:latin typeface="Times New Roman"/>
                <a:cs typeface="Times New Roman"/>
              </a:rPr>
              <a:t> </a:t>
            </a:r>
            <a:r>
              <a:rPr sz="1200" spc="-10" dirty="0">
                <a:latin typeface="Times New Roman"/>
                <a:cs typeface="Times New Roman"/>
              </a:rPr>
              <a:t>/</a:t>
            </a:r>
            <a:r>
              <a:rPr sz="1200" spc="-130" dirty="0">
                <a:latin typeface="Times New Roman"/>
                <a:cs typeface="Times New Roman"/>
              </a:rPr>
              <a:t> </a:t>
            </a:r>
            <a:r>
              <a:rPr sz="1200" i="1" dirty="0">
                <a:latin typeface="Times New Roman"/>
                <a:cs typeface="Times New Roman"/>
              </a:rPr>
              <a:t>V</a:t>
            </a:r>
            <a:r>
              <a:rPr sz="1200" i="1" spc="180" dirty="0">
                <a:latin typeface="Times New Roman"/>
                <a:cs typeface="Times New Roman"/>
              </a:rPr>
              <a:t> </a:t>
            </a:r>
            <a:r>
              <a:rPr sz="1200" dirty="0">
                <a:latin typeface="Times New Roman"/>
                <a:cs typeface="Times New Roman"/>
              </a:rPr>
              <a:t>)</a:t>
            </a:r>
            <a:r>
              <a:rPr sz="1200" baseline="27777" dirty="0">
                <a:latin typeface="Symbol"/>
                <a:cs typeface="Symbol"/>
              </a:rPr>
              <a:t></a:t>
            </a:r>
            <a:r>
              <a:rPr sz="1200" spc="487" baseline="27777" dirty="0">
                <a:latin typeface="Times New Roman"/>
                <a:cs typeface="Times New Roman"/>
              </a:rPr>
              <a:t> </a:t>
            </a:r>
            <a:r>
              <a:rPr sz="1200" dirty="0">
                <a:latin typeface="Symbol"/>
                <a:cs typeface="Symbol"/>
              </a:rPr>
              <a:t></a:t>
            </a:r>
            <a:r>
              <a:rPr sz="1200" spc="-20" dirty="0">
                <a:latin typeface="Times New Roman"/>
                <a:cs typeface="Times New Roman"/>
              </a:rPr>
              <a:t> </a:t>
            </a:r>
            <a:r>
              <a:rPr sz="1200" dirty="0">
                <a:latin typeface="Times New Roman"/>
                <a:cs typeface="Times New Roman"/>
              </a:rPr>
              <a:t>(160</a:t>
            </a:r>
            <a:r>
              <a:rPr sz="1200" spc="50" dirty="0">
                <a:latin typeface="Times New Roman"/>
                <a:cs typeface="Times New Roman"/>
              </a:rPr>
              <a:t> </a:t>
            </a:r>
            <a:r>
              <a:rPr sz="1200" spc="-20" dirty="0">
                <a:latin typeface="Times New Roman"/>
                <a:cs typeface="Times New Roman"/>
              </a:rPr>
              <a:t>kPa)</a:t>
            </a:r>
            <a:endParaRPr sz="1200">
              <a:latin typeface="Times New Roman"/>
              <a:cs typeface="Times New Roman"/>
            </a:endParaRPr>
          </a:p>
        </p:txBody>
      </p:sp>
      <p:sp>
        <p:nvSpPr>
          <p:cNvPr id="49" name="object 49"/>
          <p:cNvSpPr txBox="1"/>
          <p:nvPr/>
        </p:nvSpPr>
        <p:spPr>
          <a:xfrm>
            <a:off x="5718936" y="6236970"/>
            <a:ext cx="1535430" cy="197490"/>
          </a:xfrm>
          <a:prstGeom prst="rect">
            <a:avLst/>
          </a:prstGeom>
        </p:spPr>
        <p:txBody>
          <a:bodyPr vert="horz" wrap="square" lIns="0" tIns="12700" rIns="0" bIns="0" rtlCol="0">
            <a:spAutoFit/>
          </a:bodyPr>
          <a:lstStyle/>
          <a:p>
            <a:pPr marL="38100">
              <a:spcBef>
                <a:spcPts val="100"/>
              </a:spcBef>
            </a:pPr>
            <a:r>
              <a:rPr sz="1800" baseline="32407" dirty="0">
                <a:latin typeface="Symbol"/>
                <a:cs typeface="Symbol"/>
              </a:rPr>
              <a:t></a:t>
            </a:r>
            <a:r>
              <a:rPr sz="1800" spc="-157" baseline="32407" dirty="0">
                <a:latin typeface="Times New Roman"/>
                <a:cs typeface="Times New Roman"/>
              </a:rPr>
              <a:t> </a:t>
            </a:r>
            <a:r>
              <a:rPr sz="1800" u="sng" spc="397" baseline="37037" dirty="0">
                <a:uFill>
                  <a:solidFill>
                    <a:srgbClr val="000000"/>
                  </a:solidFill>
                </a:uFill>
                <a:latin typeface="Times New Roman"/>
                <a:cs typeface="Times New Roman"/>
              </a:rPr>
              <a:t> </a:t>
            </a:r>
            <a:r>
              <a:rPr sz="1800" u="sng" baseline="37037" dirty="0">
                <a:uFill>
                  <a:solidFill>
                    <a:srgbClr val="000000"/>
                  </a:solidFill>
                </a:uFill>
                <a:latin typeface="Times New Roman"/>
                <a:cs typeface="Times New Roman"/>
              </a:rPr>
              <a:t>4.0</a:t>
            </a:r>
            <a:r>
              <a:rPr sz="1800" u="sng" spc="89" baseline="37037" dirty="0">
                <a:uFill>
                  <a:solidFill>
                    <a:srgbClr val="000000"/>
                  </a:solidFill>
                </a:uFill>
                <a:latin typeface="Times New Roman"/>
                <a:cs typeface="Times New Roman"/>
              </a:rPr>
              <a:t> </a:t>
            </a:r>
            <a:r>
              <a:rPr sz="1800" u="sng" baseline="37037" dirty="0">
                <a:uFill>
                  <a:solidFill>
                    <a:srgbClr val="000000"/>
                  </a:solidFill>
                </a:uFill>
                <a:latin typeface="Times New Roman"/>
                <a:cs typeface="Times New Roman"/>
              </a:rPr>
              <a:t>L</a:t>
            </a:r>
            <a:r>
              <a:rPr sz="1800" u="sng" spc="382" baseline="37037" dirty="0">
                <a:uFill>
                  <a:solidFill>
                    <a:srgbClr val="000000"/>
                  </a:solidFill>
                </a:uFill>
                <a:latin typeface="Times New Roman"/>
                <a:cs typeface="Times New Roman"/>
              </a:rPr>
              <a:t> </a:t>
            </a:r>
            <a:r>
              <a:rPr sz="1800" baseline="32407" dirty="0">
                <a:latin typeface="Symbol"/>
                <a:cs typeface="Symbol"/>
              </a:rPr>
              <a:t></a:t>
            </a:r>
            <a:r>
              <a:rPr sz="1800" spc="60" baseline="32407" dirty="0">
                <a:latin typeface="Times New Roman"/>
                <a:cs typeface="Times New Roman"/>
              </a:rPr>
              <a:t> </a:t>
            </a:r>
            <a:r>
              <a:rPr sz="1050" spc="-15" baseline="51587" dirty="0">
                <a:latin typeface="Times New Roman"/>
                <a:cs typeface="Times New Roman"/>
              </a:rPr>
              <a:t>5</a:t>
            </a:r>
            <a:r>
              <a:rPr sz="1050" spc="-157" baseline="51587" dirty="0">
                <a:latin typeface="Times New Roman"/>
                <a:cs typeface="Times New Roman"/>
              </a:rPr>
              <a:t> </a:t>
            </a:r>
            <a:r>
              <a:rPr sz="1050" spc="-15" baseline="51587" dirty="0">
                <a:latin typeface="Times New Roman"/>
                <a:cs typeface="Times New Roman"/>
              </a:rPr>
              <a:t>/</a:t>
            </a:r>
            <a:r>
              <a:rPr sz="1050" spc="-157" baseline="51587" dirty="0">
                <a:latin typeface="Times New Roman"/>
                <a:cs typeface="Times New Roman"/>
              </a:rPr>
              <a:t> </a:t>
            </a:r>
            <a:r>
              <a:rPr sz="1050" baseline="51587" dirty="0">
                <a:latin typeface="Times New Roman"/>
                <a:cs typeface="Times New Roman"/>
              </a:rPr>
              <a:t>3</a:t>
            </a:r>
            <a:r>
              <a:rPr sz="1050" spc="247" baseline="51587" dirty="0">
                <a:latin typeface="Times New Roman"/>
                <a:cs typeface="Times New Roman"/>
              </a:rPr>
              <a:t> </a:t>
            </a:r>
            <a:r>
              <a:rPr sz="1200" dirty="0">
                <a:latin typeface="Symbol"/>
                <a:cs typeface="Symbol"/>
              </a:rPr>
              <a:t></a:t>
            </a:r>
            <a:r>
              <a:rPr sz="1200" dirty="0">
                <a:latin typeface="Times New Roman"/>
                <a:cs typeface="Times New Roman"/>
              </a:rPr>
              <a:t> 28</a:t>
            </a:r>
            <a:r>
              <a:rPr sz="1200" spc="55" dirty="0">
                <a:latin typeface="Times New Roman"/>
                <a:cs typeface="Times New Roman"/>
              </a:rPr>
              <a:t> </a:t>
            </a:r>
            <a:r>
              <a:rPr sz="1200" dirty="0">
                <a:latin typeface="Times New Roman"/>
                <a:cs typeface="Times New Roman"/>
              </a:rPr>
              <a:t>kPa</a:t>
            </a:r>
            <a:r>
              <a:rPr sz="1200" spc="-15" dirty="0">
                <a:latin typeface="Times New Roman"/>
                <a:cs typeface="Times New Roman"/>
              </a:rPr>
              <a:t> </a:t>
            </a:r>
            <a:r>
              <a:rPr sz="1200" spc="-50" dirty="0">
                <a:latin typeface="Times New Roman"/>
                <a:cs typeface="Times New Roman"/>
              </a:rPr>
              <a:t>.</a:t>
            </a:r>
            <a:endParaRPr sz="1200">
              <a:latin typeface="Times New Roman"/>
              <a:cs typeface="Times New Roman"/>
            </a:endParaRPr>
          </a:p>
        </p:txBody>
      </p:sp>
      <p:sp>
        <p:nvSpPr>
          <p:cNvPr id="50" name="object 50"/>
          <p:cNvSpPr txBox="1"/>
          <p:nvPr/>
        </p:nvSpPr>
        <p:spPr>
          <a:xfrm>
            <a:off x="4107308" y="6474714"/>
            <a:ext cx="757555" cy="119905"/>
          </a:xfrm>
          <a:prstGeom prst="rect">
            <a:avLst/>
          </a:prstGeom>
        </p:spPr>
        <p:txBody>
          <a:bodyPr vert="horz" wrap="square" lIns="0" tIns="12065" rIns="0" bIns="0" rtlCol="0">
            <a:spAutoFit/>
          </a:bodyPr>
          <a:lstStyle/>
          <a:p>
            <a:pPr marL="12700">
              <a:spcBef>
                <a:spcPts val="95"/>
              </a:spcBef>
              <a:tabLst>
                <a:tab pos="300354" algn="l"/>
                <a:tab pos="481963" algn="l"/>
                <a:tab pos="719452" algn="l"/>
              </a:tabLst>
            </a:pPr>
            <a:r>
              <a:rPr sz="700" i="1" spc="-50" dirty="0">
                <a:latin typeface="Times New Roman"/>
                <a:cs typeface="Times New Roman"/>
              </a:rPr>
              <a:t>f</a:t>
            </a:r>
            <a:r>
              <a:rPr sz="700" i="1" dirty="0">
                <a:latin typeface="Times New Roman"/>
                <a:cs typeface="Times New Roman"/>
              </a:rPr>
              <a:t>	</a:t>
            </a:r>
            <a:r>
              <a:rPr sz="700" i="1" spc="-50" dirty="0">
                <a:latin typeface="Times New Roman"/>
                <a:cs typeface="Times New Roman"/>
              </a:rPr>
              <a:t>i</a:t>
            </a:r>
            <a:r>
              <a:rPr sz="700" i="1" dirty="0">
                <a:latin typeface="Times New Roman"/>
                <a:cs typeface="Times New Roman"/>
              </a:rPr>
              <a:t>	</a:t>
            </a:r>
            <a:r>
              <a:rPr sz="700" i="1" spc="-50" dirty="0">
                <a:latin typeface="Times New Roman"/>
                <a:cs typeface="Times New Roman"/>
              </a:rPr>
              <a:t>i</a:t>
            </a:r>
            <a:r>
              <a:rPr sz="700" i="1" dirty="0">
                <a:latin typeface="Times New Roman"/>
                <a:cs typeface="Times New Roman"/>
              </a:rPr>
              <a:t>	</a:t>
            </a:r>
            <a:r>
              <a:rPr sz="700" i="1" spc="-50" dirty="0">
                <a:latin typeface="Times New Roman"/>
                <a:cs typeface="Times New Roman"/>
              </a:rPr>
              <a:t>f</a:t>
            </a:r>
            <a:endParaRPr sz="700">
              <a:latin typeface="Times New Roman"/>
              <a:cs typeface="Times New Roman"/>
            </a:endParaRPr>
          </a:p>
        </p:txBody>
      </p:sp>
      <p:sp>
        <p:nvSpPr>
          <p:cNvPr id="51" name="object 51"/>
          <p:cNvSpPr txBox="1"/>
          <p:nvPr/>
        </p:nvSpPr>
        <p:spPr>
          <a:xfrm>
            <a:off x="5723510" y="6470143"/>
            <a:ext cx="753745" cy="197490"/>
          </a:xfrm>
          <a:prstGeom prst="rect">
            <a:avLst/>
          </a:prstGeom>
        </p:spPr>
        <p:txBody>
          <a:bodyPr vert="horz" wrap="square" lIns="0" tIns="12700" rIns="0" bIns="0" rtlCol="0">
            <a:spAutoFit/>
          </a:bodyPr>
          <a:lstStyle/>
          <a:p>
            <a:pPr marL="38100">
              <a:spcBef>
                <a:spcPts val="100"/>
              </a:spcBef>
            </a:pPr>
            <a:r>
              <a:rPr sz="1800" spc="-67" baseline="30092" dirty="0">
                <a:latin typeface="Symbol"/>
                <a:cs typeface="Symbol"/>
              </a:rPr>
              <a:t></a:t>
            </a:r>
            <a:r>
              <a:rPr sz="1800" spc="-67" baseline="6944" dirty="0">
                <a:latin typeface="Symbol"/>
                <a:cs typeface="Symbol"/>
              </a:rPr>
              <a:t></a:t>
            </a:r>
            <a:r>
              <a:rPr sz="1800" spc="-254" baseline="6944" dirty="0">
                <a:latin typeface="Times New Roman"/>
                <a:cs typeface="Times New Roman"/>
              </a:rPr>
              <a:t> </a:t>
            </a:r>
            <a:r>
              <a:rPr sz="1200" spc="-55" dirty="0">
                <a:latin typeface="Times New Roman"/>
                <a:cs typeface="Times New Roman"/>
              </a:rPr>
              <a:t>11.31</a:t>
            </a:r>
            <a:r>
              <a:rPr sz="1200" spc="-65" dirty="0">
                <a:latin typeface="Times New Roman"/>
                <a:cs typeface="Times New Roman"/>
              </a:rPr>
              <a:t> </a:t>
            </a:r>
            <a:r>
              <a:rPr sz="1200" spc="-25" dirty="0">
                <a:latin typeface="Times New Roman"/>
                <a:cs typeface="Times New Roman"/>
              </a:rPr>
              <a:t>L</a:t>
            </a:r>
            <a:r>
              <a:rPr sz="1800" spc="-37" baseline="30092" dirty="0">
                <a:latin typeface="Symbol"/>
                <a:cs typeface="Symbol"/>
              </a:rPr>
              <a:t></a:t>
            </a:r>
            <a:r>
              <a:rPr sz="1800" spc="-37" baseline="6944" dirty="0">
                <a:latin typeface="Symbol"/>
                <a:cs typeface="Symbol"/>
              </a:rPr>
              <a:t></a:t>
            </a:r>
            <a:endParaRPr sz="1800" baseline="6944">
              <a:latin typeface="Symbol"/>
              <a:cs typeface="Symbol"/>
            </a:endParaRPr>
          </a:p>
        </p:txBody>
      </p:sp>
      <p:sp>
        <p:nvSpPr>
          <p:cNvPr id="52" name="object 52"/>
          <p:cNvSpPr txBox="1"/>
          <p:nvPr/>
        </p:nvSpPr>
        <p:spPr>
          <a:xfrm>
            <a:off x="2509824" y="6713981"/>
            <a:ext cx="4535170" cy="492443"/>
          </a:xfrm>
          <a:prstGeom prst="rect">
            <a:avLst/>
          </a:prstGeom>
        </p:spPr>
        <p:txBody>
          <a:bodyPr vert="horz" wrap="square" lIns="0" tIns="12700" rIns="0" bIns="0" rtlCol="0">
            <a:spAutoFit/>
          </a:bodyPr>
          <a:lstStyle/>
          <a:p>
            <a:pPr marL="13970" algn="ctr">
              <a:spcBef>
                <a:spcPts val="100"/>
              </a:spcBef>
            </a:pPr>
            <a:r>
              <a:rPr sz="1100" b="1" dirty="0">
                <a:latin typeface="Times New Roman"/>
                <a:cs typeface="Times New Roman"/>
              </a:rPr>
              <a:t>Related</a:t>
            </a:r>
            <a:r>
              <a:rPr sz="1100" b="1" spc="-5" dirty="0">
                <a:latin typeface="Times New Roman"/>
                <a:cs typeface="Times New Roman"/>
              </a:rPr>
              <a:t> </a:t>
            </a:r>
            <a:r>
              <a:rPr sz="1100" b="1" spc="-10" dirty="0">
                <a:latin typeface="Times New Roman"/>
                <a:cs typeface="Times New Roman"/>
              </a:rPr>
              <a:t>End-of-Chapter</a:t>
            </a:r>
            <a:r>
              <a:rPr sz="1100" b="1" spc="-45" dirty="0">
                <a:latin typeface="Times New Roman"/>
                <a:cs typeface="Times New Roman"/>
              </a:rPr>
              <a:t> </a:t>
            </a:r>
            <a:r>
              <a:rPr sz="1100" b="1" dirty="0">
                <a:latin typeface="Times New Roman"/>
                <a:cs typeface="Times New Roman"/>
              </a:rPr>
              <a:t>Exercises</a:t>
            </a:r>
            <a:r>
              <a:rPr sz="1100" b="1" spc="-15" dirty="0">
                <a:latin typeface="Times New Roman"/>
                <a:cs typeface="Times New Roman"/>
              </a:rPr>
              <a:t> </a:t>
            </a:r>
            <a:r>
              <a:rPr sz="1100" b="1" dirty="0">
                <a:latin typeface="Times New Roman"/>
                <a:cs typeface="Times New Roman"/>
              </a:rPr>
              <a:t>for</a:t>
            </a:r>
            <a:r>
              <a:rPr sz="1100" b="1" spc="-30" dirty="0">
                <a:latin typeface="Times New Roman"/>
                <a:cs typeface="Times New Roman"/>
              </a:rPr>
              <a:t> </a:t>
            </a:r>
            <a:r>
              <a:rPr sz="1100" b="1" dirty="0">
                <a:latin typeface="Times New Roman"/>
                <a:cs typeface="Times New Roman"/>
              </a:rPr>
              <a:t>this section:</a:t>
            </a:r>
            <a:r>
              <a:rPr sz="1100" b="1" spc="-15" dirty="0">
                <a:latin typeface="Times New Roman"/>
                <a:cs typeface="Times New Roman"/>
              </a:rPr>
              <a:t> </a:t>
            </a:r>
            <a:r>
              <a:rPr sz="1100" b="1" dirty="0">
                <a:latin typeface="Times New Roman"/>
                <a:cs typeface="Times New Roman"/>
              </a:rPr>
              <a:t>4,</a:t>
            </a:r>
            <a:r>
              <a:rPr sz="1100" b="1" spc="-10" dirty="0">
                <a:latin typeface="Times New Roman"/>
                <a:cs typeface="Times New Roman"/>
              </a:rPr>
              <a:t> </a:t>
            </a:r>
            <a:r>
              <a:rPr sz="1100" b="1" dirty="0">
                <a:latin typeface="Times New Roman"/>
                <a:cs typeface="Times New Roman"/>
              </a:rPr>
              <a:t>22</a:t>
            </a:r>
            <a:r>
              <a:rPr sz="1100" b="1" spc="-5" dirty="0">
                <a:latin typeface="Times New Roman"/>
                <a:cs typeface="Times New Roman"/>
              </a:rPr>
              <a:t> </a:t>
            </a:r>
            <a:r>
              <a:rPr sz="1100" b="1" dirty="0">
                <a:latin typeface="Times New Roman"/>
                <a:cs typeface="Times New Roman"/>
              </a:rPr>
              <a:t>–</a:t>
            </a:r>
            <a:r>
              <a:rPr sz="1100" b="1" spc="-10" dirty="0">
                <a:latin typeface="Times New Roman"/>
                <a:cs typeface="Times New Roman"/>
              </a:rPr>
              <a:t> </a:t>
            </a:r>
            <a:r>
              <a:rPr sz="1100" b="1" spc="-25" dirty="0">
                <a:latin typeface="Times New Roman"/>
                <a:cs typeface="Times New Roman"/>
              </a:rPr>
              <a:t>27.</a:t>
            </a:r>
            <a:endParaRPr sz="1100">
              <a:latin typeface="Times New Roman"/>
              <a:cs typeface="Times New Roman"/>
            </a:endParaRPr>
          </a:p>
          <a:p>
            <a:pPr algn="ctr">
              <a:spcBef>
                <a:spcPts val="1080"/>
              </a:spcBef>
            </a:pPr>
            <a:r>
              <a:rPr sz="1100" b="1" i="1" dirty="0">
                <a:latin typeface="Times New Roman"/>
                <a:cs typeface="Times New Roman"/>
              </a:rPr>
              <a:t>Essential</a:t>
            </a:r>
            <a:r>
              <a:rPr sz="1100" b="1" i="1" spc="-10" dirty="0">
                <a:latin typeface="Times New Roman"/>
                <a:cs typeface="Times New Roman"/>
              </a:rPr>
              <a:t> </a:t>
            </a:r>
            <a:r>
              <a:rPr sz="1100" b="1" i="1" dirty="0">
                <a:latin typeface="Times New Roman"/>
                <a:cs typeface="Times New Roman"/>
              </a:rPr>
              <a:t>Question</a:t>
            </a:r>
            <a:r>
              <a:rPr sz="1100" b="1" i="1" spc="-15" dirty="0">
                <a:latin typeface="Times New Roman"/>
                <a:cs typeface="Times New Roman"/>
              </a:rPr>
              <a:t> </a:t>
            </a:r>
            <a:r>
              <a:rPr sz="1100" b="1" i="1" dirty="0">
                <a:latin typeface="Times New Roman"/>
                <a:cs typeface="Times New Roman"/>
              </a:rPr>
              <a:t>15.4</a:t>
            </a: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How</a:t>
            </a:r>
            <a:r>
              <a:rPr sz="1100" spc="-20" dirty="0">
                <a:latin typeface="Times New Roman"/>
                <a:cs typeface="Times New Roman"/>
              </a:rPr>
              <a:t> </a:t>
            </a:r>
            <a:r>
              <a:rPr sz="1100" dirty="0">
                <a:latin typeface="Times New Roman"/>
                <a:cs typeface="Times New Roman"/>
              </a:rPr>
              <a:t>much</a:t>
            </a:r>
            <a:r>
              <a:rPr sz="1100" spc="-10" dirty="0">
                <a:latin typeface="Times New Roman"/>
                <a:cs typeface="Times New Roman"/>
              </a:rPr>
              <a:t> </a:t>
            </a:r>
            <a:r>
              <a:rPr sz="1100" dirty="0">
                <a:latin typeface="Times New Roman"/>
                <a:cs typeface="Times New Roman"/>
              </a:rPr>
              <a:t>work</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done</a:t>
            </a:r>
            <a:r>
              <a:rPr sz="1100" spc="-20"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gas</a:t>
            </a:r>
            <a:r>
              <a:rPr sz="1100" spc="-20" dirty="0">
                <a:latin typeface="Times New Roman"/>
                <a:cs typeface="Times New Roman"/>
              </a:rPr>
              <a:t> </a:t>
            </a:r>
            <a:r>
              <a:rPr sz="1100" dirty="0">
                <a:latin typeface="Times New Roman"/>
                <a:cs typeface="Times New Roman"/>
              </a:rPr>
              <a:t>in</a:t>
            </a:r>
            <a:r>
              <a:rPr sz="1100" spc="-15" dirty="0">
                <a:latin typeface="Times New Roman"/>
                <a:cs typeface="Times New Roman"/>
              </a:rPr>
              <a:t> </a:t>
            </a:r>
            <a:r>
              <a:rPr sz="1100" dirty="0">
                <a:latin typeface="Times New Roman"/>
                <a:cs typeface="Times New Roman"/>
              </a:rPr>
              <a:t>Example</a:t>
            </a:r>
            <a:r>
              <a:rPr sz="1100" spc="-15" dirty="0">
                <a:latin typeface="Times New Roman"/>
                <a:cs typeface="Times New Roman"/>
              </a:rPr>
              <a:t> </a:t>
            </a:r>
            <a:r>
              <a:rPr sz="1100" spc="-10" dirty="0">
                <a:latin typeface="Times New Roman"/>
                <a:cs typeface="Times New Roman"/>
              </a:rPr>
              <a:t>15.4B?</a:t>
            </a:r>
            <a:endParaRPr sz="1100">
              <a:latin typeface="Times New Roman"/>
              <a:cs typeface="Times New Roman"/>
            </a:endParaRPr>
          </a:p>
        </p:txBody>
      </p:sp>
      <p:grpSp>
        <p:nvGrpSpPr>
          <p:cNvPr id="53" name="object 53"/>
          <p:cNvGrpSpPr/>
          <p:nvPr/>
        </p:nvGrpSpPr>
        <p:grpSpPr>
          <a:xfrm>
            <a:off x="5269866" y="331471"/>
            <a:ext cx="1265555" cy="346075"/>
            <a:chOff x="3898265" y="1931670"/>
            <a:chExt cx="1265555" cy="346075"/>
          </a:xfrm>
        </p:grpSpPr>
        <p:pic>
          <p:nvPicPr>
            <p:cNvPr id="54" name="object 54"/>
            <p:cNvPicPr/>
            <p:nvPr/>
          </p:nvPicPr>
          <p:blipFill>
            <a:blip r:embed="rId14" cstate="print"/>
            <a:stretch>
              <a:fillRect/>
            </a:stretch>
          </p:blipFill>
          <p:spPr>
            <a:xfrm>
              <a:off x="3898265" y="1931670"/>
              <a:ext cx="1265085" cy="203200"/>
            </a:xfrm>
            <a:prstGeom prst="rect">
              <a:avLst/>
            </a:prstGeom>
          </p:spPr>
        </p:pic>
        <p:sp>
          <p:nvSpPr>
            <p:cNvPr id="55" name="object 55"/>
            <p:cNvSpPr/>
            <p:nvPr/>
          </p:nvSpPr>
          <p:spPr>
            <a:xfrm>
              <a:off x="5103241" y="2220086"/>
              <a:ext cx="20955" cy="57785"/>
            </a:xfrm>
            <a:custGeom>
              <a:avLst/>
              <a:gdLst/>
              <a:ahLst/>
              <a:cxnLst/>
              <a:rect l="l" t="t" r="r" b="b"/>
              <a:pathLst>
                <a:path w="20954" h="57785">
                  <a:moveTo>
                    <a:pt x="16637" y="17272"/>
                  </a:moveTo>
                  <a:lnTo>
                    <a:pt x="1651" y="19685"/>
                  </a:lnTo>
                  <a:lnTo>
                    <a:pt x="1651" y="21336"/>
                  </a:lnTo>
                  <a:lnTo>
                    <a:pt x="3429" y="21082"/>
                  </a:lnTo>
                  <a:lnTo>
                    <a:pt x="4953" y="20955"/>
                  </a:lnTo>
                  <a:lnTo>
                    <a:pt x="6350" y="20955"/>
                  </a:lnTo>
                  <a:lnTo>
                    <a:pt x="6985" y="21082"/>
                  </a:lnTo>
                  <a:lnTo>
                    <a:pt x="7874" y="21971"/>
                  </a:lnTo>
                  <a:lnTo>
                    <a:pt x="8128" y="22479"/>
                  </a:lnTo>
                  <a:lnTo>
                    <a:pt x="8128" y="23876"/>
                  </a:lnTo>
                  <a:lnTo>
                    <a:pt x="7620" y="25908"/>
                  </a:lnTo>
                  <a:lnTo>
                    <a:pt x="381" y="51054"/>
                  </a:lnTo>
                  <a:lnTo>
                    <a:pt x="254" y="51816"/>
                  </a:lnTo>
                  <a:lnTo>
                    <a:pt x="127" y="52197"/>
                  </a:lnTo>
                  <a:lnTo>
                    <a:pt x="0" y="54864"/>
                  </a:lnTo>
                  <a:lnTo>
                    <a:pt x="381" y="55753"/>
                  </a:lnTo>
                  <a:lnTo>
                    <a:pt x="1905" y="57277"/>
                  </a:lnTo>
                  <a:lnTo>
                    <a:pt x="2921" y="57531"/>
                  </a:lnTo>
                  <a:lnTo>
                    <a:pt x="5842" y="57531"/>
                  </a:lnTo>
                  <a:lnTo>
                    <a:pt x="16637" y="47625"/>
                  </a:lnTo>
                  <a:lnTo>
                    <a:pt x="15113" y="46736"/>
                  </a:lnTo>
                  <a:lnTo>
                    <a:pt x="9017" y="52959"/>
                  </a:lnTo>
                  <a:lnTo>
                    <a:pt x="8255" y="52959"/>
                  </a:lnTo>
                  <a:lnTo>
                    <a:pt x="7874" y="52832"/>
                  </a:lnTo>
                  <a:lnTo>
                    <a:pt x="7366" y="52197"/>
                  </a:lnTo>
                  <a:lnTo>
                    <a:pt x="7239" y="50673"/>
                  </a:lnTo>
                  <a:lnTo>
                    <a:pt x="15494" y="21336"/>
                  </a:lnTo>
                  <a:lnTo>
                    <a:pt x="15621" y="21082"/>
                  </a:lnTo>
                  <a:lnTo>
                    <a:pt x="15621" y="20955"/>
                  </a:lnTo>
                  <a:lnTo>
                    <a:pt x="16637" y="17272"/>
                  </a:lnTo>
                  <a:close/>
                </a:path>
                <a:path w="20954" h="57785">
                  <a:moveTo>
                    <a:pt x="20447" y="3175"/>
                  </a:moveTo>
                  <a:lnTo>
                    <a:pt x="20066" y="2159"/>
                  </a:lnTo>
                  <a:lnTo>
                    <a:pt x="18288" y="508"/>
                  </a:lnTo>
                  <a:lnTo>
                    <a:pt x="17272" y="0"/>
                  </a:lnTo>
                  <a:lnTo>
                    <a:pt x="14859" y="0"/>
                  </a:lnTo>
                  <a:lnTo>
                    <a:pt x="13843" y="508"/>
                  </a:lnTo>
                  <a:lnTo>
                    <a:pt x="12192" y="2159"/>
                  </a:lnTo>
                  <a:lnTo>
                    <a:pt x="11684" y="3175"/>
                  </a:lnTo>
                  <a:lnTo>
                    <a:pt x="11684" y="5588"/>
                  </a:lnTo>
                  <a:lnTo>
                    <a:pt x="12192" y="6604"/>
                  </a:lnTo>
                  <a:lnTo>
                    <a:pt x="13843" y="8255"/>
                  </a:lnTo>
                  <a:lnTo>
                    <a:pt x="14859" y="8763"/>
                  </a:lnTo>
                  <a:lnTo>
                    <a:pt x="17272" y="8763"/>
                  </a:lnTo>
                  <a:lnTo>
                    <a:pt x="18288" y="8255"/>
                  </a:lnTo>
                  <a:lnTo>
                    <a:pt x="19939" y="6604"/>
                  </a:lnTo>
                  <a:lnTo>
                    <a:pt x="20447" y="5588"/>
                  </a:lnTo>
                  <a:lnTo>
                    <a:pt x="20447" y="3175"/>
                  </a:lnTo>
                  <a:close/>
                </a:path>
              </a:pathLst>
            </a:custGeom>
            <a:solidFill>
              <a:srgbClr val="000000"/>
            </a:solidFill>
          </p:spPr>
          <p:txBody>
            <a:bodyPr wrap="square" lIns="0" tIns="0" rIns="0" bIns="0" rtlCol="0"/>
            <a:lstStyle/>
            <a:p>
              <a:endParaRPr sz="1800"/>
            </a:p>
          </p:txBody>
        </p:sp>
        <p:pic>
          <p:nvPicPr>
            <p:cNvPr id="56" name="object 56"/>
            <p:cNvPicPr/>
            <p:nvPr/>
          </p:nvPicPr>
          <p:blipFill>
            <a:blip r:embed="rId15" cstate="print"/>
            <a:stretch>
              <a:fillRect/>
            </a:stretch>
          </p:blipFill>
          <p:spPr>
            <a:xfrm>
              <a:off x="5038725" y="2147954"/>
              <a:ext cx="83559" cy="94611"/>
            </a:xfrm>
            <a:prstGeom prst="rect">
              <a:avLst/>
            </a:prstGeom>
          </p:spPr>
        </p:pic>
      </p:grpSp>
      <p:pic>
        <p:nvPicPr>
          <p:cNvPr id="57" name="object 57"/>
          <p:cNvPicPr/>
          <p:nvPr/>
        </p:nvPicPr>
        <p:blipFill>
          <a:blip r:embed="rId16" cstate="print"/>
          <a:stretch>
            <a:fillRect/>
          </a:stretch>
        </p:blipFill>
        <p:spPr>
          <a:xfrm>
            <a:off x="4430776" y="778828"/>
            <a:ext cx="2732786" cy="196532"/>
          </a:xfrm>
          <a:prstGeom prst="rect">
            <a:avLst/>
          </a:prstGeom>
        </p:spPr>
      </p:pic>
      <p:pic>
        <p:nvPicPr>
          <p:cNvPr id="58" name="object 58"/>
          <p:cNvPicPr/>
          <p:nvPr/>
        </p:nvPicPr>
        <p:blipFill>
          <a:blip r:embed="rId17" cstate="print"/>
          <a:stretch>
            <a:fillRect/>
          </a:stretch>
        </p:blipFill>
        <p:spPr>
          <a:xfrm>
            <a:off x="5030216" y="1331507"/>
            <a:ext cx="124771" cy="146773"/>
          </a:xfrm>
          <a:prstGeom prst="rect">
            <a:avLst/>
          </a:prstGeom>
        </p:spPr>
      </p:pic>
      <p:grpSp>
        <p:nvGrpSpPr>
          <p:cNvPr id="59" name="object 59"/>
          <p:cNvGrpSpPr/>
          <p:nvPr/>
        </p:nvGrpSpPr>
        <p:grpSpPr>
          <a:xfrm>
            <a:off x="4805935" y="4782185"/>
            <a:ext cx="1071245" cy="329565"/>
            <a:chOff x="3434334" y="6382384"/>
            <a:chExt cx="1071245" cy="329565"/>
          </a:xfrm>
        </p:grpSpPr>
        <p:pic>
          <p:nvPicPr>
            <p:cNvPr id="60" name="object 60"/>
            <p:cNvPicPr/>
            <p:nvPr/>
          </p:nvPicPr>
          <p:blipFill>
            <a:blip r:embed="rId13" cstate="print"/>
            <a:stretch>
              <a:fillRect/>
            </a:stretch>
          </p:blipFill>
          <p:spPr>
            <a:xfrm>
              <a:off x="3434334" y="6496729"/>
              <a:ext cx="66675" cy="100793"/>
            </a:xfrm>
            <a:prstGeom prst="rect">
              <a:avLst/>
            </a:prstGeom>
          </p:spPr>
        </p:pic>
        <p:pic>
          <p:nvPicPr>
            <p:cNvPr id="61" name="object 61"/>
            <p:cNvPicPr/>
            <p:nvPr/>
          </p:nvPicPr>
          <p:blipFill>
            <a:blip r:embed="rId18" cstate="print"/>
            <a:stretch>
              <a:fillRect/>
            </a:stretch>
          </p:blipFill>
          <p:spPr>
            <a:xfrm>
              <a:off x="3531489" y="6382384"/>
              <a:ext cx="973899" cy="329564"/>
            </a:xfrm>
            <a:prstGeom prst="rect">
              <a:avLst/>
            </a:prstGeom>
          </p:spPr>
        </p:pic>
      </p:grpSp>
      <p:pic>
        <p:nvPicPr>
          <p:cNvPr id="62" name="object 62"/>
          <p:cNvPicPr/>
          <p:nvPr/>
        </p:nvPicPr>
        <p:blipFill>
          <a:blip r:embed="rId19" cstate="print"/>
          <a:stretch>
            <a:fillRect/>
          </a:stretch>
        </p:blipFill>
        <p:spPr>
          <a:xfrm>
            <a:off x="4557649" y="5169155"/>
            <a:ext cx="747115" cy="161925"/>
          </a:xfrm>
          <a:prstGeom prst="rect">
            <a:avLst/>
          </a:prstGeom>
        </p:spPr>
      </p:pic>
      <p:pic>
        <p:nvPicPr>
          <p:cNvPr id="63" name="object 63"/>
          <p:cNvPicPr/>
          <p:nvPr/>
        </p:nvPicPr>
        <p:blipFill>
          <a:blip r:embed="rId20" cstate="print"/>
          <a:stretch>
            <a:fillRect/>
          </a:stretch>
        </p:blipFill>
        <p:spPr>
          <a:xfrm>
            <a:off x="4366132" y="5453381"/>
            <a:ext cx="783602" cy="151764"/>
          </a:xfrm>
          <a:prstGeom prst="rect">
            <a:avLst/>
          </a:prstGeom>
        </p:spPr>
      </p:pic>
      <p:pic>
        <p:nvPicPr>
          <p:cNvPr id="64" name="object 64"/>
          <p:cNvPicPr/>
          <p:nvPr/>
        </p:nvPicPr>
        <p:blipFill>
          <a:blip r:embed="rId21" cstate="print"/>
          <a:stretch>
            <a:fillRect/>
          </a:stretch>
        </p:blipFill>
        <p:spPr>
          <a:xfrm>
            <a:off x="5859146" y="5452110"/>
            <a:ext cx="791578" cy="133985"/>
          </a:xfrm>
          <a:prstGeom prst="rect">
            <a:avLst/>
          </a:prstGeom>
        </p:spPr>
      </p:pic>
      <p:pic>
        <p:nvPicPr>
          <p:cNvPr id="65" name="object 65"/>
          <p:cNvPicPr/>
          <p:nvPr/>
        </p:nvPicPr>
        <p:blipFill>
          <a:blip r:embed="rId22" cstate="print"/>
          <a:stretch>
            <a:fillRect/>
          </a:stretch>
        </p:blipFill>
        <p:spPr>
          <a:xfrm>
            <a:off x="4390770" y="5689854"/>
            <a:ext cx="895134" cy="177800"/>
          </a:xfrm>
          <a:prstGeom prst="rect">
            <a:avLst/>
          </a:prstGeom>
        </p:spPr>
      </p:pic>
      <p:pic>
        <p:nvPicPr>
          <p:cNvPr id="66" name="object 66"/>
          <p:cNvPicPr/>
          <p:nvPr/>
        </p:nvPicPr>
        <p:blipFill>
          <a:blip r:embed="rId23" cstate="print"/>
          <a:stretch>
            <a:fillRect/>
          </a:stretch>
        </p:blipFill>
        <p:spPr>
          <a:xfrm>
            <a:off x="6916420" y="3646805"/>
            <a:ext cx="2001885" cy="1610741"/>
          </a:xfrm>
          <a:prstGeom prst="rect">
            <a:avLst/>
          </a:prstGeom>
        </p:spPr>
      </p:pic>
      <p:pic>
        <p:nvPicPr>
          <p:cNvPr id="67" name="object 67"/>
          <p:cNvPicPr/>
          <p:nvPr/>
        </p:nvPicPr>
        <p:blipFill>
          <a:blip r:embed="rId24" cstate="print"/>
          <a:stretch>
            <a:fillRect/>
          </a:stretch>
        </p:blipFill>
        <p:spPr>
          <a:xfrm>
            <a:off x="7175501" y="5321934"/>
            <a:ext cx="1498600" cy="685800"/>
          </a:xfrm>
          <a:prstGeom prst="rect">
            <a:avLst/>
          </a:prstGeom>
        </p:spPr>
      </p:pic>
      <p:sp>
        <p:nvSpPr>
          <p:cNvPr id="68" name="object 68"/>
          <p:cNvSpPr txBox="1"/>
          <p:nvPr/>
        </p:nvSpPr>
        <p:spPr>
          <a:xfrm>
            <a:off x="7239762" y="5372481"/>
            <a:ext cx="1296035" cy="490262"/>
          </a:xfrm>
          <a:prstGeom prst="rect">
            <a:avLst/>
          </a:prstGeom>
        </p:spPr>
        <p:txBody>
          <a:bodyPr vert="horz" wrap="square" lIns="0" tIns="27940" rIns="0" bIns="0" rtlCol="0">
            <a:spAutoFit/>
          </a:bodyPr>
          <a:lstStyle/>
          <a:p>
            <a:pPr marL="12700" marR="5080">
              <a:lnSpc>
                <a:spcPct val="91000"/>
              </a:lnSpc>
              <a:spcBef>
                <a:spcPts val="220"/>
              </a:spcBef>
            </a:pPr>
            <a:r>
              <a:rPr sz="1100" b="1" dirty="0">
                <a:latin typeface="Times New Roman"/>
                <a:cs typeface="Times New Roman"/>
              </a:rPr>
              <a:t>Figure</a:t>
            </a:r>
            <a:r>
              <a:rPr sz="1100" b="1" spc="-55" dirty="0">
                <a:latin typeface="Times New Roman"/>
                <a:cs typeface="Times New Roman"/>
              </a:rPr>
              <a:t> </a:t>
            </a:r>
            <a:r>
              <a:rPr sz="1100" b="1" spc="-10" dirty="0">
                <a:latin typeface="Times New Roman"/>
                <a:cs typeface="Times New Roman"/>
              </a:rPr>
              <a:t>15.11</a:t>
            </a:r>
            <a:r>
              <a:rPr sz="1100" spc="-10" dirty="0">
                <a:latin typeface="Times New Roman"/>
                <a:cs typeface="Times New Roman"/>
              </a:rPr>
              <a:t>:</a:t>
            </a:r>
            <a:r>
              <a:rPr sz="1100" spc="-55" dirty="0">
                <a:latin typeface="Times New Roman"/>
                <a:cs typeface="Times New Roman"/>
              </a:rPr>
              <a:t> </a:t>
            </a:r>
            <a:r>
              <a:rPr sz="1100" dirty="0">
                <a:latin typeface="Times New Roman"/>
                <a:cs typeface="Times New Roman"/>
              </a:rPr>
              <a:t>The</a:t>
            </a:r>
            <a:r>
              <a:rPr sz="1100" spc="-65" dirty="0">
                <a:latin typeface="Times New Roman"/>
                <a:cs typeface="Times New Roman"/>
              </a:rPr>
              <a:t> </a:t>
            </a:r>
            <a:r>
              <a:rPr sz="1100" spc="-10" dirty="0">
                <a:latin typeface="Times New Roman"/>
                <a:cs typeface="Times New Roman"/>
              </a:rPr>
              <a:t>P-</a:t>
            </a:r>
            <a:r>
              <a:rPr sz="1100" spc="-50" dirty="0">
                <a:latin typeface="Times New Roman"/>
                <a:cs typeface="Times New Roman"/>
              </a:rPr>
              <a:t>V </a:t>
            </a:r>
            <a:r>
              <a:rPr sz="1100" dirty="0">
                <a:latin typeface="Times New Roman"/>
                <a:cs typeface="Times New Roman"/>
              </a:rPr>
              <a:t>diagram</a:t>
            </a:r>
            <a:r>
              <a:rPr sz="1100" spc="-5" dirty="0">
                <a:latin typeface="Times New Roman"/>
                <a:cs typeface="Times New Roman"/>
              </a:rPr>
              <a:t> </a:t>
            </a:r>
            <a:r>
              <a:rPr sz="1100" dirty="0">
                <a:latin typeface="Times New Roman"/>
                <a:cs typeface="Times New Roman"/>
              </a:rPr>
              <a:t>for</a:t>
            </a:r>
            <a:r>
              <a:rPr sz="1100" spc="-5" dirty="0">
                <a:latin typeface="Times New Roman"/>
                <a:cs typeface="Times New Roman"/>
              </a:rPr>
              <a:t> </a:t>
            </a:r>
            <a:r>
              <a:rPr sz="1100" spc="-25" dirty="0">
                <a:latin typeface="Times New Roman"/>
                <a:cs typeface="Times New Roman"/>
              </a:rPr>
              <a:t>the </a:t>
            </a:r>
            <a:r>
              <a:rPr sz="1100" dirty="0">
                <a:latin typeface="Times New Roman"/>
                <a:cs typeface="Times New Roman"/>
              </a:rPr>
              <a:t>adiabatic</a:t>
            </a:r>
            <a:r>
              <a:rPr sz="1100" spc="-15" dirty="0">
                <a:latin typeface="Times New Roman"/>
                <a:cs typeface="Times New Roman"/>
              </a:rPr>
              <a:t> </a:t>
            </a:r>
            <a:r>
              <a:rPr sz="1100" spc="-10" dirty="0">
                <a:latin typeface="Times New Roman"/>
                <a:cs typeface="Times New Roman"/>
              </a:rPr>
              <a:t>expansion.</a:t>
            </a:r>
            <a:endParaRPr sz="11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1270" y="5874550"/>
            <a:ext cx="3947795" cy="292735"/>
            <a:chOff x="1169669" y="7474749"/>
            <a:chExt cx="3947795" cy="292735"/>
          </a:xfrm>
        </p:grpSpPr>
        <p:pic>
          <p:nvPicPr>
            <p:cNvPr id="3" name="object 3"/>
            <p:cNvPicPr/>
            <p:nvPr/>
          </p:nvPicPr>
          <p:blipFill>
            <a:blip r:embed="rId2" cstate="print"/>
            <a:stretch>
              <a:fillRect/>
            </a:stretch>
          </p:blipFill>
          <p:spPr>
            <a:xfrm>
              <a:off x="1169669" y="7474749"/>
              <a:ext cx="3947540" cy="292442"/>
            </a:xfrm>
            <a:prstGeom prst="rect">
              <a:avLst/>
            </a:prstGeom>
          </p:spPr>
        </p:pic>
        <p:sp>
          <p:nvSpPr>
            <p:cNvPr id="4" name="object 4"/>
            <p:cNvSpPr/>
            <p:nvPr/>
          </p:nvSpPr>
          <p:spPr>
            <a:xfrm>
              <a:off x="1432179" y="7603159"/>
              <a:ext cx="2094864" cy="34925"/>
            </a:xfrm>
            <a:custGeom>
              <a:avLst/>
              <a:gdLst/>
              <a:ahLst/>
              <a:cxnLst/>
              <a:rect l="l" t="t" r="r" b="b"/>
              <a:pathLst>
                <a:path w="2094864" h="34925">
                  <a:moveTo>
                    <a:pt x="73456" y="27241"/>
                  </a:moveTo>
                  <a:lnTo>
                    <a:pt x="0" y="27241"/>
                  </a:lnTo>
                  <a:lnTo>
                    <a:pt x="0" y="34874"/>
                  </a:lnTo>
                  <a:lnTo>
                    <a:pt x="73456" y="34874"/>
                  </a:lnTo>
                  <a:lnTo>
                    <a:pt x="73456" y="27241"/>
                  </a:lnTo>
                  <a:close/>
                </a:path>
                <a:path w="2094864" h="34925">
                  <a:moveTo>
                    <a:pt x="73456" y="0"/>
                  </a:moveTo>
                  <a:lnTo>
                    <a:pt x="0" y="0"/>
                  </a:lnTo>
                  <a:lnTo>
                    <a:pt x="0" y="7696"/>
                  </a:lnTo>
                  <a:lnTo>
                    <a:pt x="73456" y="7696"/>
                  </a:lnTo>
                  <a:lnTo>
                    <a:pt x="73456" y="0"/>
                  </a:lnTo>
                  <a:close/>
                </a:path>
                <a:path w="2094864" h="34925">
                  <a:moveTo>
                    <a:pt x="533831" y="27241"/>
                  </a:moveTo>
                  <a:lnTo>
                    <a:pt x="460375" y="27241"/>
                  </a:lnTo>
                  <a:lnTo>
                    <a:pt x="460375" y="34874"/>
                  </a:lnTo>
                  <a:lnTo>
                    <a:pt x="533831" y="34874"/>
                  </a:lnTo>
                  <a:lnTo>
                    <a:pt x="533831" y="27241"/>
                  </a:lnTo>
                  <a:close/>
                </a:path>
                <a:path w="2094864" h="34925">
                  <a:moveTo>
                    <a:pt x="533831" y="0"/>
                  </a:moveTo>
                  <a:lnTo>
                    <a:pt x="460375" y="0"/>
                  </a:lnTo>
                  <a:lnTo>
                    <a:pt x="460375" y="7696"/>
                  </a:lnTo>
                  <a:lnTo>
                    <a:pt x="533831" y="7696"/>
                  </a:lnTo>
                  <a:lnTo>
                    <a:pt x="533831" y="0"/>
                  </a:lnTo>
                  <a:close/>
                </a:path>
                <a:path w="2094864" h="34925">
                  <a:moveTo>
                    <a:pt x="1438325" y="27241"/>
                  </a:moveTo>
                  <a:lnTo>
                    <a:pt x="1364869" y="27241"/>
                  </a:lnTo>
                  <a:lnTo>
                    <a:pt x="1364869" y="34874"/>
                  </a:lnTo>
                  <a:lnTo>
                    <a:pt x="1438325" y="34874"/>
                  </a:lnTo>
                  <a:lnTo>
                    <a:pt x="1438325" y="27241"/>
                  </a:lnTo>
                  <a:close/>
                </a:path>
                <a:path w="2094864" h="34925">
                  <a:moveTo>
                    <a:pt x="1438325" y="0"/>
                  </a:moveTo>
                  <a:lnTo>
                    <a:pt x="1364869" y="0"/>
                  </a:lnTo>
                  <a:lnTo>
                    <a:pt x="1364869" y="7696"/>
                  </a:lnTo>
                  <a:lnTo>
                    <a:pt x="1438325" y="7696"/>
                  </a:lnTo>
                  <a:lnTo>
                    <a:pt x="1438325" y="0"/>
                  </a:lnTo>
                  <a:close/>
                </a:path>
                <a:path w="2094864" h="34925">
                  <a:moveTo>
                    <a:pt x="2094407" y="27241"/>
                  </a:moveTo>
                  <a:lnTo>
                    <a:pt x="2020951" y="27241"/>
                  </a:lnTo>
                  <a:lnTo>
                    <a:pt x="2020951" y="34874"/>
                  </a:lnTo>
                  <a:lnTo>
                    <a:pt x="2094407" y="34874"/>
                  </a:lnTo>
                  <a:lnTo>
                    <a:pt x="2094407" y="27241"/>
                  </a:lnTo>
                  <a:close/>
                </a:path>
                <a:path w="2094864" h="34925">
                  <a:moveTo>
                    <a:pt x="2094407" y="0"/>
                  </a:moveTo>
                  <a:lnTo>
                    <a:pt x="2020951" y="0"/>
                  </a:lnTo>
                  <a:lnTo>
                    <a:pt x="2020951" y="7696"/>
                  </a:lnTo>
                  <a:lnTo>
                    <a:pt x="2094407" y="7696"/>
                  </a:lnTo>
                  <a:lnTo>
                    <a:pt x="2094407" y="0"/>
                  </a:lnTo>
                  <a:close/>
                </a:path>
              </a:pathLst>
            </a:custGeom>
            <a:solidFill>
              <a:srgbClr val="000000"/>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4096384" y="7584439"/>
              <a:ext cx="72136" cy="72136"/>
            </a:xfrm>
            <a:prstGeom prst="rect">
              <a:avLst/>
            </a:prstGeom>
          </p:spPr>
        </p:pic>
        <p:sp>
          <p:nvSpPr>
            <p:cNvPr id="6" name="object 6"/>
            <p:cNvSpPr/>
            <p:nvPr/>
          </p:nvSpPr>
          <p:spPr>
            <a:xfrm>
              <a:off x="4712716" y="7603159"/>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grpSp>
      <p:grpSp>
        <p:nvGrpSpPr>
          <p:cNvPr id="7" name="object 7"/>
          <p:cNvGrpSpPr/>
          <p:nvPr/>
        </p:nvGrpSpPr>
        <p:grpSpPr>
          <a:xfrm>
            <a:off x="5715000" y="5323585"/>
            <a:ext cx="3116580" cy="2371725"/>
            <a:chOff x="4343400" y="6923785"/>
            <a:chExt cx="3116580" cy="2371725"/>
          </a:xfrm>
        </p:grpSpPr>
        <p:pic>
          <p:nvPicPr>
            <p:cNvPr id="8" name="object 8"/>
            <p:cNvPicPr/>
            <p:nvPr/>
          </p:nvPicPr>
          <p:blipFill>
            <a:blip r:embed="rId4" cstate="print"/>
            <a:stretch>
              <a:fillRect/>
            </a:stretch>
          </p:blipFill>
          <p:spPr>
            <a:xfrm>
              <a:off x="5370830" y="6923785"/>
              <a:ext cx="2089150" cy="1669795"/>
            </a:xfrm>
            <a:prstGeom prst="rect">
              <a:avLst/>
            </a:prstGeom>
          </p:spPr>
        </p:pic>
        <p:pic>
          <p:nvPicPr>
            <p:cNvPr id="9" name="object 9"/>
            <p:cNvPicPr/>
            <p:nvPr/>
          </p:nvPicPr>
          <p:blipFill>
            <a:blip r:embed="rId5" cstate="print"/>
            <a:stretch>
              <a:fillRect/>
            </a:stretch>
          </p:blipFill>
          <p:spPr>
            <a:xfrm>
              <a:off x="4343400" y="8635034"/>
              <a:ext cx="2984500" cy="660399"/>
            </a:xfrm>
            <a:prstGeom prst="rect">
              <a:avLst/>
            </a:prstGeom>
          </p:spPr>
        </p:pic>
      </p:grpSp>
      <p:grpSp>
        <p:nvGrpSpPr>
          <p:cNvPr id="10" name="object 10"/>
          <p:cNvGrpSpPr/>
          <p:nvPr/>
        </p:nvGrpSpPr>
        <p:grpSpPr>
          <a:xfrm>
            <a:off x="2541269" y="599440"/>
            <a:ext cx="5010150" cy="290195"/>
            <a:chOff x="1169669" y="2199639"/>
            <a:chExt cx="5010150" cy="290195"/>
          </a:xfrm>
        </p:grpSpPr>
        <p:pic>
          <p:nvPicPr>
            <p:cNvPr id="11" name="object 11"/>
            <p:cNvPicPr/>
            <p:nvPr/>
          </p:nvPicPr>
          <p:blipFill>
            <a:blip r:embed="rId6" cstate="print"/>
            <a:stretch>
              <a:fillRect/>
            </a:stretch>
          </p:blipFill>
          <p:spPr>
            <a:xfrm>
              <a:off x="1169669" y="2199639"/>
              <a:ext cx="5009896" cy="290068"/>
            </a:xfrm>
            <a:prstGeom prst="rect">
              <a:avLst/>
            </a:prstGeom>
          </p:spPr>
        </p:pic>
        <p:sp>
          <p:nvSpPr>
            <p:cNvPr id="12" name="object 12"/>
            <p:cNvSpPr/>
            <p:nvPr/>
          </p:nvSpPr>
          <p:spPr>
            <a:xfrm>
              <a:off x="1321435" y="2306852"/>
              <a:ext cx="2183765" cy="74930"/>
            </a:xfrm>
            <a:custGeom>
              <a:avLst/>
              <a:gdLst/>
              <a:ahLst/>
              <a:cxnLst/>
              <a:rect l="l" t="t" r="r" b="b"/>
              <a:pathLst>
                <a:path w="2183765" h="74930">
                  <a:moveTo>
                    <a:pt x="73456" y="47205"/>
                  </a:moveTo>
                  <a:lnTo>
                    <a:pt x="0" y="47205"/>
                  </a:lnTo>
                  <a:lnTo>
                    <a:pt x="0" y="54838"/>
                  </a:lnTo>
                  <a:lnTo>
                    <a:pt x="73456" y="54838"/>
                  </a:lnTo>
                  <a:lnTo>
                    <a:pt x="73456" y="47205"/>
                  </a:lnTo>
                  <a:close/>
                </a:path>
                <a:path w="2183765" h="74930">
                  <a:moveTo>
                    <a:pt x="73456" y="19964"/>
                  </a:moveTo>
                  <a:lnTo>
                    <a:pt x="0" y="19964"/>
                  </a:lnTo>
                  <a:lnTo>
                    <a:pt x="0" y="27660"/>
                  </a:lnTo>
                  <a:lnTo>
                    <a:pt x="73456" y="27660"/>
                  </a:lnTo>
                  <a:lnTo>
                    <a:pt x="73456" y="19964"/>
                  </a:lnTo>
                  <a:close/>
                </a:path>
                <a:path w="2183765" h="74930">
                  <a:moveTo>
                    <a:pt x="181140" y="34315"/>
                  </a:moveTo>
                  <a:lnTo>
                    <a:pt x="107950" y="34315"/>
                  </a:lnTo>
                  <a:lnTo>
                    <a:pt x="107950" y="42011"/>
                  </a:lnTo>
                  <a:lnTo>
                    <a:pt x="181140" y="42011"/>
                  </a:lnTo>
                  <a:lnTo>
                    <a:pt x="181140" y="34315"/>
                  </a:lnTo>
                  <a:close/>
                </a:path>
                <a:path w="2183765" h="74930">
                  <a:moveTo>
                    <a:pt x="675271" y="40563"/>
                  </a:moveTo>
                  <a:lnTo>
                    <a:pt x="667639" y="40563"/>
                  </a:lnTo>
                  <a:lnTo>
                    <a:pt x="667639" y="74523"/>
                  </a:lnTo>
                  <a:lnTo>
                    <a:pt x="675271" y="74523"/>
                  </a:lnTo>
                  <a:lnTo>
                    <a:pt x="675271" y="40563"/>
                  </a:lnTo>
                  <a:close/>
                </a:path>
                <a:path w="2183765" h="74930">
                  <a:moveTo>
                    <a:pt x="708304" y="32854"/>
                  </a:moveTo>
                  <a:lnTo>
                    <a:pt x="675271" y="32854"/>
                  </a:lnTo>
                  <a:lnTo>
                    <a:pt x="675271" y="0"/>
                  </a:lnTo>
                  <a:lnTo>
                    <a:pt x="667639" y="0"/>
                  </a:lnTo>
                  <a:lnTo>
                    <a:pt x="667639" y="32854"/>
                  </a:lnTo>
                  <a:lnTo>
                    <a:pt x="634365" y="32854"/>
                  </a:lnTo>
                  <a:lnTo>
                    <a:pt x="634365" y="40487"/>
                  </a:lnTo>
                  <a:lnTo>
                    <a:pt x="708304" y="40487"/>
                  </a:lnTo>
                  <a:lnTo>
                    <a:pt x="708304" y="32854"/>
                  </a:lnTo>
                  <a:close/>
                </a:path>
                <a:path w="2183765" h="74930">
                  <a:moveTo>
                    <a:pt x="1176832" y="47205"/>
                  </a:moveTo>
                  <a:lnTo>
                    <a:pt x="1103376" y="47205"/>
                  </a:lnTo>
                  <a:lnTo>
                    <a:pt x="1103376" y="54838"/>
                  </a:lnTo>
                  <a:lnTo>
                    <a:pt x="1176832" y="54838"/>
                  </a:lnTo>
                  <a:lnTo>
                    <a:pt x="1176832" y="47205"/>
                  </a:lnTo>
                  <a:close/>
                </a:path>
                <a:path w="2183765" h="74930">
                  <a:moveTo>
                    <a:pt x="1176832" y="19964"/>
                  </a:moveTo>
                  <a:lnTo>
                    <a:pt x="1103376" y="19964"/>
                  </a:lnTo>
                  <a:lnTo>
                    <a:pt x="1103376" y="27660"/>
                  </a:lnTo>
                  <a:lnTo>
                    <a:pt x="1176832" y="27660"/>
                  </a:lnTo>
                  <a:lnTo>
                    <a:pt x="1176832" y="19964"/>
                  </a:lnTo>
                  <a:close/>
                </a:path>
                <a:path w="2183765" h="74930">
                  <a:moveTo>
                    <a:pt x="1695996" y="34315"/>
                  </a:moveTo>
                  <a:lnTo>
                    <a:pt x="1622806" y="34315"/>
                  </a:lnTo>
                  <a:lnTo>
                    <a:pt x="1622806" y="42011"/>
                  </a:lnTo>
                  <a:lnTo>
                    <a:pt x="1695996" y="42011"/>
                  </a:lnTo>
                  <a:lnTo>
                    <a:pt x="1695996" y="34315"/>
                  </a:lnTo>
                  <a:close/>
                </a:path>
                <a:path w="2183765" h="74930">
                  <a:moveTo>
                    <a:pt x="2183307" y="47205"/>
                  </a:moveTo>
                  <a:lnTo>
                    <a:pt x="2109851" y="47205"/>
                  </a:lnTo>
                  <a:lnTo>
                    <a:pt x="2109851" y="54838"/>
                  </a:lnTo>
                  <a:lnTo>
                    <a:pt x="2183307" y="54838"/>
                  </a:lnTo>
                  <a:lnTo>
                    <a:pt x="2183307" y="47205"/>
                  </a:lnTo>
                  <a:close/>
                </a:path>
                <a:path w="2183765" h="74930">
                  <a:moveTo>
                    <a:pt x="2183307" y="19964"/>
                  </a:moveTo>
                  <a:lnTo>
                    <a:pt x="2109851" y="19964"/>
                  </a:lnTo>
                  <a:lnTo>
                    <a:pt x="2109851" y="27660"/>
                  </a:lnTo>
                  <a:lnTo>
                    <a:pt x="2183307" y="27660"/>
                  </a:lnTo>
                  <a:lnTo>
                    <a:pt x="2183307" y="19964"/>
                  </a:lnTo>
                  <a:close/>
                </a:path>
              </a:pathLst>
            </a:custGeom>
            <a:solidFill>
              <a:srgbClr val="000000"/>
            </a:solidFill>
          </p:spPr>
          <p:txBody>
            <a:bodyPr wrap="square" lIns="0" tIns="0" rIns="0" bIns="0" rtlCol="0"/>
            <a:lstStyle/>
            <a:p>
              <a:endParaRPr sz="1800"/>
            </a:p>
          </p:txBody>
        </p:sp>
        <p:pic>
          <p:nvPicPr>
            <p:cNvPr id="13" name="object 13"/>
            <p:cNvPicPr/>
            <p:nvPr/>
          </p:nvPicPr>
          <p:blipFill>
            <a:blip r:embed="rId7" cstate="print"/>
            <a:stretch>
              <a:fillRect/>
            </a:stretch>
          </p:blipFill>
          <p:spPr>
            <a:xfrm>
              <a:off x="4165853" y="2308224"/>
              <a:ext cx="72136" cy="72008"/>
            </a:xfrm>
            <a:prstGeom prst="rect">
              <a:avLst/>
            </a:prstGeom>
          </p:spPr>
        </p:pic>
        <p:sp>
          <p:nvSpPr>
            <p:cNvPr id="14" name="object 14"/>
            <p:cNvSpPr/>
            <p:nvPr/>
          </p:nvSpPr>
          <p:spPr>
            <a:xfrm>
              <a:off x="4575048" y="2341158"/>
              <a:ext cx="73660" cy="8255"/>
            </a:xfrm>
            <a:custGeom>
              <a:avLst/>
              <a:gdLst/>
              <a:ahLst/>
              <a:cxnLst/>
              <a:rect l="l" t="t" r="r" b="b"/>
              <a:pathLst>
                <a:path w="73660" h="8255">
                  <a:moveTo>
                    <a:pt x="73192" y="0"/>
                  </a:moveTo>
                  <a:lnTo>
                    <a:pt x="0" y="0"/>
                  </a:lnTo>
                  <a:lnTo>
                    <a:pt x="0" y="7706"/>
                  </a:lnTo>
                  <a:lnTo>
                    <a:pt x="73192" y="7706"/>
                  </a:lnTo>
                  <a:lnTo>
                    <a:pt x="73192" y="0"/>
                  </a:lnTo>
                  <a:close/>
                </a:path>
              </a:pathLst>
            </a:custGeom>
            <a:solidFill>
              <a:srgbClr val="000000"/>
            </a:solidFill>
          </p:spPr>
          <p:txBody>
            <a:bodyPr wrap="square" lIns="0" tIns="0" rIns="0" bIns="0" rtlCol="0"/>
            <a:lstStyle/>
            <a:p>
              <a:endParaRPr sz="1800"/>
            </a:p>
          </p:txBody>
        </p:sp>
        <p:pic>
          <p:nvPicPr>
            <p:cNvPr id="15" name="object 15"/>
            <p:cNvPicPr/>
            <p:nvPr/>
          </p:nvPicPr>
          <p:blipFill>
            <a:blip r:embed="rId7" cstate="print"/>
            <a:stretch>
              <a:fillRect/>
            </a:stretch>
          </p:blipFill>
          <p:spPr>
            <a:xfrm>
              <a:off x="5187823" y="2308224"/>
              <a:ext cx="72136" cy="72008"/>
            </a:xfrm>
            <a:prstGeom prst="rect">
              <a:avLst/>
            </a:prstGeom>
          </p:spPr>
        </p:pic>
        <p:sp>
          <p:nvSpPr>
            <p:cNvPr id="16" name="object 16"/>
            <p:cNvSpPr/>
            <p:nvPr/>
          </p:nvSpPr>
          <p:spPr>
            <a:xfrm>
              <a:off x="5770880" y="2326817"/>
              <a:ext cx="73660" cy="34925"/>
            </a:xfrm>
            <a:custGeom>
              <a:avLst/>
              <a:gdLst/>
              <a:ahLst/>
              <a:cxnLst/>
              <a:rect l="l" t="t" r="r" b="b"/>
              <a:pathLst>
                <a:path w="73660" h="34925">
                  <a:moveTo>
                    <a:pt x="73456" y="27241"/>
                  </a:moveTo>
                  <a:lnTo>
                    <a:pt x="0" y="27241"/>
                  </a:lnTo>
                  <a:lnTo>
                    <a:pt x="0" y="34874"/>
                  </a:lnTo>
                  <a:lnTo>
                    <a:pt x="73456" y="34874"/>
                  </a:lnTo>
                  <a:lnTo>
                    <a:pt x="73456" y="27241"/>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grpSp>
      <p:sp>
        <p:nvSpPr>
          <p:cNvPr id="17" name="object 17"/>
          <p:cNvSpPr txBox="1"/>
          <p:nvPr/>
        </p:nvSpPr>
        <p:spPr>
          <a:xfrm>
            <a:off x="2502204" y="-713740"/>
            <a:ext cx="5392420" cy="1111458"/>
          </a:xfrm>
          <a:prstGeom prst="rect">
            <a:avLst/>
          </a:prstGeom>
        </p:spPr>
        <p:txBody>
          <a:bodyPr vert="horz" wrap="square" lIns="0" tIns="20955" rIns="0" bIns="0" rtlCol="0">
            <a:spAutoFit/>
          </a:bodyPr>
          <a:lstStyle/>
          <a:p>
            <a:pPr marL="12700" marR="5080" algn="just">
              <a:lnSpc>
                <a:spcPct val="95100"/>
              </a:lnSpc>
              <a:spcBef>
                <a:spcPts val="165"/>
              </a:spcBef>
              <a:tabLst>
                <a:tab pos="2806054" algn="l"/>
              </a:tabLst>
            </a:pPr>
            <a:r>
              <a:rPr sz="1100" b="1" i="1" dirty="0">
                <a:latin typeface="Times New Roman"/>
                <a:cs typeface="Times New Roman"/>
              </a:rPr>
              <a:t>Answer</a:t>
            </a:r>
            <a:r>
              <a:rPr sz="1100" b="1" i="1" spc="-10" dirty="0">
                <a:latin typeface="Times New Roman"/>
                <a:cs typeface="Times New Roman"/>
              </a:rPr>
              <a:t> </a:t>
            </a:r>
            <a:r>
              <a:rPr sz="1100" b="1" i="1" dirty="0">
                <a:latin typeface="Times New Roman"/>
                <a:cs typeface="Times New Roman"/>
              </a:rPr>
              <a:t>to</a:t>
            </a:r>
            <a:r>
              <a:rPr sz="1100" b="1" i="1" spc="-20" dirty="0">
                <a:latin typeface="Times New Roman"/>
                <a:cs typeface="Times New Roman"/>
              </a:rPr>
              <a:t> </a:t>
            </a:r>
            <a:r>
              <a:rPr sz="1100" b="1" i="1" dirty="0">
                <a:latin typeface="Times New Roman"/>
                <a:cs typeface="Times New Roman"/>
              </a:rPr>
              <a:t>Essential</a:t>
            </a:r>
            <a:r>
              <a:rPr sz="1100" b="1" i="1" spc="-5" dirty="0">
                <a:latin typeface="Times New Roman"/>
                <a:cs typeface="Times New Roman"/>
              </a:rPr>
              <a:t> </a:t>
            </a:r>
            <a:r>
              <a:rPr sz="1100" b="1" i="1" dirty="0">
                <a:latin typeface="Times New Roman"/>
                <a:cs typeface="Times New Roman"/>
              </a:rPr>
              <a:t>Question</a:t>
            </a:r>
            <a:r>
              <a:rPr sz="1100" b="1" i="1" spc="-5" dirty="0">
                <a:latin typeface="Times New Roman"/>
                <a:cs typeface="Times New Roman"/>
              </a:rPr>
              <a:t> </a:t>
            </a:r>
            <a:r>
              <a:rPr sz="1100" b="1" i="1" dirty="0">
                <a:latin typeface="Times New Roman"/>
                <a:cs typeface="Times New Roman"/>
              </a:rPr>
              <a:t>15.4</a:t>
            </a:r>
            <a:r>
              <a:rPr sz="1100" dirty="0">
                <a:latin typeface="Times New Roman"/>
                <a:cs typeface="Times New Roman"/>
              </a:rPr>
              <a:t>:</a:t>
            </a:r>
            <a:r>
              <a:rPr sz="1100" spc="-2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10" dirty="0">
                <a:latin typeface="Times New Roman"/>
                <a:cs typeface="Times New Roman"/>
              </a:rPr>
              <a:t> </a:t>
            </a:r>
            <a:r>
              <a:rPr sz="1100" dirty="0">
                <a:latin typeface="Times New Roman"/>
                <a:cs typeface="Times New Roman"/>
              </a:rPr>
              <a:t>by</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expansion</a:t>
            </a:r>
            <a:r>
              <a:rPr sz="1100" spc="-20"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shown</a:t>
            </a:r>
            <a:r>
              <a:rPr sz="1100" spc="-10" dirty="0">
                <a:latin typeface="Times New Roman"/>
                <a:cs typeface="Times New Roman"/>
              </a:rPr>
              <a:t> </a:t>
            </a:r>
            <a:r>
              <a:rPr sz="1100" dirty="0">
                <a:latin typeface="Times New Roman"/>
                <a:cs typeface="Times New Roman"/>
              </a:rPr>
              <a:t>by</a:t>
            </a:r>
            <a:r>
              <a:rPr sz="1100" spc="-20" dirty="0">
                <a:latin typeface="Times New Roman"/>
                <a:cs typeface="Times New Roman"/>
              </a:rPr>
              <a:t> </a:t>
            </a:r>
            <a:r>
              <a:rPr sz="1100" spc="-25" dirty="0">
                <a:latin typeface="Times New Roman"/>
                <a:cs typeface="Times New Roman"/>
              </a:rPr>
              <a:t>the </a:t>
            </a:r>
            <a:r>
              <a:rPr sz="1100" dirty="0">
                <a:latin typeface="Times New Roman"/>
                <a:cs typeface="Times New Roman"/>
              </a:rPr>
              <a:t>area</a:t>
            </a:r>
            <a:r>
              <a:rPr sz="1100" spc="-40" dirty="0">
                <a:latin typeface="Times New Roman"/>
                <a:cs typeface="Times New Roman"/>
              </a:rPr>
              <a:t> </a:t>
            </a:r>
            <a:r>
              <a:rPr sz="1100" dirty="0">
                <a:latin typeface="Times New Roman"/>
                <a:cs typeface="Times New Roman"/>
              </a:rPr>
              <a:t>shaded</a:t>
            </a:r>
            <a:r>
              <a:rPr sz="1100" spc="-30" dirty="0">
                <a:latin typeface="Times New Roman"/>
                <a:cs typeface="Times New Roman"/>
              </a:rPr>
              <a:t> </a:t>
            </a:r>
            <a:r>
              <a:rPr sz="1100" dirty="0">
                <a:latin typeface="Times New Roman"/>
                <a:cs typeface="Times New Roman"/>
              </a:rPr>
              <a:t>in</a:t>
            </a:r>
            <a:r>
              <a:rPr sz="1100" spc="-40" dirty="0">
                <a:latin typeface="Times New Roman"/>
                <a:cs typeface="Times New Roman"/>
              </a:rPr>
              <a:t> </a:t>
            </a:r>
            <a:r>
              <a:rPr sz="1100" dirty="0">
                <a:latin typeface="Times New Roman"/>
                <a:cs typeface="Times New Roman"/>
              </a:rPr>
              <a:t>red</a:t>
            </a:r>
            <a:r>
              <a:rPr sz="1100" spc="-25"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Figure</a:t>
            </a:r>
            <a:r>
              <a:rPr sz="1100" spc="-35" dirty="0">
                <a:latin typeface="Times New Roman"/>
                <a:cs typeface="Times New Roman"/>
              </a:rPr>
              <a:t> </a:t>
            </a:r>
            <a:r>
              <a:rPr sz="1100" dirty="0">
                <a:latin typeface="Times New Roman"/>
                <a:cs typeface="Times New Roman"/>
              </a:rPr>
              <a:t>15.11.</a:t>
            </a:r>
            <a:r>
              <a:rPr sz="1100" spc="-40" dirty="0">
                <a:latin typeface="Times New Roman"/>
                <a:cs typeface="Times New Roman"/>
              </a:rPr>
              <a:t> </a:t>
            </a:r>
            <a:r>
              <a:rPr sz="1100" dirty="0">
                <a:latin typeface="Times New Roman"/>
                <a:cs typeface="Times New Roman"/>
              </a:rPr>
              <a:t>We</a:t>
            </a:r>
            <a:r>
              <a:rPr sz="1100" spc="-30" dirty="0">
                <a:latin typeface="Times New Roman"/>
                <a:cs typeface="Times New Roman"/>
              </a:rPr>
              <a:t> </a:t>
            </a:r>
            <a:r>
              <a:rPr sz="1100" dirty="0">
                <a:latin typeface="Times New Roman"/>
                <a:cs typeface="Times New Roman"/>
              </a:rPr>
              <a:t>can</a:t>
            </a:r>
            <a:r>
              <a:rPr sz="1100" spc="-25" dirty="0">
                <a:latin typeface="Times New Roman"/>
                <a:cs typeface="Times New Roman"/>
              </a:rPr>
              <a:t> </a:t>
            </a:r>
            <a:r>
              <a:rPr sz="1100" dirty="0">
                <a:latin typeface="Times New Roman"/>
                <a:cs typeface="Times New Roman"/>
              </a:rPr>
              <a:t>find</a:t>
            </a:r>
            <a:r>
              <a:rPr sz="1100" spc="-30" dirty="0">
                <a:latin typeface="Times New Roman"/>
                <a:cs typeface="Times New Roman"/>
              </a:rPr>
              <a:t> </a:t>
            </a:r>
            <a:r>
              <a:rPr sz="1100" dirty="0">
                <a:latin typeface="Times New Roman"/>
                <a:cs typeface="Times New Roman"/>
              </a:rPr>
              <a:t>a</a:t>
            </a:r>
            <a:r>
              <a:rPr sz="1100" spc="-30" dirty="0">
                <a:latin typeface="Times New Roman"/>
                <a:cs typeface="Times New Roman"/>
              </a:rPr>
              <a:t> </a:t>
            </a:r>
            <a:r>
              <a:rPr sz="1100" dirty="0">
                <a:latin typeface="Times New Roman"/>
                <a:cs typeface="Times New Roman"/>
              </a:rPr>
              <a:t>numerical</a:t>
            </a:r>
            <a:r>
              <a:rPr sz="1100" spc="-20" dirty="0">
                <a:latin typeface="Times New Roman"/>
                <a:cs typeface="Times New Roman"/>
              </a:rPr>
              <a:t> </a:t>
            </a:r>
            <a:r>
              <a:rPr sz="1100" dirty="0">
                <a:latin typeface="Times New Roman"/>
                <a:cs typeface="Times New Roman"/>
              </a:rPr>
              <a:t>value</a:t>
            </a:r>
            <a:r>
              <a:rPr sz="1100" spc="-35" dirty="0">
                <a:latin typeface="Times New Roman"/>
                <a:cs typeface="Times New Roman"/>
              </a:rPr>
              <a:t> </a:t>
            </a:r>
            <a:r>
              <a:rPr sz="1100" dirty="0">
                <a:latin typeface="Times New Roman"/>
                <a:cs typeface="Times New Roman"/>
              </a:rPr>
              <a:t>for</a:t>
            </a:r>
            <a:r>
              <a:rPr sz="1100" spc="-2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done</a:t>
            </a:r>
            <a:r>
              <a:rPr sz="1100" spc="-20" dirty="0">
                <a:latin typeface="Times New Roman"/>
                <a:cs typeface="Times New Roman"/>
              </a:rPr>
              <a:t> </a:t>
            </a:r>
            <a:r>
              <a:rPr sz="1100" dirty="0">
                <a:latin typeface="Times New Roman"/>
                <a:cs typeface="Times New Roman"/>
              </a:rPr>
              <a:t>by</a:t>
            </a:r>
            <a:r>
              <a:rPr sz="1100" spc="-30" dirty="0">
                <a:latin typeface="Times New Roman"/>
                <a:cs typeface="Times New Roman"/>
              </a:rPr>
              <a:t> </a:t>
            </a:r>
            <a:r>
              <a:rPr sz="1100" spc="-10" dirty="0">
                <a:latin typeface="Times New Roman"/>
                <a:cs typeface="Times New Roman"/>
              </a:rPr>
              <a:t>applying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First</a:t>
            </a:r>
            <a:r>
              <a:rPr sz="1100" spc="-5" dirty="0">
                <a:latin typeface="Times New Roman"/>
                <a:cs typeface="Times New Roman"/>
              </a:rPr>
              <a:t> </a:t>
            </a:r>
            <a:r>
              <a:rPr sz="1100" dirty="0">
                <a:latin typeface="Times New Roman"/>
                <a:cs typeface="Times New Roman"/>
              </a:rPr>
              <a:t>Law</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Thermodynamics,</a:t>
            </a:r>
            <a:r>
              <a:rPr sz="1100" dirty="0">
                <a:latin typeface="Times New Roman"/>
                <a:cs typeface="Times New Roman"/>
              </a:rPr>
              <a:t>	.</a:t>
            </a:r>
            <a:r>
              <a:rPr sz="1100" spc="-10" dirty="0">
                <a:latin typeface="Times New Roman"/>
                <a:cs typeface="Times New Roman"/>
              </a:rPr>
              <a:t> </a:t>
            </a:r>
            <a:r>
              <a:rPr sz="1100" dirty="0">
                <a:latin typeface="Times New Roman"/>
                <a:cs typeface="Times New Roman"/>
              </a:rPr>
              <a:t>Because</a:t>
            </a:r>
            <a:r>
              <a:rPr sz="1100" spc="-10" dirty="0">
                <a:latin typeface="Times New Roman"/>
                <a:cs typeface="Times New Roman"/>
              </a:rPr>
              <a:t> </a:t>
            </a:r>
            <a:r>
              <a:rPr sz="1100" dirty="0">
                <a:latin typeface="Times New Roman"/>
                <a:cs typeface="Times New Roman"/>
              </a:rPr>
              <a:t>Q</a:t>
            </a:r>
            <a:r>
              <a:rPr sz="1100" spc="-10" dirty="0">
                <a:latin typeface="Times New Roman"/>
                <a:cs typeface="Times New Roman"/>
              </a:rPr>
              <a:t> </a:t>
            </a:r>
            <a:r>
              <a:rPr sz="1100" dirty="0">
                <a:latin typeface="Times New Roman"/>
                <a:cs typeface="Times New Roman"/>
              </a:rPr>
              <a:t>=</a:t>
            </a:r>
            <a:r>
              <a:rPr sz="1100" spc="-10" dirty="0">
                <a:latin typeface="Times New Roman"/>
                <a:cs typeface="Times New Roman"/>
              </a:rPr>
              <a:t> </a:t>
            </a:r>
            <a:r>
              <a:rPr sz="1100" dirty="0">
                <a:latin typeface="Times New Roman"/>
                <a:cs typeface="Times New Roman"/>
              </a:rPr>
              <a:t>0,</a:t>
            </a:r>
            <a:r>
              <a:rPr sz="1100" spc="-25" dirty="0">
                <a:latin typeface="Times New Roman"/>
                <a:cs typeface="Times New Roman"/>
              </a:rPr>
              <a:t> </a:t>
            </a:r>
            <a:r>
              <a:rPr sz="1100" dirty="0">
                <a:latin typeface="Times New Roman"/>
                <a:cs typeface="Times New Roman"/>
              </a:rPr>
              <a:t>we</a:t>
            </a:r>
            <a:r>
              <a:rPr sz="1100" spc="-5" dirty="0">
                <a:latin typeface="Times New Roman"/>
                <a:cs typeface="Times New Roman"/>
              </a:rPr>
              <a:t> </a:t>
            </a:r>
            <a:r>
              <a:rPr sz="1100" spc="-10" dirty="0">
                <a:latin typeface="Times New Roman"/>
                <a:cs typeface="Times New Roman"/>
              </a:rPr>
              <a:t>have:</a:t>
            </a:r>
            <a:endParaRPr sz="1100">
              <a:latin typeface="Times New Roman"/>
              <a:cs typeface="Times New Roman"/>
            </a:endParaRPr>
          </a:p>
          <a:p>
            <a:pPr marR="1472559" algn="r">
              <a:spcBef>
                <a:spcPts val="1140"/>
              </a:spcBef>
            </a:pPr>
            <a:r>
              <a:rPr sz="1100" spc="-50" dirty="0">
                <a:latin typeface="Times New Roman"/>
                <a:cs typeface="Times New Roman"/>
              </a:rPr>
              <a:t>.</a:t>
            </a:r>
            <a:endParaRPr sz="1100">
              <a:latin typeface="Times New Roman"/>
              <a:cs typeface="Times New Roman"/>
            </a:endParaRPr>
          </a:p>
          <a:p>
            <a:pPr marL="466723">
              <a:spcBef>
                <a:spcPts val="975"/>
              </a:spcBef>
            </a:pPr>
            <a:r>
              <a:rPr sz="1100" dirty="0">
                <a:latin typeface="Times New Roman"/>
                <a:cs typeface="Times New Roman"/>
              </a:rPr>
              <a:t>We</a:t>
            </a:r>
            <a:r>
              <a:rPr sz="1100" spc="-45" dirty="0">
                <a:latin typeface="Times New Roman"/>
                <a:cs typeface="Times New Roman"/>
              </a:rPr>
              <a:t> </a:t>
            </a:r>
            <a:r>
              <a:rPr sz="1100" dirty="0">
                <a:latin typeface="Times New Roman"/>
                <a:cs typeface="Times New Roman"/>
              </a:rPr>
              <a:t>could</a:t>
            </a:r>
            <a:r>
              <a:rPr sz="1100" spc="-20" dirty="0">
                <a:latin typeface="Times New Roman"/>
                <a:cs typeface="Times New Roman"/>
              </a:rPr>
              <a:t> </a:t>
            </a:r>
            <a:r>
              <a:rPr sz="1100" dirty="0">
                <a:latin typeface="Times New Roman"/>
                <a:cs typeface="Times New Roman"/>
              </a:rPr>
              <a:t>solve</a:t>
            </a:r>
            <a:r>
              <a:rPr sz="1100" spc="-15" dirty="0">
                <a:latin typeface="Times New Roman"/>
                <a:cs typeface="Times New Roman"/>
              </a:rPr>
              <a:t> </a:t>
            </a:r>
            <a:r>
              <a:rPr sz="1100" dirty="0">
                <a:latin typeface="Times New Roman"/>
                <a:cs typeface="Times New Roman"/>
              </a:rPr>
              <a:t>for</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number</a:t>
            </a:r>
            <a:r>
              <a:rPr sz="1100" spc="-1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moles</a:t>
            </a:r>
            <a:r>
              <a:rPr sz="1100" spc="-15" dirty="0">
                <a:latin typeface="Times New Roman"/>
                <a:cs typeface="Times New Roman"/>
              </a:rPr>
              <a:t> </a:t>
            </a:r>
            <a:r>
              <a:rPr sz="1100" dirty="0">
                <a:latin typeface="Times New Roman"/>
                <a:cs typeface="Times New Roman"/>
              </a:rPr>
              <a:t>of</a:t>
            </a:r>
            <a:r>
              <a:rPr sz="1100" spc="-2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but</a:t>
            </a:r>
            <a:r>
              <a:rPr sz="1100" spc="-20" dirty="0">
                <a:latin typeface="Times New Roman"/>
                <a:cs typeface="Times New Roman"/>
              </a:rPr>
              <a:t> </a:t>
            </a:r>
            <a:r>
              <a:rPr sz="1100" dirty="0">
                <a:latin typeface="Times New Roman"/>
                <a:cs typeface="Times New Roman"/>
              </a:rPr>
              <a:t>let’s</a:t>
            </a:r>
            <a:r>
              <a:rPr sz="1100" spc="-15" dirty="0">
                <a:latin typeface="Times New Roman"/>
                <a:cs typeface="Times New Roman"/>
              </a:rPr>
              <a:t> </a:t>
            </a:r>
            <a:r>
              <a:rPr sz="1100" dirty="0">
                <a:latin typeface="Times New Roman"/>
                <a:cs typeface="Times New Roman"/>
              </a:rPr>
              <a:t>instead</a:t>
            </a:r>
            <a:r>
              <a:rPr sz="1100" spc="-20" dirty="0">
                <a:latin typeface="Times New Roman"/>
                <a:cs typeface="Times New Roman"/>
              </a:rPr>
              <a:t> </a:t>
            </a:r>
            <a:r>
              <a:rPr sz="1100" dirty="0">
                <a:latin typeface="Times New Roman"/>
                <a:cs typeface="Times New Roman"/>
              </a:rPr>
              <a:t>apply</a:t>
            </a:r>
            <a:r>
              <a:rPr sz="1100" spc="-30"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ideal</a:t>
            </a:r>
            <a:r>
              <a:rPr sz="1100" spc="-10" dirty="0">
                <a:latin typeface="Times New Roman"/>
                <a:cs typeface="Times New Roman"/>
              </a:rPr>
              <a:t> </a:t>
            </a:r>
            <a:r>
              <a:rPr sz="1100" dirty="0">
                <a:latin typeface="Times New Roman"/>
                <a:cs typeface="Times New Roman"/>
              </a:rPr>
              <a:t>gas</a:t>
            </a:r>
            <a:r>
              <a:rPr sz="1100" spc="-25" dirty="0">
                <a:latin typeface="Times New Roman"/>
                <a:cs typeface="Times New Roman"/>
              </a:rPr>
              <a:t> </a:t>
            </a:r>
            <a:r>
              <a:rPr sz="1100" spc="-20" dirty="0">
                <a:latin typeface="Times New Roman"/>
                <a:cs typeface="Times New Roman"/>
              </a:rPr>
              <a:t>law:</a:t>
            </a:r>
            <a:endParaRPr sz="1100">
              <a:latin typeface="Times New Roman"/>
              <a:cs typeface="Times New Roman"/>
            </a:endParaRPr>
          </a:p>
        </p:txBody>
      </p:sp>
      <p:sp>
        <p:nvSpPr>
          <p:cNvPr id="18" name="object 18"/>
          <p:cNvSpPr txBox="1"/>
          <p:nvPr/>
        </p:nvSpPr>
        <p:spPr>
          <a:xfrm>
            <a:off x="2502204" y="1244051"/>
            <a:ext cx="5453380" cy="1363834"/>
          </a:xfrm>
          <a:prstGeom prst="rect">
            <a:avLst/>
          </a:prstGeom>
        </p:spPr>
        <p:txBody>
          <a:bodyPr vert="horz" wrap="square" lIns="0" tIns="32384" rIns="0" bIns="0" rtlCol="0">
            <a:spAutoFit/>
          </a:bodyPr>
          <a:lstStyle/>
          <a:p>
            <a:pPr marL="12700">
              <a:spcBef>
                <a:spcPts val="254"/>
              </a:spcBef>
            </a:pPr>
            <a:r>
              <a:rPr sz="1400" b="1" i="1" spc="-10" dirty="0">
                <a:latin typeface="Arial"/>
                <a:cs typeface="Arial"/>
              </a:rPr>
              <a:t>15-</a:t>
            </a:r>
            <a:r>
              <a:rPr sz="1400" b="1" i="1" dirty="0">
                <a:latin typeface="Arial"/>
                <a:cs typeface="Arial"/>
              </a:rPr>
              <a:t>5</a:t>
            </a:r>
            <a:r>
              <a:rPr sz="1400" b="1" i="1" spc="-80" dirty="0">
                <a:latin typeface="Arial"/>
                <a:cs typeface="Arial"/>
              </a:rPr>
              <a:t> </a:t>
            </a:r>
            <a:r>
              <a:rPr sz="1400" b="1" i="1" dirty="0">
                <a:latin typeface="Arial"/>
                <a:cs typeface="Arial"/>
              </a:rPr>
              <a:t>A</a:t>
            </a:r>
            <a:r>
              <a:rPr sz="1400" b="1" i="1" spc="-85" dirty="0">
                <a:latin typeface="Arial"/>
                <a:cs typeface="Arial"/>
              </a:rPr>
              <a:t> </a:t>
            </a:r>
            <a:r>
              <a:rPr sz="1400" b="1" i="1" dirty="0">
                <a:latin typeface="Arial"/>
                <a:cs typeface="Arial"/>
              </a:rPr>
              <a:t>Summary</a:t>
            </a:r>
            <a:r>
              <a:rPr sz="1400" b="1" i="1" spc="-40" dirty="0">
                <a:latin typeface="Arial"/>
                <a:cs typeface="Arial"/>
              </a:rPr>
              <a:t> </a:t>
            </a:r>
            <a:r>
              <a:rPr sz="1400" b="1" i="1" dirty="0">
                <a:latin typeface="Arial"/>
                <a:cs typeface="Arial"/>
              </a:rPr>
              <a:t>of</a:t>
            </a:r>
            <a:r>
              <a:rPr sz="1400" b="1" i="1" spc="-55" dirty="0">
                <a:latin typeface="Arial"/>
                <a:cs typeface="Arial"/>
              </a:rPr>
              <a:t> </a:t>
            </a:r>
            <a:r>
              <a:rPr sz="1400" b="1" i="1" dirty="0">
                <a:latin typeface="Arial"/>
                <a:cs typeface="Arial"/>
              </a:rPr>
              <a:t>Thermodynamic</a:t>
            </a:r>
            <a:r>
              <a:rPr sz="1400" b="1" i="1" spc="-20" dirty="0">
                <a:latin typeface="Arial"/>
                <a:cs typeface="Arial"/>
              </a:rPr>
              <a:t> </a:t>
            </a:r>
            <a:r>
              <a:rPr sz="1400" b="1" i="1" spc="-10" dirty="0">
                <a:latin typeface="Arial"/>
                <a:cs typeface="Arial"/>
              </a:rPr>
              <a:t>Processes</a:t>
            </a:r>
            <a:endParaRPr sz="1400">
              <a:latin typeface="Arial"/>
              <a:cs typeface="Arial"/>
            </a:endParaRPr>
          </a:p>
          <a:p>
            <a:pPr marL="12700" marR="278764" indent="456563">
              <a:lnSpc>
                <a:spcPts val="1200"/>
              </a:lnSpc>
              <a:spcBef>
                <a:spcPts val="260"/>
              </a:spcBef>
            </a:pPr>
            <a:r>
              <a:rPr sz="1100" dirty="0">
                <a:latin typeface="Times New Roman"/>
                <a:cs typeface="Times New Roman"/>
              </a:rPr>
              <a:t>There</a:t>
            </a:r>
            <a:r>
              <a:rPr sz="1100" spc="-1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no single</a:t>
            </a:r>
            <a:r>
              <a:rPr sz="1100" spc="5" dirty="0">
                <a:latin typeface="Times New Roman"/>
                <a:cs typeface="Times New Roman"/>
              </a:rPr>
              <a:t> </a:t>
            </a:r>
            <a:r>
              <a:rPr sz="1100" spc="-10" dirty="0">
                <a:latin typeface="Times New Roman"/>
                <a:cs typeface="Times New Roman"/>
              </a:rPr>
              <a:t>step-by-</a:t>
            </a:r>
            <a:r>
              <a:rPr sz="1100" dirty="0">
                <a:latin typeface="Times New Roman"/>
                <a:cs typeface="Times New Roman"/>
              </a:rPr>
              <a:t>step strategy</a:t>
            </a:r>
            <a:r>
              <a:rPr sz="1100" spc="-5"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can</a:t>
            </a:r>
            <a:r>
              <a:rPr sz="1100" spc="-10" dirty="0">
                <a:latin typeface="Times New Roman"/>
                <a:cs typeface="Times New Roman"/>
              </a:rPr>
              <a:t> </a:t>
            </a:r>
            <a:r>
              <a:rPr sz="1100" dirty="0">
                <a:latin typeface="Times New Roman"/>
                <a:cs typeface="Times New Roman"/>
              </a:rPr>
              <a:t>be applied</a:t>
            </a:r>
            <a:r>
              <a:rPr sz="1100" spc="5"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solve</a:t>
            </a:r>
            <a:r>
              <a:rPr sz="1100" spc="5" dirty="0">
                <a:latin typeface="Times New Roman"/>
                <a:cs typeface="Times New Roman"/>
              </a:rPr>
              <a:t> </a:t>
            </a:r>
            <a:r>
              <a:rPr sz="1100" dirty="0">
                <a:latin typeface="Times New Roman"/>
                <a:cs typeface="Times New Roman"/>
              </a:rPr>
              <a:t>every</a:t>
            </a:r>
            <a:r>
              <a:rPr sz="1100" spc="-15" dirty="0">
                <a:latin typeface="Times New Roman"/>
                <a:cs typeface="Times New Roman"/>
              </a:rPr>
              <a:t> </a:t>
            </a:r>
            <a:r>
              <a:rPr sz="1100" spc="-10" dirty="0">
                <a:latin typeface="Times New Roman"/>
                <a:cs typeface="Times New Roman"/>
              </a:rPr>
              <a:t>problem </a:t>
            </a:r>
            <a:r>
              <a:rPr sz="1100" dirty="0">
                <a:latin typeface="Times New Roman"/>
                <a:cs typeface="Times New Roman"/>
              </a:rPr>
              <a:t>involving</a:t>
            </a:r>
            <a:r>
              <a:rPr sz="1100" spc="-35" dirty="0">
                <a:latin typeface="Times New Roman"/>
                <a:cs typeface="Times New Roman"/>
              </a:rPr>
              <a:t> </a:t>
            </a:r>
            <a:r>
              <a:rPr sz="1100" dirty="0">
                <a:latin typeface="Times New Roman"/>
                <a:cs typeface="Times New Roman"/>
              </a:rPr>
              <a:t>a</a:t>
            </a:r>
            <a:r>
              <a:rPr sz="1100" spc="-35" dirty="0">
                <a:latin typeface="Times New Roman"/>
                <a:cs typeface="Times New Roman"/>
              </a:rPr>
              <a:t> </a:t>
            </a:r>
            <a:r>
              <a:rPr sz="1100" dirty="0">
                <a:latin typeface="Times New Roman"/>
                <a:cs typeface="Times New Roman"/>
              </a:rPr>
              <a:t>thermodynamic</a:t>
            </a:r>
            <a:r>
              <a:rPr sz="1100" spc="-40" dirty="0">
                <a:latin typeface="Times New Roman"/>
                <a:cs typeface="Times New Roman"/>
              </a:rPr>
              <a:t> </a:t>
            </a:r>
            <a:r>
              <a:rPr sz="1100" dirty="0">
                <a:latin typeface="Times New Roman"/>
                <a:cs typeface="Times New Roman"/>
              </a:rPr>
              <a:t>process.</a:t>
            </a:r>
            <a:r>
              <a:rPr sz="1100" spc="-25" dirty="0">
                <a:latin typeface="Times New Roman"/>
                <a:cs typeface="Times New Roman"/>
              </a:rPr>
              <a:t> </a:t>
            </a:r>
            <a:r>
              <a:rPr sz="1100" dirty="0">
                <a:latin typeface="Times New Roman"/>
                <a:cs typeface="Times New Roman"/>
              </a:rPr>
              <a:t>Instead</a:t>
            </a:r>
            <a:r>
              <a:rPr sz="1100" spc="-45" dirty="0">
                <a:latin typeface="Times New Roman"/>
                <a:cs typeface="Times New Roman"/>
              </a:rPr>
              <a:t> </a:t>
            </a:r>
            <a:r>
              <a:rPr sz="1100" dirty="0">
                <a:latin typeface="Times New Roman"/>
                <a:cs typeface="Times New Roman"/>
              </a:rPr>
              <a:t>let’s</a:t>
            </a:r>
            <a:r>
              <a:rPr sz="1100" spc="-30" dirty="0">
                <a:latin typeface="Times New Roman"/>
                <a:cs typeface="Times New Roman"/>
              </a:rPr>
              <a:t> </a:t>
            </a:r>
            <a:r>
              <a:rPr sz="1100" dirty="0">
                <a:latin typeface="Times New Roman"/>
                <a:cs typeface="Times New Roman"/>
              </a:rPr>
              <a:t>summarize</a:t>
            </a:r>
            <a:r>
              <a:rPr sz="1100" spc="-3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tools</a:t>
            </a:r>
            <a:r>
              <a:rPr sz="1100" spc="-35" dirty="0">
                <a:latin typeface="Times New Roman"/>
                <a:cs typeface="Times New Roman"/>
              </a:rPr>
              <a:t> </a:t>
            </a:r>
            <a:r>
              <a:rPr sz="1100" dirty="0">
                <a:latin typeface="Times New Roman"/>
                <a:cs typeface="Times New Roman"/>
              </a:rPr>
              <a:t>we</a:t>
            </a:r>
            <a:r>
              <a:rPr sz="1100" spc="-35" dirty="0">
                <a:latin typeface="Times New Roman"/>
                <a:cs typeface="Times New Roman"/>
              </a:rPr>
              <a:t> </a:t>
            </a:r>
            <a:r>
              <a:rPr sz="1100" dirty="0">
                <a:latin typeface="Times New Roman"/>
                <a:cs typeface="Times New Roman"/>
              </a:rPr>
              <a:t>have</a:t>
            </a:r>
            <a:r>
              <a:rPr sz="1100" spc="-35" dirty="0">
                <a:latin typeface="Times New Roman"/>
                <a:cs typeface="Times New Roman"/>
              </a:rPr>
              <a:t> </a:t>
            </a:r>
            <a:r>
              <a:rPr sz="1100" dirty="0">
                <a:latin typeface="Times New Roman"/>
                <a:cs typeface="Times New Roman"/>
              </a:rPr>
              <a:t>to</a:t>
            </a:r>
            <a:r>
              <a:rPr sz="1100" spc="-4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spc="-10" dirty="0">
                <a:latin typeface="Times New Roman"/>
                <a:cs typeface="Times New Roman"/>
              </a:rPr>
              <a:t>with. </a:t>
            </a:r>
            <a:r>
              <a:rPr sz="1100" dirty="0">
                <a:latin typeface="Times New Roman"/>
                <a:cs typeface="Times New Roman"/>
              </a:rPr>
              <a:t>These</a:t>
            </a:r>
            <a:r>
              <a:rPr sz="1100" spc="-20" dirty="0">
                <a:latin typeface="Times New Roman"/>
                <a:cs typeface="Times New Roman"/>
              </a:rPr>
              <a:t> </a:t>
            </a:r>
            <a:r>
              <a:rPr sz="1100" dirty="0">
                <a:latin typeface="Times New Roman"/>
                <a:cs typeface="Times New Roman"/>
              </a:rPr>
              <a:t>tools</a:t>
            </a:r>
            <a:r>
              <a:rPr sz="1100" spc="-5" dirty="0">
                <a:latin typeface="Times New Roman"/>
                <a:cs typeface="Times New Roman"/>
              </a:rPr>
              <a:t> </a:t>
            </a:r>
            <a:r>
              <a:rPr sz="1100" dirty="0">
                <a:latin typeface="Times New Roman"/>
                <a:cs typeface="Times New Roman"/>
              </a:rPr>
              <a:t>can</a:t>
            </a:r>
            <a:r>
              <a:rPr sz="1100" spc="-5" dirty="0">
                <a:latin typeface="Times New Roman"/>
                <a:cs typeface="Times New Roman"/>
              </a:rPr>
              <a:t> </a:t>
            </a:r>
            <a:r>
              <a:rPr sz="1100" dirty="0">
                <a:latin typeface="Times New Roman"/>
                <a:cs typeface="Times New Roman"/>
              </a:rPr>
              <a:t>be</a:t>
            </a:r>
            <a:r>
              <a:rPr sz="1100" spc="-15" dirty="0">
                <a:latin typeface="Times New Roman"/>
                <a:cs typeface="Times New Roman"/>
              </a:rPr>
              <a:t> </a:t>
            </a:r>
            <a:r>
              <a:rPr sz="1100" dirty="0">
                <a:latin typeface="Times New Roman"/>
                <a:cs typeface="Times New Roman"/>
              </a:rPr>
              <a:t>applied</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whatever</a:t>
            </a:r>
            <a:r>
              <a:rPr sz="1100" spc="-15" dirty="0">
                <a:latin typeface="Times New Roman"/>
                <a:cs typeface="Times New Roman"/>
              </a:rPr>
              <a:t> </a:t>
            </a:r>
            <a:r>
              <a:rPr sz="1100" dirty="0">
                <a:latin typeface="Times New Roman"/>
                <a:cs typeface="Times New Roman"/>
              </a:rPr>
              <a:t>order</a:t>
            </a:r>
            <a:r>
              <a:rPr sz="1100" spc="-1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appropriate</a:t>
            </a:r>
            <a:r>
              <a:rPr sz="1100" spc="-1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solve</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particular</a:t>
            </a:r>
            <a:r>
              <a:rPr sz="1100" spc="-15" dirty="0">
                <a:latin typeface="Times New Roman"/>
                <a:cs typeface="Times New Roman"/>
              </a:rPr>
              <a:t> </a:t>
            </a:r>
            <a:r>
              <a:rPr sz="1100" spc="-10" dirty="0">
                <a:latin typeface="Times New Roman"/>
                <a:cs typeface="Times New Roman"/>
              </a:rPr>
              <a:t>problem.</a:t>
            </a:r>
            <a:endParaRPr sz="1100">
              <a:latin typeface="Times New Roman"/>
              <a:cs typeface="Times New Roman"/>
            </a:endParaRPr>
          </a:p>
          <a:p>
            <a:pPr marL="12700">
              <a:lnSpc>
                <a:spcPts val="1310"/>
              </a:lnSpc>
              <a:spcBef>
                <a:spcPts val="990"/>
              </a:spcBef>
            </a:pPr>
            <a:r>
              <a:rPr sz="1100" b="1" dirty="0">
                <a:latin typeface="Times New Roman"/>
                <a:cs typeface="Times New Roman"/>
              </a:rPr>
              <a:t>Tools</a:t>
            </a:r>
            <a:r>
              <a:rPr sz="1100" b="1" spc="-25" dirty="0">
                <a:latin typeface="Times New Roman"/>
                <a:cs typeface="Times New Roman"/>
              </a:rPr>
              <a:t> </a:t>
            </a:r>
            <a:r>
              <a:rPr sz="1100" b="1" dirty="0">
                <a:latin typeface="Times New Roman"/>
                <a:cs typeface="Times New Roman"/>
              </a:rPr>
              <a:t>for</a:t>
            </a:r>
            <a:r>
              <a:rPr sz="1100" b="1" spc="-40" dirty="0">
                <a:latin typeface="Times New Roman"/>
                <a:cs typeface="Times New Roman"/>
              </a:rPr>
              <a:t> </a:t>
            </a:r>
            <a:r>
              <a:rPr sz="1100" b="1" dirty="0">
                <a:latin typeface="Times New Roman"/>
                <a:cs typeface="Times New Roman"/>
              </a:rPr>
              <a:t>Solving</a:t>
            </a:r>
            <a:r>
              <a:rPr sz="1100" b="1" spc="-40" dirty="0">
                <a:latin typeface="Times New Roman"/>
                <a:cs typeface="Times New Roman"/>
              </a:rPr>
              <a:t> </a:t>
            </a:r>
            <a:r>
              <a:rPr sz="1100" b="1" spc="-10" dirty="0">
                <a:latin typeface="Times New Roman"/>
                <a:cs typeface="Times New Roman"/>
              </a:rPr>
              <a:t>Thermodynamics</a:t>
            </a:r>
            <a:r>
              <a:rPr sz="1100" b="1" spc="-5" dirty="0">
                <a:latin typeface="Times New Roman"/>
                <a:cs typeface="Times New Roman"/>
              </a:rPr>
              <a:t> </a:t>
            </a:r>
            <a:r>
              <a:rPr sz="1100" b="1" spc="-10" dirty="0">
                <a:latin typeface="Times New Roman"/>
                <a:cs typeface="Times New Roman"/>
              </a:rPr>
              <a:t>Problems</a:t>
            </a:r>
            <a:endParaRPr sz="1100">
              <a:latin typeface="Times New Roman"/>
              <a:cs typeface="Times New Roman"/>
            </a:endParaRPr>
          </a:p>
          <a:p>
            <a:pPr marL="469263" marR="5080" indent="-228599">
              <a:lnSpc>
                <a:spcPts val="1180"/>
              </a:lnSpc>
              <a:spcBef>
                <a:spcPts val="145"/>
              </a:spcBef>
              <a:buFont typeface="Symbol"/>
              <a:buChar char=""/>
              <a:tabLst>
                <a:tab pos="469263" algn="l"/>
              </a:tabLst>
            </a:pPr>
            <a:r>
              <a:rPr sz="1100" dirty="0">
                <a:latin typeface="Times New Roman"/>
                <a:cs typeface="Times New Roman"/>
              </a:rPr>
              <a:t>The</a:t>
            </a:r>
            <a:r>
              <a:rPr sz="1100" spc="-25" dirty="0">
                <a:latin typeface="Times New Roman"/>
                <a:cs typeface="Times New Roman"/>
              </a:rPr>
              <a:t> </a:t>
            </a:r>
            <a:r>
              <a:rPr sz="1100" spc="-10" dirty="0">
                <a:latin typeface="Times New Roman"/>
                <a:cs typeface="Times New Roman"/>
              </a:rPr>
              <a:t>P-</a:t>
            </a:r>
            <a:r>
              <a:rPr sz="1100" dirty="0">
                <a:latin typeface="Times New Roman"/>
                <a:cs typeface="Times New Roman"/>
              </a:rPr>
              <a:t>V</a:t>
            </a:r>
            <a:r>
              <a:rPr sz="1100" spc="-45" dirty="0">
                <a:latin typeface="Times New Roman"/>
                <a:cs typeface="Times New Roman"/>
              </a:rPr>
              <a:t> </a:t>
            </a:r>
            <a:r>
              <a:rPr sz="1100" dirty="0">
                <a:latin typeface="Times New Roman"/>
                <a:cs typeface="Times New Roman"/>
              </a:rPr>
              <a:t>diagram</a:t>
            </a:r>
            <a:r>
              <a:rPr sz="1100" spc="-20" dirty="0">
                <a:latin typeface="Times New Roman"/>
                <a:cs typeface="Times New Roman"/>
              </a:rPr>
              <a:t> </a:t>
            </a:r>
            <a:r>
              <a:rPr sz="1100" dirty="0">
                <a:latin typeface="Times New Roman"/>
                <a:cs typeface="Times New Roman"/>
              </a:rPr>
              <a:t>can</a:t>
            </a:r>
            <a:r>
              <a:rPr sz="1100" spc="-20" dirty="0">
                <a:latin typeface="Times New Roman"/>
                <a:cs typeface="Times New Roman"/>
              </a:rPr>
              <a:t> </a:t>
            </a:r>
            <a:r>
              <a:rPr sz="1100" dirty="0">
                <a:latin typeface="Times New Roman"/>
                <a:cs typeface="Times New Roman"/>
              </a:rPr>
              <a:t>help</a:t>
            </a:r>
            <a:r>
              <a:rPr sz="1100" spc="-30" dirty="0">
                <a:latin typeface="Times New Roman"/>
                <a:cs typeface="Times New Roman"/>
              </a:rPr>
              <a:t> </a:t>
            </a:r>
            <a:r>
              <a:rPr sz="1100" dirty="0">
                <a:latin typeface="Times New Roman"/>
                <a:cs typeface="Times New Roman"/>
              </a:rPr>
              <a:t>us</a:t>
            </a:r>
            <a:r>
              <a:rPr sz="1100" spc="-15"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visualize</a:t>
            </a:r>
            <a:r>
              <a:rPr sz="1100" spc="-25" dirty="0">
                <a:latin typeface="Times New Roman"/>
                <a:cs typeface="Times New Roman"/>
              </a:rPr>
              <a:t> </a:t>
            </a:r>
            <a:r>
              <a:rPr sz="1100" dirty="0">
                <a:latin typeface="Times New Roman"/>
                <a:cs typeface="Times New Roman"/>
              </a:rPr>
              <a:t>what</a:t>
            </a:r>
            <a:r>
              <a:rPr sz="1100" spc="-2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going</a:t>
            </a:r>
            <a:r>
              <a:rPr sz="1100" spc="-15" dirty="0">
                <a:latin typeface="Times New Roman"/>
                <a:cs typeface="Times New Roman"/>
              </a:rPr>
              <a:t> </a:t>
            </a:r>
            <a:r>
              <a:rPr sz="1100" dirty="0">
                <a:latin typeface="Times New Roman"/>
                <a:cs typeface="Times New Roman"/>
              </a:rPr>
              <a:t>on.</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addition,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30" dirty="0">
                <a:latin typeface="Times New Roman"/>
                <a:cs typeface="Times New Roman"/>
              </a:rPr>
              <a:t> </a:t>
            </a:r>
            <a:r>
              <a:rPr sz="1100" dirty="0">
                <a:latin typeface="Times New Roman"/>
                <a:cs typeface="Times New Roman"/>
              </a:rPr>
              <a:t>done</a:t>
            </a:r>
            <a:r>
              <a:rPr sz="1100" spc="-15" dirty="0">
                <a:latin typeface="Times New Roman"/>
                <a:cs typeface="Times New Roman"/>
              </a:rPr>
              <a:t> </a:t>
            </a:r>
            <a:r>
              <a:rPr sz="1100" spc="-25" dirty="0">
                <a:latin typeface="Times New Roman"/>
                <a:cs typeface="Times New Roman"/>
              </a:rPr>
              <a:t>by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under</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curve</a:t>
            </a:r>
            <a:r>
              <a:rPr sz="1100" spc="-5" dirty="0">
                <a:latin typeface="Times New Roman"/>
                <a:cs typeface="Times New Roman"/>
              </a:rPr>
              <a:t> </a:t>
            </a:r>
            <a:r>
              <a:rPr sz="1100" dirty="0">
                <a:latin typeface="Times New Roman"/>
                <a:cs typeface="Times New Roman"/>
              </a:rPr>
              <a:t>defining</a:t>
            </a:r>
            <a:r>
              <a:rPr sz="1100" spc="-5" dirty="0">
                <a:latin typeface="Times New Roman"/>
                <a:cs typeface="Times New Roman"/>
              </a:rPr>
              <a:t> </a:t>
            </a:r>
            <a:r>
              <a:rPr sz="1100" dirty="0">
                <a:latin typeface="Times New Roman"/>
                <a:cs typeface="Times New Roman"/>
              </a:rPr>
              <a:t>that process</a:t>
            </a:r>
            <a:r>
              <a:rPr sz="1100" spc="-5" dirty="0">
                <a:latin typeface="Times New Roman"/>
                <a:cs typeface="Times New Roman"/>
              </a:rPr>
              <a:t> </a:t>
            </a:r>
            <a:r>
              <a:rPr sz="1100" dirty="0">
                <a:latin typeface="Times New Roman"/>
                <a:cs typeface="Times New Roman"/>
              </a:rPr>
              <a:t>on</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P-V</a:t>
            </a:r>
            <a:r>
              <a:rPr sz="1100" spc="-10" dirty="0">
                <a:latin typeface="Times New Roman"/>
                <a:cs typeface="Times New Roman"/>
              </a:rPr>
              <a:t> diagram.</a:t>
            </a:r>
            <a:endParaRPr sz="1100">
              <a:latin typeface="Times New Roman"/>
              <a:cs typeface="Times New Roman"/>
            </a:endParaRPr>
          </a:p>
        </p:txBody>
      </p:sp>
      <p:sp>
        <p:nvSpPr>
          <p:cNvPr id="19" name="object 19"/>
          <p:cNvSpPr txBox="1"/>
          <p:nvPr/>
        </p:nvSpPr>
        <p:spPr>
          <a:xfrm>
            <a:off x="2959353" y="2571115"/>
            <a:ext cx="1744980" cy="182742"/>
          </a:xfrm>
          <a:prstGeom prst="rect">
            <a:avLst/>
          </a:prstGeom>
        </p:spPr>
        <p:txBody>
          <a:bodyPr vert="horz" wrap="square" lIns="0" tIns="13335" rIns="0" bIns="0" rtlCol="0">
            <a:spAutoFit/>
          </a:bodyPr>
          <a:lstStyle/>
          <a:p>
            <a:pPr marL="12700">
              <a:spcBef>
                <a:spcPts val="105"/>
              </a:spcBef>
              <a:tabLst>
                <a:tab pos="1696713" algn="l"/>
              </a:tabLst>
            </a:pP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ideal</a:t>
            </a:r>
            <a:r>
              <a:rPr sz="1100" spc="-20" dirty="0">
                <a:latin typeface="Times New Roman"/>
                <a:cs typeface="Times New Roman"/>
              </a:rPr>
              <a:t> </a:t>
            </a:r>
            <a:r>
              <a:rPr sz="1100" dirty="0">
                <a:latin typeface="Times New Roman"/>
                <a:cs typeface="Times New Roman"/>
              </a:rPr>
              <a:t>gas</a:t>
            </a:r>
            <a:r>
              <a:rPr sz="1100" spc="-10" dirty="0">
                <a:latin typeface="Times New Roman"/>
                <a:cs typeface="Times New Roman"/>
              </a:rPr>
              <a:t> </a:t>
            </a:r>
            <a:r>
              <a:rPr sz="1100" spc="-20" dirty="0">
                <a:latin typeface="Times New Roman"/>
                <a:cs typeface="Times New Roman"/>
              </a:rPr>
              <a:t>law,</a:t>
            </a:r>
            <a:r>
              <a:rPr sz="1100" dirty="0">
                <a:latin typeface="Times New Roman"/>
                <a:cs typeface="Times New Roman"/>
              </a:rPr>
              <a:t>	</a:t>
            </a:r>
            <a:r>
              <a:rPr sz="1100" spc="-50" dirty="0">
                <a:latin typeface="Times New Roman"/>
                <a:cs typeface="Times New Roman"/>
              </a:rPr>
              <a:t>.</a:t>
            </a:r>
            <a:endParaRPr sz="1100">
              <a:latin typeface="Times New Roman"/>
              <a:cs typeface="Times New Roman"/>
            </a:endParaRPr>
          </a:p>
        </p:txBody>
      </p:sp>
      <p:sp>
        <p:nvSpPr>
          <p:cNvPr id="20" name="object 20"/>
          <p:cNvSpPr txBox="1"/>
          <p:nvPr/>
        </p:nvSpPr>
        <p:spPr>
          <a:xfrm>
            <a:off x="2692653" y="2583307"/>
            <a:ext cx="3758565" cy="1254831"/>
          </a:xfrm>
          <a:prstGeom prst="rect">
            <a:avLst/>
          </a:prstGeom>
        </p:spPr>
        <p:txBody>
          <a:bodyPr vert="horz" wrap="square" lIns="0" tIns="13335" rIns="0" bIns="0" rtlCol="0">
            <a:spAutoFit/>
          </a:bodyPr>
          <a:lstStyle/>
          <a:p>
            <a:pPr marL="50800">
              <a:spcBef>
                <a:spcPts val="105"/>
              </a:spcBef>
            </a:pPr>
            <a:r>
              <a:rPr sz="1100" spc="-50" dirty="0">
                <a:latin typeface="Symbol"/>
                <a:cs typeface="Symbol"/>
              </a:rPr>
              <a:t></a:t>
            </a:r>
            <a:endParaRPr sz="1100">
              <a:latin typeface="Symbol"/>
              <a:cs typeface="Symbol"/>
            </a:endParaRPr>
          </a:p>
          <a:p>
            <a:pPr marL="278764" indent="-227964">
              <a:spcBef>
                <a:spcPts val="20"/>
              </a:spcBef>
              <a:buFont typeface="Symbol"/>
              <a:buChar char=""/>
              <a:tabLst>
                <a:tab pos="278764" algn="l"/>
                <a:tab pos="3006078" algn="l"/>
              </a:tabLst>
            </a:pP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first</a:t>
            </a:r>
            <a:r>
              <a:rPr sz="1100" spc="-5" dirty="0">
                <a:latin typeface="Times New Roman"/>
                <a:cs typeface="Times New Roman"/>
              </a:rPr>
              <a:t> </a:t>
            </a:r>
            <a:r>
              <a:rPr sz="1100" dirty="0">
                <a:latin typeface="Times New Roman"/>
                <a:cs typeface="Times New Roman"/>
              </a:rPr>
              <a:t>law</a:t>
            </a:r>
            <a:r>
              <a:rPr sz="1100" spc="-15" dirty="0">
                <a:latin typeface="Times New Roman"/>
                <a:cs typeface="Times New Roman"/>
              </a:rPr>
              <a:t> </a:t>
            </a:r>
            <a:r>
              <a:rPr sz="1100" dirty="0">
                <a:latin typeface="Times New Roman"/>
                <a:cs typeface="Times New Roman"/>
              </a:rPr>
              <a:t>of</a:t>
            </a:r>
            <a:r>
              <a:rPr sz="1100" spc="-10" dirty="0">
                <a:latin typeface="Times New Roman"/>
                <a:cs typeface="Times New Roman"/>
              </a:rPr>
              <a:t> thermodynamics,</a:t>
            </a:r>
            <a:r>
              <a:rPr sz="1100" dirty="0">
                <a:latin typeface="Times New Roman"/>
                <a:cs typeface="Times New Roman"/>
              </a:rPr>
              <a:t>	</a:t>
            </a:r>
            <a:r>
              <a:rPr sz="1100" spc="-50" dirty="0">
                <a:latin typeface="Times New Roman"/>
                <a:cs typeface="Times New Roman"/>
              </a:rPr>
              <a:t>.</a:t>
            </a:r>
            <a:endParaRPr sz="1100">
              <a:latin typeface="Times New Roman"/>
              <a:cs typeface="Times New Roman"/>
            </a:endParaRPr>
          </a:p>
          <a:p>
            <a:pPr marL="278764" indent="-227964">
              <a:spcBef>
                <a:spcPts val="170"/>
              </a:spcBef>
              <a:buFont typeface="Symbol"/>
              <a:buChar char=""/>
              <a:tabLst>
                <a:tab pos="278764" algn="l"/>
              </a:tabLst>
            </a:pP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general</a:t>
            </a:r>
            <a:r>
              <a:rPr sz="1100" spc="-10" dirty="0">
                <a:latin typeface="Times New Roman"/>
                <a:cs typeface="Times New Roman"/>
              </a:rPr>
              <a:t> </a:t>
            </a:r>
            <a:r>
              <a:rPr sz="1100" dirty="0">
                <a:latin typeface="Times New Roman"/>
                <a:cs typeface="Times New Roman"/>
              </a:rPr>
              <a:t>expression</a:t>
            </a:r>
            <a:r>
              <a:rPr sz="1100" spc="-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change</a:t>
            </a:r>
            <a:r>
              <a:rPr sz="1100" spc="-20"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a:t>
            </a:r>
            <a:r>
              <a:rPr sz="1100" spc="-5" dirty="0">
                <a:latin typeface="Times New Roman"/>
                <a:cs typeface="Times New Roman"/>
              </a:rPr>
              <a:t> </a:t>
            </a:r>
            <a:r>
              <a:rPr sz="1100" spc="-10" dirty="0">
                <a:latin typeface="Times New Roman"/>
                <a:cs typeface="Times New Roman"/>
              </a:rPr>
              <a:t>energy,</a:t>
            </a:r>
            <a:endParaRPr sz="1100">
              <a:latin typeface="Times New Roman"/>
              <a:cs typeface="Times New Roman"/>
            </a:endParaRPr>
          </a:p>
          <a:p>
            <a:pPr marL="1192525">
              <a:spcBef>
                <a:spcPts val="60"/>
              </a:spcBef>
            </a:pPr>
            <a:r>
              <a:rPr sz="1100" spc="-50" dirty="0">
                <a:latin typeface="Times New Roman"/>
                <a:cs typeface="Times New Roman"/>
              </a:rPr>
              <a:t>.</a:t>
            </a:r>
            <a:endParaRPr sz="1100">
              <a:latin typeface="Times New Roman"/>
              <a:cs typeface="Times New Roman"/>
            </a:endParaRPr>
          </a:p>
          <a:p>
            <a:pPr marL="279399" marR="43180" indent="-228599">
              <a:lnSpc>
                <a:spcPts val="1190"/>
              </a:lnSpc>
              <a:spcBef>
                <a:spcPts val="495"/>
              </a:spcBef>
              <a:buFont typeface="Symbol"/>
              <a:buChar char=""/>
              <a:tabLst>
                <a:tab pos="279399" algn="l"/>
              </a:tabLst>
            </a:pP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specific</a:t>
            </a:r>
            <a:r>
              <a:rPr sz="1100" spc="-5" dirty="0">
                <a:latin typeface="Times New Roman"/>
                <a:cs typeface="Times New Roman"/>
              </a:rPr>
              <a:t> </a:t>
            </a:r>
            <a:r>
              <a:rPr sz="1100" dirty="0">
                <a:latin typeface="Times New Roman"/>
                <a:cs typeface="Times New Roman"/>
              </a:rPr>
              <a:t>special</a:t>
            </a:r>
            <a:r>
              <a:rPr sz="1100" spc="-15" dirty="0">
                <a:latin typeface="Times New Roman"/>
                <a:cs typeface="Times New Roman"/>
              </a:rPr>
              <a:t> </a:t>
            </a:r>
            <a:r>
              <a:rPr sz="1100" dirty="0">
                <a:latin typeface="Times New Roman"/>
                <a:cs typeface="Times New Roman"/>
              </a:rPr>
              <a:t>cases</a:t>
            </a:r>
            <a:r>
              <a:rPr sz="1100" spc="-5" dirty="0">
                <a:latin typeface="Times New Roman"/>
                <a:cs typeface="Times New Roman"/>
              </a:rPr>
              <a:t> </a:t>
            </a:r>
            <a:r>
              <a:rPr sz="1100" dirty="0">
                <a:latin typeface="Times New Roman"/>
                <a:cs typeface="Times New Roman"/>
              </a:rPr>
              <a:t>(see</a:t>
            </a:r>
            <a:r>
              <a:rPr sz="1100" spc="-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summary</a:t>
            </a:r>
            <a:r>
              <a:rPr sz="1100" spc="-1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Figure</a:t>
            </a:r>
            <a:r>
              <a:rPr sz="1100" spc="-5" dirty="0">
                <a:latin typeface="Times New Roman"/>
                <a:cs typeface="Times New Roman"/>
              </a:rPr>
              <a:t> </a:t>
            </a:r>
            <a:r>
              <a:rPr sz="1100" spc="-10" dirty="0">
                <a:latin typeface="Times New Roman"/>
                <a:cs typeface="Times New Roman"/>
              </a:rPr>
              <a:t>15.14), </a:t>
            </a:r>
            <a:r>
              <a:rPr sz="1100" dirty="0">
                <a:latin typeface="Times New Roman"/>
                <a:cs typeface="Times New Roman"/>
              </a:rPr>
              <a:t>there</a:t>
            </a:r>
            <a:r>
              <a:rPr sz="1100" spc="-30" dirty="0">
                <a:latin typeface="Times New Roman"/>
                <a:cs typeface="Times New Roman"/>
              </a:rPr>
              <a:t> </a:t>
            </a:r>
            <a:r>
              <a:rPr sz="1100" dirty="0">
                <a:latin typeface="Times New Roman"/>
                <a:cs typeface="Times New Roman"/>
              </a:rPr>
              <a:t>are</a:t>
            </a:r>
            <a:r>
              <a:rPr sz="1100" spc="-40" dirty="0">
                <a:latin typeface="Times New Roman"/>
                <a:cs typeface="Times New Roman"/>
              </a:rPr>
              <a:t> </a:t>
            </a:r>
            <a:r>
              <a:rPr sz="1100" dirty="0">
                <a:latin typeface="Times New Roman"/>
                <a:cs typeface="Times New Roman"/>
              </a:rPr>
              <a:t>additional</a:t>
            </a:r>
            <a:r>
              <a:rPr sz="1100" spc="-20" dirty="0">
                <a:latin typeface="Times New Roman"/>
                <a:cs typeface="Times New Roman"/>
              </a:rPr>
              <a:t> </a:t>
            </a:r>
            <a:r>
              <a:rPr sz="1100" dirty="0">
                <a:latin typeface="Times New Roman"/>
                <a:cs typeface="Times New Roman"/>
              </a:rPr>
              <a:t>relationships</a:t>
            </a:r>
            <a:r>
              <a:rPr sz="1100" spc="-20" dirty="0">
                <a:latin typeface="Times New Roman"/>
                <a:cs typeface="Times New Roman"/>
              </a:rPr>
              <a:t> </a:t>
            </a:r>
            <a:r>
              <a:rPr sz="1100" dirty="0">
                <a:latin typeface="Times New Roman"/>
                <a:cs typeface="Times New Roman"/>
              </a:rPr>
              <a:t>that</a:t>
            </a:r>
            <a:r>
              <a:rPr sz="1100" spc="-25" dirty="0">
                <a:latin typeface="Times New Roman"/>
                <a:cs typeface="Times New Roman"/>
              </a:rPr>
              <a:t> </a:t>
            </a:r>
            <a:r>
              <a:rPr sz="1100" dirty="0">
                <a:latin typeface="Times New Roman"/>
                <a:cs typeface="Times New Roman"/>
              </a:rPr>
              <a:t>can</a:t>
            </a:r>
            <a:r>
              <a:rPr sz="1100" spc="-30" dirty="0">
                <a:latin typeface="Times New Roman"/>
                <a:cs typeface="Times New Roman"/>
              </a:rPr>
              <a:t> </a:t>
            </a:r>
            <a:r>
              <a:rPr sz="1100" dirty="0">
                <a:latin typeface="Times New Roman"/>
                <a:cs typeface="Times New Roman"/>
              </a:rPr>
              <a:t>be</a:t>
            </a:r>
            <a:r>
              <a:rPr sz="1100" spc="-25" dirty="0">
                <a:latin typeface="Times New Roman"/>
                <a:cs typeface="Times New Roman"/>
              </a:rPr>
              <a:t> </a:t>
            </a:r>
            <a:r>
              <a:rPr sz="1100" dirty="0">
                <a:latin typeface="Times New Roman"/>
                <a:cs typeface="Times New Roman"/>
              </a:rPr>
              <a:t>used</a:t>
            </a:r>
            <a:r>
              <a:rPr sz="1100" spc="-25" dirty="0">
                <a:latin typeface="Times New Roman"/>
                <a:cs typeface="Times New Roman"/>
              </a:rPr>
              <a:t> </a:t>
            </a:r>
            <a:r>
              <a:rPr sz="1100" dirty="0">
                <a:latin typeface="Times New Roman"/>
                <a:cs typeface="Times New Roman"/>
              </a:rPr>
              <a:t>to</a:t>
            </a:r>
            <a:r>
              <a:rPr sz="1100" spc="-30" dirty="0">
                <a:latin typeface="Times New Roman"/>
                <a:cs typeface="Times New Roman"/>
              </a:rPr>
              <a:t> </a:t>
            </a:r>
            <a:r>
              <a:rPr sz="1100" dirty="0">
                <a:latin typeface="Times New Roman"/>
                <a:cs typeface="Times New Roman"/>
              </a:rPr>
              <a:t>relate</a:t>
            </a:r>
            <a:r>
              <a:rPr sz="1100" spc="-35" dirty="0">
                <a:latin typeface="Times New Roman"/>
                <a:cs typeface="Times New Roman"/>
              </a:rPr>
              <a:t> </a:t>
            </a:r>
            <a:r>
              <a:rPr sz="1100" spc="-25" dirty="0">
                <a:latin typeface="Times New Roman"/>
                <a:cs typeface="Times New Roman"/>
              </a:rPr>
              <a:t>the </a:t>
            </a:r>
            <a:r>
              <a:rPr sz="1100" dirty="0">
                <a:latin typeface="Times New Roman"/>
                <a:cs typeface="Times New Roman"/>
              </a:rPr>
              <a:t>different</a:t>
            </a:r>
            <a:r>
              <a:rPr sz="1100" spc="-10" dirty="0">
                <a:latin typeface="Times New Roman"/>
                <a:cs typeface="Times New Roman"/>
              </a:rPr>
              <a:t> parameters.</a:t>
            </a:r>
            <a:endParaRPr sz="1100">
              <a:latin typeface="Times New Roman"/>
              <a:cs typeface="Times New Roman"/>
            </a:endParaRPr>
          </a:p>
        </p:txBody>
      </p:sp>
      <p:sp>
        <p:nvSpPr>
          <p:cNvPr id="21" name="object 21"/>
          <p:cNvSpPr txBox="1"/>
          <p:nvPr/>
        </p:nvSpPr>
        <p:spPr>
          <a:xfrm>
            <a:off x="2502205" y="3932301"/>
            <a:ext cx="3973195" cy="654666"/>
          </a:xfrm>
          <a:prstGeom prst="rect">
            <a:avLst/>
          </a:prstGeom>
        </p:spPr>
        <p:txBody>
          <a:bodyPr vert="horz" wrap="square" lIns="0" tIns="13335" rIns="0" bIns="0" rtlCol="0">
            <a:spAutoFit/>
          </a:bodyPr>
          <a:lstStyle/>
          <a:p>
            <a:pPr marL="12700" algn="just">
              <a:lnSpc>
                <a:spcPts val="1280"/>
              </a:lnSpc>
              <a:spcBef>
                <a:spcPts val="105"/>
              </a:spcBef>
            </a:pPr>
            <a:r>
              <a:rPr sz="1100" b="1" spc="-10" dirty="0">
                <a:latin typeface="Times New Roman"/>
                <a:cs typeface="Times New Roman"/>
              </a:rPr>
              <a:t>EXAMPLE</a:t>
            </a:r>
            <a:r>
              <a:rPr sz="1100" b="1" spc="-20" dirty="0">
                <a:latin typeface="Times New Roman"/>
                <a:cs typeface="Times New Roman"/>
              </a:rPr>
              <a:t> </a:t>
            </a:r>
            <a:r>
              <a:rPr sz="1100" b="1" dirty="0">
                <a:latin typeface="Times New Roman"/>
                <a:cs typeface="Times New Roman"/>
              </a:rPr>
              <a:t>15.5</a:t>
            </a:r>
            <a:r>
              <a:rPr sz="1100" b="1" spc="-5" dirty="0">
                <a:latin typeface="Times New Roman"/>
                <a:cs typeface="Times New Roman"/>
              </a:rPr>
              <a:t> </a:t>
            </a:r>
            <a:r>
              <a:rPr sz="1100" b="1" dirty="0">
                <a:latin typeface="Times New Roman"/>
                <a:cs typeface="Times New Roman"/>
              </a:rPr>
              <a:t>–</a:t>
            </a:r>
            <a:r>
              <a:rPr sz="1100" b="1" spc="-75" dirty="0">
                <a:latin typeface="Times New Roman"/>
                <a:cs typeface="Times New Roman"/>
              </a:rPr>
              <a:t> </a:t>
            </a:r>
            <a:r>
              <a:rPr sz="1100" b="1" dirty="0">
                <a:latin typeface="Times New Roman"/>
                <a:cs typeface="Times New Roman"/>
              </a:rPr>
              <a:t>Applying</a:t>
            </a:r>
            <a:r>
              <a:rPr sz="1100" b="1" spc="-5" dirty="0">
                <a:latin typeface="Times New Roman"/>
                <a:cs typeface="Times New Roman"/>
              </a:rPr>
              <a:t> </a:t>
            </a:r>
            <a:r>
              <a:rPr sz="1100" b="1" dirty="0">
                <a:latin typeface="Times New Roman"/>
                <a:cs typeface="Times New Roman"/>
              </a:rPr>
              <a:t>the</a:t>
            </a:r>
            <a:r>
              <a:rPr sz="1100" b="1" spc="-15" dirty="0">
                <a:latin typeface="Times New Roman"/>
                <a:cs typeface="Times New Roman"/>
              </a:rPr>
              <a:t> </a:t>
            </a:r>
            <a:r>
              <a:rPr sz="1100" b="1" spc="-20" dirty="0">
                <a:latin typeface="Times New Roman"/>
                <a:cs typeface="Times New Roman"/>
              </a:rPr>
              <a:t>tools</a:t>
            </a:r>
            <a:endParaRPr sz="1100">
              <a:latin typeface="Times New Roman"/>
              <a:cs typeface="Times New Roman"/>
            </a:endParaRPr>
          </a:p>
          <a:p>
            <a:pPr marL="12700" marR="5080" indent="456563" algn="just">
              <a:lnSpc>
                <a:spcPts val="1200"/>
              </a:lnSpc>
              <a:spcBef>
                <a:spcPts val="95"/>
              </a:spcBef>
            </a:pPr>
            <a:r>
              <a:rPr sz="1100" dirty="0">
                <a:latin typeface="Times New Roman"/>
                <a:cs typeface="Times New Roman"/>
              </a:rPr>
              <a:t>A</a:t>
            </a:r>
            <a:r>
              <a:rPr sz="1100" spc="-60" dirty="0">
                <a:latin typeface="Times New Roman"/>
                <a:cs typeface="Times New Roman"/>
              </a:rPr>
              <a:t> </a:t>
            </a:r>
            <a:r>
              <a:rPr sz="1100" dirty="0">
                <a:latin typeface="Times New Roman"/>
                <a:cs typeface="Times New Roman"/>
              </a:rPr>
              <a:t>system</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monatomic</a:t>
            </a:r>
            <a:r>
              <a:rPr sz="1100" spc="-10" dirty="0">
                <a:latin typeface="Times New Roman"/>
                <a:cs typeface="Times New Roman"/>
              </a:rPr>
              <a:t> </a:t>
            </a:r>
            <a:r>
              <a:rPr sz="1100" dirty="0">
                <a:latin typeface="Times New Roman"/>
                <a:cs typeface="Times New Roman"/>
              </a:rPr>
              <a:t>ideal</a:t>
            </a:r>
            <a:r>
              <a:rPr sz="1100" spc="5"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 taken</a:t>
            </a:r>
            <a:r>
              <a:rPr sz="1100" spc="-15" dirty="0">
                <a:latin typeface="Times New Roman"/>
                <a:cs typeface="Times New Roman"/>
              </a:rPr>
              <a:t> </a:t>
            </a:r>
            <a:r>
              <a:rPr sz="1100" dirty="0">
                <a:latin typeface="Times New Roman"/>
                <a:cs typeface="Times New Roman"/>
              </a:rPr>
              <a:t>through</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process </a:t>
            </a:r>
            <a:r>
              <a:rPr sz="1100" dirty="0">
                <a:latin typeface="Times New Roman"/>
                <a:cs typeface="Times New Roman"/>
              </a:rPr>
              <a:t>shown</a:t>
            </a:r>
            <a:r>
              <a:rPr sz="1100" spc="-10"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Figure</a:t>
            </a:r>
            <a:r>
              <a:rPr sz="1100" spc="-10" dirty="0">
                <a:latin typeface="Times New Roman"/>
                <a:cs typeface="Times New Roman"/>
              </a:rPr>
              <a:t> </a:t>
            </a:r>
            <a:r>
              <a:rPr sz="1100" dirty="0">
                <a:latin typeface="Times New Roman"/>
                <a:cs typeface="Times New Roman"/>
              </a:rPr>
              <a:t>15.12.</a:t>
            </a:r>
            <a:r>
              <a:rPr sz="1100" spc="-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this</a:t>
            </a:r>
            <a:r>
              <a:rPr sz="1100" spc="-10" dirty="0">
                <a:latin typeface="Times New Roman"/>
                <a:cs typeface="Times New Roman"/>
              </a:rPr>
              <a:t> </a:t>
            </a:r>
            <a:r>
              <a:rPr sz="1100" dirty="0">
                <a:latin typeface="Times New Roman"/>
                <a:cs typeface="Times New Roman"/>
              </a:rPr>
              <a:t>process</a:t>
            </a:r>
            <a:r>
              <a:rPr sz="1100" spc="-5" dirty="0">
                <a:latin typeface="Times New Roman"/>
                <a:cs typeface="Times New Roman"/>
              </a:rPr>
              <a:t> </a:t>
            </a:r>
            <a:r>
              <a:rPr sz="1100" dirty="0">
                <a:latin typeface="Times New Roman"/>
                <a:cs typeface="Times New Roman"/>
              </a:rPr>
              <a:t>find</a:t>
            </a:r>
            <a:r>
              <a:rPr sz="1100" spc="-20"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10" dirty="0">
                <a:latin typeface="Times New Roman"/>
                <a:cs typeface="Times New Roman"/>
              </a:rPr>
              <a:t> </a:t>
            </a:r>
            <a:r>
              <a:rPr sz="1100" dirty="0">
                <a:latin typeface="Times New Roman"/>
                <a:cs typeface="Times New Roman"/>
              </a:rPr>
              <a:t>by</a:t>
            </a:r>
            <a:r>
              <a:rPr sz="1100" spc="-15" dirty="0">
                <a:latin typeface="Times New Roman"/>
                <a:cs typeface="Times New Roman"/>
              </a:rPr>
              <a:t> </a:t>
            </a:r>
            <a:r>
              <a:rPr sz="1100" spc="-25" dirty="0">
                <a:latin typeface="Times New Roman"/>
                <a:cs typeface="Times New Roman"/>
              </a:rPr>
              <a:t>the </a:t>
            </a:r>
            <a:r>
              <a:rPr sz="1100" dirty="0">
                <a:latin typeface="Times New Roman"/>
                <a:cs typeface="Times New Roman"/>
              </a:rPr>
              <a:t>gas,</a:t>
            </a:r>
            <a:r>
              <a:rPr sz="1100" spc="-30" dirty="0">
                <a:latin typeface="Times New Roman"/>
                <a:cs typeface="Times New Roman"/>
              </a:rPr>
              <a:t> </a:t>
            </a:r>
            <a:r>
              <a:rPr sz="1100" dirty="0">
                <a:latin typeface="Times New Roman"/>
                <a:cs typeface="Times New Roman"/>
              </a:rPr>
              <a:t>(b)</a:t>
            </a:r>
            <a:r>
              <a:rPr sz="1100" spc="-20"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dirty="0">
                <a:latin typeface="Times New Roman"/>
                <a:cs typeface="Times New Roman"/>
              </a:rPr>
              <a:t>change</a:t>
            </a:r>
            <a:r>
              <a:rPr sz="1100" spc="-40" dirty="0">
                <a:latin typeface="Times New Roman"/>
                <a:cs typeface="Times New Roman"/>
              </a:rPr>
              <a:t> </a:t>
            </a:r>
            <a:r>
              <a:rPr sz="1100" dirty="0">
                <a:latin typeface="Times New Roman"/>
                <a:cs typeface="Times New Roman"/>
              </a:rPr>
              <a:t>in</a:t>
            </a:r>
            <a:r>
              <a:rPr sz="1100" spc="-25" dirty="0">
                <a:latin typeface="Times New Roman"/>
                <a:cs typeface="Times New Roman"/>
              </a:rPr>
              <a:t> </a:t>
            </a:r>
            <a:r>
              <a:rPr sz="1100" dirty="0">
                <a:latin typeface="Times New Roman"/>
                <a:cs typeface="Times New Roman"/>
              </a:rPr>
              <a:t>internal</a:t>
            </a:r>
            <a:r>
              <a:rPr sz="1100" spc="-10" dirty="0">
                <a:latin typeface="Times New Roman"/>
                <a:cs typeface="Times New Roman"/>
              </a:rPr>
              <a:t> </a:t>
            </a:r>
            <a:r>
              <a:rPr sz="1100" dirty="0">
                <a:latin typeface="Times New Roman"/>
                <a:cs typeface="Times New Roman"/>
              </a:rPr>
              <a:t>energy,</a:t>
            </a:r>
            <a:r>
              <a:rPr sz="1100" spc="-30"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(c)</a:t>
            </a:r>
            <a:r>
              <a:rPr sz="1100" spc="-20"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heat</a:t>
            </a:r>
            <a:r>
              <a:rPr sz="1100" spc="-15" dirty="0">
                <a:latin typeface="Times New Roman"/>
                <a:cs typeface="Times New Roman"/>
              </a:rPr>
              <a:t> </a:t>
            </a:r>
            <a:r>
              <a:rPr sz="1100" dirty="0">
                <a:latin typeface="Times New Roman"/>
                <a:cs typeface="Times New Roman"/>
              </a:rPr>
              <a:t>added</a:t>
            </a:r>
            <a:r>
              <a:rPr sz="1100" spc="-25" dirty="0">
                <a:latin typeface="Times New Roman"/>
                <a:cs typeface="Times New Roman"/>
              </a:rPr>
              <a:t> </a:t>
            </a:r>
            <a:r>
              <a:rPr sz="1100" dirty="0">
                <a:latin typeface="Times New Roman"/>
                <a:cs typeface="Times New Roman"/>
              </a:rPr>
              <a:t>to</a:t>
            </a:r>
            <a:r>
              <a:rPr sz="1100" spc="-4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spc="-20" dirty="0">
                <a:latin typeface="Times New Roman"/>
                <a:cs typeface="Times New Roman"/>
              </a:rPr>
              <a:t>gas.</a:t>
            </a:r>
            <a:endParaRPr sz="1100">
              <a:latin typeface="Times New Roman"/>
              <a:cs typeface="Times New Roman"/>
            </a:endParaRPr>
          </a:p>
        </p:txBody>
      </p:sp>
      <p:sp>
        <p:nvSpPr>
          <p:cNvPr id="22" name="object 22"/>
          <p:cNvSpPr txBox="1"/>
          <p:nvPr/>
        </p:nvSpPr>
        <p:spPr>
          <a:xfrm>
            <a:off x="2502204" y="4694301"/>
            <a:ext cx="4039870" cy="983987"/>
          </a:xfrm>
          <a:prstGeom prst="rect">
            <a:avLst/>
          </a:prstGeom>
        </p:spPr>
        <p:txBody>
          <a:bodyPr vert="horz" wrap="square" lIns="0" tIns="13335" rIns="0" bIns="0" rtlCol="0">
            <a:spAutoFit/>
          </a:bodyPr>
          <a:lstStyle/>
          <a:p>
            <a:pPr marL="12700">
              <a:lnSpc>
                <a:spcPts val="1280"/>
              </a:lnSpc>
              <a:spcBef>
                <a:spcPts val="105"/>
              </a:spcBef>
            </a:pPr>
            <a:r>
              <a:rPr sz="1100" b="1" spc="-10" dirty="0">
                <a:latin typeface="Times New Roman"/>
                <a:cs typeface="Times New Roman"/>
              </a:rPr>
              <a:t>SOLUTION</a:t>
            </a:r>
            <a:endParaRPr sz="1100">
              <a:latin typeface="Times New Roman"/>
              <a:cs typeface="Times New Roman"/>
            </a:endParaRPr>
          </a:p>
          <a:p>
            <a:pPr marL="12700" marR="70484" indent="456563">
              <a:lnSpc>
                <a:spcPct val="95800"/>
              </a:lnSpc>
              <a:spcBef>
                <a:spcPts val="10"/>
              </a:spcBef>
              <a:tabLst>
                <a:tab pos="1130930" algn="l"/>
              </a:tabLst>
            </a:pPr>
            <a:r>
              <a:rPr sz="1100" dirty="0">
                <a:latin typeface="Times New Roman"/>
                <a:cs typeface="Times New Roman"/>
              </a:rPr>
              <a:t>(a)</a:t>
            </a:r>
            <a:r>
              <a:rPr sz="1100" spc="-2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under</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curve has</a:t>
            </a:r>
            <a:r>
              <a:rPr sz="1100" spc="-5" dirty="0">
                <a:latin typeface="Times New Roman"/>
                <a:cs typeface="Times New Roman"/>
              </a:rPr>
              <a:t> </a:t>
            </a:r>
            <a:r>
              <a:rPr sz="1100" dirty="0">
                <a:latin typeface="Times New Roman"/>
                <a:cs typeface="Times New Roman"/>
              </a:rPr>
              <a:t>been</a:t>
            </a:r>
            <a:r>
              <a:rPr sz="1100" spc="-15" dirty="0">
                <a:latin typeface="Times New Roman"/>
                <a:cs typeface="Times New Roman"/>
              </a:rPr>
              <a:t> </a:t>
            </a:r>
            <a:r>
              <a:rPr sz="1100" dirty="0">
                <a:latin typeface="Times New Roman"/>
                <a:cs typeface="Times New Roman"/>
              </a:rPr>
              <a:t>split into</a:t>
            </a:r>
            <a:r>
              <a:rPr sz="1100" spc="-20" dirty="0">
                <a:latin typeface="Times New Roman"/>
                <a:cs typeface="Times New Roman"/>
              </a:rPr>
              <a:t> </a:t>
            </a:r>
            <a:r>
              <a:rPr sz="1100" dirty="0">
                <a:latin typeface="Times New Roman"/>
                <a:cs typeface="Times New Roman"/>
              </a:rPr>
              <a:t>two parts</a:t>
            </a:r>
            <a:r>
              <a:rPr sz="1100" spc="-15" dirty="0">
                <a:latin typeface="Times New Roman"/>
                <a:cs typeface="Times New Roman"/>
              </a:rPr>
              <a:t> </a:t>
            </a:r>
            <a:r>
              <a:rPr sz="1100" spc="-25" dirty="0">
                <a:latin typeface="Times New Roman"/>
                <a:cs typeface="Times New Roman"/>
              </a:rPr>
              <a:t>in </a:t>
            </a:r>
            <a:r>
              <a:rPr sz="1100" dirty="0">
                <a:latin typeface="Times New Roman"/>
                <a:cs typeface="Times New Roman"/>
              </a:rPr>
              <a:t>Figure</a:t>
            </a:r>
            <a:r>
              <a:rPr sz="1100" spc="-5" dirty="0">
                <a:latin typeface="Times New Roman"/>
                <a:cs typeface="Times New Roman"/>
              </a:rPr>
              <a:t> </a:t>
            </a:r>
            <a:r>
              <a:rPr sz="1100" dirty="0">
                <a:latin typeface="Times New Roman"/>
                <a:cs typeface="Times New Roman"/>
              </a:rPr>
              <a:t>15.13,</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spc="-10" dirty="0">
                <a:latin typeface="Times New Roman"/>
                <a:cs typeface="Times New Roman"/>
              </a:rPr>
              <a:t>¼-</a:t>
            </a:r>
            <a:r>
              <a:rPr sz="1100" dirty="0">
                <a:latin typeface="Times New Roman"/>
                <a:cs typeface="Times New Roman"/>
              </a:rPr>
              <a:t>circle</a:t>
            </a:r>
            <a:r>
              <a:rPr sz="1100" spc="-15" dirty="0">
                <a:latin typeface="Times New Roman"/>
                <a:cs typeface="Times New Roman"/>
              </a:rPr>
              <a:t> </a:t>
            </a:r>
            <a:r>
              <a:rPr sz="1100" dirty="0">
                <a:latin typeface="Times New Roman"/>
                <a:cs typeface="Times New Roman"/>
              </a:rPr>
              <a:t>and</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rectangle.</a:t>
            </a:r>
            <a:r>
              <a:rPr sz="1100" spc="-5" dirty="0">
                <a:latin typeface="Times New Roman"/>
                <a:cs typeface="Times New Roman"/>
              </a:rPr>
              <a:t> </a:t>
            </a:r>
            <a:r>
              <a:rPr sz="1100" dirty="0">
                <a:latin typeface="Times New Roman"/>
                <a:cs typeface="Times New Roman"/>
              </a:rPr>
              <a:t>Each</a:t>
            </a:r>
            <a:r>
              <a:rPr sz="1100" spc="-5" dirty="0">
                <a:latin typeface="Times New Roman"/>
                <a:cs typeface="Times New Roman"/>
              </a:rPr>
              <a:t> </a:t>
            </a:r>
            <a:r>
              <a:rPr sz="1100" dirty="0">
                <a:latin typeface="Times New Roman"/>
                <a:cs typeface="Times New Roman"/>
              </a:rPr>
              <a:t>box</a:t>
            </a:r>
            <a:r>
              <a:rPr sz="1100" spc="-10" dirty="0">
                <a:latin typeface="Times New Roman"/>
                <a:cs typeface="Times New Roman"/>
              </a:rPr>
              <a:t> </a:t>
            </a:r>
            <a:r>
              <a:rPr sz="1100" dirty="0">
                <a:latin typeface="Times New Roman"/>
                <a:cs typeface="Times New Roman"/>
              </a:rPr>
              <a:t>on</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P-V</a:t>
            </a:r>
            <a:r>
              <a:rPr sz="1100" spc="-25" dirty="0">
                <a:latin typeface="Times New Roman"/>
                <a:cs typeface="Times New Roman"/>
              </a:rPr>
              <a:t> </a:t>
            </a:r>
            <a:r>
              <a:rPr sz="1100" spc="-10" dirty="0">
                <a:latin typeface="Times New Roman"/>
                <a:cs typeface="Times New Roman"/>
              </a:rPr>
              <a:t>diagram </a:t>
            </a:r>
            <a:r>
              <a:rPr sz="1100" dirty="0">
                <a:latin typeface="Times New Roman"/>
                <a:cs typeface="Times New Roman"/>
              </a:rPr>
              <a:t>measures</a:t>
            </a:r>
            <a:r>
              <a:rPr sz="1100" spc="-30" dirty="0">
                <a:latin typeface="Times New Roman"/>
                <a:cs typeface="Times New Roman"/>
              </a:rPr>
              <a:t> </a:t>
            </a:r>
            <a:r>
              <a:rPr sz="1100" dirty="0">
                <a:latin typeface="Times New Roman"/>
                <a:cs typeface="Times New Roman"/>
              </a:rPr>
              <a:t>20</a:t>
            </a:r>
            <a:r>
              <a:rPr sz="1100" spc="-30" dirty="0">
                <a:latin typeface="Times New Roman"/>
                <a:cs typeface="Times New Roman"/>
              </a:rPr>
              <a:t> </a:t>
            </a:r>
            <a:r>
              <a:rPr sz="1100" spc="-25" dirty="0">
                <a:latin typeface="Times New Roman"/>
                <a:cs typeface="Times New Roman"/>
              </a:rPr>
              <a:t>kPa</a:t>
            </a:r>
            <a:r>
              <a:rPr sz="1100" dirty="0">
                <a:latin typeface="Times New Roman"/>
                <a:cs typeface="Times New Roman"/>
              </a:rPr>
              <a:t>	2.0</a:t>
            </a:r>
            <a:r>
              <a:rPr sz="1100" spc="-30" dirty="0">
                <a:latin typeface="Times New Roman"/>
                <a:cs typeface="Times New Roman"/>
              </a:rPr>
              <a:t> </a:t>
            </a:r>
            <a:r>
              <a:rPr sz="1100" dirty="0">
                <a:latin typeface="Times New Roman"/>
                <a:cs typeface="Times New Roman"/>
              </a:rPr>
              <a:t>L,</a:t>
            </a:r>
            <a:r>
              <a:rPr sz="1100" spc="-30" dirty="0">
                <a:latin typeface="Times New Roman"/>
                <a:cs typeface="Times New Roman"/>
              </a:rPr>
              <a:t> </a:t>
            </a:r>
            <a:r>
              <a:rPr sz="1100" dirty="0">
                <a:latin typeface="Times New Roman"/>
                <a:cs typeface="Times New Roman"/>
              </a:rPr>
              <a:t>representing</a:t>
            </a:r>
            <a:r>
              <a:rPr sz="1100" spc="-35" dirty="0">
                <a:latin typeface="Times New Roman"/>
                <a:cs typeface="Times New Roman"/>
              </a:rPr>
              <a:t> </a:t>
            </a:r>
            <a:r>
              <a:rPr sz="1100" dirty="0">
                <a:latin typeface="Times New Roman"/>
                <a:cs typeface="Times New Roman"/>
              </a:rPr>
              <a:t>an</a:t>
            </a:r>
            <a:r>
              <a:rPr sz="1100" spc="-30" dirty="0">
                <a:latin typeface="Times New Roman"/>
                <a:cs typeface="Times New Roman"/>
              </a:rPr>
              <a:t> </a:t>
            </a:r>
            <a:r>
              <a:rPr sz="1100" dirty="0">
                <a:latin typeface="Times New Roman"/>
                <a:cs typeface="Times New Roman"/>
              </a:rPr>
              <a:t>area</a:t>
            </a:r>
            <a:r>
              <a:rPr sz="1100" spc="-30" dirty="0">
                <a:latin typeface="Times New Roman"/>
                <a:cs typeface="Times New Roman"/>
              </a:rPr>
              <a:t> </a:t>
            </a:r>
            <a:r>
              <a:rPr sz="1100" dirty="0">
                <a:latin typeface="Times New Roman"/>
                <a:cs typeface="Times New Roman"/>
              </a:rPr>
              <a:t>of</a:t>
            </a:r>
            <a:r>
              <a:rPr sz="1100" spc="-30" dirty="0">
                <a:latin typeface="Times New Roman"/>
                <a:cs typeface="Times New Roman"/>
              </a:rPr>
              <a:t> </a:t>
            </a:r>
            <a:r>
              <a:rPr sz="1100" dirty="0">
                <a:latin typeface="Times New Roman"/>
                <a:cs typeface="Times New Roman"/>
              </a:rPr>
              <a:t>40</a:t>
            </a:r>
            <a:r>
              <a:rPr sz="1100" spc="-30" dirty="0">
                <a:latin typeface="Times New Roman"/>
                <a:cs typeface="Times New Roman"/>
              </a:rPr>
              <a:t> </a:t>
            </a:r>
            <a:r>
              <a:rPr sz="1100" dirty="0">
                <a:latin typeface="Times New Roman"/>
                <a:cs typeface="Times New Roman"/>
              </a:rPr>
              <a:t>J.</a:t>
            </a:r>
            <a:r>
              <a:rPr sz="1100" spc="-5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spc="-10" dirty="0">
                <a:latin typeface="Times New Roman"/>
                <a:cs typeface="Times New Roman"/>
              </a:rPr>
              <a:t>rectangular </a:t>
            </a:r>
            <a:r>
              <a:rPr sz="1100" dirty="0">
                <a:latin typeface="Times New Roman"/>
                <a:cs typeface="Times New Roman"/>
              </a:rPr>
              <a:t>area</a:t>
            </a:r>
            <a:r>
              <a:rPr sz="1100" spc="-15" dirty="0">
                <a:latin typeface="Times New Roman"/>
                <a:cs typeface="Times New Roman"/>
              </a:rPr>
              <a:t> </a:t>
            </a:r>
            <a:r>
              <a:rPr sz="1100" dirty="0">
                <a:latin typeface="Times New Roman"/>
                <a:cs typeface="Times New Roman"/>
              </a:rPr>
              <a:t>covers</a:t>
            </a:r>
            <a:r>
              <a:rPr sz="1100" spc="-5" dirty="0">
                <a:latin typeface="Times New Roman"/>
                <a:cs typeface="Times New Roman"/>
              </a:rPr>
              <a:t> </a:t>
            </a:r>
            <a:r>
              <a:rPr sz="1100" dirty="0">
                <a:latin typeface="Times New Roman"/>
                <a:cs typeface="Times New Roman"/>
              </a:rPr>
              <a:t>8</a:t>
            </a:r>
            <a:r>
              <a:rPr sz="1100" spc="-10" dirty="0">
                <a:latin typeface="Times New Roman"/>
                <a:cs typeface="Times New Roman"/>
              </a:rPr>
              <a:t> </a:t>
            </a:r>
            <a:r>
              <a:rPr sz="1100" dirty="0">
                <a:latin typeface="Times New Roman"/>
                <a:cs typeface="Times New Roman"/>
              </a:rPr>
              <a:t>boxes, for</a:t>
            </a:r>
            <a:r>
              <a:rPr sz="1100" spc="-5"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total of 320</a:t>
            </a:r>
            <a:r>
              <a:rPr sz="1100" spc="-5" dirty="0">
                <a:latin typeface="Times New Roman"/>
                <a:cs typeface="Times New Roman"/>
              </a:rPr>
              <a:t> </a:t>
            </a:r>
            <a:r>
              <a:rPr sz="1100" dirty="0">
                <a:latin typeface="Times New Roman"/>
                <a:cs typeface="Times New Roman"/>
              </a:rPr>
              <a:t>J</a:t>
            </a:r>
            <a:r>
              <a:rPr sz="1100" spc="-5"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work. The</a:t>
            </a:r>
            <a:r>
              <a:rPr sz="1100" spc="-20" dirty="0">
                <a:latin typeface="Times New Roman"/>
                <a:cs typeface="Times New Roman"/>
              </a:rPr>
              <a:t> </a:t>
            </a:r>
            <a:r>
              <a:rPr sz="1100" dirty="0">
                <a:latin typeface="Times New Roman"/>
                <a:cs typeface="Times New Roman"/>
              </a:rPr>
              <a:t>radius</a:t>
            </a:r>
            <a:r>
              <a:rPr sz="1100" spc="-15"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25" dirty="0">
                <a:latin typeface="Times New Roman"/>
                <a:cs typeface="Times New Roman"/>
              </a:rPr>
              <a:t>the</a:t>
            </a:r>
            <a:endParaRPr sz="1100">
              <a:latin typeface="Times New Roman"/>
              <a:cs typeface="Times New Roman"/>
            </a:endParaRPr>
          </a:p>
          <a:p>
            <a:pPr marL="12700">
              <a:lnSpc>
                <a:spcPts val="1200"/>
              </a:lnSpc>
            </a:pPr>
            <a:r>
              <a:rPr sz="1100" spc="-10" dirty="0">
                <a:latin typeface="Times New Roman"/>
                <a:cs typeface="Times New Roman"/>
              </a:rPr>
              <a:t>quarter-</a:t>
            </a:r>
            <a:r>
              <a:rPr sz="1100" dirty="0">
                <a:latin typeface="Times New Roman"/>
                <a:cs typeface="Times New Roman"/>
              </a:rPr>
              <a:t>circle</a:t>
            </a:r>
            <a:r>
              <a:rPr sz="1100" spc="-35"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four</a:t>
            </a:r>
            <a:r>
              <a:rPr sz="1100" spc="-10" dirty="0">
                <a:latin typeface="Times New Roman"/>
                <a:cs typeface="Times New Roman"/>
              </a:rPr>
              <a:t> </a:t>
            </a:r>
            <a:r>
              <a:rPr sz="1100" dirty="0">
                <a:latin typeface="Times New Roman"/>
                <a:cs typeface="Times New Roman"/>
              </a:rPr>
              <a:t>boxes,</a:t>
            </a:r>
            <a:r>
              <a:rPr sz="1100" spc="-5" dirty="0">
                <a:latin typeface="Times New Roman"/>
                <a:cs typeface="Times New Roman"/>
              </a:rPr>
              <a:t> </a:t>
            </a:r>
            <a:r>
              <a:rPr sz="1100" dirty="0">
                <a:latin typeface="Times New Roman"/>
                <a:cs typeface="Times New Roman"/>
              </a:rPr>
              <a:t>so</a:t>
            </a:r>
            <a:r>
              <a:rPr sz="1100" spc="-1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area</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that quarter circle</a:t>
            </a:r>
            <a:r>
              <a:rPr sz="1100" spc="-20" dirty="0">
                <a:latin typeface="Times New Roman"/>
                <a:cs typeface="Times New Roman"/>
              </a:rPr>
              <a:t> </a:t>
            </a:r>
            <a:r>
              <a:rPr sz="1100" dirty="0">
                <a:latin typeface="Times New Roman"/>
                <a:cs typeface="Times New Roman"/>
              </a:rPr>
              <a:t>is</a:t>
            </a:r>
            <a:r>
              <a:rPr sz="1100" spc="-5" dirty="0">
                <a:latin typeface="Times New Roman"/>
                <a:cs typeface="Times New Roman"/>
              </a:rPr>
              <a:t> </a:t>
            </a:r>
            <a:r>
              <a:rPr sz="1100" dirty="0">
                <a:latin typeface="Times New Roman"/>
                <a:cs typeface="Times New Roman"/>
              </a:rPr>
              <a:t>given</a:t>
            </a:r>
            <a:r>
              <a:rPr sz="1100" spc="-5" dirty="0">
                <a:latin typeface="Times New Roman"/>
                <a:cs typeface="Times New Roman"/>
              </a:rPr>
              <a:t> </a:t>
            </a:r>
            <a:r>
              <a:rPr sz="1100" spc="-25" dirty="0">
                <a:latin typeface="Times New Roman"/>
                <a:cs typeface="Times New Roman"/>
              </a:rPr>
              <a:t>by:</a:t>
            </a:r>
            <a:endParaRPr sz="1100">
              <a:latin typeface="Times New Roman"/>
              <a:cs typeface="Times New Roman"/>
            </a:endParaRPr>
          </a:p>
        </p:txBody>
      </p:sp>
      <p:sp>
        <p:nvSpPr>
          <p:cNvPr id="23" name="object 23"/>
          <p:cNvSpPr txBox="1"/>
          <p:nvPr/>
        </p:nvSpPr>
        <p:spPr>
          <a:xfrm>
            <a:off x="2959354" y="5892545"/>
            <a:ext cx="3607435" cy="636072"/>
          </a:xfrm>
          <a:prstGeom prst="rect">
            <a:avLst/>
          </a:prstGeom>
        </p:spPr>
        <p:txBody>
          <a:bodyPr vert="horz" wrap="square" lIns="0" tIns="12700" rIns="0" bIns="0" rtlCol="0">
            <a:spAutoFit/>
          </a:bodyPr>
          <a:lstStyle/>
          <a:p>
            <a:pPr marR="5080" algn="r">
              <a:spcBef>
                <a:spcPts val="100"/>
              </a:spcBef>
            </a:pPr>
            <a:r>
              <a:rPr sz="1100" spc="-50" dirty="0">
                <a:latin typeface="Times New Roman"/>
                <a:cs typeface="Times New Roman"/>
              </a:rPr>
              <a:t>.</a:t>
            </a:r>
            <a:endParaRPr sz="1100">
              <a:latin typeface="Times New Roman"/>
              <a:cs typeface="Times New Roman"/>
            </a:endParaRPr>
          </a:p>
          <a:p>
            <a:pPr>
              <a:spcBef>
                <a:spcPts val="910"/>
              </a:spcBef>
            </a:pPr>
            <a:endParaRPr sz="1100">
              <a:latin typeface="Times New Roman"/>
              <a:cs typeface="Times New Roman"/>
            </a:endParaRPr>
          </a:p>
          <a:p>
            <a:pPr marL="12700"/>
            <a:r>
              <a:rPr sz="1100" dirty="0">
                <a:latin typeface="Times New Roman"/>
                <a:cs typeface="Times New Roman"/>
              </a:rPr>
              <a:t>Thus,</a:t>
            </a:r>
            <a:r>
              <a:rPr sz="1100" spc="-2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total</a:t>
            </a:r>
            <a:r>
              <a:rPr sz="1100" spc="5" dirty="0">
                <a:latin typeface="Times New Roman"/>
                <a:cs typeface="Times New Roman"/>
              </a:rPr>
              <a:t> </a:t>
            </a:r>
            <a:r>
              <a:rPr sz="1100" dirty="0">
                <a:latin typeface="Times New Roman"/>
                <a:cs typeface="Times New Roman"/>
              </a:rPr>
              <a:t>work</a:t>
            </a:r>
            <a:r>
              <a:rPr sz="1100" spc="-20" dirty="0">
                <a:latin typeface="Times New Roman"/>
                <a:cs typeface="Times New Roman"/>
              </a:rPr>
              <a:t> </a:t>
            </a:r>
            <a:r>
              <a:rPr sz="1100" dirty="0">
                <a:latin typeface="Times New Roman"/>
                <a:cs typeface="Times New Roman"/>
              </a:rPr>
              <a:t>done</a:t>
            </a:r>
            <a:r>
              <a:rPr sz="1100" spc="-5" dirty="0">
                <a:latin typeface="Times New Roman"/>
                <a:cs typeface="Times New Roman"/>
              </a:rPr>
              <a:t> </a:t>
            </a:r>
            <a:r>
              <a:rPr sz="1100" dirty="0">
                <a:latin typeface="Times New Roman"/>
                <a:cs typeface="Times New Roman"/>
              </a:rPr>
              <a:t>by the</a:t>
            </a:r>
            <a:r>
              <a:rPr sz="1100" spc="-10" dirty="0">
                <a:latin typeface="Times New Roman"/>
                <a:cs typeface="Times New Roman"/>
              </a:rPr>
              <a:t> </a:t>
            </a:r>
            <a:r>
              <a:rPr sz="1100" dirty="0">
                <a:latin typeface="Times New Roman"/>
                <a:cs typeface="Times New Roman"/>
              </a:rPr>
              <a:t>gas</a:t>
            </a:r>
            <a:r>
              <a:rPr sz="1100" spc="-5"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320</a:t>
            </a:r>
            <a:r>
              <a:rPr sz="1100" spc="-15" dirty="0">
                <a:latin typeface="Times New Roman"/>
                <a:cs typeface="Times New Roman"/>
              </a:rPr>
              <a:t> </a:t>
            </a:r>
            <a:r>
              <a:rPr sz="1100" dirty="0">
                <a:latin typeface="Times New Roman"/>
                <a:cs typeface="Times New Roman"/>
              </a:rPr>
              <a:t>J</a:t>
            </a:r>
            <a:r>
              <a:rPr sz="1100" spc="-5" dirty="0">
                <a:latin typeface="Times New Roman"/>
                <a:cs typeface="Times New Roman"/>
              </a:rPr>
              <a:t> </a:t>
            </a:r>
            <a:r>
              <a:rPr sz="1100" dirty="0">
                <a:latin typeface="Times New Roman"/>
                <a:cs typeface="Times New Roman"/>
              </a:rPr>
              <a:t>+</a:t>
            </a:r>
            <a:r>
              <a:rPr sz="1100" spc="-10" dirty="0">
                <a:latin typeface="Times New Roman"/>
                <a:cs typeface="Times New Roman"/>
              </a:rPr>
              <a:t> </a:t>
            </a:r>
            <a:r>
              <a:rPr sz="1100" dirty="0">
                <a:latin typeface="Times New Roman"/>
                <a:cs typeface="Times New Roman"/>
              </a:rPr>
              <a:t>500</a:t>
            </a:r>
            <a:r>
              <a:rPr sz="1100" spc="-10" dirty="0">
                <a:latin typeface="Times New Roman"/>
                <a:cs typeface="Times New Roman"/>
              </a:rPr>
              <a:t> </a:t>
            </a:r>
            <a:r>
              <a:rPr sz="1100" dirty="0">
                <a:latin typeface="Times New Roman"/>
                <a:cs typeface="Times New Roman"/>
              </a:rPr>
              <a:t>J =</a:t>
            </a:r>
            <a:r>
              <a:rPr sz="1100" spc="-15" dirty="0">
                <a:latin typeface="Times New Roman"/>
                <a:cs typeface="Times New Roman"/>
              </a:rPr>
              <a:t> </a:t>
            </a:r>
            <a:r>
              <a:rPr sz="1100" dirty="0">
                <a:latin typeface="Times New Roman"/>
                <a:cs typeface="Times New Roman"/>
              </a:rPr>
              <a:t>820 </a:t>
            </a:r>
            <a:r>
              <a:rPr sz="1100" spc="-25" dirty="0">
                <a:latin typeface="Times New Roman"/>
                <a:cs typeface="Times New Roman"/>
              </a:rPr>
              <a:t>J.</a:t>
            </a:r>
            <a:endParaRPr sz="1100">
              <a:latin typeface="Times New Roman"/>
              <a:cs typeface="Times New Roman"/>
            </a:endParaRPr>
          </a:p>
        </p:txBody>
      </p:sp>
      <p:sp>
        <p:nvSpPr>
          <p:cNvPr id="24" name="object 24"/>
          <p:cNvSpPr txBox="1"/>
          <p:nvPr/>
        </p:nvSpPr>
        <p:spPr>
          <a:xfrm>
            <a:off x="2502204" y="6769456"/>
            <a:ext cx="2449830" cy="413318"/>
          </a:xfrm>
          <a:prstGeom prst="rect">
            <a:avLst/>
          </a:prstGeom>
        </p:spPr>
        <p:txBody>
          <a:bodyPr vert="horz" wrap="square" lIns="0" tIns="12700" rIns="0" bIns="0" rtlCol="0">
            <a:spAutoFit/>
          </a:bodyPr>
          <a:lstStyle/>
          <a:p>
            <a:pPr marL="12700" marR="5080" indent="456563">
              <a:lnSpc>
                <a:spcPct val="123600"/>
              </a:lnSpc>
              <a:spcBef>
                <a:spcPts val="100"/>
              </a:spcBef>
            </a:pPr>
            <a:r>
              <a:rPr sz="1100" dirty="0">
                <a:latin typeface="Times New Roman"/>
                <a:cs typeface="Times New Roman"/>
              </a:rPr>
              <a:t>(b)</a:t>
            </a:r>
            <a:r>
              <a:rPr sz="1100" spc="-25" dirty="0">
                <a:latin typeface="Times New Roman"/>
                <a:cs typeface="Times New Roman"/>
              </a:rPr>
              <a:t> </a:t>
            </a:r>
            <a:r>
              <a:rPr sz="1100" dirty="0">
                <a:latin typeface="Times New Roman"/>
                <a:cs typeface="Times New Roman"/>
              </a:rPr>
              <a:t>The</a:t>
            </a:r>
            <a:r>
              <a:rPr sz="1100" spc="-50" dirty="0">
                <a:latin typeface="Times New Roman"/>
                <a:cs typeface="Times New Roman"/>
              </a:rPr>
              <a:t> </a:t>
            </a:r>
            <a:r>
              <a:rPr sz="1100" dirty="0">
                <a:latin typeface="Times New Roman"/>
                <a:cs typeface="Times New Roman"/>
              </a:rPr>
              <a:t>gas</a:t>
            </a:r>
            <a:r>
              <a:rPr sz="1100" spc="-45" dirty="0">
                <a:latin typeface="Times New Roman"/>
                <a:cs typeface="Times New Roman"/>
              </a:rPr>
              <a:t> </a:t>
            </a:r>
            <a:r>
              <a:rPr sz="1100" dirty="0">
                <a:latin typeface="Times New Roman"/>
                <a:cs typeface="Times New Roman"/>
              </a:rPr>
              <a:t>is</a:t>
            </a:r>
            <a:r>
              <a:rPr sz="1100" spc="-45" dirty="0">
                <a:latin typeface="Times New Roman"/>
                <a:cs typeface="Times New Roman"/>
              </a:rPr>
              <a:t> </a:t>
            </a:r>
            <a:r>
              <a:rPr sz="1100" dirty="0">
                <a:latin typeface="Times New Roman"/>
                <a:cs typeface="Times New Roman"/>
              </a:rPr>
              <a:t>monatomic,</a:t>
            </a:r>
            <a:r>
              <a:rPr sz="1100" spc="-40" dirty="0">
                <a:latin typeface="Times New Roman"/>
                <a:cs typeface="Times New Roman"/>
              </a:rPr>
              <a:t> </a:t>
            </a:r>
            <a:r>
              <a:rPr sz="1100" spc="-25" dirty="0">
                <a:latin typeface="Times New Roman"/>
                <a:cs typeface="Times New Roman"/>
              </a:rPr>
              <a:t>so </a:t>
            </a:r>
            <a:r>
              <a:rPr sz="1100" dirty="0">
                <a:latin typeface="Times New Roman"/>
                <a:cs typeface="Times New Roman"/>
              </a:rPr>
              <a:t>Combining</a:t>
            </a:r>
            <a:r>
              <a:rPr sz="1100" spc="-20" dirty="0">
                <a:latin typeface="Times New Roman"/>
                <a:cs typeface="Times New Roman"/>
              </a:rPr>
              <a:t> </a:t>
            </a:r>
            <a:r>
              <a:rPr sz="1100" dirty="0">
                <a:latin typeface="Times New Roman"/>
                <a:cs typeface="Times New Roman"/>
              </a:rPr>
              <a:t>Eq.</a:t>
            </a:r>
            <a:r>
              <a:rPr sz="1100" spc="-5" dirty="0">
                <a:latin typeface="Times New Roman"/>
                <a:cs typeface="Times New Roman"/>
              </a:rPr>
              <a:t> </a:t>
            </a:r>
            <a:r>
              <a:rPr sz="1100" dirty="0">
                <a:latin typeface="Times New Roman"/>
                <a:cs typeface="Times New Roman"/>
              </a:rPr>
              <a:t>15.4</a:t>
            </a:r>
            <a:r>
              <a:rPr sz="1100" spc="-5" dirty="0">
                <a:latin typeface="Times New Roman"/>
                <a:cs typeface="Times New Roman"/>
              </a:rPr>
              <a:t> </a:t>
            </a:r>
            <a:r>
              <a:rPr sz="1100" dirty="0">
                <a:latin typeface="Times New Roman"/>
                <a:cs typeface="Times New Roman"/>
              </a:rPr>
              <a:t>with</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ideal</a:t>
            </a:r>
            <a:r>
              <a:rPr sz="1100" spc="-15" dirty="0">
                <a:latin typeface="Times New Roman"/>
                <a:cs typeface="Times New Roman"/>
              </a:rPr>
              <a:t> </a:t>
            </a:r>
            <a:r>
              <a:rPr sz="1100" dirty="0">
                <a:latin typeface="Times New Roman"/>
                <a:cs typeface="Times New Roman"/>
              </a:rPr>
              <a:t>gas</a:t>
            </a:r>
            <a:r>
              <a:rPr sz="1100" spc="-15" dirty="0">
                <a:latin typeface="Times New Roman"/>
                <a:cs typeface="Times New Roman"/>
              </a:rPr>
              <a:t> </a:t>
            </a:r>
            <a:r>
              <a:rPr sz="1100" spc="-20" dirty="0">
                <a:latin typeface="Times New Roman"/>
                <a:cs typeface="Times New Roman"/>
              </a:rPr>
              <a:t>law:</a:t>
            </a:r>
            <a:endParaRPr sz="1100">
              <a:latin typeface="Times New Roman"/>
              <a:cs typeface="Times New Roman"/>
            </a:endParaRPr>
          </a:p>
        </p:txBody>
      </p:sp>
      <p:sp>
        <p:nvSpPr>
          <p:cNvPr id="25" name="object 25"/>
          <p:cNvSpPr txBox="1"/>
          <p:nvPr/>
        </p:nvSpPr>
        <p:spPr>
          <a:xfrm>
            <a:off x="5247259" y="6808469"/>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sp>
        <p:nvSpPr>
          <p:cNvPr id="26" name="object 26"/>
          <p:cNvSpPr txBox="1"/>
          <p:nvPr/>
        </p:nvSpPr>
        <p:spPr>
          <a:xfrm>
            <a:off x="5779389" y="7085786"/>
            <a:ext cx="2813050" cy="492443"/>
          </a:xfrm>
          <a:prstGeom prst="rect">
            <a:avLst/>
          </a:prstGeom>
        </p:spPr>
        <p:txBody>
          <a:bodyPr vert="horz" wrap="square" lIns="0" tIns="30480" rIns="0" bIns="0" rtlCol="0">
            <a:spAutoFit/>
          </a:bodyPr>
          <a:lstStyle/>
          <a:p>
            <a:pPr marL="12700" marR="5080">
              <a:lnSpc>
                <a:spcPts val="1200"/>
              </a:lnSpc>
              <a:spcBef>
                <a:spcPts val="240"/>
              </a:spcBef>
            </a:pPr>
            <a:r>
              <a:rPr sz="1100" b="1" dirty="0">
                <a:latin typeface="Times New Roman"/>
                <a:cs typeface="Times New Roman"/>
              </a:rPr>
              <a:t>Figure</a:t>
            </a:r>
            <a:r>
              <a:rPr sz="1100" b="1" spc="-15" dirty="0">
                <a:latin typeface="Times New Roman"/>
                <a:cs typeface="Times New Roman"/>
              </a:rPr>
              <a:t> </a:t>
            </a:r>
            <a:r>
              <a:rPr sz="1100" b="1" dirty="0">
                <a:latin typeface="Times New Roman"/>
                <a:cs typeface="Times New Roman"/>
              </a:rPr>
              <a:t>15.13</a:t>
            </a:r>
            <a:r>
              <a:rPr sz="1100" dirty="0">
                <a:latin typeface="Times New Roman"/>
                <a:cs typeface="Times New Roman"/>
              </a:rPr>
              <a:t>: To find</a:t>
            </a:r>
            <a:r>
              <a:rPr sz="1100" spc="-20"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work</a:t>
            </a:r>
            <a:r>
              <a:rPr sz="1100" spc="-5" dirty="0">
                <a:latin typeface="Times New Roman"/>
                <a:cs typeface="Times New Roman"/>
              </a:rPr>
              <a:t> </a:t>
            </a:r>
            <a:r>
              <a:rPr sz="1100" dirty="0">
                <a:latin typeface="Times New Roman"/>
                <a:cs typeface="Times New Roman"/>
              </a:rPr>
              <a:t>done</a:t>
            </a:r>
            <a:r>
              <a:rPr sz="1100" spc="-10" dirty="0">
                <a:latin typeface="Times New Roman"/>
                <a:cs typeface="Times New Roman"/>
              </a:rPr>
              <a:t> </a:t>
            </a:r>
            <a:r>
              <a:rPr sz="1100" dirty="0">
                <a:latin typeface="Times New Roman"/>
                <a:cs typeface="Times New Roman"/>
              </a:rPr>
              <a:t>by</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25" dirty="0">
                <a:latin typeface="Times New Roman"/>
                <a:cs typeface="Times New Roman"/>
              </a:rPr>
              <a:t>gas </a:t>
            </a:r>
            <a:r>
              <a:rPr sz="1100" dirty="0">
                <a:latin typeface="Times New Roman"/>
                <a:cs typeface="Times New Roman"/>
              </a:rPr>
              <a:t>here,</a:t>
            </a:r>
            <a:r>
              <a:rPr sz="1100" spc="-35" dirty="0">
                <a:latin typeface="Times New Roman"/>
                <a:cs typeface="Times New Roman"/>
              </a:rPr>
              <a:t> </a:t>
            </a:r>
            <a:r>
              <a:rPr sz="1100" dirty="0">
                <a:latin typeface="Times New Roman"/>
                <a:cs typeface="Times New Roman"/>
              </a:rPr>
              <a:t>it</a:t>
            </a:r>
            <a:r>
              <a:rPr sz="1100" spc="-20" dirty="0">
                <a:latin typeface="Times New Roman"/>
                <a:cs typeface="Times New Roman"/>
              </a:rPr>
              <a:t> </a:t>
            </a:r>
            <a:r>
              <a:rPr sz="1100" dirty="0">
                <a:latin typeface="Times New Roman"/>
                <a:cs typeface="Times New Roman"/>
              </a:rPr>
              <a:t>is</a:t>
            </a:r>
            <a:r>
              <a:rPr sz="1100" spc="-25" dirty="0">
                <a:latin typeface="Times New Roman"/>
                <a:cs typeface="Times New Roman"/>
              </a:rPr>
              <a:t> </a:t>
            </a:r>
            <a:r>
              <a:rPr sz="1100" dirty="0">
                <a:latin typeface="Times New Roman"/>
                <a:cs typeface="Times New Roman"/>
              </a:rPr>
              <a:t>simplest</a:t>
            </a:r>
            <a:r>
              <a:rPr sz="1100" spc="-20" dirty="0">
                <a:latin typeface="Times New Roman"/>
                <a:cs typeface="Times New Roman"/>
              </a:rPr>
              <a:t> </a:t>
            </a:r>
            <a:r>
              <a:rPr sz="1100" dirty="0">
                <a:latin typeface="Times New Roman"/>
                <a:cs typeface="Times New Roman"/>
              </a:rPr>
              <a:t>to</a:t>
            </a:r>
            <a:r>
              <a:rPr sz="1100" spc="-20" dirty="0">
                <a:latin typeface="Times New Roman"/>
                <a:cs typeface="Times New Roman"/>
              </a:rPr>
              <a:t> </a:t>
            </a:r>
            <a:r>
              <a:rPr sz="1100" dirty="0">
                <a:latin typeface="Times New Roman"/>
                <a:cs typeface="Times New Roman"/>
              </a:rPr>
              <a:t>split</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area</a:t>
            </a:r>
            <a:r>
              <a:rPr sz="1100" spc="-20" dirty="0">
                <a:latin typeface="Times New Roman"/>
                <a:cs typeface="Times New Roman"/>
              </a:rPr>
              <a:t> </a:t>
            </a:r>
            <a:r>
              <a:rPr sz="1100" dirty="0">
                <a:latin typeface="Times New Roman"/>
                <a:cs typeface="Times New Roman"/>
              </a:rPr>
              <a:t>under</a:t>
            </a:r>
            <a:r>
              <a:rPr sz="1100" spc="-25" dirty="0">
                <a:latin typeface="Times New Roman"/>
                <a:cs typeface="Times New Roman"/>
              </a:rPr>
              <a:t> </a:t>
            </a:r>
            <a:r>
              <a:rPr sz="1100" dirty="0">
                <a:latin typeface="Times New Roman"/>
                <a:cs typeface="Times New Roman"/>
              </a:rPr>
              <a:t>the</a:t>
            </a:r>
            <a:r>
              <a:rPr sz="1100" spc="-35" dirty="0">
                <a:latin typeface="Times New Roman"/>
                <a:cs typeface="Times New Roman"/>
              </a:rPr>
              <a:t> </a:t>
            </a:r>
            <a:r>
              <a:rPr sz="1100" spc="-20" dirty="0">
                <a:latin typeface="Times New Roman"/>
                <a:cs typeface="Times New Roman"/>
              </a:rPr>
              <a:t>curve </a:t>
            </a:r>
            <a:r>
              <a:rPr sz="1100" dirty="0">
                <a:latin typeface="Times New Roman"/>
                <a:cs typeface="Times New Roman"/>
              </a:rPr>
              <a:t>into</a:t>
            </a:r>
            <a:r>
              <a:rPr sz="1100" spc="-15" dirty="0">
                <a:latin typeface="Times New Roman"/>
                <a:cs typeface="Times New Roman"/>
              </a:rPr>
              <a:t> </a:t>
            </a:r>
            <a:r>
              <a:rPr sz="1100" dirty="0">
                <a:latin typeface="Times New Roman"/>
                <a:cs typeface="Times New Roman"/>
              </a:rPr>
              <a:t>two pieces, a</a:t>
            </a:r>
            <a:r>
              <a:rPr sz="1100" spc="-10" dirty="0">
                <a:latin typeface="Times New Roman"/>
                <a:cs typeface="Times New Roman"/>
              </a:rPr>
              <a:t> ¼-</a:t>
            </a:r>
            <a:r>
              <a:rPr sz="1100" dirty="0">
                <a:latin typeface="Times New Roman"/>
                <a:cs typeface="Times New Roman"/>
              </a:rPr>
              <a:t>circle</a:t>
            </a:r>
            <a:r>
              <a:rPr sz="1100" spc="-10" dirty="0">
                <a:latin typeface="Times New Roman"/>
                <a:cs typeface="Times New Roman"/>
              </a:rPr>
              <a:t> </a:t>
            </a:r>
            <a:r>
              <a:rPr sz="1100" dirty="0">
                <a:latin typeface="Times New Roman"/>
                <a:cs typeface="Times New Roman"/>
              </a:rPr>
              <a:t>and a</a:t>
            </a:r>
            <a:r>
              <a:rPr sz="1100" spc="-10" dirty="0">
                <a:latin typeface="Times New Roman"/>
                <a:cs typeface="Times New Roman"/>
              </a:rPr>
              <a:t> rectangle.</a:t>
            </a:r>
            <a:endParaRPr sz="1100">
              <a:latin typeface="Times New Roman"/>
              <a:cs typeface="Times New Roman"/>
            </a:endParaRPr>
          </a:p>
        </p:txBody>
      </p:sp>
      <p:pic>
        <p:nvPicPr>
          <p:cNvPr id="27" name="object 27"/>
          <p:cNvPicPr/>
          <p:nvPr/>
        </p:nvPicPr>
        <p:blipFill>
          <a:blip r:embed="rId8" cstate="print"/>
          <a:stretch>
            <a:fillRect/>
          </a:stretch>
        </p:blipFill>
        <p:spPr>
          <a:xfrm>
            <a:off x="4518661" y="-343280"/>
            <a:ext cx="759307" cy="132715"/>
          </a:xfrm>
          <a:prstGeom prst="rect">
            <a:avLst/>
          </a:prstGeom>
        </p:spPr>
      </p:pic>
      <p:pic>
        <p:nvPicPr>
          <p:cNvPr id="28" name="object 28"/>
          <p:cNvPicPr/>
          <p:nvPr/>
        </p:nvPicPr>
        <p:blipFill>
          <a:blip r:embed="rId9" cstate="print"/>
          <a:stretch>
            <a:fillRect/>
          </a:stretch>
        </p:blipFill>
        <p:spPr>
          <a:xfrm>
            <a:off x="4035044" y="2636646"/>
            <a:ext cx="574395" cy="93979"/>
          </a:xfrm>
          <a:prstGeom prst="rect">
            <a:avLst/>
          </a:prstGeom>
        </p:spPr>
      </p:pic>
      <p:pic>
        <p:nvPicPr>
          <p:cNvPr id="29" name="object 29"/>
          <p:cNvPicPr/>
          <p:nvPr/>
        </p:nvPicPr>
        <p:blipFill>
          <a:blip r:embed="rId10" cstate="print"/>
          <a:stretch>
            <a:fillRect/>
          </a:stretch>
        </p:blipFill>
        <p:spPr>
          <a:xfrm>
            <a:off x="4897502" y="2806828"/>
            <a:ext cx="766445" cy="132714"/>
          </a:xfrm>
          <a:prstGeom prst="rect">
            <a:avLst/>
          </a:prstGeom>
        </p:spPr>
      </p:pic>
      <p:pic>
        <p:nvPicPr>
          <p:cNvPr id="30" name="object 30"/>
          <p:cNvPicPr/>
          <p:nvPr/>
        </p:nvPicPr>
        <p:blipFill>
          <a:blip r:embed="rId11" cstate="print"/>
          <a:stretch>
            <a:fillRect/>
          </a:stretch>
        </p:blipFill>
        <p:spPr>
          <a:xfrm>
            <a:off x="2995930" y="3181603"/>
            <a:ext cx="862368" cy="133096"/>
          </a:xfrm>
          <a:prstGeom prst="rect">
            <a:avLst/>
          </a:prstGeom>
        </p:spPr>
      </p:pic>
      <p:pic>
        <p:nvPicPr>
          <p:cNvPr id="31" name="object 31"/>
          <p:cNvPicPr/>
          <p:nvPr/>
        </p:nvPicPr>
        <p:blipFill>
          <a:blip r:embed="rId12" cstate="print"/>
          <a:stretch>
            <a:fillRect/>
          </a:stretch>
        </p:blipFill>
        <p:spPr>
          <a:xfrm>
            <a:off x="3499867" y="5236465"/>
            <a:ext cx="71755" cy="71755"/>
          </a:xfrm>
          <a:prstGeom prst="rect">
            <a:avLst/>
          </a:prstGeom>
        </p:spPr>
      </p:pic>
      <p:pic>
        <p:nvPicPr>
          <p:cNvPr id="32" name="object 32"/>
          <p:cNvPicPr/>
          <p:nvPr/>
        </p:nvPicPr>
        <p:blipFill>
          <a:blip r:embed="rId13" cstate="print"/>
          <a:stretch>
            <a:fillRect/>
          </a:stretch>
        </p:blipFill>
        <p:spPr>
          <a:xfrm>
            <a:off x="4621148" y="6856476"/>
            <a:ext cx="595845" cy="133984"/>
          </a:xfrm>
          <a:prstGeom prst="rect">
            <a:avLst/>
          </a:prstGeom>
        </p:spPr>
      </p:pic>
      <p:grpSp>
        <p:nvGrpSpPr>
          <p:cNvPr id="33" name="object 33"/>
          <p:cNvGrpSpPr/>
          <p:nvPr/>
        </p:nvGrpSpPr>
        <p:grpSpPr>
          <a:xfrm>
            <a:off x="2998471" y="-99186"/>
            <a:ext cx="3347085" cy="290195"/>
            <a:chOff x="1626870" y="1501013"/>
            <a:chExt cx="3347085" cy="290195"/>
          </a:xfrm>
        </p:grpSpPr>
        <p:pic>
          <p:nvPicPr>
            <p:cNvPr id="34" name="object 34"/>
            <p:cNvPicPr/>
            <p:nvPr/>
          </p:nvPicPr>
          <p:blipFill>
            <a:blip r:embed="rId14" cstate="print"/>
            <a:stretch>
              <a:fillRect/>
            </a:stretch>
          </p:blipFill>
          <p:spPr>
            <a:xfrm>
              <a:off x="1626870" y="1501013"/>
              <a:ext cx="3346704" cy="290068"/>
            </a:xfrm>
            <a:prstGeom prst="rect">
              <a:avLst/>
            </a:prstGeom>
          </p:spPr>
        </p:pic>
        <p:sp>
          <p:nvSpPr>
            <p:cNvPr id="35" name="object 35"/>
            <p:cNvSpPr/>
            <p:nvPr/>
          </p:nvSpPr>
          <p:spPr>
            <a:xfrm>
              <a:off x="1778635" y="1628317"/>
              <a:ext cx="73660" cy="34925"/>
            </a:xfrm>
            <a:custGeom>
              <a:avLst/>
              <a:gdLst/>
              <a:ahLst/>
              <a:cxnLst/>
              <a:rect l="l" t="t" r="r" b="b"/>
              <a:pathLst>
                <a:path w="73660" h="34925">
                  <a:moveTo>
                    <a:pt x="73456" y="27114"/>
                  </a:moveTo>
                  <a:lnTo>
                    <a:pt x="0" y="27114"/>
                  </a:lnTo>
                  <a:lnTo>
                    <a:pt x="0" y="34747"/>
                  </a:lnTo>
                  <a:lnTo>
                    <a:pt x="73456" y="34747"/>
                  </a:lnTo>
                  <a:lnTo>
                    <a:pt x="73456" y="27114"/>
                  </a:lnTo>
                  <a:close/>
                </a:path>
                <a:path w="73660" h="34925">
                  <a:moveTo>
                    <a:pt x="73456" y="0"/>
                  </a:moveTo>
                  <a:lnTo>
                    <a:pt x="0" y="0"/>
                  </a:lnTo>
                  <a:lnTo>
                    <a:pt x="0" y="7696"/>
                  </a:lnTo>
                  <a:lnTo>
                    <a:pt x="73456" y="7696"/>
                  </a:lnTo>
                  <a:lnTo>
                    <a:pt x="73456" y="0"/>
                  </a:lnTo>
                  <a:close/>
                </a:path>
              </a:pathLst>
            </a:custGeom>
            <a:solidFill>
              <a:srgbClr val="000000"/>
            </a:solidFill>
          </p:spPr>
          <p:txBody>
            <a:bodyPr wrap="square" lIns="0" tIns="0" rIns="0" bIns="0" rtlCol="0"/>
            <a:lstStyle/>
            <a:p>
              <a:endParaRPr sz="1800"/>
            </a:p>
          </p:txBody>
        </p:sp>
        <p:pic>
          <p:nvPicPr>
            <p:cNvPr id="36" name="object 36"/>
            <p:cNvPicPr/>
            <p:nvPr/>
          </p:nvPicPr>
          <p:blipFill>
            <a:blip r:embed="rId15" cstate="print"/>
            <a:stretch>
              <a:fillRect/>
            </a:stretch>
          </p:blipFill>
          <p:spPr>
            <a:xfrm>
              <a:off x="1886585" y="1586611"/>
              <a:ext cx="164337" cy="96139"/>
            </a:xfrm>
            <a:prstGeom prst="rect">
              <a:avLst/>
            </a:prstGeom>
          </p:spPr>
        </p:pic>
        <p:sp>
          <p:nvSpPr>
            <p:cNvPr id="37" name="object 37"/>
            <p:cNvSpPr/>
            <p:nvPr/>
          </p:nvSpPr>
          <p:spPr>
            <a:xfrm>
              <a:off x="2277491" y="1628317"/>
              <a:ext cx="181610" cy="34925"/>
            </a:xfrm>
            <a:custGeom>
              <a:avLst/>
              <a:gdLst/>
              <a:ahLst/>
              <a:cxnLst/>
              <a:rect l="l" t="t" r="r" b="b"/>
              <a:pathLst>
                <a:path w="181610" h="34925">
                  <a:moveTo>
                    <a:pt x="73456" y="27114"/>
                  </a:moveTo>
                  <a:lnTo>
                    <a:pt x="0" y="27114"/>
                  </a:lnTo>
                  <a:lnTo>
                    <a:pt x="0" y="34747"/>
                  </a:lnTo>
                  <a:lnTo>
                    <a:pt x="73456" y="34747"/>
                  </a:lnTo>
                  <a:lnTo>
                    <a:pt x="73456" y="27114"/>
                  </a:lnTo>
                  <a:close/>
                </a:path>
                <a:path w="181610" h="34925">
                  <a:moveTo>
                    <a:pt x="73456" y="0"/>
                  </a:moveTo>
                  <a:lnTo>
                    <a:pt x="0" y="0"/>
                  </a:lnTo>
                  <a:lnTo>
                    <a:pt x="0" y="7696"/>
                  </a:lnTo>
                  <a:lnTo>
                    <a:pt x="73456" y="7696"/>
                  </a:lnTo>
                  <a:lnTo>
                    <a:pt x="73456" y="0"/>
                  </a:lnTo>
                  <a:close/>
                </a:path>
                <a:path w="181610" h="34925">
                  <a:moveTo>
                    <a:pt x="181140" y="14224"/>
                  </a:moveTo>
                  <a:lnTo>
                    <a:pt x="107950" y="14224"/>
                  </a:lnTo>
                  <a:lnTo>
                    <a:pt x="107950" y="21920"/>
                  </a:lnTo>
                  <a:lnTo>
                    <a:pt x="181140" y="21920"/>
                  </a:lnTo>
                  <a:lnTo>
                    <a:pt x="181140" y="14224"/>
                  </a:lnTo>
                  <a:close/>
                </a:path>
              </a:pathLst>
            </a:custGeom>
            <a:solidFill>
              <a:srgbClr val="000000"/>
            </a:solidFill>
          </p:spPr>
          <p:txBody>
            <a:bodyPr wrap="square" lIns="0" tIns="0" rIns="0" bIns="0" rtlCol="0"/>
            <a:lstStyle/>
            <a:p>
              <a:endParaRPr sz="1800"/>
            </a:p>
          </p:txBody>
        </p:sp>
        <p:pic>
          <p:nvPicPr>
            <p:cNvPr id="38" name="object 38"/>
            <p:cNvPicPr/>
            <p:nvPr/>
          </p:nvPicPr>
          <p:blipFill>
            <a:blip r:embed="rId16" cstate="print"/>
            <a:stretch>
              <a:fillRect/>
            </a:stretch>
          </p:blipFill>
          <p:spPr>
            <a:xfrm>
              <a:off x="2695067" y="1586611"/>
              <a:ext cx="84074" cy="96139"/>
            </a:xfrm>
            <a:prstGeom prst="rect">
              <a:avLst/>
            </a:prstGeom>
          </p:spPr>
        </p:pic>
        <p:sp>
          <p:nvSpPr>
            <p:cNvPr id="39" name="object 39"/>
            <p:cNvSpPr/>
            <p:nvPr/>
          </p:nvSpPr>
          <p:spPr>
            <a:xfrm>
              <a:off x="2906141" y="1608353"/>
              <a:ext cx="1686560" cy="74930"/>
            </a:xfrm>
            <a:custGeom>
              <a:avLst/>
              <a:gdLst/>
              <a:ahLst/>
              <a:cxnLst/>
              <a:rect l="l" t="t" r="r" b="b"/>
              <a:pathLst>
                <a:path w="1686560" h="74930">
                  <a:moveTo>
                    <a:pt x="73456" y="47078"/>
                  </a:moveTo>
                  <a:lnTo>
                    <a:pt x="0" y="47078"/>
                  </a:lnTo>
                  <a:lnTo>
                    <a:pt x="0" y="54711"/>
                  </a:lnTo>
                  <a:lnTo>
                    <a:pt x="73456" y="54711"/>
                  </a:lnTo>
                  <a:lnTo>
                    <a:pt x="73456" y="47078"/>
                  </a:lnTo>
                  <a:close/>
                </a:path>
                <a:path w="1686560" h="74930">
                  <a:moveTo>
                    <a:pt x="73456" y="19964"/>
                  </a:moveTo>
                  <a:lnTo>
                    <a:pt x="0" y="19964"/>
                  </a:lnTo>
                  <a:lnTo>
                    <a:pt x="0" y="27660"/>
                  </a:lnTo>
                  <a:lnTo>
                    <a:pt x="73456" y="27660"/>
                  </a:lnTo>
                  <a:lnTo>
                    <a:pt x="73456" y="19964"/>
                  </a:lnTo>
                  <a:close/>
                </a:path>
                <a:path w="1686560" h="74930">
                  <a:moveTo>
                    <a:pt x="181140" y="34188"/>
                  </a:moveTo>
                  <a:lnTo>
                    <a:pt x="107950" y="34188"/>
                  </a:lnTo>
                  <a:lnTo>
                    <a:pt x="107950" y="41884"/>
                  </a:lnTo>
                  <a:lnTo>
                    <a:pt x="181140" y="41884"/>
                  </a:lnTo>
                  <a:lnTo>
                    <a:pt x="181140" y="34188"/>
                  </a:lnTo>
                  <a:close/>
                </a:path>
                <a:path w="1686560" h="74930">
                  <a:moveTo>
                    <a:pt x="769785" y="34188"/>
                  </a:moveTo>
                  <a:lnTo>
                    <a:pt x="696595" y="34188"/>
                  </a:lnTo>
                  <a:lnTo>
                    <a:pt x="696595" y="41884"/>
                  </a:lnTo>
                  <a:lnTo>
                    <a:pt x="769785" y="41884"/>
                  </a:lnTo>
                  <a:lnTo>
                    <a:pt x="769785" y="34188"/>
                  </a:lnTo>
                  <a:close/>
                </a:path>
                <a:path w="1686560" h="74930">
                  <a:moveTo>
                    <a:pt x="1053769" y="47078"/>
                  </a:moveTo>
                  <a:lnTo>
                    <a:pt x="980313" y="47078"/>
                  </a:lnTo>
                  <a:lnTo>
                    <a:pt x="980313" y="54711"/>
                  </a:lnTo>
                  <a:lnTo>
                    <a:pt x="1053769" y="54711"/>
                  </a:lnTo>
                  <a:lnTo>
                    <a:pt x="1053769" y="47078"/>
                  </a:lnTo>
                  <a:close/>
                </a:path>
                <a:path w="1686560" h="74930">
                  <a:moveTo>
                    <a:pt x="1053769" y="19964"/>
                  </a:moveTo>
                  <a:lnTo>
                    <a:pt x="980313" y="19964"/>
                  </a:lnTo>
                  <a:lnTo>
                    <a:pt x="980313" y="27660"/>
                  </a:lnTo>
                  <a:lnTo>
                    <a:pt x="1053769" y="27660"/>
                  </a:lnTo>
                  <a:lnTo>
                    <a:pt x="1053769" y="19964"/>
                  </a:lnTo>
                  <a:close/>
                </a:path>
                <a:path w="1686560" h="74930">
                  <a:moveTo>
                    <a:pt x="1161453" y="34188"/>
                  </a:moveTo>
                  <a:lnTo>
                    <a:pt x="1088263" y="34188"/>
                  </a:lnTo>
                  <a:lnTo>
                    <a:pt x="1088263" y="41884"/>
                  </a:lnTo>
                  <a:lnTo>
                    <a:pt x="1161453" y="41884"/>
                  </a:lnTo>
                  <a:lnTo>
                    <a:pt x="1161453" y="34188"/>
                  </a:lnTo>
                  <a:close/>
                </a:path>
                <a:path w="1686560" h="74930">
                  <a:moveTo>
                    <a:pt x="1686331" y="32854"/>
                  </a:moveTo>
                  <a:lnTo>
                    <a:pt x="1653171" y="32854"/>
                  </a:lnTo>
                  <a:lnTo>
                    <a:pt x="1653171" y="0"/>
                  </a:lnTo>
                  <a:lnTo>
                    <a:pt x="1645539" y="0"/>
                  </a:lnTo>
                  <a:lnTo>
                    <a:pt x="1645539" y="32854"/>
                  </a:lnTo>
                  <a:lnTo>
                    <a:pt x="1612392" y="32854"/>
                  </a:lnTo>
                  <a:lnTo>
                    <a:pt x="1612392" y="40487"/>
                  </a:lnTo>
                  <a:lnTo>
                    <a:pt x="1645539" y="40487"/>
                  </a:lnTo>
                  <a:lnTo>
                    <a:pt x="1645539" y="74396"/>
                  </a:lnTo>
                  <a:lnTo>
                    <a:pt x="1653171" y="74396"/>
                  </a:lnTo>
                  <a:lnTo>
                    <a:pt x="1653171" y="40487"/>
                  </a:lnTo>
                  <a:lnTo>
                    <a:pt x="1686331" y="40487"/>
                  </a:lnTo>
                  <a:lnTo>
                    <a:pt x="1686331" y="32854"/>
                  </a:lnTo>
                  <a:close/>
                </a:path>
              </a:pathLst>
            </a:custGeom>
            <a:solidFill>
              <a:srgbClr val="000000"/>
            </a:solidFill>
          </p:spPr>
          <p:txBody>
            <a:bodyPr wrap="square" lIns="0" tIns="0" rIns="0" bIns="0" rtlCol="0"/>
            <a:lstStyle/>
            <a:p>
              <a:endParaRPr sz="1800"/>
            </a:p>
          </p:txBody>
        </p:sp>
      </p:grpSp>
      <p:grpSp>
        <p:nvGrpSpPr>
          <p:cNvPr id="40" name="object 40"/>
          <p:cNvGrpSpPr/>
          <p:nvPr/>
        </p:nvGrpSpPr>
        <p:grpSpPr>
          <a:xfrm>
            <a:off x="6616701" y="2775584"/>
            <a:ext cx="2311400" cy="2392680"/>
            <a:chOff x="5245100" y="4375784"/>
            <a:chExt cx="2311400" cy="2392680"/>
          </a:xfrm>
        </p:grpSpPr>
        <p:pic>
          <p:nvPicPr>
            <p:cNvPr id="41" name="object 41"/>
            <p:cNvPicPr/>
            <p:nvPr/>
          </p:nvPicPr>
          <p:blipFill>
            <a:blip r:embed="rId17" cstate="print"/>
            <a:stretch>
              <a:fillRect/>
            </a:stretch>
          </p:blipFill>
          <p:spPr>
            <a:xfrm>
              <a:off x="5392420" y="4375784"/>
              <a:ext cx="2018029" cy="1610740"/>
            </a:xfrm>
            <a:prstGeom prst="rect">
              <a:avLst/>
            </a:prstGeom>
          </p:spPr>
        </p:pic>
        <p:pic>
          <p:nvPicPr>
            <p:cNvPr id="42" name="object 42"/>
            <p:cNvPicPr/>
            <p:nvPr/>
          </p:nvPicPr>
          <p:blipFill>
            <a:blip r:embed="rId18" cstate="print"/>
            <a:stretch>
              <a:fillRect/>
            </a:stretch>
          </p:blipFill>
          <p:spPr>
            <a:xfrm>
              <a:off x="5245100" y="5993510"/>
              <a:ext cx="2311400" cy="774700"/>
            </a:xfrm>
            <a:prstGeom prst="rect">
              <a:avLst/>
            </a:prstGeom>
          </p:spPr>
        </p:pic>
      </p:grpSp>
      <p:sp>
        <p:nvSpPr>
          <p:cNvPr id="43" name="object 43"/>
          <p:cNvSpPr txBox="1"/>
          <p:nvPr/>
        </p:nvSpPr>
        <p:spPr>
          <a:xfrm>
            <a:off x="6681597" y="4444364"/>
            <a:ext cx="2131695" cy="646331"/>
          </a:xfrm>
          <a:prstGeom prst="rect">
            <a:avLst/>
          </a:prstGeom>
        </p:spPr>
        <p:txBody>
          <a:bodyPr vert="horz" wrap="square" lIns="0" tIns="30480" rIns="0" bIns="0" rtlCol="0">
            <a:spAutoFit/>
          </a:bodyPr>
          <a:lstStyle/>
          <a:p>
            <a:pPr marL="12700" marR="5080">
              <a:lnSpc>
                <a:spcPts val="1200"/>
              </a:lnSpc>
              <a:spcBef>
                <a:spcPts val="240"/>
              </a:spcBef>
            </a:pPr>
            <a:r>
              <a:rPr sz="1100" b="1" dirty="0">
                <a:latin typeface="Times New Roman"/>
                <a:cs typeface="Times New Roman"/>
              </a:rPr>
              <a:t>Figure</a:t>
            </a:r>
            <a:r>
              <a:rPr sz="1100" b="1" spc="-35" dirty="0">
                <a:latin typeface="Times New Roman"/>
                <a:cs typeface="Times New Roman"/>
              </a:rPr>
              <a:t> </a:t>
            </a:r>
            <a:r>
              <a:rPr sz="1100" b="1" spc="-10" dirty="0">
                <a:latin typeface="Times New Roman"/>
                <a:cs typeface="Times New Roman"/>
              </a:rPr>
              <a:t>15.12</a:t>
            </a:r>
            <a:r>
              <a:rPr sz="1100" spc="-10" dirty="0">
                <a:latin typeface="Times New Roman"/>
                <a:cs typeface="Times New Roman"/>
              </a:rPr>
              <a:t>:</a:t>
            </a:r>
            <a:r>
              <a:rPr sz="1100" spc="-65" dirty="0">
                <a:latin typeface="Times New Roman"/>
                <a:cs typeface="Times New Roman"/>
              </a:rPr>
              <a:t> </a:t>
            </a:r>
            <a:r>
              <a:rPr sz="1100" dirty="0">
                <a:latin typeface="Times New Roman"/>
                <a:cs typeface="Times New Roman"/>
              </a:rPr>
              <a:t>The</a:t>
            </a:r>
            <a:r>
              <a:rPr sz="1100" spc="-40" dirty="0">
                <a:latin typeface="Times New Roman"/>
                <a:cs typeface="Times New Roman"/>
              </a:rPr>
              <a:t> </a:t>
            </a:r>
            <a:r>
              <a:rPr sz="1100" dirty="0">
                <a:latin typeface="Times New Roman"/>
                <a:cs typeface="Times New Roman"/>
              </a:rPr>
              <a:t>process</a:t>
            </a:r>
            <a:r>
              <a:rPr sz="1100" spc="-40" dirty="0">
                <a:latin typeface="Times New Roman"/>
                <a:cs typeface="Times New Roman"/>
              </a:rPr>
              <a:t> </a:t>
            </a:r>
            <a:r>
              <a:rPr sz="1100" dirty="0">
                <a:latin typeface="Times New Roman"/>
                <a:cs typeface="Times New Roman"/>
              </a:rPr>
              <a:t>that</a:t>
            </a:r>
            <a:r>
              <a:rPr sz="1100" spc="-45" dirty="0">
                <a:latin typeface="Times New Roman"/>
                <a:cs typeface="Times New Roman"/>
              </a:rPr>
              <a:t> </a:t>
            </a:r>
            <a:r>
              <a:rPr sz="1100" spc="-10" dirty="0">
                <a:latin typeface="Times New Roman"/>
                <a:cs typeface="Times New Roman"/>
              </a:rPr>
              <a:t>moves </a:t>
            </a:r>
            <a:r>
              <a:rPr sz="1100" dirty="0">
                <a:latin typeface="Times New Roman"/>
                <a:cs typeface="Times New Roman"/>
              </a:rPr>
              <a:t>the system from</a:t>
            </a:r>
            <a:r>
              <a:rPr sz="1100" spc="-5" dirty="0">
                <a:latin typeface="Times New Roman"/>
                <a:cs typeface="Times New Roman"/>
              </a:rPr>
              <a:t> </a:t>
            </a:r>
            <a:r>
              <a:rPr sz="1100" dirty="0">
                <a:latin typeface="Times New Roman"/>
                <a:cs typeface="Times New Roman"/>
              </a:rPr>
              <a:t>state</a:t>
            </a:r>
            <a:r>
              <a:rPr sz="1100" spc="-10" dirty="0">
                <a:latin typeface="Times New Roman"/>
                <a:cs typeface="Times New Roman"/>
              </a:rPr>
              <a:t> </a:t>
            </a:r>
            <a:r>
              <a:rPr sz="1100" dirty="0">
                <a:latin typeface="Times New Roman"/>
                <a:cs typeface="Times New Roman"/>
              </a:rPr>
              <a:t>1</a:t>
            </a:r>
            <a:r>
              <a:rPr sz="1100" spc="5" dirty="0">
                <a:latin typeface="Times New Roman"/>
                <a:cs typeface="Times New Roman"/>
              </a:rPr>
              <a:t> </a:t>
            </a:r>
            <a:r>
              <a:rPr sz="1100" dirty="0">
                <a:latin typeface="Times New Roman"/>
                <a:cs typeface="Times New Roman"/>
              </a:rPr>
              <a:t>to state </a:t>
            </a:r>
            <a:r>
              <a:rPr sz="1100" spc="-50" dirty="0">
                <a:latin typeface="Times New Roman"/>
                <a:cs typeface="Times New Roman"/>
              </a:rPr>
              <a:t>2 </a:t>
            </a:r>
            <a:r>
              <a:rPr sz="1100" dirty="0">
                <a:latin typeface="Times New Roman"/>
                <a:cs typeface="Times New Roman"/>
              </a:rPr>
              <a:t>follows</a:t>
            </a:r>
            <a:r>
              <a:rPr sz="1100" spc="-10" dirty="0">
                <a:latin typeface="Times New Roman"/>
                <a:cs typeface="Times New Roman"/>
              </a:rPr>
              <a:t> </a:t>
            </a:r>
            <a:r>
              <a:rPr sz="1100" dirty="0">
                <a:latin typeface="Times New Roman"/>
                <a:cs typeface="Times New Roman"/>
              </a:rPr>
              <a:t>a</a:t>
            </a:r>
            <a:r>
              <a:rPr sz="1100" spc="-15" dirty="0">
                <a:latin typeface="Times New Roman"/>
                <a:cs typeface="Times New Roman"/>
              </a:rPr>
              <a:t> </a:t>
            </a:r>
            <a:r>
              <a:rPr sz="1100" dirty="0">
                <a:latin typeface="Times New Roman"/>
                <a:cs typeface="Times New Roman"/>
              </a:rPr>
              <a:t>circular</a:t>
            </a:r>
            <a:r>
              <a:rPr sz="1100" spc="-5" dirty="0">
                <a:latin typeface="Times New Roman"/>
                <a:cs typeface="Times New Roman"/>
              </a:rPr>
              <a:t> </a:t>
            </a:r>
            <a:r>
              <a:rPr sz="1100" dirty="0">
                <a:latin typeface="Times New Roman"/>
                <a:cs typeface="Times New Roman"/>
              </a:rPr>
              <a:t>arc</a:t>
            </a:r>
            <a:r>
              <a:rPr sz="1100" spc="-5" dirty="0">
                <a:latin typeface="Times New Roman"/>
                <a:cs typeface="Times New Roman"/>
              </a:rPr>
              <a:t> </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P-</a:t>
            </a:r>
            <a:r>
              <a:rPr sz="1100" spc="-50" dirty="0">
                <a:latin typeface="Times New Roman"/>
                <a:cs typeface="Times New Roman"/>
              </a:rPr>
              <a:t>V </a:t>
            </a:r>
            <a:r>
              <a:rPr sz="1100" dirty="0">
                <a:latin typeface="Times New Roman"/>
                <a:cs typeface="Times New Roman"/>
              </a:rPr>
              <a:t>diagram that</a:t>
            </a:r>
            <a:r>
              <a:rPr sz="1100" spc="-10" dirty="0">
                <a:latin typeface="Times New Roman"/>
                <a:cs typeface="Times New Roman"/>
              </a:rPr>
              <a:t> </a:t>
            </a:r>
            <a:r>
              <a:rPr sz="1100" dirty="0">
                <a:latin typeface="Times New Roman"/>
                <a:cs typeface="Times New Roman"/>
              </a:rPr>
              <a:t>covers ¼</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 circle.</a:t>
            </a:r>
            <a:endParaRPr sz="11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60320" y="119380"/>
            <a:ext cx="5483225" cy="5382133"/>
          </a:xfrm>
          <a:prstGeom prst="rect">
            <a:avLst/>
          </a:prstGeom>
        </p:spPr>
      </p:pic>
      <p:pic>
        <p:nvPicPr>
          <p:cNvPr id="3" name="object 3"/>
          <p:cNvPicPr/>
          <p:nvPr/>
        </p:nvPicPr>
        <p:blipFill>
          <a:blip r:embed="rId3" cstate="print"/>
          <a:stretch>
            <a:fillRect/>
          </a:stretch>
        </p:blipFill>
        <p:spPr>
          <a:xfrm>
            <a:off x="2540000" y="5579109"/>
            <a:ext cx="5499100" cy="774700"/>
          </a:xfrm>
          <a:prstGeom prst="rect">
            <a:avLst/>
          </a:prstGeom>
        </p:spPr>
      </p:pic>
      <p:sp>
        <p:nvSpPr>
          <p:cNvPr id="4" name="object 4"/>
          <p:cNvSpPr txBox="1"/>
          <p:nvPr/>
        </p:nvSpPr>
        <p:spPr>
          <a:xfrm>
            <a:off x="2502205" y="5630418"/>
            <a:ext cx="5441315" cy="1769715"/>
          </a:xfrm>
          <a:prstGeom prst="rect">
            <a:avLst/>
          </a:prstGeom>
        </p:spPr>
        <p:txBody>
          <a:bodyPr vert="horz" wrap="square" lIns="0" tIns="30480" rIns="0" bIns="0" rtlCol="0">
            <a:spAutoFit/>
          </a:bodyPr>
          <a:lstStyle/>
          <a:p>
            <a:pPr marL="114300" marR="69215">
              <a:lnSpc>
                <a:spcPts val="1200"/>
              </a:lnSpc>
              <a:spcBef>
                <a:spcPts val="240"/>
              </a:spcBef>
            </a:pPr>
            <a:r>
              <a:rPr sz="1100" b="1" dirty="0">
                <a:latin typeface="Times New Roman"/>
                <a:cs typeface="Times New Roman"/>
              </a:rPr>
              <a:t>Figure</a:t>
            </a:r>
            <a:r>
              <a:rPr sz="1100" b="1" spc="-40" dirty="0">
                <a:latin typeface="Times New Roman"/>
                <a:cs typeface="Times New Roman"/>
              </a:rPr>
              <a:t> </a:t>
            </a:r>
            <a:r>
              <a:rPr sz="1100" b="1" spc="-10" dirty="0">
                <a:latin typeface="Times New Roman"/>
                <a:cs typeface="Times New Roman"/>
              </a:rPr>
              <a:t>15.14</a:t>
            </a:r>
            <a:r>
              <a:rPr sz="1100" spc="-10" dirty="0">
                <a:latin typeface="Times New Roman"/>
                <a:cs typeface="Times New Roman"/>
              </a:rPr>
              <a:t>:</a:t>
            </a:r>
            <a:r>
              <a:rPr sz="1100" spc="-70" dirty="0">
                <a:latin typeface="Times New Roman"/>
                <a:cs typeface="Times New Roman"/>
              </a:rPr>
              <a:t> </a:t>
            </a:r>
            <a:r>
              <a:rPr sz="1100" spc="-10" dirty="0">
                <a:latin typeface="Times New Roman"/>
                <a:cs typeface="Times New Roman"/>
              </a:rPr>
              <a:t>A</a:t>
            </a:r>
            <a:r>
              <a:rPr sz="1100" spc="-80" dirty="0">
                <a:latin typeface="Times New Roman"/>
                <a:cs typeface="Times New Roman"/>
              </a:rPr>
              <a:t> </a:t>
            </a:r>
            <a:r>
              <a:rPr sz="1100" dirty="0">
                <a:latin typeface="Times New Roman"/>
                <a:cs typeface="Times New Roman"/>
              </a:rPr>
              <a:t>summary</a:t>
            </a:r>
            <a:r>
              <a:rPr sz="1100" spc="-2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four</a:t>
            </a:r>
            <a:r>
              <a:rPr sz="1100" spc="-20" dirty="0">
                <a:latin typeface="Times New Roman"/>
                <a:cs typeface="Times New Roman"/>
              </a:rPr>
              <a:t> </a:t>
            </a:r>
            <a:r>
              <a:rPr sz="1100" spc="-10" dirty="0">
                <a:latin typeface="Times New Roman"/>
                <a:cs typeface="Times New Roman"/>
              </a:rPr>
              <a:t>special-</a:t>
            </a:r>
            <a:r>
              <a:rPr sz="1100" dirty="0">
                <a:latin typeface="Times New Roman"/>
                <a:cs typeface="Times New Roman"/>
              </a:rPr>
              <a:t>case</a:t>
            </a:r>
            <a:r>
              <a:rPr sz="1100" spc="-25" dirty="0">
                <a:latin typeface="Times New Roman"/>
                <a:cs typeface="Times New Roman"/>
              </a:rPr>
              <a:t> </a:t>
            </a:r>
            <a:r>
              <a:rPr sz="1100" dirty="0">
                <a:latin typeface="Times New Roman"/>
                <a:cs typeface="Times New Roman"/>
              </a:rPr>
              <a:t>thermodynamic</a:t>
            </a:r>
            <a:r>
              <a:rPr sz="1100" spc="-20" dirty="0">
                <a:latin typeface="Times New Roman"/>
                <a:cs typeface="Times New Roman"/>
              </a:rPr>
              <a:t> </a:t>
            </a:r>
            <a:r>
              <a:rPr sz="1100" dirty="0">
                <a:latin typeface="Times New Roman"/>
                <a:cs typeface="Times New Roman"/>
              </a:rPr>
              <a:t>processes.</a:t>
            </a:r>
            <a:r>
              <a:rPr sz="1100" spc="-1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each,</a:t>
            </a:r>
            <a:r>
              <a:rPr sz="1100" spc="-10" dirty="0">
                <a:latin typeface="Times New Roman"/>
                <a:cs typeface="Times New Roman"/>
              </a:rPr>
              <a:t> </a:t>
            </a:r>
            <a:r>
              <a:rPr sz="1100" dirty="0">
                <a:latin typeface="Times New Roman"/>
                <a:cs typeface="Times New Roman"/>
              </a:rPr>
              <a:t>we</a:t>
            </a:r>
            <a:r>
              <a:rPr sz="1100" spc="-30" dirty="0">
                <a:latin typeface="Times New Roman"/>
                <a:cs typeface="Times New Roman"/>
              </a:rPr>
              <a:t> </a:t>
            </a:r>
            <a:r>
              <a:rPr sz="1100" dirty="0">
                <a:latin typeface="Times New Roman"/>
                <a:cs typeface="Times New Roman"/>
              </a:rPr>
              <a:t>see</a:t>
            </a:r>
            <a:r>
              <a:rPr sz="1100" spc="-25" dirty="0">
                <a:latin typeface="Times New Roman"/>
                <a:cs typeface="Times New Roman"/>
              </a:rPr>
              <a:t> the </a:t>
            </a:r>
            <a:r>
              <a:rPr sz="1100" dirty="0">
                <a:latin typeface="Times New Roman"/>
                <a:cs typeface="Times New Roman"/>
              </a:rPr>
              <a:t>special</a:t>
            </a:r>
            <a:r>
              <a:rPr sz="1100" spc="-15" dirty="0">
                <a:latin typeface="Times New Roman"/>
                <a:cs typeface="Times New Roman"/>
              </a:rPr>
              <a:t> </a:t>
            </a:r>
            <a:r>
              <a:rPr sz="1100" dirty="0">
                <a:latin typeface="Times New Roman"/>
                <a:cs typeface="Times New Roman"/>
              </a:rPr>
              <a:t>condition</a:t>
            </a:r>
            <a:r>
              <a:rPr sz="1100" spc="-20" dirty="0">
                <a:latin typeface="Times New Roman"/>
                <a:cs typeface="Times New Roman"/>
              </a:rPr>
              <a:t> </a:t>
            </a:r>
            <a:r>
              <a:rPr sz="1100" dirty="0">
                <a:latin typeface="Times New Roman"/>
                <a:cs typeface="Times New Roman"/>
              </a:rPr>
              <a:t>associated</a:t>
            </a:r>
            <a:r>
              <a:rPr sz="1100" spc="-25" dirty="0">
                <a:latin typeface="Times New Roman"/>
                <a:cs typeface="Times New Roman"/>
              </a:rPr>
              <a:t> </a:t>
            </a:r>
            <a:r>
              <a:rPr sz="1100" dirty="0">
                <a:latin typeface="Times New Roman"/>
                <a:cs typeface="Times New Roman"/>
              </a:rPr>
              <a:t>with</a:t>
            </a:r>
            <a:r>
              <a:rPr sz="1100" spc="-20" dirty="0">
                <a:latin typeface="Times New Roman"/>
                <a:cs typeface="Times New Roman"/>
              </a:rPr>
              <a:t> </a:t>
            </a:r>
            <a:r>
              <a:rPr sz="1100" dirty="0">
                <a:latin typeface="Times New Roman"/>
                <a:cs typeface="Times New Roman"/>
              </a:rPr>
              <a:t>that</a:t>
            </a:r>
            <a:r>
              <a:rPr sz="1100" spc="-5" dirty="0">
                <a:latin typeface="Times New Roman"/>
                <a:cs typeface="Times New Roman"/>
              </a:rPr>
              <a:t> </a:t>
            </a:r>
            <a:r>
              <a:rPr sz="1100" dirty="0">
                <a:latin typeface="Times New Roman"/>
                <a:cs typeface="Times New Roman"/>
              </a:rPr>
              <a:t>process;</a:t>
            </a:r>
            <a:r>
              <a:rPr sz="1100" spc="-1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pictorial representation</a:t>
            </a:r>
            <a:r>
              <a:rPr sz="1100" spc="-10" dirty="0">
                <a:latin typeface="Times New Roman"/>
                <a:cs typeface="Times New Roman"/>
              </a:rPr>
              <a:t> </a:t>
            </a:r>
            <a:r>
              <a:rPr sz="1100" dirty="0">
                <a:latin typeface="Times New Roman"/>
                <a:cs typeface="Times New Roman"/>
              </a:rPr>
              <a:t>and</a:t>
            </a:r>
            <a:r>
              <a:rPr sz="1100" spc="-15" dirty="0">
                <a:latin typeface="Times New Roman"/>
                <a:cs typeface="Times New Roman"/>
              </a:rPr>
              <a:t> </a:t>
            </a:r>
            <a:r>
              <a:rPr sz="1100" dirty="0">
                <a:latin typeface="Times New Roman"/>
                <a:cs typeface="Times New Roman"/>
              </a:rPr>
              <a:t>description</a:t>
            </a:r>
            <a:r>
              <a:rPr sz="1100" spc="-10" dirty="0">
                <a:latin typeface="Times New Roman"/>
                <a:cs typeface="Times New Roman"/>
              </a:rPr>
              <a:t> </a:t>
            </a:r>
            <a:r>
              <a:rPr sz="1100" spc="-25" dirty="0">
                <a:latin typeface="Times New Roman"/>
                <a:cs typeface="Times New Roman"/>
              </a:rPr>
              <a:t>in </a:t>
            </a:r>
            <a:r>
              <a:rPr sz="1100" dirty="0">
                <a:latin typeface="Times New Roman"/>
                <a:cs typeface="Times New Roman"/>
              </a:rPr>
              <a:t>words</a:t>
            </a:r>
            <a:r>
              <a:rPr sz="1100" spc="-10" dirty="0">
                <a:latin typeface="Times New Roman"/>
                <a:cs typeface="Times New Roman"/>
              </a:rPr>
              <a:t> </a:t>
            </a:r>
            <a:r>
              <a:rPr sz="1100" dirty="0">
                <a:latin typeface="Times New Roman"/>
                <a:cs typeface="Times New Roman"/>
              </a:rPr>
              <a:t>of</a:t>
            </a:r>
            <a:r>
              <a:rPr sz="1100" spc="-5" dirty="0">
                <a:latin typeface="Times New Roman"/>
                <a:cs typeface="Times New Roman"/>
              </a:rPr>
              <a:t> </a:t>
            </a:r>
            <a:r>
              <a:rPr sz="1100" dirty="0">
                <a:latin typeface="Times New Roman"/>
                <a:cs typeface="Times New Roman"/>
              </a:rPr>
              <a:t>a</a:t>
            </a:r>
            <a:r>
              <a:rPr sz="1100" spc="-5" dirty="0">
                <a:latin typeface="Times New Roman"/>
                <a:cs typeface="Times New Roman"/>
              </a:rPr>
              <a:t> </a:t>
            </a:r>
            <a:r>
              <a:rPr sz="1100" dirty="0">
                <a:latin typeface="Times New Roman"/>
                <a:cs typeface="Times New Roman"/>
              </a:rPr>
              <a:t>corresponding</a:t>
            </a:r>
            <a:r>
              <a:rPr sz="1100" spc="-10" dirty="0">
                <a:latin typeface="Times New Roman"/>
                <a:cs typeface="Times New Roman"/>
              </a:rPr>
              <a:t> </a:t>
            </a:r>
            <a:r>
              <a:rPr sz="1100" dirty="0">
                <a:latin typeface="Times New Roman"/>
                <a:cs typeface="Times New Roman"/>
              </a:rPr>
              <a:t>physical system;</a:t>
            </a:r>
            <a:r>
              <a:rPr sz="1100" spc="-15" dirty="0">
                <a:latin typeface="Times New Roman"/>
                <a:cs typeface="Times New Roman"/>
              </a:rPr>
              <a:t> </a:t>
            </a:r>
            <a:r>
              <a:rPr sz="1100" dirty="0">
                <a:latin typeface="Times New Roman"/>
                <a:cs typeface="Times New Roman"/>
              </a:rPr>
              <a:t>a</a:t>
            </a:r>
            <a:r>
              <a:rPr sz="1100" spc="-10" dirty="0">
                <a:latin typeface="Times New Roman"/>
                <a:cs typeface="Times New Roman"/>
              </a:rPr>
              <a:t> P-</a:t>
            </a:r>
            <a:r>
              <a:rPr sz="1100" dirty="0">
                <a:latin typeface="Times New Roman"/>
                <a:cs typeface="Times New Roman"/>
              </a:rPr>
              <a:t>V</a:t>
            </a:r>
            <a:r>
              <a:rPr sz="1100" spc="-10" dirty="0">
                <a:latin typeface="Times New Roman"/>
                <a:cs typeface="Times New Roman"/>
              </a:rPr>
              <a:t> </a:t>
            </a:r>
            <a:r>
              <a:rPr sz="1100" dirty="0">
                <a:latin typeface="Times New Roman"/>
                <a:cs typeface="Times New Roman"/>
              </a:rPr>
              <a:t>diagram</a:t>
            </a:r>
            <a:r>
              <a:rPr sz="1100" spc="-15" dirty="0">
                <a:latin typeface="Times New Roman"/>
                <a:cs typeface="Times New Roman"/>
              </a:rPr>
              <a:t> </a:t>
            </a:r>
            <a:r>
              <a:rPr sz="1100" dirty="0">
                <a:latin typeface="Times New Roman"/>
                <a:cs typeface="Times New Roman"/>
              </a:rPr>
              <a:t>for</a:t>
            </a:r>
            <a:r>
              <a:rPr sz="1100" spc="-15" dirty="0">
                <a:latin typeface="Times New Roman"/>
                <a:cs typeface="Times New Roman"/>
              </a:rPr>
              <a:t> </a:t>
            </a:r>
            <a:r>
              <a:rPr sz="1100" dirty="0">
                <a:latin typeface="Times New Roman"/>
                <a:cs typeface="Times New Roman"/>
              </a:rPr>
              <a:t>the</a:t>
            </a:r>
            <a:r>
              <a:rPr sz="1100" spc="-20" dirty="0">
                <a:latin typeface="Times New Roman"/>
                <a:cs typeface="Times New Roman"/>
              </a:rPr>
              <a:t> </a:t>
            </a:r>
            <a:r>
              <a:rPr sz="1100" dirty="0">
                <a:latin typeface="Times New Roman"/>
                <a:cs typeface="Times New Roman"/>
              </a:rPr>
              <a:t>process; and</a:t>
            </a:r>
            <a:r>
              <a:rPr sz="1100" spc="-5" dirty="0">
                <a:latin typeface="Times New Roman"/>
                <a:cs typeface="Times New Roman"/>
              </a:rPr>
              <a:t> </a:t>
            </a:r>
            <a:r>
              <a:rPr sz="1100" dirty="0">
                <a:latin typeface="Times New Roman"/>
                <a:cs typeface="Times New Roman"/>
              </a:rPr>
              <a:t>equations</a:t>
            </a:r>
            <a:r>
              <a:rPr sz="1100" spc="-10" dirty="0">
                <a:latin typeface="Times New Roman"/>
                <a:cs typeface="Times New Roman"/>
              </a:rPr>
              <a:t> </a:t>
            </a:r>
            <a:r>
              <a:rPr sz="1100" spc="-25" dirty="0">
                <a:latin typeface="Times New Roman"/>
                <a:cs typeface="Times New Roman"/>
              </a:rPr>
              <a:t>we </a:t>
            </a:r>
            <a:r>
              <a:rPr sz="1100" dirty="0">
                <a:latin typeface="Times New Roman"/>
                <a:cs typeface="Times New Roman"/>
              </a:rPr>
              <a:t>can</a:t>
            </a:r>
            <a:r>
              <a:rPr sz="1100" spc="-5" dirty="0">
                <a:latin typeface="Times New Roman"/>
                <a:cs typeface="Times New Roman"/>
              </a:rPr>
              <a:t> </a:t>
            </a:r>
            <a:r>
              <a:rPr sz="1100" dirty="0">
                <a:latin typeface="Times New Roman"/>
                <a:cs typeface="Times New Roman"/>
              </a:rPr>
              <a:t>apply</a:t>
            </a:r>
            <a:r>
              <a:rPr sz="1100" spc="-20" dirty="0">
                <a:latin typeface="Times New Roman"/>
                <a:cs typeface="Times New Roman"/>
              </a:rPr>
              <a:t> </a:t>
            </a:r>
            <a:r>
              <a:rPr sz="1100" dirty="0">
                <a:latin typeface="Times New Roman"/>
                <a:cs typeface="Times New Roman"/>
              </a:rPr>
              <a:t>to</a:t>
            </a:r>
            <a:r>
              <a:rPr sz="1100" spc="-5" dirty="0">
                <a:latin typeface="Times New Roman"/>
                <a:cs typeface="Times New Roman"/>
              </a:rPr>
              <a:t> </a:t>
            </a:r>
            <a:r>
              <a:rPr sz="1100" dirty="0">
                <a:latin typeface="Times New Roman"/>
                <a:cs typeface="Times New Roman"/>
              </a:rPr>
              <a:t>solve</a:t>
            </a:r>
            <a:r>
              <a:rPr sz="1100" spc="-5" dirty="0">
                <a:latin typeface="Times New Roman"/>
                <a:cs typeface="Times New Roman"/>
              </a:rPr>
              <a:t> </a:t>
            </a:r>
            <a:r>
              <a:rPr sz="1100" dirty="0">
                <a:latin typeface="Times New Roman"/>
                <a:cs typeface="Times New Roman"/>
              </a:rPr>
              <a:t>problems</a:t>
            </a:r>
            <a:r>
              <a:rPr sz="1100" spc="-5" dirty="0">
                <a:latin typeface="Times New Roman"/>
                <a:cs typeface="Times New Roman"/>
              </a:rPr>
              <a:t> </a:t>
            </a:r>
            <a:r>
              <a:rPr sz="1100" dirty="0">
                <a:latin typeface="Times New Roman"/>
                <a:cs typeface="Times New Roman"/>
              </a:rPr>
              <a:t>associated</a:t>
            </a:r>
            <a:r>
              <a:rPr sz="1100" spc="-5" dirty="0">
                <a:latin typeface="Times New Roman"/>
                <a:cs typeface="Times New Roman"/>
              </a:rPr>
              <a:t> </a:t>
            </a:r>
            <a:r>
              <a:rPr sz="1100" dirty="0">
                <a:latin typeface="Times New Roman"/>
                <a:cs typeface="Times New Roman"/>
              </a:rPr>
              <a:t>with</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spc="-10" dirty="0">
                <a:latin typeface="Times New Roman"/>
                <a:cs typeface="Times New Roman"/>
              </a:rPr>
              <a:t>process.</a:t>
            </a:r>
            <a:endParaRPr sz="1100">
              <a:latin typeface="Times New Roman"/>
              <a:cs typeface="Times New Roman"/>
            </a:endParaRPr>
          </a:p>
          <a:p>
            <a:pPr>
              <a:lnSpc>
                <a:spcPct val="100000"/>
              </a:lnSpc>
            </a:pPr>
            <a:endParaRPr sz="1100">
              <a:latin typeface="Times New Roman"/>
              <a:cs typeface="Times New Roman"/>
            </a:endParaRPr>
          </a:p>
          <a:p>
            <a:pPr>
              <a:spcBef>
                <a:spcPts val="20"/>
              </a:spcBef>
            </a:pPr>
            <a:endParaRPr sz="1100">
              <a:latin typeface="Times New Roman"/>
              <a:cs typeface="Times New Roman"/>
            </a:endParaRPr>
          </a:p>
          <a:p>
            <a:pPr marL="12700"/>
            <a:r>
              <a:rPr sz="1100" b="1" dirty="0">
                <a:latin typeface="Times New Roman"/>
                <a:cs typeface="Times New Roman"/>
              </a:rPr>
              <a:t>Related</a:t>
            </a:r>
            <a:r>
              <a:rPr sz="1100" b="1" spc="-10" dirty="0">
                <a:latin typeface="Times New Roman"/>
                <a:cs typeface="Times New Roman"/>
              </a:rPr>
              <a:t> End-of-Chapter</a:t>
            </a:r>
            <a:r>
              <a:rPr sz="1100" b="1" spc="-35" dirty="0">
                <a:latin typeface="Times New Roman"/>
                <a:cs typeface="Times New Roman"/>
              </a:rPr>
              <a:t> </a:t>
            </a:r>
            <a:r>
              <a:rPr sz="1100" b="1" dirty="0">
                <a:latin typeface="Times New Roman"/>
                <a:cs typeface="Times New Roman"/>
              </a:rPr>
              <a:t>Exercises</a:t>
            </a:r>
            <a:r>
              <a:rPr sz="1100" b="1" spc="-15" dirty="0">
                <a:latin typeface="Times New Roman"/>
                <a:cs typeface="Times New Roman"/>
              </a:rPr>
              <a:t> </a:t>
            </a:r>
            <a:r>
              <a:rPr sz="1100" b="1" dirty="0">
                <a:latin typeface="Times New Roman"/>
                <a:cs typeface="Times New Roman"/>
              </a:rPr>
              <a:t>for</a:t>
            </a:r>
            <a:r>
              <a:rPr sz="1100" b="1" spc="-30" dirty="0">
                <a:latin typeface="Times New Roman"/>
                <a:cs typeface="Times New Roman"/>
              </a:rPr>
              <a:t> </a:t>
            </a:r>
            <a:r>
              <a:rPr sz="1100" b="1" dirty="0">
                <a:latin typeface="Times New Roman"/>
                <a:cs typeface="Times New Roman"/>
              </a:rPr>
              <a:t>this</a:t>
            </a:r>
            <a:r>
              <a:rPr sz="1100" b="1" spc="-10" dirty="0">
                <a:latin typeface="Times New Roman"/>
                <a:cs typeface="Times New Roman"/>
              </a:rPr>
              <a:t> </a:t>
            </a:r>
            <a:r>
              <a:rPr sz="1100" b="1" dirty="0">
                <a:latin typeface="Times New Roman"/>
                <a:cs typeface="Times New Roman"/>
              </a:rPr>
              <a:t>section:</a:t>
            </a:r>
            <a:r>
              <a:rPr sz="1100" b="1" spc="-10" dirty="0">
                <a:latin typeface="Times New Roman"/>
                <a:cs typeface="Times New Roman"/>
              </a:rPr>
              <a:t> </a:t>
            </a:r>
            <a:r>
              <a:rPr sz="1100" b="1" dirty="0">
                <a:latin typeface="Times New Roman"/>
                <a:cs typeface="Times New Roman"/>
              </a:rPr>
              <a:t>6,</a:t>
            </a:r>
            <a:r>
              <a:rPr sz="1100" b="1" spc="-10" dirty="0">
                <a:latin typeface="Times New Roman"/>
                <a:cs typeface="Times New Roman"/>
              </a:rPr>
              <a:t> </a:t>
            </a:r>
            <a:r>
              <a:rPr sz="1100" b="1" dirty="0">
                <a:latin typeface="Times New Roman"/>
                <a:cs typeface="Times New Roman"/>
              </a:rPr>
              <a:t>7,</a:t>
            </a:r>
            <a:r>
              <a:rPr sz="1100" b="1" spc="-10" dirty="0">
                <a:latin typeface="Times New Roman"/>
                <a:cs typeface="Times New Roman"/>
              </a:rPr>
              <a:t> </a:t>
            </a:r>
            <a:r>
              <a:rPr sz="1100" b="1" dirty="0">
                <a:latin typeface="Times New Roman"/>
                <a:cs typeface="Times New Roman"/>
              </a:rPr>
              <a:t>28</a:t>
            </a:r>
            <a:r>
              <a:rPr sz="1100" b="1" spc="-10" dirty="0">
                <a:latin typeface="Times New Roman"/>
                <a:cs typeface="Times New Roman"/>
              </a:rPr>
              <a:t> </a:t>
            </a:r>
            <a:r>
              <a:rPr sz="1100" b="1" dirty="0">
                <a:latin typeface="Times New Roman"/>
                <a:cs typeface="Times New Roman"/>
              </a:rPr>
              <a:t>–</a:t>
            </a:r>
            <a:r>
              <a:rPr sz="1100" b="1" spc="-10" dirty="0">
                <a:latin typeface="Times New Roman"/>
                <a:cs typeface="Times New Roman"/>
              </a:rPr>
              <a:t> </a:t>
            </a:r>
            <a:r>
              <a:rPr sz="1100" b="1" spc="-25" dirty="0">
                <a:latin typeface="Times New Roman"/>
                <a:cs typeface="Times New Roman"/>
              </a:rPr>
              <a:t>31.</a:t>
            </a:r>
            <a:endParaRPr sz="1100">
              <a:latin typeface="Times New Roman"/>
              <a:cs typeface="Times New Roman"/>
            </a:endParaRPr>
          </a:p>
          <a:p>
            <a:pPr marL="12700" marR="5080">
              <a:lnSpc>
                <a:spcPts val="1200"/>
              </a:lnSpc>
              <a:spcBef>
                <a:spcPts val="1235"/>
              </a:spcBef>
            </a:pPr>
            <a:r>
              <a:rPr sz="1100" b="1" i="1" dirty="0">
                <a:latin typeface="Times New Roman"/>
                <a:cs typeface="Times New Roman"/>
              </a:rPr>
              <a:t>Essential</a:t>
            </a:r>
            <a:r>
              <a:rPr sz="1100" b="1" i="1" spc="-5" dirty="0">
                <a:latin typeface="Times New Roman"/>
                <a:cs typeface="Times New Roman"/>
              </a:rPr>
              <a:t> </a:t>
            </a:r>
            <a:r>
              <a:rPr sz="1100" b="1" i="1" dirty="0">
                <a:latin typeface="Times New Roman"/>
                <a:cs typeface="Times New Roman"/>
              </a:rPr>
              <a:t>Question</a:t>
            </a:r>
            <a:r>
              <a:rPr sz="1100" b="1" i="1" spc="-25" dirty="0">
                <a:latin typeface="Times New Roman"/>
                <a:cs typeface="Times New Roman"/>
              </a:rPr>
              <a:t> </a:t>
            </a:r>
            <a:r>
              <a:rPr sz="1100" b="1" i="1" dirty="0">
                <a:latin typeface="Times New Roman"/>
                <a:cs typeface="Times New Roman"/>
              </a:rPr>
              <a:t>15.5:</a:t>
            </a:r>
            <a:r>
              <a:rPr sz="1100" b="1" i="1" spc="-10" dirty="0">
                <a:latin typeface="Times New Roman"/>
                <a:cs typeface="Times New Roman"/>
              </a:rPr>
              <a:t> </a:t>
            </a:r>
            <a:r>
              <a:rPr sz="1100" dirty="0">
                <a:latin typeface="Times New Roman"/>
                <a:cs typeface="Times New Roman"/>
              </a:rPr>
              <a:t>Compare</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P-</a:t>
            </a:r>
            <a:r>
              <a:rPr sz="1100" dirty="0">
                <a:latin typeface="Times New Roman"/>
                <a:cs typeface="Times New Roman"/>
              </a:rPr>
              <a:t>V</a:t>
            </a:r>
            <a:r>
              <a:rPr sz="1100" spc="-15" dirty="0">
                <a:latin typeface="Times New Roman"/>
                <a:cs typeface="Times New Roman"/>
              </a:rPr>
              <a:t> </a:t>
            </a:r>
            <a:r>
              <a:rPr sz="1100" dirty="0">
                <a:latin typeface="Times New Roman"/>
                <a:cs typeface="Times New Roman"/>
              </a:rPr>
              <a:t>diagrams</a:t>
            </a:r>
            <a:r>
              <a:rPr sz="1100" spc="-10" dirty="0">
                <a:latin typeface="Times New Roman"/>
                <a:cs typeface="Times New Roman"/>
              </a:rPr>
              <a:t> </a:t>
            </a:r>
            <a:r>
              <a:rPr sz="1100" dirty="0">
                <a:latin typeface="Times New Roman"/>
                <a:cs typeface="Times New Roman"/>
              </a:rPr>
              <a:t>for</a:t>
            </a:r>
            <a:r>
              <a:rPr sz="1100" spc="-5" dirty="0">
                <a:latin typeface="Times New Roman"/>
                <a:cs typeface="Times New Roman"/>
              </a:rPr>
              <a:t> </a:t>
            </a:r>
            <a:r>
              <a:rPr sz="1100" dirty="0">
                <a:latin typeface="Times New Roman"/>
                <a:cs typeface="Times New Roman"/>
              </a:rPr>
              <a:t>the</a:t>
            </a:r>
            <a:r>
              <a:rPr sz="1100" spc="-5" dirty="0">
                <a:latin typeface="Times New Roman"/>
                <a:cs typeface="Times New Roman"/>
              </a:rPr>
              <a:t> </a:t>
            </a:r>
            <a:r>
              <a:rPr sz="1100" dirty="0">
                <a:latin typeface="Times New Roman"/>
                <a:cs typeface="Times New Roman"/>
              </a:rPr>
              <a:t>isochoric</a:t>
            </a:r>
            <a:r>
              <a:rPr sz="1100" spc="-10" dirty="0">
                <a:latin typeface="Times New Roman"/>
                <a:cs typeface="Times New Roman"/>
              </a:rPr>
              <a:t> </a:t>
            </a:r>
            <a:r>
              <a:rPr sz="1100" dirty="0">
                <a:latin typeface="Times New Roman"/>
                <a:cs typeface="Times New Roman"/>
              </a:rPr>
              <a:t>and</a:t>
            </a:r>
            <a:r>
              <a:rPr sz="1100" spc="-25" dirty="0">
                <a:latin typeface="Times New Roman"/>
                <a:cs typeface="Times New Roman"/>
              </a:rPr>
              <a:t> </a:t>
            </a:r>
            <a:r>
              <a:rPr sz="1100" dirty="0">
                <a:latin typeface="Times New Roman"/>
                <a:cs typeface="Times New Roman"/>
              </a:rPr>
              <a:t>isobaric</a:t>
            </a:r>
            <a:r>
              <a:rPr sz="1100" spc="-10" dirty="0">
                <a:latin typeface="Times New Roman"/>
                <a:cs typeface="Times New Roman"/>
              </a:rPr>
              <a:t> </a:t>
            </a:r>
            <a:r>
              <a:rPr sz="1100" dirty="0">
                <a:latin typeface="Times New Roman"/>
                <a:cs typeface="Times New Roman"/>
              </a:rPr>
              <a:t>processes</a:t>
            </a:r>
            <a:r>
              <a:rPr sz="1100" spc="-15" dirty="0">
                <a:latin typeface="Times New Roman"/>
                <a:cs typeface="Times New Roman"/>
              </a:rPr>
              <a:t> </a:t>
            </a:r>
            <a:r>
              <a:rPr sz="1100" spc="-25" dirty="0">
                <a:latin typeface="Times New Roman"/>
                <a:cs typeface="Times New Roman"/>
              </a:rPr>
              <a:t>in </a:t>
            </a:r>
            <a:r>
              <a:rPr sz="1100" dirty="0">
                <a:latin typeface="Times New Roman"/>
                <a:cs typeface="Times New Roman"/>
              </a:rPr>
              <a:t>Figure</a:t>
            </a:r>
            <a:r>
              <a:rPr sz="1100" spc="-30" dirty="0">
                <a:latin typeface="Times New Roman"/>
                <a:cs typeface="Times New Roman"/>
              </a:rPr>
              <a:t> </a:t>
            </a:r>
            <a:r>
              <a:rPr sz="1100" dirty="0">
                <a:latin typeface="Times New Roman"/>
                <a:cs typeface="Times New Roman"/>
              </a:rPr>
              <a:t>15.14.</a:t>
            </a:r>
            <a:r>
              <a:rPr sz="1100" spc="-75" dirty="0">
                <a:latin typeface="Times New Roman"/>
                <a:cs typeface="Times New Roman"/>
              </a:rPr>
              <a:t> </a:t>
            </a:r>
            <a:r>
              <a:rPr sz="1100" dirty="0">
                <a:latin typeface="Times New Roman"/>
                <a:cs typeface="Times New Roman"/>
              </a:rPr>
              <a:t>Assuming</a:t>
            </a:r>
            <a:r>
              <a:rPr sz="1100" spc="-20" dirty="0">
                <a:latin typeface="Times New Roman"/>
                <a:cs typeface="Times New Roman"/>
              </a:rPr>
              <a:t> </a:t>
            </a:r>
            <a:r>
              <a:rPr sz="1100" dirty="0">
                <a:latin typeface="Times New Roman"/>
                <a:cs typeface="Times New Roman"/>
              </a:rPr>
              <a:t>these</a:t>
            </a:r>
            <a:r>
              <a:rPr sz="1100" spc="-15" dirty="0">
                <a:latin typeface="Times New Roman"/>
                <a:cs typeface="Times New Roman"/>
              </a:rPr>
              <a:t> </a:t>
            </a:r>
            <a:r>
              <a:rPr sz="1100" dirty="0">
                <a:latin typeface="Times New Roman"/>
                <a:cs typeface="Times New Roman"/>
              </a:rPr>
              <a:t>pertain</a:t>
            </a:r>
            <a:r>
              <a:rPr sz="1100" spc="-25" dirty="0">
                <a:latin typeface="Times New Roman"/>
                <a:cs typeface="Times New Roman"/>
              </a:rPr>
              <a:t> </a:t>
            </a:r>
            <a:r>
              <a:rPr sz="1100" dirty="0">
                <a:latin typeface="Times New Roman"/>
                <a:cs typeface="Times New Roman"/>
              </a:rPr>
              <a:t>to</a:t>
            </a:r>
            <a:r>
              <a:rPr sz="1100" spc="-2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same</a:t>
            </a:r>
            <a:r>
              <a:rPr sz="1100" spc="-25" dirty="0">
                <a:latin typeface="Times New Roman"/>
                <a:cs typeface="Times New Roman"/>
              </a:rPr>
              <a:t> </a:t>
            </a:r>
            <a:r>
              <a:rPr sz="1100" dirty="0">
                <a:latin typeface="Times New Roman"/>
                <a:cs typeface="Times New Roman"/>
              </a:rPr>
              <a:t>system,</a:t>
            </a:r>
            <a:r>
              <a:rPr sz="1100" spc="-10" dirty="0">
                <a:latin typeface="Times New Roman"/>
                <a:cs typeface="Times New Roman"/>
              </a:rPr>
              <a:t> </a:t>
            </a:r>
            <a:r>
              <a:rPr sz="1100" dirty="0">
                <a:latin typeface="Times New Roman"/>
                <a:cs typeface="Times New Roman"/>
              </a:rPr>
              <a:t>and</a:t>
            </a:r>
            <a:r>
              <a:rPr sz="1100" spc="-30" dirty="0">
                <a:latin typeface="Times New Roman"/>
                <a:cs typeface="Times New Roman"/>
              </a:rPr>
              <a:t> </a:t>
            </a:r>
            <a:r>
              <a:rPr sz="1100" dirty="0">
                <a:latin typeface="Times New Roman"/>
                <a:cs typeface="Times New Roman"/>
              </a:rPr>
              <a:t>state</a:t>
            </a:r>
            <a:r>
              <a:rPr sz="1100" spc="-20" dirty="0">
                <a:latin typeface="Times New Roman"/>
                <a:cs typeface="Times New Roman"/>
              </a:rPr>
              <a:t> </a:t>
            </a:r>
            <a:r>
              <a:rPr sz="1100" dirty="0">
                <a:latin typeface="Times New Roman"/>
                <a:cs typeface="Times New Roman"/>
              </a:rPr>
              <a:t>1</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25" dirty="0">
                <a:latin typeface="Times New Roman"/>
                <a:cs typeface="Times New Roman"/>
              </a:rPr>
              <a:t> </a:t>
            </a:r>
            <a:r>
              <a:rPr sz="1100" dirty="0">
                <a:latin typeface="Times New Roman"/>
                <a:cs typeface="Times New Roman"/>
              </a:rPr>
              <a:t>same</a:t>
            </a:r>
            <a:r>
              <a:rPr sz="1100" spc="-25" dirty="0">
                <a:latin typeface="Times New Roman"/>
                <a:cs typeface="Times New Roman"/>
              </a:rPr>
              <a:t> </a:t>
            </a:r>
            <a:r>
              <a:rPr sz="1100" dirty="0">
                <a:latin typeface="Times New Roman"/>
                <a:cs typeface="Times New Roman"/>
              </a:rPr>
              <a:t>in</a:t>
            </a:r>
            <a:r>
              <a:rPr sz="1100" spc="-10" dirty="0">
                <a:latin typeface="Times New Roman"/>
                <a:cs typeface="Times New Roman"/>
              </a:rPr>
              <a:t> </a:t>
            </a:r>
            <a:r>
              <a:rPr sz="1100" dirty="0">
                <a:latin typeface="Times New Roman"/>
                <a:cs typeface="Times New Roman"/>
              </a:rPr>
              <a:t>both</a:t>
            </a:r>
            <a:r>
              <a:rPr sz="1100" spc="-20" dirty="0">
                <a:latin typeface="Times New Roman"/>
                <a:cs typeface="Times New Roman"/>
              </a:rPr>
              <a:t> </a:t>
            </a:r>
            <a:r>
              <a:rPr sz="1100" dirty="0">
                <a:latin typeface="Times New Roman"/>
                <a:cs typeface="Times New Roman"/>
              </a:rPr>
              <a:t>cases,</a:t>
            </a:r>
            <a:r>
              <a:rPr sz="1100" spc="-10" dirty="0">
                <a:latin typeface="Times New Roman"/>
                <a:cs typeface="Times New Roman"/>
              </a:rPr>
              <a:t> </a:t>
            </a:r>
            <a:r>
              <a:rPr sz="1100" spc="-25" dirty="0">
                <a:latin typeface="Times New Roman"/>
                <a:cs typeface="Times New Roman"/>
              </a:rPr>
              <a:t>in </a:t>
            </a:r>
            <a:r>
              <a:rPr sz="1100" dirty="0">
                <a:latin typeface="Times New Roman"/>
                <a:cs typeface="Times New Roman"/>
              </a:rPr>
              <a:t>which</a:t>
            </a:r>
            <a:r>
              <a:rPr sz="1100" spc="-10" dirty="0">
                <a:latin typeface="Times New Roman"/>
                <a:cs typeface="Times New Roman"/>
              </a:rPr>
              <a:t> </a:t>
            </a:r>
            <a:r>
              <a:rPr sz="1100" dirty="0">
                <a:latin typeface="Times New Roman"/>
                <a:cs typeface="Times New Roman"/>
              </a:rPr>
              <a:t>case</a:t>
            </a:r>
            <a:r>
              <a:rPr sz="1100" spc="-1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the</a:t>
            </a:r>
            <a:r>
              <a:rPr sz="1100" spc="-15" dirty="0">
                <a:latin typeface="Times New Roman"/>
                <a:cs typeface="Times New Roman"/>
              </a:rPr>
              <a:t> </a:t>
            </a:r>
            <a:r>
              <a:rPr sz="1100" dirty="0">
                <a:latin typeface="Times New Roman"/>
                <a:cs typeface="Times New Roman"/>
              </a:rPr>
              <a:t>change</a:t>
            </a:r>
            <a:r>
              <a:rPr sz="1100" spc="-5" dirty="0">
                <a:latin typeface="Times New Roman"/>
                <a:cs typeface="Times New Roman"/>
              </a:rPr>
              <a:t> </a:t>
            </a:r>
            <a:r>
              <a:rPr sz="1100" dirty="0">
                <a:latin typeface="Times New Roman"/>
                <a:cs typeface="Times New Roman"/>
              </a:rPr>
              <a:t>in</a:t>
            </a:r>
            <a:r>
              <a:rPr sz="1100" spc="-20" dirty="0">
                <a:latin typeface="Times New Roman"/>
                <a:cs typeface="Times New Roman"/>
              </a:rPr>
              <a:t> </a:t>
            </a:r>
            <a:r>
              <a:rPr sz="1100" dirty="0">
                <a:latin typeface="Times New Roman"/>
                <a:cs typeface="Times New Roman"/>
              </a:rPr>
              <a:t>internal energy</a:t>
            </a:r>
            <a:r>
              <a:rPr sz="1100" spc="-5" dirty="0">
                <a:latin typeface="Times New Roman"/>
                <a:cs typeface="Times New Roman"/>
              </a:rPr>
              <a:t> </a:t>
            </a:r>
            <a:r>
              <a:rPr sz="1100" dirty="0">
                <a:latin typeface="Times New Roman"/>
                <a:cs typeface="Times New Roman"/>
              </a:rPr>
              <a:t>larger?</a:t>
            </a:r>
            <a:r>
              <a:rPr sz="1100" spc="-5" dirty="0">
                <a:latin typeface="Times New Roman"/>
                <a:cs typeface="Times New Roman"/>
              </a:rPr>
              <a:t> </a:t>
            </a:r>
            <a:r>
              <a:rPr sz="1100" dirty="0">
                <a:latin typeface="Times New Roman"/>
                <a:cs typeface="Times New Roman"/>
              </a:rPr>
              <a:t>In</a:t>
            </a:r>
            <a:r>
              <a:rPr sz="1100" spc="-5" dirty="0">
                <a:latin typeface="Times New Roman"/>
                <a:cs typeface="Times New Roman"/>
              </a:rPr>
              <a:t> </a:t>
            </a:r>
            <a:r>
              <a:rPr sz="1100" dirty="0">
                <a:latin typeface="Times New Roman"/>
                <a:cs typeface="Times New Roman"/>
              </a:rPr>
              <a:t>which</a:t>
            </a:r>
            <a:r>
              <a:rPr sz="1100" spc="-15" dirty="0">
                <a:latin typeface="Times New Roman"/>
                <a:cs typeface="Times New Roman"/>
              </a:rPr>
              <a:t> </a:t>
            </a:r>
            <a:r>
              <a:rPr sz="1100" dirty="0">
                <a:latin typeface="Times New Roman"/>
                <a:cs typeface="Times New Roman"/>
              </a:rPr>
              <a:t>case</a:t>
            </a:r>
            <a:r>
              <a:rPr sz="1100" spc="-5" dirty="0">
                <a:latin typeface="Times New Roman"/>
                <a:cs typeface="Times New Roman"/>
              </a:rPr>
              <a:t> </a:t>
            </a:r>
            <a:r>
              <a:rPr sz="1100" dirty="0">
                <a:latin typeface="Times New Roman"/>
                <a:cs typeface="Times New Roman"/>
              </a:rPr>
              <a:t>is</a:t>
            </a:r>
            <a:r>
              <a:rPr sz="1100" spc="-15" dirty="0">
                <a:latin typeface="Times New Roman"/>
                <a:cs typeface="Times New Roman"/>
              </a:rPr>
              <a:t> </a:t>
            </a:r>
            <a:r>
              <a:rPr sz="1100" dirty="0">
                <a:latin typeface="Times New Roman"/>
                <a:cs typeface="Times New Roman"/>
              </a:rPr>
              <a:t>more</a:t>
            </a:r>
            <a:r>
              <a:rPr sz="1100" spc="-5" dirty="0">
                <a:latin typeface="Times New Roman"/>
                <a:cs typeface="Times New Roman"/>
              </a:rPr>
              <a:t> </a:t>
            </a:r>
            <a:r>
              <a:rPr sz="1100" dirty="0">
                <a:latin typeface="Times New Roman"/>
                <a:cs typeface="Times New Roman"/>
              </a:rPr>
              <a:t>heat </a:t>
            </a:r>
            <a:r>
              <a:rPr sz="1100" spc="-10" dirty="0">
                <a:latin typeface="Times New Roman"/>
                <a:cs typeface="Times New Roman"/>
              </a:rPr>
              <a:t>involved?</a:t>
            </a:r>
            <a:endParaRPr sz="1100">
              <a:latin typeface="Times New Roman"/>
              <a:cs typeface="Times New Roman"/>
            </a:endParaRPr>
          </a:p>
        </p:txBody>
      </p:sp>
      <p:sp>
        <p:nvSpPr>
          <p:cNvPr id="5" name="object 5"/>
          <p:cNvSpPr txBox="1"/>
          <p:nvPr/>
        </p:nvSpPr>
        <p:spPr>
          <a:xfrm>
            <a:off x="2959353" y="-321818"/>
            <a:ext cx="2440305" cy="182101"/>
          </a:xfrm>
          <a:prstGeom prst="rect">
            <a:avLst/>
          </a:prstGeom>
        </p:spPr>
        <p:txBody>
          <a:bodyPr vert="horz" wrap="square" lIns="0" tIns="12700" rIns="0" bIns="0" rtlCol="0">
            <a:spAutoFit/>
          </a:bodyPr>
          <a:lstStyle/>
          <a:p>
            <a:pPr marL="12700">
              <a:spcBef>
                <a:spcPts val="100"/>
              </a:spcBef>
            </a:pPr>
            <a:r>
              <a:rPr sz="1100" dirty="0">
                <a:latin typeface="Times New Roman"/>
                <a:cs typeface="Times New Roman"/>
              </a:rPr>
              <a:t>(c)</a:t>
            </a:r>
            <a:r>
              <a:rPr sz="1100" spc="265" dirty="0">
                <a:latin typeface="Times New Roman"/>
                <a:cs typeface="Times New Roman"/>
              </a:rPr>
              <a:t> </a:t>
            </a:r>
            <a:r>
              <a:rPr sz="1100" dirty="0">
                <a:latin typeface="Times New Roman"/>
                <a:cs typeface="Times New Roman"/>
              </a:rPr>
              <a:t>Using</a:t>
            </a:r>
            <a:r>
              <a:rPr sz="1100" spc="-15" dirty="0">
                <a:latin typeface="Times New Roman"/>
                <a:cs typeface="Times New Roman"/>
              </a:rPr>
              <a:t> </a:t>
            </a:r>
            <a:r>
              <a:rPr sz="1100" dirty="0">
                <a:latin typeface="Times New Roman"/>
                <a:cs typeface="Times New Roman"/>
              </a:rPr>
              <a:t>the</a:t>
            </a:r>
            <a:r>
              <a:rPr sz="1100" spc="-30" dirty="0">
                <a:latin typeface="Times New Roman"/>
                <a:cs typeface="Times New Roman"/>
              </a:rPr>
              <a:t> </a:t>
            </a:r>
            <a:r>
              <a:rPr sz="1100" dirty="0">
                <a:latin typeface="Times New Roman"/>
                <a:cs typeface="Times New Roman"/>
              </a:rPr>
              <a:t>first law</a:t>
            </a:r>
            <a:r>
              <a:rPr sz="1100" spc="-10" dirty="0">
                <a:latin typeface="Times New Roman"/>
                <a:cs typeface="Times New Roman"/>
              </a:rPr>
              <a:t> </a:t>
            </a:r>
            <a:r>
              <a:rPr sz="1100" dirty="0">
                <a:latin typeface="Times New Roman"/>
                <a:cs typeface="Times New Roman"/>
              </a:rPr>
              <a:t>of</a:t>
            </a:r>
            <a:r>
              <a:rPr sz="1100" spc="-15" dirty="0">
                <a:latin typeface="Times New Roman"/>
                <a:cs typeface="Times New Roman"/>
              </a:rPr>
              <a:t> </a:t>
            </a:r>
            <a:r>
              <a:rPr sz="1100" spc="-10" dirty="0">
                <a:latin typeface="Times New Roman"/>
                <a:cs typeface="Times New Roman"/>
              </a:rPr>
              <a:t>thermodynamics:</a:t>
            </a:r>
            <a:endParaRPr sz="1100">
              <a:latin typeface="Times New Roman"/>
              <a:cs typeface="Times New Roman"/>
            </a:endParaRPr>
          </a:p>
        </p:txBody>
      </p:sp>
      <p:sp>
        <p:nvSpPr>
          <p:cNvPr id="6" name="object 6"/>
          <p:cNvSpPr txBox="1"/>
          <p:nvPr/>
        </p:nvSpPr>
        <p:spPr>
          <a:xfrm>
            <a:off x="7690865" y="-321818"/>
            <a:ext cx="60960" cy="182101"/>
          </a:xfrm>
          <a:prstGeom prst="rect">
            <a:avLst/>
          </a:prstGeom>
        </p:spPr>
        <p:txBody>
          <a:bodyPr vert="horz" wrap="square" lIns="0" tIns="12700" rIns="0" bIns="0" rtlCol="0">
            <a:spAutoFit/>
          </a:bodyPr>
          <a:lstStyle/>
          <a:p>
            <a:pPr marL="12700">
              <a:spcBef>
                <a:spcPts val="100"/>
              </a:spcBef>
            </a:pPr>
            <a:r>
              <a:rPr sz="1100" spc="-50" dirty="0">
                <a:latin typeface="Times New Roman"/>
                <a:cs typeface="Times New Roman"/>
              </a:rPr>
              <a:t>.</a:t>
            </a:r>
            <a:endParaRPr sz="1100">
              <a:latin typeface="Times New Roman"/>
              <a:cs typeface="Times New Roman"/>
            </a:endParaRPr>
          </a:p>
        </p:txBody>
      </p:sp>
      <p:pic>
        <p:nvPicPr>
          <p:cNvPr id="7" name="object 7"/>
          <p:cNvPicPr/>
          <p:nvPr/>
        </p:nvPicPr>
        <p:blipFill>
          <a:blip r:embed="rId4" cstate="print"/>
          <a:stretch>
            <a:fillRect/>
          </a:stretch>
        </p:blipFill>
        <p:spPr>
          <a:xfrm>
            <a:off x="5443347" y="-256922"/>
            <a:ext cx="2211197" cy="131952"/>
          </a:xfrm>
          <a:prstGeom prst="rect">
            <a:avLst/>
          </a:prstGeom>
        </p:spPr>
      </p:pic>
      <p:grpSp>
        <p:nvGrpSpPr>
          <p:cNvPr id="8" name="object 8"/>
          <p:cNvGrpSpPr/>
          <p:nvPr/>
        </p:nvGrpSpPr>
        <p:grpSpPr>
          <a:xfrm>
            <a:off x="2538095" y="-635026"/>
            <a:ext cx="5426710" cy="280670"/>
            <a:chOff x="1166494" y="965174"/>
            <a:chExt cx="5426710" cy="280670"/>
          </a:xfrm>
        </p:grpSpPr>
        <p:pic>
          <p:nvPicPr>
            <p:cNvPr id="9" name="object 9"/>
            <p:cNvPicPr/>
            <p:nvPr/>
          </p:nvPicPr>
          <p:blipFill>
            <a:blip r:embed="rId5" cstate="print"/>
            <a:stretch>
              <a:fillRect/>
            </a:stretch>
          </p:blipFill>
          <p:spPr>
            <a:xfrm>
              <a:off x="1246911" y="965174"/>
              <a:ext cx="5346064" cy="280060"/>
            </a:xfrm>
            <a:prstGeom prst="rect">
              <a:avLst/>
            </a:prstGeom>
          </p:spPr>
        </p:pic>
        <p:pic>
          <p:nvPicPr>
            <p:cNvPr id="10" name="object 10"/>
            <p:cNvPicPr/>
            <p:nvPr/>
          </p:nvPicPr>
          <p:blipFill>
            <a:blip r:embed="rId6" cstate="print"/>
            <a:stretch>
              <a:fillRect/>
            </a:stretch>
          </p:blipFill>
          <p:spPr>
            <a:xfrm>
              <a:off x="1166494" y="1047877"/>
              <a:ext cx="83527" cy="92837"/>
            </a:xfrm>
            <a:prstGeom prst="rect">
              <a:avLst/>
            </a:prstGeom>
          </p:spPr>
        </p:pic>
        <p:sp>
          <p:nvSpPr>
            <p:cNvPr id="11" name="object 11"/>
            <p:cNvSpPr/>
            <p:nvPr/>
          </p:nvSpPr>
          <p:spPr>
            <a:xfrm>
              <a:off x="1475105" y="1088072"/>
              <a:ext cx="73025" cy="33655"/>
            </a:xfrm>
            <a:custGeom>
              <a:avLst/>
              <a:gdLst/>
              <a:ahLst/>
              <a:cxnLst/>
              <a:rect l="l" t="t" r="r" b="b"/>
              <a:pathLst>
                <a:path w="73025" h="33655">
                  <a:moveTo>
                    <a:pt x="72948" y="26225"/>
                  </a:moveTo>
                  <a:lnTo>
                    <a:pt x="0" y="26225"/>
                  </a:lnTo>
                  <a:lnTo>
                    <a:pt x="0" y="33591"/>
                  </a:lnTo>
                  <a:lnTo>
                    <a:pt x="72948" y="33591"/>
                  </a:lnTo>
                  <a:lnTo>
                    <a:pt x="72948" y="26225"/>
                  </a:lnTo>
                  <a:close/>
                </a:path>
                <a:path w="73025" h="33655">
                  <a:moveTo>
                    <a:pt x="72948" y="0"/>
                  </a:moveTo>
                  <a:lnTo>
                    <a:pt x="0" y="0"/>
                  </a:lnTo>
                  <a:lnTo>
                    <a:pt x="0" y="7429"/>
                  </a:lnTo>
                  <a:lnTo>
                    <a:pt x="72948" y="7429"/>
                  </a:lnTo>
                  <a:lnTo>
                    <a:pt x="72948" y="0"/>
                  </a:lnTo>
                  <a:close/>
                </a:path>
              </a:pathLst>
            </a:custGeom>
            <a:solidFill>
              <a:srgbClr val="000000"/>
            </a:solidFill>
          </p:spPr>
          <p:txBody>
            <a:bodyPr wrap="square" lIns="0" tIns="0" rIns="0" bIns="0" rtlCol="0"/>
            <a:lstStyle/>
            <a:p>
              <a:endParaRPr sz="1800"/>
            </a:p>
          </p:txBody>
        </p:sp>
        <p:pic>
          <p:nvPicPr>
            <p:cNvPr id="12" name="object 12"/>
            <p:cNvPicPr/>
            <p:nvPr/>
          </p:nvPicPr>
          <p:blipFill>
            <a:blip r:embed="rId7" cstate="print"/>
            <a:stretch>
              <a:fillRect/>
            </a:stretch>
          </p:blipFill>
          <p:spPr>
            <a:xfrm>
              <a:off x="1843658" y="1047877"/>
              <a:ext cx="83439" cy="92837"/>
            </a:xfrm>
            <a:prstGeom prst="rect">
              <a:avLst/>
            </a:prstGeom>
          </p:spPr>
        </p:pic>
        <p:sp>
          <p:nvSpPr>
            <p:cNvPr id="13" name="object 13"/>
            <p:cNvSpPr/>
            <p:nvPr/>
          </p:nvSpPr>
          <p:spPr>
            <a:xfrm>
              <a:off x="2053209" y="1088072"/>
              <a:ext cx="2057400" cy="33655"/>
            </a:xfrm>
            <a:custGeom>
              <a:avLst/>
              <a:gdLst/>
              <a:ahLst/>
              <a:cxnLst/>
              <a:rect l="l" t="t" r="r" b="b"/>
              <a:pathLst>
                <a:path w="2057400" h="33655">
                  <a:moveTo>
                    <a:pt x="72948" y="26225"/>
                  </a:moveTo>
                  <a:lnTo>
                    <a:pt x="0" y="26225"/>
                  </a:lnTo>
                  <a:lnTo>
                    <a:pt x="0" y="33591"/>
                  </a:lnTo>
                  <a:lnTo>
                    <a:pt x="72948" y="33591"/>
                  </a:lnTo>
                  <a:lnTo>
                    <a:pt x="72948" y="26225"/>
                  </a:lnTo>
                  <a:close/>
                </a:path>
                <a:path w="2057400" h="33655">
                  <a:moveTo>
                    <a:pt x="72948" y="0"/>
                  </a:moveTo>
                  <a:lnTo>
                    <a:pt x="0" y="0"/>
                  </a:lnTo>
                  <a:lnTo>
                    <a:pt x="0" y="7429"/>
                  </a:lnTo>
                  <a:lnTo>
                    <a:pt x="72948" y="7429"/>
                  </a:lnTo>
                  <a:lnTo>
                    <a:pt x="72948" y="0"/>
                  </a:lnTo>
                  <a:close/>
                </a:path>
                <a:path w="2057400" h="33655">
                  <a:moveTo>
                    <a:pt x="660438" y="13716"/>
                  </a:moveTo>
                  <a:lnTo>
                    <a:pt x="587756" y="13716"/>
                  </a:lnTo>
                  <a:lnTo>
                    <a:pt x="587756" y="21145"/>
                  </a:lnTo>
                  <a:lnTo>
                    <a:pt x="660438" y="21145"/>
                  </a:lnTo>
                  <a:lnTo>
                    <a:pt x="660438" y="13716"/>
                  </a:lnTo>
                  <a:close/>
                </a:path>
                <a:path w="2057400" h="33655">
                  <a:moveTo>
                    <a:pt x="1104823" y="26225"/>
                  </a:moveTo>
                  <a:lnTo>
                    <a:pt x="1031875" y="26225"/>
                  </a:lnTo>
                  <a:lnTo>
                    <a:pt x="1031875" y="33591"/>
                  </a:lnTo>
                  <a:lnTo>
                    <a:pt x="1104823" y="33591"/>
                  </a:lnTo>
                  <a:lnTo>
                    <a:pt x="1104823" y="26225"/>
                  </a:lnTo>
                  <a:close/>
                </a:path>
                <a:path w="2057400" h="33655">
                  <a:moveTo>
                    <a:pt x="1104823" y="0"/>
                  </a:moveTo>
                  <a:lnTo>
                    <a:pt x="1031875" y="0"/>
                  </a:lnTo>
                  <a:lnTo>
                    <a:pt x="1031875" y="7429"/>
                  </a:lnTo>
                  <a:lnTo>
                    <a:pt x="1104823" y="7429"/>
                  </a:lnTo>
                  <a:lnTo>
                    <a:pt x="1104823" y="0"/>
                  </a:lnTo>
                  <a:close/>
                </a:path>
                <a:path w="2057400" h="33655">
                  <a:moveTo>
                    <a:pt x="1670977" y="13703"/>
                  </a:moveTo>
                  <a:lnTo>
                    <a:pt x="1598295" y="13703"/>
                  </a:lnTo>
                  <a:lnTo>
                    <a:pt x="1598295" y="21145"/>
                  </a:lnTo>
                  <a:lnTo>
                    <a:pt x="1670977" y="21145"/>
                  </a:lnTo>
                  <a:lnTo>
                    <a:pt x="1670977" y="13703"/>
                  </a:lnTo>
                  <a:close/>
                </a:path>
                <a:path w="2057400" h="33655">
                  <a:moveTo>
                    <a:pt x="2057069" y="26225"/>
                  </a:moveTo>
                  <a:lnTo>
                    <a:pt x="1984121" y="26225"/>
                  </a:lnTo>
                  <a:lnTo>
                    <a:pt x="1984121" y="33591"/>
                  </a:lnTo>
                  <a:lnTo>
                    <a:pt x="2057069" y="33591"/>
                  </a:lnTo>
                  <a:lnTo>
                    <a:pt x="2057069" y="26225"/>
                  </a:lnTo>
                  <a:close/>
                </a:path>
                <a:path w="2057400" h="33655">
                  <a:moveTo>
                    <a:pt x="2057069" y="0"/>
                  </a:moveTo>
                  <a:lnTo>
                    <a:pt x="1984121" y="0"/>
                  </a:lnTo>
                  <a:lnTo>
                    <a:pt x="1984121" y="7429"/>
                  </a:lnTo>
                  <a:lnTo>
                    <a:pt x="2057069" y="7429"/>
                  </a:lnTo>
                  <a:lnTo>
                    <a:pt x="2057069" y="0"/>
                  </a:lnTo>
                  <a:close/>
                </a:path>
              </a:pathLst>
            </a:custGeom>
            <a:solidFill>
              <a:srgbClr val="000000"/>
            </a:solidFill>
          </p:spPr>
          <p:txBody>
            <a:bodyPr wrap="square" lIns="0" tIns="0" rIns="0" bIns="0" rtlCol="0"/>
            <a:lstStyle/>
            <a:p>
              <a:endParaRPr sz="1800"/>
            </a:p>
          </p:txBody>
        </p:sp>
        <p:pic>
          <p:nvPicPr>
            <p:cNvPr id="14" name="object 14"/>
            <p:cNvPicPr/>
            <p:nvPr/>
          </p:nvPicPr>
          <p:blipFill>
            <a:blip r:embed="rId8" cstate="print"/>
            <a:stretch>
              <a:fillRect/>
            </a:stretch>
          </p:blipFill>
          <p:spPr>
            <a:xfrm>
              <a:off x="4766944" y="1069975"/>
              <a:ext cx="71627" cy="69596"/>
            </a:xfrm>
            <a:prstGeom prst="rect">
              <a:avLst/>
            </a:prstGeom>
          </p:spPr>
        </p:pic>
        <p:sp>
          <p:nvSpPr>
            <p:cNvPr id="15" name="object 15"/>
            <p:cNvSpPr/>
            <p:nvPr/>
          </p:nvSpPr>
          <p:spPr>
            <a:xfrm>
              <a:off x="5123179" y="1101776"/>
              <a:ext cx="73025" cy="7620"/>
            </a:xfrm>
            <a:custGeom>
              <a:avLst/>
              <a:gdLst/>
              <a:ahLst/>
              <a:cxnLst/>
              <a:rect l="l" t="t" r="r" b="b"/>
              <a:pathLst>
                <a:path w="73025" h="7619">
                  <a:moveTo>
                    <a:pt x="72688" y="0"/>
                  </a:moveTo>
                  <a:lnTo>
                    <a:pt x="0" y="0"/>
                  </a:lnTo>
                  <a:lnTo>
                    <a:pt x="0" y="7441"/>
                  </a:lnTo>
                  <a:lnTo>
                    <a:pt x="72688" y="7441"/>
                  </a:lnTo>
                  <a:lnTo>
                    <a:pt x="72688" y="0"/>
                  </a:lnTo>
                  <a:close/>
                </a:path>
              </a:pathLst>
            </a:custGeom>
            <a:solidFill>
              <a:srgbClr val="000000"/>
            </a:solidFill>
          </p:spPr>
          <p:txBody>
            <a:bodyPr wrap="square" lIns="0" tIns="0" rIns="0" bIns="0" rtlCol="0"/>
            <a:lstStyle/>
            <a:p>
              <a:endParaRPr sz="1800"/>
            </a:p>
          </p:txBody>
        </p:sp>
        <p:pic>
          <p:nvPicPr>
            <p:cNvPr id="16" name="object 16"/>
            <p:cNvPicPr/>
            <p:nvPr/>
          </p:nvPicPr>
          <p:blipFill>
            <a:blip r:embed="rId9" cstate="print"/>
            <a:stretch>
              <a:fillRect/>
            </a:stretch>
          </p:blipFill>
          <p:spPr>
            <a:xfrm>
              <a:off x="5666740" y="1069975"/>
              <a:ext cx="71627" cy="69596"/>
            </a:xfrm>
            <a:prstGeom prst="rect">
              <a:avLst/>
            </a:prstGeom>
          </p:spPr>
        </p:pic>
        <p:sp>
          <p:nvSpPr>
            <p:cNvPr id="17" name="object 17"/>
            <p:cNvSpPr/>
            <p:nvPr/>
          </p:nvSpPr>
          <p:spPr>
            <a:xfrm>
              <a:off x="6132957" y="1088072"/>
              <a:ext cx="73025" cy="33655"/>
            </a:xfrm>
            <a:custGeom>
              <a:avLst/>
              <a:gdLst/>
              <a:ahLst/>
              <a:cxnLst/>
              <a:rect l="l" t="t" r="r" b="b"/>
              <a:pathLst>
                <a:path w="73025" h="33655">
                  <a:moveTo>
                    <a:pt x="72948" y="26225"/>
                  </a:moveTo>
                  <a:lnTo>
                    <a:pt x="0" y="26225"/>
                  </a:lnTo>
                  <a:lnTo>
                    <a:pt x="0" y="33591"/>
                  </a:lnTo>
                  <a:lnTo>
                    <a:pt x="72948" y="33591"/>
                  </a:lnTo>
                  <a:lnTo>
                    <a:pt x="72948" y="26225"/>
                  </a:lnTo>
                  <a:close/>
                </a:path>
                <a:path w="73025" h="33655">
                  <a:moveTo>
                    <a:pt x="72948" y="0"/>
                  </a:moveTo>
                  <a:lnTo>
                    <a:pt x="0" y="0"/>
                  </a:lnTo>
                  <a:lnTo>
                    <a:pt x="0" y="7429"/>
                  </a:lnTo>
                  <a:lnTo>
                    <a:pt x="72948" y="7429"/>
                  </a:lnTo>
                  <a:lnTo>
                    <a:pt x="72948" y="0"/>
                  </a:lnTo>
                  <a:close/>
                </a:path>
              </a:pathLst>
            </a:custGeom>
            <a:solidFill>
              <a:srgbClr val="000000"/>
            </a:solidFill>
          </p:spPr>
          <p:txBody>
            <a:bodyPr wrap="square" lIns="0" tIns="0" rIns="0" bIns="0" rtlCol="0"/>
            <a:lstStyle/>
            <a:p>
              <a:endParaRPr sz="18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sz="7521" spc="9" dirty="0"/>
              <a:t> </a:t>
            </a:r>
            <a:r>
              <a:rPr lang="en-US" sz="7521" spc="9" dirty="0"/>
              <a:t>-</a:t>
            </a:r>
            <a:r>
              <a:rPr lang="en-US" sz="7521" spc="-9" dirty="0"/>
              <a:t>3</a:t>
            </a:r>
            <a:endParaRPr sz="7521" dirty="0"/>
          </a:p>
        </p:txBody>
      </p:sp>
      <p:sp>
        <p:nvSpPr>
          <p:cNvPr id="3" name="object 3"/>
          <p:cNvSpPr txBox="1"/>
          <p:nvPr/>
        </p:nvSpPr>
        <p:spPr>
          <a:xfrm>
            <a:off x="3469786" y="2100373"/>
            <a:ext cx="5293214" cy="2674504"/>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Laws of Thermodynamics  (38-48)</a:t>
            </a:r>
            <a:endParaRPr sz="3600" dirty="0">
              <a:latin typeface="Times New Roman"/>
              <a:cs typeface="Times New Roman"/>
            </a:endParaRPr>
          </a:p>
        </p:txBody>
      </p:sp>
    </p:spTree>
    <p:extLst>
      <p:ext uri="{BB962C8B-B14F-4D97-AF65-F5344CB8AC3E}">
        <p14:creationId xmlns:p14="http://schemas.microsoft.com/office/powerpoint/2010/main" val="776244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829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2764535" y="288036"/>
              <a:ext cx="3651504" cy="1231392"/>
            </a:xfrm>
            <a:prstGeom prst="rect">
              <a:avLst/>
            </a:prstGeom>
          </p:spPr>
        </p:pic>
      </p:grpSp>
      <p:sp>
        <p:nvSpPr>
          <p:cNvPr id="14" name="object 14"/>
          <p:cNvSpPr txBox="1">
            <a:spLocks noGrp="1"/>
          </p:cNvSpPr>
          <p:nvPr>
            <p:ph type="title"/>
          </p:nvPr>
        </p:nvSpPr>
        <p:spPr>
          <a:xfrm>
            <a:off x="1600201" y="29637"/>
            <a:ext cx="6728713" cy="901143"/>
          </a:xfrm>
          <a:prstGeom prst="rect">
            <a:avLst/>
          </a:prstGeom>
        </p:spPr>
        <p:txBody>
          <a:bodyPr vert="horz" wrap="square" lIns="0" tIns="221868" rIns="0" bIns="0" rtlCol="0" anchor="t">
            <a:spAutoFit/>
          </a:bodyPr>
          <a:lstStyle/>
          <a:p>
            <a:pPr marL="2735569">
              <a:spcBef>
                <a:spcPts val="105"/>
              </a:spcBef>
            </a:pPr>
            <a:r>
              <a:rPr sz="4400" spc="-10" dirty="0">
                <a:solidFill>
                  <a:srgbClr val="FFFF00"/>
                </a:solidFill>
                <a:latin typeface="Microsoft Sans Serif"/>
                <a:cs typeface="Microsoft Sans Serif"/>
              </a:rPr>
              <a:t>Introduction</a:t>
            </a:r>
            <a:endParaRPr sz="4400" dirty="0">
              <a:latin typeface="Microsoft Sans Serif"/>
              <a:cs typeface="Microsoft Sans Serif"/>
            </a:endParaRPr>
          </a:p>
        </p:txBody>
      </p:sp>
      <p:sp>
        <p:nvSpPr>
          <p:cNvPr id="15" name="object 15"/>
          <p:cNvSpPr txBox="1"/>
          <p:nvPr/>
        </p:nvSpPr>
        <p:spPr>
          <a:xfrm>
            <a:off x="2209801" y="1471727"/>
            <a:ext cx="7439075" cy="3277178"/>
          </a:xfrm>
          <a:prstGeom prst="rect">
            <a:avLst/>
          </a:prstGeom>
        </p:spPr>
        <p:txBody>
          <a:bodyPr vert="horz" wrap="square" lIns="0" tIns="14604" rIns="0" bIns="0" rtlCol="0">
            <a:spAutoFit/>
          </a:bodyPr>
          <a:lstStyle/>
          <a:p>
            <a:pPr marL="12700" marR="5080" algn="just">
              <a:lnSpc>
                <a:spcPct val="99700"/>
              </a:lnSpc>
              <a:spcBef>
                <a:spcPts val="114"/>
              </a:spcBef>
            </a:pPr>
            <a:r>
              <a:rPr sz="3200" dirty="0">
                <a:solidFill>
                  <a:srgbClr val="FFFF00"/>
                </a:solidFill>
                <a:latin typeface="Microsoft Sans Serif"/>
                <a:cs typeface="Microsoft Sans Serif"/>
              </a:rPr>
              <a:t>According</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British</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scientist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C.</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P.</a:t>
            </a:r>
            <a:r>
              <a:rPr sz="3200" spc="-20" dirty="0">
                <a:solidFill>
                  <a:srgbClr val="FFFF00"/>
                </a:solidFill>
                <a:latin typeface="Microsoft Sans Serif"/>
                <a:cs typeface="Microsoft Sans Serif"/>
              </a:rPr>
              <a:t> </a:t>
            </a:r>
            <a:r>
              <a:rPr sz="3200" spc="-10" dirty="0">
                <a:solidFill>
                  <a:srgbClr val="FFFF00"/>
                </a:solidFill>
                <a:latin typeface="Microsoft Sans Serif"/>
                <a:cs typeface="Microsoft Sans Serif"/>
              </a:rPr>
              <a:t>Snow, </a:t>
            </a:r>
            <a:r>
              <a:rPr sz="3200" dirty="0">
                <a:solidFill>
                  <a:srgbClr val="FFFF00"/>
                </a:solidFill>
                <a:latin typeface="Microsoft Sans Serif"/>
                <a:cs typeface="Microsoft Sans Serif"/>
              </a:rPr>
              <a:t>the</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three</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laws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thermodynamics</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can</a:t>
            </a:r>
            <a:r>
              <a:rPr sz="3200" spc="-45" dirty="0">
                <a:solidFill>
                  <a:srgbClr val="FFFF00"/>
                </a:solidFill>
                <a:latin typeface="Microsoft Sans Serif"/>
                <a:cs typeface="Microsoft Sans Serif"/>
              </a:rPr>
              <a:t> </a:t>
            </a:r>
            <a:r>
              <a:rPr sz="3200" spc="-25" dirty="0">
                <a:solidFill>
                  <a:srgbClr val="FFFF00"/>
                </a:solidFill>
                <a:latin typeface="Microsoft Sans Serif"/>
                <a:cs typeface="Microsoft Sans Serif"/>
              </a:rPr>
              <a:t>be </a:t>
            </a:r>
            <a:r>
              <a:rPr sz="3200" dirty="0">
                <a:solidFill>
                  <a:srgbClr val="FFFF00"/>
                </a:solidFill>
                <a:latin typeface="Microsoft Sans Serif"/>
                <a:cs typeface="Microsoft Sans Serif"/>
              </a:rPr>
              <a:t>(</a:t>
            </a:r>
            <a:r>
              <a:rPr sz="3200" i="1" dirty="0">
                <a:solidFill>
                  <a:srgbClr val="FFFF00"/>
                </a:solidFill>
                <a:latin typeface="Arial"/>
                <a:cs typeface="Arial"/>
              </a:rPr>
              <a:t>humorously</a:t>
            </a:r>
            <a:r>
              <a:rPr sz="3200" dirty="0">
                <a:solidFill>
                  <a:srgbClr val="FFFF00"/>
                </a:solidFill>
                <a:latin typeface="Microsoft Sans Serif"/>
                <a:cs typeface="Microsoft Sans Serif"/>
              </a:rPr>
              <a:t>)</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summarized</a:t>
            </a:r>
            <a:r>
              <a:rPr sz="3200" spc="-50" dirty="0">
                <a:solidFill>
                  <a:srgbClr val="FFFF00"/>
                </a:solidFill>
                <a:latin typeface="Microsoft Sans Serif"/>
                <a:cs typeface="Microsoft Sans Serif"/>
              </a:rPr>
              <a:t> </a:t>
            </a:r>
            <a:r>
              <a:rPr sz="3200" spc="-25" dirty="0">
                <a:solidFill>
                  <a:srgbClr val="FFFF00"/>
                </a:solidFill>
                <a:latin typeface="Microsoft Sans Serif"/>
                <a:cs typeface="Microsoft Sans Serif"/>
              </a:rPr>
              <a:t>as</a:t>
            </a:r>
            <a:endParaRPr sz="3200" dirty="0">
              <a:latin typeface="Microsoft Sans Serif"/>
              <a:cs typeface="Microsoft Sans Serif"/>
            </a:endParaRPr>
          </a:p>
          <a:p>
            <a:pPr marL="1028061" indent="-442593">
              <a:spcBef>
                <a:spcPts val="790"/>
              </a:spcBef>
              <a:buAutoNum type="arabicPeriod"/>
              <a:tabLst>
                <a:tab pos="1028061" algn="l"/>
              </a:tabLst>
            </a:pPr>
            <a:r>
              <a:rPr sz="3200" dirty="0">
                <a:solidFill>
                  <a:srgbClr val="FFFF00"/>
                </a:solidFill>
                <a:latin typeface="Microsoft Sans Serif"/>
                <a:cs typeface="Microsoft Sans Serif"/>
              </a:rPr>
              <a:t>You</a:t>
            </a:r>
            <a:r>
              <a:rPr sz="3200" spc="-145" dirty="0">
                <a:solidFill>
                  <a:srgbClr val="FFFF00"/>
                </a:solidFill>
                <a:latin typeface="Microsoft Sans Serif"/>
                <a:cs typeface="Microsoft Sans Serif"/>
              </a:rPr>
              <a:t> </a:t>
            </a:r>
            <a:r>
              <a:rPr sz="3200" dirty="0">
                <a:solidFill>
                  <a:srgbClr val="FFFF00"/>
                </a:solidFill>
                <a:latin typeface="Microsoft Sans Serif"/>
                <a:cs typeface="Microsoft Sans Serif"/>
              </a:rPr>
              <a:t>can’t</a:t>
            </a:r>
            <a:r>
              <a:rPr sz="3200" spc="-140" dirty="0">
                <a:solidFill>
                  <a:srgbClr val="FFFF00"/>
                </a:solidFill>
                <a:latin typeface="Microsoft Sans Serif"/>
                <a:cs typeface="Microsoft Sans Serif"/>
              </a:rPr>
              <a:t> </a:t>
            </a:r>
            <a:r>
              <a:rPr sz="3200" spc="-25" dirty="0">
                <a:solidFill>
                  <a:srgbClr val="FFFF00"/>
                </a:solidFill>
                <a:latin typeface="Microsoft Sans Serif"/>
                <a:cs typeface="Microsoft Sans Serif"/>
              </a:rPr>
              <a:t>win</a:t>
            </a:r>
            <a:endParaRPr sz="3200" dirty="0">
              <a:latin typeface="Microsoft Sans Serif"/>
              <a:cs typeface="Microsoft Sans Serif"/>
            </a:endParaRPr>
          </a:p>
          <a:p>
            <a:pPr marL="1028061" indent="-442593">
              <a:spcBef>
                <a:spcPts val="770"/>
              </a:spcBef>
              <a:buAutoNum type="arabicPeriod"/>
              <a:tabLst>
                <a:tab pos="1028061" algn="l"/>
              </a:tabLst>
            </a:pPr>
            <a:r>
              <a:rPr sz="3200" dirty="0">
                <a:solidFill>
                  <a:srgbClr val="FFFF00"/>
                </a:solidFill>
                <a:latin typeface="Microsoft Sans Serif"/>
                <a:cs typeface="Microsoft Sans Serif"/>
              </a:rPr>
              <a:t>You</a:t>
            </a:r>
            <a:r>
              <a:rPr sz="3200" spc="-90" dirty="0">
                <a:solidFill>
                  <a:srgbClr val="FFFF00"/>
                </a:solidFill>
                <a:latin typeface="Microsoft Sans Serif"/>
                <a:cs typeface="Microsoft Sans Serif"/>
              </a:rPr>
              <a:t> </a:t>
            </a:r>
            <a:r>
              <a:rPr sz="3200" dirty="0">
                <a:solidFill>
                  <a:srgbClr val="FFFF00"/>
                </a:solidFill>
                <a:latin typeface="Microsoft Sans Serif"/>
                <a:cs typeface="Microsoft Sans Serif"/>
              </a:rPr>
              <a:t>can’t</a:t>
            </a:r>
            <a:r>
              <a:rPr sz="3200" spc="-85" dirty="0">
                <a:solidFill>
                  <a:srgbClr val="FFFF00"/>
                </a:solidFill>
                <a:latin typeface="Microsoft Sans Serif"/>
                <a:cs typeface="Microsoft Sans Serif"/>
              </a:rPr>
              <a:t> </a:t>
            </a:r>
            <a:r>
              <a:rPr sz="3200" dirty="0">
                <a:solidFill>
                  <a:srgbClr val="FFFF00"/>
                </a:solidFill>
                <a:latin typeface="Microsoft Sans Serif"/>
                <a:cs typeface="Microsoft Sans Serif"/>
              </a:rPr>
              <a:t>even</a:t>
            </a:r>
            <a:r>
              <a:rPr sz="3200" spc="-90" dirty="0">
                <a:solidFill>
                  <a:srgbClr val="FFFF00"/>
                </a:solidFill>
                <a:latin typeface="Microsoft Sans Serif"/>
                <a:cs typeface="Microsoft Sans Serif"/>
              </a:rPr>
              <a:t> </a:t>
            </a:r>
            <a:r>
              <a:rPr sz="3200" dirty="0">
                <a:solidFill>
                  <a:srgbClr val="FFFF00"/>
                </a:solidFill>
                <a:latin typeface="Microsoft Sans Serif"/>
                <a:cs typeface="Microsoft Sans Serif"/>
              </a:rPr>
              <a:t>break</a:t>
            </a:r>
            <a:r>
              <a:rPr sz="3200" spc="-55" dirty="0">
                <a:solidFill>
                  <a:srgbClr val="FFFF00"/>
                </a:solidFill>
                <a:latin typeface="Microsoft Sans Serif"/>
                <a:cs typeface="Microsoft Sans Serif"/>
              </a:rPr>
              <a:t> </a:t>
            </a:r>
            <a:r>
              <a:rPr sz="3200" spc="-20" dirty="0">
                <a:solidFill>
                  <a:srgbClr val="FFFF00"/>
                </a:solidFill>
                <a:latin typeface="Microsoft Sans Serif"/>
                <a:cs typeface="Microsoft Sans Serif"/>
              </a:rPr>
              <a:t>even</a:t>
            </a:r>
            <a:endParaRPr sz="3200" dirty="0">
              <a:latin typeface="Microsoft Sans Serif"/>
              <a:cs typeface="Microsoft Sans Serif"/>
            </a:endParaRPr>
          </a:p>
          <a:p>
            <a:pPr marL="1028061" indent="-442593">
              <a:spcBef>
                <a:spcPts val="780"/>
              </a:spcBef>
              <a:buAutoNum type="arabicPeriod"/>
              <a:tabLst>
                <a:tab pos="1028061" algn="l"/>
              </a:tabLst>
            </a:pPr>
            <a:r>
              <a:rPr sz="3200" dirty="0">
                <a:solidFill>
                  <a:srgbClr val="FFFF00"/>
                </a:solidFill>
                <a:latin typeface="Microsoft Sans Serif"/>
                <a:cs typeface="Microsoft Sans Serif"/>
              </a:rPr>
              <a:t>You</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can’t</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get</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out</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35" dirty="0">
                <a:solidFill>
                  <a:srgbClr val="FFFF00"/>
                </a:solidFill>
                <a:latin typeface="Microsoft Sans Serif"/>
                <a:cs typeface="Microsoft Sans Serif"/>
              </a:rPr>
              <a:t> </a:t>
            </a:r>
            <a:r>
              <a:rPr sz="3200" spc="-20" dirty="0">
                <a:solidFill>
                  <a:srgbClr val="FFFF00"/>
                </a:solidFill>
                <a:latin typeface="Microsoft Sans Serif"/>
                <a:cs typeface="Microsoft Sans Serif"/>
              </a:rPr>
              <a:t>game</a:t>
            </a:r>
            <a:endParaRPr sz="3200" dirty="0">
              <a:latin typeface="Microsoft Sans Serif"/>
              <a:cs typeface="Microsoft Sans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829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066800" y="288036"/>
              <a:ext cx="5579363" cy="1231392"/>
            </a:xfrm>
            <a:prstGeom prst="rect">
              <a:avLst/>
            </a:prstGeom>
          </p:spPr>
        </p:pic>
        <p:pic>
          <p:nvPicPr>
            <p:cNvPr id="14" name="object 14"/>
            <p:cNvPicPr/>
            <p:nvPr/>
          </p:nvPicPr>
          <p:blipFill>
            <a:blip r:embed="rId9" cstate="print"/>
            <a:stretch>
              <a:fillRect/>
            </a:stretch>
          </p:blipFill>
          <p:spPr>
            <a:xfrm>
              <a:off x="6030467" y="358140"/>
              <a:ext cx="794004" cy="838200"/>
            </a:xfrm>
            <a:prstGeom prst="rect">
              <a:avLst/>
            </a:prstGeom>
          </p:spPr>
        </p:pic>
        <p:pic>
          <p:nvPicPr>
            <p:cNvPr id="15" name="object 15"/>
            <p:cNvPicPr/>
            <p:nvPr/>
          </p:nvPicPr>
          <p:blipFill>
            <a:blip r:embed="rId10" cstate="print"/>
            <a:stretch>
              <a:fillRect/>
            </a:stretch>
          </p:blipFill>
          <p:spPr>
            <a:xfrm>
              <a:off x="6361176" y="288036"/>
              <a:ext cx="1754124" cy="1231392"/>
            </a:xfrm>
            <a:prstGeom prst="rect">
              <a:avLst/>
            </a:prstGeom>
          </p:spPr>
        </p:pic>
      </p:grpSp>
      <p:sp>
        <p:nvSpPr>
          <p:cNvPr id="16" name="object 16"/>
          <p:cNvSpPr txBox="1">
            <a:spLocks noGrp="1"/>
          </p:cNvSpPr>
          <p:nvPr>
            <p:ph type="title"/>
          </p:nvPr>
        </p:nvSpPr>
        <p:spPr>
          <a:xfrm>
            <a:off x="2133600" y="29633"/>
            <a:ext cx="7772400" cy="901143"/>
          </a:xfrm>
          <a:prstGeom prst="rect">
            <a:avLst/>
          </a:prstGeom>
        </p:spPr>
        <p:txBody>
          <a:bodyPr vert="horz" wrap="square" lIns="0" tIns="221868" rIns="0" bIns="0" rtlCol="0" anchor="t">
            <a:spAutoFit/>
          </a:bodyPr>
          <a:lstStyle/>
          <a:p>
            <a:pPr marL="1029965">
              <a:spcBef>
                <a:spcPts val="105"/>
              </a:spcBef>
            </a:pPr>
            <a:r>
              <a:rPr sz="4400" dirty="0">
                <a:solidFill>
                  <a:srgbClr val="FFFF00"/>
                </a:solidFill>
                <a:latin typeface="Microsoft Sans Serif"/>
                <a:cs typeface="Microsoft Sans Serif"/>
              </a:rPr>
              <a:t>1.0</a:t>
            </a:r>
            <a:r>
              <a:rPr sz="4400" spc="-70" dirty="0">
                <a:solidFill>
                  <a:srgbClr val="FFFF00"/>
                </a:solidFill>
                <a:latin typeface="Microsoft Sans Serif"/>
                <a:cs typeface="Microsoft Sans Serif"/>
              </a:rPr>
              <a:t> </a:t>
            </a:r>
            <a:r>
              <a:rPr sz="4400" dirty="0">
                <a:solidFill>
                  <a:srgbClr val="FFFF00"/>
                </a:solidFill>
                <a:latin typeface="Microsoft Sans Serif"/>
                <a:cs typeface="Microsoft Sans Serif"/>
              </a:rPr>
              <a:t>You</a:t>
            </a:r>
            <a:r>
              <a:rPr sz="4400" spc="-110" dirty="0">
                <a:solidFill>
                  <a:srgbClr val="FFFF00"/>
                </a:solidFill>
                <a:latin typeface="Microsoft Sans Serif"/>
                <a:cs typeface="Microsoft Sans Serif"/>
              </a:rPr>
              <a:t> </a:t>
            </a:r>
            <a:r>
              <a:rPr sz="4400" dirty="0">
                <a:solidFill>
                  <a:srgbClr val="FFFF00"/>
                </a:solidFill>
                <a:latin typeface="Microsoft Sans Serif"/>
                <a:cs typeface="Microsoft Sans Serif"/>
              </a:rPr>
              <a:t>can’t</a:t>
            </a:r>
            <a:r>
              <a:rPr sz="4400" spc="-120" dirty="0">
                <a:solidFill>
                  <a:srgbClr val="FFFF00"/>
                </a:solidFill>
                <a:latin typeface="Microsoft Sans Serif"/>
                <a:cs typeface="Microsoft Sans Serif"/>
              </a:rPr>
              <a:t> </a:t>
            </a:r>
            <a:r>
              <a:rPr sz="4400" dirty="0">
                <a:solidFill>
                  <a:srgbClr val="FFFF00"/>
                </a:solidFill>
                <a:latin typeface="Microsoft Sans Serif"/>
                <a:cs typeface="Microsoft Sans Serif"/>
              </a:rPr>
              <a:t>win</a:t>
            </a:r>
            <a:r>
              <a:rPr sz="4400" spc="-110" dirty="0">
                <a:solidFill>
                  <a:srgbClr val="FFFF00"/>
                </a:solidFill>
                <a:latin typeface="Microsoft Sans Serif"/>
                <a:cs typeface="Microsoft Sans Serif"/>
              </a:rPr>
              <a:t> </a:t>
            </a:r>
            <a:r>
              <a:rPr sz="4400" dirty="0">
                <a:solidFill>
                  <a:srgbClr val="FFFF00"/>
                </a:solidFill>
                <a:latin typeface="Microsoft Sans Serif"/>
                <a:cs typeface="Microsoft Sans Serif"/>
              </a:rPr>
              <a:t>(1</a:t>
            </a:r>
            <a:r>
              <a:rPr sz="4350" baseline="24904" dirty="0">
                <a:solidFill>
                  <a:srgbClr val="FFFF00"/>
                </a:solidFill>
                <a:latin typeface="Microsoft Sans Serif"/>
                <a:cs typeface="Microsoft Sans Serif"/>
              </a:rPr>
              <a:t>st</a:t>
            </a:r>
            <a:r>
              <a:rPr sz="4350" spc="390" baseline="24904" dirty="0">
                <a:solidFill>
                  <a:srgbClr val="FFFF00"/>
                </a:solidFill>
                <a:latin typeface="Microsoft Sans Serif"/>
                <a:cs typeface="Microsoft Sans Serif"/>
              </a:rPr>
              <a:t> </a:t>
            </a:r>
            <a:r>
              <a:rPr sz="4400" spc="-20" dirty="0">
                <a:solidFill>
                  <a:srgbClr val="FFFF00"/>
                </a:solidFill>
                <a:latin typeface="Microsoft Sans Serif"/>
                <a:cs typeface="Microsoft Sans Serif"/>
              </a:rPr>
              <a:t>law)</a:t>
            </a:r>
            <a:endParaRPr sz="4400" dirty="0">
              <a:latin typeface="Microsoft Sans Serif"/>
              <a:cs typeface="Microsoft Sans Serif"/>
            </a:endParaRPr>
          </a:p>
        </p:txBody>
      </p:sp>
      <p:sp>
        <p:nvSpPr>
          <p:cNvPr id="17" name="object 17"/>
          <p:cNvSpPr txBox="1"/>
          <p:nvPr/>
        </p:nvSpPr>
        <p:spPr>
          <a:xfrm>
            <a:off x="2133600" y="1471728"/>
            <a:ext cx="7674610" cy="4145366"/>
          </a:xfrm>
          <a:prstGeom prst="rect">
            <a:avLst/>
          </a:prstGeom>
        </p:spPr>
        <p:txBody>
          <a:bodyPr vert="horz" wrap="square" lIns="0" tIns="13335" rIns="0" bIns="0" rtlCol="0">
            <a:spAutoFit/>
          </a:bodyPr>
          <a:lstStyle/>
          <a:p>
            <a:pPr marL="355599" marR="656588" indent="-343534">
              <a:lnSpc>
                <a:spcPct val="99900"/>
              </a:lnSpc>
              <a:spcBef>
                <a:spcPts val="105"/>
              </a:spcBef>
              <a:buClr>
                <a:srgbClr val="E1E1FF"/>
              </a:buClr>
              <a:buChar char="•"/>
              <a:tabLst>
                <a:tab pos="355599" algn="l"/>
              </a:tabLst>
            </a:pPr>
            <a:r>
              <a:rPr sz="3200" dirty="0">
                <a:solidFill>
                  <a:srgbClr val="FFFF00"/>
                </a:solidFill>
                <a:latin typeface="Microsoft Sans Serif"/>
                <a:cs typeface="Microsoft Sans Serif"/>
              </a:rPr>
              <a:t>The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first</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law</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thermodynamics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25" dirty="0">
                <a:solidFill>
                  <a:srgbClr val="FFFF00"/>
                </a:solidFill>
                <a:latin typeface="Microsoft Sans Serif"/>
                <a:cs typeface="Microsoft Sans Serif"/>
              </a:rPr>
              <a:t> </a:t>
            </a:r>
            <a:r>
              <a:rPr sz="3200" spc="-35" dirty="0">
                <a:solidFill>
                  <a:srgbClr val="FFFF00"/>
                </a:solidFill>
                <a:latin typeface="Microsoft Sans Serif"/>
                <a:cs typeface="Microsoft Sans Serif"/>
              </a:rPr>
              <a:t>an </a:t>
            </a:r>
            <a:r>
              <a:rPr sz="3200" dirty="0">
                <a:solidFill>
                  <a:srgbClr val="FFFF00"/>
                </a:solidFill>
                <a:latin typeface="Microsoft Sans Serif"/>
                <a:cs typeface="Microsoft Sans Serif"/>
              </a:rPr>
              <a:t>extension</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law</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conservation</a:t>
            </a:r>
            <a:r>
              <a:rPr sz="3200" spc="-70" dirty="0">
                <a:solidFill>
                  <a:srgbClr val="FFFF00"/>
                </a:solidFill>
                <a:latin typeface="Microsoft Sans Serif"/>
                <a:cs typeface="Microsoft Sans Serif"/>
              </a:rPr>
              <a:t> </a:t>
            </a:r>
            <a:r>
              <a:rPr sz="3200" spc="-25" dirty="0">
                <a:solidFill>
                  <a:srgbClr val="FFFF00"/>
                </a:solidFill>
                <a:latin typeface="Microsoft Sans Serif"/>
                <a:cs typeface="Microsoft Sans Serif"/>
              </a:rPr>
              <a:t>of </a:t>
            </a:r>
            <a:r>
              <a:rPr sz="3200" spc="-10" dirty="0">
                <a:solidFill>
                  <a:srgbClr val="FFFF00"/>
                </a:solidFill>
                <a:latin typeface="Microsoft Sans Serif"/>
                <a:cs typeface="Microsoft Sans Serif"/>
              </a:rPr>
              <a:t>energy</a:t>
            </a:r>
            <a:endParaRPr sz="3200" dirty="0">
              <a:latin typeface="Microsoft Sans Serif"/>
              <a:cs typeface="Microsoft Sans Serif"/>
            </a:endParaRPr>
          </a:p>
          <a:p>
            <a:pPr marL="355599" marR="5080" indent="-343534">
              <a:spcBef>
                <a:spcPts val="770"/>
              </a:spcBef>
              <a:buClr>
                <a:srgbClr val="E1E1FF"/>
              </a:buClr>
              <a:buChar char="•"/>
              <a:tabLst>
                <a:tab pos="355599" algn="l"/>
              </a:tabLst>
            </a:pPr>
            <a:r>
              <a:rPr sz="3200" dirty="0">
                <a:solidFill>
                  <a:srgbClr val="FFFF00"/>
                </a:solidFill>
                <a:latin typeface="Microsoft Sans Serif"/>
                <a:cs typeface="Microsoft Sans Serif"/>
              </a:rPr>
              <a:t>The</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change</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in</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internal</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energy</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25" dirty="0">
                <a:solidFill>
                  <a:srgbClr val="FFFF00"/>
                </a:solidFill>
                <a:latin typeface="Microsoft Sans Serif"/>
                <a:cs typeface="Microsoft Sans Serif"/>
              </a:rPr>
              <a:t> </a:t>
            </a:r>
            <a:r>
              <a:rPr sz="3200" spc="-10" dirty="0">
                <a:solidFill>
                  <a:srgbClr val="FFFF00"/>
                </a:solidFill>
                <a:latin typeface="Microsoft Sans Serif"/>
                <a:cs typeface="Microsoft Sans Serif"/>
              </a:rPr>
              <a:t>system </a:t>
            </a:r>
            <a:r>
              <a:rPr sz="3200" dirty="0">
                <a:solidFill>
                  <a:srgbClr val="FFFF00"/>
                </a:solidFill>
                <a:latin typeface="Microsoft Sans Serif"/>
                <a:cs typeface="Microsoft Sans Serif"/>
              </a:rPr>
              <a:t>is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equal</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heat</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added</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0" dirty="0">
                <a:solidFill>
                  <a:srgbClr val="FFFF00"/>
                </a:solidFill>
                <a:latin typeface="Microsoft Sans Serif"/>
                <a:cs typeface="Microsoft Sans Serif"/>
              </a:rPr>
              <a:t> system </a:t>
            </a:r>
            <a:r>
              <a:rPr sz="3200" dirty="0">
                <a:solidFill>
                  <a:srgbClr val="FFFF00"/>
                </a:solidFill>
                <a:latin typeface="Microsoft Sans Serif"/>
                <a:cs typeface="Microsoft Sans Serif"/>
              </a:rPr>
              <a:t>minus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work</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done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by</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0" dirty="0">
                <a:solidFill>
                  <a:srgbClr val="FFFF00"/>
                </a:solidFill>
                <a:latin typeface="Microsoft Sans Serif"/>
                <a:cs typeface="Microsoft Sans Serif"/>
              </a:rPr>
              <a:t> system</a:t>
            </a:r>
            <a:endParaRPr sz="3200" dirty="0">
              <a:latin typeface="Microsoft Sans Serif"/>
              <a:cs typeface="Microsoft Sans Serif"/>
            </a:endParaRPr>
          </a:p>
          <a:p>
            <a:pPr marL="179069" algn="ctr">
              <a:spcBef>
                <a:spcPts val="745"/>
              </a:spcBef>
            </a:pPr>
            <a:r>
              <a:rPr sz="3200" dirty="0">
                <a:solidFill>
                  <a:srgbClr val="FFFF00"/>
                </a:solidFill>
                <a:latin typeface="Microsoft Sans Serif"/>
                <a:cs typeface="Microsoft Sans Serif"/>
              </a:rPr>
              <a:t>ΔU</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Q</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0" dirty="0">
                <a:solidFill>
                  <a:srgbClr val="FFFF00"/>
                </a:solidFill>
                <a:latin typeface="Microsoft Sans Serif"/>
                <a:cs typeface="Microsoft Sans Serif"/>
              </a:rPr>
              <a:t> </a:t>
            </a:r>
            <a:r>
              <a:rPr sz="3200" spc="-50" dirty="0">
                <a:solidFill>
                  <a:srgbClr val="FFFF00"/>
                </a:solidFill>
                <a:latin typeface="Microsoft Sans Serif"/>
                <a:cs typeface="Microsoft Sans Serif"/>
              </a:rPr>
              <a:t>W</a:t>
            </a:r>
            <a:endParaRPr sz="3200" dirty="0">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D494F-D5CC-4034-BC55-56750227515A}"/>
              </a:ext>
            </a:extLst>
          </p:cNvPr>
          <p:cNvSpPr>
            <a:spLocks noGrp="1"/>
          </p:cNvSpPr>
          <p:nvPr>
            <p:ph idx="1"/>
          </p:nvPr>
        </p:nvSpPr>
        <p:spPr>
          <a:xfrm>
            <a:off x="2117912" y="1294174"/>
            <a:ext cx="6340288" cy="3887426"/>
          </a:xfrm>
        </p:spPr>
        <p:txBody>
          <a:bodyPr>
            <a:normAutofit fontScale="25000" lnSpcReduction="20000"/>
          </a:bodyPr>
          <a:lstStyle/>
          <a:p>
            <a:endParaRPr lang="en-US" sz="1200" b="1" dirty="0">
              <a:solidFill>
                <a:srgbClr val="4D5156"/>
              </a:solidFill>
              <a:highlight>
                <a:srgbClr val="FFFFFF"/>
              </a:highlight>
              <a:latin typeface="Times New Roman" panose="02020603050405020304" pitchFamily="18" charset="0"/>
              <a:ea typeface="Times New Roman" panose="02020603050405020304" pitchFamily="18" charset="0"/>
            </a:endParaRPr>
          </a:p>
          <a:p>
            <a:endParaRPr lang="en-US" sz="1200" b="1" dirty="0">
              <a:solidFill>
                <a:srgbClr val="4D5156"/>
              </a:solidFill>
              <a:highlight>
                <a:srgbClr val="FFFFFF"/>
              </a:highlight>
              <a:latin typeface="Times New Roman" panose="02020603050405020304" pitchFamily="18" charset="0"/>
              <a:ea typeface="Times New Roman" panose="02020603050405020304" pitchFamily="18" charset="0"/>
            </a:endParaRPr>
          </a:p>
          <a:p>
            <a:endParaRPr lang="en-US" sz="9600" b="1" dirty="0">
              <a:solidFill>
                <a:srgbClr val="4D5156"/>
              </a:solidFill>
              <a:highlight>
                <a:srgbClr val="FFFFFF"/>
              </a:highlight>
              <a:latin typeface="Times New Roman" panose="02020603050405020304" pitchFamily="18" charset="0"/>
              <a:ea typeface="Times New Roman" panose="02020603050405020304" pitchFamily="18" charset="0"/>
            </a:endParaRPr>
          </a:p>
          <a:p>
            <a:pPr marL="0" indent="0">
              <a:buNone/>
            </a:pPr>
            <a:r>
              <a:rPr lang="en-US" sz="9600" b="1" dirty="0">
                <a:solidFill>
                  <a:srgbClr val="4D5156"/>
                </a:solidFill>
                <a:highlight>
                  <a:srgbClr val="FFFFFF"/>
                </a:highlight>
                <a:latin typeface="Times New Roman" panose="02020603050405020304" pitchFamily="18" charset="0"/>
                <a:ea typeface="Times New Roman" panose="02020603050405020304" pitchFamily="18" charset="0"/>
              </a:rPr>
              <a:t>Reference Books:</a:t>
            </a:r>
            <a:endParaRPr lang="en-US" sz="9600" b="1" dirty="0">
              <a:solidFill>
                <a:srgbClr val="4D5156"/>
              </a:solidFill>
              <a:highlight>
                <a:srgbClr val="000000"/>
              </a:highlight>
              <a:latin typeface="Times New Roman" panose="02020603050405020304" pitchFamily="18" charset="0"/>
              <a:ea typeface="Times New Roman" panose="02020603050405020304" pitchFamily="18" charset="0"/>
            </a:endParaRPr>
          </a:p>
          <a:p>
            <a:endParaRPr lang="en-US" sz="9600" b="1" dirty="0">
              <a:solidFill>
                <a:srgbClr val="4D5156"/>
              </a:solidFill>
              <a:latin typeface="Times New Roman" panose="02020603050405020304" pitchFamily="18" charset="0"/>
              <a:ea typeface="Times New Roman" panose="02020603050405020304" pitchFamily="18" charset="0"/>
            </a:endParaRPr>
          </a:p>
          <a:p>
            <a:r>
              <a:rPr lang="en-US" sz="9600" b="1" dirty="0">
                <a:solidFill>
                  <a:srgbClr val="4D5156"/>
                </a:solidFill>
                <a:latin typeface="Times New Roman" panose="02020603050405020304" pitchFamily="18" charset="0"/>
                <a:ea typeface="Times New Roman" panose="02020603050405020304" pitchFamily="18" charset="0"/>
              </a:rPr>
              <a:t>Engineering Thermodynamics-  P K Nag </a:t>
            </a:r>
          </a:p>
          <a:p>
            <a:r>
              <a:rPr lang="en-US" sz="9600" b="1" dirty="0">
                <a:solidFill>
                  <a:srgbClr val="4D5156"/>
                </a:solidFill>
                <a:latin typeface="Times New Roman" panose="02020603050405020304" pitchFamily="18" charset="0"/>
                <a:ea typeface="Times New Roman" panose="02020603050405020304" pitchFamily="18" charset="0"/>
              </a:rPr>
              <a:t>A Textbook of Thermal Engineering-  R.S </a:t>
            </a:r>
            <a:r>
              <a:rPr lang="en-US" sz="9600" b="1" dirty="0" err="1">
                <a:solidFill>
                  <a:srgbClr val="4D5156"/>
                </a:solidFill>
                <a:latin typeface="Times New Roman" panose="02020603050405020304" pitchFamily="18" charset="0"/>
                <a:ea typeface="Times New Roman" panose="02020603050405020304" pitchFamily="18" charset="0"/>
              </a:rPr>
              <a:t>Khurmi</a:t>
            </a:r>
            <a:endParaRPr lang="en-US" sz="9600" b="1" dirty="0">
              <a:solidFill>
                <a:srgbClr val="4D5156"/>
              </a:solidFill>
              <a:latin typeface="Times New Roman" panose="02020603050405020304" pitchFamily="18" charset="0"/>
              <a:ea typeface="Times New Roman" panose="02020603050405020304" pitchFamily="18" charset="0"/>
            </a:endParaRPr>
          </a:p>
          <a:p>
            <a:r>
              <a:rPr lang="en-US" sz="9600" b="1" dirty="0">
                <a:solidFill>
                  <a:srgbClr val="4D5156"/>
                </a:solidFill>
                <a:latin typeface="Times New Roman" panose="02020603050405020304" pitchFamily="18" charset="0"/>
                <a:ea typeface="Times New Roman" panose="02020603050405020304" pitchFamily="18" charset="0"/>
              </a:rPr>
              <a:t>Engineering Thermodynamics- Work and Heat Transfer- R.K Rajput</a:t>
            </a:r>
          </a:p>
          <a:p>
            <a:endParaRPr lang="en-US" sz="1200" b="1" u="sng" dirty="0">
              <a:solidFill>
                <a:srgbClr val="4D5156"/>
              </a:solidFill>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357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457200" y="304800"/>
              <a:ext cx="8229600" cy="5867400"/>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9822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168908" y="288036"/>
              <a:ext cx="6842759" cy="1231392"/>
            </a:xfrm>
            <a:prstGeom prst="rect">
              <a:avLst/>
            </a:prstGeom>
          </p:spPr>
        </p:pic>
      </p:grpSp>
      <p:sp>
        <p:nvSpPr>
          <p:cNvPr id="14" name="object 14"/>
          <p:cNvSpPr txBox="1">
            <a:spLocks noGrp="1"/>
          </p:cNvSpPr>
          <p:nvPr>
            <p:ph type="title"/>
          </p:nvPr>
        </p:nvSpPr>
        <p:spPr>
          <a:xfrm>
            <a:off x="2387917" y="174447"/>
            <a:ext cx="6995350" cy="1578252"/>
          </a:xfrm>
          <a:prstGeom prst="rect">
            <a:avLst/>
          </a:prstGeom>
        </p:spPr>
        <p:txBody>
          <a:bodyPr vert="horz" wrap="square" lIns="0" tIns="221868" rIns="0" bIns="0" rtlCol="0" anchor="t">
            <a:spAutoFit/>
          </a:bodyPr>
          <a:lstStyle/>
          <a:p>
            <a:pPr marL="1132200">
              <a:spcBef>
                <a:spcPts val="105"/>
              </a:spcBef>
            </a:pPr>
            <a:r>
              <a:rPr sz="4400" dirty="0">
                <a:solidFill>
                  <a:srgbClr val="FFFF00"/>
                </a:solidFill>
                <a:latin typeface="Microsoft Sans Serif"/>
                <a:cs typeface="Microsoft Sans Serif"/>
              </a:rPr>
              <a:t>1.1</a:t>
            </a:r>
            <a:r>
              <a:rPr sz="4400" spc="15" dirty="0">
                <a:solidFill>
                  <a:srgbClr val="FFFF00"/>
                </a:solidFill>
                <a:latin typeface="Microsoft Sans Serif"/>
                <a:cs typeface="Microsoft Sans Serif"/>
              </a:rPr>
              <a:t> </a:t>
            </a:r>
            <a:r>
              <a:rPr sz="4400" dirty="0">
                <a:solidFill>
                  <a:srgbClr val="FFFF00"/>
                </a:solidFill>
                <a:latin typeface="Microsoft Sans Serif"/>
                <a:cs typeface="Microsoft Sans Serif"/>
              </a:rPr>
              <a:t>Process</a:t>
            </a:r>
            <a:r>
              <a:rPr sz="4400" spc="-80" dirty="0">
                <a:solidFill>
                  <a:srgbClr val="FFFF00"/>
                </a:solidFill>
                <a:latin typeface="Microsoft Sans Serif"/>
                <a:cs typeface="Microsoft Sans Serif"/>
              </a:rPr>
              <a:t> </a:t>
            </a:r>
            <a:r>
              <a:rPr sz="4400" spc="-490" dirty="0">
                <a:solidFill>
                  <a:srgbClr val="FFFF00"/>
                </a:solidFill>
                <a:latin typeface="Microsoft Sans Serif"/>
                <a:cs typeface="Microsoft Sans Serif"/>
              </a:rPr>
              <a:t>T</a:t>
            </a:r>
            <a:r>
              <a:rPr sz="4400" spc="15" dirty="0">
                <a:solidFill>
                  <a:srgbClr val="FFFF00"/>
                </a:solidFill>
                <a:latin typeface="Microsoft Sans Serif"/>
                <a:cs typeface="Microsoft Sans Serif"/>
              </a:rPr>
              <a:t>e</a:t>
            </a:r>
            <a:r>
              <a:rPr sz="4400" spc="5" dirty="0">
                <a:solidFill>
                  <a:srgbClr val="FFFF00"/>
                </a:solidFill>
                <a:latin typeface="Microsoft Sans Serif"/>
                <a:cs typeface="Microsoft Sans Serif"/>
              </a:rPr>
              <a:t>r</a:t>
            </a:r>
            <a:r>
              <a:rPr sz="4400" spc="15" dirty="0">
                <a:solidFill>
                  <a:srgbClr val="FFFF00"/>
                </a:solidFill>
                <a:latin typeface="Microsoft Sans Serif"/>
                <a:cs typeface="Microsoft Sans Serif"/>
              </a:rPr>
              <a:t>mi</a:t>
            </a:r>
            <a:r>
              <a:rPr sz="4400" spc="10" dirty="0">
                <a:solidFill>
                  <a:srgbClr val="FFFF00"/>
                </a:solidFill>
                <a:latin typeface="Microsoft Sans Serif"/>
                <a:cs typeface="Microsoft Sans Serif"/>
              </a:rPr>
              <a:t>no</a:t>
            </a:r>
            <a:r>
              <a:rPr sz="4400" spc="15" dirty="0">
                <a:solidFill>
                  <a:srgbClr val="FFFF00"/>
                </a:solidFill>
                <a:latin typeface="Microsoft Sans Serif"/>
                <a:cs typeface="Microsoft Sans Serif"/>
              </a:rPr>
              <a:t>l</a:t>
            </a:r>
            <a:r>
              <a:rPr sz="4400" spc="10" dirty="0">
                <a:solidFill>
                  <a:srgbClr val="FFFF00"/>
                </a:solidFill>
                <a:latin typeface="Microsoft Sans Serif"/>
                <a:cs typeface="Microsoft Sans Serif"/>
              </a:rPr>
              <a:t>og</a:t>
            </a:r>
            <a:r>
              <a:rPr sz="4400" spc="-15" dirty="0">
                <a:solidFill>
                  <a:srgbClr val="FFFF00"/>
                </a:solidFill>
                <a:latin typeface="Microsoft Sans Serif"/>
                <a:cs typeface="Microsoft Sans Serif"/>
              </a:rPr>
              <a:t>y</a:t>
            </a:r>
            <a:endParaRPr sz="4400" dirty="0">
              <a:latin typeface="Microsoft Sans Serif"/>
              <a:cs typeface="Microsoft Sans Serif"/>
            </a:endParaRPr>
          </a:p>
        </p:txBody>
      </p:sp>
      <p:sp>
        <p:nvSpPr>
          <p:cNvPr id="15" name="object 15"/>
          <p:cNvSpPr txBox="1"/>
          <p:nvPr/>
        </p:nvSpPr>
        <p:spPr>
          <a:xfrm>
            <a:off x="2984879" y="1981201"/>
            <a:ext cx="5447286" cy="3374000"/>
          </a:xfrm>
          <a:prstGeom prst="rect">
            <a:avLst/>
          </a:prstGeom>
        </p:spPr>
        <p:txBody>
          <a:bodyPr vert="horz" wrap="square" lIns="0" tIns="110489" rIns="0" bIns="0" rtlCol="0">
            <a:spAutoFit/>
          </a:bodyPr>
          <a:lstStyle/>
          <a:p>
            <a:pPr marL="355599" indent="-342898">
              <a:spcBef>
                <a:spcPts val="869"/>
              </a:spcBef>
              <a:buClr>
                <a:srgbClr val="E1E1FF"/>
              </a:buClr>
              <a:buChar char="•"/>
              <a:tabLst>
                <a:tab pos="355599" algn="l"/>
              </a:tabLst>
            </a:pPr>
            <a:r>
              <a:rPr sz="3200" dirty="0">
                <a:solidFill>
                  <a:srgbClr val="FFFF00"/>
                </a:solidFill>
                <a:latin typeface="Microsoft Sans Serif"/>
                <a:cs typeface="Microsoft Sans Serif"/>
              </a:rPr>
              <a:t>Adiabatic</a:t>
            </a:r>
            <a:r>
              <a:rPr sz="3200" spc="19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75" dirty="0">
                <a:solidFill>
                  <a:srgbClr val="FFFF00"/>
                </a:solidFill>
                <a:latin typeface="Microsoft Sans Serif"/>
                <a:cs typeface="Microsoft Sans Serif"/>
              </a:rPr>
              <a:t> </a:t>
            </a:r>
            <a:r>
              <a:rPr sz="3200" dirty="0">
                <a:solidFill>
                  <a:srgbClr val="FFFF00"/>
                </a:solidFill>
                <a:latin typeface="Microsoft Sans Serif"/>
                <a:cs typeface="Microsoft Sans Serif"/>
              </a:rPr>
              <a:t>no</a:t>
            </a:r>
            <a:r>
              <a:rPr sz="3200" spc="160" dirty="0">
                <a:solidFill>
                  <a:srgbClr val="FFFF00"/>
                </a:solidFill>
                <a:latin typeface="Microsoft Sans Serif"/>
                <a:cs typeface="Microsoft Sans Serif"/>
              </a:rPr>
              <a:t> </a:t>
            </a:r>
            <a:r>
              <a:rPr sz="3200" dirty="0">
                <a:solidFill>
                  <a:srgbClr val="FFFF00"/>
                </a:solidFill>
                <a:latin typeface="Microsoft Sans Serif"/>
                <a:cs typeface="Microsoft Sans Serif"/>
              </a:rPr>
              <a:t>heat</a:t>
            </a:r>
            <a:r>
              <a:rPr sz="3200" spc="185" dirty="0">
                <a:solidFill>
                  <a:srgbClr val="FFFF00"/>
                </a:solidFill>
                <a:latin typeface="Microsoft Sans Serif"/>
                <a:cs typeface="Microsoft Sans Serif"/>
              </a:rPr>
              <a:t> </a:t>
            </a:r>
            <a:r>
              <a:rPr sz="3200" spc="-10" dirty="0">
                <a:solidFill>
                  <a:srgbClr val="FFFF00"/>
                </a:solidFill>
                <a:latin typeface="Microsoft Sans Serif"/>
                <a:cs typeface="Microsoft Sans Serif"/>
              </a:rPr>
              <a:t>transferred</a:t>
            </a:r>
            <a:endParaRPr sz="3200" dirty="0">
              <a:latin typeface="Microsoft Sans Serif"/>
              <a:cs typeface="Microsoft Sans Serif"/>
            </a:endParaRPr>
          </a:p>
          <a:p>
            <a:pPr marL="355599" indent="-342898">
              <a:spcBef>
                <a:spcPts val="770"/>
              </a:spcBef>
              <a:buClr>
                <a:srgbClr val="E1E1FF"/>
              </a:buClr>
              <a:buChar char="•"/>
              <a:tabLst>
                <a:tab pos="355599" algn="l"/>
              </a:tabLst>
            </a:pPr>
            <a:r>
              <a:rPr sz="3200" dirty="0">
                <a:solidFill>
                  <a:srgbClr val="FFFF00"/>
                </a:solidFill>
                <a:latin typeface="Microsoft Sans Serif"/>
                <a:cs typeface="Microsoft Sans Serif"/>
              </a:rPr>
              <a:t>Isothermal</a:t>
            </a:r>
            <a:r>
              <a:rPr sz="3200" spc="220"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250"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220" dirty="0">
                <a:solidFill>
                  <a:srgbClr val="FFFF00"/>
                </a:solidFill>
                <a:latin typeface="Microsoft Sans Serif"/>
                <a:cs typeface="Microsoft Sans Serif"/>
              </a:rPr>
              <a:t> </a:t>
            </a:r>
            <a:r>
              <a:rPr sz="3200" spc="-10" dirty="0">
                <a:solidFill>
                  <a:srgbClr val="FFFF00"/>
                </a:solidFill>
                <a:latin typeface="Microsoft Sans Serif"/>
                <a:cs typeface="Microsoft Sans Serif"/>
              </a:rPr>
              <a:t>temperature</a:t>
            </a:r>
            <a:endParaRPr sz="3200" dirty="0">
              <a:latin typeface="Microsoft Sans Serif"/>
              <a:cs typeface="Microsoft Sans Serif"/>
            </a:endParaRPr>
          </a:p>
          <a:p>
            <a:pPr marL="355599" indent="-342898">
              <a:spcBef>
                <a:spcPts val="770"/>
              </a:spcBef>
              <a:buClr>
                <a:srgbClr val="E1E1FF"/>
              </a:buClr>
              <a:buChar char="•"/>
              <a:tabLst>
                <a:tab pos="355599" algn="l"/>
              </a:tabLst>
            </a:pPr>
            <a:r>
              <a:rPr sz="3200" dirty="0">
                <a:solidFill>
                  <a:srgbClr val="FFFF00"/>
                </a:solidFill>
                <a:latin typeface="Microsoft Sans Serif"/>
                <a:cs typeface="Microsoft Sans Serif"/>
              </a:rPr>
              <a:t>Isobaric</a:t>
            </a:r>
            <a:r>
              <a:rPr sz="3200" spc="21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254"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229" dirty="0">
                <a:solidFill>
                  <a:srgbClr val="FFFF00"/>
                </a:solidFill>
                <a:latin typeface="Microsoft Sans Serif"/>
                <a:cs typeface="Microsoft Sans Serif"/>
              </a:rPr>
              <a:t> </a:t>
            </a:r>
            <a:r>
              <a:rPr sz="3200" spc="-10" dirty="0">
                <a:solidFill>
                  <a:srgbClr val="FFFF00"/>
                </a:solidFill>
                <a:latin typeface="Microsoft Sans Serif"/>
                <a:cs typeface="Microsoft Sans Serif"/>
              </a:rPr>
              <a:t>pressure</a:t>
            </a:r>
            <a:endParaRPr sz="3200" dirty="0">
              <a:latin typeface="Microsoft Sans Serif"/>
              <a:cs typeface="Microsoft Sans Serif"/>
            </a:endParaRPr>
          </a:p>
          <a:p>
            <a:pPr marL="355599" indent="-342898">
              <a:spcBef>
                <a:spcPts val="765"/>
              </a:spcBef>
              <a:buClr>
                <a:srgbClr val="E1E1FF"/>
              </a:buClr>
              <a:buChar char="•"/>
              <a:tabLst>
                <a:tab pos="355599" algn="l"/>
              </a:tabLst>
            </a:pPr>
            <a:r>
              <a:rPr sz="3200" dirty="0">
                <a:solidFill>
                  <a:srgbClr val="FFFF00"/>
                </a:solidFill>
                <a:latin typeface="Microsoft Sans Serif"/>
                <a:cs typeface="Microsoft Sans Serif"/>
              </a:rPr>
              <a:t>Isochoric</a:t>
            </a:r>
            <a:r>
              <a:rPr sz="3200" spc="22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225"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220" dirty="0">
                <a:solidFill>
                  <a:srgbClr val="FFFF00"/>
                </a:solidFill>
                <a:latin typeface="Microsoft Sans Serif"/>
                <a:cs typeface="Microsoft Sans Serif"/>
              </a:rPr>
              <a:t> </a:t>
            </a:r>
            <a:r>
              <a:rPr sz="3200" spc="-10" dirty="0">
                <a:solidFill>
                  <a:srgbClr val="FFFF00"/>
                </a:solidFill>
                <a:latin typeface="Microsoft Sans Serif"/>
                <a:cs typeface="Microsoft Sans Serif"/>
              </a:rPr>
              <a:t>volume</a:t>
            </a:r>
            <a:endParaRPr sz="3200" dirty="0">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303019" y="288036"/>
              <a:ext cx="6576059" cy="1231392"/>
            </a:xfrm>
            <a:prstGeom prst="rect">
              <a:avLst/>
            </a:prstGeom>
          </p:spPr>
        </p:pic>
      </p:grpSp>
      <p:sp>
        <p:nvSpPr>
          <p:cNvPr id="14" name="object 14"/>
          <p:cNvSpPr txBox="1">
            <a:spLocks noGrp="1"/>
          </p:cNvSpPr>
          <p:nvPr>
            <p:ph type="title"/>
          </p:nvPr>
        </p:nvSpPr>
        <p:spPr>
          <a:xfrm>
            <a:off x="2819400" y="414465"/>
            <a:ext cx="6031738" cy="690574"/>
          </a:xfrm>
          <a:prstGeom prst="rect">
            <a:avLst/>
          </a:prstGeom>
        </p:spPr>
        <p:txBody>
          <a:bodyPr vert="horz" wrap="square" lIns="0" tIns="13335" rIns="0" bIns="0" rtlCol="0" anchor="t">
            <a:spAutoFit/>
          </a:bodyPr>
          <a:lstStyle/>
          <a:p>
            <a:pPr marL="12700">
              <a:spcBef>
                <a:spcPts val="105"/>
              </a:spcBef>
            </a:pPr>
            <a:r>
              <a:rPr sz="4400" spc="-10" dirty="0">
                <a:solidFill>
                  <a:srgbClr val="FFFF00"/>
                </a:solidFill>
                <a:latin typeface="Microsoft Sans Serif"/>
                <a:cs typeface="Microsoft Sans Serif"/>
              </a:rPr>
              <a:t>1.1.1</a:t>
            </a:r>
            <a:r>
              <a:rPr sz="4400" spc="-215" dirty="0">
                <a:solidFill>
                  <a:srgbClr val="FFFF00"/>
                </a:solidFill>
                <a:latin typeface="Microsoft Sans Serif"/>
                <a:cs typeface="Microsoft Sans Serif"/>
              </a:rPr>
              <a:t> </a:t>
            </a:r>
            <a:r>
              <a:rPr sz="4400" dirty="0">
                <a:solidFill>
                  <a:srgbClr val="FFFF00"/>
                </a:solidFill>
                <a:latin typeface="Microsoft Sans Serif"/>
                <a:cs typeface="Microsoft Sans Serif"/>
              </a:rPr>
              <a:t>Adiabatic</a:t>
            </a:r>
            <a:r>
              <a:rPr sz="4400" spc="-175" dirty="0">
                <a:solidFill>
                  <a:srgbClr val="FFFF00"/>
                </a:solidFill>
                <a:latin typeface="Microsoft Sans Serif"/>
                <a:cs typeface="Microsoft Sans Serif"/>
              </a:rPr>
              <a:t> </a:t>
            </a:r>
            <a:r>
              <a:rPr sz="4400" spc="-10" dirty="0">
                <a:solidFill>
                  <a:srgbClr val="FFFF00"/>
                </a:solidFill>
                <a:latin typeface="Microsoft Sans Serif"/>
                <a:cs typeface="Microsoft Sans Serif"/>
              </a:rPr>
              <a:t>Process</a:t>
            </a:r>
            <a:endParaRPr sz="4400" dirty="0">
              <a:latin typeface="Microsoft Sans Serif"/>
              <a:cs typeface="Microsoft Sans Serif"/>
            </a:endParaRPr>
          </a:p>
        </p:txBody>
      </p:sp>
      <p:sp>
        <p:nvSpPr>
          <p:cNvPr id="15" name="object 15"/>
          <p:cNvSpPr txBox="1"/>
          <p:nvPr/>
        </p:nvSpPr>
        <p:spPr>
          <a:xfrm>
            <a:off x="2286000" y="1143000"/>
            <a:ext cx="7661274" cy="4465067"/>
          </a:xfrm>
          <a:prstGeom prst="rect">
            <a:avLst/>
          </a:prstGeom>
        </p:spPr>
        <p:txBody>
          <a:bodyPr vert="horz" wrap="square" lIns="0" tIns="64769" rIns="0" bIns="0" rtlCol="0">
            <a:spAutoFit/>
          </a:bodyPr>
          <a:lstStyle/>
          <a:p>
            <a:pPr marL="355599" indent="-342898">
              <a:spcBef>
                <a:spcPts val="509"/>
              </a:spcBef>
              <a:buClr>
                <a:srgbClr val="E1E1FF"/>
              </a:buClr>
              <a:buChar char="•"/>
              <a:tabLst>
                <a:tab pos="355599" algn="l"/>
              </a:tabLst>
            </a:pPr>
            <a:r>
              <a:rPr sz="3200" dirty="0">
                <a:solidFill>
                  <a:srgbClr val="FFFF00"/>
                </a:solidFill>
                <a:latin typeface="Microsoft Sans Serif"/>
                <a:cs typeface="Microsoft Sans Serif"/>
              </a:rPr>
              <a:t>An</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adiabatic</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process</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transfers</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no</a:t>
            </a:r>
            <a:r>
              <a:rPr sz="3200" spc="-25" dirty="0">
                <a:solidFill>
                  <a:srgbClr val="FFFF00"/>
                </a:solidFill>
                <a:latin typeface="Microsoft Sans Serif"/>
                <a:cs typeface="Microsoft Sans Serif"/>
              </a:rPr>
              <a:t> </a:t>
            </a:r>
            <a:r>
              <a:rPr sz="3200" spc="-20" dirty="0">
                <a:solidFill>
                  <a:srgbClr val="FFFF00"/>
                </a:solidFill>
                <a:latin typeface="Microsoft Sans Serif"/>
                <a:cs typeface="Microsoft Sans Serif"/>
              </a:rPr>
              <a:t>heat</a:t>
            </a:r>
            <a:endParaRPr sz="3200" dirty="0">
              <a:latin typeface="Microsoft Sans Serif"/>
              <a:cs typeface="Microsoft Sans Serif"/>
            </a:endParaRPr>
          </a:p>
          <a:p>
            <a:pPr marL="469898">
              <a:spcBef>
                <a:spcPts val="350"/>
              </a:spcBef>
            </a:pPr>
            <a:r>
              <a:rPr sz="2800" spc="715" dirty="0">
                <a:solidFill>
                  <a:srgbClr val="FFFF00"/>
                </a:solidFill>
                <a:latin typeface="Microsoft Sans Serif"/>
                <a:cs typeface="Microsoft Sans Serif"/>
              </a:rPr>
              <a:t>–</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therefore</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Q</a:t>
            </a:r>
            <a:r>
              <a:rPr sz="2800" spc="-45" dirty="0">
                <a:solidFill>
                  <a:srgbClr val="FFFF00"/>
                </a:solidFill>
                <a:latin typeface="Microsoft Sans Serif"/>
                <a:cs typeface="Microsoft Sans Serif"/>
              </a:rPr>
              <a:t> </a:t>
            </a:r>
            <a:r>
              <a:rPr sz="2800" dirty="0">
                <a:solidFill>
                  <a:srgbClr val="FFFF00"/>
                </a:solidFill>
                <a:latin typeface="Microsoft Sans Serif"/>
                <a:cs typeface="Microsoft Sans Serif"/>
              </a:rPr>
              <a:t>=</a:t>
            </a:r>
            <a:r>
              <a:rPr sz="2800" spc="-45" dirty="0">
                <a:solidFill>
                  <a:srgbClr val="FFFF00"/>
                </a:solidFill>
                <a:latin typeface="Microsoft Sans Serif"/>
                <a:cs typeface="Microsoft Sans Serif"/>
              </a:rPr>
              <a:t> </a:t>
            </a:r>
            <a:r>
              <a:rPr sz="2800" spc="-50" dirty="0">
                <a:solidFill>
                  <a:srgbClr val="FFFF00"/>
                </a:solidFill>
                <a:latin typeface="Microsoft Sans Serif"/>
                <a:cs typeface="Microsoft Sans Serif"/>
              </a:rPr>
              <a:t>0</a:t>
            </a:r>
            <a:endParaRPr sz="2800" dirty="0">
              <a:latin typeface="Microsoft Sans Serif"/>
              <a:cs typeface="Microsoft Sans Serif"/>
            </a:endParaRPr>
          </a:p>
          <a:p>
            <a:pPr marL="355599" indent="-342898">
              <a:spcBef>
                <a:spcPts val="375"/>
              </a:spcBef>
              <a:buClr>
                <a:srgbClr val="E1E1FF"/>
              </a:buClr>
              <a:buChar char="•"/>
              <a:tabLst>
                <a:tab pos="355599" algn="l"/>
              </a:tabLst>
            </a:pPr>
            <a:r>
              <a:rPr sz="3200" spc="204" dirty="0">
                <a:solidFill>
                  <a:srgbClr val="FFFF00"/>
                </a:solidFill>
                <a:latin typeface="Microsoft Sans Serif"/>
                <a:cs typeface="Microsoft Sans Serif"/>
              </a:rPr>
              <a:t>ΔU</a:t>
            </a:r>
            <a:r>
              <a:rPr sz="3200" spc="-145" dirty="0">
                <a:solidFill>
                  <a:srgbClr val="FFFF00"/>
                </a:solidFill>
                <a:latin typeface="Microsoft Sans Serif"/>
                <a:cs typeface="Microsoft Sans Serif"/>
              </a:rPr>
              <a:t> </a:t>
            </a:r>
            <a:r>
              <a:rPr sz="3200" spc="165" dirty="0">
                <a:solidFill>
                  <a:srgbClr val="FFFF00"/>
                </a:solidFill>
                <a:latin typeface="Microsoft Sans Serif"/>
                <a:cs typeface="Microsoft Sans Serif"/>
              </a:rPr>
              <a:t>=</a:t>
            </a:r>
            <a:r>
              <a:rPr sz="3200" spc="-150" dirty="0">
                <a:solidFill>
                  <a:srgbClr val="FFFF00"/>
                </a:solidFill>
                <a:latin typeface="Microsoft Sans Serif"/>
                <a:cs typeface="Microsoft Sans Serif"/>
              </a:rPr>
              <a:t> </a:t>
            </a:r>
            <a:r>
              <a:rPr sz="3200" spc="220" dirty="0">
                <a:solidFill>
                  <a:srgbClr val="FFFF00"/>
                </a:solidFill>
                <a:latin typeface="Microsoft Sans Serif"/>
                <a:cs typeface="Microsoft Sans Serif"/>
              </a:rPr>
              <a:t>Q</a:t>
            </a:r>
            <a:r>
              <a:rPr sz="3200" spc="-80" dirty="0">
                <a:solidFill>
                  <a:srgbClr val="FFFF00"/>
                </a:solidFill>
                <a:latin typeface="Microsoft Sans Serif"/>
                <a:cs typeface="Microsoft Sans Serif"/>
              </a:rPr>
              <a:t> </a:t>
            </a:r>
            <a:r>
              <a:rPr sz="3200" spc="409" dirty="0">
                <a:solidFill>
                  <a:srgbClr val="FFFF00"/>
                </a:solidFill>
                <a:latin typeface="Microsoft Sans Serif"/>
                <a:cs typeface="Microsoft Sans Serif"/>
              </a:rPr>
              <a:t>–</a:t>
            </a:r>
            <a:r>
              <a:rPr sz="3200" spc="45" dirty="0">
                <a:solidFill>
                  <a:srgbClr val="FFFF00"/>
                </a:solidFill>
                <a:latin typeface="Microsoft Sans Serif"/>
                <a:cs typeface="Microsoft Sans Serif"/>
              </a:rPr>
              <a:t> </a:t>
            </a:r>
            <a:r>
              <a:rPr sz="3200" spc="220" dirty="0">
                <a:solidFill>
                  <a:srgbClr val="FFFF00"/>
                </a:solidFill>
                <a:latin typeface="Microsoft Sans Serif"/>
                <a:cs typeface="Microsoft Sans Serif"/>
              </a:rPr>
              <a:t>W</a:t>
            </a:r>
            <a:endParaRPr sz="3200" dirty="0">
              <a:latin typeface="Microsoft Sans Serif"/>
              <a:cs typeface="Microsoft Sans Serif"/>
            </a:endParaRPr>
          </a:p>
          <a:p>
            <a:pPr marL="355599" marR="5080" indent="-343534">
              <a:lnSpc>
                <a:spcPts val="3450"/>
              </a:lnSpc>
              <a:spcBef>
                <a:spcPts val="819"/>
              </a:spcBef>
              <a:buClr>
                <a:srgbClr val="E1E1FF"/>
              </a:buClr>
              <a:buChar char="•"/>
              <a:tabLst>
                <a:tab pos="355599" algn="l"/>
              </a:tabLst>
            </a:pPr>
            <a:r>
              <a:rPr sz="3200" dirty="0">
                <a:solidFill>
                  <a:srgbClr val="FFFF00"/>
                </a:solidFill>
                <a:latin typeface="Microsoft Sans Serif"/>
                <a:cs typeface="Microsoft Sans Serif"/>
              </a:rPr>
              <a:t>When</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expands</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adiabatically,</a:t>
            </a:r>
            <a:r>
              <a:rPr sz="3200" spc="-10" dirty="0">
                <a:solidFill>
                  <a:srgbClr val="FFFF00"/>
                </a:solidFill>
                <a:latin typeface="Microsoft Sans Serif"/>
                <a:cs typeface="Microsoft Sans Serif"/>
              </a:rPr>
              <a:t> </a:t>
            </a:r>
            <a:r>
              <a:rPr sz="3200" spc="-50" dirty="0">
                <a:solidFill>
                  <a:srgbClr val="FFFF00"/>
                </a:solidFill>
                <a:latin typeface="Microsoft Sans Serif"/>
                <a:cs typeface="Microsoft Sans Serif"/>
              </a:rPr>
              <a:t>W </a:t>
            </a:r>
            <a:r>
              <a:rPr sz="3200" dirty="0">
                <a:solidFill>
                  <a:srgbClr val="FFFF00"/>
                </a:solidFill>
                <a:latin typeface="Microsoft Sans Serif"/>
                <a:cs typeface="Microsoft Sans Serif"/>
              </a:rPr>
              <a:t>is</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positive</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does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work)</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so</a:t>
            </a:r>
            <a:r>
              <a:rPr sz="3200" spc="-185" dirty="0">
                <a:solidFill>
                  <a:srgbClr val="FFFF00"/>
                </a:solidFill>
                <a:latin typeface="Microsoft Sans Serif"/>
                <a:cs typeface="Microsoft Sans Serif"/>
              </a:rPr>
              <a:t> </a:t>
            </a:r>
            <a:r>
              <a:rPr sz="3200" dirty="0">
                <a:solidFill>
                  <a:srgbClr val="FFFF00"/>
                </a:solidFill>
                <a:latin typeface="Microsoft Sans Serif"/>
                <a:cs typeface="Microsoft Sans Serif"/>
              </a:rPr>
              <a:t>ΔU</a:t>
            </a:r>
            <a:r>
              <a:rPr sz="3200" spc="-25" dirty="0">
                <a:solidFill>
                  <a:srgbClr val="FFFF00"/>
                </a:solidFill>
                <a:latin typeface="Microsoft Sans Serif"/>
                <a:cs typeface="Microsoft Sans Serif"/>
              </a:rPr>
              <a:t> is </a:t>
            </a:r>
            <a:r>
              <a:rPr sz="3200" spc="-10" dirty="0">
                <a:solidFill>
                  <a:srgbClr val="FFFF00"/>
                </a:solidFill>
                <a:latin typeface="Microsoft Sans Serif"/>
                <a:cs typeface="Microsoft Sans Serif"/>
              </a:rPr>
              <a:t>negative.</a:t>
            </a:r>
            <a:endParaRPr sz="3200" dirty="0">
              <a:latin typeface="Microsoft Sans Serif"/>
              <a:cs typeface="Microsoft Sans Serif"/>
            </a:endParaRPr>
          </a:p>
          <a:p>
            <a:pPr marL="355599" marR="172084" indent="-343534">
              <a:lnSpc>
                <a:spcPct val="89600"/>
              </a:lnSpc>
              <a:spcBef>
                <a:spcPts val="760"/>
              </a:spcBef>
              <a:buClr>
                <a:srgbClr val="E1E1FF"/>
              </a:buClr>
              <a:buChar char="•"/>
              <a:tabLst>
                <a:tab pos="355599" algn="l"/>
              </a:tabLst>
            </a:pPr>
            <a:r>
              <a:rPr sz="3200" dirty="0">
                <a:solidFill>
                  <a:srgbClr val="FFFF00"/>
                </a:solidFill>
                <a:latin typeface="Microsoft Sans Serif"/>
                <a:cs typeface="Microsoft Sans Serif"/>
              </a:rPr>
              <a:t>When</a:t>
            </a:r>
            <a:r>
              <a:rPr sz="3200" spc="-13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100"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145" dirty="0">
                <a:solidFill>
                  <a:srgbClr val="FFFF00"/>
                </a:solidFill>
                <a:latin typeface="Microsoft Sans Serif"/>
                <a:cs typeface="Microsoft Sans Serif"/>
              </a:rPr>
              <a:t> </a:t>
            </a:r>
            <a:r>
              <a:rPr sz="3200" dirty="0">
                <a:solidFill>
                  <a:srgbClr val="FFFF00"/>
                </a:solidFill>
                <a:latin typeface="Microsoft Sans Serif"/>
                <a:cs typeface="Microsoft Sans Serif"/>
              </a:rPr>
              <a:t>compresses</a:t>
            </a:r>
            <a:r>
              <a:rPr sz="3200" spc="-114" dirty="0">
                <a:solidFill>
                  <a:srgbClr val="FFFF00"/>
                </a:solidFill>
                <a:latin typeface="Microsoft Sans Serif"/>
                <a:cs typeface="Microsoft Sans Serif"/>
              </a:rPr>
              <a:t> </a:t>
            </a:r>
            <a:r>
              <a:rPr sz="3200" spc="-10" dirty="0">
                <a:solidFill>
                  <a:srgbClr val="FFFF00"/>
                </a:solidFill>
                <a:latin typeface="Microsoft Sans Serif"/>
                <a:cs typeface="Microsoft Sans Serif"/>
              </a:rPr>
              <a:t>adiabatically, </a:t>
            </a:r>
            <a:r>
              <a:rPr sz="3200" dirty="0">
                <a:solidFill>
                  <a:srgbClr val="FFFF00"/>
                </a:solidFill>
                <a:latin typeface="Microsoft Sans Serif"/>
                <a:cs typeface="Microsoft Sans Serif"/>
              </a:rPr>
              <a:t>W</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negative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(work</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done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on</a:t>
            </a:r>
            <a:r>
              <a:rPr sz="3200" spc="-15" dirty="0">
                <a:solidFill>
                  <a:srgbClr val="FFFF00"/>
                </a:solidFill>
                <a:latin typeface="Microsoft Sans Serif"/>
                <a:cs typeface="Microsoft Sans Serif"/>
              </a:rPr>
              <a:t> </a:t>
            </a:r>
            <a:r>
              <a:rPr sz="3200" spc="-25" dirty="0">
                <a:solidFill>
                  <a:srgbClr val="FFFF00"/>
                </a:solidFill>
                <a:latin typeface="Microsoft Sans Serif"/>
                <a:cs typeface="Microsoft Sans Serif"/>
              </a:rPr>
              <a:t>the </a:t>
            </a:r>
            <a:r>
              <a:rPr sz="3200" dirty="0">
                <a:solidFill>
                  <a:srgbClr val="FFFF00"/>
                </a:solidFill>
                <a:latin typeface="Microsoft Sans Serif"/>
                <a:cs typeface="Microsoft Sans Serif"/>
              </a:rPr>
              <a:t>system)</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so</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ΔU</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25" dirty="0">
                <a:solidFill>
                  <a:srgbClr val="FFFF00"/>
                </a:solidFill>
                <a:latin typeface="Microsoft Sans Serif"/>
                <a:cs typeface="Microsoft Sans Serif"/>
              </a:rPr>
              <a:t> </a:t>
            </a:r>
            <a:r>
              <a:rPr sz="3200" spc="-10" dirty="0">
                <a:solidFill>
                  <a:srgbClr val="FFFF00"/>
                </a:solidFill>
                <a:latin typeface="Microsoft Sans Serif"/>
                <a:cs typeface="Microsoft Sans Serif"/>
              </a:rPr>
              <a:t>positive.</a:t>
            </a:r>
            <a:endParaRPr sz="3200" dirty="0">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132332" y="288036"/>
              <a:ext cx="6915911" cy="1231392"/>
            </a:xfrm>
            <a:prstGeom prst="rect">
              <a:avLst/>
            </a:prstGeom>
          </p:spPr>
        </p:pic>
      </p:grpSp>
      <p:sp>
        <p:nvSpPr>
          <p:cNvPr id="14" name="object 14"/>
          <p:cNvSpPr txBox="1">
            <a:spLocks noGrp="1"/>
          </p:cNvSpPr>
          <p:nvPr>
            <p:ph type="title"/>
          </p:nvPr>
        </p:nvSpPr>
        <p:spPr>
          <a:xfrm>
            <a:off x="1882140" y="152401"/>
            <a:ext cx="7642860" cy="901143"/>
          </a:xfrm>
          <a:prstGeom prst="rect">
            <a:avLst/>
          </a:prstGeom>
        </p:spPr>
        <p:txBody>
          <a:bodyPr vert="horz" wrap="square" lIns="0" tIns="221868" rIns="0" bIns="0" rtlCol="0" anchor="t">
            <a:spAutoFit/>
          </a:bodyPr>
          <a:lstStyle/>
          <a:p>
            <a:pPr marL="1097276">
              <a:spcBef>
                <a:spcPts val="105"/>
              </a:spcBef>
            </a:pPr>
            <a:r>
              <a:rPr sz="4400" dirty="0">
                <a:solidFill>
                  <a:srgbClr val="FFFF00"/>
                </a:solidFill>
                <a:latin typeface="Microsoft Sans Serif"/>
                <a:cs typeface="Microsoft Sans Serif"/>
              </a:rPr>
              <a:t>1.1.2</a:t>
            </a:r>
            <a:r>
              <a:rPr sz="4400" spc="-35" dirty="0">
                <a:solidFill>
                  <a:srgbClr val="FFFF00"/>
                </a:solidFill>
                <a:latin typeface="Microsoft Sans Serif"/>
                <a:cs typeface="Microsoft Sans Serif"/>
              </a:rPr>
              <a:t> </a:t>
            </a:r>
            <a:r>
              <a:rPr sz="4400" dirty="0">
                <a:solidFill>
                  <a:srgbClr val="FFFF00"/>
                </a:solidFill>
                <a:latin typeface="Microsoft Sans Serif"/>
                <a:cs typeface="Microsoft Sans Serif"/>
              </a:rPr>
              <a:t>Isothermal</a:t>
            </a:r>
            <a:r>
              <a:rPr sz="4400" spc="-260" dirty="0">
                <a:solidFill>
                  <a:srgbClr val="FFFF00"/>
                </a:solidFill>
                <a:latin typeface="Microsoft Sans Serif"/>
                <a:cs typeface="Microsoft Sans Serif"/>
              </a:rPr>
              <a:t> </a:t>
            </a:r>
            <a:r>
              <a:rPr sz="4400" spc="-10" dirty="0">
                <a:solidFill>
                  <a:srgbClr val="FFFF00"/>
                </a:solidFill>
                <a:latin typeface="Microsoft Sans Serif"/>
                <a:cs typeface="Microsoft Sans Serif"/>
              </a:rPr>
              <a:t>Process</a:t>
            </a:r>
            <a:endParaRPr sz="4400" dirty="0">
              <a:latin typeface="Microsoft Sans Serif"/>
              <a:cs typeface="Microsoft Sans Serif"/>
            </a:endParaRPr>
          </a:p>
        </p:txBody>
      </p:sp>
      <p:sp>
        <p:nvSpPr>
          <p:cNvPr id="15" name="object 15"/>
          <p:cNvSpPr txBox="1"/>
          <p:nvPr/>
        </p:nvSpPr>
        <p:spPr>
          <a:xfrm>
            <a:off x="2209800" y="2125134"/>
            <a:ext cx="7642860" cy="4124847"/>
          </a:xfrm>
          <a:prstGeom prst="rect">
            <a:avLst/>
          </a:prstGeom>
        </p:spPr>
        <p:txBody>
          <a:bodyPr vert="horz" wrap="square" lIns="0" tIns="13335" rIns="0" bIns="0" rtlCol="0">
            <a:spAutoFit/>
          </a:bodyPr>
          <a:lstStyle/>
          <a:p>
            <a:pPr marL="355599" marR="5080" indent="-343534">
              <a:lnSpc>
                <a:spcPct val="99900"/>
              </a:lnSpc>
              <a:spcBef>
                <a:spcPts val="105"/>
              </a:spcBef>
              <a:buClr>
                <a:srgbClr val="E1E1FF"/>
              </a:buClr>
              <a:buChar char="•"/>
              <a:tabLst>
                <a:tab pos="355599" algn="l"/>
              </a:tabLst>
            </a:pPr>
            <a:r>
              <a:rPr sz="3200" dirty="0">
                <a:solidFill>
                  <a:srgbClr val="FFFF00"/>
                </a:solidFill>
                <a:latin typeface="Microsoft Sans Serif"/>
                <a:cs typeface="Microsoft Sans Serif"/>
              </a:rPr>
              <a:t>An</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isothermal</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process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constant </a:t>
            </a:r>
            <a:r>
              <a:rPr sz="3200" dirty="0">
                <a:solidFill>
                  <a:srgbClr val="FFFF00"/>
                </a:solidFill>
                <a:latin typeface="Microsoft Sans Serif"/>
                <a:cs typeface="Microsoft Sans Serif"/>
              </a:rPr>
              <a:t>temperature</a:t>
            </a:r>
            <a:r>
              <a:rPr sz="3200" spc="-55" dirty="0">
                <a:solidFill>
                  <a:srgbClr val="FFFF00"/>
                </a:solidFill>
                <a:latin typeface="Microsoft Sans Serif"/>
                <a:cs typeface="Microsoft Sans Serif"/>
              </a:rPr>
              <a:t> </a:t>
            </a:r>
            <a:r>
              <a:rPr sz="3200" spc="-10" dirty="0">
                <a:solidFill>
                  <a:srgbClr val="FFFF00"/>
                </a:solidFill>
                <a:latin typeface="Microsoft Sans Serif"/>
                <a:cs typeface="Microsoft Sans Serif"/>
              </a:rPr>
              <a:t>process.</a:t>
            </a:r>
            <a:r>
              <a:rPr sz="3200" spc="-204" dirty="0">
                <a:solidFill>
                  <a:srgbClr val="FFFF00"/>
                </a:solidFill>
                <a:latin typeface="Microsoft Sans Serif"/>
                <a:cs typeface="Microsoft Sans Serif"/>
              </a:rPr>
              <a:t> </a:t>
            </a:r>
            <a:r>
              <a:rPr sz="3200" dirty="0">
                <a:solidFill>
                  <a:srgbClr val="FFFF00"/>
                </a:solidFill>
                <a:latin typeface="Microsoft Sans Serif"/>
                <a:cs typeface="Microsoft Sans Serif"/>
              </a:rPr>
              <a:t>Any</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heat</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flow</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into</a:t>
            </a:r>
            <a:r>
              <a:rPr sz="3200" spc="-35" dirty="0">
                <a:solidFill>
                  <a:srgbClr val="FFFF00"/>
                </a:solidFill>
                <a:latin typeface="Microsoft Sans Serif"/>
                <a:cs typeface="Microsoft Sans Serif"/>
              </a:rPr>
              <a:t> </a:t>
            </a:r>
            <a:r>
              <a:rPr sz="3200" spc="-25" dirty="0">
                <a:solidFill>
                  <a:srgbClr val="FFFF00"/>
                </a:solidFill>
                <a:latin typeface="Microsoft Sans Serif"/>
                <a:cs typeface="Microsoft Sans Serif"/>
              </a:rPr>
              <a:t>or </a:t>
            </a:r>
            <a:r>
              <a:rPr sz="3200" dirty="0">
                <a:solidFill>
                  <a:srgbClr val="FFFF00"/>
                </a:solidFill>
                <a:latin typeface="Microsoft Sans Serif"/>
                <a:cs typeface="Microsoft Sans Serif"/>
              </a:rPr>
              <a:t>out</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must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be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slow</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enough</a:t>
            </a:r>
            <a:r>
              <a:rPr sz="3200" spc="-10" dirty="0">
                <a:solidFill>
                  <a:srgbClr val="FFFF00"/>
                </a:solidFill>
                <a:latin typeface="Microsoft Sans Serif"/>
                <a:cs typeface="Microsoft Sans Serif"/>
              </a:rPr>
              <a:t> </a:t>
            </a:r>
            <a:r>
              <a:rPr sz="3200" spc="-25" dirty="0">
                <a:solidFill>
                  <a:srgbClr val="FFFF00"/>
                </a:solidFill>
                <a:latin typeface="Microsoft Sans Serif"/>
                <a:cs typeface="Microsoft Sans Serif"/>
              </a:rPr>
              <a:t>to </a:t>
            </a:r>
            <a:r>
              <a:rPr sz="3200" dirty="0">
                <a:solidFill>
                  <a:srgbClr val="FFFF00"/>
                </a:solidFill>
                <a:latin typeface="Microsoft Sans Serif"/>
                <a:cs typeface="Microsoft Sans Serif"/>
              </a:rPr>
              <a:t>maintain</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thermal</a:t>
            </a:r>
            <a:r>
              <a:rPr sz="3200" spc="-45" dirty="0">
                <a:solidFill>
                  <a:srgbClr val="FFFF00"/>
                </a:solidFill>
                <a:latin typeface="Microsoft Sans Serif"/>
                <a:cs typeface="Microsoft Sans Serif"/>
              </a:rPr>
              <a:t> </a:t>
            </a:r>
            <a:r>
              <a:rPr sz="3200" spc="-10" dirty="0">
                <a:solidFill>
                  <a:srgbClr val="FFFF00"/>
                </a:solidFill>
                <a:latin typeface="Microsoft Sans Serif"/>
                <a:cs typeface="Microsoft Sans Serif"/>
              </a:rPr>
              <a:t>equilibrium</a:t>
            </a:r>
            <a:endParaRPr sz="3200" dirty="0">
              <a:latin typeface="Microsoft Sans Serif"/>
              <a:cs typeface="Microsoft Sans Serif"/>
            </a:endParaRPr>
          </a:p>
          <a:p>
            <a:pPr marL="355599" indent="-342898">
              <a:spcBef>
                <a:spcPts val="760"/>
              </a:spcBef>
              <a:buClr>
                <a:srgbClr val="E1E1FF"/>
              </a:buClr>
              <a:buChar char="•"/>
              <a:tabLst>
                <a:tab pos="355599" algn="l"/>
              </a:tabLst>
            </a:pPr>
            <a:r>
              <a:rPr sz="3200" dirty="0">
                <a:solidFill>
                  <a:srgbClr val="FFFF00"/>
                </a:solidFill>
                <a:latin typeface="Microsoft Sans Serif"/>
                <a:cs typeface="Microsoft Sans Serif"/>
              </a:rPr>
              <a:t>For</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ideal</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gases,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if</a:t>
            </a:r>
            <a:r>
              <a:rPr sz="3200" spc="-204" dirty="0">
                <a:solidFill>
                  <a:srgbClr val="FFFF00"/>
                </a:solidFill>
                <a:latin typeface="Microsoft Sans Serif"/>
                <a:cs typeface="Microsoft Sans Serif"/>
              </a:rPr>
              <a:t> </a:t>
            </a:r>
            <a:r>
              <a:rPr sz="3200" dirty="0">
                <a:solidFill>
                  <a:srgbClr val="FFFF00"/>
                </a:solidFill>
                <a:latin typeface="Microsoft Sans Serif"/>
                <a:cs typeface="Microsoft Sans Serif"/>
              </a:rPr>
              <a:t>ΔT</a:t>
            </a:r>
            <a:r>
              <a:rPr sz="3200" spc="-70"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zero,</a:t>
            </a:r>
            <a:r>
              <a:rPr sz="3200" spc="-200" dirty="0">
                <a:solidFill>
                  <a:srgbClr val="FFFF00"/>
                </a:solidFill>
                <a:latin typeface="Microsoft Sans Serif"/>
                <a:cs typeface="Microsoft Sans Serif"/>
              </a:rPr>
              <a:t> </a:t>
            </a:r>
            <a:r>
              <a:rPr sz="3200" dirty="0">
                <a:solidFill>
                  <a:srgbClr val="FFFF00"/>
                </a:solidFill>
                <a:latin typeface="Microsoft Sans Serif"/>
                <a:cs typeface="Microsoft Sans Serif"/>
              </a:rPr>
              <a:t>ΔU</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5" dirty="0">
                <a:solidFill>
                  <a:srgbClr val="FFFF00"/>
                </a:solidFill>
                <a:latin typeface="Microsoft Sans Serif"/>
                <a:cs typeface="Microsoft Sans Serif"/>
              </a:rPr>
              <a:t> </a:t>
            </a:r>
            <a:r>
              <a:rPr sz="3200" spc="-50" dirty="0">
                <a:solidFill>
                  <a:srgbClr val="FFFF00"/>
                </a:solidFill>
                <a:latin typeface="Microsoft Sans Serif"/>
                <a:cs typeface="Microsoft Sans Serif"/>
              </a:rPr>
              <a:t>0</a:t>
            </a:r>
            <a:endParaRPr sz="3200" dirty="0">
              <a:latin typeface="Microsoft Sans Serif"/>
              <a:cs typeface="Microsoft Sans Serif"/>
            </a:endParaRPr>
          </a:p>
          <a:p>
            <a:pPr marL="355599" indent="-342898">
              <a:spcBef>
                <a:spcPts val="765"/>
              </a:spcBef>
              <a:buClr>
                <a:srgbClr val="E1E1FF"/>
              </a:buClr>
              <a:buChar char="•"/>
              <a:tabLst>
                <a:tab pos="355599" algn="l"/>
              </a:tabLst>
            </a:pPr>
            <a:r>
              <a:rPr sz="3200" dirty="0">
                <a:solidFill>
                  <a:srgbClr val="FFFF00"/>
                </a:solidFill>
                <a:latin typeface="Microsoft Sans Serif"/>
                <a:cs typeface="Microsoft Sans Serif"/>
              </a:rPr>
              <a:t>Therefore,</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Q</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 </a:t>
            </a:r>
            <a:r>
              <a:rPr sz="3200" spc="-50" dirty="0">
                <a:solidFill>
                  <a:srgbClr val="FFFF00"/>
                </a:solidFill>
                <a:latin typeface="Microsoft Sans Serif"/>
                <a:cs typeface="Microsoft Sans Serif"/>
              </a:rPr>
              <a:t>W</a:t>
            </a:r>
            <a:endParaRPr sz="3200" dirty="0">
              <a:latin typeface="Microsoft Sans Serif"/>
              <a:cs typeface="Microsoft Sans Serif"/>
            </a:endParaRPr>
          </a:p>
          <a:p>
            <a:pPr marL="756282" marR="726437" indent="-287019">
              <a:spcBef>
                <a:spcPts val="700"/>
              </a:spcBef>
            </a:pPr>
            <a:r>
              <a:rPr sz="2800" spc="715" dirty="0">
                <a:solidFill>
                  <a:srgbClr val="FFFF00"/>
                </a:solidFill>
                <a:latin typeface="Microsoft Sans Serif"/>
                <a:cs typeface="Microsoft Sans Serif"/>
              </a:rPr>
              <a:t>–</a:t>
            </a:r>
            <a:r>
              <a:rPr sz="2800" spc="-105" dirty="0">
                <a:solidFill>
                  <a:srgbClr val="FFFF00"/>
                </a:solidFill>
                <a:latin typeface="Microsoft Sans Serif"/>
                <a:cs typeface="Microsoft Sans Serif"/>
              </a:rPr>
              <a:t> </a:t>
            </a:r>
            <a:r>
              <a:rPr sz="2800" dirty="0">
                <a:solidFill>
                  <a:srgbClr val="FFFF00"/>
                </a:solidFill>
                <a:latin typeface="Microsoft Sans Serif"/>
                <a:cs typeface="Microsoft Sans Serif"/>
              </a:rPr>
              <a:t>Any</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energy</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entering</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the</a:t>
            </a:r>
            <a:r>
              <a:rPr sz="2800" spc="-65" dirty="0">
                <a:solidFill>
                  <a:srgbClr val="FFFF00"/>
                </a:solidFill>
                <a:latin typeface="Microsoft Sans Serif"/>
                <a:cs typeface="Microsoft Sans Serif"/>
              </a:rPr>
              <a:t> </a:t>
            </a:r>
            <a:r>
              <a:rPr sz="2800" dirty="0">
                <a:solidFill>
                  <a:srgbClr val="FFFF00"/>
                </a:solidFill>
                <a:latin typeface="Microsoft Sans Serif"/>
                <a:cs typeface="Microsoft Sans Serif"/>
              </a:rPr>
              <a:t>system</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(Q)</a:t>
            </a:r>
            <a:r>
              <a:rPr sz="2800" spc="-60" dirty="0">
                <a:solidFill>
                  <a:srgbClr val="FFFF00"/>
                </a:solidFill>
                <a:latin typeface="Microsoft Sans Serif"/>
                <a:cs typeface="Microsoft Sans Serif"/>
              </a:rPr>
              <a:t> </a:t>
            </a:r>
            <a:r>
              <a:rPr sz="2800" spc="-20" dirty="0">
                <a:solidFill>
                  <a:srgbClr val="FFFF00"/>
                </a:solidFill>
                <a:latin typeface="Microsoft Sans Serif"/>
                <a:cs typeface="Microsoft Sans Serif"/>
              </a:rPr>
              <a:t>must </a:t>
            </a:r>
            <a:r>
              <a:rPr sz="2800" dirty="0">
                <a:solidFill>
                  <a:srgbClr val="FFFF00"/>
                </a:solidFill>
                <a:latin typeface="Microsoft Sans Serif"/>
                <a:cs typeface="Microsoft Sans Serif"/>
              </a:rPr>
              <a:t>leave</a:t>
            </a:r>
            <a:r>
              <a:rPr sz="2800" spc="-55" dirty="0">
                <a:solidFill>
                  <a:srgbClr val="FFFF00"/>
                </a:solidFill>
                <a:latin typeface="Microsoft Sans Serif"/>
                <a:cs typeface="Microsoft Sans Serif"/>
              </a:rPr>
              <a:t> </a:t>
            </a:r>
            <a:r>
              <a:rPr sz="2800" dirty="0">
                <a:solidFill>
                  <a:srgbClr val="FFFF00"/>
                </a:solidFill>
                <a:latin typeface="Microsoft Sans Serif"/>
                <a:cs typeface="Microsoft Sans Serif"/>
              </a:rPr>
              <a:t>as</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work</a:t>
            </a:r>
            <a:r>
              <a:rPr sz="2800" spc="-45" dirty="0">
                <a:solidFill>
                  <a:srgbClr val="FFFF00"/>
                </a:solidFill>
                <a:latin typeface="Microsoft Sans Serif"/>
                <a:cs typeface="Microsoft Sans Serif"/>
              </a:rPr>
              <a:t> </a:t>
            </a:r>
            <a:r>
              <a:rPr sz="2800" spc="-25" dirty="0">
                <a:solidFill>
                  <a:srgbClr val="FFFF00"/>
                </a:solidFill>
                <a:latin typeface="Microsoft Sans Serif"/>
                <a:cs typeface="Microsoft Sans Serif"/>
              </a:rPr>
              <a:t>(W)</a:t>
            </a:r>
            <a:endParaRPr sz="2800" dirty="0">
              <a:latin typeface="Microsoft Sans Serif"/>
              <a:cs typeface="Microsoft Sans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829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458467" y="288036"/>
              <a:ext cx="6263639" cy="1231392"/>
            </a:xfrm>
            <a:prstGeom prst="rect">
              <a:avLst/>
            </a:prstGeom>
          </p:spPr>
        </p:pic>
      </p:grpSp>
      <p:sp>
        <p:nvSpPr>
          <p:cNvPr id="14" name="object 14"/>
          <p:cNvSpPr txBox="1">
            <a:spLocks noGrp="1"/>
          </p:cNvSpPr>
          <p:nvPr>
            <p:ph type="title"/>
          </p:nvPr>
        </p:nvSpPr>
        <p:spPr>
          <a:xfrm>
            <a:off x="1600200" y="576588"/>
            <a:ext cx="8077200" cy="901143"/>
          </a:xfrm>
          <a:prstGeom prst="rect">
            <a:avLst/>
          </a:prstGeom>
        </p:spPr>
        <p:txBody>
          <a:bodyPr vert="horz" wrap="square" lIns="0" tIns="221868" rIns="0" bIns="0" rtlCol="0" anchor="t">
            <a:spAutoFit/>
          </a:bodyPr>
          <a:lstStyle/>
          <a:p>
            <a:pPr marL="1421760">
              <a:spcBef>
                <a:spcPts val="105"/>
              </a:spcBef>
            </a:pPr>
            <a:r>
              <a:rPr sz="4400" dirty="0">
                <a:solidFill>
                  <a:srgbClr val="FFFF00"/>
                </a:solidFill>
                <a:latin typeface="Microsoft Sans Serif"/>
                <a:cs typeface="Microsoft Sans Serif"/>
              </a:rPr>
              <a:t>1.1.3</a:t>
            </a:r>
            <a:r>
              <a:rPr sz="4400" spc="5" dirty="0">
                <a:solidFill>
                  <a:srgbClr val="FFFF00"/>
                </a:solidFill>
                <a:latin typeface="Microsoft Sans Serif"/>
                <a:cs typeface="Microsoft Sans Serif"/>
              </a:rPr>
              <a:t> </a:t>
            </a:r>
            <a:r>
              <a:rPr sz="4400" dirty="0">
                <a:solidFill>
                  <a:srgbClr val="FFFF00"/>
                </a:solidFill>
                <a:latin typeface="Microsoft Sans Serif"/>
                <a:cs typeface="Microsoft Sans Serif"/>
              </a:rPr>
              <a:t>Isobaric</a:t>
            </a:r>
            <a:r>
              <a:rPr sz="4400" spc="-180" dirty="0">
                <a:solidFill>
                  <a:srgbClr val="FFFF00"/>
                </a:solidFill>
                <a:latin typeface="Microsoft Sans Serif"/>
                <a:cs typeface="Microsoft Sans Serif"/>
              </a:rPr>
              <a:t> </a:t>
            </a:r>
            <a:r>
              <a:rPr sz="4400" spc="-10" dirty="0">
                <a:solidFill>
                  <a:srgbClr val="FFFF00"/>
                </a:solidFill>
                <a:latin typeface="Microsoft Sans Serif"/>
                <a:cs typeface="Microsoft Sans Serif"/>
              </a:rPr>
              <a:t>Process</a:t>
            </a:r>
            <a:endParaRPr sz="4400" dirty="0">
              <a:latin typeface="Microsoft Sans Serif"/>
              <a:cs typeface="Microsoft Sans Serif"/>
            </a:endParaRPr>
          </a:p>
        </p:txBody>
      </p:sp>
      <p:sp>
        <p:nvSpPr>
          <p:cNvPr id="15" name="object 15"/>
          <p:cNvSpPr txBox="1">
            <a:spLocks noGrp="1"/>
          </p:cNvSpPr>
          <p:nvPr>
            <p:ph idx="1"/>
          </p:nvPr>
        </p:nvSpPr>
        <p:spPr>
          <a:xfrm>
            <a:off x="1981199" y="1568666"/>
            <a:ext cx="6347714" cy="3806811"/>
          </a:xfrm>
          <a:prstGeom prst="rect">
            <a:avLst/>
          </a:prstGeom>
        </p:spPr>
        <p:txBody>
          <a:bodyPr vert="horz" wrap="square" lIns="0" tIns="241935" rIns="0" bIns="0" rtlCol="0">
            <a:spAutoFit/>
          </a:bodyPr>
          <a:lstStyle/>
          <a:p>
            <a:pPr marL="368299" marR="5080" indent="-343534">
              <a:lnSpc>
                <a:spcPct val="99900"/>
              </a:lnSpc>
              <a:spcBef>
                <a:spcPts val="105"/>
              </a:spcBef>
              <a:buClr>
                <a:srgbClr val="E1E1FF"/>
              </a:buClr>
              <a:buChar char="•"/>
              <a:tabLst>
                <a:tab pos="368299" algn="l"/>
              </a:tabLst>
            </a:pPr>
            <a:r>
              <a:rPr sz="2800" dirty="0">
                <a:solidFill>
                  <a:schemeClr val="accent1"/>
                </a:solidFill>
              </a:rPr>
              <a:t>An</a:t>
            </a:r>
            <a:r>
              <a:rPr sz="2800" spc="-15" dirty="0">
                <a:solidFill>
                  <a:schemeClr val="accent1"/>
                </a:solidFill>
              </a:rPr>
              <a:t> </a:t>
            </a:r>
            <a:r>
              <a:rPr sz="2800" dirty="0">
                <a:solidFill>
                  <a:schemeClr val="accent1"/>
                </a:solidFill>
              </a:rPr>
              <a:t>isobaric</a:t>
            </a:r>
            <a:r>
              <a:rPr sz="2800" spc="-15" dirty="0">
                <a:solidFill>
                  <a:schemeClr val="accent1"/>
                </a:solidFill>
              </a:rPr>
              <a:t> </a:t>
            </a:r>
            <a:r>
              <a:rPr sz="2800" dirty="0">
                <a:solidFill>
                  <a:schemeClr val="accent1"/>
                </a:solidFill>
              </a:rPr>
              <a:t>process</a:t>
            </a:r>
            <a:r>
              <a:rPr sz="2800" spc="-45" dirty="0">
                <a:solidFill>
                  <a:schemeClr val="accent1"/>
                </a:solidFill>
              </a:rPr>
              <a:t> </a:t>
            </a:r>
            <a:r>
              <a:rPr sz="2800" dirty="0">
                <a:solidFill>
                  <a:schemeClr val="accent1"/>
                </a:solidFill>
              </a:rPr>
              <a:t>is</a:t>
            </a:r>
            <a:r>
              <a:rPr sz="2800" spc="-10" dirty="0">
                <a:solidFill>
                  <a:schemeClr val="accent1"/>
                </a:solidFill>
              </a:rPr>
              <a:t> </a:t>
            </a:r>
            <a:r>
              <a:rPr sz="2800" dirty="0">
                <a:solidFill>
                  <a:schemeClr val="accent1"/>
                </a:solidFill>
              </a:rPr>
              <a:t>a</a:t>
            </a:r>
            <a:r>
              <a:rPr sz="2800" spc="-45" dirty="0">
                <a:solidFill>
                  <a:schemeClr val="accent1"/>
                </a:solidFill>
              </a:rPr>
              <a:t> </a:t>
            </a:r>
            <a:r>
              <a:rPr sz="2800" dirty="0">
                <a:solidFill>
                  <a:schemeClr val="accent1"/>
                </a:solidFill>
              </a:rPr>
              <a:t>constant</a:t>
            </a:r>
            <a:r>
              <a:rPr sz="2800" spc="-35" dirty="0">
                <a:solidFill>
                  <a:schemeClr val="accent1"/>
                </a:solidFill>
              </a:rPr>
              <a:t> </a:t>
            </a:r>
            <a:r>
              <a:rPr sz="2800" spc="-10" dirty="0">
                <a:solidFill>
                  <a:schemeClr val="accent1"/>
                </a:solidFill>
              </a:rPr>
              <a:t>pressure </a:t>
            </a:r>
            <a:r>
              <a:rPr sz="2800" dirty="0">
                <a:solidFill>
                  <a:schemeClr val="accent1"/>
                </a:solidFill>
              </a:rPr>
              <a:t>process.</a:t>
            </a:r>
            <a:r>
              <a:rPr sz="2800" spc="-140" dirty="0">
                <a:solidFill>
                  <a:schemeClr val="accent1"/>
                </a:solidFill>
              </a:rPr>
              <a:t> </a:t>
            </a:r>
            <a:r>
              <a:rPr sz="2800" dirty="0">
                <a:solidFill>
                  <a:schemeClr val="accent1"/>
                </a:solidFill>
              </a:rPr>
              <a:t>ΔU,</a:t>
            </a:r>
            <a:r>
              <a:rPr sz="2800" spc="-10" dirty="0">
                <a:solidFill>
                  <a:schemeClr val="accent1"/>
                </a:solidFill>
              </a:rPr>
              <a:t> </a:t>
            </a:r>
            <a:r>
              <a:rPr sz="2800" dirty="0">
                <a:solidFill>
                  <a:schemeClr val="accent1"/>
                </a:solidFill>
              </a:rPr>
              <a:t>W,</a:t>
            </a:r>
            <a:r>
              <a:rPr sz="2800" spc="-25" dirty="0">
                <a:solidFill>
                  <a:schemeClr val="accent1"/>
                </a:solidFill>
              </a:rPr>
              <a:t> </a:t>
            </a:r>
            <a:r>
              <a:rPr sz="2800" dirty="0">
                <a:solidFill>
                  <a:schemeClr val="accent1"/>
                </a:solidFill>
              </a:rPr>
              <a:t>and</a:t>
            </a:r>
            <a:r>
              <a:rPr sz="2800" spc="-10" dirty="0">
                <a:solidFill>
                  <a:schemeClr val="accent1"/>
                </a:solidFill>
              </a:rPr>
              <a:t> </a:t>
            </a:r>
            <a:r>
              <a:rPr sz="2800" dirty="0">
                <a:solidFill>
                  <a:schemeClr val="accent1"/>
                </a:solidFill>
              </a:rPr>
              <a:t>Q</a:t>
            </a:r>
            <a:r>
              <a:rPr sz="2800" spc="-20" dirty="0">
                <a:solidFill>
                  <a:schemeClr val="accent1"/>
                </a:solidFill>
              </a:rPr>
              <a:t> </a:t>
            </a:r>
            <a:r>
              <a:rPr sz="2800" dirty="0">
                <a:solidFill>
                  <a:schemeClr val="accent1"/>
                </a:solidFill>
              </a:rPr>
              <a:t>are</a:t>
            </a:r>
            <a:r>
              <a:rPr sz="2800" spc="-20" dirty="0">
                <a:solidFill>
                  <a:schemeClr val="accent1"/>
                </a:solidFill>
              </a:rPr>
              <a:t> </a:t>
            </a:r>
            <a:r>
              <a:rPr sz="2800" dirty="0">
                <a:solidFill>
                  <a:schemeClr val="accent1"/>
                </a:solidFill>
              </a:rPr>
              <a:t>generally</a:t>
            </a:r>
            <a:r>
              <a:rPr sz="2800" spc="-5" dirty="0">
                <a:solidFill>
                  <a:schemeClr val="accent1"/>
                </a:solidFill>
              </a:rPr>
              <a:t> </a:t>
            </a:r>
            <a:r>
              <a:rPr sz="2800" spc="-20" dirty="0">
                <a:solidFill>
                  <a:schemeClr val="accent1"/>
                </a:solidFill>
              </a:rPr>
              <a:t>non- </a:t>
            </a:r>
            <a:r>
              <a:rPr sz="2800" dirty="0">
                <a:solidFill>
                  <a:schemeClr val="accent1"/>
                </a:solidFill>
              </a:rPr>
              <a:t>zero,</a:t>
            </a:r>
            <a:r>
              <a:rPr sz="2800" spc="-15" dirty="0">
                <a:solidFill>
                  <a:schemeClr val="accent1"/>
                </a:solidFill>
              </a:rPr>
              <a:t> </a:t>
            </a:r>
            <a:r>
              <a:rPr sz="2800" dirty="0">
                <a:solidFill>
                  <a:schemeClr val="accent1"/>
                </a:solidFill>
              </a:rPr>
              <a:t>but</a:t>
            </a:r>
            <a:r>
              <a:rPr sz="2800" spc="-15" dirty="0">
                <a:solidFill>
                  <a:schemeClr val="accent1"/>
                </a:solidFill>
              </a:rPr>
              <a:t> </a:t>
            </a:r>
            <a:r>
              <a:rPr sz="2800" dirty="0">
                <a:solidFill>
                  <a:schemeClr val="accent1"/>
                </a:solidFill>
              </a:rPr>
              <a:t>calculating</a:t>
            </a:r>
            <a:r>
              <a:rPr sz="2800" spc="-15" dirty="0">
                <a:solidFill>
                  <a:schemeClr val="accent1"/>
                </a:solidFill>
              </a:rPr>
              <a:t> </a:t>
            </a:r>
            <a:r>
              <a:rPr sz="2800" dirty="0">
                <a:solidFill>
                  <a:schemeClr val="accent1"/>
                </a:solidFill>
              </a:rPr>
              <a:t>the</a:t>
            </a:r>
            <a:r>
              <a:rPr sz="2800" spc="-25" dirty="0">
                <a:solidFill>
                  <a:schemeClr val="accent1"/>
                </a:solidFill>
              </a:rPr>
              <a:t> </a:t>
            </a:r>
            <a:r>
              <a:rPr sz="2800" dirty="0">
                <a:solidFill>
                  <a:schemeClr val="accent1"/>
                </a:solidFill>
              </a:rPr>
              <a:t>work</a:t>
            </a:r>
            <a:r>
              <a:rPr sz="2800" spc="-15" dirty="0">
                <a:solidFill>
                  <a:schemeClr val="accent1"/>
                </a:solidFill>
              </a:rPr>
              <a:t> </a:t>
            </a:r>
            <a:r>
              <a:rPr sz="2800" dirty="0">
                <a:solidFill>
                  <a:schemeClr val="accent1"/>
                </a:solidFill>
              </a:rPr>
              <a:t>done</a:t>
            </a:r>
            <a:r>
              <a:rPr sz="2800" spc="-15" dirty="0">
                <a:solidFill>
                  <a:schemeClr val="accent1"/>
                </a:solidFill>
              </a:rPr>
              <a:t> </a:t>
            </a:r>
            <a:r>
              <a:rPr sz="2800" dirty="0">
                <a:solidFill>
                  <a:schemeClr val="accent1"/>
                </a:solidFill>
              </a:rPr>
              <a:t>by</a:t>
            </a:r>
            <a:r>
              <a:rPr sz="2800" spc="-10" dirty="0">
                <a:solidFill>
                  <a:schemeClr val="accent1"/>
                </a:solidFill>
              </a:rPr>
              <a:t> </a:t>
            </a:r>
            <a:r>
              <a:rPr sz="2800" spc="-25" dirty="0">
                <a:solidFill>
                  <a:schemeClr val="accent1"/>
                </a:solidFill>
              </a:rPr>
              <a:t>an </a:t>
            </a:r>
            <a:r>
              <a:rPr sz="2800" dirty="0">
                <a:solidFill>
                  <a:schemeClr val="accent1"/>
                </a:solidFill>
              </a:rPr>
              <a:t>ideal</a:t>
            </a:r>
            <a:r>
              <a:rPr sz="2800" spc="-25" dirty="0">
                <a:solidFill>
                  <a:schemeClr val="accent1"/>
                </a:solidFill>
              </a:rPr>
              <a:t> </a:t>
            </a:r>
            <a:r>
              <a:rPr sz="2800" dirty="0">
                <a:solidFill>
                  <a:schemeClr val="accent1"/>
                </a:solidFill>
              </a:rPr>
              <a:t>gas</a:t>
            </a:r>
            <a:r>
              <a:rPr sz="2800" spc="-15" dirty="0">
                <a:solidFill>
                  <a:schemeClr val="accent1"/>
                </a:solidFill>
              </a:rPr>
              <a:t> </a:t>
            </a:r>
            <a:r>
              <a:rPr sz="2800" dirty="0">
                <a:solidFill>
                  <a:schemeClr val="accent1"/>
                </a:solidFill>
              </a:rPr>
              <a:t>is</a:t>
            </a:r>
            <a:r>
              <a:rPr sz="2800" spc="-10" dirty="0">
                <a:solidFill>
                  <a:schemeClr val="accent1"/>
                </a:solidFill>
              </a:rPr>
              <a:t> straightforward</a:t>
            </a:r>
            <a:endParaRPr lang="en-US" sz="2800" spc="-10" dirty="0">
              <a:solidFill>
                <a:schemeClr val="accent1"/>
              </a:solidFill>
            </a:endParaRPr>
          </a:p>
          <a:p>
            <a:pPr marL="24765" marR="5080" indent="0">
              <a:lnSpc>
                <a:spcPct val="99900"/>
              </a:lnSpc>
              <a:spcBef>
                <a:spcPts val="105"/>
              </a:spcBef>
              <a:buClr>
                <a:srgbClr val="E1E1FF"/>
              </a:buClr>
              <a:buNone/>
              <a:tabLst>
                <a:tab pos="368299" algn="l"/>
              </a:tabLst>
            </a:pPr>
            <a:r>
              <a:rPr lang="en-US" sz="2800" spc="-10" dirty="0">
                <a:solidFill>
                  <a:schemeClr val="accent1"/>
                </a:solidFill>
              </a:rPr>
              <a:t>                      </a:t>
            </a:r>
            <a:r>
              <a:rPr sz="2800" dirty="0">
                <a:solidFill>
                  <a:schemeClr val="accent1"/>
                </a:solidFill>
              </a:rPr>
              <a:t>W</a:t>
            </a:r>
            <a:r>
              <a:rPr sz="2800" spc="10" dirty="0">
                <a:solidFill>
                  <a:schemeClr val="accent1"/>
                </a:solidFill>
              </a:rPr>
              <a:t> </a:t>
            </a:r>
            <a:r>
              <a:rPr sz="2800" dirty="0">
                <a:solidFill>
                  <a:schemeClr val="accent1"/>
                </a:solidFill>
              </a:rPr>
              <a:t>=</a:t>
            </a:r>
            <a:r>
              <a:rPr sz="2800" spc="10" dirty="0">
                <a:solidFill>
                  <a:schemeClr val="accent1"/>
                </a:solidFill>
              </a:rPr>
              <a:t> </a:t>
            </a:r>
            <a:r>
              <a:rPr sz="2800" spc="-20" dirty="0">
                <a:solidFill>
                  <a:schemeClr val="accent1"/>
                </a:solidFill>
              </a:rPr>
              <a:t>P·ΔV</a:t>
            </a:r>
          </a:p>
          <a:p>
            <a:pPr marL="368299" marR="21590" indent="-343534">
              <a:spcBef>
                <a:spcPts val="765"/>
              </a:spcBef>
              <a:buClr>
                <a:srgbClr val="E1E1FF"/>
              </a:buClr>
              <a:buChar char="•"/>
              <a:tabLst>
                <a:tab pos="368299" algn="l"/>
              </a:tabLst>
            </a:pPr>
            <a:r>
              <a:rPr sz="2800" dirty="0">
                <a:solidFill>
                  <a:schemeClr val="accent1"/>
                </a:solidFill>
              </a:rPr>
              <a:t>Water</a:t>
            </a:r>
            <a:r>
              <a:rPr sz="2800" spc="-65" dirty="0">
                <a:solidFill>
                  <a:schemeClr val="accent1"/>
                </a:solidFill>
              </a:rPr>
              <a:t> </a:t>
            </a:r>
            <a:r>
              <a:rPr sz="2800" dirty="0">
                <a:solidFill>
                  <a:schemeClr val="accent1"/>
                </a:solidFill>
              </a:rPr>
              <a:t>boiling</a:t>
            </a:r>
            <a:r>
              <a:rPr sz="2800" spc="-40" dirty="0">
                <a:solidFill>
                  <a:schemeClr val="accent1"/>
                </a:solidFill>
              </a:rPr>
              <a:t> </a:t>
            </a:r>
            <a:r>
              <a:rPr sz="2800" dirty="0">
                <a:solidFill>
                  <a:schemeClr val="accent1"/>
                </a:solidFill>
              </a:rPr>
              <a:t>in</a:t>
            </a:r>
            <a:r>
              <a:rPr sz="2800" spc="-40" dirty="0">
                <a:solidFill>
                  <a:schemeClr val="accent1"/>
                </a:solidFill>
              </a:rPr>
              <a:t> </a:t>
            </a:r>
            <a:r>
              <a:rPr sz="2800" dirty="0">
                <a:solidFill>
                  <a:schemeClr val="accent1"/>
                </a:solidFill>
              </a:rPr>
              <a:t>a</a:t>
            </a:r>
            <a:r>
              <a:rPr sz="2800" spc="-45" dirty="0">
                <a:solidFill>
                  <a:schemeClr val="accent1"/>
                </a:solidFill>
              </a:rPr>
              <a:t> </a:t>
            </a:r>
            <a:r>
              <a:rPr sz="2800" dirty="0">
                <a:solidFill>
                  <a:schemeClr val="accent1"/>
                </a:solidFill>
              </a:rPr>
              <a:t>saucepan</a:t>
            </a:r>
            <a:r>
              <a:rPr sz="2800" spc="-65" dirty="0">
                <a:solidFill>
                  <a:schemeClr val="accent1"/>
                </a:solidFill>
              </a:rPr>
              <a:t> </a:t>
            </a:r>
            <a:r>
              <a:rPr sz="2800" dirty="0">
                <a:solidFill>
                  <a:schemeClr val="accent1"/>
                </a:solidFill>
              </a:rPr>
              <a:t>is</a:t>
            </a:r>
            <a:r>
              <a:rPr sz="2800" spc="-35" dirty="0">
                <a:solidFill>
                  <a:schemeClr val="accent1"/>
                </a:solidFill>
              </a:rPr>
              <a:t> </a:t>
            </a:r>
            <a:r>
              <a:rPr sz="2800" dirty="0">
                <a:solidFill>
                  <a:schemeClr val="accent1"/>
                </a:solidFill>
              </a:rPr>
              <a:t>an</a:t>
            </a:r>
            <a:r>
              <a:rPr sz="2800" spc="-40" dirty="0">
                <a:solidFill>
                  <a:schemeClr val="accent1"/>
                </a:solidFill>
              </a:rPr>
              <a:t> </a:t>
            </a:r>
            <a:r>
              <a:rPr sz="2800" spc="-10" dirty="0">
                <a:solidFill>
                  <a:schemeClr val="accent1"/>
                </a:solidFill>
              </a:rPr>
              <a:t>example </a:t>
            </a:r>
            <a:r>
              <a:rPr sz="2800" dirty="0">
                <a:solidFill>
                  <a:schemeClr val="accent1"/>
                </a:solidFill>
              </a:rPr>
              <a:t>of</a:t>
            </a:r>
            <a:r>
              <a:rPr sz="2800" spc="-10" dirty="0">
                <a:solidFill>
                  <a:schemeClr val="accent1"/>
                </a:solidFill>
              </a:rPr>
              <a:t> </a:t>
            </a:r>
            <a:r>
              <a:rPr sz="2800" dirty="0">
                <a:solidFill>
                  <a:schemeClr val="accent1"/>
                </a:solidFill>
              </a:rPr>
              <a:t>an</a:t>
            </a:r>
            <a:r>
              <a:rPr sz="2800" spc="-5" dirty="0">
                <a:solidFill>
                  <a:schemeClr val="accent1"/>
                </a:solidFill>
              </a:rPr>
              <a:t> </a:t>
            </a:r>
            <a:r>
              <a:rPr sz="2800" dirty="0">
                <a:solidFill>
                  <a:schemeClr val="accent1"/>
                </a:solidFill>
              </a:rPr>
              <a:t>isobar</a:t>
            </a:r>
            <a:r>
              <a:rPr sz="2800" spc="-5" dirty="0">
                <a:solidFill>
                  <a:schemeClr val="accent1"/>
                </a:solidFill>
              </a:rPr>
              <a:t> </a:t>
            </a:r>
            <a:r>
              <a:rPr sz="2800" spc="-10" dirty="0">
                <a:solidFill>
                  <a:schemeClr val="accent1"/>
                </a:solidFill>
              </a:rPr>
              <a:t>process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318260" y="288036"/>
              <a:ext cx="6544056" cy="1231392"/>
            </a:xfrm>
            <a:prstGeom prst="rect">
              <a:avLst/>
            </a:prstGeom>
          </p:spPr>
        </p:pic>
      </p:grpSp>
      <p:sp>
        <p:nvSpPr>
          <p:cNvPr id="14" name="object 14"/>
          <p:cNvSpPr txBox="1">
            <a:spLocks noGrp="1"/>
          </p:cNvSpPr>
          <p:nvPr>
            <p:ph type="title"/>
          </p:nvPr>
        </p:nvSpPr>
        <p:spPr>
          <a:xfrm>
            <a:off x="1676400" y="76201"/>
            <a:ext cx="8137524" cy="901143"/>
          </a:xfrm>
          <a:prstGeom prst="rect">
            <a:avLst/>
          </a:prstGeom>
        </p:spPr>
        <p:txBody>
          <a:bodyPr vert="horz" wrap="square" lIns="0" tIns="221868" rIns="0" bIns="0" rtlCol="0" anchor="t">
            <a:spAutoFit/>
          </a:bodyPr>
          <a:lstStyle/>
          <a:p>
            <a:pPr marL="1281425">
              <a:spcBef>
                <a:spcPts val="105"/>
              </a:spcBef>
            </a:pPr>
            <a:r>
              <a:rPr sz="4400" dirty="0">
                <a:solidFill>
                  <a:srgbClr val="FFFF00"/>
                </a:solidFill>
                <a:latin typeface="Microsoft Sans Serif"/>
                <a:cs typeface="Microsoft Sans Serif"/>
              </a:rPr>
              <a:t>1.1.4</a:t>
            </a:r>
            <a:r>
              <a:rPr sz="4400" spc="-10" dirty="0">
                <a:solidFill>
                  <a:srgbClr val="FFFF00"/>
                </a:solidFill>
                <a:latin typeface="Microsoft Sans Serif"/>
                <a:cs typeface="Microsoft Sans Serif"/>
              </a:rPr>
              <a:t> </a:t>
            </a:r>
            <a:r>
              <a:rPr sz="4400" dirty="0">
                <a:solidFill>
                  <a:srgbClr val="FFFF00"/>
                </a:solidFill>
                <a:latin typeface="Microsoft Sans Serif"/>
                <a:cs typeface="Microsoft Sans Serif"/>
              </a:rPr>
              <a:t>Isochoric</a:t>
            </a:r>
            <a:r>
              <a:rPr sz="4400" spc="-10" dirty="0">
                <a:solidFill>
                  <a:srgbClr val="FFFF00"/>
                </a:solidFill>
                <a:latin typeface="Microsoft Sans Serif"/>
                <a:cs typeface="Microsoft Sans Serif"/>
              </a:rPr>
              <a:t> Process</a:t>
            </a:r>
            <a:endParaRPr sz="4400" dirty="0">
              <a:latin typeface="Microsoft Sans Serif"/>
              <a:cs typeface="Microsoft Sans Serif"/>
            </a:endParaRPr>
          </a:p>
        </p:txBody>
      </p:sp>
      <p:sp>
        <p:nvSpPr>
          <p:cNvPr id="15" name="object 15"/>
          <p:cNvSpPr txBox="1"/>
          <p:nvPr/>
        </p:nvSpPr>
        <p:spPr>
          <a:xfrm>
            <a:off x="2133600" y="1401023"/>
            <a:ext cx="7680324" cy="3665747"/>
          </a:xfrm>
          <a:prstGeom prst="rect">
            <a:avLst/>
          </a:prstGeom>
        </p:spPr>
        <p:txBody>
          <a:bodyPr vert="horz" wrap="square" lIns="0" tIns="13335" rIns="0" bIns="0" rtlCol="0">
            <a:spAutoFit/>
          </a:bodyPr>
          <a:lstStyle/>
          <a:p>
            <a:pPr marL="355599" marR="5080" indent="-343534">
              <a:lnSpc>
                <a:spcPct val="99900"/>
              </a:lnSpc>
              <a:spcBef>
                <a:spcPts val="105"/>
              </a:spcBef>
              <a:buClr>
                <a:srgbClr val="E1E1FF"/>
              </a:buClr>
              <a:buChar char="•"/>
              <a:tabLst>
                <a:tab pos="355599" algn="l"/>
              </a:tabLst>
            </a:pPr>
            <a:r>
              <a:rPr sz="3200" dirty="0">
                <a:solidFill>
                  <a:srgbClr val="FFFF00"/>
                </a:solidFill>
                <a:latin typeface="Microsoft Sans Serif"/>
                <a:cs typeface="Microsoft Sans Serif"/>
              </a:rPr>
              <a:t>An</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isochoric</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process</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55" dirty="0">
                <a:solidFill>
                  <a:srgbClr val="FFFF00"/>
                </a:solidFill>
                <a:latin typeface="Microsoft Sans Serif"/>
                <a:cs typeface="Microsoft Sans Serif"/>
              </a:rPr>
              <a:t> </a:t>
            </a:r>
            <a:r>
              <a:rPr sz="3200" spc="-10" dirty="0">
                <a:solidFill>
                  <a:srgbClr val="FFFF00"/>
                </a:solidFill>
                <a:latin typeface="Microsoft Sans Serif"/>
                <a:cs typeface="Microsoft Sans Serif"/>
              </a:rPr>
              <a:t>volume </a:t>
            </a:r>
            <a:r>
              <a:rPr sz="3200" dirty="0">
                <a:solidFill>
                  <a:srgbClr val="FFFF00"/>
                </a:solidFill>
                <a:latin typeface="Microsoft Sans Serif"/>
                <a:cs typeface="Microsoft Sans Serif"/>
              </a:rPr>
              <a:t>process.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When</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volume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25" dirty="0">
                <a:solidFill>
                  <a:srgbClr val="FFFF00"/>
                </a:solidFill>
                <a:latin typeface="Microsoft Sans Serif"/>
                <a:cs typeface="Microsoft Sans Serif"/>
              </a:rPr>
              <a:t> </a:t>
            </a:r>
            <a:r>
              <a:rPr sz="3200" spc="-10" dirty="0">
                <a:solidFill>
                  <a:srgbClr val="FFFF00"/>
                </a:solidFill>
                <a:latin typeface="Microsoft Sans Serif"/>
                <a:cs typeface="Microsoft Sans Serif"/>
              </a:rPr>
              <a:t>system </a:t>
            </a:r>
            <a:r>
              <a:rPr sz="3200" dirty="0">
                <a:solidFill>
                  <a:srgbClr val="FFFF00"/>
                </a:solidFill>
                <a:latin typeface="Microsoft Sans Serif"/>
                <a:cs typeface="Microsoft Sans Serif"/>
              </a:rPr>
              <a:t>doesn’t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change,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it</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will</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do</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no</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work</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on</a:t>
            </a:r>
            <a:r>
              <a:rPr sz="3200" spc="-5" dirty="0">
                <a:solidFill>
                  <a:srgbClr val="FFFF00"/>
                </a:solidFill>
                <a:latin typeface="Microsoft Sans Serif"/>
                <a:cs typeface="Microsoft Sans Serif"/>
              </a:rPr>
              <a:t> </a:t>
            </a:r>
            <a:r>
              <a:rPr sz="3200" spc="-25" dirty="0">
                <a:solidFill>
                  <a:srgbClr val="FFFF00"/>
                </a:solidFill>
                <a:latin typeface="Microsoft Sans Serif"/>
                <a:cs typeface="Microsoft Sans Serif"/>
              </a:rPr>
              <a:t>its </a:t>
            </a:r>
            <a:r>
              <a:rPr sz="3200" dirty="0">
                <a:solidFill>
                  <a:srgbClr val="FFFF00"/>
                </a:solidFill>
                <a:latin typeface="Microsoft Sans Serif"/>
                <a:cs typeface="Microsoft Sans Serif"/>
              </a:rPr>
              <a:t>surroundings.</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W</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45" dirty="0">
                <a:solidFill>
                  <a:srgbClr val="FFFF00"/>
                </a:solidFill>
                <a:latin typeface="Microsoft Sans Serif"/>
                <a:cs typeface="Microsoft Sans Serif"/>
              </a:rPr>
              <a:t> </a:t>
            </a:r>
            <a:r>
              <a:rPr sz="3200" spc="-50" dirty="0">
                <a:solidFill>
                  <a:srgbClr val="FFFF00"/>
                </a:solidFill>
                <a:latin typeface="Microsoft Sans Serif"/>
                <a:cs typeface="Microsoft Sans Serif"/>
              </a:rPr>
              <a:t>0</a:t>
            </a:r>
            <a:endParaRPr sz="3200" dirty="0">
              <a:latin typeface="Microsoft Sans Serif"/>
              <a:cs typeface="Microsoft Sans Serif"/>
            </a:endParaRPr>
          </a:p>
          <a:p>
            <a:pPr marL="171450" algn="ctr">
              <a:spcBef>
                <a:spcPts val="760"/>
              </a:spcBef>
            </a:pPr>
            <a:r>
              <a:rPr sz="3200" dirty="0">
                <a:solidFill>
                  <a:srgbClr val="FFFF00"/>
                </a:solidFill>
                <a:latin typeface="Microsoft Sans Serif"/>
                <a:cs typeface="Microsoft Sans Serif"/>
              </a:rPr>
              <a:t>ΔU</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25" dirty="0">
                <a:solidFill>
                  <a:srgbClr val="FFFF00"/>
                </a:solidFill>
                <a:latin typeface="Microsoft Sans Serif"/>
                <a:cs typeface="Microsoft Sans Serif"/>
              </a:rPr>
              <a:t> </a:t>
            </a:r>
            <a:r>
              <a:rPr sz="3200" spc="-50" dirty="0">
                <a:solidFill>
                  <a:srgbClr val="FFFF00"/>
                </a:solidFill>
                <a:latin typeface="Microsoft Sans Serif"/>
                <a:cs typeface="Microsoft Sans Serif"/>
              </a:rPr>
              <a:t>Q</a:t>
            </a:r>
            <a:endParaRPr sz="3200" dirty="0">
              <a:latin typeface="Microsoft Sans Serif"/>
              <a:cs typeface="Microsoft Sans Serif"/>
            </a:endParaRPr>
          </a:p>
          <a:p>
            <a:pPr marL="355599" marR="594993" indent="-343534">
              <a:spcBef>
                <a:spcPts val="765"/>
              </a:spcBef>
              <a:buClr>
                <a:srgbClr val="E1E1FF"/>
              </a:buClr>
              <a:buChar char="•"/>
              <a:tabLst>
                <a:tab pos="355599" algn="l"/>
              </a:tabLst>
            </a:pPr>
            <a:r>
              <a:rPr sz="3200" dirty="0">
                <a:solidFill>
                  <a:srgbClr val="FFFF00"/>
                </a:solidFill>
                <a:latin typeface="Microsoft Sans Serif"/>
                <a:cs typeface="Microsoft Sans Serif"/>
              </a:rPr>
              <a:t>Heating</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gas</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in</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closed</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container</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5" dirty="0">
                <a:solidFill>
                  <a:srgbClr val="FFFF00"/>
                </a:solidFill>
                <a:latin typeface="Microsoft Sans Serif"/>
                <a:cs typeface="Microsoft Sans Serif"/>
              </a:rPr>
              <a:t> </a:t>
            </a:r>
            <a:r>
              <a:rPr sz="3200" spc="-35" dirty="0">
                <a:solidFill>
                  <a:srgbClr val="FFFF00"/>
                </a:solidFill>
                <a:latin typeface="Microsoft Sans Serif"/>
                <a:cs typeface="Microsoft Sans Serif"/>
              </a:rPr>
              <a:t>an </a:t>
            </a:r>
            <a:r>
              <a:rPr sz="3200" dirty="0">
                <a:solidFill>
                  <a:srgbClr val="FFFF00"/>
                </a:solidFill>
                <a:latin typeface="Microsoft Sans Serif"/>
                <a:cs typeface="Microsoft Sans Serif"/>
              </a:rPr>
              <a:t>isochoric</a:t>
            </a:r>
            <a:r>
              <a:rPr sz="3200" spc="-50" dirty="0">
                <a:solidFill>
                  <a:srgbClr val="FFFF00"/>
                </a:solidFill>
                <a:latin typeface="Microsoft Sans Serif"/>
                <a:cs typeface="Microsoft Sans Serif"/>
              </a:rPr>
              <a:t> </a:t>
            </a:r>
            <a:r>
              <a:rPr sz="3200" spc="-10" dirty="0">
                <a:solidFill>
                  <a:srgbClr val="FFFF00"/>
                </a:solidFill>
                <a:latin typeface="Microsoft Sans Serif"/>
                <a:cs typeface="Microsoft Sans Serif"/>
              </a:rPr>
              <a:t>process</a:t>
            </a:r>
            <a:endParaRPr sz="3200" dirty="0">
              <a:latin typeface="Microsoft Sans Serif"/>
              <a:cs typeface="Microsoft Sans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9822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2002535" y="288036"/>
              <a:ext cx="5177027" cy="1231392"/>
            </a:xfrm>
            <a:prstGeom prst="rect">
              <a:avLst/>
            </a:prstGeom>
          </p:spPr>
        </p:pic>
      </p:grpSp>
      <p:sp>
        <p:nvSpPr>
          <p:cNvPr id="14" name="object 14"/>
          <p:cNvSpPr txBox="1">
            <a:spLocks noGrp="1"/>
          </p:cNvSpPr>
          <p:nvPr>
            <p:ph type="title"/>
          </p:nvPr>
        </p:nvSpPr>
        <p:spPr>
          <a:xfrm>
            <a:off x="1998662" y="457201"/>
            <a:ext cx="7450138" cy="901143"/>
          </a:xfrm>
          <a:prstGeom prst="rect">
            <a:avLst/>
          </a:prstGeom>
        </p:spPr>
        <p:txBody>
          <a:bodyPr vert="horz" wrap="square" lIns="0" tIns="221868" rIns="0" bIns="0" rtlCol="0" anchor="t">
            <a:spAutoFit/>
          </a:bodyPr>
          <a:lstStyle/>
          <a:p>
            <a:pPr marL="1965953">
              <a:spcBef>
                <a:spcPts val="105"/>
              </a:spcBef>
            </a:pPr>
            <a:r>
              <a:rPr sz="4400" dirty="0">
                <a:solidFill>
                  <a:srgbClr val="FFFF00"/>
                </a:solidFill>
                <a:latin typeface="Microsoft Sans Serif"/>
                <a:cs typeface="Microsoft Sans Serif"/>
              </a:rPr>
              <a:t>1.2</a:t>
            </a:r>
            <a:r>
              <a:rPr sz="4400" spc="30" dirty="0">
                <a:solidFill>
                  <a:srgbClr val="FFFF00"/>
                </a:solidFill>
                <a:latin typeface="Microsoft Sans Serif"/>
                <a:cs typeface="Microsoft Sans Serif"/>
              </a:rPr>
              <a:t> </a:t>
            </a:r>
            <a:r>
              <a:rPr sz="4400" dirty="0">
                <a:solidFill>
                  <a:srgbClr val="FFFF00"/>
                </a:solidFill>
                <a:latin typeface="Microsoft Sans Serif"/>
                <a:cs typeface="Microsoft Sans Serif"/>
              </a:rPr>
              <a:t>Heat</a:t>
            </a:r>
            <a:r>
              <a:rPr sz="4400" spc="15" dirty="0">
                <a:solidFill>
                  <a:srgbClr val="FFFF00"/>
                </a:solidFill>
                <a:latin typeface="Microsoft Sans Serif"/>
                <a:cs typeface="Microsoft Sans Serif"/>
              </a:rPr>
              <a:t> </a:t>
            </a:r>
            <a:r>
              <a:rPr sz="4400" spc="-10" dirty="0">
                <a:solidFill>
                  <a:srgbClr val="FFFF00"/>
                </a:solidFill>
                <a:latin typeface="Microsoft Sans Serif"/>
                <a:cs typeface="Microsoft Sans Serif"/>
              </a:rPr>
              <a:t>Capacity</a:t>
            </a:r>
            <a:endParaRPr sz="4400" dirty="0">
              <a:latin typeface="Microsoft Sans Serif"/>
              <a:cs typeface="Microsoft Sans Serif"/>
            </a:endParaRPr>
          </a:p>
        </p:txBody>
      </p:sp>
      <p:sp>
        <p:nvSpPr>
          <p:cNvPr id="15" name="object 15"/>
          <p:cNvSpPr txBox="1"/>
          <p:nvPr/>
        </p:nvSpPr>
        <p:spPr>
          <a:xfrm>
            <a:off x="2133600" y="1705881"/>
            <a:ext cx="7559040" cy="3668312"/>
          </a:xfrm>
          <a:prstGeom prst="rect">
            <a:avLst/>
          </a:prstGeom>
        </p:spPr>
        <p:txBody>
          <a:bodyPr vert="horz" wrap="square" lIns="0" tIns="13335" rIns="0" bIns="0" rtlCol="0">
            <a:spAutoFit/>
          </a:bodyPr>
          <a:lstStyle/>
          <a:p>
            <a:pPr marL="380999" marR="518157" indent="-343534" algn="just">
              <a:lnSpc>
                <a:spcPct val="99900"/>
              </a:lnSpc>
              <a:spcBef>
                <a:spcPts val="105"/>
              </a:spcBef>
              <a:buClr>
                <a:srgbClr val="E1E1FF"/>
              </a:buClr>
              <a:buChar char="•"/>
              <a:tabLst>
                <a:tab pos="380999" algn="l"/>
              </a:tabLst>
            </a:pPr>
            <a:r>
              <a:rPr sz="3200" dirty="0">
                <a:solidFill>
                  <a:srgbClr val="FFFF00"/>
                </a:solidFill>
                <a:latin typeface="Microsoft Sans Serif"/>
                <a:cs typeface="Microsoft Sans Serif"/>
              </a:rPr>
              <a:t>The</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amount of heat</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required</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to raise </a:t>
            </a:r>
            <a:r>
              <a:rPr sz="3200" spc="-50" dirty="0">
                <a:solidFill>
                  <a:srgbClr val="FFFF00"/>
                </a:solidFill>
                <a:latin typeface="Microsoft Sans Serif"/>
                <a:cs typeface="Microsoft Sans Serif"/>
              </a:rPr>
              <a:t>a </a:t>
            </a:r>
            <a:r>
              <a:rPr sz="3200" dirty="0">
                <a:solidFill>
                  <a:srgbClr val="FFFF00"/>
                </a:solidFill>
                <a:latin typeface="Microsoft Sans Serif"/>
                <a:cs typeface="Microsoft Sans Serif"/>
              </a:rPr>
              <a:t>certain</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mass</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65" dirty="0">
                <a:solidFill>
                  <a:srgbClr val="FFFF00"/>
                </a:solidFill>
                <a:latin typeface="Microsoft Sans Serif"/>
                <a:cs typeface="Microsoft Sans Serif"/>
              </a:rPr>
              <a:t> </a:t>
            </a:r>
            <a:r>
              <a:rPr sz="3200" dirty="0">
                <a:solidFill>
                  <a:srgbClr val="FFFF00"/>
                </a:solidFill>
                <a:latin typeface="Microsoft Sans Serif"/>
                <a:cs typeface="Microsoft Sans Serif"/>
              </a:rPr>
              <a:t>material</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by</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55" dirty="0">
                <a:solidFill>
                  <a:srgbClr val="FFFF00"/>
                </a:solidFill>
                <a:latin typeface="Microsoft Sans Serif"/>
                <a:cs typeface="Microsoft Sans Serif"/>
              </a:rPr>
              <a:t> </a:t>
            </a:r>
            <a:r>
              <a:rPr sz="3200" spc="-10" dirty="0">
                <a:solidFill>
                  <a:srgbClr val="FFFF00"/>
                </a:solidFill>
                <a:latin typeface="Microsoft Sans Serif"/>
                <a:cs typeface="Microsoft Sans Serif"/>
              </a:rPr>
              <a:t>certain </a:t>
            </a:r>
            <a:r>
              <a:rPr sz="3200" dirty="0">
                <a:solidFill>
                  <a:srgbClr val="FFFF00"/>
                </a:solidFill>
                <a:latin typeface="Microsoft Sans Serif"/>
                <a:cs typeface="Microsoft Sans Serif"/>
              </a:rPr>
              <a:t>temperature</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called</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heat</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capacity</a:t>
            </a:r>
            <a:endParaRPr sz="3200" dirty="0">
              <a:latin typeface="Microsoft Sans Serif"/>
              <a:cs typeface="Microsoft Sans Serif"/>
            </a:endParaRPr>
          </a:p>
          <a:p>
            <a:pPr marL="314323" algn="ctr">
              <a:spcBef>
                <a:spcPts val="770"/>
              </a:spcBef>
            </a:pPr>
            <a:r>
              <a:rPr sz="3200" dirty="0">
                <a:solidFill>
                  <a:srgbClr val="FFFF00"/>
                </a:solidFill>
                <a:latin typeface="Microsoft Sans Serif"/>
                <a:cs typeface="Microsoft Sans Serif"/>
              </a:rPr>
              <a:t>Q</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30" dirty="0">
                <a:solidFill>
                  <a:srgbClr val="FFFF00"/>
                </a:solidFill>
                <a:latin typeface="Microsoft Sans Serif"/>
                <a:cs typeface="Microsoft Sans Serif"/>
              </a:rPr>
              <a:t> </a:t>
            </a:r>
            <a:r>
              <a:rPr sz="3200" spc="-10" dirty="0">
                <a:solidFill>
                  <a:srgbClr val="FFFF00"/>
                </a:solidFill>
                <a:latin typeface="Microsoft Sans Serif"/>
                <a:cs typeface="Microsoft Sans Serif"/>
              </a:rPr>
              <a:t>mc</a:t>
            </a:r>
            <a:r>
              <a:rPr sz="3150" spc="-15" baseline="-19841" dirty="0">
                <a:solidFill>
                  <a:srgbClr val="FFFF00"/>
                </a:solidFill>
                <a:latin typeface="Microsoft Sans Serif"/>
                <a:cs typeface="Microsoft Sans Serif"/>
              </a:rPr>
              <a:t>x</a:t>
            </a:r>
            <a:r>
              <a:rPr sz="3200" spc="-10" dirty="0">
                <a:solidFill>
                  <a:srgbClr val="FFFF00"/>
                </a:solidFill>
                <a:latin typeface="Microsoft Sans Serif"/>
                <a:cs typeface="Microsoft Sans Serif"/>
              </a:rPr>
              <a:t>ΔT</a:t>
            </a:r>
            <a:endParaRPr sz="3200" dirty="0">
              <a:latin typeface="Microsoft Sans Serif"/>
              <a:cs typeface="Microsoft Sans Serif"/>
            </a:endParaRPr>
          </a:p>
          <a:p>
            <a:pPr marL="380999" marR="30480" indent="-343534">
              <a:lnSpc>
                <a:spcPts val="3790"/>
              </a:lnSpc>
              <a:spcBef>
                <a:spcPts val="860"/>
              </a:spcBef>
              <a:buClr>
                <a:srgbClr val="E1E1FF"/>
              </a:buClr>
              <a:buChar char="•"/>
              <a:tabLst>
                <a:tab pos="380999" algn="l"/>
              </a:tabLst>
            </a:pPr>
            <a:r>
              <a:rPr sz="3200" dirty="0">
                <a:solidFill>
                  <a:srgbClr val="FFFF00"/>
                </a:solidFill>
                <a:latin typeface="Microsoft Sans Serif"/>
                <a:cs typeface="Microsoft Sans Serif"/>
              </a:rPr>
              <a:t>The</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c</a:t>
            </a:r>
            <a:r>
              <a:rPr sz="3150" baseline="-19841" dirty="0">
                <a:solidFill>
                  <a:srgbClr val="FFFF00"/>
                </a:solidFill>
                <a:latin typeface="Microsoft Sans Serif"/>
                <a:cs typeface="Microsoft Sans Serif"/>
              </a:rPr>
              <a:t>x</a:t>
            </a:r>
            <a:r>
              <a:rPr sz="3150" spc="284" baseline="-19841"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called</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specific</a:t>
            </a:r>
            <a:r>
              <a:rPr sz="3200" spc="-30" dirty="0">
                <a:solidFill>
                  <a:srgbClr val="FFFF00"/>
                </a:solidFill>
                <a:latin typeface="Microsoft Sans Serif"/>
                <a:cs typeface="Microsoft Sans Serif"/>
              </a:rPr>
              <a:t> </a:t>
            </a:r>
            <a:r>
              <a:rPr sz="3200" spc="-20" dirty="0">
                <a:solidFill>
                  <a:srgbClr val="FFFF00"/>
                </a:solidFill>
                <a:latin typeface="Microsoft Sans Serif"/>
                <a:cs typeface="Microsoft Sans Serif"/>
              </a:rPr>
              <a:t>heat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substance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x,</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(SI</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units</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of </a:t>
            </a:r>
            <a:r>
              <a:rPr sz="3200" spc="-10" dirty="0">
                <a:solidFill>
                  <a:srgbClr val="FFFF00"/>
                </a:solidFill>
                <a:latin typeface="Microsoft Sans Serif"/>
                <a:cs typeface="Microsoft Sans Serif"/>
              </a:rPr>
              <a:t>J/kg·K)</a:t>
            </a:r>
            <a:endParaRPr sz="3200" dirty="0">
              <a:latin typeface="Microsoft Sans Serif"/>
              <a:cs typeface="Microsoft Sans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585216" y="333756"/>
              <a:ext cx="8007096" cy="1121664"/>
            </a:xfrm>
            <a:prstGeom prst="rect">
              <a:avLst/>
            </a:prstGeom>
          </p:spPr>
        </p:pic>
      </p:grpSp>
      <p:sp>
        <p:nvSpPr>
          <p:cNvPr id="14" name="object 14"/>
          <p:cNvSpPr txBox="1">
            <a:spLocks noGrp="1"/>
          </p:cNvSpPr>
          <p:nvPr>
            <p:ph type="title"/>
          </p:nvPr>
        </p:nvSpPr>
        <p:spPr>
          <a:xfrm>
            <a:off x="2133600" y="411910"/>
            <a:ext cx="7620000" cy="809067"/>
          </a:xfrm>
          <a:prstGeom prst="rect">
            <a:avLst/>
          </a:prstGeom>
        </p:spPr>
        <p:txBody>
          <a:bodyPr vert="horz" wrap="square" lIns="0" tIns="252602" rIns="0" bIns="0" rtlCol="0" anchor="t">
            <a:spAutoFit/>
          </a:bodyPr>
          <a:lstStyle/>
          <a:p>
            <a:pPr marL="518157">
              <a:spcBef>
                <a:spcPts val="95"/>
              </a:spcBef>
            </a:pPr>
            <a:r>
              <a:rPr b="0" u="none" dirty="0">
                <a:solidFill>
                  <a:srgbClr val="FFFF00"/>
                </a:solidFill>
                <a:latin typeface="Microsoft Sans Serif"/>
                <a:cs typeface="Microsoft Sans Serif"/>
              </a:rPr>
              <a:t>1.2.1</a:t>
            </a:r>
            <a:r>
              <a:rPr spc="-140" dirty="0">
                <a:solidFill>
                  <a:srgbClr val="FFFF00"/>
                </a:solidFill>
                <a:latin typeface="Microsoft Sans Serif"/>
                <a:cs typeface="Microsoft Sans Serif"/>
              </a:rPr>
              <a:t> </a:t>
            </a:r>
            <a:r>
              <a:rPr b="0" u="none" dirty="0">
                <a:solidFill>
                  <a:srgbClr val="FFFF00"/>
                </a:solidFill>
                <a:latin typeface="Microsoft Sans Serif"/>
                <a:cs typeface="Microsoft Sans Serif"/>
              </a:rPr>
              <a:t>Heat</a:t>
            </a:r>
            <a:r>
              <a:rPr spc="-110" dirty="0">
                <a:solidFill>
                  <a:srgbClr val="FFFF00"/>
                </a:solidFill>
                <a:latin typeface="Microsoft Sans Serif"/>
                <a:cs typeface="Microsoft Sans Serif"/>
              </a:rPr>
              <a:t> </a:t>
            </a:r>
            <a:r>
              <a:rPr b="0" u="none" dirty="0">
                <a:solidFill>
                  <a:srgbClr val="FFFF00"/>
                </a:solidFill>
                <a:latin typeface="Microsoft Sans Serif"/>
                <a:cs typeface="Microsoft Sans Serif"/>
              </a:rPr>
              <a:t>Capacity</a:t>
            </a:r>
            <a:r>
              <a:rPr spc="-125" dirty="0">
                <a:solidFill>
                  <a:srgbClr val="FFFF00"/>
                </a:solidFill>
                <a:latin typeface="Microsoft Sans Serif"/>
                <a:cs typeface="Microsoft Sans Serif"/>
              </a:rPr>
              <a:t> </a:t>
            </a:r>
            <a:r>
              <a:rPr b="0" u="none" dirty="0">
                <a:solidFill>
                  <a:srgbClr val="FFFF00"/>
                </a:solidFill>
                <a:latin typeface="Microsoft Sans Serif"/>
                <a:cs typeface="Microsoft Sans Serif"/>
              </a:rPr>
              <a:t>of</a:t>
            </a:r>
            <a:r>
              <a:rPr spc="-130" dirty="0">
                <a:solidFill>
                  <a:srgbClr val="FFFF00"/>
                </a:solidFill>
                <a:latin typeface="Microsoft Sans Serif"/>
                <a:cs typeface="Microsoft Sans Serif"/>
              </a:rPr>
              <a:t> </a:t>
            </a:r>
            <a:r>
              <a:rPr b="0" u="none" dirty="0">
                <a:solidFill>
                  <a:srgbClr val="FFFF00"/>
                </a:solidFill>
                <a:latin typeface="Microsoft Sans Serif"/>
                <a:cs typeface="Microsoft Sans Serif"/>
              </a:rPr>
              <a:t>Ideal</a:t>
            </a:r>
            <a:r>
              <a:rPr spc="-140" dirty="0">
                <a:solidFill>
                  <a:srgbClr val="FFFF00"/>
                </a:solidFill>
                <a:latin typeface="Microsoft Sans Serif"/>
                <a:cs typeface="Microsoft Sans Serif"/>
              </a:rPr>
              <a:t> </a:t>
            </a:r>
            <a:r>
              <a:rPr spc="-25" dirty="0">
                <a:solidFill>
                  <a:srgbClr val="FFFF00"/>
                </a:solidFill>
                <a:latin typeface="Microsoft Sans Serif"/>
                <a:cs typeface="Microsoft Sans Serif"/>
              </a:rPr>
              <a:t>Gas</a:t>
            </a:r>
          </a:p>
        </p:txBody>
      </p:sp>
      <p:sp>
        <p:nvSpPr>
          <p:cNvPr id="15" name="object 15"/>
          <p:cNvSpPr txBox="1"/>
          <p:nvPr/>
        </p:nvSpPr>
        <p:spPr>
          <a:xfrm>
            <a:off x="1998662" y="1143001"/>
            <a:ext cx="7404418" cy="5006498"/>
          </a:xfrm>
          <a:prstGeom prst="rect">
            <a:avLst/>
          </a:prstGeom>
        </p:spPr>
        <p:txBody>
          <a:bodyPr vert="horz" wrap="square" lIns="0" tIns="104139" rIns="0" bIns="0" rtlCol="0">
            <a:spAutoFit/>
          </a:bodyPr>
          <a:lstStyle/>
          <a:p>
            <a:pPr marL="393699" indent="-342898">
              <a:spcBef>
                <a:spcPts val="819"/>
              </a:spcBef>
              <a:buClr>
                <a:srgbClr val="E1E1FF"/>
              </a:buClr>
              <a:buChar char="•"/>
              <a:tabLst>
                <a:tab pos="393699" algn="l"/>
              </a:tabLst>
            </a:pPr>
            <a:r>
              <a:rPr sz="3200" dirty="0">
                <a:solidFill>
                  <a:srgbClr val="FFFF00"/>
                </a:solidFill>
                <a:latin typeface="Microsoft Sans Serif"/>
                <a:cs typeface="Microsoft Sans Serif"/>
              </a:rPr>
              <a:t>C</a:t>
            </a:r>
            <a:r>
              <a:rPr sz="3150" baseline="-19841" dirty="0">
                <a:solidFill>
                  <a:srgbClr val="FFFF00"/>
                </a:solidFill>
                <a:latin typeface="Microsoft Sans Serif"/>
                <a:cs typeface="Microsoft Sans Serif"/>
              </a:rPr>
              <a:t>V</a:t>
            </a:r>
            <a:r>
              <a:rPr sz="3150" spc="412" baseline="-19841"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heat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capacity</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at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20" dirty="0">
                <a:solidFill>
                  <a:srgbClr val="FFFF00"/>
                </a:solidFill>
                <a:latin typeface="Microsoft Sans Serif"/>
                <a:cs typeface="Microsoft Sans Serif"/>
              </a:rPr>
              <a:t> </a:t>
            </a:r>
            <a:r>
              <a:rPr sz="3200" spc="-10" dirty="0">
                <a:solidFill>
                  <a:srgbClr val="FFFF00"/>
                </a:solidFill>
                <a:latin typeface="Microsoft Sans Serif"/>
                <a:cs typeface="Microsoft Sans Serif"/>
              </a:rPr>
              <a:t>volume</a:t>
            </a:r>
            <a:endParaRPr sz="3200" dirty="0">
              <a:latin typeface="Microsoft Sans Serif"/>
              <a:cs typeface="Microsoft Sans Serif"/>
            </a:endParaRPr>
          </a:p>
          <a:p>
            <a:pPr marL="620392" algn="ctr">
              <a:spcBef>
                <a:spcPts val="725"/>
              </a:spcBef>
            </a:pPr>
            <a:r>
              <a:rPr sz="3200" dirty="0">
                <a:solidFill>
                  <a:srgbClr val="FFFF00"/>
                </a:solidFill>
                <a:latin typeface="Microsoft Sans Serif"/>
                <a:cs typeface="Microsoft Sans Serif"/>
              </a:rPr>
              <a:t>C</a:t>
            </a:r>
            <a:r>
              <a:rPr sz="3150" baseline="-19841" dirty="0">
                <a:solidFill>
                  <a:srgbClr val="FFFF00"/>
                </a:solidFill>
                <a:latin typeface="Microsoft Sans Serif"/>
                <a:cs typeface="Microsoft Sans Serif"/>
              </a:rPr>
              <a:t>V</a:t>
            </a:r>
            <a:r>
              <a:rPr sz="3150" spc="472" baseline="-19841"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3/2 </a:t>
            </a:r>
            <a:r>
              <a:rPr sz="3200" spc="-50" dirty="0">
                <a:solidFill>
                  <a:srgbClr val="FFFF00"/>
                </a:solidFill>
                <a:latin typeface="Microsoft Sans Serif"/>
                <a:cs typeface="Microsoft Sans Serif"/>
              </a:rPr>
              <a:t>R</a:t>
            </a:r>
            <a:endParaRPr sz="3200" dirty="0">
              <a:latin typeface="Microsoft Sans Serif"/>
              <a:cs typeface="Microsoft Sans Serif"/>
            </a:endParaRPr>
          </a:p>
          <a:p>
            <a:pPr marL="393699" indent="-342898">
              <a:spcBef>
                <a:spcPts val="720"/>
              </a:spcBef>
              <a:buClr>
                <a:srgbClr val="E1E1FF"/>
              </a:buClr>
              <a:buChar char="•"/>
              <a:tabLst>
                <a:tab pos="393699" algn="l"/>
              </a:tabLst>
            </a:pPr>
            <a:r>
              <a:rPr sz="3200" dirty="0">
                <a:solidFill>
                  <a:srgbClr val="FFFF00"/>
                </a:solidFill>
                <a:latin typeface="Microsoft Sans Serif"/>
                <a:cs typeface="Microsoft Sans Serif"/>
              </a:rPr>
              <a:t>C</a:t>
            </a:r>
            <a:r>
              <a:rPr sz="3150" baseline="-19841" dirty="0">
                <a:solidFill>
                  <a:srgbClr val="FFFF00"/>
                </a:solidFill>
                <a:latin typeface="Microsoft Sans Serif"/>
                <a:cs typeface="Microsoft Sans Serif"/>
              </a:rPr>
              <a:t>P</a:t>
            </a:r>
            <a:r>
              <a:rPr sz="3150" spc="367" baseline="-19841" dirty="0">
                <a:solidFill>
                  <a:srgbClr val="FFFF00"/>
                </a:solidFill>
                <a:latin typeface="Microsoft Sans Serif"/>
                <a:cs typeface="Microsoft Sans Serif"/>
              </a:rPr>
              <a:t> </a:t>
            </a:r>
            <a:r>
              <a:rPr sz="3200" dirty="0">
                <a:solidFill>
                  <a:srgbClr val="FFFF00"/>
                </a:solidFill>
                <a:latin typeface="Microsoft Sans Serif"/>
                <a:cs typeface="Microsoft Sans Serif"/>
              </a:rPr>
              <a:t>= heat</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capacity</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at</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pressure</a:t>
            </a:r>
            <a:endParaRPr sz="3200" dirty="0">
              <a:latin typeface="Microsoft Sans Serif"/>
              <a:cs typeface="Microsoft Sans Serif"/>
            </a:endParaRPr>
          </a:p>
          <a:p>
            <a:pPr marL="623567" algn="ctr">
              <a:spcBef>
                <a:spcPts val="720"/>
              </a:spcBef>
            </a:pPr>
            <a:r>
              <a:rPr sz="3200" dirty="0">
                <a:solidFill>
                  <a:srgbClr val="FFFF00"/>
                </a:solidFill>
                <a:latin typeface="Microsoft Sans Serif"/>
                <a:cs typeface="Microsoft Sans Serif"/>
              </a:rPr>
              <a:t>C</a:t>
            </a:r>
            <a:r>
              <a:rPr sz="3150" baseline="-19841" dirty="0">
                <a:solidFill>
                  <a:srgbClr val="FFFF00"/>
                </a:solidFill>
                <a:latin typeface="Microsoft Sans Serif"/>
                <a:cs typeface="Microsoft Sans Serif"/>
              </a:rPr>
              <a:t>P</a:t>
            </a:r>
            <a:r>
              <a:rPr sz="3150" spc="412" baseline="-19841"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5/2</a:t>
            </a:r>
            <a:r>
              <a:rPr sz="3200" spc="25" dirty="0">
                <a:solidFill>
                  <a:srgbClr val="FFFF00"/>
                </a:solidFill>
                <a:latin typeface="Microsoft Sans Serif"/>
                <a:cs typeface="Microsoft Sans Serif"/>
              </a:rPr>
              <a:t> </a:t>
            </a:r>
            <a:r>
              <a:rPr sz="3200" spc="-50" dirty="0">
                <a:solidFill>
                  <a:srgbClr val="FFFF00"/>
                </a:solidFill>
                <a:latin typeface="Microsoft Sans Serif"/>
                <a:cs typeface="Microsoft Sans Serif"/>
              </a:rPr>
              <a:t>R</a:t>
            </a:r>
            <a:endParaRPr sz="3200" dirty="0">
              <a:latin typeface="Microsoft Sans Serif"/>
              <a:cs typeface="Microsoft Sans Serif"/>
            </a:endParaRPr>
          </a:p>
          <a:p>
            <a:pPr marL="393699" indent="-342898">
              <a:spcBef>
                <a:spcPts val="720"/>
              </a:spcBef>
              <a:buClr>
                <a:srgbClr val="E1E1FF"/>
              </a:buClr>
              <a:buChar char="•"/>
              <a:tabLst>
                <a:tab pos="393699" algn="l"/>
              </a:tabLst>
            </a:pPr>
            <a:r>
              <a:rPr sz="3200" dirty="0">
                <a:solidFill>
                  <a:srgbClr val="FFFF00"/>
                </a:solidFill>
                <a:latin typeface="Microsoft Sans Serif"/>
                <a:cs typeface="Microsoft Sans Serif"/>
              </a:rPr>
              <a:t>For</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constant</a:t>
            </a:r>
            <a:r>
              <a:rPr sz="3200" spc="-20" dirty="0">
                <a:solidFill>
                  <a:srgbClr val="FFFF00"/>
                </a:solidFill>
                <a:latin typeface="Microsoft Sans Serif"/>
                <a:cs typeface="Microsoft Sans Serif"/>
              </a:rPr>
              <a:t> </a:t>
            </a:r>
            <a:r>
              <a:rPr sz="3200" spc="-10" dirty="0">
                <a:solidFill>
                  <a:srgbClr val="FFFF00"/>
                </a:solidFill>
                <a:latin typeface="Microsoft Sans Serif"/>
                <a:cs typeface="Microsoft Sans Serif"/>
              </a:rPr>
              <a:t>volume</a:t>
            </a:r>
            <a:endParaRPr sz="3200" dirty="0">
              <a:latin typeface="Microsoft Sans Serif"/>
              <a:cs typeface="Microsoft Sans Serif"/>
            </a:endParaRPr>
          </a:p>
          <a:p>
            <a:pPr marL="615313" algn="ctr">
              <a:spcBef>
                <a:spcPts val="770"/>
              </a:spcBef>
            </a:pPr>
            <a:r>
              <a:rPr sz="3200" dirty="0">
                <a:solidFill>
                  <a:srgbClr val="FFFF00"/>
                </a:solidFill>
                <a:latin typeface="Microsoft Sans Serif"/>
                <a:cs typeface="Microsoft Sans Serif"/>
              </a:rPr>
              <a:t>Q</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nC</a:t>
            </a:r>
            <a:r>
              <a:rPr sz="3150" baseline="-19841" dirty="0">
                <a:solidFill>
                  <a:srgbClr val="FFFF00"/>
                </a:solidFill>
                <a:latin typeface="Microsoft Sans Serif"/>
                <a:cs typeface="Microsoft Sans Serif"/>
              </a:rPr>
              <a:t>V</a:t>
            </a:r>
            <a:r>
              <a:rPr sz="3200" dirty="0">
                <a:solidFill>
                  <a:srgbClr val="FFFF00"/>
                </a:solidFill>
                <a:latin typeface="Microsoft Sans Serif"/>
                <a:cs typeface="Microsoft Sans Serif"/>
              </a:rPr>
              <a:t>ΔT</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a:t>
            </a:r>
            <a:r>
              <a:rPr sz="3200" spc="-170" dirty="0">
                <a:solidFill>
                  <a:srgbClr val="FFFF00"/>
                </a:solidFill>
                <a:latin typeface="Microsoft Sans Serif"/>
                <a:cs typeface="Microsoft Sans Serif"/>
              </a:rPr>
              <a:t> </a:t>
            </a:r>
            <a:r>
              <a:rPr sz="3200" spc="-25" dirty="0">
                <a:solidFill>
                  <a:srgbClr val="FFFF00"/>
                </a:solidFill>
                <a:latin typeface="Microsoft Sans Serif"/>
                <a:cs typeface="Microsoft Sans Serif"/>
              </a:rPr>
              <a:t>ΔU</a:t>
            </a:r>
            <a:endParaRPr sz="3200" dirty="0">
              <a:latin typeface="Microsoft Sans Serif"/>
              <a:cs typeface="Microsoft Sans Serif"/>
            </a:endParaRPr>
          </a:p>
          <a:p>
            <a:pPr>
              <a:spcBef>
                <a:spcPts val="1455"/>
              </a:spcBef>
            </a:pPr>
            <a:endParaRPr sz="3200" dirty="0">
              <a:latin typeface="Microsoft Sans Serif"/>
              <a:cs typeface="Microsoft Sans Serif"/>
            </a:endParaRPr>
          </a:p>
          <a:p>
            <a:pPr marL="393699" indent="-342898">
              <a:buClr>
                <a:srgbClr val="E1E1FF"/>
              </a:buClr>
              <a:buChar char="•"/>
              <a:tabLst>
                <a:tab pos="393699" algn="l"/>
              </a:tabLst>
            </a:pPr>
            <a:r>
              <a:rPr sz="2000" dirty="0">
                <a:solidFill>
                  <a:srgbClr val="FFFF00"/>
                </a:solidFill>
                <a:latin typeface="Microsoft Sans Serif"/>
                <a:cs typeface="Microsoft Sans Serif"/>
              </a:rPr>
              <a:t>The</a:t>
            </a:r>
            <a:r>
              <a:rPr sz="2000" spc="-30" dirty="0">
                <a:solidFill>
                  <a:srgbClr val="FFFF00"/>
                </a:solidFill>
                <a:latin typeface="Microsoft Sans Serif"/>
                <a:cs typeface="Microsoft Sans Serif"/>
              </a:rPr>
              <a:t> </a:t>
            </a:r>
            <a:r>
              <a:rPr sz="2000" dirty="0">
                <a:solidFill>
                  <a:srgbClr val="FFFF00"/>
                </a:solidFill>
                <a:latin typeface="Microsoft Sans Serif"/>
                <a:cs typeface="Microsoft Sans Serif"/>
              </a:rPr>
              <a:t>universal</a:t>
            </a:r>
            <a:r>
              <a:rPr sz="2000" spc="-25" dirty="0">
                <a:solidFill>
                  <a:srgbClr val="FFFF00"/>
                </a:solidFill>
                <a:latin typeface="Microsoft Sans Serif"/>
                <a:cs typeface="Microsoft Sans Serif"/>
              </a:rPr>
              <a:t> </a:t>
            </a:r>
            <a:r>
              <a:rPr sz="2000" dirty="0">
                <a:solidFill>
                  <a:srgbClr val="FFFF00"/>
                </a:solidFill>
                <a:latin typeface="Microsoft Sans Serif"/>
                <a:cs typeface="Microsoft Sans Serif"/>
              </a:rPr>
              <a:t>gas</a:t>
            </a:r>
            <a:r>
              <a:rPr sz="2000" spc="-10" dirty="0">
                <a:solidFill>
                  <a:srgbClr val="FFFF00"/>
                </a:solidFill>
                <a:latin typeface="Microsoft Sans Serif"/>
                <a:cs typeface="Microsoft Sans Serif"/>
              </a:rPr>
              <a:t> </a:t>
            </a:r>
            <a:r>
              <a:rPr sz="2000" dirty="0">
                <a:solidFill>
                  <a:srgbClr val="FFFF00"/>
                </a:solidFill>
                <a:latin typeface="Microsoft Sans Serif"/>
                <a:cs typeface="Microsoft Sans Serif"/>
              </a:rPr>
              <a:t>constant</a:t>
            </a:r>
            <a:r>
              <a:rPr sz="2000" spc="-65" dirty="0">
                <a:solidFill>
                  <a:srgbClr val="FFFF00"/>
                </a:solidFill>
                <a:latin typeface="Microsoft Sans Serif"/>
                <a:cs typeface="Microsoft Sans Serif"/>
              </a:rPr>
              <a:t> </a:t>
            </a:r>
            <a:r>
              <a:rPr sz="2000" dirty="0">
                <a:solidFill>
                  <a:srgbClr val="FFFF00"/>
                </a:solidFill>
                <a:latin typeface="Microsoft Sans Serif"/>
                <a:cs typeface="Microsoft Sans Serif"/>
              </a:rPr>
              <a:t>R</a:t>
            </a:r>
            <a:r>
              <a:rPr sz="2000" spc="15" dirty="0">
                <a:solidFill>
                  <a:srgbClr val="FFFF00"/>
                </a:solidFill>
                <a:latin typeface="Microsoft Sans Serif"/>
                <a:cs typeface="Microsoft Sans Serif"/>
              </a:rPr>
              <a:t> </a:t>
            </a:r>
            <a:r>
              <a:rPr sz="2000" dirty="0">
                <a:solidFill>
                  <a:srgbClr val="FFFF00"/>
                </a:solidFill>
                <a:latin typeface="Microsoft Sans Serif"/>
                <a:cs typeface="Microsoft Sans Serif"/>
              </a:rPr>
              <a:t>=</a:t>
            </a:r>
            <a:r>
              <a:rPr sz="2000" spc="-10" dirty="0">
                <a:solidFill>
                  <a:srgbClr val="FFFF00"/>
                </a:solidFill>
                <a:latin typeface="Microsoft Sans Serif"/>
                <a:cs typeface="Microsoft Sans Serif"/>
              </a:rPr>
              <a:t> </a:t>
            </a:r>
            <a:r>
              <a:rPr sz="2000" dirty="0">
                <a:solidFill>
                  <a:srgbClr val="FFFF00"/>
                </a:solidFill>
                <a:latin typeface="Microsoft Sans Serif"/>
                <a:cs typeface="Microsoft Sans Serif"/>
              </a:rPr>
              <a:t>8.314</a:t>
            </a:r>
            <a:r>
              <a:rPr sz="2000" spc="-25" dirty="0">
                <a:solidFill>
                  <a:srgbClr val="FFFF00"/>
                </a:solidFill>
                <a:latin typeface="Microsoft Sans Serif"/>
                <a:cs typeface="Microsoft Sans Serif"/>
              </a:rPr>
              <a:t> </a:t>
            </a:r>
            <a:r>
              <a:rPr sz="2000" spc="-10" dirty="0">
                <a:solidFill>
                  <a:srgbClr val="FFFF00"/>
                </a:solidFill>
                <a:latin typeface="Microsoft Sans Serif"/>
                <a:cs typeface="Microsoft Sans Serif"/>
              </a:rPr>
              <a:t>J/mol·K</a:t>
            </a:r>
            <a:endParaRPr sz="2000" dirty="0">
              <a:latin typeface="Microsoft Sans Serif"/>
              <a:cs typeface="Microsoft Sans Serif"/>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368808" y="333756"/>
              <a:ext cx="6822948" cy="1121664"/>
            </a:xfrm>
            <a:prstGeom prst="rect">
              <a:avLst/>
            </a:prstGeom>
          </p:spPr>
        </p:pic>
        <p:pic>
          <p:nvPicPr>
            <p:cNvPr id="14" name="object 14"/>
            <p:cNvPicPr/>
            <p:nvPr/>
          </p:nvPicPr>
          <p:blipFill>
            <a:blip r:embed="rId9" cstate="print"/>
            <a:stretch>
              <a:fillRect/>
            </a:stretch>
          </p:blipFill>
          <p:spPr>
            <a:xfrm>
              <a:off x="6629400" y="397763"/>
              <a:ext cx="835151" cy="763524"/>
            </a:xfrm>
            <a:prstGeom prst="rect">
              <a:avLst/>
            </a:prstGeom>
          </p:spPr>
        </p:pic>
        <p:pic>
          <p:nvPicPr>
            <p:cNvPr id="15" name="object 15"/>
            <p:cNvPicPr/>
            <p:nvPr/>
          </p:nvPicPr>
          <p:blipFill>
            <a:blip r:embed="rId10" cstate="print"/>
            <a:stretch>
              <a:fillRect/>
            </a:stretch>
          </p:blipFill>
          <p:spPr>
            <a:xfrm>
              <a:off x="7046976" y="333756"/>
              <a:ext cx="1763268" cy="1121664"/>
            </a:xfrm>
            <a:prstGeom prst="rect">
              <a:avLst/>
            </a:prstGeom>
          </p:spPr>
        </p:pic>
      </p:grpSp>
      <p:sp>
        <p:nvSpPr>
          <p:cNvPr id="16" name="object 16"/>
          <p:cNvSpPr txBox="1">
            <a:spLocks noGrp="1"/>
          </p:cNvSpPr>
          <p:nvPr>
            <p:ph type="title"/>
          </p:nvPr>
        </p:nvSpPr>
        <p:spPr>
          <a:xfrm>
            <a:off x="1998662" y="103021"/>
            <a:ext cx="7526338" cy="870622"/>
          </a:xfrm>
          <a:prstGeom prst="rect">
            <a:avLst/>
          </a:prstGeom>
        </p:spPr>
        <p:txBody>
          <a:bodyPr vert="horz" wrap="square" lIns="0" tIns="252602" rIns="0" bIns="0" rtlCol="0" anchor="t">
            <a:spAutoFit/>
          </a:bodyPr>
          <a:lstStyle/>
          <a:p>
            <a:pPr marL="301624">
              <a:spcBef>
                <a:spcPts val="95"/>
              </a:spcBef>
            </a:pPr>
            <a:r>
              <a:rPr b="0" u="none" dirty="0">
                <a:solidFill>
                  <a:srgbClr val="FFFF00"/>
                </a:solidFill>
                <a:latin typeface="Microsoft Sans Serif"/>
                <a:cs typeface="Microsoft Sans Serif"/>
              </a:rPr>
              <a:t>2.0</a:t>
            </a:r>
            <a:r>
              <a:rPr spc="-65" dirty="0">
                <a:solidFill>
                  <a:srgbClr val="FFFF00"/>
                </a:solidFill>
                <a:latin typeface="Microsoft Sans Serif"/>
                <a:cs typeface="Microsoft Sans Serif"/>
              </a:rPr>
              <a:t> </a:t>
            </a:r>
            <a:r>
              <a:rPr b="0" u="none" dirty="0">
                <a:solidFill>
                  <a:srgbClr val="FFFF00"/>
                </a:solidFill>
                <a:latin typeface="Microsoft Sans Serif"/>
                <a:cs typeface="Microsoft Sans Serif"/>
              </a:rPr>
              <a:t>You</a:t>
            </a:r>
            <a:r>
              <a:rPr spc="-190" dirty="0">
                <a:solidFill>
                  <a:srgbClr val="FFFF00"/>
                </a:solidFill>
                <a:latin typeface="Microsoft Sans Serif"/>
                <a:cs typeface="Microsoft Sans Serif"/>
              </a:rPr>
              <a:t> </a:t>
            </a:r>
            <a:r>
              <a:rPr b="0" u="none" dirty="0">
                <a:solidFill>
                  <a:srgbClr val="FFFF00"/>
                </a:solidFill>
                <a:latin typeface="Microsoft Sans Serif"/>
                <a:cs typeface="Microsoft Sans Serif"/>
              </a:rPr>
              <a:t>can’t</a:t>
            </a:r>
            <a:r>
              <a:rPr spc="-195" dirty="0">
                <a:solidFill>
                  <a:srgbClr val="FFFF00"/>
                </a:solidFill>
                <a:latin typeface="Microsoft Sans Serif"/>
                <a:cs typeface="Microsoft Sans Serif"/>
              </a:rPr>
              <a:t> </a:t>
            </a:r>
            <a:r>
              <a:rPr b="0" u="none" dirty="0">
                <a:solidFill>
                  <a:srgbClr val="FFFF00"/>
                </a:solidFill>
                <a:latin typeface="Microsoft Sans Serif"/>
                <a:cs typeface="Microsoft Sans Serif"/>
              </a:rPr>
              <a:t>break</a:t>
            </a:r>
            <a:r>
              <a:rPr spc="-170" dirty="0">
                <a:solidFill>
                  <a:srgbClr val="FFFF00"/>
                </a:solidFill>
                <a:latin typeface="Microsoft Sans Serif"/>
                <a:cs typeface="Microsoft Sans Serif"/>
              </a:rPr>
              <a:t> </a:t>
            </a:r>
            <a:r>
              <a:rPr b="0" u="none" dirty="0">
                <a:solidFill>
                  <a:srgbClr val="FFFF00"/>
                </a:solidFill>
                <a:latin typeface="Microsoft Sans Serif"/>
                <a:cs typeface="Microsoft Sans Serif"/>
              </a:rPr>
              <a:t>even</a:t>
            </a:r>
            <a:r>
              <a:rPr spc="-195" dirty="0">
                <a:solidFill>
                  <a:srgbClr val="FFFF00"/>
                </a:solidFill>
                <a:latin typeface="Microsoft Sans Serif"/>
                <a:cs typeface="Microsoft Sans Serif"/>
              </a:rPr>
              <a:t> </a:t>
            </a:r>
            <a:r>
              <a:rPr b="0" u="none" dirty="0">
                <a:solidFill>
                  <a:srgbClr val="FFFF00"/>
                </a:solidFill>
                <a:latin typeface="Microsoft Sans Serif"/>
                <a:cs typeface="Microsoft Sans Serif"/>
              </a:rPr>
              <a:t>(2</a:t>
            </a:r>
            <a:r>
              <a:rPr sz="3975" baseline="25157" dirty="0">
                <a:solidFill>
                  <a:srgbClr val="FFFF00"/>
                </a:solidFill>
                <a:latin typeface="Microsoft Sans Serif"/>
                <a:cs typeface="Microsoft Sans Serif"/>
              </a:rPr>
              <a:t>nd</a:t>
            </a:r>
            <a:r>
              <a:rPr sz="3975" spc="277" baseline="25157" dirty="0">
                <a:solidFill>
                  <a:srgbClr val="FFFF00"/>
                </a:solidFill>
                <a:latin typeface="Microsoft Sans Serif"/>
                <a:cs typeface="Microsoft Sans Serif"/>
              </a:rPr>
              <a:t> </a:t>
            </a:r>
            <a:r>
              <a:rPr sz="4000" spc="-20" dirty="0">
                <a:solidFill>
                  <a:srgbClr val="FFFF00"/>
                </a:solidFill>
                <a:latin typeface="Microsoft Sans Serif"/>
                <a:cs typeface="Microsoft Sans Serif"/>
              </a:rPr>
              <a:t>Law)</a:t>
            </a:r>
            <a:endParaRPr sz="4000" dirty="0">
              <a:latin typeface="Microsoft Sans Serif"/>
              <a:cs typeface="Microsoft Sans Serif"/>
            </a:endParaRPr>
          </a:p>
        </p:txBody>
      </p:sp>
      <p:sp>
        <p:nvSpPr>
          <p:cNvPr id="17" name="object 17"/>
          <p:cNvSpPr txBox="1">
            <a:spLocks noGrp="1"/>
          </p:cNvSpPr>
          <p:nvPr>
            <p:ph idx="1"/>
          </p:nvPr>
        </p:nvSpPr>
        <p:spPr>
          <a:xfrm>
            <a:off x="1981199" y="1568667"/>
            <a:ext cx="6347714" cy="3989875"/>
          </a:xfrm>
          <a:prstGeom prst="rect">
            <a:avLst/>
          </a:prstGeom>
        </p:spPr>
        <p:txBody>
          <a:bodyPr vert="horz" wrap="square" lIns="0" tIns="13970" rIns="0" bIns="0" rtlCol="0">
            <a:spAutoFit/>
          </a:bodyPr>
          <a:lstStyle/>
          <a:p>
            <a:pPr marL="368299" marR="17780" indent="-343534">
              <a:lnSpc>
                <a:spcPct val="99800"/>
              </a:lnSpc>
              <a:spcBef>
                <a:spcPts val="110"/>
              </a:spcBef>
              <a:buClr>
                <a:srgbClr val="E1E1FF"/>
              </a:buClr>
              <a:buChar char="•"/>
              <a:tabLst>
                <a:tab pos="368299" algn="l"/>
              </a:tabLst>
            </a:pPr>
            <a:r>
              <a:rPr sz="2800" dirty="0">
                <a:solidFill>
                  <a:schemeClr val="bg2"/>
                </a:solidFill>
              </a:rPr>
              <a:t>Think</a:t>
            </a:r>
            <a:r>
              <a:rPr sz="2800" spc="-10" dirty="0">
                <a:solidFill>
                  <a:schemeClr val="bg2"/>
                </a:solidFill>
              </a:rPr>
              <a:t> </a:t>
            </a:r>
            <a:r>
              <a:rPr sz="2800" dirty="0">
                <a:solidFill>
                  <a:schemeClr val="bg2"/>
                </a:solidFill>
              </a:rPr>
              <a:t>about</a:t>
            </a:r>
            <a:r>
              <a:rPr sz="2800" spc="-10" dirty="0">
                <a:solidFill>
                  <a:schemeClr val="bg2"/>
                </a:solidFill>
              </a:rPr>
              <a:t> </a:t>
            </a:r>
            <a:r>
              <a:rPr sz="2800" dirty="0">
                <a:solidFill>
                  <a:schemeClr val="bg2"/>
                </a:solidFill>
              </a:rPr>
              <a:t>what</a:t>
            </a:r>
            <a:r>
              <a:rPr sz="2800" spc="-25" dirty="0">
                <a:solidFill>
                  <a:schemeClr val="bg2"/>
                </a:solidFill>
              </a:rPr>
              <a:t> </a:t>
            </a:r>
            <a:r>
              <a:rPr sz="2800" dirty="0">
                <a:solidFill>
                  <a:schemeClr val="bg2"/>
                </a:solidFill>
              </a:rPr>
              <a:t>it</a:t>
            </a:r>
            <a:r>
              <a:rPr sz="2800" spc="-5" dirty="0">
                <a:solidFill>
                  <a:schemeClr val="bg2"/>
                </a:solidFill>
              </a:rPr>
              <a:t> </a:t>
            </a:r>
            <a:r>
              <a:rPr sz="2800" dirty="0">
                <a:solidFill>
                  <a:schemeClr val="bg2"/>
                </a:solidFill>
              </a:rPr>
              <a:t>means</a:t>
            </a:r>
            <a:r>
              <a:rPr sz="2800" spc="-10" dirty="0">
                <a:solidFill>
                  <a:schemeClr val="bg2"/>
                </a:solidFill>
              </a:rPr>
              <a:t> </a:t>
            </a:r>
            <a:r>
              <a:rPr sz="2800" dirty="0">
                <a:solidFill>
                  <a:schemeClr val="bg2"/>
                </a:solidFill>
              </a:rPr>
              <a:t>to</a:t>
            </a:r>
            <a:r>
              <a:rPr sz="2800" spc="-10" dirty="0">
                <a:solidFill>
                  <a:schemeClr val="bg2"/>
                </a:solidFill>
              </a:rPr>
              <a:t> </a:t>
            </a:r>
            <a:r>
              <a:rPr sz="2800" dirty="0">
                <a:solidFill>
                  <a:schemeClr val="bg2"/>
                </a:solidFill>
              </a:rPr>
              <a:t>not</a:t>
            </a:r>
            <a:r>
              <a:rPr sz="2800" spc="-20" dirty="0">
                <a:solidFill>
                  <a:schemeClr val="bg2"/>
                </a:solidFill>
              </a:rPr>
              <a:t> </a:t>
            </a:r>
            <a:r>
              <a:rPr sz="2800" spc="-10" dirty="0">
                <a:solidFill>
                  <a:schemeClr val="bg2"/>
                </a:solidFill>
              </a:rPr>
              <a:t>“break </a:t>
            </a:r>
            <a:r>
              <a:rPr sz="2800" dirty="0">
                <a:solidFill>
                  <a:schemeClr val="bg2"/>
                </a:solidFill>
              </a:rPr>
              <a:t>even”.</a:t>
            </a:r>
            <a:r>
              <a:rPr sz="2800" spc="-30" dirty="0">
                <a:solidFill>
                  <a:schemeClr val="bg2"/>
                </a:solidFill>
              </a:rPr>
              <a:t> </a:t>
            </a:r>
            <a:r>
              <a:rPr sz="2800" dirty="0">
                <a:solidFill>
                  <a:schemeClr val="bg2"/>
                </a:solidFill>
              </a:rPr>
              <a:t>Every</a:t>
            </a:r>
            <a:r>
              <a:rPr sz="2800" spc="-35" dirty="0">
                <a:solidFill>
                  <a:schemeClr val="bg2"/>
                </a:solidFill>
              </a:rPr>
              <a:t> </a:t>
            </a:r>
            <a:r>
              <a:rPr sz="2800" dirty="0">
                <a:solidFill>
                  <a:schemeClr val="bg2"/>
                </a:solidFill>
              </a:rPr>
              <a:t>effort</a:t>
            </a:r>
            <a:r>
              <a:rPr sz="2800" spc="-30" dirty="0">
                <a:solidFill>
                  <a:schemeClr val="bg2"/>
                </a:solidFill>
              </a:rPr>
              <a:t> </a:t>
            </a:r>
            <a:r>
              <a:rPr sz="2800" dirty="0">
                <a:solidFill>
                  <a:schemeClr val="bg2"/>
                </a:solidFill>
              </a:rPr>
              <a:t>you</a:t>
            </a:r>
            <a:r>
              <a:rPr sz="2800" spc="-25" dirty="0">
                <a:solidFill>
                  <a:schemeClr val="bg2"/>
                </a:solidFill>
              </a:rPr>
              <a:t> </a:t>
            </a:r>
            <a:r>
              <a:rPr sz="2800" dirty="0">
                <a:solidFill>
                  <a:schemeClr val="bg2"/>
                </a:solidFill>
              </a:rPr>
              <a:t>put</a:t>
            </a:r>
            <a:r>
              <a:rPr sz="2800" spc="-10" dirty="0">
                <a:solidFill>
                  <a:schemeClr val="bg2"/>
                </a:solidFill>
              </a:rPr>
              <a:t> </a:t>
            </a:r>
            <a:r>
              <a:rPr sz="2800" dirty="0">
                <a:solidFill>
                  <a:schemeClr val="bg2"/>
                </a:solidFill>
              </a:rPr>
              <a:t>forth,</a:t>
            </a:r>
            <a:r>
              <a:rPr sz="2800" spc="-45" dirty="0">
                <a:solidFill>
                  <a:schemeClr val="bg2"/>
                </a:solidFill>
              </a:rPr>
              <a:t> </a:t>
            </a:r>
            <a:r>
              <a:rPr sz="2800" dirty="0">
                <a:solidFill>
                  <a:schemeClr val="bg2"/>
                </a:solidFill>
              </a:rPr>
              <a:t>no</a:t>
            </a:r>
            <a:r>
              <a:rPr sz="2800" spc="-15" dirty="0">
                <a:solidFill>
                  <a:schemeClr val="bg2"/>
                </a:solidFill>
              </a:rPr>
              <a:t> </a:t>
            </a:r>
            <a:r>
              <a:rPr sz="2800" spc="-10" dirty="0">
                <a:solidFill>
                  <a:schemeClr val="bg2"/>
                </a:solidFill>
              </a:rPr>
              <a:t>matter </a:t>
            </a:r>
            <a:r>
              <a:rPr sz="2800" dirty="0">
                <a:solidFill>
                  <a:schemeClr val="bg2"/>
                </a:solidFill>
              </a:rPr>
              <a:t>how</a:t>
            </a:r>
            <a:r>
              <a:rPr sz="2800" spc="-25" dirty="0">
                <a:solidFill>
                  <a:schemeClr val="bg2"/>
                </a:solidFill>
              </a:rPr>
              <a:t> </a:t>
            </a:r>
            <a:r>
              <a:rPr sz="2800" dirty="0">
                <a:solidFill>
                  <a:schemeClr val="bg2"/>
                </a:solidFill>
              </a:rPr>
              <a:t>efficient</a:t>
            </a:r>
            <a:r>
              <a:rPr sz="2800" spc="-10" dirty="0">
                <a:solidFill>
                  <a:schemeClr val="bg2"/>
                </a:solidFill>
              </a:rPr>
              <a:t> </a:t>
            </a:r>
            <a:r>
              <a:rPr sz="2800" dirty="0">
                <a:solidFill>
                  <a:schemeClr val="bg2"/>
                </a:solidFill>
              </a:rPr>
              <a:t>you</a:t>
            </a:r>
            <a:r>
              <a:rPr sz="2800" spc="-25" dirty="0">
                <a:solidFill>
                  <a:schemeClr val="bg2"/>
                </a:solidFill>
              </a:rPr>
              <a:t> </a:t>
            </a:r>
            <a:r>
              <a:rPr sz="2800" dirty="0">
                <a:solidFill>
                  <a:schemeClr val="bg2"/>
                </a:solidFill>
              </a:rPr>
              <a:t>are,</a:t>
            </a:r>
            <a:r>
              <a:rPr sz="2800" spc="-25" dirty="0">
                <a:solidFill>
                  <a:schemeClr val="bg2"/>
                </a:solidFill>
              </a:rPr>
              <a:t> </a:t>
            </a:r>
            <a:r>
              <a:rPr sz="2800" dirty="0">
                <a:solidFill>
                  <a:schemeClr val="bg2"/>
                </a:solidFill>
              </a:rPr>
              <a:t>will</a:t>
            </a:r>
            <a:r>
              <a:rPr sz="2800" spc="-15" dirty="0">
                <a:solidFill>
                  <a:schemeClr val="bg2"/>
                </a:solidFill>
              </a:rPr>
              <a:t> </a:t>
            </a:r>
            <a:r>
              <a:rPr sz="2800" dirty="0">
                <a:solidFill>
                  <a:schemeClr val="bg2"/>
                </a:solidFill>
              </a:rPr>
              <a:t>have</a:t>
            </a:r>
            <a:r>
              <a:rPr sz="2800" spc="-10" dirty="0">
                <a:solidFill>
                  <a:schemeClr val="bg2"/>
                </a:solidFill>
              </a:rPr>
              <a:t> </a:t>
            </a:r>
            <a:r>
              <a:rPr sz="2800" dirty="0">
                <a:solidFill>
                  <a:schemeClr val="bg2"/>
                </a:solidFill>
              </a:rPr>
              <a:t>a</a:t>
            </a:r>
            <a:r>
              <a:rPr sz="2800" spc="-25" dirty="0">
                <a:solidFill>
                  <a:schemeClr val="bg2"/>
                </a:solidFill>
              </a:rPr>
              <a:t> </a:t>
            </a:r>
            <a:r>
              <a:rPr sz="2800" dirty="0">
                <a:solidFill>
                  <a:schemeClr val="bg2"/>
                </a:solidFill>
              </a:rPr>
              <a:t>tiny</a:t>
            </a:r>
            <a:r>
              <a:rPr sz="2800" spc="-10" dirty="0">
                <a:solidFill>
                  <a:schemeClr val="bg2"/>
                </a:solidFill>
              </a:rPr>
              <a:t> </a:t>
            </a:r>
            <a:r>
              <a:rPr sz="2800" dirty="0">
                <a:solidFill>
                  <a:schemeClr val="bg2"/>
                </a:solidFill>
              </a:rPr>
              <a:t>bit</a:t>
            </a:r>
            <a:r>
              <a:rPr sz="2800" spc="-30" dirty="0">
                <a:solidFill>
                  <a:schemeClr val="bg2"/>
                </a:solidFill>
              </a:rPr>
              <a:t> </a:t>
            </a:r>
            <a:r>
              <a:rPr sz="2800" spc="-25" dirty="0">
                <a:solidFill>
                  <a:schemeClr val="bg2"/>
                </a:solidFill>
              </a:rPr>
              <a:t>of </a:t>
            </a:r>
            <a:r>
              <a:rPr sz="2800" spc="-10" dirty="0">
                <a:solidFill>
                  <a:schemeClr val="bg2"/>
                </a:solidFill>
              </a:rPr>
              <a:t>waste.</a:t>
            </a:r>
          </a:p>
          <a:p>
            <a:pPr marL="366394" marR="52705" indent="-341629">
              <a:lnSpc>
                <a:spcPct val="100600"/>
              </a:lnSpc>
              <a:spcBef>
                <a:spcPts val="760"/>
              </a:spcBef>
              <a:buClr>
                <a:srgbClr val="E1E1FF"/>
              </a:buClr>
              <a:buChar char="•"/>
              <a:tabLst>
                <a:tab pos="368299" algn="l"/>
              </a:tabLst>
            </a:pPr>
            <a:r>
              <a:rPr sz="2800" dirty="0">
                <a:solidFill>
                  <a:schemeClr val="bg2"/>
                </a:solidFill>
              </a:rPr>
              <a:t>The</a:t>
            </a:r>
            <a:r>
              <a:rPr sz="2800" spc="-15" dirty="0">
                <a:solidFill>
                  <a:schemeClr val="bg2"/>
                </a:solidFill>
              </a:rPr>
              <a:t> </a:t>
            </a:r>
            <a:r>
              <a:rPr sz="2800" dirty="0">
                <a:solidFill>
                  <a:schemeClr val="bg2"/>
                </a:solidFill>
              </a:rPr>
              <a:t>2</a:t>
            </a:r>
            <a:r>
              <a:rPr sz="2800" baseline="25132" dirty="0">
                <a:solidFill>
                  <a:schemeClr val="bg2"/>
                </a:solidFill>
              </a:rPr>
              <a:t>nd</a:t>
            </a:r>
            <a:r>
              <a:rPr sz="2800" spc="277" baseline="25132" dirty="0">
                <a:solidFill>
                  <a:schemeClr val="bg2"/>
                </a:solidFill>
              </a:rPr>
              <a:t> </a:t>
            </a:r>
            <a:r>
              <a:rPr sz="2800" dirty="0">
                <a:solidFill>
                  <a:schemeClr val="bg2"/>
                </a:solidFill>
              </a:rPr>
              <a:t>Law</a:t>
            </a:r>
            <a:r>
              <a:rPr sz="2800" spc="-10" dirty="0">
                <a:solidFill>
                  <a:schemeClr val="bg2"/>
                </a:solidFill>
              </a:rPr>
              <a:t> </a:t>
            </a:r>
            <a:r>
              <a:rPr sz="2800" dirty="0">
                <a:solidFill>
                  <a:schemeClr val="bg2"/>
                </a:solidFill>
              </a:rPr>
              <a:t>can</a:t>
            </a:r>
            <a:r>
              <a:rPr sz="2800" spc="-25" dirty="0">
                <a:solidFill>
                  <a:schemeClr val="bg2"/>
                </a:solidFill>
              </a:rPr>
              <a:t> </a:t>
            </a:r>
            <a:r>
              <a:rPr sz="2800" dirty="0">
                <a:solidFill>
                  <a:schemeClr val="bg2"/>
                </a:solidFill>
              </a:rPr>
              <a:t>also</a:t>
            </a:r>
            <a:r>
              <a:rPr sz="2800" spc="-10" dirty="0">
                <a:solidFill>
                  <a:schemeClr val="bg2"/>
                </a:solidFill>
              </a:rPr>
              <a:t> </a:t>
            </a:r>
            <a:r>
              <a:rPr sz="2800" dirty="0">
                <a:solidFill>
                  <a:schemeClr val="bg2"/>
                </a:solidFill>
              </a:rPr>
              <a:t>be</a:t>
            </a:r>
            <a:r>
              <a:rPr sz="2800" spc="-25" dirty="0">
                <a:solidFill>
                  <a:schemeClr val="bg2"/>
                </a:solidFill>
              </a:rPr>
              <a:t> </a:t>
            </a:r>
            <a:r>
              <a:rPr sz="2800" dirty="0">
                <a:solidFill>
                  <a:schemeClr val="bg2"/>
                </a:solidFill>
              </a:rPr>
              <a:t>stated</a:t>
            </a:r>
            <a:r>
              <a:rPr sz="2800" spc="-10" dirty="0">
                <a:solidFill>
                  <a:schemeClr val="bg2"/>
                </a:solidFill>
              </a:rPr>
              <a:t> </a:t>
            </a:r>
            <a:r>
              <a:rPr sz="2800" dirty="0">
                <a:solidFill>
                  <a:schemeClr val="bg2"/>
                </a:solidFill>
              </a:rPr>
              <a:t>that</a:t>
            </a:r>
            <a:r>
              <a:rPr sz="2800" spc="-10" dirty="0">
                <a:solidFill>
                  <a:schemeClr val="bg2"/>
                </a:solidFill>
              </a:rPr>
              <a:t> </a:t>
            </a:r>
            <a:r>
              <a:rPr sz="2800" spc="-20" dirty="0">
                <a:solidFill>
                  <a:schemeClr val="bg2"/>
                </a:solidFill>
              </a:rPr>
              <a:t>heat 	</a:t>
            </a:r>
            <a:r>
              <a:rPr sz="2800" dirty="0">
                <a:solidFill>
                  <a:schemeClr val="bg2"/>
                </a:solidFill>
              </a:rPr>
              <a:t>flows</a:t>
            </a:r>
            <a:r>
              <a:rPr sz="2800" spc="-25" dirty="0">
                <a:solidFill>
                  <a:schemeClr val="bg2"/>
                </a:solidFill>
              </a:rPr>
              <a:t> </a:t>
            </a:r>
            <a:r>
              <a:rPr sz="2800" dirty="0">
                <a:solidFill>
                  <a:schemeClr val="bg2"/>
                </a:solidFill>
              </a:rPr>
              <a:t>spontaneously</a:t>
            </a:r>
            <a:r>
              <a:rPr sz="2800" spc="-20" dirty="0">
                <a:solidFill>
                  <a:schemeClr val="bg2"/>
                </a:solidFill>
              </a:rPr>
              <a:t> </a:t>
            </a:r>
            <a:r>
              <a:rPr sz="2800" dirty="0">
                <a:solidFill>
                  <a:schemeClr val="bg2"/>
                </a:solidFill>
              </a:rPr>
              <a:t>from</a:t>
            </a:r>
            <a:r>
              <a:rPr sz="2800" spc="-45" dirty="0">
                <a:solidFill>
                  <a:schemeClr val="bg2"/>
                </a:solidFill>
              </a:rPr>
              <a:t> </a:t>
            </a:r>
            <a:r>
              <a:rPr sz="2800" dirty="0">
                <a:solidFill>
                  <a:schemeClr val="bg2"/>
                </a:solidFill>
              </a:rPr>
              <a:t>a</a:t>
            </a:r>
            <a:r>
              <a:rPr sz="2800" spc="-15" dirty="0">
                <a:solidFill>
                  <a:schemeClr val="bg2"/>
                </a:solidFill>
              </a:rPr>
              <a:t> </a:t>
            </a:r>
            <a:r>
              <a:rPr sz="2800" dirty="0">
                <a:solidFill>
                  <a:schemeClr val="bg2"/>
                </a:solidFill>
              </a:rPr>
              <a:t>hot</a:t>
            </a:r>
            <a:r>
              <a:rPr sz="2800" spc="-30" dirty="0">
                <a:solidFill>
                  <a:schemeClr val="bg2"/>
                </a:solidFill>
              </a:rPr>
              <a:t> </a:t>
            </a:r>
            <a:r>
              <a:rPr sz="2800" dirty="0">
                <a:solidFill>
                  <a:schemeClr val="bg2"/>
                </a:solidFill>
              </a:rPr>
              <a:t>object</a:t>
            </a:r>
            <a:r>
              <a:rPr sz="2800" spc="-35" dirty="0">
                <a:solidFill>
                  <a:schemeClr val="bg2"/>
                </a:solidFill>
              </a:rPr>
              <a:t> </a:t>
            </a:r>
            <a:r>
              <a:rPr sz="2800" dirty="0">
                <a:solidFill>
                  <a:schemeClr val="bg2"/>
                </a:solidFill>
              </a:rPr>
              <a:t>to</a:t>
            </a:r>
            <a:r>
              <a:rPr sz="2800" spc="-25" dirty="0">
                <a:solidFill>
                  <a:schemeClr val="bg2"/>
                </a:solidFill>
              </a:rPr>
              <a:t> </a:t>
            </a:r>
            <a:r>
              <a:rPr sz="2800" spc="-50" dirty="0">
                <a:solidFill>
                  <a:schemeClr val="bg2"/>
                </a:solidFill>
              </a:rPr>
              <a:t>a 	</a:t>
            </a:r>
            <a:r>
              <a:rPr sz="2800" dirty="0">
                <a:solidFill>
                  <a:schemeClr val="bg2"/>
                </a:solidFill>
              </a:rPr>
              <a:t>cold</a:t>
            </a:r>
            <a:r>
              <a:rPr sz="2800" spc="-45" dirty="0">
                <a:solidFill>
                  <a:schemeClr val="bg2"/>
                </a:solidFill>
              </a:rPr>
              <a:t> </a:t>
            </a:r>
            <a:r>
              <a:rPr sz="2800" dirty="0">
                <a:solidFill>
                  <a:schemeClr val="bg2"/>
                </a:solidFill>
              </a:rPr>
              <a:t>object</a:t>
            </a:r>
            <a:r>
              <a:rPr sz="2800" spc="-50" dirty="0">
                <a:solidFill>
                  <a:schemeClr val="bg2"/>
                </a:solidFill>
              </a:rPr>
              <a:t> </a:t>
            </a:r>
            <a:r>
              <a:rPr sz="2800" dirty="0">
                <a:solidFill>
                  <a:schemeClr val="bg2"/>
                </a:solidFill>
              </a:rPr>
              <a:t>(spontaneously</a:t>
            </a:r>
            <a:r>
              <a:rPr sz="2800" spc="-25" dirty="0">
                <a:solidFill>
                  <a:schemeClr val="bg2"/>
                </a:solidFill>
              </a:rPr>
              <a:t> </a:t>
            </a:r>
            <a:r>
              <a:rPr sz="2800" dirty="0">
                <a:solidFill>
                  <a:schemeClr val="bg2"/>
                </a:solidFill>
              </a:rPr>
              <a:t>means</a:t>
            </a:r>
            <a:r>
              <a:rPr sz="2800" spc="-25" dirty="0">
                <a:solidFill>
                  <a:schemeClr val="bg2"/>
                </a:solidFill>
              </a:rPr>
              <a:t> </a:t>
            </a:r>
            <a:r>
              <a:rPr sz="2800" dirty="0">
                <a:solidFill>
                  <a:schemeClr val="bg2"/>
                </a:solidFill>
              </a:rPr>
              <a:t>without</a:t>
            </a:r>
            <a:r>
              <a:rPr sz="2800" spc="-30" dirty="0">
                <a:solidFill>
                  <a:schemeClr val="bg2"/>
                </a:solidFill>
              </a:rPr>
              <a:t> </a:t>
            </a:r>
            <a:r>
              <a:rPr sz="2800" dirty="0">
                <a:solidFill>
                  <a:schemeClr val="bg2"/>
                </a:solidFill>
              </a:rPr>
              <a:t>the</a:t>
            </a:r>
            <a:r>
              <a:rPr sz="2800" spc="-30" dirty="0">
                <a:solidFill>
                  <a:schemeClr val="bg2"/>
                </a:solidFill>
              </a:rPr>
              <a:t> </a:t>
            </a:r>
            <a:r>
              <a:rPr sz="2800" dirty="0">
                <a:solidFill>
                  <a:schemeClr val="bg2"/>
                </a:solidFill>
              </a:rPr>
              <a:t>assistance</a:t>
            </a:r>
            <a:r>
              <a:rPr sz="2800" spc="-35" dirty="0">
                <a:solidFill>
                  <a:schemeClr val="bg2"/>
                </a:solidFill>
              </a:rPr>
              <a:t> </a:t>
            </a:r>
            <a:r>
              <a:rPr sz="2800" spc="-25" dirty="0">
                <a:solidFill>
                  <a:schemeClr val="bg2"/>
                </a:solidFill>
              </a:rPr>
              <a:t>of 	</a:t>
            </a:r>
            <a:r>
              <a:rPr sz="2800" dirty="0">
                <a:solidFill>
                  <a:schemeClr val="bg2"/>
                </a:solidFill>
              </a:rPr>
              <a:t>external</a:t>
            </a:r>
            <a:r>
              <a:rPr sz="2800" spc="-15" dirty="0">
                <a:solidFill>
                  <a:schemeClr val="bg2"/>
                </a:solidFill>
              </a:rPr>
              <a:t> </a:t>
            </a:r>
            <a:r>
              <a:rPr sz="2800" spc="-20" dirty="0">
                <a:solidFill>
                  <a:schemeClr val="bg2"/>
                </a:solidFill>
              </a:rPr>
              <a:t>work)</a:t>
            </a:r>
            <a:endParaRPr sz="2800" dirty="0">
              <a:solidFill>
                <a:schemeClr val="bg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4</a:t>
            </a:r>
            <a:endParaRPr sz="7521" dirty="0"/>
          </a:p>
        </p:txBody>
      </p:sp>
      <p:sp>
        <p:nvSpPr>
          <p:cNvPr id="3" name="object 3"/>
          <p:cNvSpPr txBox="1"/>
          <p:nvPr/>
        </p:nvSpPr>
        <p:spPr>
          <a:xfrm>
            <a:off x="3469786" y="2100373"/>
            <a:ext cx="5293214" cy="2674504"/>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Laws of Thermodynamics  (50-57)</a:t>
            </a:r>
            <a:endParaRPr sz="3600" dirty="0">
              <a:latin typeface="Times New Roman"/>
              <a:cs typeface="Times New Roman"/>
            </a:endParaRPr>
          </a:p>
        </p:txBody>
      </p:sp>
    </p:spTree>
    <p:extLst>
      <p:ext uri="{BB962C8B-B14F-4D97-AF65-F5344CB8AC3E}">
        <p14:creationId xmlns:p14="http://schemas.microsoft.com/office/powerpoint/2010/main" val="112424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897452-7A9B-4D33-9539-EE232A7892CC}"/>
              </a:ext>
            </a:extLst>
          </p:cNvPr>
          <p:cNvGraphicFramePr>
            <a:graphicFrameLocks noGrp="1"/>
          </p:cNvGraphicFramePr>
          <p:nvPr>
            <p:extLst>
              <p:ext uri="{D42A27DB-BD31-4B8C-83A1-F6EECF244321}">
                <p14:modId xmlns:p14="http://schemas.microsoft.com/office/powerpoint/2010/main" val="1846395363"/>
              </p:ext>
            </p:extLst>
          </p:nvPr>
        </p:nvGraphicFramePr>
        <p:xfrm>
          <a:off x="0" y="1371601"/>
          <a:ext cx="11887200" cy="5486398"/>
        </p:xfrm>
        <a:graphic>
          <a:graphicData uri="http://schemas.openxmlformats.org/drawingml/2006/table">
            <a:tbl>
              <a:tblPr firstRow="1" firstCol="1" lastRow="1" lastCol="1" bandRow="1" bandCol="1">
                <a:tableStyleId>{5C22544A-7EE6-4342-B048-85BDC9FD1C3A}</a:tableStyleId>
              </a:tblPr>
              <a:tblGrid>
                <a:gridCol w="2278380">
                  <a:extLst>
                    <a:ext uri="{9D8B030D-6E8A-4147-A177-3AD203B41FA5}">
                      <a16:colId xmlns:a16="http://schemas.microsoft.com/office/drawing/2014/main" val="2446112588"/>
                    </a:ext>
                  </a:extLst>
                </a:gridCol>
                <a:gridCol w="1569222">
                  <a:extLst>
                    <a:ext uri="{9D8B030D-6E8A-4147-A177-3AD203B41FA5}">
                      <a16:colId xmlns:a16="http://schemas.microsoft.com/office/drawing/2014/main" val="1042560709"/>
                    </a:ext>
                  </a:extLst>
                </a:gridCol>
                <a:gridCol w="2095999">
                  <a:extLst>
                    <a:ext uri="{9D8B030D-6E8A-4147-A177-3AD203B41FA5}">
                      <a16:colId xmlns:a16="http://schemas.microsoft.com/office/drawing/2014/main" val="3370675427"/>
                    </a:ext>
                  </a:extLst>
                </a:gridCol>
                <a:gridCol w="1751603">
                  <a:extLst>
                    <a:ext uri="{9D8B030D-6E8A-4147-A177-3AD203B41FA5}">
                      <a16:colId xmlns:a16="http://schemas.microsoft.com/office/drawing/2014/main" val="1080516800"/>
                    </a:ext>
                  </a:extLst>
                </a:gridCol>
                <a:gridCol w="1069087">
                  <a:extLst>
                    <a:ext uri="{9D8B030D-6E8A-4147-A177-3AD203B41FA5}">
                      <a16:colId xmlns:a16="http://schemas.microsoft.com/office/drawing/2014/main" val="3855107175"/>
                    </a:ext>
                  </a:extLst>
                </a:gridCol>
                <a:gridCol w="3122909">
                  <a:extLst>
                    <a:ext uri="{9D8B030D-6E8A-4147-A177-3AD203B41FA5}">
                      <a16:colId xmlns:a16="http://schemas.microsoft.com/office/drawing/2014/main" val="2882959891"/>
                    </a:ext>
                  </a:extLst>
                </a:gridCol>
              </a:tblGrid>
              <a:tr h="1139710">
                <a:tc>
                  <a:txBody>
                    <a:bodyPr/>
                    <a:lstStyle/>
                    <a:p>
                      <a:pPr marL="68580" marR="141605">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Bloom's</a:t>
                      </a:r>
                      <a:r>
                        <a:rPr lang="en-US" sz="1600" spc="-7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Category</a:t>
                      </a:r>
                      <a:r>
                        <a:rPr lang="en-US" sz="1600" spc="-28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Marks</a:t>
                      </a:r>
                      <a:r>
                        <a:rPr lang="en-US" sz="1600" spc="-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(out</a:t>
                      </a:r>
                      <a:r>
                        <a:rPr lang="en-US" sz="1600" spc="-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of</a:t>
                      </a:r>
                      <a:r>
                        <a:rPr lang="en-US" sz="1600" spc="5" dirty="0">
                          <a:effectLst/>
                          <a:latin typeface="Times New Roman" panose="02020603050405020304" pitchFamily="18" charset="0"/>
                          <a:cs typeface="Times New Roman" panose="02020603050405020304" pitchFamily="18" charset="0"/>
                        </a:rPr>
                        <a:t> 9</a:t>
                      </a: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7345" marR="346075"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Tests (45)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9425" marR="203835" indent="-266700">
                        <a:lnSpc>
                          <a:spcPct val="150000"/>
                        </a:lnSpc>
                        <a:spcBef>
                          <a:spcPts val="0"/>
                        </a:spcBef>
                        <a:spcAft>
                          <a:spcPts val="0"/>
                        </a:spcAft>
                      </a:pPr>
                      <a:r>
                        <a:rPr lang="en-US" sz="1600" spc="-5" dirty="0">
                          <a:effectLst/>
                          <a:latin typeface="Times New Roman" panose="02020603050405020304" pitchFamily="18" charset="0"/>
                          <a:cs typeface="Times New Roman" panose="02020603050405020304" pitchFamily="18" charset="0"/>
                        </a:rPr>
                        <a:t>Assignments</a:t>
                      </a:r>
                      <a:r>
                        <a:rPr lang="en-US" sz="1600" spc="-28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9425" marR="203835" indent="-26670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Class Test (20)</a:t>
                      </a:r>
                    </a:p>
                  </a:txBody>
                  <a:tcPr marL="0" marR="0" marT="0" marB="0"/>
                </a:tc>
                <a:tc>
                  <a:txBody>
                    <a:bodyPr/>
                    <a:lstStyle/>
                    <a:p>
                      <a:pPr marL="338455" marR="205105" indent="-117475">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Quiz</a:t>
                      </a:r>
                      <a:r>
                        <a:rPr lang="en-US" sz="1600" spc="-28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1440" marR="0" indent="1651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External</a:t>
                      </a:r>
                      <a:r>
                        <a:rPr lang="en-US" sz="1600" spc="-1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Participation</a:t>
                      </a:r>
                      <a:r>
                        <a:rPr lang="en-US" sz="1600" spc="-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in</a:t>
                      </a:r>
                    </a:p>
                    <a:p>
                      <a:pPr marL="411480" marR="0" indent="-320040" algn="ctr">
                        <a:lnSpc>
                          <a:spcPct val="150000"/>
                        </a:lnSpc>
                        <a:spcBef>
                          <a:spcPts val="0"/>
                        </a:spcBef>
                        <a:spcAft>
                          <a:spcPts val="0"/>
                        </a:spcAft>
                      </a:pPr>
                      <a:r>
                        <a:rPr lang="en-US" sz="1600" spc="-5" dirty="0">
                          <a:effectLst/>
                          <a:latin typeface="Times New Roman" panose="02020603050405020304" pitchFamily="18" charset="0"/>
                          <a:cs typeface="Times New Roman" panose="02020603050405020304" pitchFamily="18" charset="0"/>
                        </a:rPr>
                        <a:t>Curricular/Co-Curricular</a:t>
                      </a:r>
                      <a:r>
                        <a:rPr lang="en-US" sz="1600" spc="-28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Activities</a:t>
                      </a:r>
                      <a:r>
                        <a:rPr lang="en-US" sz="1600" spc="-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61634597"/>
                  </a:ext>
                </a:extLst>
              </a:tr>
              <a:tr h="724448">
                <a:tc>
                  <a:txBody>
                    <a:bodyPr/>
                    <a:lstStyle/>
                    <a:p>
                      <a:pPr marL="6858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Remember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10</a:t>
                      </a:r>
                    </a:p>
                  </a:txBody>
                  <a:tcPr marL="0" marR="0" marT="0" marB="0"/>
                </a:tc>
                <a:tc>
                  <a:txBody>
                    <a:bodyPr/>
                    <a:lstStyle/>
                    <a:p>
                      <a:pPr marL="208280" marR="203835"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70318455"/>
                  </a:ext>
                </a:extLst>
              </a:tr>
              <a:tr h="724448">
                <a:tc>
                  <a:txBody>
                    <a:bodyPr/>
                    <a:lstStyle/>
                    <a:p>
                      <a:pPr marL="6858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Understand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8755" marR="19431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8755" marR="194310" algn="ctr">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2284872"/>
                  </a:ext>
                </a:extLst>
              </a:tr>
              <a:tr h="724448">
                <a:tc>
                  <a:txBody>
                    <a:bodyPr/>
                    <a:lstStyle/>
                    <a:p>
                      <a:pPr marL="6858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Apply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7345" marR="344805" algn="ctr">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1440" marR="9144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12653551"/>
                  </a:ext>
                </a:extLst>
              </a:tr>
              <a:tr h="724448">
                <a:tc>
                  <a:txBody>
                    <a:bodyPr/>
                    <a:lstStyle/>
                    <a:p>
                      <a:pPr marL="6858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Analyze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7345" marR="344805" algn="ctr">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74483031"/>
                  </a:ext>
                </a:extLst>
              </a:tr>
              <a:tr h="724448">
                <a:tc>
                  <a:txBody>
                    <a:bodyPr/>
                    <a:lstStyle/>
                    <a:p>
                      <a:pPr marL="6858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Evaluate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7345" marR="344805" algn="ctr">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41154524"/>
                  </a:ext>
                </a:extLst>
              </a:tr>
              <a:tr h="724448">
                <a:tc>
                  <a:txBody>
                    <a:bodyPr/>
                    <a:lstStyle/>
                    <a:p>
                      <a:pPr marL="6858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Create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8755" marR="19431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8755" marR="194310" algn="ctr">
                        <a:lnSpc>
                          <a:spcPct val="15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79188924"/>
                  </a:ext>
                </a:extLst>
              </a:tr>
            </a:tbl>
          </a:graphicData>
        </a:graphic>
      </p:graphicFrame>
      <p:sp>
        <p:nvSpPr>
          <p:cNvPr id="5" name="Rectangle 1">
            <a:extLst>
              <a:ext uri="{FF2B5EF4-FFF2-40B4-BE49-F238E27FC236}">
                <a16:creationId xmlns:a16="http://schemas.microsoft.com/office/drawing/2014/main" id="{603AD32E-ECA3-43DD-9FA1-1D7B0AB04840}"/>
              </a:ext>
            </a:extLst>
          </p:cNvPr>
          <p:cNvSpPr>
            <a:spLocks noGrp="1" noChangeArrowheads="1"/>
          </p:cNvSpPr>
          <p:nvPr>
            <p:ph idx="1"/>
          </p:nvPr>
        </p:nvSpPr>
        <p:spPr bwMode="auto">
          <a:xfrm rot="10800000" flipV="1">
            <a:off x="1981200" y="320934"/>
            <a:ext cx="6856969" cy="8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959" tIns="42980" rIns="85959" bIns="42980" numCol="1" rtlCol="0"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indent="0" algn="ctr" defTabSz="859624">
              <a:buNone/>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ASSESSMENT PATTERN</a:t>
            </a:r>
            <a:endParaRPr lang="en-US" altLang="en-US" sz="2400" dirty="0">
              <a:latin typeface="Times New Roman" panose="02020603050405020304" pitchFamily="18" charset="0"/>
              <a:cs typeface="Times New Roman" panose="02020603050405020304" pitchFamily="18" charset="0"/>
            </a:endParaRPr>
          </a:p>
          <a:p>
            <a:pPr marL="0" indent="0" algn="ctr" defTabSz="859624">
              <a:buNone/>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CIE- Continuous Internal Evaluation (90 Marks</a:t>
            </a:r>
            <a:r>
              <a:rPr lang="en-US" altLang="en-US" sz="1504" b="1" dirty="0">
                <a:ea typeface="Times New Roman" panose="02020603050405020304" pitchFamily="18" charset="0"/>
              </a:rPr>
              <a:t>)</a:t>
            </a:r>
            <a:endParaRPr lang="en-US" altLang="en-US" sz="1692" dirty="0"/>
          </a:p>
        </p:txBody>
      </p:sp>
    </p:spTree>
    <p:extLst>
      <p:ext uri="{BB962C8B-B14F-4D97-AF65-F5344CB8AC3E}">
        <p14:creationId xmlns:p14="http://schemas.microsoft.com/office/powerpoint/2010/main" val="489788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457200" y="381000"/>
              <a:ext cx="8229600" cy="5791200"/>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210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832103" y="288036"/>
              <a:ext cx="5920740" cy="1231392"/>
            </a:xfrm>
            <a:prstGeom prst="rect">
              <a:avLst/>
            </a:prstGeom>
          </p:spPr>
        </p:pic>
        <p:pic>
          <p:nvPicPr>
            <p:cNvPr id="14" name="object 14"/>
            <p:cNvPicPr/>
            <p:nvPr/>
          </p:nvPicPr>
          <p:blipFill>
            <a:blip r:embed="rId9" cstate="print"/>
            <a:stretch>
              <a:fillRect/>
            </a:stretch>
          </p:blipFill>
          <p:spPr>
            <a:xfrm>
              <a:off x="6137147" y="358140"/>
              <a:ext cx="918972" cy="838200"/>
            </a:xfrm>
            <a:prstGeom prst="rect">
              <a:avLst/>
            </a:prstGeom>
          </p:spPr>
        </p:pic>
        <p:pic>
          <p:nvPicPr>
            <p:cNvPr id="15" name="object 15"/>
            <p:cNvPicPr/>
            <p:nvPr/>
          </p:nvPicPr>
          <p:blipFill>
            <a:blip r:embed="rId10" cstate="print"/>
            <a:stretch>
              <a:fillRect/>
            </a:stretch>
          </p:blipFill>
          <p:spPr>
            <a:xfrm>
              <a:off x="6595871" y="288036"/>
              <a:ext cx="1754124" cy="1231392"/>
            </a:xfrm>
            <a:prstGeom prst="rect">
              <a:avLst/>
            </a:prstGeom>
          </p:spPr>
        </p:pic>
      </p:grpSp>
      <p:sp>
        <p:nvSpPr>
          <p:cNvPr id="16" name="object 16"/>
          <p:cNvSpPr txBox="1">
            <a:spLocks noGrp="1"/>
          </p:cNvSpPr>
          <p:nvPr>
            <p:ph type="title"/>
          </p:nvPr>
        </p:nvSpPr>
        <p:spPr>
          <a:xfrm>
            <a:off x="2387917" y="327565"/>
            <a:ext cx="6975334" cy="690574"/>
          </a:xfrm>
          <a:prstGeom prst="rect">
            <a:avLst/>
          </a:prstGeom>
        </p:spPr>
        <p:txBody>
          <a:bodyPr vert="horz" wrap="square" lIns="0" tIns="13335" rIns="0" bIns="0" rtlCol="0" anchor="t">
            <a:spAutoFit/>
          </a:bodyPr>
          <a:lstStyle/>
          <a:p>
            <a:pPr marL="38100">
              <a:spcBef>
                <a:spcPts val="105"/>
              </a:spcBef>
              <a:tabLst>
                <a:tab pos="5796257" algn="l"/>
              </a:tabLst>
            </a:pPr>
            <a:r>
              <a:rPr sz="4400" dirty="0">
                <a:solidFill>
                  <a:srgbClr val="FFFF00"/>
                </a:solidFill>
                <a:latin typeface="Microsoft Sans Serif"/>
                <a:cs typeface="Microsoft Sans Serif"/>
              </a:rPr>
              <a:t>2.1</a:t>
            </a:r>
            <a:r>
              <a:rPr sz="4400" spc="25" dirty="0">
                <a:solidFill>
                  <a:srgbClr val="FFFF00"/>
                </a:solidFill>
                <a:latin typeface="Microsoft Sans Serif"/>
                <a:cs typeface="Microsoft Sans Serif"/>
              </a:rPr>
              <a:t> </a:t>
            </a:r>
            <a:r>
              <a:rPr sz="4400" dirty="0">
                <a:solidFill>
                  <a:srgbClr val="FFFF00"/>
                </a:solidFill>
                <a:latin typeface="Microsoft Sans Serif"/>
                <a:cs typeface="Microsoft Sans Serif"/>
              </a:rPr>
              <a:t>Concerning</a:t>
            </a:r>
            <a:r>
              <a:rPr sz="4400" spc="-40" dirty="0">
                <a:solidFill>
                  <a:srgbClr val="FFFF00"/>
                </a:solidFill>
                <a:latin typeface="Microsoft Sans Serif"/>
                <a:cs typeface="Microsoft Sans Serif"/>
              </a:rPr>
              <a:t> </a:t>
            </a:r>
            <a:r>
              <a:rPr sz="4400" dirty="0">
                <a:solidFill>
                  <a:srgbClr val="FFFF00"/>
                </a:solidFill>
                <a:latin typeface="Microsoft Sans Serif"/>
                <a:cs typeface="Microsoft Sans Serif"/>
              </a:rPr>
              <a:t>the</a:t>
            </a:r>
            <a:r>
              <a:rPr sz="4400" spc="-25" dirty="0">
                <a:solidFill>
                  <a:srgbClr val="FFFF00"/>
                </a:solidFill>
                <a:latin typeface="Microsoft Sans Serif"/>
                <a:cs typeface="Microsoft Sans Serif"/>
              </a:rPr>
              <a:t> 2</a:t>
            </a:r>
            <a:r>
              <a:rPr sz="4350" spc="-37" baseline="24904" dirty="0">
                <a:solidFill>
                  <a:srgbClr val="FFFF00"/>
                </a:solidFill>
                <a:latin typeface="Microsoft Sans Serif"/>
                <a:cs typeface="Microsoft Sans Serif"/>
              </a:rPr>
              <a:t>nd</a:t>
            </a:r>
            <a:r>
              <a:rPr sz="4350" baseline="24904" dirty="0">
                <a:solidFill>
                  <a:srgbClr val="FFFF00"/>
                </a:solidFill>
                <a:latin typeface="Microsoft Sans Serif"/>
                <a:cs typeface="Microsoft Sans Serif"/>
              </a:rPr>
              <a:t>	</a:t>
            </a:r>
            <a:r>
              <a:rPr sz="4400" spc="-25" dirty="0">
                <a:solidFill>
                  <a:srgbClr val="FFFF00"/>
                </a:solidFill>
                <a:latin typeface="Microsoft Sans Serif"/>
                <a:cs typeface="Microsoft Sans Serif"/>
              </a:rPr>
              <a:t>Law</a:t>
            </a:r>
            <a:endParaRPr sz="4400" dirty="0">
              <a:latin typeface="Microsoft Sans Serif"/>
              <a:cs typeface="Microsoft Sans Serif"/>
            </a:endParaRPr>
          </a:p>
        </p:txBody>
      </p:sp>
      <p:sp>
        <p:nvSpPr>
          <p:cNvPr id="17" name="object 17"/>
          <p:cNvSpPr txBox="1"/>
          <p:nvPr/>
        </p:nvSpPr>
        <p:spPr>
          <a:xfrm>
            <a:off x="1905000" y="1371600"/>
            <a:ext cx="7979410" cy="3842719"/>
          </a:xfrm>
          <a:prstGeom prst="rect">
            <a:avLst/>
          </a:prstGeom>
        </p:spPr>
        <p:txBody>
          <a:bodyPr vert="horz" wrap="square" lIns="0" tIns="13335" rIns="0" bIns="0" rtlCol="0">
            <a:spAutoFit/>
          </a:bodyPr>
          <a:lstStyle/>
          <a:p>
            <a:pPr marL="380999" marR="324484" indent="-343534">
              <a:lnSpc>
                <a:spcPct val="99900"/>
              </a:lnSpc>
              <a:spcBef>
                <a:spcPts val="105"/>
              </a:spcBef>
              <a:buClr>
                <a:srgbClr val="E1E1FF"/>
              </a:buClr>
              <a:buChar char="•"/>
              <a:tabLst>
                <a:tab pos="380999" algn="l"/>
              </a:tabLst>
            </a:pPr>
            <a:r>
              <a:rPr sz="3200" dirty="0">
                <a:solidFill>
                  <a:srgbClr val="FFFF00"/>
                </a:solidFill>
                <a:latin typeface="Microsoft Sans Serif"/>
                <a:cs typeface="Microsoft Sans Serif"/>
              </a:rPr>
              <a:t>The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second</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law</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0" dirty="0">
                <a:solidFill>
                  <a:srgbClr val="FFFF00"/>
                </a:solidFill>
                <a:latin typeface="Microsoft Sans Serif"/>
                <a:cs typeface="Microsoft Sans Serif"/>
              </a:rPr>
              <a:t> thermodynamics </a:t>
            </a:r>
            <a:r>
              <a:rPr sz="3200" dirty="0">
                <a:solidFill>
                  <a:srgbClr val="FFFF00"/>
                </a:solidFill>
                <a:latin typeface="Microsoft Sans Serif"/>
                <a:cs typeface="Microsoft Sans Serif"/>
              </a:rPr>
              <a:t>introduces</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notion</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entropy</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(S),</a:t>
            </a:r>
            <a:r>
              <a:rPr sz="3200" spc="-15" dirty="0">
                <a:solidFill>
                  <a:srgbClr val="FFFF00"/>
                </a:solidFill>
                <a:latin typeface="Microsoft Sans Serif"/>
                <a:cs typeface="Microsoft Sans Serif"/>
              </a:rPr>
              <a:t> </a:t>
            </a:r>
            <a:r>
              <a:rPr sz="3200" spc="-50" dirty="0">
                <a:solidFill>
                  <a:srgbClr val="FFFF00"/>
                </a:solidFill>
                <a:latin typeface="Microsoft Sans Serif"/>
                <a:cs typeface="Microsoft Sans Serif"/>
              </a:rPr>
              <a:t>a </a:t>
            </a:r>
            <a:r>
              <a:rPr sz="3200" dirty="0">
                <a:solidFill>
                  <a:srgbClr val="FFFF00"/>
                </a:solidFill>
                <a:latin typeface="Microsoft Sans Serif"/>
                <a:cs typeface="Microsoft Sans Serif"/>
              </a:rPr>
              <a:t>measure</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disorder</a:t>
            </a:r>
            <a:r>
              <a:rPr sz="3200" spc="-35" dirty="0">
                <a:solidFill>
                  <a:srgbClr val="FFFF00"/>
                </a:solidFill>
                <a:latin typeface="Microsoft Sans Serif"/>
                <a:cs typeface="Microsoft Sans Serif"/>
              </a:rPr>
              <a:t> </a:t>
            </a:r>
            <a:r>
              <a:rPr sz="3200" spc="-10" dirty="0">
                <a:solidFill>
                  <a:srgbClr val="FFFF00"/>
                </a:solidFill>
                <a:latin typeface="Microsoft Sans Serif"/>
                <a:cs typeface="Microsoft Sans Serif"/>
              </a:rPr>
              <a:t>(messiness)</a:t>
            </a:r>
            <a:endParaRPr sz="3200" dirty="0">
              <a:latin typeface="Microsoft Sans Serif"/>
              <a:cs typeface="Microsoft Sans Serif"/>
            </a:endParaRPr>
          </a:p>
          <a:p>
            <a:pPr marL="380999" indent="-342898">
              <a:lnSpc>
                <a:spcPts val="3835"/>
              </a:lnSpc>
              <a:spcBef>
                <a:spcPts val="770"/>
              </a:spcBef>
              <a:buClr>
                <a:srgbClr val="E1E1FF"/>
              </a:buClr>
              <a:buChar char="•"/>
              <a:tabLst>
                <a:tab pos="380999" algn="l"/>
              </a:tabLst>
            </a:pPr>
            <a:r>
              <a:rPr sz="3200" dirty="0">
                <a:solidFill>
                  <a:srgbClr val="FFFF00"/>
                </a:solidFill>
                <a:latin typeface="Microsoft Sans Serif"/>
                <a:cs typeface="Microsoft Sans Serif"/>
              </a:rPr>
              <a:t>U</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quantity</a:t>
            </a:r>
            <a:r>
              <a:rPr sz="3200" spc="-65"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system’s</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energy,</a:t>
            </a:r>
            <a:r>
              <a:rPr sz="3200" spc="-65" dirty="0">
                <a:solidFill>
                  <a:srgbClr val="FFFF00"/>
                </a:solidFill>
                <a:latin typeface="Microsoft Sans Serif"/>
                <a:cs typeface="Microsoft Sans Serif"/>
              </a:rPr>
              <a:t> </a:t>
            </a:r>
            <a:r>
              <a:rPr sz="3200" dirty="0">
                <a:solidFill>
                  <a:srgbClr val="FFFF00"/>
                </a:solidFill>
                <a:latin typeface="Microsoft Sans Serif"/>
                <a:cs typeface="Microsoft Sans Serif"/>
              </a:rPr>
              <a:t>S</a:t>
            </a:r>
            <a:r>
              <a:rPr sz="3200" spc="-40" dirty="0">
                <a:solidFill>
                  <a:srgbClr val="FFFF00"/>
                </a:solidFill>
                <a:latin typeface="Microsoft Sans Serif"/>
                <a:cs typeface="Microsoft Sans Serif"/>
              </a:rPr>
              <a:t> </a:t>
            </a:r>
            <a:r>
              <a:rPr sz="3200" spc="-25" dirty="0">
                <a:solidFill>
                  <a:srgbClr val="FFFF00"/>
                </a:solidFill>
                <a:latin typeface="Microsoft Sans Serif"/>
                <a:cs typeface="Microsoft Sans Serif"/>
              </a:rPr>
              <a:t>is</a:t>
            </a:r>
            <a:endParaRPr sz="3200" dirty="0">
              <a:latin typeface="Microsoft Sans Serif"/>
              <a:cs typeface="Microsoft Sans Serif"/>
            </a:endParaRPr>
          </a:p>
          <a:p>
            <a:pPr marL="380999">
              <a:lnSpc>
                <a:spcPts val="3835"/>
              </a:lnSpc>
            </a:pPr>
            <a:r>
              <a:rPr sz="3200" dirty="0">
                <a:solidFill>
                  <a:srgbClr val="FFFF00"/>
                </a:solidFill>
                <a:latin typeface="Microsoft Sans Serif"/>
                <a:cs typeface="Microsoft Sans Serif"/>
              </a:rPr>
              <a:t>the</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quality</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system’s</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energy.</a:t>
            </a:r>
            <a:endParaRPr sz="3200" dirty="0">
              <a:latin typeface="Microsoft Sans Serif"/>
              <a:cs typeface="Microsoft Sans Serif"/>
            </a:endParaRPr>
          </a:p>
          <a:p>
            <a:pPr marL="380999" indent="-342898">
              <a:spcBef>
                <a:spcPts val="765"/>
              </a:spcBef>
              <a:buClr>
                <a:srgbClr val="E1E1FF"/>
              </a:buClr>
              <a:buChar char="•"/>
              <a:tabLst>
                <a:tab pos="380999" algn="l"/>
              </a:tabLst>
            </a:pPr>
            <a:r>
              <a:rPr sz="3200" dirty="0">
                <a:solidFill>
                  <a:srgbClr val="FFFF00"/>
                </a:solidFill>
                <a:latin typeface="Microsoft Sans Serif"/>
                <a:cs typeface="Microsoft Sans Serif"/>
              </a:rPr>
              <a:t>Another</a:t>
            </a:r>
            <a:r>
              <a:rPr sz="3200" spc="-190" dirty="0">
                <a:solidFill>
                  <a:srgbClr val="FFFF00"/>
                </a:solidFill>
                <a:latin typeface="Microsoft Sans Serif"/>
                <a:cs typeface="Microsoft Sans Serif"/>
              </a:rPr>
              <a:t> </a:t>
            </a:r>
            <a:r>
              <a:rPr sz="3200" dirty="0">
                <a:solidFill>
                  <a:srgbClr val="FFFF00"/>
                </a:solidFill>
                <a:latin typeface="Microsoft Sans Serif"/>
                <a:cs typeface="Microsoft Sans Serif"/>
              </a:rPr>
              <a:t>C.P.</a:t>
            </a:r>
            <a:r>
              <a:rPr sz="3200" spc="-145" dirty="0">
                <a:solidFill>
                  <a:srgbClr val="FFFF00"/>
                </a:solidFill>
                <a:latin typeface="Microsoft Sans Serif"/>
                <a:cs typeface="Microsoft Sans Serif"/>
              </a:rPr>
              <a:t> </a:t>
            </a:r>
            <a:r>
              <a:rPr sz="3200" dirty="0">
                <a:solidFill>
                  <a:srgbClr val="FFFF00"/>
                </a:solidFill>
                <a:latin typeface="Microsoft Sans Serif"/>
                <a:cs typeface="Microsoft Sans Serif"/>
              </a:rPr>
              <a:t>Snow</a:t>
            </a:r>
            <a:r>
              <a:rPr sz="3200" spc="-165" dirty="0">
                <a:solidFill>
                  <a:srgbClr val="FFFF00"/>
                </a:solidFill>
                <a:latin typeface="Microsoft Sans Serif"/>
                <a:cs typeface="Microsoft Sans Serif"/>
              </a:rPr>
              <a:t> </a:t>
            </a:r>
            <a:r>
              <a:rPr sz="3200" spc="-10" dirty="0">
                <a:solidFill>
                  <a:srgbClr val="FFFF00"/>
                </a:solidFill>
                <a:latin typeface="Microsoft Sans Serif"/>
                <a:cs typeface="Microsoft Sans Serif"/>
              </a:rPr>
              <a:t>expression:</a:t>
            </a:r>
            <a:endParaRPr sz="3200" dirty="0">
              <a:latin typeface="Microsoft Sans Serif"/>
              <a:cs typeface="Microsoft Sans Serif"/>
            </a:endParaRPr>
          </a:p>
          <a:p>
            <a:pPr marL="781682" marR="829941" indent="-287019">
              <a:spcBef>
                <a:spcPts val="520"/>
              </a:spcBef>
              <a:tabLst>
                <a:tab pos="780412" algn="l"/>
              </a:tabLst>
            </a:pPr>
            <a:r>
              <a:rPr sz="2000" spc="459" dirty="0">
                <a:solidFill>
                  <a:srgbClr val="FFFF00"/>
                </a:solidFill>
                <a:latin typeface="Microsoft Sans Serif"/>
                <a:cs typeface="Microsoft Sans Serif"/>
              </a:rPr>
              <a:t>–</a:t>
            </a:r>
            <a:r>
              <a:rPr sz="2000" dirty="0">
                <a:solidFill>
                  <a:srgbClr val="FFFF00"/>
                </a:solidFill>
                <a:latin typeface="Microsoft Sans Serif"/>
                <a:cs typeface="Microsoft Sans Serif"/>
              </a:rPr>
              <a:t>	not</a:t>
            </a:r>
            <a:r>
              <a:rPr sz="2000" spc="-35" dirty="0">
                <a:solidFill>
                  <a:srgbClr val="FFFF00"/>
                </a:solidFill>
                <a:latin typeface="Microsoft Sans Serif"/>
                <a:cs typeface="Microsoft Sans Serif"/>
              </a:rPr>
              <a:t> </a:t>
            </a:r>
            <a:r>
              <a:rPr sz="2000" dirty="0">
                <a:solidFill>
                  <a:srgbClr val="FFFF00"/>
                </a:solidFill>
                <a:latin typeface="Microsoft Sans Serif"/>
                <a:cs typeface="Microsoft Sans Serif"/>
              </a:rPr>
              <a:t>knowing</a:t>
            </a:r>
            <a:r>
              <a:rPr sz="2000" spc="-30" dirty="0">
                <a:solidFill>
                  <a:srgbClr val="FFFF00"/>
                </a:solidFill>
                <a:latin typeface="Microsoft Sans Serif"/>
                <a:cs typeface="Microsoft Sans Serif"/>
              </a:rPr>
              <a:t> </a:t>
            </a:r>
            <a:r>
              <a:rPr sz="2000" dirty="0">
                <a:solidFill>
                  <a:srgbClr val="FFFF00"/>
                </a:solidFill>
                <a:latin typeface="Microsoft Sans Serif"/>
                <a:cs typeface="Microsoft Sans Serif"/>
              </a:rPr>
              <a:t>the</a:t>
            </a:r>
            <a:r>
              <a:rPr sz="2000" spc="-20" dirty="0">
                <a:solidFill>
                  <a:srgbClr val="FFFF00"/>
                </a:solidFill>
                <a:latin typeface="Microsoft Sans Serif"/>
                <a:cs typeface="Microsoft Sans Serif"/>
              </a:rPr>
              <a:t> </a:t>
            </a:r>
            <a:r>
              <a:rPr sz="2000" dirty="0">
                <a:solidFill>
                  <a:srgbClr val="FFFF00"/>
                </a:solidFill>
                <a:latin typeface="Microsoft Sans Serif"/>
                <a:cs typeface="Microsoft Sans Serif"/>
              </a:rPr>
              <a:t>2</a:t>
            </a:r>
            <a:r>
              <a:rPr sz="1950" baseline="25641" dirty="0">
                <a:solidFill>
                  <a:srgbClr val="FFFF00"/>
                </a:solidFill>
                <a:latin typeface="Microsoft Sans Serif"/>
                <a:cs typeface="Microsoft Sans Serif"/>
              </a:rPr>
              <a:t>nd</a:t>
            </a:r>
            <a:r>
              <a:rPr sz="1950" spc="247" baseline="25641" dirty="0">
                <a:solidFill>
                  <a:srgbClr val="FFFF00"/>
                </a:solidFill>
                <a:latin typeface="Microsoft Sans Serif"/>
                <a:cs typeface="Microsoft Sans Serif"/>
              </a:rPr>
              <a:t> </a:t>
            </a:r>
            <a:r>
              <a:rPr sz="2000" dirty="0">
                <a:solidFill>
                  <a:srgbClr val="FFFF00"/>
                </a:solidFill>
                <a:latin typeface="Microsoft Sans Serif"/>
                <a:cs typeface="Microsoft Sans Serif"/>
              </a:rPr>
              <a:t>law</a:t>
            </a:r>
            <a:r>
              <a:rPr sz="2000" spc="-20" dirty="0">
                <a:solidFill>
                  <a:srgbClr val="FFFF00"/>
                </a:solidFill>
                <a:latin typeface="Microsoft Sans Serif"/>
                <a:cs typeface="Microsoft Sans Serif"/>
              </a:rPr>
              <a:t> </a:t>
            </a:r>
            <a:r>
              <a:rPr sz="2000" dirty="0">
                <a:solidFill>
                  <a:srgbClr val="FFFF00"/>
                </a:solidFill>
                <a:latin typeface="Microsoft Sans Serif"/>
                <a:cs typeface="Microsoft Sans Serif"/>
              </a:rPr>
              <a:t>of</a:t>
            </a:r>
            <a:r>
              <a:rPr sz="2000" spc="-25" dirty="0">
                <a:solidFill>
                  <a:srgbClr val="FFFF00"/>
                </a:solidFill>
                <a:latin typeface="Microsoft Sans Serif"/>
                <a:cs typeface="Microsoft Sans Serif"/>
              </a:rPr>
              <a:t> </a:t>
            </a:r>
            <a:r>
              <a:rPr sz="2000" dirty="0">
                <a:solidFill>
                  <a:srgbClr val="FFFF00"/>
                </a:solidFill>
                <a:latin typeface="Microsoft Sans Serif"/>
                <a:cs typeface="Microsoft Sans Serif"/>
              </a:rPr>
              <a:t>thermodynamics</a:t>
            </a:r>
            <a:r>
              <a:rPr sz="2000" spc="-45" dirty="0">
                <a:solidFill>
                  <a:srgbClr val="FFFF00"/>
                </a:solidFill>
                <a:latin typeface="Microsoft Sans Serif"/>
                <a:cs typeface="Microsoft Sans Serif"/>
              </a:rPr>
              <a:t> </a:t>
            </a:r>
            <a:r>
              <a:rPr sz="2000" dirty="0">
                <a:solidFill>
                  <a:srgbClr val="FFFF00"/>
                </a:solidFill>
                <a:latin typeface="Microsoft Sans Serif"/>
                <a:cs typeface="Microsoft Sans Serif"/>
              </a:rPr>
              <a:t>is</a:t>
            </a:r>
            <a:r>
              <a:rPr sz="2000" spc="-20" dirty="0">
                <a:solidFill>
                  <a:srgbClr val="FFFF00"/>
                </a:solidFill>
                <a:latin typeface="Microsoft Sans Serif"/>
                <a:cs typeface="Microsoft Sans Serif"/>
              </a:rPr>
              <a:t> </a:t>
            </a:r>
            <a:r>
              <a:rPr sz="2000" dirty="0">
                <a:solidFill>
                  <a:srgbClr val="FFFF00"/>
                </a:solidFill>
                <a:latin typeface="Microsoft Sans Serif"/>
                <a:cs typeface="Microsoft Sans Serif"/>
              </a:rPr>
              <a:t>the</a:t>
            </a:r>
            <a:r>
              <a:rPr sz="2000" spc="-25" dirty="0">
                <a:solidFill>
                  <a:srgbClr val="FFFF00"/>
                </a:solidFill>
                <a:latin typeface="Microsoft Sans Serif"/>
                <a:cs typeface="Microsoft Sans Serif"/>
              </a:rPr>
              <a:t> </a:t>
            </a:r>
            <a:r>
              <a:rPr sz="2000" spc="-10" dirty="0">
                <a:solidFill>
                  <a:srgbClr val="FFFF00"/>
                </a:solidFill>
                <a:latin typeface="Microsoft Sans Serif"/>
                <a:cs typeface="Microsoft Sans Serif"/>
              </a:rPr>
              <a:t>cultural </a:t>
            </a:r>
            <a:r>
              <a:rPr sz="2000" dirty="0">
                <a:solidFill>
                  <a:srgbClr val="FFFF00"/>
                </a:solidFill>
                <a:latin typeface="Microsoft Sans Serif"/>
                <a:cs typeface="Microsoft Sans Serif"/>
              </a:rPr>
              <a:t>equivalent</a:t>
            </a:r>
            <a:r>
              <a:rPr sz="2000" spc="-35" dirty="0">
                <a:solidFill>
                  <a:srgbClr val="FFFF00"/>
                </a:solidFill>
                <a:latin typeface="Microsoft Sans Serif"/>
                <a:cs typeface="Microsoft Sans Serif"/>
              </a:rPr>
              <a:t> </a:t>
            </a:r>
            <a:r>
              <a:rPr sz="2000" dirty="0">
                <a:solidFill>
                  <a:srgbClr val="FFFF00"/>
                </a:solidFill>
                <a:latin typeface="Microsoft Sans Serif"/>
                <a:cs typeface="Microsoft Sans Serif"/>
              </a:rPr>
              <a:t>to</a:t>
            </a:r>
            <a:r>
              <a:rPr sz="2000" spc="-35" dirty="0">
                <a:solidFill>
                  <a:srgbClr val="FFFF00"/>
                </a:solidFill>
                <a:latin typeface="Microsoft Sans Serif"/>
                <a:cs typeface="Microsoft Sans Serif"/>
              </a:rPr>
              <a:t> </a:t>
            </a:r>
            <a:r>
              <a:rPr sz="2000" dirty="0">
                <a:solidFill>
                  <a:srgbClr val="FFFF00"/>
                </a:solidFill>
                <a:latin typeface="Microsoft Sans Serif"/>
                <a:cs typeface="Microsoft Sans Serif"/>
              </a:rPr>
              <a:t>never</a:t>
            </a:r>
            <a:r>
              <a:rPr sz="2000" spc="-15" dirty="0">
                <a:solidFill>
                  <a:srgbClr val="FFFF00"/>
                </a:solidFill>
                <a:latin typeface="Microsoft Sans Serif"/>
                <a:cs typeface="Microsoft Sans Serif"/>
              </a:rPr>
              <a:t> </a:t>
            </a:r>
            <a:r>
              <a:rPr sz="2000" dirty="0">
                <a:solidFill>
                  <a:srgbClr val="FFFF00"/>
                </a:solidFill>
                <a:latin typeface="Microsoft Sans Serif"/>
                <a:cs typeface="Microsoft Sans Serif"/>
              </a:rPr>
              <a:t>having</a:t>
            </a:r>
            <a:r>
              <a:rPr sz="2000" spc="-25" dirty="0">
                <a:solidFill>
                  <a:srgbClr val="FFFF00"/>
                </a:solidFill>
                <a:latin typeface="Microsoft Sans Serif"/>
                <a:cs typeface="Microsoft Sans Serif"/>
              </a:rPr>
              <a:t> </a:t>
            </a:r>
            <a:r>
              <a:rPr sz="2000" dirty="0">
                <a:solidFill>
                  <a:srgbClr val="FFFF00"/>
                </a:solidFill>
                <a:latin typeface="Microsoft Sans Serif"/>
                <a:cs typeface="Microsoft Sans Serif"/>
              </a:rPr>
              <a:t>read</a:t>
            </a:r>
            <a:r>
              <a:rPr sz="2000" spc="-15" dirty="0">
                <a:solidFill>
                  <a:srgbClr val="FFFF00"/>
                </a:solidFill>
                <a:latin typeface="Microsoft Sans Serif"/>
                <a:cs typeface="Microsoft Sans Serif"/>
              </a:rPr>
              <a:t> </a:t>
            </a:r>
            <a:r>
              <a:rPr sz="2000" spc="-10" dirty="0">
                <a:solidFill>
                  <a:srgbClr val="FFFF00"/>
                </a:solidFill>
                <a:latin typeface="Microsoft Sans Serif"/>
                <a:cs typeface="Microsoft Sans Serif"/>
              </a:rPr>
              <a:t>Shakespeare</a:t>
            </a:r>
            <a:endParaRPr sz="2000" dirty="0">
              <a:latin typeface="Microsoft Sans Serif"/>
              <a:cs typeface="Microsoft Sans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20982"/>
            <a:ext cx="9144000" cy="10079182"/>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473963" y="288036"/>
              <a:ext cx="6635496" cy="1231392"/>
            </a:xfrm>
            <a:prstGeom prst="rect">
              <a:avLst/>
            </a:prstGeom>
          </p:spPr>
        </p:pic>
        <p:pic>
          <p:nvPicPr>
            <p:cNvPr id="14" name="object 14"/>
            <p:cNvPicPr/>
            <p:nvPr/>
          </p:nvPicPr>
          <p:blipFill>
            <a:blip r:embed="rId9" cstate="print"/>
            <a:stretch>
              <a:fillRect/>
            </a:stretch>
          </p:blipFill>
          <p:spPr>
            <a:xfrm>
              <a:off x="6493764" y="358140"/>
              <a:ext cx="918971" cy="838200"/>
            </a:xfrm>
            <a:prstGeom prst="rect">
              <a:avLst/>
            </a:prstGeom>
          </p:spPr>
        </p:pic>
        <p:pic>
          <p:nvPicPr>
            <p:cNvPr id="15" name="object 15"/>
            <p:cNvPicPr/>
            <p:nvPr/>
          </p:nvPicPr>
          <p:blipFill>
            <a:blip r:embed="rId10" cstate="print"/>
            <a:stretch>
              <a:fillRect/>
            </a:stretch>
          </p:blipFill>
          <p:spPr>
            <a:xfrm>
              <a:off x="6952488" y="288036"/>
              <a:ext cx="1754124" cy="1231392"/>
            </a:xfrm>
            <a:prstGeom prst="rect">
              <a:avLst/>
            </a:prstGeom>
          </p:spPr>
        </p:pic>
      </p:grpSp>
      <p:sp>
        <p:nvSpPr>
          <p:cNvPr id="16" name="object 16"/>
          <p:cNvSpPr txBox="1">
            <a:spLocks noGrp="1"/>
          </p:cNvSpPr>
          <p:nvPr>
            <p:ph type="title"/>
          </p:nvPr>
        </p:nvSpPr>
        <p:spPr>
          <a:xfrm>
            <a:off x="1676400" y="113768"/>
            <a:ext cx="8686800" cy="690574"/>
          </a:xfrm>
          <a:prstGeom prst="rect">
            <a:avLst/>
          </a:prstGeom>
        </p:spPr>
        <p:txBody>
          <a:bodyPr vert="horz" wrap="square" lIns="0" tIns="13335" rIns="0" bIns="0" rtlCol="0" anchor="t">
            <a:spAutoFit/>
          </a:bodyPr>
          <a:lstStyle/>
          <a:p>
            <a:pPr marL="38100">
              <a:spcBef>
                <a:spcPts val="105"/>
              </a:spcBef>
              <a:tabLst>
                <a:tab pos="6490309" algn="l"/>
              </a:tabLst>
            </a:pPr>
            <a:r>
              <a:rPr sz="4400" dirty="0">
                <a:solidFill>
                  <a:srgbClr val="FFFF00"/>
                </a:solidFill>
                <a:latin typeface="Microsoft Sans Serif"/>
                <a:cs typeface="Microsoft Sans Serif"/>
              </a:rPr>
              <a:t>2.2</a:t>
            </a:r>
            <a:r>
              <a:rPr sz="4400" spc="60" dirty="0">
                <a:solidFill>
                  <a:srgbClr val="FFFF00"/>
                </a:solidFill>
                <a:latin typeface="Microsoft Sans Serif"/>
                <a:cs typeface="Microsoft Sans Serif"/>
              </a:rPr>
              <a:t> </a:t>
            </a:r>
            <a:r>
              <a:rPr sz="4400" dirty="0">
                <a:solidFill>
                  <a:srgbClr val="FFFF00"/>
                </a:solidFill>
                <a:latin typeface="Microsoft Sans Serif"/>
                <a:cs typeface="Microsoft Sans Serif"/>
              </a:rPr>
              <a:t>Implications</a:t>
            </a:r>
            <a:r>
              <a:rPr sz="4400" spc="-95" dirty="0">
                <a:solidFill>
                  <a:srgbClr val="FFFF00"/>
                </a:solidFill>
                <a:latin typeface="Microsoft Sans Serif"/>
                <a:cs typeface="Microsoft Sans Serif"/>
              </a:rPr>
              <a:t> </a:t>
            </a:r>
            <a:r>
              <a:rPr sz="4400" dirty="0">
                <a:solidFill>
                  <a:srgbClr val="FFFF00"/>
                </a:solidFill>
                <a:latin typeface="Microsoft Sans Serif"/>
                <a:cs typeface="Microsoft Sans Serif"/>
              </a:rPr>
              <a:t>of</a:t>
            </a:r>
            <a:r>
              <a:rPr sz="4400" spc="-55" dirty="0">
                <a:solidFill>
                  <a:srgbClr val="FFFF00"/>
                </a:solidFill>
                <a:latin typeface="Microsoft Sans Serif"/>
                <a:cs typeface="Microsoft Sans Serif"/>
              </a:rPr>
              <a:t> </a:t>
            </a:r>
            <a:r>
              <a:rPr sz="4400" dirty="0">
                <a:solidFill>
                  <a:srgbClr val="FFFF00"/>
                </a:solidFill>
                <a:latin typeface="Microsoft Sans Serif"/>
                <a:cs typeface="Microsoft Sans Serif"/>
              </a:rPr>
              <a:t>the</a:t>
            </a:r>
            <a:r>
              <a:rPr sz="4400" spc="-65" dirty="0">
                <a:solidFill>
                  <a:srgbClr val="FFFF00"/>
                </a:solidFill>
                <a:latin typeface="Microsoft Sans Serif"/>
                <a:cs typeface="Microsoft Sans Serif"/>
              </a:rPr>
              <a:t> </a:t>
            </a:r>
            <a:r>
              <a:rPr sz="4400" spc="-25" dirty="0">
                <a:solidFill>
                  <a:srgbClr val="FFFF00"/>
                </a:solidFill>
                <a:latin typeface="Microsoft Sans Serif"/>
                <a:cs typeface="Microsoft Sans Serif"/>
              </a:rPr>
              <a:t>2</a:t>
            </a:r>
            <a:r>
              <a:rPr sz="4350" spc="-37" baseline="24904" dirty="0">
                <a:solidFill>
                  <a:srgbClr val="FFFF00"/>
                </a:solidFill>
                <a:latin typeface="Microsoft Sans Serif"/>
                <a:cs typeface="Microsoft Sans Serif"/>
              </a:rPr>
              <a:t>nd</a:t>
            </a:r>
            <a:r>
              <a:rPr sz="4350" baseline="24904" dirty="0">
                <a:solidFill>
                  <a:srgbClr val="FFFF00"/>
                </a:solidFill>
                <a:latin typeface="Microsoft Sans Serif"/>
                <a:cs typeface="Microsoft Sans Serif"/>
              </a:rPr>
              <a:t>	</a:t>
            </a:r>
            <a:r>
              <a:rPr sz="4400" spc="-25" dirty="0">
                <a:solidFill>
                  <a:srgbClr val="FFFF00"/>
                </a:solidFill>
                <a:latin typeface="Microsoft Sans Serif"/>
                <a:cs typeface="Microsoft Sans Serif"/>
              </a:rPr>
              <a:t>Law</a:t>
            </a:r>
            <a:endParaRPr sz="4400" dirty="0">
              <a:latin typeface="Microsoft Sans Serif"/>
              <a:cs typeface="Microsoft Sans Serif"/>
            </a:endParaRPr>
          </a:p>
        </p:txBody>
      </p:sp>
      <p:sp>
        <p:nvSpPr>
          <p:cNvPr id="17" name="object 17"/>
          <p:cNvSpPr txBox="1"/>
          <p:nvPr/>
        </p:nvSpPr>
        <p:spPr>
          <a:xfrm>
            <a:off x="2387916" y="1143000"/>
            <a:ext cx="7163753" cy="4665380"/>
          </a:xfrm>
          <a:prstGeom prst="rect">
            <a:avLst/>
          </a:prstGeom>
        </p:spPr>
        <p:txBody>
          <a:bodyPr vert="horz" wrap="square" lIns="0" tIns="114300" rIns="0" bIns="0" rtlCol="0">
            <a:spAutoFit/>
          </a:bodyPr>
          <a:lstStyle/>
          <a:p>
            <a:pPr marL="355599" indent="-342898">
              <a:spcBef>
                <a:spcPts val="900"/>
              </a:spcBef>
              <a:buClr>
                <a:srgbClr val="E1E1FF"/>
              </a:buClr>
              <a:buChar char="•"/>
              <a:tabLst>
                <a:tab pos="355599" algn="l"/>
              </a:tabLst>
            </a:pPr>
            <a:r>
              <a:rPr sz="3200" dirty="0">
                <a:solidFill>
                  <a:srgbClr val="FFFF00"/>
                </a:solidFill>
                <a:latin typeface="Microsoft Sans Serif"/>
                <a:cs typeface="Microsoft Sans Serif"/>
              </a:rPr>
              <a:t>Time</a:t>
            </a:r>
            <a:r>
              <a:rPr sz="3200" spc="-80" dirty="0">
                <a:solidFill>
                  <a:srgbClr val="FFFF00"/>
                </a:solidFill>
                <a:latin typeface="Microsoft Sans Serif"/>
                <a:cs typeface="Microsoft Sans Serif"/>
              </a:rPr>
              <a:t> </a:t>
            </a:r>
            <a:r>
              <a:rPr sz="3200" dirty="0">
                <a:solidFill>
                  <a:srgbClr val="FFFF00"/>
                </a:solidFill>
                <a:latin typeface="Microsoft Sans Serif"/>
                <a:cs typeface="Microsoft Sans Serif"/>
              </a:rPr>
              <a:t>marches</a:t>
            </a:r>
            <a:r>
              <a:rPr sz="3200" spc="-100" dirty="0">
                <a:solidFill>
                  <a:srgbClr val="FFFF00"/>
                </a:solidFill>
                <a:latin typeface="Microsoft Sans Serif"/>
                <a:cs typeface="Microsoft Sans Serif"/>
              </a:rPr>
              <a:t> </a:t>
            </a:r>
            <a:r>
              <a:rPr sz="3200" spc="-25" dirty="0">
                <a:solidFill>
                  <a:srgbClr val="FFFF00"/>
                </a:solidFill>
                <a:latin typeface="Microsoft Sans Serif"/>
                <a:cs typeface="Microsoft Sans Serif"/>
              </a:rPr>
              <a:t>on</a:t>
            </a:r>
            <a:endParaRPr sz="3200" dirty="0">
              <a:latin typeface="Microsoft Sans Serif"/>
              <a:cs typeface="Microsoft Sans Serif"/>
            </a:endParaRPr>
          </a:p>
          <a:p>
            <a:pPr marL="756282" marR="41275" lvl="1" indent="-287019">
              <a:spcBef>
                <a:spcPts val="690"/>
              </a:spcBef>
              <a:buChar char="–"/>
              <a:tabLst>
                <a:tab pos="756282" algn="l"/>
              </a:tabLst>
            </a:pPr>
            <a:r>
              <a:rPr sz="2800" dirty="0">
                <a:solidFill>
                  <a:srgbClr val="FFFF00"/>
                </a:solidFill>
                <a:latin typeface="Microsoft Sans Serif"/>
                <a:cs typeface="Microsoft Sans Serif"/>
              </a:rPr>
              <a:t>If</a:t>
            </a:r>
            <a:r>
              <a:rPr sz="2800" spc="-55" dirty="0">
                <a:solidFill>
                  <a:srgbClr val="FFFF00"/>
                </a:solidFill>
                <a:latin typeface="Microsoft Sans Serif"/>
                <a:cs typeface="Microsoft Sans Serif"/>
              </a:rPr>
              <a:t> </a:t>
            </a:r>
            <a:r>
              <a:rPr sz="2800" dirty="0">
                <a:solidFill>
                  <a:srgbClr val="FFFF00"/>
                </a:solidFill>
                <a:latin typeface="Microsoft Sans Serif"/>
                <a:cs typeface="Microsoft Sans Serif"/>
              </a:rPr>
              <a:t>you</a:t>
            </a:r>
            <a:r>
              <a:rPr sz="2800" spc="-45" dirty="0">
                <a:solidFill>
                  <a:srgbClr val="FFFF00"/>
                </a:solidFill>
                <a:latin typeface="Microsoft Sans Serif"/>
                <a:cs typeface="Microsoft Sans Serif"/>
              </a:rPr>
              <a:t> </a:t>
            </a:r>
            <a:r>
              <a:rPr sz="2800" dirty="0">
                <a:solidFill>
                  <a:srgbClr val="FFFF00"/>
                </a:solidFill>
                <a:latin typeface="Microsoft Sans Serif"/>
                <a:cs typeface="Microsoft Sans Serif"/>
              </a:rPr>
              <a:t>watch</a:t>
            </a:r>
            <a:r>
              <a:rPr sz="2800" spc="-55" dirty="0">
                <a:solidFill>
                  <a:srgbClr val="FFFF00"/>
                </a:solidFill>
                <a:latin typeface="Microsoft Sans Serif"/>
                <a:cs typeface="Microsoft Sans Serif"/>
              </a:rPr>
              <a:t> </a:t>
            </a:r>
            <a:r>
              <a:rPr sz="2800" dirty="0">
                <a:solidFill>
                  <a:srgbClr val="FFFF00"/>
                </a:solidFill>
                <a:latin typeface="Microsoft Sans Serif"/>
                <a:cs typeface="Microsoft Sans Serif"/>
              </a:rPr>
              <a:t>a</a:t>
            </a:r>
            <a:r>
              <a:rPr sz="2800" spc="-50" dirty="0">
                <a:solidFill>
                  <a:srgbClr val="FFFF00"/>
                </a:solidFill>
                <a:latin typeface="Microsoft Sans Serif"/>
                <a:cs typeface="Microsoft Sans Serif"/>
              </a:rPr>
              <a:t> </a:t>
            </a:r>
            <a:r>
              <a:rPr sz="2800" dirty="0">
                <a:solidFill>
                  <a:srgbClr val="FFFF00"/>
                </a:solidFill>
                <a:latin typeface="Microsoft Sans Serif"/>
                <a:cs typeface="Microsoft Sans Serif"/>
              </a:rPr>
              <a:t>movie,</a:t>
            </a:r>
            <a:r>
              <a:rPr sz="2800" spc="-45" dirty="0">
                <a:solidFill>
                  <a:srgbClr val="FFFF00"/>
                </a:solidFill>
                <a:latin typeface="Microsoft Sans Serif"/>
                <a:cs typeface="Microsoft Sans Serif"/>
              </a:rPr>
              <a:t> </a:t>
            </a:r>
            <a:r>
              <a:rPr sz="2800" dirty="0">
                <a:solidFill>
                  <a:srgbClr val="FFFF00"/>
                </a:solidFill>
                <a:latin typeface="Microsoft Sans Serif"/>
                <a:cs typeface="Microsoft Sans Serif"/>
              </a:rPr>
              <a:t>how</a:t>
            </a:r>
            <a:r>
              <a:rPr sz="2800" spc="-55" dirty="0">
                <a:solidFill>
                  <a:srgbClr val="FFFF00"/>
                </a:solidFill>
                <a:latin typeface="Microsoft Sans Serif"/>
                <a:cs typeface="Microsoft Sans Serif"/>
              </a:rPr>
              <a:t> </a:t>
            </a:r>
            <a:r>
              <a:rPr sz="2800" dirty="0">
                <a:solidFill>
                  <a:srgbClr val="FFFF00"/>
                </a:solidFill>
                <a:latin typeface="Microsoft Sans Serif"/>
                <a:cs typeface="Microsoft Sans Serif"/>
              </a:rPr>
              <a:t>do</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you</a:t>
            </a:r>
            <a:r>
              <a:rPr sz="2800" spc="-40" dirty="0">
                <a:solidFill>
                  <a:srgbClr val="FFFF00"/>
                </a:solidFill>
                <a:latin typeface="Microsoft Sans Serif"/>
                <a:cs typeface="Microsoft Sans Serif"/>
              </a:rPr>
              <a:t> </a:t>
            </a:r>
            <a:r>
              <a:rPr sz="2800" dirty="0">
                <a:solidFill>
                  <a:srgbClr val="FFFF00"/>
                </a:solidFill>
                <a:latin typeface="Microsoft Sans Serif"/>
                <a:cs typeface="Microsoft Sans Serif"/>
              </a:rPr>
              <a:t>know</a:t>
            </a:r>
            <a:r>
              <a:rPr sz="2800" spc="-60" dirty="0">
                <a:solidFill>
                  <a:srgbClr val="FFFF00"/>
                </a:solidFill>
                <a:latin typeface="Microsoft Sans Serif"/>
                <a:cs typeface="Microsoft Sans Serif"/>
              </a:rPr>
              <a:t> </a:t>
            </a:r>
            <a:r>
              <a:rPr sz="2800" spc="-20" dirty="0">
                <a:solidFill>
                  <a:srgbClr val="FFFF00"/>
                </a:solidFill>
                <a:latin typeface="Microsoft Sans Serif"/>
                <a:cs typeface="Microsoft Sans Serif"/>
              </a:rPr>
              <a:t>that </a:t>
            </a:r>
            <a:r>
              <a:rPr sz="2800" dirty="0">
                <a:solidFill>
                  <a:srgbClr val="FFFF00"/>
                </a:solidFill>
                <a:latin typeface="Microsoft Sans Serif"/>
                <a:cs typeface="Microsoft Sans Serif"/>
              </a:rPr>
              <a:t>you</a:t>
            </a:r>
            <a:r>
              <a:rPr sz="2800" spc="-65" dirty="0">
                <a:solidFill>
                  <a:srgbClr val="FFFF00"/>
                </a:solidFill>
                <a:latin typeface="Microsoft Sans Serif"/>
                <a:cs typeface="Microsoft Sans Serif"/>
              </a:rPr>
              <a:t> </a:t>
            </a:r>
            <a:r>
              <a:rPr sz="2800" dirty="0">
                <a:solidFill>
                  <a:srgbClr val="FFFF00"/>
                </a:solidFill>
                <a:latin typeface="Microsoft Sans Serif"/>
                <a:cs typeface="Microsoft Sans Serif"/>
              </a:rPr>
              <a:t>are</a:t>
            </a:r>
            <a:r>
              <a:rPr sz="2800" spc="-65" dirty="0">
                <a:solidFill>
                  <a:srgbClr val="FFFF00"/>
                </a:solidFill>
                <a:latin typeface="Microsoft Sans Serif"/>
                <a:cs typeface="Microsoft Sans Serif"/>
              </a:rPr>
              <a:t> </a:t>
            </a:r>
            <a:r>
              <a:rPr sz="2800" dirty="0">
                <a:solidFill>
                  <a:srgbClr val="FFFF00"/>
                </a:solidFill>
                <a:latin typeface="Microsoft Sans Serif"/>
                <a:cs typeface="Microsoft Sans Serif"/>
              </a:rPr>
              <a:t>seeing</a:t>
            </a:r>
            <a:r>
              <a:rPr sz="2800" spc="-45" dirty="0">
                <a:solidFill>
                  <a:srgbClr val="FFFF00"/>
                </a:solidFill>
                <a:latin typeface="Microsoft Sans Serif"/>
                <a:cs typeface="Microsoft Sans Serif"/>
              </a:rPr>
              <a:t> </a:t>
            </a:r>
            <a:r>
              <a:rPr sz="2800" dirty="0">
                <a:solidFill>
                  <a:srgbClr val="FFFF00"/>
                </a:solidFill>
                <a:latin typeface="Microsoft Sans Serif"/>
                <a:cs typeface="Microsoft Sans Serif"/>
              </a:rPr>
              <a:t>events</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in</a:t>
            </a:r>
            <a:r>
              <a:rPr sz="2800" spc="-55" dirty="0">
                <a:solidFill>
                  <a:srgbClr val="FFFF00"/>
                </a:solidFill>
                <a:latin typeface="Microsoft Sans Serif"/>
                <a:cs typeface="Microsoft Sans Serif"/>
              </a:rPr>
              <a:t> </a:t>
            </a:r>
            <a:r>
              <a:rPr sz="2800" dirty="0">
                <a:solidFill>
                  <a:srgbClr val="FFFF00"/>
                </a:solidFill>
                <a:latin typeface="Microsoft Sans Serif"/>
                <a:cs typeface="Microsoft Sans Serif"/>
              </a:rPr>
              <a:t>the</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order</a:t>
            </a:r>
            <a:r>
              <a:rPr sz="2800" spc="-55" dirty="0">
                <a:solidFill>
                  <a:srgbClr val="FFFF00"/>
                </a:solidFill>
                <a:latin typeface="Microsoft Sans Serif"/>
                <a:cs typeface="Microsoft Sans Serif"/>
              </a:rPr>
              <a:t> </a:t>
            </a:r>
            <a:r>
              <a:rPr sz="2800" spc="-20" dirty="0">
                <a:solidFill>
                  <a:srgbClr val="FFFF00"/>
                </a:solidFill>
                <a:latin typeface="Microsoft Sans Serif"/>
                <a:cs typeface="Microsoft Sans Serif"/>
              </a:rPr>
              <a:t>they </a:t>
            </a:r>
            <a:r>
              <a:rPr sz="2800" spc="-10" dirty="0">
                <a:solidFill>
                  <a:srgbClr val="FFFF00"/>
                </a:solidFill>
                <a:latin typeface="Microsoft Sans Serif"/>
                <a:cs typeface="Microsoft Sans Serif"/>
              </a:rPr>
              <a:t>occurred?</a:t>
            </a:r>
            <a:endParaRPr sz="2800" dirty="0">
              <a:latin typeface="Microsoft Sans Serif"/>
              <a:cs typeface="Microsoft Sans Serif"/>
            </a:endParaRPr>
          </a:p>
          <a:p>
            <a:pPr marL="756282" marR="5080" lvl="1" indent="-287019">
              <a:lnSpc>
                <a:spcPct val="99800"/>
              </a:lnSpc>
              <a:spcBef>
                <a:spcPts val="680"/>
              </a:spcBef>
              <a:buChar char="–"/>
              <a:tabLst>
                <a:tab pos="756282" algn="l"/>
              </a:tabLst>
            </a:pPr>
            <a:r>
              <a:rPr sz="2800" dirty="0">
                <a:solidFill>
                  <a:srgbClr val="FFFF00"/>
                </a:solidFill>
                <a:latin typeface="Microsoft Sans Serif"/>
                <a:cs typeface="Microsoft Sans Serif"/>
              </a:rPr>
              <a:t>If</a:t>
            </a:r>
            <a:r>
              <a:rPr sz="2800" spc="-100" dirty="0">
                <a:solidFill>
                  <a:srgbClr val="FFFF00"/>
                </a:solidFill>
                <a:latin typeface="Microsoft Sans Serif"/>
                <a:cs typeface="Microsoft Sans Serif"/>
              </a:rPr>
              <a:t> </a:t>
            </a:r>
            <a:r>
              <a:rPr sz="2800" dirty="0">
                <a:solidFill>
                  <a:srgbClr val="FFFF00"/>
                </a:solidFill>
                <a:latin typeface="Microsoft Sans Serif"/>
                <a:cs typeface="Microsoft Sans Serif"/>
              </a:rPr>
              <a:t>I</a:t>
            </a:r>
            <a:r>
              <a:rPr sz="2800" spc="-100" dirty="0">
                <a:solidFill>
                  <a:srgbClr val="FFFF00"/>
                </a:solidFill>
                <a:latin typeface="Microsoft Sans Serif"/>
                <a:cs typeface="Microsoft Sans Serif"/>
              </a:rPr>
              <a:t> </a:t>
            </a:r>
            <a:r>
              <a:rPr sz="2800" spc="55" dirty="0">
                <a:solidFill>
                  <a:srgbClr val="FFFF00"/>
                </a:solidFill>
                <a:latin typeface="Microsoft Sans Serif"/>
                <a:cs typeface="Microsoft Sans Serif"/>
              </a:rPr>
              <a:t>drop</a:t>
            </a:r>
            <a:r>
              <a:rPr sz="2800" spc="-90" dirty="0">
                <a:solidFill>
                  <a:srgbClr val="FFFF00"/>
                </a:solidFill>
                <a:latin typeface="Microsoft Sans Serif"/>
                <a:cs typeface="Microsoft Sans Serif"/>
              </a:rPr>
              <a:t> </a:t>
            </a:r>
            <a:r>
              <a:rPr sz="2800" spc="60" dirty="0">
                <a:solidFill>
                  <a:srgbClr val="FFFF00"/>
                </a:solidFill>
                <a:latin typeface="Microsoft Sans Serif"/>
                <a:cs typeface="Microsoft Sans Serif"/>
              </a:rPr>
              <a:t>a</a:t>
            </a:r>
            <a:r>
              <a:rPr sz="2800" spc="-75" dirty="0">
                <a:solidFill>
                  <a:srgbClr val="FFFF00"/>
                </a:solidFill>
                <a:latin typeface="Microsoft Sans Serif"/>
                <a:cs typeface="Microsoft Sans Serif"/>
              </a:rPr>
              <a:t> </a:t>
            </a:r>
            <a:r>
              <a:rPr sz="2800" spc="60" dirty="0">
                <a:solidFill>
                  <a:srgbClr val="FFFF00"/>
                </a:solidFill>
                <a:latin typeface="Microsoft Sans Serif"/>
                <a:cs typeface="Microsoft Sans Serif"/>
              </a:rPr>
              <a:t>raw</a:t>
            </a:r>
            <a:r>
              <a:rPr sz="2800" spc="-85" dirty="0">
                <a:solidFill>
                  <a:srgbClr val="FFFF00"/>
                </a:solidFill>
                <a:latin typeface="Microsoft Sans Serif"/>
                <a:cs typeface="Microsoft Sans Serif"/>
              </a:rPr>
              <a:t> </a:t>
            </a:r>
            <a:r>
              <a:rPr sz="2800" spc="60" dirty="0">
                <a:solidFill>
                  <a:srgbClr val="FFFF00"/>
                </a:solidFill>
                <a:latin typeface="Microsoft Sans Serif"/>
                <a:cs typeface="Microsoft Sans Serif"/>
              </a:rPr>
              <a:t>egg</a:t>
            </a:r>
            <a:r>
              <a:rPr sz="2800" spc="-75" dirty="0">
                <a:solidFill>
                  <a:srgbClr val="FFFF00"/>
                </a:solidFill>
                <a:latin typeface="Microsoft Sans Serif"/>
                <a:cs typeface="Microsoft Sans Serif"/>
              </a:rPr>
              <a:t> </a:t>
            </a:r>
            <a:r>
              <a:rPr sz="2800" spc="60" dirty="0">
                <a:solidFill>
                  <a:srgbClr val="FFFF00"/>
                </a:solidFill>
                <a:latin typeface="Microsoft Sans Serif"/>
                <a:cs typeface="Microsoft Sans Serif"/>
              </a:rPr>
              <a:t>on</a:t>
            </a:r>
            <a:r>
              <a:rPr sz="2800" spc="-90" dirty="0">
                <a:solidFill>
                  <a:srgbClr val="FFFF00"/>
                </a:solidFill>
                <a:latin typeface="Microsoft Sans Serif"/>
                <a:cs typeface="Microsoft Sans Serif"/>
              </a:rPr>
              <a:t> </a:t>
            </a:r>
            <a:r>
              <a:rPr sz="2800" spc="50" dirty="0">
                <a:solidFill>
                  <a:srgbClr val="FFFF00"/>
                </a:solidFill>
                <a:latin typeface="Microsoft Sans Serif"/>
                <a:cs typeface="Microsoft Sans Serif"/>
              </a:rPr>
              <a:t>the</a:t>
            </a:r>
            <a:r>
              <a:rPr sz="2800" spc="-80" dirty="0">
                <a:solidFill>
                  <a:srgbClr val="FFFF00"/>
                </a:solidFill>
                <a:latin typeface="Microsoft Sans Serif"/>
                <a:cs typeface="Microsoft Sans Serif"/>
              </a:rPr>
              <a:t> </a:t>
            </a:r>
            <a:r>
              <a:rPr sz="2800" dirty="0">
                <a:solidFill>
                  <a:srgbClr val="FFFF00"/>
                </a:solidFill>
                <a:latin typeface="Microsoft Sans Serif"/>
                <a:cs typeface="Microsoft Sans Serif"/>
              </a:rPr>
              <a:t>floor,</a:t>
            </a:r>
            <a:r>
              <a:rPr sz="2800" spc="-90" dirty="0">
                <a:solidFill>
                  <a:srgbClr val="FFFF00"/>
                </a:solidFill>
                <a:latin typeface="Microsoft Sans Serif"/>
                <a:cs typeface="Microsoft Sans Serif"/>
              </a:rPr>
              <a:t> </a:t>
            </a:r>
            <a:r>
              <a:rPr sz="2800" dirty="0">
                <a:solidFill>
                  <a:srgbClr val="FFFF00"/>
                </a:solidFill>
                <a:latin typeface="Microsoft Sans Serif"/>
                <a:cs typeface="Microsoft Sans Serif"/>
              </a:rPr>
              <a:t>it</a:t>
            </a:r>
            <a:r>
              <a:rPr sz="2800" spc="-100" dirty="0">
                <a:solidFill>
                  <a:srgbClr val="FFFF00"/>
                </a:solidFill>
                <a:latin typeface="Microsoft Sans Serif"/>
                <a:cs typeface="Microsoft Sans Serif"/>
              </a:rPr>
              <a:t> </a:t>
            </a:r>
            <a:r>
              <a:rPr sz="2800" spc="55" dirty="0">
                <a:solidFill>
                  <a:srgbClr val="FFFF00"/>
                </a:solidFill>
                <a:latin typeface="Microsoft Sans Serif"/>
                <a:cs typeface="Microsoft Sans Serif"/>
              </a:rPr>
              <a:t>becomes </a:t>
            </a:r>
            <a:r>
              <a:rPr sz="2800" spc="45" dirty="0">
                <a:solidFill>
                  <a:srgbClr val="FFFF00"/>
                </a:solidFill>
                <a:latin typeface="Microsoft Sans Serif"/>
                <a:cs typeface="Microsoft Sans Serif"/>
              </a:rPr>
              <a:t>extremely</a:t>
            </a:r>
            <a:r>
              <a:rPr sz="2800" spc="170" dirty="0">
                <a:solidFill>
                  <a:srgbClr val="FFFF00"/>
                </a:solidFill>
                <a:latin typeface="Microsoft Sans Serif"/>
                <a:cs typeface="Microsoft Sans Serif"/>
              </a:rPr>
              <a:t> </a:t>
            </a:r>
            <a:r>
              <a:rPr sz="2800" dirty="0">
                <a:solidFill>
                  <a:srgbClr val="FFFF00"/>
                </a:solidFill>
                <a:latin typeface="Microsoft Sans Serif"/>
                <a:cs typeface="Microsoft Sans Serif"/>
              </a:rPr>
              <a:t>“disordered”</a:t>
            </a:r>
            <a:r>
              <a:rPr sz="2800" spc="190" dirty="0">
                <a:solidFill>
                  <a:srgbClr val="FFFF00"/>
                </a:solidFill>
                <a:latin typeface="Microsoft Sans Serif"/>
                <a:cs typeface="Microsoft Sans Serif"/>
              </a:rPr>
              <a:t> </a:t>
            </a:r>
            <a:r>
              <a:rPr sz="2800" dirty="0">
                <a:solidFill>
                  <a:srgbClr val="FFFF00"/>
                </a:solidFill>
                <a:latin typeface="Microsoft Sans Serif"/>
                <a:cs typeface="Microsoft Sans Serif"/>
              </a:rPr>
              <a:t>(greater</a:t>
            </a:r>
            <a:r>
              <a:rPr sz="2800" spc="185" dirty="0">
                <a:solidFill>
                  <a:srgbClr val="FFFF00"/>
                </a:solidFill>
                <a:latin typeface="Microsoft Sans Serif"/>
                <a:cs typeface="Microsoft Sans Serif"/>
              </a:rPr>
              <a:t> </a:t>
            </a:r>
            <a:r>
              <a:rPr sz="2800" dirty="0">
                <a:solidFill>
                  <a:srgbClr val="FFFF00"/>
                </a:solidFill>
                <a:latin typeface="Microsoft Sans Serif"/>
                <a:cs typeface="Microsoft Sans Serif"/>
              </a:rPr>
              <a:t>Entropy)</a:t>
            </a:r>
            <a:r>
              <a:rPr sz="2800" spc="220" dirty="0">
                <a:solidFill>
                  <a:srgbClr val="FFFF00"/>
                </a:solidFill>
                <a:latin typeface="Microsoft Sans Serif"/>
                <a:cs typeface="Microsoft Sans Serif"/>
              </a:rPr>
              <a:t> </a:t>
            </a:r>
            <a:r>
              <a:rPr sz="2800" spc="15" dirty="0">
                <a:solidFill>
                  <a:srgbClr val="FFFF00"/>
                </a:solidFill>
                <a:latin typeface="Microsoft Sans Serif"/>
                <a:cs typeface="Microsoft Sans Serif"/>
              </a:rPr>
              <a:t>– </a:t>
            </a:r>
            <a:r>
              <a:rPr sz="2800" dirty="0">
                <a:solidFill>
                  <a:srgbClr val="FFFF00"/>
                </a:solidFill>
                <a:latin typeface="Microsoft Sans Serif"/>
                <a:cs typeface="Microsoft Sans Serif"/>
              </a:rPr>
              <a:t>playing</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the</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movie</a:t>
            </a:r>
            <a:r>
              <a:rPr sz="2800" spc="-70" dirty="0">
                <a:solidFill>
                  <a:srgbClr val="FFFF00"/>
                </a:solidFill>
                <a:latin typeface="Microsoft Sans Serif"/>
                <a:cs typeface="Microsoft Sans Serif"/>
              </a:rPr>
              <a:t> </a:t>
            </a:r>
            <a:r>
              <a:rPr sz="2800" dirty="0">
                <a:solidFill>
                  <a:srgbClr val="FFFF00"/>
                </a:solidFill>
                <a:latin typeface="Microsoft Sans Serif"/>
                <a:cs typeface="Microsoft Sans Serif"/>
              </a:rPr>
              <a:t>in</a:t>
            </a:r>
            <a:r>
              <a:rPr sz="2800" spc="-65" dirty="0">
                <a:solidFill>
                  <a:srgbClr val="FFFF00"/>
                </a:solidFill>
                <a:latin typeface="Microsoft Sans Serif"/>
                <a:cs typeface="Microsoft Sans Serif"/>
              </a:rPr>
              <a:t> </a:t>
            </a:r>
            <a:r>
              <a:rPr sz="2800" dirty="0">
                <a:solidFill>
                  <a:srgbClr val="FFFF00"/>
                </a:solidFill>
                <a:latin typeface="Microsoft Sans Serif"/>
                <a:cs typeface="Microsoft Sans Serif"/>
              </a:rPr>
              <a:t>reverse</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would</a:t>
            </a:r>
            <a:r>
              <a:rPr sz="2800" spc="-70" dirty="0">
                <a:solidFill>
                  <a:srgbClr val="FFFF00"/>
                </a:solidFill>
                <a:latin typeface="Microsoft Sans Serif"/>
                <a:cs typeface="Microsoft Sans Serif"/>
              </a:rPr>
              <a:t> </a:t>
            </a:r>
            <a:r>
              <a:rPr sz="2800" spc="-20" dirty="0">
                <a:solidFill>
                  <a:srgbClr val="FFFF00"/>
                </a:solidFill>
                <a:latin typeface="Microsoft Sans Serif"/>
                <a:cs typeface="Microsoft Sans Serif"/>
              </a:rPr>
              <a:t>show </a:t>
            </a:r>
            <a:r>
              <a:rPr sz="2800" dirty="0">
                <a:solidFill>
                  <a:srgbClr val="FFFF00"/>
                </a:solidFill>
                <a:latin typeface="Microsoft Sans Serif"/>
                <a:cs typeface="Microsoft Sans Serif"/>
              </a:rPr>
              <a:t>pieces</a:t>
            </a:r>
            <a:r>
              <a:rPr sz="2800" spc="-70" dirty="0">
                <a:solidFill>
                  <a:srgbClr val="FFFF00"/>
                </a:solidFill>
                <a:latin typeface="Microsoft Sans Serif"/>
                <a:cs typeface="Microsoft Sans Serif"/>
              </a:rPr>
              <a:t> </a:t>
            </a:r>
            <a:r>
              <a:rPr sz="2800" dirty="0">
                <a:solidFill>
                  <a:srgbClr val="FFFF00"/>
                </a:solidFill>
                <a:latin typeface="Microsoft Sans Serif"/>
                <a:cs typeface="Microsoft Sans Serif"/>
              </a:rPr>
              <a:t>coming</a:t>
            </a:r>
            <a:r>
              <a:rPr sz="2800" spc="-65" dirty="0">
                <a:solidFill>
                  <a:srgbClr val="FFFF00"/>
                </a:solidFill>
                <a:latin typeface="Microsoft Sans Serif"/>
                <a:cs typeface="Microsoft Sans Serif"/>
              </a:rPr>
              <a:t> </a:t>
            </a:r>
            <a:r>
              <a:rPr sz="2800" dirty="0">
                <a:solidFill>
                  <a:srgbClr val="FFFF00"/>
                </a:solidFill>
                <a:latin typeface="Microsoft Sans Serif"/>
                <a:cs typeface="Microsoft Sans Serif"/>
              </a:rPr>
              <a:t>together</a:t>
            </a:r>
            <a:r>
              <a:rPr sz="2800" spc="-70" dirty="0">
                <a:solidFill>
                  <a:srgbClr val="FFFF00"/>
                </a:solidFill>
                <a:latin typeface="Microsoft Sans Serif"/>
                <a:cs typeface="Microsoft Sans Serif"/>
              </a:rPr>
              <a:t> </a:t>
            </a:r>
            <a:r>
              <a:rPr sz="2800" dirty="0">
                <a:solidFill>
                  <a:srgbClr val="FFFF00"/>
                </a:solidFill>
                <a:latin typeface="Microsoft Sans Serif"/>
                <a:cs typeface="Microsoft Sans Serif"/>
              </a:rPr>
              <a:t>to</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form</a:t>
            </a:r>
            <a:r>
              <a:rPr sz="2800" spc="-70" dirty="0">
                <a:solidFill>
                  <a:srgbClr val="FFFF00"/>
                </a:solidFill>
                <a:latin typeface="Microsoft Sans Serif"/>
                <a:cs typeface="Microsoft Sans Serif"/>
              </a:rPr>
              <a:t> </a:t>
            </a:r>
            <a:r>
              <a:rPr sz="2800" dirty="0">
                <a:solidFill>
                  <a:srgbClr val="FFFF00"/>
                </a:solidFill>
                <a:latin typeface="Microsoft Sans Serif"/>
                <a:cs typeface="Microsoft Sans Serif"/>
              </a:rPr>
              <a:t>a</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whole</a:t>
            </a:r>
            <a:r>
              <a:rPr sz="2800" spc="-65" dirty="0">
                <a:solidFill>
                  <a:srgbClr val="FFFF00"/>
                </a:solidFill>
                <a:latin typeface="Microsoft Sans Serif"/>
                <a:cs typeface="Microsoft Sans Serif"/>
              </a:rPr>
              <a:t> </a:t>
            </a:r>
            <a:r>
              <a:rPr sz="2800" spc="-25" dirty="0">
                <a:solidFill>
                  <a:srgbClr val="FFFF00"/>
                </a:solidFill>
                <a:latin typeface="Microsoft Sans Serif"/>
                <a:cs typeface="Microsoft Sans Serif"/>
              </a:rPr>
              <a:t>egg </a:t>
            </a:r>
            <a:r>
              <a:rPr sz="2800" spc="50" dirty="0">
                <a:solidFill>
                  <a:srgbClr val="FFFF00"/>
                </a:solidFill>
                <a:latin typeface="Microsoft Sans Serif"/>
                <a:cs typeface="Microsoft Sans Serif"/>
              </a:rPr>
              <a:t>(decreasing</a:t>
            </a:r>
            <a:r>
              <a:rPr sz="2800" spc="-75" dirty="0">
                <a:solidFill>
                  <a:srgbClr val="FFFF00"/>
                </a:solidFill>
                <a:latin typeface="Microsoft Sans Serif"/>
                <a:cs typeface="Microsoft Sans Serif"/>
              </a:rPr>
              <a:t> </a:t>
            </a:r>
            <a:r>
              <a:rPr sz="2800" spc="55" dirty="0">
                <a:solidFill>
                  <a:srgbClr val="FFFF00"/>
                </a:solidFill>
                <a:latin typeface="Microsoft Sans Serif"/>
                <a:cs typeface="Microsoft Sans Serif"/>
              </a:rPr>
              <a:t>Entropy)</a:t>
            </a:r>
            <a:r>
              <a:rPr sz="2800" spc="-55" dirty="0">
                <a:solidFill>
                  <a:srgbClr val="FFFF00"/>
                </a:solidFill>
                <a:latin typeface="Microsoft Sans Serif"/>
                <a:cs typeface="Microsoft Sans Serif"/>
              </a:rPr>
              <a:t> </a:t>
            </a:r>
            <a:r>
              <a:rPr sz="2800" spc="105" dirty="0">
                <a:solidFill>
                  <a:srgbClr val="FFFF00"/>
                </a:solidFill>
                <a:latin typeface="Microsoft Sans Serif"/>
                <a:cs typeface="Microsoft Sans Serif"/>
              </a:rPr>
              <a:t>–</a:t>
            </a:r>
            <a:r>
              <a:rPr sz="2800" spc="-30" dirty="0">
                <a:solidFill>
                  <a:srgbClr val="FFFF00"/>
                </a:solidFill>
                <a:latin typeface="Microsoft Sans Serif"/>
                <a:cs typeface="Microsoft Sans Serif"/>
              </a:rPr>
              <a:t> </a:t>
            </a:r>
            <a:r>
              <a:rPr sz="2800" dirty="0">
                <a:solidFill>
                  <a:srgbClr val="FFFF00"/>
                </a:solidFill>
                <a:latin typeface="Microsoft Sans Serif"/>
                <a:cs typeface="Microsoft Sans Serif"/>
              </a:rPr>
              <a:t>highly</a:t>
            </a:r>
            <a:r>
              <a:rPr sz="2800" spc="-50" dirty="0">
                <a:solidFill>
                  <a:srgbClr val="FFFF00"/>
                </a:solidFill>
                <a:latin typeface="Microsoft Sans Serif"/>
                <a:cs typeface="Microsoft Sans Serif"/>
              </a:rPr>
              <a:t> </a:t>
            </a:r>
            <a:r>
              <a:rPr sz="2800" spc="-10" dirty="0">
                <a:solidFill>
                  <a:srgbClr val="FFFF00"/>
                </a:solidFill>
                <a:latin typeface="Microsoft Sans Serif"/>
                <a:cs typeface="Microsoft Sans Serif"/>
              </a:rPr>
              <a:t>unlikely!</a:t>
            </a:r>
            <a:endParaRPr sz="2800" dirty="0">
              <a:latin typeface="Microsoft Sans Serif"/>
              <a:cs typeface="Microsoft Sans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829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024127" y="288036"/>
              <a:ext cx="7133844" cy="1231392"/>
            </a:xfrm>
            <a:prstGeom prst="rect">
              <a:avLst/>
            </a:prstGeom>
          </p:spPr>
        </p:pic>
      </p:grpSp>
      <p:sp>
        <p:nvSpPr>
          <p:cNvPr id="14" name="object 14"/>
          <p:cNvSpPr txBox="1">
            <a:spLocks noGrp="1"/>
          </p:cNvSpPr>
          <p:nvPr>
            <p:ph type="title"/>
          </p:nvPr>
        </p:nvSpPr>
        <p:spPr>
          <a:xfrm>
            <a:off x="1752601" y="254511"/>
            <a:ext cx="7429879" cy="901143"/>
          </a:xfrm>
          <a:prstGeom prst="rect">
            <a:avLst/>
          </a:prstGeom>
        </p:spPr>
        <p:txBody>
          <a:bodyPr vert="horz" wrap="square" lIns="0" tIns="221868" rIns="0" bIns="0" rtlCol="0" anchor="t">
            <a:spAutoFit/>
          </a:bodyPr>
          <a:lstStyle/>
          <a:p>
            <a:pPr marL="987421">
              <a:spcBef>
                <a:spcPts val="105"/>
              </a:spcBef>
            </a:pPr>
            <a:r>
              <a:rPr sz="4400" dirty="0">
                <a:solidFill>
                  <a:srgbClr val="FFFF00"/>
                </a:solidFill>
                <a:latin typeface="Microsoft Sans Serif"/>
                <a:cs typeface="Microsoft Sans Serif"/>
              </a:rPr>
              <a:t>2.3</a:t>
            </a:r>
            <a:r>
              <a:rPr sz="4400" spc="65" dirty="0">
                <a:solidFill>
                  <a:srgbClr val="FFFF00"/>
                </a:solidFill>
                <a:latin typeface="Microsoft Sans Serif"/>
                <a:cs typeface="Microsoft Sans Serif"/>
              </a:rPr>
              <a:t> </a:t>
            </a:r>
            <a:r>
              <a:rPr sz="4400" dirty="0">
                <a:solidFill>
                  <a:srgbClr val="FFFF00"/>
                </a:solidFill>
                <a:latin typeface="Microsoft Sans Serif"/>
                <a:cs typeface="Microsoft Sans Serif"/>
              </a:rPr>
              <a:t>Direction</a:t>
            </a:r>
            <a:r>
              <a:rPr sz="4400" spc="-100" dirty="0">
                <a:solidFill>
                  <a:srgbClr val="FFFF00"/>
                </a:solidFill>
                <a:latin typeface="Microsoft Sans Serif"/>
                <a:cs typeface="Microsoft Sans Serif"/>
              </a:rPr>
              <a:t> </a:t>
            </a:r>
            <a:r>
              <a:rPr sz="4400" dirty="0">
                <a:solidFill>
                  <a:srgbClr val="FFFF00"/>
                </a:solidFill>
                <a:latin typeface="Microsoft Sans Serif"/>
                <a:cs typeface="Microsoft Sans Serif"/>
              </a:rPr>
              <a:t>of</a:t>
            </a:r>
            <a:r>
              <a:rPr sz="4400" spc="-85" dirty="0">
                <a:solidFill>
                  <a:srgbClr val="FFFF00"/>
                </a:solidFill>
                <a:latin typeface="Microsoft Sans Serif"/>
                <a:cs typeface="Microsoft Sans Serif"/>
              </a:rPr>
              <a:t> </a:t>
            </a:r>
            <a:r>
              <a:rPr sz="4400" dirty="0">
                <a:solidFill>
                  <a:srgbClr val="FFFF00"/>
                </a:solidFill>
                <a:latin typeface="Microsoft Sans Serif"/>
                <a:cs typeface="Microsoft Sans Serif"/>
              </a:rPr>
              <a:t>a</a:t>
            </a:r>
            <a:r>
              <a:rPr sz="4400" spc="-65" dirty="0">
                <a:solidFill>
                  <a:srgbClr val="FFFF00"/>
                </a:solidFill>
                <a:latin typeface="Microsoft Sans Serif"/>
                <a:cs typeface="Microsoft Sans Serif"/>
              </a:rPr>
              <a:t> </a:t>
            </a:r>
            <a:r>
              <a:rPr sz="4400" spc="-10" dirty="0">
                <a:solidFill>
                  <a:srgbClr val="FFFF00"/>
                </a:solidFill>
                <a:latin typeface="Microsoft Sans Serif"/>
                <a:cs typeface="Microsoft Sans Serif"/>
              </a:rPr>
              <a:t>Process</a:t>
            </a:r>
            <a:endParaRPr sz="4400" dirty="0">
              <a:latin typeface="Microsoft Sans Serif"/>
              <a:cs typeface="Microsoft Sans Serif"/>
            </a:endParaRPr>
          </a:p>
        </p:txBody>
      </p:sp>
      <p:sp>
        <p:nvSpPr>
          <p:cNvPr id="15" name="object 15"/>
          <p:cNvSpPr txBox="1">
            <a:spLocks noGrp="1"/>
          </p:cNvSpPr>
          <p:nvPr>
            <p:ph idx="1"/>
          </p:nvPr>
        </p:nvSpPr>
        <p:spPr>
          <a:xfrm>
            <a:off x="2133601" y="2209800"/>
            <a:ext cx="8153399" cy="2863091"/>
          </a:xfrm>
          <a:prstGeom prst="rect">
            <a:avLst/>
          </a:prstGeom>
        </p:spPr>
        <p:txBody>
          <a:bodyPr vert="horz" wrap="square" lIns="0" tIns="241935" rIns="0" bIns="0" rtlCol="0">
            <a:spAutoFit/>
          </a:bodyPr>
          <a:lstStyle/>
          <a:p>
            <a:pPr marL="368299" marR="30480" indent="-343534">
              <a:spcBef>
                <a:spcPts val="105"/>
              </a:spcBef>
              <a:buClr>
                <a:srgbClr val="E1E1FF"/>
              </a:buClr>
              <a:buChar char="•"/>
              <a:tabLst>
                <a:tab pos="368299" algn="l"/>
              </a:tabLst>
            </a:pPr>
            <a:r>
              <a:rPr sz="2400" dirty="0">
                <a:solidFill>
                  <a:schemeClr val="bg2"/>
                </a:solidFill>
              </a:rPr>
              <a:t>The</a:t>
            </a:r>
            <a:r>
              <a:rPr sz="2400" spc="-40" dirty="0">
                <a:solidFill>
                  <a:schemeClr val="bg2"/>
                </a:solidFill>
              </a:rPr>
              <a:t> </a:t>
            </a:r>
            <a:r>
              <a:rPr sz="2400" dirty="0">
                <a:solidFill>
                  <a:schemeClr val="bg2"/>
                </a:solidFill>
              </a:rPr>
              <a:t>2</a:t>
            </a:r>
            <a:r>
              <a:rPr sz="2400" baseline="25132" dirty="0">
                <a:solidFill>
                  <a:schemeClr val="bg2"/>
                </a:solidFill>
              </a:rPr>
              <a:t>nd</a:t>
            </a:r>
            <a:r>
              <a:rPr sz="2400" spc="254" baseline="25132" dirty="0">
                <a:solidFill>
                  <a:schemeClr val="bg2"/>
                </a:solidFill>
              </a:rPr>
              <a:t> </a:t>
            </a:r>
            <a:r>
              <a:rPr sz="2400" dirty="0">
                <a:solidFill>
                  <a:schemeClr val="bg2"/>
                </a:solidFill>
              </a:rPr>
              <a:t>Law</a:t>
            </a:r>
            <a:r>
              <a:rPr sz="2400" spc="-10" dirty="0">
                <a:solidFill>
                  <a:schemeClr val="bg2"/>
                </a:solidFill>
              </a:rPr>
              <a:t> </a:t>
            </a:r>
            <a:r>
              <a:rPr sz="2400" dirty="0">
                <a:solidFill>
                  <a:schemeClr val="bg2"/>
                </a:solidFill>
              </a:rPr>
              <a:t>helps</a:t>
            </a:r>
            <a:r>
              <a:rPr sz="2400" spc="-30" dirty="0">
                <a:solidFill>
                  <a:schemeClr val="bg2"/>
                </a:solidFill>
              </a:rPr>
              <a:t> </a:t>
            </a:r>
            <a:r>
              <a:rPr sz="2400" dirty="0">
                <a:solidFill>
                  <a:schemeClr val="bg2"/>
                </a:solidFill>
              </a:rPr>
              <a:t>determine</a:t>
            </a:r>
            <a:r>
              <a:rPr sz="2400" spc="-40" dirty="0">
                <a:solidFill>
                  <a:schemeClr val="bg2"/>
                </a:solidFill>
              </a:rPr>
              <a:t> </a:t>
            </a:r>
            <a:r>
              <a:rPr sz="2400" dirty="0">
                <a:solidFill>
                  <a:schemeClr val="bg2"/>
                </a:solidFill>
              </a:rPr>
              <a:t>the</a:t>
            </a:r>
            <a:r>
              <a:rPr sz="2400" spc="-35" dirty="0">
                <a:solidFill>
                  <a:schemeClr val="bg2"/>
                </a:solidFill>
              </a:rPr>
              <a:t> </a:t>
            </a:r>
            <a:r>
              <a:rPr sz="2400" spc="-10" dirty="0">
                <a:solidFill>
                  <a:schemeClr val="bg2"/>
                </a:solidFill>
              </a:rPr>
              <a:t>preferred </a:t>
            </a:r>
            <a:r>
              <a:rPr sz="2400" dirty="0">
                <a:solidFill>
                  <a:schemeClr val="bg2"/>
                </a:solidFill>
              </a:rPr>
              <a:t>direction</a:t>
            </a:r>
            <a:r>
              <a:rPr sz="2400" spc="-20" dirty="0">
                <a:solidFill>
                  <a:schemeClr val="bg2"/>
                </a:solidFill>
              </a:rPr>
              <a:t> </a:t>
            </a:r>
            <a:r>
              <a:rPr sz="2400" dirty="0">
                <a:solidFill>
                  <a:schemeClr val="bg2"/>
                </a:solidFill>
              </a:rPr>
              <a:t>of</a:t>
            </a:r>
            <a:r>
              <a:rPr sz="2400" spc="-5" dirty="0">
                <a:solidFill>
                  <a:schemeClr val="bg2"/>
                </a:solidFill>
              </a:rPr>
              <a:t> </a:t>
            </a:r>
            <a:r>
              <a:rPr sz="2400" dirty="0">
                <a:solidFill>
                  <a:schemeClr val="bg2"/>
                </a:solidFill>
              </a:rPr>
              <a:t>a</a:t>
            </a:r>
            <a:r>
              <a:rPr sz="2400" spc="-5" dirty="0">
                <a:solidFill>
                  <a:schemeClr val="bg2"/>
                </a:solidFill>
              </a:rPr>
              <a:t> </a:t>
            </a:r>
            <a:r>
              <a:rPr sz="2400" spc="-10" dirty="0">
                <a:solidFill>
                  <a:schemeClr val="bg2"/>
                </a:solidFill>
              </a:rPr>
              <a:t>process</a:t>
            </a:r>
            <a:endParaRPr sz="2400" dirty="0">
              <a:solidFill>
                <a:schemeClr val="bg2"/>
              </a:solidFill>
            </a:endParaRPr>
          </a:p>
          <a:p>
            <a:pPr marL="368299" marR="880106" indent="-343534">
              <a:spcBef>
                <a:spcPts val="755"/>
              </a:spcBef>
              <a:buClr>
                <a:srgbClr val="E1E1FF"/>
              </a:buClr>
              <a:buChar char="•"/>
              <a:tabLst>
                <a:tab pos="368299" algn="l"/>
              </a:tabLst>
            </a:pPr>
            <a:r>
              <a:rPr sz="2400" dirty="0">
                <a:solidFill>
                  <a:schemeClr val="bg2"/>
                </a:solidFill>
              </a:rPr>
              <a:t>A</a:t>
            </a:r>
            <a:r>
              <a:rPr sz="2400" spc="-200" dirty="0">
                <a:solidFill>
                  <a:schemeClr val="bg2"/>
                </a:solidFill>
              </a:rPr>
              <a:t> </a:t>
            </a:r>
            <a:r>
              <a:rPr sz="2400" dirty="0">
                <a:solidFill>
                  <a:schemeClr val="bg2"/>
                </a:solidFill>
              </a:rPr>
              <a:t>reversible</a:t>
            </a:r>
            <a:r>
              <a:rPr sz="2400" spc="-50" dirty="0">
                <a:solidFill>
                  <a:schemeClr val="bg2"/>
                </a:solidFill>
              </a:rPr>
              <a:t> </a:t>
            </a:r>
            <a:r>
              <a:rPr sz="2400" dirty="0">
                <a:solidFill>
                  <a:schemeClr val="bg2"/>
                </a:solidFill>
              </a:rPr>
              <a:t>process</a:t>
            </a:r>
            <a:r>
              <a:rPr sz="2400" spc="-60" dirty="0">
                <a:solidFill>
                  <a:schemeClr val="bg2"/>
                </a:solidFill>
              </a:rPr>
              <a:t> </a:t>
            </a:r>
            <a:r>
              <a:rPr sz="2400" dirty="0">
                <a:solidFill>
                  <a:schemeClr val="bg2"/>
                </a:solidFill>
              </a:rPr>
              <a:t>is</a:t>
            </a:r>
            <a:r>
              <a:rPr sz="2400" spc="-40" dirty="0">
                <a:solidFill>
                  <a:schemeClr val="bg2"/>
                </a:solidFill>
              </a:rPr>
              <a:t> </a:t>
            </a:r>
            <a:r>
              <a:rPr sz="2400" dirty="0">
                <a:solidFill>
                  <a:schemeClr val="bg2"/>
                </a:solidFill>
              </a:rPr>
              <a:t>one</a:t>
            </a:r>
            <a:r>
              <a:rPr sz="2400" spc="-20" dirty="0">
                <a:solidFill>
                  <a:schemeClr val="bg2"/>
                </a:solidFill>
              </a:rPr>
              <a:t> </a:t>
            </a:r>
            <a:r>
              <a:rPr sz="2400" dirty="0">
                <a:solidFill>
                  <a:schemeClr val="bg2"/>
                </a:solidFill>
              </a:rPr>
              <a:t>which</a:t>
            </a:r>
            <a:r>
              <a:rPr sz="2400" spc="-60" dirty="0">
                <a:solidFill>
                  <a:schemeClr val="bg2"/>
                </a:solidFill>
              </a:rPr>
              <a:t> </a:t>
            </a:r>
            <a:r>
              <a:rPr sz="2400" spc="-25" dirty="0">
                <a:solidFill>
                  <a:schemeClr val="bg2"/>
                </a:solidFill>
              </a:rPr>
              <a:t>can </a:t>
            </a:r>
            <a:r>
              <a:rPr sz="2400" dirty="0">
                <a:solidFill>
                  <a:schemeClr val="bg2"/>
                </a:solidFill>
              </a:rPr>
              <a:t>change</a:t>
            </a:r>
            <a:r>
              <a:rPr sz="2400" spc="-30" dirty="0">
                <a:solidFill>
                  <a:schemeClr val="bg2"/>
                </a:solidFill>
              </a:rPr>
              <a:t> </a:t>
            </a:r>
            <a:r>
              <a:rPr sz="2400" dirty="0">
                <a:solidFill>
                  <a:schemeClr val="bg2"/>
                </a:solidFill>
              </a:rPr>
              <a:t>state</a:t>
            </a:r>
            <a:r>
              <a:rPr sz="2400" spc="-20" dirty="0">
                <a:solidFill>
                  <a:schemeClr val="bg2"/>
                </a:solidFill>
              </a:rPr>
              <a:t> </a:t>
            </a:r>
            <a:r>
              <a:rPr sz="2400" dirty="0">
                <a:solidFill>
                  <a:schemeClr val="bg2"/>
                </a:solidFill>
              </a:rPr>
              <a:t>and</a:t>
            </a:r>
            <a:r>
              <a:rPr sz="2400" spc="-20" dirty="0">
                <a:solidFill>
                  <a:schemeClr val="bg2"/>
                </a:solidFill>
              </a:rPr>
              <a:t> </a:t>
            </a:r>
            <a:r>
              <a:rPr sz="2400" dirty="0">
                <a:solidFill>
                  <a:schemeClr val="bg2"/>
                </a:solidFill>
              </a:rPr>
              <a:t>then</a:t>
            </a:r>
            <a:r>
              <a:rPr sz="2400" spc="-20" dirty="0">
                <a:solidFill>
                  <a:schemeClr val="bg2"/>
                </a:solidFill>
              </a:rPr>
              <a:t> </a:t>
            </a:r>
            <a:r>
              <a:rPr sz="2400" dirty="0">
                <a:solidFill>
                  <a:schemeClr val="bg2"/>
                </a:solidFill>
              </a:rPr>
              <a:t>return</a:t>
            </a:r>
            <a:r>
              <a:rPr sz="2400" spc="-20" dirty="0">
                <a:solidFill>
                  <a:schemeClr val="bg2"/>
                </a:solidFill>
              </a:rPr>
              <a:t> </a:t>
            </a:r>
            <a:r>
              <a:rPr sz="2400" dirty="0">
                <a:solidFill>
                  <a:schemeClr val="bg2"/>
                </a:solidFill>
              </a:rPr>
              <a:t>to</a:t>
            </a:r>
            <a:r>
              <a:rPr sz="2400" spc="-15" dirty="0">
                <a:solidFill>
                  <a:schemeClr val="bg2"/>
                </a:solidFill>
              </a:rPr>
              <a:t> </a:t>
            </a:r>
            <a:r>
              <a:rPr sz="2400" spc="-25" dirty="0">
                <a:solidFill>
                  <a:schemeClr val="bg2"/>
                </a:solidFill>
              </a:rPr>
              <a:t>the </a:t>
            </a:r>
            <a:r>
              <a:rPr sz="2400" dirty="0">
                <a:solidFill>
                  <a:schemeClr val="bg2"/>
                </a:solidFill>
              </a:rPr>
              <a:t>original</a:t>
            </a:r>
            <a:r>
              <a:rPr sz="2400" spc="-50" dirty="0">
                <a:solidFill>
                  <a:schemeClr val="bg2"/>
                </a:solidFill>
              </a:rPr>
              <a:t> </a:t>
            </a:r>
            <a:r>
              <a:rPr sz="2400" spc="-20" dirty="0">
                <a:solidFill>
                  <a:schemeClr val="bg2"/>
                </a:solidFill>
              </a:rPr>
              <a:t>state</a:t>
            </a:r>
          </a:p>
          <a:p>
            <a:pPr marL="368299" marR="894711" indent="-343534">
              <a:lnSpc>
                <a:spcPts val="3829"/>
              </a:lnSpc>
              <a:spcBef>
                <a:spcPts val="880"/>
              </a:spcBef>
              <a:buClr>
                <a:srgbClr val="E1E1FF"/>
              </a:buClr>
              <a:buChar char="•"/>
              <a:tabLst>
                <a:tab pos="368299" algn="l"/>
              </a:tabLst>
            </a:pPr>
            <a:r>
              <a:rPr sz="2400" dirty="0">
                <a:solidFill>
                  <a:schemeClr val="bg2"/>
                </a:solidFill>
              </a:rPr>
              <a:t>This</a:t>
            </a:r>
            <a:r>
              <a:rPr sz="2400" spc="-15" dirty="0">
                <a:solidFill>
                  <a:schemeClr val="bg2"/>
                </a:solidFill>
              </a:rPr>
              <a:t> </a:t>
            </a:r>
            <a:r>
              <a:rPr sz="2400" dirty="0">
                <a:solidFill>
                  <a:schemeClr val="bg2"/>
                </a:solidFill>
              </a:rPr>
              <a:t>is</a:t>
            </a:r>
            <a:r>
              <a:rPr sz="2400" spc="-10" dirty="0">
                <a:solidFill>
                  <a:schemeClr val="bg2"/>
                </a:solidFill>
              </a:rPr>
              <a:t> </a:t>
            </a:r>
            <a:r>
              <a:rPr sz="2400" dirty="0">
                <a:solidFill>
                  <a:schemeClr val="bg2"/>
                </a:solidFill>
              </a:rPr>
              <a:t>an</a:t>
            </a:r>
            <a:r>
              <a:rPr sz="2400" spc="-15" dirty="0">
                <a:solidFill>
                  <a:schemeClr val="bg2"/>
                </a:solidFill>
              </a:rPr>
              <a:t> </a:t>
            </a:r>
            <a:r>
              <a:rPr sz="2400" dirty="0">
                <a:solidFill>
                  <a:schemeClr val="bg2"/>
                </a:solidFill>
              </a:rPr>
              <a:t>idealized</a:t>
            </a:r>
            <a:r>
              <a:rPr sz="2400" spc="-10" dirty="0">
                <a:solidFill>
                  <a:schemeClr val="bg2"/>
                </a:solidFill>
              </a:rPr>
              <a:t> </a:t>
            </a:r>
            <a:r>
              <a:rPr sz="2400" dirty="0">
                <a:solidFill>
                  <a:schemeClr val="bg2"/>
                </a:solidFill>
              </a:rPr>
              <a:t>condition</a:t>
            </a:r>
            <a:r>
              <a:rPr sz="2400" spc="-10" dirty="0">
                <a:solidFill>
                  <a:schemeClr val="bg2"/>
                </a:solidFill>
              </a:rPr>
              <a:t> </a:t>
            </a:r>
            <a:r>
              <a:rPr sz="2400" dirty="0">
                <a:solidFill>
                  <a:schemeClr val="bg2"/>
                </a:solidFill>
              </a:rPr>
              <a:t>–</a:t>
            </a:r>
            <a:r>
              <a:rPr sz="2400" spc="-15" dirty="0">
                <a:solidFill>
                  <a:schemeClr val="bg2"/>
                </a:solidFill>
              </a:rPr>
              <a:t> </a:t>
            </a:r>
            <a:r>
              <a:rPr sz="2400" dirty="0">
                <a:solidFill>
                  <a:schemeClr val="bg2"/>
                </a:solidFill>
              </a:rPr>
              <a:t>all</a:t>
            </a:r>
            <a:r>
              <a:rPr sz="2400" spc="-25" dirty="0">
                <a:solidFill>
                  <a:schemeClr val="bg2"/>
                </a:solidFill>
              </a:rPr>
              <a:t> </a:t>
            </a:r>
            <a:r>
              <a:rPr sz="2400" spc="-20" dirty="0">
                <a:solidFill>
                  <a:schemeClr val="bg2"/>
                </a:solidFill>
              </a:rPr>
              <a:t>real </a:t>
            </a:r>
            <a:r>
              <a:rPr sz="2400" dirty="0">
                <a:solidFill>
                  <a:schemeClr val="bg2"/>
                </a:solidFill>
              </a:rPr>
              <a:t>processes</a:t>
            </a:r>
            <a:r>
              <a:rPr sz="2400" spc="-20" dirty="0">
                <a:solidFill>
                  <a:schemeClr val="bg2"/>
                </a:solidFill>
              </a:rPr>
              <a:t> </a:t>
            </a:r>
            <a:r>
              <a:rPr sz="2400" dirty="0">
                <a:solidFill>
                  <a:schemeClr val="bg2"/>
                </a:solidFill>
              </a:rPr>
              <a:t>are</a:t>
            </a:r>
            <a:r>
              <a:rPr sz="2400" spc="-5" dirty="0">
                <a:solidFill>
                  <a:schemeClr val="bg2"/>
                </a:solidFill>
              </a:rPr>
              <a:t> </a:t>
            </a:r>
            <a:r>
              <a:rPr sz="2400" spc="-10" dirty="0">
                <a:solidFill>
                  <a:schemeClr val="bg2"/>
                </a:solidFill>
              </a:rPr>
              <a:t>irreversible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9060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515112" y="288036"/>
              <a:ext cx="6452616" cy="1231392"/>
            </a:xfrm>
            <a:prstGeom prst="rect">
              <a:avLst/>
            </a:prstGeom>
          </p:spPr>
        </p:pic>
        <p:pic>
          <p:nvPicPr>
            <p:cNvPr id="14" name="object 14"/>
            <p:cNvPicPr/>
            <p:nvPr/>
          </p:nvPicPr>
          <p:blipFill>
            <a:blip r:embed="rId9" cstate="print"/>
            <a:stretch>
              <a:fillRect/>
            </a:stretch>
          </p:blipFill>
          <p:spPr>
            <a:xfrm>
              <a:off x="6352032" y="358140"/>
              <a:ext cx="835152" cy="838200"/>
            </a:xfrm>
            <a:prstGeom prst="rect">
              <a:avLst/>
            </a:prstGeom>
          </p:spPr>
        </p:pic>
        <p:pic>
          <p:nvPicPr>
            <p:cNvPr id="15" name="object 15"/>
            <p:cNvPicPr/>
            <p:nvPr/>
          </p:nvPicPr>
          <p:blipFill>
            <a:blip r:embed="rId10" cstate="print"/>
            <a:stretch>
              <a:fillRect/>
            </a:stretch>
          </p:blipFill>
          <p:spPr>
            <a:xfrm>
              <a:off x="6725411" y="288036"/>
              <a:ext cx="1940052" cy="1231392"/>
            </a:xfrm>
            <a:prstGeom prst="rect">
              <a:avLst/>
            </a:prstGeom>
          </p:spPr>
        </p:pic>
      </p:grpSp>
      <p:sp>
        <p:nvSpPr>
          <p:cNvPr id="16" name="object 16"/>
          <p:cNvSpPr txBox="1">
            <a:spLocks noGrp="1"/>
          </p:cNvSpPr>
          <p:nvPr>
            <p:ph type="title"/>
          </p:nvPr>
        </p:nvSpPr>
        <p:spPr>
          <a:xfrm>
            <a:off x="1998663" y="224103"/>
            <a:ext cx="7660627" cy="690574"/>
          </a:xfrm>
          <a:prstGeom prst="rect">
            <a:avLst/>
          </a:prstGeom>
        </p:spPr>
        <p:txBody>
          <a:bodyPr vert="horz" wrap="square" lIns="0" tIns="13335" rIns="0" bIns="0" rtlCol="0" anchor="t">
            <a:spAutoFit/>
          </a:bodyPr>
          <a:lstStyle/>
          <a:p>
            <a:pPr marL="25400">
              <a:spcBef>
                <a:spcPts val="105"/>
              </a:spcBef>
              <a:tabLst>
                <a:tab pos="6225516" algn="l"/>
              </a:tabLst>
            </a:pPr>
            <a:r>
              <a:rPr sz="4400" dirty="0">
                <a:solidFill>
                  <a:srgbClr val="FFFF00"/>
                </a:solidFill>
                <a:latin typeface="Microsoft Sans Serif"/>
                <a:cs typeface="Microsoft Sans Serif"/>
              </a:rPr>
              <a:t>3.0</a:t>
            </a:r>
            <a:r>
              <a:rPr sz="4400" spc="-145" dirty="0">
                <a:solidFill>
                  <a:srgbClr val="FFFF00"/>
                </a:solidFill>
                <a:latin typeface="Microsoft Sans Serif"/>
                <a:cs typeface="Microsoft Sans Serif"/>
              </a:rPr>
              <a:t> </a:t>
            </a:r>
            <a:r>
              <a:rPr sz="4400" dirty="0">
                <a:solidFill>
                  <a:srgbClr val="FFFF00"/>
                </a:solidFill>
                <a:latin typeface="Microsoft Sans Serif"/>
                <a:cs typeface="Microsoft Sans Serif"/>
              </a:rPr>
              <a:t>You</a:t>
            </a:r>
            <a:r>
              <a:rPr sz="4400" spc="-85" dirty="0">
                <a:solidFill>
                  <a:srgbClr val="FFFF00"/>
                </a:solidFill>
                <a:latin typeface="Microsoft Sans Serif"/>
                <a:cs typeface="Microsoft Sans Serif"/>
              </a:rPr>
              <a:t> </a:t>
            </a:r>
            <a:r>
              <a:rPr sz="4400" dirty="0">
                <a:solidFill>
                  <a:srgbClr val="FFFF00"/>
                </a:solidFill>
                <a:latin typeface="Microsoft Sans Serif"/>
                <a:cs typeface="Microsoft Sans Serif"/>
              </a:rPr>
              <a:t>can’t</a:t>
            </a:r>
            <a:r>
              <a:rPr sz="4400" spc="-80" dirty="0">
                <a:solidFill>
                  <a:srgbClr val="FFFF00"/>
                </a:solidFill>
                <a:latin typeface="Microsoft Sans Serif"/>
                <a:cs typeface="Microsoft Sans Serif"/>
              </a:rPr>
              <a:t> </a:t>
            </a:r>
            <a:r>
              <a:rPr sz="4400" dirty="0">
                <a:solidFill>
                  <a:srgbClr val="FFFF00"/>
                </a:solidFill>
                <a:latin typeface="Microsoft Sans Serif"/>
                <a:cs typeface="Microsoft Sans Serif"/>
              </a:rPr>
              <a:t>get</a:t>
            </a:r>
            <a:r>
              <a:rPr sz="4400" spc="-75" dirty="0">
                <a:solidFill>
                  <a:srgbClr val="FFFF00"/>
                </a:solidFill>
                <a:latin typeface="Microsoft Sans Serif"/>
                <a:cs typeface="Microsoft Sans Serif"/>
              </a:rPr>
              <a:t> </a:t>
            </a:r>
            <a:r>
              <a:rPr sz="4400" dirty="0">
                <a:solidFill>
                  <a:srgbClr val="FFFF00"/>
                </a:solidFill>
                <a:latin typeface="Microsoft Sans Serif"/>
                <a:cs typeface="Microsoft Sans Serif"/>
              </a:rPr>
              <a:t>out</a:t>
            </a:r>
            <a:r>
              <a:rPr sz="4400" spc="-80" dirty="0">
                <a:solidFill>
                  <a:srgbClr val="FFFF00"/>
                </a:solidFill>
                <a:latin typeface="Microsoft Sans Serif"/>
                <a:cs typeface="Microsoft Sans Serif"/>
              </a:rPr>
              <a:t> </a:t>
            </a:r>
            <a:r>
              <a:rPr sz="4400" spc="-20" dirty="0">
                <a:solidFill>
                  <a:srgbClr val="FFFF00"/>
                </a:solidFill>
                <a:latin typeface="Microsoft Sans Serif"/>
                <a:cs typeface="Microsoft Sans Serif"/>
              </a:rPr>
              <a:t>(3</a:t>
            </a:r>
            <a:r>
              <a:rPr sz="4350" spc="-30" baseline="24904" dirty="0">
                <a:solidFill>
                  <a:srgbClr val="FFFF00"/>
                </a:solidFill>
                <a:latin typeface="Microsoft Sans Serif"/>
                <a:cs typeface="Microsoft Sans Serif"/>
              </a:rPr>
              <a:t>rd</a:t>
            </a:r>
            <a:r>
              <a:rPr sz="4350" baseline="24904" dirty="0">
                <a:solidFill>
                  <a:srgbClr val="FFFF00"/>
                </a:solidFill>
                <a:latin typeface="Microsoft Sans Serif"/>
                <a:cs typeface="Microsoft Sans Serif"/>
              </a:rPr>
              <a:t>	</a:t>
            </a:r>
            <a:r>
              <a:rPr sz="4400" spc="-20" dirty="0">
                <a:solidFill>
                  <a:srgbClr val="FFFF00"/>
                </a:solidFill>
                <a:latin typeface="Microsoft Sans Serif"/>
                <a:cs typeface="Microsoft Sans Serif"/>
              </a:rPr>
              <a:t>Law)</a:t>
            </a:r>
            <a:endParaRPr sz="4400" dirty="0">
              <a:latin typeface="Microsoft Sans Serif"/>
              <a:cs typeface="Microsoft Sans Serif"/>
            </a:endParaRPr>
          </a:p>
        </p:txBody>
      </p:sp>
      <p:sp>
        <p:nvSpPr>
          <p:cNvPr id="17" name="object 17"/>
          <p:cNvSpPr txBox="1"/>
          <p:nvPr/>
        </p:nvSpPr>
        <p:spPr>
          <a:xfrm>
            <a:off x="1998662" y="1371600"/>
            <a:ext cx="7758748" cy="5241177"/>
          </a:xfrm>
          <a:prstGeom prst="rect">
            <a:avLst/>
          </a:prstGeom>
        </p:spPr>
        <p:txBody>
          <a:bodyPr vert="horz" wrap="square" lIns="0" tIns="110489" rIns="0" bIns="0" rtlCol="0">
            <a:spAutoFit/>
          </a:bodyPr>
          <a:lstStyle/>
          <a:p>
            <a:pPr marL="368299" indent="-342898">
              <a:spcBef>
                <a:spcPts val="869"/>
              </a:spcBef>
              <a:buClr>
                <a:srgbClr val="E1E1FF"/>
              </a:buClr>
              <a:buChar char="•"/>
              <a:tabLst>
                <a:tab pos="368299" algn="l"/>
              </a:tabLst>
            </a:pPr>
            <a:r>
              <a:rPr sz="3200" dirty="0">
                <a:solidFill>
                  <a:srgbClr val="FFFF00"/>
                </a:solidFill>
                <a:latin typeface="Microsoft Sans Serif"/>
                <a:cs typeface="Microsoft Sans Serif"/>
              </a:rPr>
              <a:t>No</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system</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can</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reach</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absolute</a:t>
            </a:r>
            <a:r>
              <a:rPr sz="3200" spc="-30" dirty="0">
                <a:solidFill>
                  <a:srgbClr val="FFFF00"/>
                </a:solidFill>
                <a:latin typeface="Microsoft Sans Serif"/>
                <a:cs typeface="Microsoft Sans Serif"/>
              </a:rPr>
              <a:t> </a:t>
            </a:r>
            <a:r>
              <a:rPr sz="3200" spc="-20" dirty="0">
                <a:solidFill>
                  <a:srgbClr val="FFFF00"/>
                </a:solidFill>
                <a:latin typeface="Microsoft Sans Serif"/>
                <a:cs typeface="Microsoft Sans Serif"/>
              </a:rPr>
              <a:t>zero</a:t>
            </a:r>
            <a:endParaRPr sz="3200" dirty="0">
              <a:latin typeface="Microsoft Sans Serif"/>
              <a:cs typeface="Microsoft Sans Serif"/>
            </a:endParaRPr>
          </a:p>
          <a:p>
            <a:pPr marL="366394" marR="17780" indent="-341629">
              <a:lnSpc>
                <a:spcPct val="99900"/>
              </a:lnSpc>
              <a:spcBef>
                <a:spcPts val="775"/>
              </a:spcBef>
              <a:buClr>
                <a:srgbClr val="E1E1FF"/>
              </a:buClr>
              <a:buChar char="•"/>
              <a:tabLst>
                <a:tab pos="368299" algn="l"/>
              </a:tabLst>
            </a:pPr>
            <a:r>
              <a:rPr sz="3200" dirty="0">
                <a:solidFill>
                  <a:srgbClr val="FFFF00"/>
                </a:solidFill>
                <a:latin typeface="Microsoft Sans Serif"/>
                <a:cs typeface="Microsoft Sans Serif"/>
              </a:rPr>
              <a:t>This</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one</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reason</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we</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use</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0" dirty="0">
                <a:solidFill>
                  <a:srgbClr val="FFFF00"/>
                </a:solidFill>
                <a:latin typeface="Microsoft Sans Serif"/>
                <a:cs typeface="Microsoft Sans Serif"/>
              </a:rPr>
              <a:t> Kelvin 	</a:t>
            </a:r>
            <a:r>
              <a:rPr sz="3200" dirty="0">
                <a:solidFill>
                  <a:srgbClr val="FFFF00"/>
                </a:solidFill>
                <a:latin typeface="Microsoft Sans Serif"/>
                <a:cs typeface="Microsoft Sans Serif"/>
              </a:rPr>
              <a:t>temperature</a:t>
            </a:r>
            <a:r>
              <a:rPr sz="3200" spc="-70" dirty="0">
                <a:solidFill>
                  <a:srgbClr val="FFFF00"/>
                </a:solidFill>
                <a:latin typeface="Microsoft Sans Serif"/>
                <a:cs typeface="Microsoft Sans Serif"/>
              </a:rPr>
              <a:t> </a:t>
            </a:r>
            <a:r>
              <a:rPr sz="3200" dirty="0">
                <a:solidFill>
                  <a:srgbClr val="FFFF00"/>
                </a:solidFill>
                <a:latin typeface="Microsoft Sans Serif"/>
                <a:cs typeface="Microsoft Sans Serif"/>
              </a:rPr>
              <a:t>scale.</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Not</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only</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35" dirty="0">
                <a:solidFill>
                  <a:srgbClr val="FFFF00"/>
                </a:solidFill>
                <a:latin typeface="Microsoft Sans Serif"/>
                <a:cs typeface="Microsoft Sans Serif"/>
              </a:rPr>
              <a:t> </a:t>
            </a:r>
            <a:r>
              <a:rPr sz="3200" spc="-10" dirty="0">
                <a:solidFill>
                  <a:srgbClr val="FFFF00"/>
                </a:solidFill>
                <a:latin typeface="Microsoft Sans Serif"/>
                <a:cs typeface="Microsoft Sans Serif"/>
              </a:rPr>
              <a:t>internal 	</a:t>
            </a:r>
            <a:r>
              <a:rPr sz="3200" dirty="0">
                <a:solidFill>
                  <a:srgbClr val="FFFF00"/>
                </a:solidFill>
                <a:latin typeface="Microsoft Sans Serif"/>
                <a:cs typeface="Microsoft Sans Serif"/>
              </a:rPr>
              <a:t>energy</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proportional</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temperature,</a:t>
            </a:r>
            <a:r>
              <a:rPr sz="3200" spc="-30" dirty="0">
                <a:solidFill>
                  <a:srgbClr val="FFFF00"/>
                </a:solidFill>
                <a:latin typeface="Microsoft Sans Serif"/>
                <a:cs typeface="Microsoft Sans Serif"/>
              </a:rPr>
              <a:t> </a:t>
            </a:r>
            <a:r>
              <a:rPr sz="3200" spc="-25" dirty="0">
                <a:solidFill>
                  <a:srgbClr val="FFFF00"/>
                </a:solidFill>
                <a:latin typeface="Microsoft Sans Serif"/>
                <a:cs typeface="Microsoft Sans Serif"/>
              </a:rPr>
              <a:t>but 	</a:t>
            </a:r>
            <a:r>
              <a:rPr sz="3200" dirty="0">
                <a:solidFill>
                  <a:srgbClr val="FFFF00"/>
                </a:solidFill>
                <a:latin typeface="Microsoft Sans Serif"/>
                <a:cs typeface="Microsoft Sans Serif"/>
              </a:rPr>
              <a:t>you</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never</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have</a:t>
            </a:r>
            <a:r>
              <a:rPr sz="3200" spc="-35"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worry</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about</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dividing</a:t>
            </a:r>
            <a:r>
              <a:rPr sz="3200" spc="-20" dirty="0">
                <a:solidFill>
                  <a:srgbClr val="FFFF00"/>
                </a:solidFill>
                <a:latin typeface="Microsoft Sans Serif"/>
                <a:cs typeface="Microsoft Sans Serif"/>
              </a:rPr>
              <a:t> </a:t>
            </a:r>
            <a:r>
              <a:rPr sz="3200" spc="-25" dirty="0">
                <a:solidFill>
                  <a:srgbClr val="FFFF00"/>
                </a:solidFill>
                <a:latin typeface="Microsoft Sans Serif"/>
                <a:cs typeface="Microsoft Sans Serif"/>
              </a:rPr>
              <a:t>by 	</a:t>
            </a:r>
            <a:r>
              <a:rPr sz="3200" dirty="0">
                <a:solidFill>
                  <a:srgbClr val="FFFF00"/>
                </a:solidFill>
                <a:latin typeface="Microsoft Sans Serif"/>
                <a:cs typeface="Microsoft Sans Serif"/>
              </a:rPr>
              <a:t>zero</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in</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an</a:t>
            </a:r>
            <a:r>
              <a:rPr sz="3200" spc="-10" dirty="0">
                <a:solidFill>
                  <a:srgbClr val="FFFF00"/>
                </a:solidFill>
                <a:latin typeface="Microsoft Sans Serif"/>
                <a:cs typeface="Microsoft Sans Serif"/>
              </a:rPr>
              <a:t> equation!</a:t>
            </a:r>
            <a:endParaRPr sz="3200" dirty="0">
              <a:latin typeface="Microsoft Sans Serif"/>
              <a:cs typeface="Microsoft Sans Serif"/>
            </a:endParaRPr>
          </a:p>
          <a:p>
            <a:pPr marL="368299" marR="1125215" indent="-343534">
              <a:spcBef>
                <a:spcPts val="765"/>
              </a:spcBef>
              <a:buClr>
                <a:srgbClr val="E1E1FF"/>
              </a:buClr>
              <a:buChar char="•"/>
              <a:tabLst>
                <a:tab pos="368299" algn="l"/>
              </a:tabLst>
            </a:pPr>
            <a:r>
              <a:rPr sz="3200" dirty="0">
                <a:solidFill>
                  <a:srgbClr val="FFFF00"/>
                </a:solidFill>
                <a:latin typeface="Microsoft Sans Serif"/>
                <a:cs typeface="Microsoft Sans Serif"/>
              </a:rPr>
              <a:t>There</a:t>
            </a:r>
            <a:r>
              <a:rPr sz="3200" spc="-60" dirty="0">
                <a:solidFill>
                  <a:srgbClr val="FFFF00"/>
                </a:solidFill>
                <a:latin typeface="Microsoft Sans Serif"/>
                <a:cs typeface="Microsoft Sans Serif"/>
              </a:rPr>
              <a:t> </a:t>
            </a:r>
            <a:r>
              <a:rPr sz="3200" dirty="0">
                <a:solidFill>
                  <a:srgbClr val="FFFF00"/>
                </a:solidFill>
                <a:latin typeface="Microsoft Sans Serif"/>
                <a:cs typeface="Microsoft Sans Serif"/>
              </a:rPr>
              <a:t>is</a:t>
            </a:r>
            <a:r>
              <a:rPr sz="3200" spc="-75" dirty="0">
                <a:solidFill>
                  <a:srgbClr val="FFFF00"/>
                </a:solidFill>
                <a:latin typeface="Microsoft Sans Serif"/>
                <a:cs typeface="Microsoft Sans Serif"/>
              </a:rPr>
              <a:t> </a:t>
            </a:r>
            <a:r>
              <a:rPr sz="3200" dirty="0">
                <a:solidFill>
                  <a:srgbClr val="FFFF00"/>
                </a:solidFill>
                <a:latin typeface="Microsoft Sans Serif"/>
                <a:cs typeface="Microsoft Sans Serif"/>
              </a:rPr>
              <a:t>no</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formula</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associated</a:t>
            </a:r>
            <a:r>
              <a:rPr sz="3200" spc="-70" dirty="0">
                <a:solidFill>
                  <a:srgbClr val="FFFF00"/>
                </a:solidFill>
                <a:latin typeface="Microsoft Sans Serif"/>
                <a:cs typeface="Microsoft Sans Serif"/>
              </a:rPr>
              <a:t> </a:t>
            </a:r>
            <a:r>
              <a:rPr sz="3200" spc="-20" dirty="0">
                <a:solidFill>
                  <a:srgbClr val="FFFF00"/>
                </a:solidFill>
                <a:latin typeface="Microsoft Sans Serif"/>
                <a:cs typeface="Microsoft Sans Serif"/>
              </a:rPr>
              <a:t>with </a:t>
            </a:r>
            <a:r>
              <a:rPr sz="3200" dirty="0">
                <a:solidFill>
                  <a:srgbClr val="FFFF00"/>
                </a:solidFill>
                <a:latin typeface="Microsoft Sans Serif"/>
                <a:cs typeface="Microsoft Sans Serif"/>
              </a:rPr>
              <a:t>the</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3</a:t>
            </a:r>
            <a:r>
              <a:rPr sz="3150" baseline="25132" dirty="0">
                <a:solidFill>
                  <a:srgbClr val="FFFF00"/>
                </a:solidFill>
                <a:latin typeface="Microsoft Sans Serif"/>
                <a:cs typeface="Microsoft Sans Serif"/>
              </a:rPr>
              <a:t>rd</a:t>
            </a:r>
            <a:r>
              <a:rPr sz="3150" spc="277" baseline="25132" dirty="0">
                <a:solidFill>
                  <a:srgbClr val="FFFF00"/>
                </a:solidFill>
                <a:latin typeface="Microsoft Sans Serif"/>
                <a:cs typeface="Microsoft Sans Serif"/>
              </a:rPr>
              <a:t> </a:t>
            </a:r>
            <a:r>
              <a:rPr sz="3200" dirty="0">
                <a:solidFill>
                  <a:srgbClr val="FFFF00"/>
                </a:solidFill>
                <a:latin typeface="Microsoft Sans Serif"/>
                <a:cs typeface="Microsoft Sans Serif"/>
              </a:rPr>
              <a:t>Law</a:t>
            </a:r>
            <a:r>
              <a:rPr sz="3200" spc="-5" dirty="0">
                <a:solidFill>
                  <a:srgbClr val="FFFF00"/>
                </a:solidFill>
                <a:latin typeface="Microsoft Sans Serif"/>
                <a:cs typeface="Microsoft Sans Serif"/>
              </a:rPr>
              <a:t> </a:t>
            </a:r>
            <a:r>
              <a:rPr sz="3200" dirty="0">
                <a:solidFill>
                  <a:srgbClr val="FFFF00"/>
                </a:solidFill>
                <a:latin typeface="Microsoft Sans Serif"/>
                <a:cs typeface="Microsoft Sans Serif"/>
              </a:rPr>
              <a:t>of </a:t>
            </a:r>
            <a:r>
              <a:rPr sz="3200" spc="-10" dirty="0">
                <a:solidFill>
                  <a:srgbClr val="FFFF00"/>
                </a:solidFill>
                <a:latin typeface="Microsoft Sans Serif"/>
                <a:cs typeface="Microsoft Sans Serif"/>
              </a:rPr>
              <a:t>Thermodynamics</a:t>
            </a:r>
            <a:endParaRPr sz="3200" dirty="0">
              <a:latin typeface="Microsoft Sans Serif"/>
              <a:cs typeface="Microsoft Sans Serif"/>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9060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982980" y="288036"/>
              <a:ext cx="5701284" cy="1231392"/>
            </a:xfrm>
            <a:prstGeom prst="rect">
              <a:avLst/>
            </a:prstGeom>
          </p:spPr>
        </p:pic>
        <p:pic>
          <p:nvPicPr>
            <p:cNvPr id="14" name="object 14"/>
            <p:cNvPicPr/>
            <p:nvPr/>
          </p:nvPicPr>
          <p:blipFill>
            <a:blip r:embed="rId9" cstate="print"/>
            <a:stretch>
              <a:fillRect/>
            </a:stretch>
          </p:blipFill>
          <p:spPr>
            <a:xfrm>
              <a:off x="6068567" y="358140"/>
              <a:ext cx="835152" cy="838200"/>
            </a:xfrm>
            <a:prstGeom prst="rect">
              <a:avLst/>
            </a:prstGeom>
          </p:spPr>
        </p:pic>
        <p:pic>
          <p:nvPicPr>
            <p:cNvPr id="15" name="object 15"/>
            <p:cNvPicPr/>
            <p:nvPr/>
          </p:nvPicPr>
          <p:blipFill>
            <a:blip r:embed="rId10" cstate="print"/>
            <a:stretch>
              <a:fillRect/>
            </a:stretch>
          </p:blipFill>
          <p:spPr>
            <a:xfrm>
              <a:off x="6443471" y="288036"/>
              <a:ext cx="1754124" cy="1231392"/>
            </a:xfrm>
            <a:prstGeom prst="rect">
              <a:avLst/>
            </a:prstGeom>
          </p:spPr>
        </p:pic>
      </p:grpSp>
      <p:sp>
        <p:nvSpPr>
          <p:cNvPr id="16" name="object 16"/>
          <p:cNvSpPr txBox="1">
            <a:spLocks noGrp="1"/>
          </p:cNvSpPr>
          <p:nvPr>
            <p:ph type="title"/>
          </p:nvPr>
        </p:nvSpPr>
        <p:spPr>
          <a:xfrm>
            <a:off x="2387916" y="-98325"/>
            <a:ext cx="6782626" cy="690574"/>
          </a:xfrm>
          <a:prstGeom prst="rect">
            <a:avLst/>
          </a:prstGeom>
        </p:spPr>
        <p:txBody>
          <a:bodyPr vert="horz" wrap="square" lIns="0" tIns="13335" rIns="0" bIns="0" rtlCol="0" anchor="t">
            <a:spAutoFit/>
          </a:bodyPr>
          <a:lstStyle/>
          <a:p>
            <a:pPr marL="25400">
              <a:spcBef>
                <a:spcPts val="105"/>
              </a:spcBef>
              <a:tabLst>
                <a:tab pos="5459074" algn="l"/>
              </a:tabLst>
            </a:pPr>
            <a:r>
              <a:rPr sz="4400" dirty="0">
                <a:solidFill>
                  <a:srgbClr val="FFFF00"/>
                </a:solidFill>
                <a:latin typeface="Microsoft Sans Serif"/>
                <a:cs typeface="Microsoft Sans Serif"/>
              </a:rPr>
              <a:t>3.1</a:t>
            </a:r>
            <a:r>
              <a:rPr sz="4400" spc="-40" dirty="0">
                <a:solidFill>
                  <a:srgbClr val="FFFF00"/>
                </a:solidFill>
                <a:latin typeface="Microsoft Sans Serif"/>
                <a:cs typeface="Microsoft Sans Serif"/>
              </a:rPr>
              <a:t> </a:t>
            </a:r>
            <a:r>
              <a:rPr sz="4400" dirty="0">
                <a:solidFill>
                  <a:srgbClr val="FFFF00"/>
                </a:solidFill>
                <a:latin typeface="Microsoft Sans Serif"/>
                <a:cs typeface="Microsoft Sans Serif"/>
              </a:rPr>
              <a:t>Implications</a:t>
            </a:r>
            <a:r>
              <a:rPr sz="4400" spc="-75" dirty="0">
                <a:solidFill>
                  <a:srgbClr val="FFFF00"/>
                </a:solidFill>
                <a:latin typeface="Microsoft Sans Serif"/>
                <a:cs typeface="Microsoft Sans Serif"/>
              </a:rPr>
              <a:t> </a:t>
            </a:r>
            <a:r>
              <a:rPr sz="4400" dirty="0">
                <a:solidFill>
                  <a:srgbClr val="FFFF00"/>
                </a:solidFill>
                <a:latin typeface="Microsoft Sans Serif"/>
                <a:cs typeface="Microsoft Sans Serif"/>
              </a:rPr>
              <a:t>of</a:t>
            </a:r>
            <a:r>
              <a:rPr sz="4400" spc="-50" dirty="0">
                <a:solidFill>
                  <a:srgbClr val="FFFF00"/>
                </a:solidFill>
                <a:latin typeface="Microsoft Sans Serif"/>
                <a:cs typeface="Microsoft Sans Serif"/>
              </a:rPr>
              <a:t> </a:t>
            </a:r>
            <a:r>
              <a:rPr sz="4400" spc="-25" dirty="0">
                <a:solidFill>
                  <a:srgbClr val="FFFF00"/>
                </a:solidFill>
                <a:latin typeface="Microsoft Sans Serif"/>
                <a:cs typeface="Microsoft Sans Serif"/>
              </a:rPr>
              <a:t>3</a:t>
            </a:r>
            <a:r>
              <a:rPr sz="4350" spc="-37" baseline="24904" dirty="0">
                <a:solidFill>
                  <a:srgbClr val="FFFF00"/>
                </a:solidFill>
                <a:latin typeface="Microsoft Sans Serif"/>
                <a:cs typeface="Microsoft Sans Serif"/>
              </a:rPr>
              <a:t>rd</a:t>
            </a:r>
            <a:r>
              <a:rPr sz="4350" baseline="24904" dirty="0">
                <a:solidFill>
                  <a:srgbClr val="FFFF00"/>
                </a:solidFill>
                <a:latin typeface="Microsoft Sans Serif"/>
                <a:cs typeface="Microsoft Sans Serif"/>
              </a:rPr>
              <a:t>	</a:t>
            </a:r>
            <a:r>
              <a:rPr sz="4400" spc="-25" dirty="0">
                <a:solidFill>
                  <a:srgbClr val="FFFF00"/>
                </a:solidFill>
                <a:latin typeface="Microsoft Sans Serif"/>
                <a:cs typeface="Microsoft Sans Serif"/>
              </a:rPr>
              <a:t>Law</a:t>
            </a:r>
            <a:endParaRPr sz="4400" dirty="0">
              <a:latin typeface="Microsoft Sans Serif"/>
              <a:cs typeface="Microsoft Sans Serif"/>
            </a:endParaRPr>
          </a:p>
        </p:txBody>
      </p:sp>
      <p:sp>
        <p:nvSpPr>
          <p:cNvPr id="17" name="object 17"/>
          <p:cNvSpPr txBox="1"/>
          <p:nvPr/>
        </p:nvSpPr>
        <p:spPr>
          <a:xfrm>
            <a:off x="2202874" y="1226126"/>
            <a:ext cx="7614862" cy="5473934"/>
          </a:xfrm>
          <a:prstGeom prst="rect">
            <a:avLst/>
          </a:prstGeom>
        </p:spPr>
        <p:txBody>
          <a:bodyPr vert="horz" wrap="square" lIns="0" tIns="13335" rIns="0" bIns="0" rtlCol="0">
            <a:spAutoFit/>
          </a:bodyPr>
          <a:lstStyle/>
          <a:p>
            <a:pPr marL="355599" marR="198119" indent="-343534">
              <a:spcBef>
                <a:spcPts val="105"/>
              </a:spcBef>
              <a:buClr>
                <a:srgbClr val="E1E1FF"/>
              </a:buClr>
              <a:buChar char="•"/>
              <a:tabLst>
                <a:tab pos="355599" algn="l"/>
              </a:tabLst>
            </a:pPr>
            <a:r>
              <a:rPr sz="3200" dirty="0">
                <a:solidFill>
                  <a:srgbClr val="FFFF00"/>
                </a:solidFill>
                <a:latin typeface="Microsoft Sans Serif"/>
                <a:cs typeface="Microsoft Sans Serif"/>
              </a:rPr>
              <a:t>MIT</a:t>
            </a:r>
            <a:r>
              <a:rPr sz="3200" spc="-140" dirty="0">
                <a:solidFill>
                  <a:srgbClr val="FFFF00"/>
                </a:solidFill>
                <a:latin typeface="Microsoft Sans Serif"/>
                <a:cs typeface="Microsoft Sans Serif"/>
              </a:rPr>
              <a:t> </a:t>
            </a:r>
            <a:r>
              <a:rPr sz="3200" dirty="0">
                <a:solidFill>
                  <a:srgbClr val="FFFF00"/>
                </a:solidFill>
                <a:latin typeface="Microsoft Sans Serif"/>
                <a:cs typeface="Microsoft Sans Serif"/>
              </a:rPr>
              <a:t>researchers</a:t>
            </a:r>
            <a:r>
              <a:rPr sz="3200" spc="-75" dirty="0">
                <a:solidFill>
                  <a:srgbClr val="FFFF00"/>
                </a:solidFill>
                <a:latin typeface="Microsoft Sans Serif"/>
                <a:cs typeface="Microsoft Sans Serif"/>
              </a:rPr>
              <a:t> </a:t>
            </a:r>
            <a:r>
              <a:rPr sz="3200" dirty="0">
                <a:solidFill>
                  <a:srgbClr val="FFFF00"/>
                </a:solidFill>
                <a:latin typeface="Microsoft Sans Serif"/>
                <a:cs typeface="Microsoft Sans Serif"/>
              </a:rPr>
              <a:t>achieved</a:t>
            </a:r>
            <a:r>
              <a:rPr sz="3200" spc="-80" dirty="0">
                <a:solidFill>
                  <a:srgbClr val="FFFF00"/>
                </a:solidFill>
                <a:latin typeface="Microsoft Sans Serif"/>
                <a:cs typeface="Microsoft Sans Serif"/>
              </a:rPr>
              <a:t> </a:t>
            </a:r>
            <a:r>
              <a:rPr sz="3200" dirty="0">
                <a:solidFill>
                  <a:srgbClr val="FFFF00"/>
                </a:solidFill>
                <a:latin typeface="Microsoft Sans Serif"/>
                <a:cs typeface="Microsoft Sans Serif"/>
              </a:rPr>
              <a:t>450</a:t>
            </a:r>
            <a:r>
              <a:rPr sz="3200" spc="-40" dirty="0">
                <a:solidFill>
                  <a:srgbClr val="FFFF00"/>
                </a:solidFill>
                <a:latin typeface="Microsoft Sans Serif"/>
                <a:cs typeface="Microsoft Sans Serif"/>
              </a:rPr>
              <a:t> </a:t>
            </a:r>
            <a:r>
              <a:rPr sz="3200" spc="-10" dirty="0">
                <a:solidFill>
                  <a:srgbClr val="FFFF00"/>
                </a:solidFill>
                <a:latin typeface="Microsoft Sans Serif"/>
                <a:cs typeface="Microsoft Sans Serif"/>
              </a:rPr>
              <a:t>picokelvin </a:t>
            </a:r>
            <a:r>
              <a:rPr sz="3200" dirty="0">
                <a:solidFill>
                  <a:srgbClr val="FFFF00"/>
                </a:solidFill>
                <a:latin typeface="Microsoft Sans Serif"/>
                <a:cs typeface="Microsoft Sans Serif"/>
              </a:rPr>
              <a:t>in</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2003</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(less</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than</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½</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one</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billionth!)</a:t>
            </a:r>
            <a:endParaRPr sz="3200" dirty="0">
              <a:latin typeface="Microsoft Sans Serif"/>
              <a:cs typeface="Microsoft Sans Serif"/>
            </a:endParaRPr>
          </a:p>
          <a:p>
            <a:pPr marL="355599" marR="216534" indent="-343534">
              <a:spcBef>
                <a:spcPts val="755"/>
              </a:spcBef>
              <a:buClr>
                <a:srgbClr val="E1E1FF"/>
              </a:buClr>
              <a:buChar char="•"/>
              <a:tabLst>
                <a:tab pos="355599" algn="l"/>
              </a:tabLst>
            </a:pPr>
            <a:r>
              <a:rPr sz="3200" dirty="0">
                <a:solidFill>
                  <a:srgbClr val="FFFF00"/>
                </a:solidFill>
                <a:latin typeface="Microsoft Sans Serif"/>
                <a:cs typeface="Microsoft Sans Serif"/>
              </a:rPr>
              <a:t>Molecules</a:t>
            </a:r>
            <a:r>
              <a:rPr sz="3200" spc="-65" dirty="0">
                <a:solidFill>
                  <a:srgbClr val="FFFF00"/>
                </a:solidFill>
                <a:latin typeface="Microsoft Sans Serif"/>
                <a:cs typeface="Microsoft Sans Serif"/>
              </a:rPr>
              <a:t> </a:t>
            </a:r>
            <a:r>
              <a:rPr sz="3200" dirty="0">
                <a:solidFill>
                  <a:srgbClr val="FFFF00"/>
                </a:solidFill>
                <a:latin typeface="Microsoft Sans Serif"/>
                <a:cs typeface="Microsoft Sans Serif"/>
              </a:rPr>
              <a:t>near</a:t>
            </a:r>
            <a:r>
              <a:rPr sz="3200" spc="-85" dirty="0">
                <a:solidFill>
                  <a:srgbClr val="FFFF00"/>
                </a:solidFill>
                <a:latin typeface="Microsoft Sans Serif"/>
                <a:cs typeface="Microsoft Sans Serif"/>
              </a:rPr>
              <a:t> </a:t>
            </a:r>
            <a:r>
              <a:rPr sz="3200" dirty="0">
                <a:solidFill>
                  <a:srgbClr val="FFFF00"/>
                </a:solidFill>
                <a:latin typeface="Microsoft Sans Serif"/>
                <a:cs typeface="Microsoft Sans Serif"/>
              </a:rPr>
              <a:t>these</a:t>
            </a:r>
            <a:r>
              <a:rPr sz="3200" spc="-75" dirty="0">
                <a:solidFill>
                  <a:srgbClr val="FFFF00"/>
                </a:solidFill>
                <a:latin typeface="Microsoft Sans Serif"/>
                <a:cs typeface="Microsoft Sans Serif"/>
              </a:rPr>
              <a:t> </a:t>
            </a:r>
            <a:r>
              <a:rPr sz="3200" dirty="0">
                <a:solidFill>
                  <a:srgbClr val="FFFF00"/>
                </a:solidFill>
                <a:latin typeface="Microsoft Sans Serif"/>
                <a:cs typeface="Microsoft Sans Serif"/>
              </a:rPr>
              <a:t>temperatures</a:t>
            </a:r>
            <a:r>
              <a:rPr sz="3200" spc="-80" dirty="0">
                <a:solidFill>
                  <a:srgbClr val="FFFF00"/>
                </a:solidFill>
                <a:latin typeface="Microsoft Sans Serif"/>
                <a:cs typeface="Microsoft Sans Serif"/>
              </a:rPr>
              <a:t> </a:t>
            </a:r>
            <a:r>
              <a:rPr sz="3200" spc="-20" dirty="0">
                <a:solidFill>
                  <a:srgbClr val="FFFF00"/>
                </a:solidFill>
                <a:latin typeface="Microsoft Sans Serif"/>
                <a:cs typeface="Microsoft Sans Serif"/>
              </a:rPr>
              <a:t>have </a:t>
            </a:r>
            <a:r>
              <a:rPr sz="3200" dirty="0">
                <a:solidFill>
                  <a:srgbClr val="FFFF00"/>
                </a:solidFill>
                <a:latin typeface="Microsoft Sans Serif"/>
                <a:cs typeface="Microsoft Sans Serif"/>
              </a:rPr>
              <a:t>been</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called</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the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fifth</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state</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of</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matter:</a:t>
            </a:r>
            <a:endParaRPr sz="3200" dirty="0">
              <a:latin typeface="Microsoft Sans Serif"/>
              <a:cs typeface="Microsoft Sans Serif"/>
            </a:endParaRPr>
          </a:p>
          <a:p>
            <a:pPr marL="355599">
              <a:lnSpc>
                <a:spcPts val="3779"/>
              </a:lnSpc>
            </a:pPr>
            <a:r>
              <a:rPr sz="3200" i="1" spc="-10" dirty="0">
                <a:solidFill>
                  <a:srgbClr val="FFFF00"/>
                </a:solidFill>
                <a:latin typeface="Arial"/>
                <a:cs typeface="Arial"/>
              </a:rPr>
              <a:t>Bose-</a:t>
            </a:r>
            <a:r>
              <a:rPr sz="3200" i="1" dirty="0">
                <a:solidFill>
                  <a:srgbClr val="FFFF00"/>
                </a:solidFill>
                <a:latin typeface="Arial"/>
                <a:cs typeface="Arial"/>
              </a:rPr>
              <a:t>Einstein</a:t>
            </a:r>
            <a:r>
              <a:rPr sz="3200" i="1" spc="-100" dirty="0">
                <a:solidFill>
                  <a:srgbClr val="FFFF00"/>
                </a:solidFill>
                <a:latin typeface="Arial"/>
                <a:cs typeface="Arial"/>
              </a:rPr>
              <a:t> </a:t>
            </a:r>
            <a:r>
              <a:rPr sz="3200" i="1" spc="-10" dirty="0">
                <a:solidFill>
                  <a:srgbClr val="FFFF00"/>
                </a:solidFill>
                <a:latin typeface="Arial"/>
                <a:cs typeface="Arial"/>
              </a:rPr>
              <a:t>Condensates</a:t>
            </a:r>
            <a:endParaRPr sz="3200" dirty="0">
              <a:latin typeface="Arial"/>
              <a:cs typeface="Arial"/>
            </a:endParaRPr>
          </a:p>
          <a:p>
            <a:pPr marL="754377" marR="5080" lvl="1" indent="-285114">
              <a:spcBef>
                <a:spcPts val="750"/>
              </a:spcBef>
              <a:buChar char="–"/>
              <a:tabLst>
                <a:tab pos="756282" algn="l"/>
              </a:tabLst>
            </a:pPr>
            <a:r>
              <a:rPr sz="2800" dirty="0">
                <a:solidFill>
                  <a:srgbClr val="FFFF00"/>
                </a:solidFill>
                <a:latin typeface="Microsoft Sans Serif"/>
                <a:cs typeface="Microsoft Sans Serif"/>
              </a:rPr>
              <a:t>Awesome</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things</a:t>
            </a:r>
            <a:r>
              <a:rPr sz="2800" spc="-60" dirty="0">
                <a:solidFill>
                  <a:srgbClr val="FFFF00"/>
                </a:solidFill>
                <a:latin typeface="Microsoft Sans Serif"/>
                <a:cs typeface="Microsoft Sans Serif"/>
              </a:rPr>
              <a:t> </a:t>
            </a:r>
            <a:r>
              <a:rPr sz="2800" dirty="0">
                <a:solidFill>
                  <a:srgbClr val="FFFF00"/>
                </a:solidFill>
                <a:latin typeface="Microsoft Sans Serif"/>
                <a:cs typeface="Microsoft Sans Serif"/>
              </a:rPr>
              <a:t>like</a:t>
            </a:r>
            <a:r>
              <a:rPr sz="2800" spc="-70" dirty="0">
                <a:solidFill>
                  <a:srgbClr val="FFFF00"/>
                </a:solidFill>
                <a:latin typeface="Microsoft Sans Serif"/>
                <a:cs typeface="Microsoft Sans Serif"/>
              </a:rPr>
              <a:t> </a:t>
            </a:r>
            <a:r>
              <a:rPr sz="2800" spc="-25" dirty="0">
                <a:solidFill>
                  <a:srgbClr val="FFFF00"/>
                </a:solidFill>
                <a:latin typeface="Microsoft Sans Serif"/>
                <a:cs typeface="Microsoft Sans Serif"/>
              </a:rPr>
              <a:t>super-</a:t>
            </a:r>
            <a:r>
              <a:rPr sz="2800" dirty="0">
                <a:solidFill>
                  <a:srgbClr val="FFFF00"/>
                </a:solidFill>
                <a:latin typeface="Microsoft Sans Serif"/>
                <a:cs typeface="Microsoft Sans Serif"/>
              </a:rPr>
              <a:t>fluidity</a:t>
            </a:r>
            <a:r>
              <a:rPr sz="2800" spc="-75" dirty="0">
                <a:solidFill>
                  <a:srgbClr val="FFFF00"/>
                </a:solidFill>
                <a:latin typeface="Microsoft Sans Serif"/>
                <a:cs typeface="Microsoft Sans Serif"/>
              </a:rPr>
              <a:t> </a:t>
            </a:r>
            <a:r>
              <a:rPr sz="2800" dirty="0">
                <a:solidFill>
                  <a:srgbClr val="FFFF00"/>
                </a:solidFill>
                <a:latin typeface="Microsoft Sans Serif"/>
                <a:cs typeface="Microsoft Sans Serif"/>
              </a:rPr>
              <a:t>and</a:t>
            </a:r>
            <a:r>
              <a:rPr sz="2800" spc="-80" dirty="0">
                <a:solidFill>
                  <a:srgbClr val="FFFF00"/>
                </a:solidFill>
                <a:latin typeface="Microsoft Sans Serif"/>
                <a:cs typeface="Microsoft Sans Serif"/>
              </a:rPr>
              <a:t> </a:t>
            </a:r>
            <a:r>
              <a:rPr sz="2800" spc="-10" dirty="0">
                <a:solidFill>
                  <a:srgbClr val="FFFF00"/>
                </a:solidFill>
                <a:latin typeface="Microsoft Sans Serif"/>
                <a:cs typeface="Microsoft Sans Serif"/>
              </a:rPr>
              <a:t>super- 	</a:t>
            </a:r>
            <a:r>
              <a:rPr sz="2800" dirty="0">
                <a:solidFill>
                  <a:srgbClr val="FFFF00"/>
                </a:solidFill>
                <a:latin typeface="Microsoft Sans Serif"/>
                <a:cs typeface="Microsoft Sans Serif"/>
              </a:rPr>
              <a:t>conductivity</a:t>
            </a:r>
            <a:r>
              <a:rPr sz="2800" spc="-85" dirty="0">
                <a:solidFill>
                  <a:srgbClr val="FFFF00"/>
                </a:solidFill>
                <a:latin typeface="Microsoft Sans Serif"/>
                <a:cs typeface="Microsoft Sans Serif"/>
              </a:rPr>
              <a:t> </a:t>
            </a:r>
            <a:r>
              <a:rPr sz="2800" dirty="0">
                <a:solidFill>
                  <a:srgbClr val="FFFF00"/>
                </a:solidFill>
                <a:latin typeface="Microsoft Sans Serif"/>
                <a:cs typeface="Microsoft Sans Serif"/>
              </a:rPr>
              <a:t>happen</a:t>
            </a:r>
            <a:r>
              <a:rPr sz="2800" spc="-90" dirty="0">
                <a:solidFill>
                  <a:srgbClr val="FFFF00"/>
                </a:solidFill>
                <a:latin typeface="Microsoft Sans Serif"/>
                <a:cs typeface="Microsoft Sans Serif"/>
              </a:rPr>
              <a:t> </a:t>
            </a:r>
            <a:r>
              <a:rPr sz="2800" dirty="0">
                <a:solidFill>
                  <a:srgbClr val="FFFF00"/>
                </a:solidFill>
                <a:latin typeface="Microsoft Sans Serif"/>
                <a:cs typeface="Microsoft Sans Serif"/>
              </a:rPr>
              <a:t>at</a:t>
            </a:r>
            <a:r>
              <a:rPr sz="2800" spc="-85" dirty="0">
                <a:solidFill>
                  <a:srgbClr val="FFFF00"/>
                </a:solidFill>
                <a:latin typeface="Microsoft Sans Serif"/>
                <a:cs typeface="Microsoft Sans Serif"/>
              </a:rPr>
              <a:t> </a:t>
            </a:r>
            <a:r>
              <a:rPr sz="2800" dirty="0">
                <a:solidFill>
                  <a:srgbClr val="FFFF00"/>
                </a:solidFill>
                <a:latin typeface="Microsoft Sans Serif"/>
                <a:cs typeface="Microsoft Sans Serif"/>
              </a:rPr>
              <a:t>these</a:t>
            </a:r>
            <a:r>
              <a:rPr sz="2800" spc="-85" dirty="0">
                <a:solidFill>
                  <a:srgbClr val="FFFF00"/>
                </a:solidFill>
                <a:latin typeface="Microsoft Sans Serif"/>
                <a:cs typeface="Microsoft Sans Serif"/>
              </a:rPr>
              <a:t> </a:t>
            </a:r>
            <a:r>
              <a:rPr sz="2800" spc="-10" dirty="0">
                <a:solidFill>
                  <a:srgbClr val="FFFF00"/>
                </a:solidFill>
                <a:latin typeface="Microsoft Sans Serif"/>
                <a:cs typeface="Microsoft Sans Serif"/>
              </a:rPr>
              <a:t>temperatures</a:t>
            </a:r>
            <a:endParaRPr sz="2800" dirty="0">
              <a:latin typeface="Microsoft Sans Serif"/>
              <a:cs typeface="Microsoft Sans Serif"/>
            </a:endParaRPr>
          </a:p>
          <a:p>
            <a:pPr marL="756282" lvl="1" indent="-286384">
              <a:spcBef>
                <a:spcPts val="650"/>
              </a:spcBef>
              <a:buChar char="–"/>
              <a:tabLst>
                <a:tab pos="756282" algn="l"/>
              </a:tabLst>
            </a:pPr>
            <a:r>
              <a:rPr sz="2800" dirty="0">
                <a:solidFill>
                  <a:srgbClr val="FFFF00"/>
                </a:solidFill>
                <a:latin typeface="Microsoft Sans Serif"/>
                <a:cs typeface="Microsoft Sans Serif"/>
              </a:rPr>
              <a:t>Exciting</a:t>
            </a:r>
            <a:r>
              <a:rPr sz="2800" spc="-130" dirty="0">
                <a:solidFill>
                  <a:srgbClr val="FFFF00"/>
                </a:solidFill>
                <a:latin typeface="Microsoft Sans Serif"/>
                <a:cs typeface="Microsoft Sans Serif"/>
              </a:rPr>
              <a:t> </a:t>
            </a:r>
            <a:r>
              <a:rPr sz="2800" dirty="0">
                <a:solidFill>
                  <a:srgbClr val="FFFF00"/>
                </a:solidFill>
                <a:latin typeface="Microsoft Sans Serif"/>
                <a:cs typeface="Microsoft Sans Serif"/>
              </a:rPr>
              <a:t>frontier</a:t>
            </a:r>
            <a:r>
              <a:rPr sz="2800" spc="-114" dirty="0">
                <a:solidFill>
                  <a:srgbClr val="FFFF00"/>
                </a:solidFill>
                <a:latin typeface="Microsoft Sans Serif"/>
                <a:cs typeface="Microsoft Sans Serif"/>
              </a:rPr>
              <a:t> </a:t>
            </a:r>
            <a:r>
              <a:rPr sz="2800" dirty="0">
                <a:solidFill>
                  <a:srgbClr val="FFFF00"/>
                </a:solidFill>
                <a:latin typeface="Microsoft Sans Serif"/>
                <a:cs typeface="Microsoft Sans Serif"/>
              </a:rPr>
              <a:t>of</a:t>
            </a:r>
            <a:r>
              <a:rPr sz="2800" spc="-125" dirty="0">
                <a:solidFill>
                  <a:srgbClr val="FFFF00"/>
                </a:solidFill>
                <a:latin typeface="Microsoft Sans Serif"/>
                <a:cs typeface="Microsoft Sans Serif"/>
              </a:rPr>
              <a:t> </a:t>
            </a:r>
            <a:r>
              <a:rPr sz="2800" spc="-10" dirty="0">
                <a:solidFill>
                  <a:srgbClr val="FFFF00"/>
                </a:solidFill>
                <a:latin typeface="Microsoft Sans Serif"/>
                <a:cs typeface="Microsoft Sans Serif"/>
              </a:rPr>
              <a:t>research</a:t>
            </a:r>
            <a:endParaRPr sz="2800" dirty="0">
              <a:latin typeface="Microsoft Sans Serif"/>
              <a:cs typeface="Microsoft Sans Serif"/>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98298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1805939" y="288036"/>
              <a:ext cx="5568696" cy="1231392"/>
            </a:xfrm>
            <a:prstGeom prst="rect">
              <a:avLst/>
            </a:prstGeom>
          </p:spPr>
        </p:pic>
      </p:grpSp>
      <p:sp>
        <p:nvSpPr>
          <p:cNvPr id="14" name="object 14"/>
          <p:cNvSpPr txBox="1">
            <a:spLocks noGrp="1"/>
          </p:cNvSpPr>
          <p:nvPr>
            <p:ph type="title"/>
          </p:nvPr>
        </p:nvSpPr>
        <p:spPr>
          <a:xfrm>
            <a:off x="2133600" y="-152399"/>
            <a:ext cx="7239000" cy="901143"/>
          </a:xfrm>
          <a:prstGeom prst="rect">
            <a:avLst/>
          </a:prstGeom>
        </p:spPr>
        <p:txBody>
          <a:bodyPr vert="horz" wrap="square" lIns="0" tIns="221868" rIns="0" bIns="0" rtlCol="0" anchor="t">
            <a:spAutoFit/>
          </a:bodyPr>
          <a:lstStyle/>
          <a:p>
            <a:pPr marL="1769103">
              <a:spcBef>
                <a:spcPts val="105"/>
              </a:spcBef>
            </a:pPr>
            <a:r>
              <a:rPr sz="4400" dirty="0">
                <a:solidFill>
                  <a:srgbClr val="FFFF00"/>
                </a:solidFill>
                <a:latin typeface="Microsoft Sans Serif"/>
                <a:cs typeface="Microsoft Sans Serif"/>
              </a:rPr>
              <a:t>4.0</a:t>
            </a:r>
            <a:r>
              <a:rPr sz="4400" spc="-90" dirty="0">
                <a:solidFill>
                  <a:srgbClr val="FFFF00"/>
                </a:solidFill>
                <a:latin typeface="Microsoft Sans Serif"/>
                <a:cs typeface="Microsoft Sans Serif"/>
              </a:rPr>
              <a:t> </a:t>
            </a:r>
            <a:r>
              <a:rPr sz="4400" dirty="0">
                <a:solidFill>
                  <a:srgbClr val="FFFF00"/>
                </a:solidFill>
                <a:latin typeface="Microsoft Sans Serif"/>
                <a:cs typeface="Microsoft Sans Serif"/>
              </a:rPr>
              <a:t>The</a:t>
            </a:r>
            <a:r>
              <a:rPr sz="4400" spc="-10" dirty="0">
                <a:solidFill>
                  <a:srgbClr val="FFFF00"/>
                </a:solidFill>
                <a:latin typeface="Microsoft Sans Serif"/>
                <a:cs typeface="Microsoft Sans Serif"/>
              </a:rPr>
              <a:t> </a:t>
            </a:r>
            <a:r>
              <a:rPr sz="4400" dirty="0">
                <a:solidFill>
                  <a:srgbClr val="FFFF00"/>
                </a:solidFill>
                <a:latin typeface="Microsoft Sans Serif"/>
                <a:cs typeface="Microsoft Sans Serif"/>
              </a:rPr>
              <a:t>Zeroth</a:t>
            </a:r>
            <a:r>
              <a:rPr sz="4400" spc="-10" dirty="0">
                <a:solidFill>
                  <a:srgbClr val="FFFF00"/>
                </a:solidFill>
                <a:latin typeface="Microsoft Sans Serif"/>
                <a:cs typeface="Microsoft Sans Serif"/>
              </a:rPr>
              <a:t> </a:t>
            </a:r>
            <a:r>
              <a:rPr sz="4400" spc="-25" dirty="0">
                <a:solidFill>
                  <a:srgbClr val="FFFF00"/>
                </a:solidFill>
                <a:latin typeface="Microsoft Sans Serif"/>
                <a:cs typeface="Microsoft Sans Serif"/>
              </a:rPr>
              <a:t>Law</a:t>
            </a:r>
            <a:endParaRPr sz="4400" dirty="0">
              <a:latin typeface="Microsoft Sans Serif"/>
              <a:cs typeface="Microsoft Sans Serif"/>
            </a:endParaRPr>
          </a:p>
        </p:txBody>
      </p:sp>
      <p:sp>
        <p:nvSpPr>
          <p:cNvPr id="15" name="object 15"/>
          <p:cNvSpPr txBox="1"/>
          <p:nvPr/>
        </p:nvSpPr>
        <p:spPr>
          <a:xfrm>
            <a:off x="1998662" y="1299317"/>
            <a:ext cx="7893368" cy="4158190"/>
          </a:xfrm>
          <a:prstGeom prst="rect">
            <a:avLst/>
          </a:prstGeom>
        </p:spPr>
        <p:txBody>
          <a:bodyPr vert="horz" wrap="square" lIns="0" tIns="13335" rIns="0" bIns="0" rtlCol="0">
            <a:spAutoFit/>
          </a:bodyPr>
          <a:lstStyle/>
          <a:p>
            <a:pPr marL="368299" marR="425449" indent="-343534">
              <a:lnSpc>
                <a:spcPct val="99900"/>
              </a:lnSpc>
              <a:spcBef>
                <a:spcPts val="105"/>
              </a:spcBef>
              <a:buClr>
                <a:srgbClr val="E1E1FF"/>
              </a:buClr>
              <a:buChar char="•"/>
              <a:tabLst>
                <a:tab pos="368299" algn="l"/>
              </a:tabLst>
            </a:pPr>
            <a:r>
              <a:rPr sz="3200" dirty="0">
                <a:solidFill>
                  <a:srgbClr val="FFFF00"/>
                </a:solidFill>
                <a:latin typeface="Microsoft Sans Serif"/>
                <a:cs typeface="Microsoft Sans Serif"/>
              </a:rPr>
              <a:t>The</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First</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and</a:t>
            </a:r>
            <a:r>
              <a:rPr sz="3200" spc="-25" dirty="0">
                <a:solidFill>
                  <a:srgbClr val="FFFF00"/>
                </a:solidFill>
                <a:latin typeface="Microsoft Sans Serif"/>
                <a:cs typeface="Microsoft Sans Serif"/>
              </a:rPr>
              <a:t> </a:t>
            </a:r>
            <a:r>
              <a:rPr sz="3200" dirty="0">
                <a:solidFill>
                  <a:srgbClr val="FFFF00"/>
                </a:solidFill>
                <a:latin typeface="Microsoft Sans Serif"/>
                <a:cs typeface="Microsoft Sans Serif"/>
              </a:rPr>
              <a:t>Second</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Laws</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were</a:t>
            </a:r>
            <a:r>
              <a:rPr sz="3200" spc="-25" dirty="0">
                <a:solidFill>
                  <a:srgbClr val="FFFF00"/>
                </a:solidFill>
                <a:latin typeface="Microsoft Sans Serif"/>
                <a:cs typeface="Microsoft Sans Serif"/>
              </a:rPr>
              <a:t> </a:t>
            </a:r>
            <a:r>
              <a:rPr sz="3200" spc="-20" dirty="0">
                <a:solidFill>
                  <a:srgbClr val="FFFF00"/>
                </a:solidFill>
                <a:latin typeface="Microsoft Sans Serif"/>
                <a:cs typeface="Microsoft Sans Serif"/>
              </a:rPr>
              <a:t>well </a:t>
            </a:r>
            <a:r>
              <a:rPr sz="3200" dirty="0">
                <a:solidFill>
                  <a:srgbClr val="FFFF00"/>
                </a:solidFill>
                <a:latin typeface="Microsoft Sans Serif"/>
                <a:cs typeface="Microsoft Sans Serif"/>
              </a:rPr>
              <a:t>entrenched</a:t>
            </a:r>
            <a:r>
              <a:rPr sz="3200" spc="-70" dirty="0">
                <a:solidFill>
                  <a:srgbClr val="FFFF00"/>
                </a:solidFill>
                <a:latin typeface="Microsoft Sans Serif"/>
                <a:cs typeface="Microsoft Sans Serif"/>
              </a:rPr>
              <a:t> </a:t>
            </a:r>
            <a:r>
              <a:rPr sz="3200" dirty="0">
                <a:solidFill>
                  <a:srgbClr val="FFFF00"/>
                </a:solidFill>
                <a:latin typeface="Microsoft Sans Serif"/>
                <a:cs typeface="Microsoft Sans Serif"/>
              </a:rPr>
              <a:t>when</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an</a:t>
            </a:r>
            <a:r>
              <a:rPr sz="3200" spc="-70" dirty="0">
                <a:solidFill>
                  <a:srgbClr val="FFFF00"/>
                </a:solidFill>
                <a:latin typeface="Microsoft Sans Serif"/>
                <a:cs typeface="Microsoft Sans Serif"/>
              </a:rPr>
              <a:t> </a:t>
            </a:r>
            <a:r>
              <a:rPr sz="3200" dirty="0">
                <a:solidFill>
                  <a:srgbClr val="FFFF00"/>
                </a:solidFill>
                <a:latin typeface="Microsoft Sans Serif"/>
                <a:cs typeface="Microsoft Sans Serif"/>
              </a:rPr>
              <a:t>additional</a:t>
            </a:r>
            <a:r>
              <a:rPr sz="3200" spc="-50" dirty="0">
                <a:solidFill>
                  <a:srgbClr val="FFFF00"/>
                </a:solidFill>
                <a:latin typeface="Microsoft Sans Serif"/>
                <a:cs typeface="Microsoft Sans Serif"/>
              </a:rPr>
              <a:t> </a:t>
            </a:r>
            <a:r>
              <a:rPr sz="3200" dirty="0">
                <a:solidFill>
                  <a:srgbClr val="FFFF00"/>
                </a:solidFill>
                <a:latin typeface="Microsoft Sans Serif"/>
                <a:cs typeface="Microsoft Sans Serif"/>
              </a:rPr>
              <a:t>Law</a:t>
            </a:r>
            <a:r>
              <a:rPr sz="3200" spc="-60" dirty="0">
                <a:solidFill>
                  <a:srgbClr val="FFFF00"/>
                </a:solidFill>
                <a:latin typeface="Microsoft Sans Serif"/>
                <a:cs typeface="Microsoft Sans Serif"/>
              </a:rPr>
              <a:t> </a:t>
            </a:r>
            <a:r>
              <a:rPr sz="3200" spc="-25" dirty="0">
                <a:solidFill>
                  <a:srgbClr val="FFFF00"/>
                </a:solidFill>
                <a:latin typeface="Microsoft Sans Serif"/>
                <a:cs typeface="Microsoft Sans Serif"/>
              </a:rPr>
              <a:t>was </a:t>
            </a:r>
            <a:r>
              <a:rPr sz="3200" dirty="0">
                <a:solidFill>
                  <a:srgbClr val="FFFF00"/>
                </a:solidFill>
                <a:latin typeface="Microsoft Sans Serif"/>
                <a:cs typeface="Microsoft Sans Serif"/>
              </a:rPr>
              <a:t>recognized</a:t>
            </a:r>
            <a:r>
              <a:rPr sz="3200" spc="-35" dirty="0">
                <a:solidFill>
                  <a:srgbClr val="FFFF00"/>
                </a:solidFill>
                <a:latin typeface="Microsoft Sans Serif"/>
                <a:cs typeface="Microsoft Sans Serif"/>
              </a:rPr>
              <a:t> </a:t>
            </a:r>
            <a:endParaRPr sz="2000" dirty="0">
              <a:latin typeface="Microsoft Sans Serif"/>
              <a:cs typeface="Microsoft Sans Serif"/>
            </a:endParaRPr>
          </a:p>
          <a:p>
            <a:pPr marL="368299" marR="17780" indent="-343534">
              <a:spcBef>
                <a:spcPts val="770"/>
              </a:spcBef>
              <a:buClr>
                <a:srgbClr val="E1E1FF"/>
              </a:buClr>
              <a:buChar char="•"/>
              <a:tabLst>
                <a:tab pos="368299" algn="l"/>
              </a:tabLst>
            </a:pPr>
            <a:r>
              <a:rPr sz="3200" dirty="0">
                <a:solidFill>
                  <a:srgbClr val="FFFF00"/>
                </a:solidFill>
                <a:latin typeface="Microsoft Sans Serif"/>
                <a:cs typeface="Microsoft Sans Serif"/>
              </a:rPr>
              <a:t>If</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objects</a:t>
            </a:r>
            <a:r>
              <a:rPr sz="3200" spc="-95" dirty="0">
                <a:solidFill>
                  <a:srgbClr val="FFFF00"/>
                </a:solidFill>
                <a:latin typeface="Microsoft Sans Serif"/>
                <a:cs typeface="Microsoft Sans Serif"/>
              </a:rPr>
              <a:t> </a:t>
            </a:r>
            <a:r>
              <a:rPr sz="3200" dirty="0">
                <a:solidFill>
                  <a:srgbClr val="FFFF00"/>
                </a:solidFill>
                <a:latin typeface="Microsoft Sans Serif"/>
                <a:cs typeface="Microsoft Sans Serif"/>
              </a:rPr>
              <a:t>A</a:t>
            </a:r>
            <a:r>
              <a:rPr sz="3200" spc="-105" dirty="0">
                <a:solidFill>
                  <a:srgbClr val="FFFF00"/>
                </a:solidFill>
                <a:latin typeface="Microsoft Sans Serif"/>
                <a:cs typeface="Microsoft Sans Serif"/>
              </a:rPr>
              <a:t> </a:t>
            </a:r>
            <a:r>
              <a:rPr sz="3200" dirty="0">
                <a:solidFill>
                  <a:srgbClr val="FFFF00"/>
                </a:solidFill>
                <a:latin typeface="Microsoft Sans Serif"/>
                <a:cs typeface="Microsoft Sans Serif"/>
              </a:rPr>
              <a:t>and</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B</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are</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each</a:t>
            </a:r>
            <a:r>
              <a:rPr sz="3200" spc="-10" dirty="0">
                <a:solidFill>
                  <a:srgbClr val="FFFF00"/>
                </a:solidFill>
                <a:latin typeface="Microsoft Sans Serif"/>
                <a:cs typeface="Microsoft Sans Serif"/>
              </a:rPr>
              <a:t> </a:t>
            </a:r>
            <a:r>
              <a:rPr sz="3200" dirty="0">
                <a:solidFill>
                  <a:srgbClr val="FFFF00"/>
                </a:solidFill>
                <a:latin typeface="Microsoft Sans Serif"/>
                <a:cs typeface="Microsoft Sans Serif"/>
              </a:rPr>
              <a:t>in</a:t>
            </a:r>
            <a:r>
              <a:rPr sz="3200" spc="-15" dirty="0">
                <a:solidFill>
                  <a:srgbClr val="FFFF00"/>
                </a:solidFill>
                <a:latin typeface="Microsoft Sans Serif"/>
                <a:cs typeface="Microsoft Sans Serif"/>
              </a:rPr>
              <a:t> </a:t>
            </a:r>
            <a:r>
              <a:rPr sz="3200" spc="-10" dirty="0">
                <a:solidFill>
                  <a:srgbClr val="FFFF00"/>
                </a:solidFill>
                <a:latin typeface="Microsoft Sans Serif"/>
                <a:cs typeface="Microsoft Sans Serif"/>
              </a:rPr>
              <a:t>thermal </a:t>
            </a:r>
            <a:r>
              <a:rPr sz="3200" dirty="0">
                <a:solidFill>
                  <a:srgbClr val="FFFF00"/>
                </a:solidFill>
                <a:latin typeface="Microsoft Sans Serif"/>
                <a:cs typeface="Microsoft Sans Serif"/>
              </a:rPr>
              <a:t>equilibrium</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with</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object</a:t>
            </a:r>
            <a:r>
              <a:rPr sz="3200" spc="-15" dirty="0">
                <a:solidFill>
                  <a:srgbClr val="FFFF00"/>
                </a:solidFill>
                <a:latin typeface="Microsoft Sans Serif"/>
                <a:cs typeface="Microsoft Sans Serif"/>
              </a:rPr>
              <a:t> </a:t>
            </a:r>
            <a:r>
              <a:rPr sz="3200" dirty="0">
                <a:solidFill>
                  <a:srgbClr val="FFFF00"/>
                </a:solidFill>
                <a:latin typeface="Microsoft Sans Serif"/>
                <a:cs typeface="Microsoft Sans Serif"/>
              </a:rPr>
              <a:t>C,</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then</a:t>
            </a:r>
            <a:r>
              <a:rPr sz="3200" spc="-195" dirty="0">
                <a:solidFill>
                  <a:srgbClr val="FFFF00"/>
                </a:solidFill>
                <a:latin typeface="Microsoft Sans Serif"/>
                <a:cs typeface="Microsoft Sans Serif"/>
              </a:rPr>
              <a:t> </a:t>
            </a:r>
            <a:r>
              <a:rPr sz="3200" spc="-30" dirty="0">
                <a:solidFill>
                  <a:srgbClr val="FFFF00"/>
                </a:solidFill>
                <a:latin typeface="Microsoft Sans Serif"/>
                <a:cs typeface="Microsoft Sans Serif"/>
              </a:rPr>
              <a:t>A</a:t>
            </a:r>
            <a:r>
              <a:rPr sz="3200" spc="-195" dirty="0">
                <a:solidFill>
                  <a:srgbClr val="FFFF00"/>
                </a:solidFill>
                <a:latin typeface="Microsoft Sans Serif"/>
                <a:cs typeface="Microsoft Sans Serif"/>
              </a:rPr>
              <a:t> </a:t>
            </a:r>
            <a:r>
              <a:rPr sz="3200" dirty="0">
                <a:solidFill>
                  <a:srgbClr val="FFFF00"/>
                </a:solidFill>
                <a:latin typeface="Microsoft Sans Serif"/>
                <a:cs typeface="Microsoft Sans Serif"/>
              </a:rPr>
              <a:t>and</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B</a:t>
            </a:r>
            <a:r>
              <a:rPr sz="3200" spc="-30" dirty="0">
                <a:solidFill>
                  <a:srgbClr val="FFFF00"/>
                </a:solidFill>
                <a:latin typeface="Microsoft Sans Serif"/>
                <a:cs typeface="Microsoft Sans Serif"/>
              </a:rPr>
              <a:t> </a:t>
            </a:r>
            <a:r>
              <a:rPr sz="3200" spc="-25" dirty="0">
                <a:solidFill>
                  <a:srgbClr val="FFFF00"/>
                </a:solidFill>
                <a:latin typeface="Microsoft Sans Serif"/>
                <a:cs typeface="Microsoft Sans Serif"/>
              </a:rPr>
              <a:t>are </a:t>
            </a:r>
            <a:r>
              <a:rPr sz="3200" dirty="0">
                <a:solidFill>
                  <a:srgbClr val="FFFF00"/>
                </a:solidFill>
                <a:latin typeface="Microsoft Sans Serif"/>
                <a:cs typeface="Microsoft Sans Serif"/>
              </a:rPr>
              <a:t>in</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thermal</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equilibrium</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with</a:t>
            </a:r>
            <a:r>
              <a:rPr sz="3200" spc="-20" dirty="0">
                <a:solidFill>
                  <a:srgbClr val="FFFF00"/>
                </a:solidFill>
                <a:latin typeface="Microsoft Sans Serif"/>
                <a:cs typeface="Microsoft Sans Serif"/>
              </a:rPr>
              <a:t> </a:t>
            </a:r>
            <a:r>
              <a:rPr sz="3200" dirty="0">
                <a:solidFill>
                  <a:srgbClr val="FFFF00"/>
                </a:solidFill>
                <a:latin typeface="Microsoft Sans Serif"/>
                <a:cs typeface="Microsoft Sans Serif"/>
              </a:rPr>
              <a:t>each</a:t>
            </a:r>
            <a:r>
              <a:rPr sz="3200" spc="-30" dirty="0">
                <a:solidFill>
                  <a:srgbClr val="FFFF00"/>
                </a:solidFill>
                <a:latin typeface="Microsoft Sans Serif"/>
                <a:cs typeface="Microsoft Sans Serif"/>
              </a:rPr>
              <a:t> </a:t>
            </a:r>
            <a:r>
              <a:rPr sz="3200" spc="-10" dirty="0">
                <a:solidFill>
                  <a:srgbClr val="FFFF00"/>
                </a:solidFill>
                <a:latin typeface="Microsoft Sans Serif"/>
                <a:cs typeface="Microsoft Sans Serif"/>
              </a:rPr>
              <a:t>other</a:t>
            </a:r>
            <a:endParaRPr sz="3200" dirty="0">
              <a:latin typeface="Microsoft Sans Serif"/>
              <a:cs typeface="Microsoft Sans Serif"/>
            </a:endParaRPr>
          </a:p>
          <a:p>
            <a:pPr marL="368299" marR="89535" indent="-343534">
              <a:spcBef>
                <a:spcPts val="755"/>
              </a:spcBef>
              <a:buClr>
                <a:srgbClr val="E1E1FF"/>
              </a:buClr>
              <a:buChar char="•"/>
              <a:tabLst>
                <a:tab pos="368299" algn="l"/>
              </a:tabLst>
            </a:pPr>
            <a:r>
              <a:rPr sz="3200" dirty="0">
                <a:solidFill>
                  <a:srgbClr val="FFFF00"/>
                </a:solidFill>
                <a:latin typeface="Microsoft Sans Serif"/>
                <a:cs typeface="Microsoft Sans Serif"/>
              </a:rPr>
              <a:t>Allows</a:t>
            </a:r>
            <a:r>
              <a:rPr sz="3200" spc="-55" dirty="0">
                <a:solidFill>
                  <a:srgbClr val="FFFF00"/>
                </a:solidFill>
                <a:latin typeface="Microsoft Sans Serif"/>
                <a:cs typeface="Microsoft Sans Serif"/>
              </a:rPr>
              <a:t> </a:t>
            </a:r>
            <a:r>
              <a:rPr sz="3200" dirty="0">
                <a:solidFill>
                  <a:srgbClr val="FFFF00"/>
                </a:solidFill>
                <a:latin typeface="Microsoft Sans Serif"/>
                <a:cs typeface="Microsoft Sans Serif"/>
              </a:rPr>
              <a:t>us</a:t>
            </a:r>
            <a:r>
              <a:rPr sz="3200" spc="-30" dirty="0">
                <a:solidFill>
                  <a:srgbClr val="FFFF00"/>
                </a:solidFill>
                <a:latin typeface="Microsoft Sans Serif"/>
                <a:cs typeface="Microsoft Sans Serif"/>
              </a:rPr>
              <a:t> </a:t>
            </a:r>
            <a:r>
              <a:rPr sz="3200" dirty="0">
                <a:solidFill>
                  <a:srgbClr val="FFFF00"/>
                </a:solidFill>
                <a:latin typeface="Microsoft Sans Serif"/>
                <a:cs typeface="Microsoft Sans Serif"/>
              </a:rPr>
              <a:t>to</a:t>
            </a:r>
            <a:r>
              <a:rPr sz="3200" spc="-40" dirty="0">
                <a:solidFill>
                  <a:srgbClr val="FFFF00"/>
                </a:solidFill>
                <a:latin typeface="Microsoft Sans Serif"/>
                <a:cs typeface="Microsoft Sans Serif"/>
              </a:rPr>
              <a:t> </a:t>
            </a:r>
            <a:r>
              <a:rPr sz="3200" dirty="0">
                <a:solidFill>
                  <a:srgbClr val="FFFF00"/>
                </a:solidFill>
                <a:latin typeface="Microsoft Sans Serif"/>
                <a:cs typeface="Microsoft Sans Serif"/>
              </a:rPr>
              <a:t>define</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temperature</a:t>
            </a:r>
            <a:r>
              <a:rPr sz="3200" spc="-75" dirty="0">
                <a:solidFill>
                  <a:srgbClr val="FFFF00"/>
                </a:solidFill>
                <a:latin typeface="Microsoft Sans Serif"/>
                <a:cs typeface="Microsoft Sans Serif"/>
              </a:rPr>
              <a:t> </a:t>
            </a:r>
            <a:r>
              <a:rPr sz="3200" dirty="0">
                <a:solidFill>
                  <a:srgbClr val="FFFF00"/>
                </a:solidFill>
                <a:latin typeface="Microsoft Sans Serif"/>
                <a:cs typeface="Microsoft Sans Serif"/>
              </a:rPr>
              <a:t>relative</a:t>
            </a:r>
            <a:r>
              <a:rPr sz="3200" spc="-50" dirty="0">
                <a:solidFill>
                  <a:srgbClr val="FFFF00"/>
                </a:solidFill>
                <a:latin typeface="Microsoft Sans Serif"/>
                <a:cs typeface="Microsoft Sans Serif"/>
              </a:rPr>
              <a:t> </a:t>
            </a:r>
            <a:r>
              <a:rPr sz="3200" spc="-25" dirty="0">
                <a:solidFill>
                  <a:srgbClr val="FFFF00"/>
                </a:solidFill>
                <a:latin typeface="Microsoft Sans Serif"/>
                <a:cs typeface="Microsoft Sans Serif"/>
              </a:rPr>
              <a:t>to </a:t>
            </a:r>
            <a:r>
              <a:rPr sz="3200" dirty="0">
                <a:solidFill>
                  <a:srgbClr val="FFFF00"/>
                </a:solidFill>
                <a:latin typeface="Microsoft Sans Serif"/>
                <a:cs typeface="Microsoft Sans Serif"/>
              </a:rPr>
              <a:t>an</a:t>
            </a:r>
            <a:r>
              <a:rPr sz="3200" spc="-45" dirty="0">
                <a:solidFill>
                  <a:srgbClr val="FFFF00"/>
                </a:solidFill>
                <a:latin typeface="Microsoft Sans Serif"/>
                <a:cs typeface="Microsoft Sans Serif"/>
              </a:rPr>
              <a:t> </a:t>
            </a:r>
            <a:r>
              <a:rPr sz="3200" dirty="0">
                <a:solidFill>
                  <a:srgbClr val="FFFF00"/>
                </a:solidFill>
                <a:latin typeface="Microsoft Sans Serif"/>
                <a:cs typeface="Microsoft Sans Serif"/>
              </a:rPr>
              <a:t>established</a:t>
            </a:r>
            <a:r>
              <a:rPr sz="3200" spc="-30" dirty="0">
                <a:solidFill>
                  <a:srgbClr val="FFFF00"/>
                </a:solidFill>
                <a:latin typeface="Microsoft Sans Serif"/>
                <a:cs typeface="Microsoft Sans Serif"/>
              </a:rPr>
              <a:t> </a:t>
            </a:r>
            <a:r>
              <a:rPr sz="3200" spc="-10" dirty="0">
                <a:solidFill>
                  <a:srgbClr val="FFFF00"/>
                </a:solidFill>
                <a:latin typeface="Microsoft Sans Serif"/>
                <a:cs typeface="Microsoft Sans Serif"/>
              </a:rPr>
              <a:t>standard</a:t>
            </a:r>
            <a:endParaRPr sz="3200" dirty="0">
              <a:latin typeface="Microsoft Sans Serif"/>
              <a:cs typeface="Microsoft Sans Serif"/>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1600" y="-1600200"/>
            <a:ext cx="9144000" cy="100584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4249801" y="6019800"/>
              <a:ext cx="3561079" cy="838200"/>
            </a:xfrm>
            <a:custGeom>
              <a:avLst/>
              <a:gdLst/>
              <a:ahLst/>
              <a:cxnLst/>
              <a:rect l="l" t="t" r="r" b="b"/>
              <a:pathLst>
                <a:path w="3561079" h="838200">
                  <a:moveTo>
                    <a:pt x="295275" y="117246"/>
                  </a:moveTo>
                  <a:lnTo>
                    <a:pt x="257175" y="106578"/>
                  </a:lnTo>
                  <a:lnTo>
                    <a:pt x="57150" y="0"/>
                  </a:lnTo>
                  <a:lnTo>
                    <a:pt x="85725" y="31978"/>
                  </a:lnTo>
                  <a:lnTo>
                    <a:pt x="38100" y="53289"/>
                  </a:lnTo>
                  <a:lnTo>
                    <a:pt x="28575" y="117246"/>
                  </a:lnTo>
                  <a:lnTo>
                    <a:pt x="66675" y="202501"/>
                  </a:lnTo>
                  <a:lnTo>
                    <a:pt x="76200" y="287769"/>
                  </a:lnTo>
                  <a:lnTo>
                    <a:pt x="0" y="627062"/>
                  </a:lnTo>
                  <a:lnTo>
                    <a:pt x="85725" y="413893"/>
                  </a:lnTo>
                  <a:lnTo>
                    <a:pt x="133350" y="383692"/>
                  </a:lnTo>
                  <a:lnTo>
                    <a:pt x="200025" y="223824"/>
                  </a:lnTo>
                  <a:lnTo>
                    <a:pt x="228600" y="213169"/>
                  </a:lnTo>
                  <a:lnTo>
                    <a:pt x="228600" y="159880"/>
                  </a:lnTo>
                  <a:lnTo>
                    <a:pt x="295275" y="117246"/>
                  </a:lnTo>
                  <a:close/>
                </a:path>
                <a:path w="3561079" h="838200">
                  <a:moveTo>
                    <a:pt x="1160399" y="280987"/>
                  </a:moveTo>
                  <a:lnTo>
                    <a:pt x="958723" y="309562"/>
                  </a:lnTo>
                  <a:lnTo>
                    <a:pt x="703199" y="246062"/>
                  </a:lnTo>
                  <a:lnTo>
                    <a:pt x="588899" y="160337"/>
                  </a:lnTo>
                  <a:lnTo>
                    <a:pt x="579374" y="180975"/>
                  </a:lnTo>
                  <a:lnTo>
                    <a:pt x="560324" y="223837"/>
                  </a:lnTo>
                  <a:lnTo>
                    <a:pt x="655574" y="352425"/>
                  </a:lnTo>
                  <a:lnTo>
                    <a:pt x="1052449" y="590550"/>
                  </a:lnTo>
                  <a:lnTo>
                    <a:pt x="1020699" y="381000"/>
                  </a:lnTo>
                  <a:lnTo>
                    <a:pt x="1160399" y="280987"/>
                  </a:lnTo>
                  <a:close/>
                </a:path>
                <a:path w="3561079" h="838200">
                  <a:moveTo>
                    <a:pt x="3560699" y="838200"/>
                  </a:moveTo>
                  <a:lnTo>
                    <a:pt x="3332099" y="762000"/>
                  </a:lnTo>
                  <a:lnTo>
                    <a:pt x="3027299" y="603250"/>
                  </a:lnTo>
                  <a:lnTo>
                    <a:pt x="2803398" y="598487"/>
                  </a:lnTo>
                  <a:lnTo>
                    <a:pt x="2462149" y="406400"/>
                  </a:lnTo>
                  <a:lnTo>
                    <a:pt x="2219198" y="115887"/>
                  </a:lnTo>
                  <a:lnTo>
                    <a:pt x="2017649" y="11112"/>
                  </a:lnTo>
                  <a:lnTo>
                    <a:pt x="2052574" y="52387"/>
                  </a:lnTo>
                  <a:lnTo>
                    <a:pt x="2017649" y="114300"/>
                  </a:lnTo>
                  <a:lnTo>
                    <a:pt x="2065274" y="200025"/>
                  </a:lnTo>
                  <a:lnTo>
                    <a:pt x="2136648" y="396875"/>
                  </a:lnTo>
                  <a:lnTo>
                    <a:pt x="2089023" y="681037"/>
                  </a:lnTo>
                  <a:lnTo>
                    <a:pt x="2335149" y="533400"/>
                  </a:lnTo>
                  <a:lnTo>
                    <a:pt x="2950718" y="838200"/>
                  </a:lnTo>
                  <a:lnTo>
                    <a:pt x="3560699" y="838200"/>
                  </a:lnTo>
                  <a:close/>
                </a:path>
              </a:pathLst>
            </a:custGeom>
            <a:solidFill>
              <a:srgbClr val="463416"/>
            </a:solidFill>
          </p:spPr>
          <p:txBody>
            <a:bodyPr wrap="square" lIns="0" tIns="0" rIns="0" bIns="0" rtlCol="0"/>
            <a:lstStyle/>
            <a:p>
              <a:endParaRPr sz="1800"/>
            </a:p>
          </p:txBody>
        </p:sp>
        <p:pic>
          <p:nvPicPr>
            <p:cNvPr id="5" name="object 5"/>
            <p:cNvPicPr/>
            <p:nvPr/>
          </p:nvPicPr>
          <p:blipFill>
            <a:blip r:embed="rId3" cstate="print"/>
            <a:stretch>
              <a:fillRect/>
            </a:stretch>
          </p:blipFill>
          <p:spPr>
            <a:xfrm>
              <a:off x="5759450" y="6137275"/>
              <a:ext cx="246125" cy="117475"/>
            </a:xfrm>
            <a:prstGeom prst="rect">
              <a:avLst/>
            </a:prstGeom>
          </p:spPr>
        </p:pic>
        <p:pic>
          <p:nvPicPr>
            <p:cNvPr id="6" name="object 6"/>
            <p:cNvPicPr/>
            <p:nvPr/>
          </p:nvPicPr>
          <p:blipFill>
            <a:blip r:embed="rId4" cstate="print"/>
            <a:stretch>
              <a:fillRect/>
            </a:stretch>
          </p:blipFill>
          <p:spPr>
            <a:xfrm>
              <a:off x="3946525" y="6126162"/>
              <a:ext cx="66675" cy="128587"/>
            </a:xfrm>
            <a:prstGeom prst="rect">
              <a:avLst/>
            </a:prstGeom>
          </p:spPr>
        </p:pic>
        <p:pic>
          <p:nvPicPr>
            <p:cNvPr id="7" name="object 7"/>
            <p:cNvPicPr/>
            <p:nvPr/>
          </p:nvPicPr>
          <p:blipFill>
            <a:blip r:embed="rId5" cstate="print"/>
            <a:stretch>
              <a:fillRect/>
            </a:stretch>
          </p:blipFill>
          <p:spPr>
            <a:xfrm>
              <a:off x="0" y="6019799"/>
              <a:ext cx="6229222" cy="838197"/>
            </a:xfrm>
            <a:prstGeom prst="rect">
              <a:avLst/>
            </a:prstGeom>
          </p:spPr>
        </p:pic>
        <p:sp>
          <p:nvSpPr>
            <p:cNvPr id="8" name="object 8"/>
            <p:cNvSpPr/>
            <p:nvPr/>
          </p:nvSpPr>
          <p:spPr>
            <a:xfrm>
              <a:off x="1898650" y="6021387"/>
              <a:ext cx="4330065" cy="836930"/>
            </a:xfrm>
            <a:custGeom>
              <a:avLst/>
              <a:gdLst/>
              <a:ahLst/>
              <a:cxnLst/>
              <a:rect l="l" t="t" r="r" b="b"/>
              <a:pathLst>
                <a:path w="4330065" h="836929">
                  <a:moveTo>
                    <a:pt x="579374" y="212471"/>
                  </a:moveTo>
                  <a:lnTo>
                    <a:pt x="569849" y="202806"/>
                  </a:lnTo>
                  <a:lnTo>
                    <a:pt x="531749" y="183502"/>
                  </a:lnTo>
                  <a:lnTo>
                    <a:pt x="474599" y="144868"/>
                  </a:lnTo>
                  <a:lnTo>
                    <a:pt x="274574" y="57950"/>
                  </a:lnTo>
                  <a:lnTo>
                    <a:pt x="226949" y="38633"/>
                  </a:lnTo>
                  <a:lnTo>
                    <a:pt x="207899" y="28968"/>
                  </a:lnTo>
                  <a:lnTo>
                    <a:pt x="150749" y="28968"/>
                  </a:lnTo>
                  <a:lnTo>
                    <a:pt x="114300" y="19316"/>
                  </a:lnTo>
                  <a:lnTo>
                    <a:pt x="104775" y="19316"/>
                  </a:lnTo>
                  <a:lnTo>
                    <a:pt x="66675" y="0"/>
                  </a:lnTo>
                  <a:lnTo>
                    <a:pt x="47625" y="0"/>
                  </a:lnTo>
                  <a:lnTo>
                    <a:pt x="38100" y="38633"/>
                  </a:lnTo>
                  <a:lnTo>
                    <a:pt x="0" y="96583"/>
                  </a:lnTo>
                  <a:lnTo>
                    <a:pt x="104775" y="173837"/>
                  </a:lnTo>
                  <a:lnTo>
                    <a:pt x="226949" y="289737"/>
                  </a:lnTo>
                  <a:lnTo>
                    <a:pt x="303149" y="270421"/>
                  </a:lnTo>
                  <a:lnTo>
                    <a:pt x="541274" y="461962"/>
                  </a:lnTo>
                  <a:lnTo>
                    <a:pt x="484124" y="280073"/>
                  </a:lnTo>
                  <a:lnTo>
                    <a:pt x="579374" y="212471"/>
                  </a:lnTo>
                  <a:close/>
                </a:path>
                <a:path w="4330065" h="836929">
                  <a:moveTo>
                    <a:pt x="4329811" y="836612"/>
                  </a:moveTo>
                  <a:lnTo>
                    <a:pt x="2259076" y="442912"/>
                  </a:lnTo>
                  <a:lnTo>
                    <a:pt x="2001901" y="309562"/>
                  </a:lnTo>
                  <a:lnTo>
                    <a:pt x="1860550" y="231775"/>
                  </a:lnTo>
                  <a:lnTo>
                    <a:pt x="1765300" y="203200"/>
                  </a:lnTo>
                  <a:lnTo>
                    <a:pt x="1631950" y="153987"/>
                  </a:lnTo>
                  <a:lnTo>
                    <a:pt x="1481201" y="85725"/>
                  </a:lnTo>
                  <a:lnTo>
                    <a:pt x="1405001" y="66675"/>
                  </a:lnTo>
                  <a:lnTo>
                    <a:pt x="1338326" y="57150"/>
                  </a:lnTo>
                  <a:lnTo>
                    <a:pt x="1243076" y="57150"/>
                  </a:lnTo>
                  <a:lnTo>
                    <a:pt x="1204976" y="96837"/>
                  </a:lnTo>
                  <a:lnTo>
                    <a:pt x="1185926" y="260350"/>
                  </a:lnTo>
                  <a:lnTo>
                    <a:pt x="1281176" y="222250"/>
                  </a:lnTo>
                  <a:lnTo>
                    <a:pt x="1328801" y="269875"/>
                  </a:lnTo>
                  <a:lnTo>
                    <a:pt x="1424051" y="300037"/>
                  </a:lnTo>
                  <a:lnTo>
                    <a:pt x="1517650" y="490537"/>
                  </a:lnTo>
                  <a:lnTo>
                    <a:pt x="1822450" y="627062"/>
                  </a:lnTo>
                  <a:lnTo>
                    <a:pt x="2419350" y="627062"/>
                  </a:lnTo>
                  <a:lnTo>
                    <a:pt x="4299331" y="836612"/>
                  </a:lnTo>
                  <a:lnTo>
                    <a:pt x="4329811" y="836612"/>
                  </a:lnTo>
                  <a:close/>
                </a:path>
              </a:pathLst>
            </a:custGeom>
            <a:solidFill>
              <a:srgbClr val="463416"/>
            </a:solidFill>
          </p:spPr>
          <p:txBody>
            <a:bodyPr wrap="square" lIns="0" tIns="0" rIns="0" bIns="0" rtlCol="0"/>
            <a:lstStyle/>
            <a:p>
              <a:endParaRPr sz="1800"/>
            </a:p>
          </p:txBody>
        </p:sp>
        <p:pic>
          <p:nvPicPr>
            <p:cNvPr id="9" name="object 9"/>
            <p:cNvPicPr/>
            <p:nvPr/>
          </p:nvPicPr>
          <p:blipFill>
            <a:blip r:embed="rId6" cstate="print"/>
            <a:stretch>
              <a:fillRect/>
            </a:stretch>
          </p:blipFill>
          <p:spPr>
            <a:xfrm>
              <a:off x="2905125" y="6069013"/>
              <a:ext cx="112649" cy="96836"/>
            </a:xfrm>
            <a:prstGeom prst="rect">
              <a:avLst/>
            </a:prstGeom>
          </p:spPr>
        </p:pic>
        <p:sp>
          <p:nvSpPr>
            <p:cNvPr id="10" name="object 10"/>
            <p:cNvSpPr/>
            <p:nvPr/>
          </p:nvSpPr>
          <p:spPr>
            <a:xfrm>
              <a:off x="1357375" y="6099175"/>
              <a:ext cx="255904" cy="260350"/>
            </a:xfrm>
            <a:custGeom>
              <a:avLst/>
              <a:gdLst/>
              <a:ahLst/>
              <a:cxnLst/>
              <a:rect l="l" t="t" r="r" b="b"/>
              <a:pathLst>
                <a:path w="255905" h="260350">
                  <a:moveTo>
                    <a:pt x="47625" y="0"/>
                  </a:moveTo>
                  <a:lnTo>
                    <a:pt x="0" y="0"/>
                  </a:lnTo>
                  <a:lnTo>
                    <a:pt x="47625" y="86779"/>
                  </a:lnTo>
                  <a:lnTo>
                    <a:pt x="152400" y="163918"/>
                  </a:lnTo>
                  <a:lnTo>
                    <a:pt x="255524" y="260350"/>
                  </a:lnTo>
                  <a:lnTo>
                    <a:pt x="255524" y="250710"/>
                  </a:lnTo>
                  <a:lnTo>
                    <a:pt x="245999" y="221780"/>
                  </a:lnTo>
                  <a:lnTo>
                    <a:pt x="226949" y="183210"/>
                  </a:lnTo>
                  <a:lnTo>
                    <a:pt x="190373" y="154279"/>
                  </a:lnTo>
                  <a:lnTo>
                    <a:pt x="171323" y="135001"/>
                  </a:lnTo>
                  <a:lnTo>
                    <a:pt x="152400" y="96431"/>
                  </a:lnTo>
                  <a:lnTo>
                    <a:pt x="152400" y="86779"/>
                  </a:lnTo>
                  <a:lnTo>
                    <a:pt x="180848" y="19278"/>
                  </a:lnTo>
                  <a:lnTo>
                    <a:pt x="114300" y="9639"/>
                  </a:lnTo>
                  <a:lnTo>
                    <a:pt x="76200" y="9639"/>
                  </a:lnTo>
                  <a:lnTo>
                    <a:pt x="47625" y="0"/>
                  </a:lnTo>
                  <a:close/>
                </a:path>
              </a:pathLst>
            </a:custGeom>
            <a:solidFill>
              <a:srgbClr val="463416"/>
            </a:solidFill>
          </p:spPr>
          <p:txBody>
            <a:bodyPr wrap="square" lIns="0" tIns="0" rIns="0" bIns="0" rtlCol="0"/>
            <a:lstStyle/>
            <a:p>
              <a:endParaRPr sz="1800"/>
            </a:p>
          </p:txBody>
        </p:sp>
        <p:pic>
          <p:nvPicPr>
            <p:cNvPr id="11" name="object 11"/>
            <p:cNvPicPr/>
            <p:nvPr/>
          </p:nvPicPr>
          <p:blipFill>
            <a:blip r:embed="rId7" cstate="print"/>
            <a:stretch>
              <a:fillRect/>
            </a:stretch>
          </p:blipFill>
          <p:spPr>
            <a:xfrm>
              <a:off x="1120775" y="6118226"/>
              <a:ext cx="93662" cy="96836"/>
            </a:xfrm>
            <a:prstGeom prst="rect">
              <a:avLst/>
            </a:prstGeom>
          </p:spPr>
        </p:pic>
        <p:sp>
          <p:nvSpPr>
            <p:cNvPr id="12" name="object 12"/>
            <p:cNvSpPr/>
            <p:nvPr/>
          </p:nvSpPr>
          <p:spPr>
            <a:xfrm>
              <a:off x="627062" y="6049962"/>
              <a:ext cx="389255" cy="328930"/>
            </a:xfrm>
            <a:custGeom>
              <a:avLst/>
              <a:gdLst/>
              <a:ahLst/>
              <a:cxnLst/>
              <a:rect l="l" t="t" r="r" b="b"/>
              <a:pathLst>
                <a:path w="389255" h="328929">
                  <a:moveTo>
                    <a:pt x="19050" y="0"/>
                  </a:moveTo>
                  <a:lnTo>
                    <a:pt x="0" y="0"/>
                  </a:lnTo>
                  <a:lnTo>
                    <a:pt x="0" y="19329"/>
                  </a:lnTo>
                  <a:lnTo>
                    <a:pt x="93662" y="57988"/>
                  </a:lnTo>
                  <a:lnTo>
                    <a:pt x="141287" y="106311"/>
                  </a:lnTo>
                  <a:lnTo>
                    <a:pt x="74612" y="135305"/>
                  </a:lnTo>
                  <a:lnTo>
                    <a:pt x="122237" y="212636"/>
                  </a:lnTo>
                  <a:lnTo>
                    <a:pt x="284162" y="328612"/>
                  </a:lnTo>
                  <a:lnTo>
                    <a:pt x="265112" y="251294"/>
                  </a:lnTo>
                  <a:lnTo>
                    <a:pt x="227012" y="212636"/>
                  </a:lnTo>
                  <a:lnTo>
                    <a:pt x="331787" y="135305"/>
                  </a:lnTo>
                  <a:lnTo>
                    <a:pt x="388937" y="67652"/>
                  </a:lnTo>
                  <a:lnTo>
                    <a:pt x="369887" y="57988"/>
                  </a:lnTo>
                  <a:lnTo>
                    <a:pt x="322262" y="38658"/>
                  </a:lnTo>
                  <a:lnTo>
                    <a:pt x="236537" y="28994"/>
                  </a:lnTo>
                  <a:lnTo>
                    <a:pt x="227012" y="28994"/>
                  </a:lnTo>
                  <a:lnTo>
                    <a:pt x="198437" y="19329"/>
                  </a:lnTo>
                  <a:lnTo>
                    <a:pt x="160337" y="19329"/>
                  </a:lnTo>
                  <a:lnTo>
                    <a:pt x="141287" y="9664"/>
                  </a:lnTo>
                  <a:lnTo>
                    <a:pt x="74612" y="9664"/>
                  </a:lnTo>
                  <a:lnTo>
                    <a:pt x="19050" y="0"/>
                  </a:lnTo>
                  <a:close/>
                </a:path>
              </a:pathLst>
            </a:custGeom>
            <a:solidFill>
              <a:srgbClr val="463416"/>
            </a:solidFill>
          </p:spPr>
          <p:txBody>
            <a:bodyPr wrap="square" lIns="0" tIns="0" rIns="0" bIns="0" rtlCol="0"/>
            <a:lstStyle/>
            <a:p>
              <a:endParaRPr sz="1800"/>
            </a:p>
          </p:txBody>
        </p:sp>
        <p:pic>
          <p:nvPicPr>
            <p:cNvPr id="13" name="object 13"/>
            <p:cNvPicPr/>
            <p:nvPr/>
          </p:nvPicPr>
          <p:blipFill>
            <a:blip r:embed="rId8" cstate="print"/>
            <a:stretch>
              <a:fillRect/>
            </a:stretch>
          </p:blipFill>
          <p:spPr>
            <a:xfrm>
              <a:off x="457200" y="381000"/>
              <a:ext cx="8229600" cy="5791200"/>
            </a:xfrm>
            <a:prstGeom prst="rect">
              <a:avLst/>
            </a:prstGeom>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5</a:t>
            </a:r>
            <a:endParaRPr sz="7521" dirty="0"/>
          </a:p>
        </p:txBody>
      </p:sp>
      <p:sp>
        <p:nvSpPr>
          <p:cNvPr id="3" name="object 3"/>
          <p:cNvSpPr txBox="1"/>
          <p:nvPr/>
        </p:nvSpPr>
        <p:spPr>
          <a:xfrm>
            <a:off x="3469786" y="2100373"/>
            <a:ext cx="5293214" cy="2674504"/>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Thermodynamic Cycle  (59-68)</a:t>
            </a:r>
            <a:endParaRPr sz="3600" dirty="0">
              <a:latin typeface="Times New Roman"/>
              <a:cs typeface="Times New Roman"/>
            </a:endParaRPr>
          </a:p>
        </p:txBody>
      </p:sp>
    </p:spTree>
    <p:extLst>
      <p:ext uri="{BB962C8B-B14F-4D97-AF65-F5344CB8AC3E}">
        <p14:creationId xmlns:p14="http://schemas.microsoft.com/office/powerpoint/2010/main" val="258456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89100" y="279401"/>
            <a:ext cx="2743200" cy="546100"/>
          </a:xfrm>
          <a:prstGeom prst="rect">
            <a:avLst/>
          </a:prstGeom>
        </p:spPr>
      </p:pic>
      <p:pic>
        <p:nvPicPr>
          <p:cNvPr id="3" name="object 3"/>
          <p:cNvPicPr/>
          <p:nvPr/>
        </p:nvPicPr>
        <p:blipFill>
          <a:blip r:embed="rId3" cstate="print"/>
          <a:stretch>
            <a:fillRect/>
          </a:stretch>
        </p:blipFill>
        <p:spPr>
          <a:xfrm>
            <a:off x="5232400" y="-342900"/>
            <a:ext cx="1905000" cy="1206500"/>
          </a:xfrm>
          <a:prstGeom prst="rect">
            <a:avLst/>
          </a:prstGeom>
        </p:spPr>
      </p:pic>
      <p:pic>
        <p:nvPicPr>
          <p:cNvPr id="4" name="object 4"/>
          <p:cNvPicPr/>
          <p:nvPr/>
        </p:nvPicPr>
        <p:blipFill>
          <a:blip r:embed="rId4" cstate="print"/>
          <a:stretch>
            <a:fillRect/>
          </a:stretch>
        </p:blipFill>
        <p:spPr>
          <a:xfrm>
            <a:off x="7366001" y="-279400"/>
            <a:ext cx="736600" cy="1143000"/>
          </a:xfrm>
          <a:prstGeom prst="rect">
            <a:avLst/>
          </a:prstGeom>
        </p:spPr>
      </p:pic>
      <p:pic>
        <p:nvPicPr>
          <p:cNvPr id="5" name="object 5"/>
          <p:cNvPicPr/>
          <p:nvPr/>
        </p:nvPicPr>
        <p:blipFill>
          <a:blip r:embed="rId5" cstate="print"/>
          <a:stretch>
            <a:fillRect/>
          </a:stretch>
        </p:blipFill>
        <p:spPr>
          <a:xfrm>
            <a:off x="8280400" y="-304800"/>
            <a:ext cx="762000" cy="1193800"/>
          </a:xfrm>
          <a:prstGeom prst="rect">
            <a:avLst/>
          </a:prstGeom>
        </p:spPr>
      </p:pic>
      <p:pic>
        <p:nvPicPr>
          <p:cNvPr id="6" name="object 6"/>
          <p:cNvPicPr/>
          <p:nvPr/>
        </p:nvPicPr>
        <p:blipFill>
          <a:blip r:embed="rId6" cstate="print"/>
          <a:stretch>
            <a:fillRect/>
          </a:stretch>
        </p:blipFill>
        <p:spPr>
          <a:xfrm>
            <a:off x="1587500" y="-1320800"/>
            <a:ext cx="1828800" cy="177800"/>
          </a:xfrm>
          <a:prstGeom prst="rect">
            <a:avLst/>
          </a:prstGeom>
        </p:spPr>
      </p:pic>
      <p:sp>
        <p:nvSpPr>
          <p:cNvPr id="7" name="object 7"/>
          <p:cNvSpPr/>
          <p:nvPr/>
        </p:nvSpPr>
        <p:spPr>
          <a:xfrm>
            <a:off x="1739901" y="1801812"/>
            <a:ext cx="1158875" cy="0"/>
          </a:xfrm>
          <a:custGeom>
            <a:avLst/>
            <a:gdLst/>
            <a:ahLst/>
            <a:cxnLst/>
            <a:rect l="l" t="t" r="r" b="b"/>
            <a:pathLst>
              <a:path w="1158875">
                <a:moveTo>
                  <a:pt x="0" y="0"/>
                </a:moveTo>
                <a:lnTo>
                  <a:pt x="1158875" y="0"/>
                </a:lnTo>
              </a:path>
            </a:pathLst>
          </a:custGeom>
          <a:ln w="28575">
            <a:solidFill>
              <a:srgbClr val="000000"/>
            </a:solidFill>
          </a:ln>
        </p:spPr>
        <p:txBody>
          <a:bodyPr wrap="square" lIns="0" tIns="0" rIns="0" bIns="0" rtlCol="0"/>
          <a:lstStyle/>
          <a:p>
            <a:endParaRPr sz="1800"/>
          </a:p>
        </p:txBody>
      </p:sp>
      <p:sp>
        <p:nvSpPr>
          <p:cNvPr id="8" name="object 8"/>
          <p:cNvSpPr/>
          <p:nvPr/>
        </p:nvSpPr>
        <p:spPr>
          <a:xfrm>
            <a:off x="3009901" y="1801812"/>
            <a:ext cx="384175" cy="0"/>
          </a:xfrm>
          <a:custGeom>
            <a:avLst/>
            <a:gdLst/>
            <a:ahLst/>
            <a:cxnLst/>
            <a:rect l="l" t="t" r="r" b="b"/>
            <a:pathLst>
              <a:path w="384175">
                <a:moveTo>
                  <a:pt x="0" y="0"/>
                </a:moveTo>
                <a:lnTo>
                  <a:pt x="384175" y="0"/>
                </a:lnTo>
              </a:path>
            </a:pathLst>
          </a:custGeom>
          <a:ln w="28575">
            <a:solidFill>
              <a:srgbClr val="000000"/>
            </a:solidFill>
          </a:ln>
        </p:spPr>
        <p:txBody>
          <a:bodyPr wrap="square" lIns="0" tIns="0" rIns="0" bIns="0" rtlCol="0"/>
          <a:lstStyle/>
          <a:p>
            <a:endParaRPr sz="1800"/>
          </a:p>
        </p:txBody>
      </p:sp>
      <p:sp>
        <p:nvSpPr>
          <p:cNvPr id="9" name="object 9"/>
          <p:cNvSpPr/>
          <p:nvPr/>
        </p:nvSpPr>
        <p:spPr>
          <a:xfrm>
            <a:off x="3594101" y="1801812"/>
            <a:ext cx="244475" cy="0"/>
          </a:xfrm>
          <a:custGeom>
            <a:avLst/>
            <a:gdLst/>
            <a:ahLst/>
            <a:cxnLst/>
            <a:rect l="l" t="t" r="r" b="b"/>
            <a:pathLst>
              <a:path w="244475">
                <a:moveTo>
                  <a:pt x="0" y="0"/>
                </a:moveTo>
                <a:lnTo>
                  <a:pt x="244475" y="0"/>
                </a:lnTo>
              </a:path>
            </a:pathLst>
          </a:custGeom>
          <a:ln w="28575">
            <a:solidFill>
              <a:srgbClr val="000000"/>
            </a:solidFill>
          </a:ln>
        </p:spPr>
        <p:txBody>
          <a:bodyPr wrap="square" lIns="0" tIns="0" rIns="0" bIns="0" rtlCol="0"/>
          <a:lstStyle/>
          <a:p>
            <a:endParaRPr sz="1800"/>
          </a:p>
        </p:txBody>
      </p:sp>
      <p:pic>
        <p:nvPicPr>
          <p:cNvPr id="10" name="object 10"/>
          <p:cNvPicPr/>
          <p:nvPr/>
        </p:nvPicPr>
        <p:blipFill>
          <a:blip r:embed="rId7" cstate="print"/>
          <a:stretch>
            <a:fillRect/>
          </a:stretch>
        </p:blipFill>
        <p:spPr>
          <a:xfrm>
            <a:off x="4584700" y="1130301"/>
            <a:ext cx="190500" cy="63500"/>
          </a:xfrm>
          <a:prstGeom prst="rect">
            <a:avLst/>
          </a:prstGeom>
        </p:spPr>
      </p:pic>
      <p:grpSp>
        <p:nvGrpSpPr>
          <p:cNvPr id="11" name="object 11"/>
          <p:cNvGrpSpPr/>
          <p:nvPr/>
        </p:nvGrpSpPr>
        <p:grpSpPr>
          <a:xfrm>
            <a:off x="1663701" y="1130300"/>
            <a:ext cx="3111500" cy="266700"/>
            <a:chOff x="292100" y="2730500"/>
            <a:chExt cx="3111500" cy="266700"/>
          </a:xfrm>
        </p:grpSpPr>
        <p:pic>
          <p:nvPicPr>
            <p:cNvPr id="12" name="object 12"/>
            <p:cNvPicPr/>
            <p:nvPr/>
          </p:nvPicPr>
          <p:blipFill>
            <a:blip r:embed="rId8" cstate="print"/>
            <a:stretch>
              <a:fillRect/>
            </a:stretch>
          </p:blipFill>
          <p:spPr>
            <a:xfrm>
              <a:off x="292100" y="2730500"/>
              <a:ext cx="2413000" cy="241300"/>
            </a:xfrm>
            <a:prstGeom prst="rect">
              <a:avLst/>
            </a:prstGeom>
          </p:spPr>
        </p:pic>
        <p:pic>
          <p:nvPicPr>
            <p:cNvPr id="13" name="object 13"/>
            <p:cNvPicPr/>
            <p:nvPr/>
          </p:nvPicPr>
          <p:blipFill>
            <a:blip r:embed="rId9" cstate="print"/>
            <a:stretch>
              <a:fillRect/>
            </a:stretch>
          </p:blipFill>
          <p:spPr>
            <a:xfrm>
              <a:off x="292100" y="2730500"/>
              <a:ext cx="3111500" cy="266700"/>
            </a:xfrm>
            <a:prstGeom prst="rect">
              <a:avLst/>
            </a:prstGeom>
          </p:spPr>
        </p:pic>
      </p:grpSp>
      <p:grpSp>
        <p:nvGrpSpPr>
          <p:cNvPr id="14" name="object 14"/>
          <p:cNvGrpSpPr/>
          <p:nvPr/>
        </p:nvGrpSpPr>
        <p:grpSpPr>
          <a:xfrm>
            <a:off x="5473700" y="1130300"/>
            <a:ext cx="3136900" cy="279400"/>
            <a:chOff x="4102100" y="2730500"/>
            <a:chExt cx="3136900" cy="279400"/>
          </a:xfrm>
        </p:grpSpPr>
        <p:pic>
          <p:nvPicPr>
            <p:cNvPr id="15" name="object 15"/>
            <p:cNvPicPr/>
            <p:nvPr/>
          </p:nvPicPr>
          <p:blipFill>
            <a:blip r:embed="rId10" cstate="print"/>
            <a:stretch>
              <a:fillRect/>
            </a:stretch>
          </p:blipFill>
          <p:spPr>
            <a:xfrm>
              <a:off x="4102100" y="2730500"/>
              <a:ext cx="3136900" cy="279400"/>
            </a:xfrm>
            <a:prstGeom prst="rect">
              <a:avLst/>
            </a:prstGeom>
          </p:spPr>
        </p:pic>
        <p:pic>
          <p:nvPicPr>
            <p:cNvPr id="16" name="object 16"/>
            <p:cNvPicPr/>
            <p:nvPr/>
          </p:nvPicPr>
          <p:blipFill>
            <a:blip r:embed="rId11" cstate="print"/>
            <a:stretch>
              <a:fillRect/>
            </a:stretch>
          </p:blipFill>
          <p:spPr>
            <a:xfrm>
              <a:off x="4102100" y="2730500"/>
              <a:ext cx="3136900" cy="279400"/>
            </a:xfrm>
            <a:prstGeom prst="rect">
              <a:avLst/>
            </a:prstGeom>
          </p:spPr>
        </p:pic>
      </p:grpSp>
      <p:pic>
        <p:nvPicPr>
          <p:cNvPr id="17" name="object 17"/>
          <p:cNvPicPr/>
          <p:nvPr/>
        </p:nvPicPr>
        <p:blipFill>
          <a:blip r:embed="rId12" cstate="print"/>
          <a:stretch>
            <a:fillRect/>
          </a:stretch>
        </p:blipFill>
        <p:spPr>
          <a:xfrm>
            <a:off x="2679700" y="-12700"/>
            <a:ext cx="876300" cy="101600"/>
          </a:xfrm>
          <a:prstGeom prst="rect">
            <a:avLst/>
          </a:prstGeom>
        </p:spPr>
      </p:pic>
      <p:sp>
        <p:nvSpPr>
          <p:cNvPr id="18" name="object 18"/>
          <p:cNvSpPr txBox="1">
            <a:spLocks noGrp="1"/>
          </p:cNvSpPr>
          <p:nvPr>
            <p:ph type="title"/>
          </p:nvPr>
        </p:nvSpPr>
        <p:spPr>
          <a:xfrm>
            <a:off x="1577620" y="-1009386"/>
            <a:ext cx="7058025" cy="381515"/>
          </a:xfrm>
          <a:prstGeom prst="rect">
            <a:avLst/>
          </a:prstGeom>
        </p:spPr>
        <p:txBody>
          <a:bodyPr vert="horz" wrap="square" lIns="0" tIns="22225" rIns="0" bIns="0" rtlCol="0" anchor="t">
            <a:spAutoFit/>
          </a:bodyPr>
          <a:lstStyle/>
          <a:p>
            <a:pPr marL="12700" marR="5080" indent="1905">
              <a:lnSpc>
                <a:spcPts val="1400"/>
              </a:lnSpc>
              <a:spcBef>
                <a:spcPts val="175"/>
              </a:spcBef>
            </a:pPr>
            <a:r>
              <a:rPr sz="1200" spc="-85" dirty="0">
                <a:solidFill>
                  <a:srgbClr val="2D2D2D"/>
                </a:solidFill>
                <a:latin typeface="Arial MT"/>
                <a:cs typeface="Arial MT"/>
              </a:rPr>
              <a:t>C</a:t>
            </a:r>
            <a:r>
              <a:rPr sz="1200" spc="-85" dirty="0">
                <a:solidFill>
                  <a:srgbClr val="313131"/>
                </a:solidFill>
                <a:latin typeface="Arial MT"/>
                <a:cs typeface="Arial MT"/>
              </a:rPr>
              <a:t>onsists</a:t>
            </a:r>
            <a:r>
              <a:rPr sz="1200" spc="-55" dirty="0">
                <a:solidFill>
                  <a:srgbClr val="313131"/>
                </a:solidFill>
                <a:latin typeface="Arial MT"/>
                <a:cs typeface="Arial MT"/>
              </a:rPr>
              <a:t> </a:t>
            </a:r>
            <a:r>
              <a:rPr sz="1200" dirty="0">
                <a:solidFill>
                  <a:srgbClr val="424242"/>
                </a:solidFill>
                <a:latin typeface="Arial MT"/>
                <a:cs typeface="Arial MT"/>
              </a:rPr>
              <a:t>of</a:t>
            </a:r>
            <a:r>
              <a:rPr sz="1200" spc="-85" dirty="0">
                <a:solidFill>
                  <a:srgbClr val="424242"/>
                </a:solidFill>
                <a:latin typeface="Arial MT"/>
                <a:cs typeface="Arial MT"/>
              </a:rPr>
              <a:t> </a:t>
            </a:r>
            <a:r>
              <a:rPr sz="1200" spc="-100" dirty="0">
                <a:solidFill>
                  <a:srgbClr val="545454"/>
                </a:solidFill>
                <a:latin typeface="Arial MT"/>
                <a:cs typeface="Arial MT"/>
              </a:rPr>
              <a:t>a</a:t>
            </a:r>
            <a:r>
              <a:rPr sz="1200" spc="5" dirty="0">
                <a:solidFill>
                  <a:srgbClr val="545454"/>
                </a:solidFill>
                <a:latin typeface="Arial MT"/>
                <a:cs typeface="Arial MT"/>
              </a:rPr>
              <a:t> </a:t>
            </a:r>
            <a:r>
              <a:rPr sz="1200" spc="-80" dirty="0">
                <a:solidFill>
                  <a:srgbClr val="242424"/>
                </a:solidFill>
                <a:latin typeface="Arial MT"/>
                <a:cs typeface="Arial MT"/>
              </a:rPr>
              <a:t>seriës</a:t>
            </a:r>
            <a:r>
              <a:rPr sz="1200" spc="-55" dirty="0">
                <a:solidFill>
                  <a:srgbClr val="242424"/>
                </a:solidFill>
                <a:latin typeface="Arial MT"/>
                <a:cs typeface="Arial MT"/>
              </a:rPr>
              <a:t> </a:t>
            </a:r>
            <a:r>
              <a:rPr sz="1200" spc="-160" dirty="0">
                <a:solidFill>
                  <a:srgbClr val="343434"/>
                </a:solidFill>
                <a:latin typeface="Arial MT"/>
                <a:cs typeface="Arial MT"/>
              </a:rPr>
              <a:t>o£</a:t>
            </a:r>
            <a:r>
              <a:rPr sz="1200" spc="-45" dirty="0">
                <a:solidFill>
                  <a:srgbClr val="343434"/>
                </a:solidFill>
                <a:latin typeface="Arial MT"/>
                <a:cs typeface="Arial MT"/>
              </a:rPr>
              <a:t> </a:t>
            </a:r>
            <a:r>
              <a:rPr sz="1200" spc="-55" dirty="0">
                <a:solidFill>
                  <a:srgbClr val="000000"/>
                </a:solidFill>
                <a:latin typeface="Arial MT"/>
                <a:cs typeface="Arial MT"/>
              </a:rPr>
              <a:t>thermodyn</a:t>
            </a:r>
            <a:r>
              <a:rPr sz="1200" spc="-120" dirty="0">
                <a:solidFill>
                  <a:srgbClr val="000000"/>
                </a:solidFill>
                <a:latin typeface="Arial MT"/>
                <a:cs typeface="Arial MT"/>
              </a:rPr>
              <a:t> </a:t>
            </a:r>
            <a:r>
              <a:rPr sz="1200" spc="-75" dirty="0">
                <a:solidFill>
                  <a:srgbClr val="424242"/>
                </a:solidFill>
                <a:latin typeface="Arial MT"/>
                <a:cs typeface="Arial MT"/>
              </a:rPr>
              <a:t>arñic</a:t>
            </a:r>
            <a:r>
              <a:rPr sz="1200" spc="-10" dirty="0">
                <a:solidFill>
                  <a:srgbClr val="424242"/>
                </a:solidFill>
                <a:latin typeface="Arial MT"/>
                <a:cs typeface="Arial MT"/>
              </a:rPr>
              <a:t> </a:t>
            </a:r>
            <a:r>
              <a:rPr sz="1200" spc="-80" dirty="0">
                <a:solidFill>
                  <a:srgbClr val="111111"/>
                </a:solidFill>
                <a:latin typeface="Arial MT"/>
                <a:cs typeface="Arial MT"/>
              </a:rPr>
              <a:t>procès</a:t>
            </a:r>
            <a:r>
              <a:rPr sz="1200" spc="-80" dirty="0">
                <a:solidFill>
                  <a:srgbClr val="494949"/>
                </a:solidFill>
                <a:latin typeface="Arial MT"/>
                <a:cs typeface="Arial MT"/>
              </a:rPr>
              <a:t>ses,</a:t>
            </a:r>
            <a:r>
              <a:rPr sz="1200" spc="5" dirty="0">
                <a:solidFill>
                  <a:srgbClr val="494949"/>
                </a:solidFill>
                <a:latin typeface="Arial MT"/>
                <a:cs typeface="Arial MT"/>
              </a:rPr>
              <a:t> </a:t>
            </a:r>
            <a:r>
              <a:rPr sz="1200" spc="-90" dirty="0">
                <a:solidFill>
                  <a:srgbClr val="1F1F1F"/>
                </a:solidFill>
                <a:latin typeface="Arial MT"/>
                <a:cs typeface="Arial MT"/>
              </a:rPr>
              <a:t>whic</a:t>
            </a:r>
            <a:r>
              <a:rPr sz="1200" spc="-170" dirty="0">
                <a:solidFill>
                  <a:srgbClr val="1F1F1F"/>
                </a:solidFill>
                <a:latin typeface="Arial MT"/>
                <a:cs typeface="Arial MT"/>
              </a:rPr>
              <a:t> </a:t>
            </a:r>
            <a:r>
              <a:rPr sz="1200" dirty="0">
                <a:solidFill>
                  <a:srgbClr val="626262"/>
                </a:solidFill>
                <a:latin typeface="Arial MT"/>
                <a:cs typeface="Arial MT"/>
              </a:rPr>
              <a:t>h</a:t>
            </a:r>
            <a:r>
              <a:rPr sz="1200" spc="-30" dirty="0">
                <a:solidFill>
                  <a:srgbClr val="626262"/>
                </a:solidFill>
                <a:latin typeface="Arial MT"/>
                <a:cs typeface="Arial MT"/>
              </a:rPr>
              <a:t> </a:t>
            </a:r>
            <a:r>
              <a:rPr sz="1200" spc="-95" dirty="0">
                <a:solidFill>
                  <a:srgbClr val="000000"/>
                </a:solidFill>
                <a:latin typeface="Arial MT"/>
                <a:cs typeface="Arial MT"/>
              </a:rPr>
              <a:t>tdke</a:t>
            </a:r>
            <a:r>
              <a:rPr sz="1200" spc="-20" dirty="0">
                <a:solidFill>
                  <a:srgbClr val="000000"/>
                </a:solidFill>
                <a:latin typeface="Arial MT"/>
                <a:cs typeface="Arial MT"/>
              </a:rPr>
              <a:t> </a:t>
            </a:r>
            <a:r>
              <a:rPr sz="1200" spc="-200" dirty="0">
                <a:solidFill>
                  <a:srgbClr val="424242"/>
                </a:solidFill>
                <a:latin typeface="Arial MT"/>
                <a:cs typeface="Arial MT"/>
              </a:rPr>
              <a:t>p1aEe</a:t>
            </a:r>
            <a:r>
              <a:rPr sz="1200" spc="35" dirty="0">
                <a:solidFill>
                  <a:srgbClr val="424242"/>
                </a:solidFill>
                <a:latin typeface="Arial MT"/>
                <a:cs typeface="Arial MT"/>
              </a:rPr>
              <a:t> </a:t>
            </a:r>
            <a:r>
              <a:rPr sz="1200" spc="-55" dirty="0">
                <a:solidFill>
                  <a:srgbClr val="1F1F1F"/>
                </a:solidFill>
                <a:latin typeface="Arial MT"/>
                <a:cs typeface="Arial MT"/>
              </a:rPr>
              <a:t>in</a:t>
            </a:r>
            <a:r>
              <a:rPr sz="1200" spc="-30" dirty="0">
                <a:solidFill>
                  <a:srgbClr val="1F1F1F"/>
                </a:solidFill>
                <a:latin typeface="Arial MT"/>
                <a:cs typeface="Arial MT"/>
              </a:rPr>
              <a:t> </a:t>
            </a:r>
            <a:r>
              <a:rPr sz="1200" spc="-100" dirty="0">
                <a:solidFill>
                  <a:srgbClr val="3A3A3A"/>
                </a:solidFill>
                <a:latin typeface="Arial MT"/>
                <a:cs typeface="Arial MT"/>
              </a:rPr>
              <a:t>a</a:t>
            </a:r>
            <a:r>
              <a:rPr sz="1200" spc="5" dirty="0">
                <a:solidFill>
                  <a:srgbClr val="3A3A3A"/>
                </a:solidFill>
                <a:latin typeface="Arial MT"/>
                <a:cs typeface="Arial MT"/>
              </a:rPr>
              <a:t> </a:t>
            </a:r>
            <a:r>
              <a:rPr sz="1200" spc="-55" dirty="0">
                <a:solidFill>
                  <a:srgbClr val="000000"/>
                </a:solidFill>
                <a:latin typeface="Arial MT"/>
                <a:cs typeface="Arial MT"/>
              </a:rPr>
              <a:t>specific</a:t>
            </a:r>
            <a:r>
              <a:rPr sz="1200" spc="75" dirty="0">
                <a:solidFill>
                  <a:srgbClr val="000000"/>
                </a:solidFill>
                <a:latin typeface="Arial MT"/>
                <a:cs typeface="Arial MT"/>
              </a:rPr>
              <a:t> </a:t>
            </a:r>
            <a:r>
              <a:rPr sz="1200" spc="-10" dirty="0">
                <a:solidFill>
                  <a:srgbClr val="000000"/>
                </a:solidFill>
                <a:latin typeface="Arial MT"/>
                <a:cs typeface="Arial MT"/>
              </a:rPr>
              <a:t>order</a:t>
            </a:r>
            <a:r>
              <a:rPr sz="1200" spc="175" dirty="0">
                <a:solidFill>
                  <a:srgbClr val="000000"/>
                </a:solidFill>
                <a:latin typeface="Arial MT"/>
                <a:cs typeface="Arial MT"/>
              </a:rPr>
              <a:t> </a:t>
            </a:r>
            <a:r>
              <a:rPr sz="1200" spc="-75" dirty="0">
                <a:solidFill>
                  <a:srgbClr val="363636"/>
                </a:solidFill>
                <a:latin typeface="Arial MT"/>
                <a:cs typeface="Arial MT"/>
              </a:rPr>
              <a:t>and</a:t>
            </a:r>
            <a:r>
              <a:rPr sz="1200" dirty="0">
                <a:solidFill>
                  <a:srgbClr val="363636"/>
                </a:solidFill>
                <a:latin typeface="Arial MT"/>
                <a:cs typeface="Arial MT"/>
              </a:rPr>
              <a:t> </a:t>
            </a:r>
            <a:r>
              <a:rPr sz="1200" spc="-25" dirty="0">
                <a:solidFill>
                  <a:srgbClr val="444444"/>
                </a:solidFill>
                <a:latin typeface="Arial MT"/>
                <a:cs typeface="Arial MT"/>
              </a:rPr>
              <a:t>t</a:t>
            </a:r>
            <a:r>
              <a:rPr sz="1200" spc="-215" dirty="0">
                <a:solidFill>
                  <a:srgbClr val="444444"/>
                </a:solidFill>
                <a:latin typeface="Arial MT"/>
                <a:cs typeface="Arial MT"/>
              </a:rPr>
              <a:t> </a:t>
            </a:r>
            <a:r>
              <a:rPr sz="1200" spc="-85" dirty="0">
                <a:solidFill>
                  <a:srgbClr val="444444"/>
                </a:solidFill>
                <a:latin typeface="Arial MT"/>
                <a:cs typeface="Arial MT"/>
              </a:rPr>
              <a:t>rte</a:t>
            </a:r>
            <a:r>
              <a:rPr sz="1200" spc="-25" dirty="0">
                <a:solidFill>
                  <a:srgbClr val="444444"/>
                </a:solidFill>
                <a:latin typeface="Arial MT"/>
                <a:cs typeface="Arial MT"/>
              </a:rPr>
              <a:t> </a:t>
            </a:r>
            <a:r>
              <a:rPr sz="1200" spc="-20" dirty="0">
                <a:solidFill>
                  <a:srgbClr val="000000"/>
                </a:solidFill>
                <a:latin typeface="Arial MT"/>
                <a:cs typeface="Arial MT"/>
              </a:rPr>
              <a:t>initial</a:t>
            </a:r>
            <a:r>
              <a:rPr sz="1200" spc="-30" dirty="0">
                <a:solidFill>
                  <a:srgbClr val="000000"/>
                </a:solidFill>
                <a:latin typeface="Arial MT"/>
                <a:cs typeface="Arial MT"/>
              </a:rPr>
              <a:t> </a:t>
            </a:r>
            <a:r>
              <a:rPr sz="1200" spc="-50" dirty="0">
                <a:solidFill>
                  <a:srgbClr val="2D2D2D"/>
                </a:solidFill>
                <a:latin typeface="Arial MT"/>
                <a:cs typeface="Arial MT"/>
              </a:rPr>
              <a:t>coriditiDns</a:t>
            </a:r>
            <a:r>
              <a:rPr sz="1200" spc="80" dirty="0">
                <a:solidFill>
                  <a:srgbClr val="2D2D2D"/>
                </a:solidFill>
                <a:latin typeface="Arial MT"/>
                <a:cs typeface="Arial MT"/>
              </a:rPr>
              <a:t> </a:t>
            </a:r>
            <a:r>
              <a:rPr sz="1200" spc="-25" dirty="0">
                <a:solidFill>
                  <a:srgbClr val="212121"/>
                </a:solidFill>
                <a:latin typeface="Arial MT"/>
                <a:cs typeface="Arial MT"/>
              </a:rPr>
              <a:t>are </a:t>
            </a:r>
            <a:r>
              <a:rPr sz="1200" spc="-45" dirty="0">
                <a:solidFill>
                  <a:srgbClr val="0F0F0F"/>
                </a:solidFill>
                <a:latin typeface="Arial MT"/>
                <a:cs typeface="Arial MT"/>
              </a:rPr>
              <a:t>resrored</a:t>
            </a:r>
            <a:r>
              <a:rPr sz="1200" spc="-40" dirty="0">
                <a:solidFill>
                  <a:srgbClr val="0F0F0F"/>
                </a:solidFill>
                <a:latin typeface="Arial MT"/>
                <a:cs typeface="Arial MT"/>
              </a:rPr>
              <a:t> </a:t>
            </a:r>
            <a:r>
              <a:rPr sz="1200" spc="-220" dirty="0">
                <a:solidFill>
                  <a:srgbClr val="808080"/>
                </a:solidFill>
                <a:latin typeface="Arial MT"/>
                <a:cs typeface="Arial MT"/>
              </a:rPr>
              <a:t>a</a:t>
            </a:r>
            <a:r>
              <a:rPr sz="1200" spc="-165" dirty="0">
                <a:solidFill>
                  <a:srgbClr val="808080"/>
                </a:solidFill>
                <a:latin typeface="Arial MT"/>
                <a:cs typeface="Arial MT"/>
              </a:rPr>
              <a:t> </a:t>
            </a:r>
            <a:r>
              <a:rPr sz="1200" dirty="0">
                <a:solidFill>
                  <a:srgbClr val="000000"/>
                </a:solidFill>
                <a:latin typeface="Arial MT"/>
                <a:cs typeface="Arial MT"/>
              </a:rPr>
              <a:t>t</a:t>
            </a:r>
            <a:r>
              <a:rPr sz="1200" spc="-50" dirty="0">
                <a:solidFill>
                  <a:srgbClr val="000000"/>
                </a:solidFill>
                <a:latin typeface="Arial MT"/>
                <a:cs typeface="Arial MT"/>
              </a:rPr>
              <a:t> </a:t>
            </a:r>
            <a:r>
              <a:rPr sz="1200" spc="-25" dirty="0">
                <a:solidFill>
                  <a:srgbClr val="000000"/>
                </a:solidFill>
                <a:latin typeface="Arial MT"/>
                <a:cs typeface="Arial MT"/>
              </a:rPr>
              <a:t>the</a:t>
            </a:r>
            <a:r>
              <a:rPr sz="1200" spc="-35" dirty="0">
                <a:solidFill>
                  <a:srgbClr val="000000"/>
                </a:solidFill>
                <a:latin typeface="Arial MT"/>
                <a:cs typeface="Arial MT"/>
              </a:rPr>
              <a:t> </a:t>
            </a:r>
            <a:r>
              <a:rPr sz="1200" spc="-50" dirty="0">
                <a:solidFill>
                  <a:srgbClr val="212121"/>
                </a:solidFill>
                <a:latin typeface="Arial MT"/>
                <a:cs typeface="Arial MT"/>
              </a:rPr>
              <a:t>end</a:t>
            </a:r>
            <a:r>
              <a:rPr sz="1200" spc="-110" dirty="0">
                <a:solidFill>
                  <a:srgbClr val="212121"/>
                </a:solidFill>
                <a:latin typeface="Arial MT"/>
                <a:cs typeface="Arial MT"/>
              </a:rPr>
              <a:t> </a:t>
            </a:r>
            <a:r>
              <a:rPr sz="1200" dirty="0">
                <a:solidFill>
                  <a:srgbClr val="3B3B3B"/>
                </a:solidFill>
                <a:latin typeface="Arial MT"/>
                <a:cs typeface="Arial MT"/>
              </a:rPr>
              <a:t>of</a:t>
            </a:r>
            <a:r>
              <a:rPr sz="1200" spc="-40" dirty="0">
                <a:solidFill>
                  <a:srgbClr val="3B3B3B"/>
                </a:solidFill>
                <a:latin typeface="Arial MT"/>
                <a:cs typeface="Arial MT"/>
              </a:rPr>
              <a:t> </a:t>
            </a:r>
            <a:r>
              <a:rPr sz="1200" spc="-45" dirty="0">
                <a:solidFill>
                  <a:srgbClr val="0F0F0F"/>
                </a:solidFill>
                <a:latin typeface="Arial MT"/>
                <a:cs typeface="Arial MT"/>
              </a:rPr>
              <a:t>the</a:t>
            </a:r>
            <a:r>
              <a:rPr sz="1200" spc="-40" dirty="0">
                <a:solidFill>
                  <a:srgbClr val="0F0F0F"/>
                </a:solidFill>
                <a:latin typeface="Arial MT"/>
                <a:cs typeface="Arial MT"/>
              </a:rPr>
              <a:t> </a:t>
            </a:r>
            <a:r>
              <a:rPr sz="1200" spc="-10" dirty="0">
                <a:solidFill>
                  <a:srgbClr val="232323"/>
                </a:solidFill>
                <a:latin typeface="Arial MT"/>
                <a:cs typeface="Arial MT"/>
              </a:rPr>
              <a:t>procezses.</a:t>
            </a:r>
            <a:endParaRPr sz="1200" dirty="0">
              <a:latin typeface="Arial MT"/>
              <a:cs typeface="Arial MT"/>
            </a:endParaRPr>
          </a:p>
        </p:txBody>
      </p:sp>
      <p:sp>
        <p:nvSpPr>
          <p:cNvPr id="19" name="object 19"/>
          <p:cNvSpPr txBox="1"/>
          <p:nvPr/>
        </p:nvSpPr>
        <p:spPr>
          <a:xfrm>
            <a:off x="1705728" y="2102115"/>
            <a:ext cx="5388610" cy="563616"/>
          </a:xfrm>
          <a:prstGeom prst="rect">
            <a:avLst/>
          </a:prstGeom>
        </p:spPr>
        <p:txBody>
          <a:bodyPr vert="horz" wrap="square" lIns="0" tIns="12065" rIns="0" bIns="0" rtlCol="0">
            <a:spAutoFit/>
          </a:bodyPr>
          <a:lstStyle/>
          <a:p>
            <a:pPr marL="229234">
              <a:lnSpc>
                <a:spcPts val="1345"/>
              </a:lnSpc>
              <a:spcBef>
                <a:spcPts val="95"/>
              </a:spcBef>
            </a:pPr>
            <a:r>
              <a:rPr sz="1200" spc="-110" dirty="0">
                <a:solidFill>
                  <a:srgbClr val="242424"/>
                </a:solidFill>
                <a:latin typeface="Arial MT"/>
                <a:cs typeface="Arial MT"/>
              </a:rPr>
              <a:t>•Convc</a:t>
            </a:r>
            <a:r>
              <a:rPr sz="1200" spc="-155" dirty="0">
                <a:solidFill>
                  <a:srgbClr val="242424"/>
                </a:solidFill>
                <a:latin typeface="Arial MT"/>
                <a:cs typeface="Arial MT"/>
              </a:rPr>
              <a:t> </a:t>
            </a:r>
            <a:r>
              <a:rPr sz="1200" spc="-30" dirty="0">
                <a:solidFill>
                  <a:srgbClr val="262626"/>
                </a:solidFill>
                <a:latin typeface="Arial MT"/>
                <a:cs typeface="Arial MT"/>
              </a:rPr>
              <a:t>rt'some </a:t>
            </a:r>
            <a:r>
              <a:rPr sz="1200" spc="-130" dirty="0">
                <a:latin typeface="Arial MT"/>
                <a:cs typeface="Arial MT"/>
              </a:rPr>
              <a:t>head</a:t>
            </a:r>
            <a:r>
              <a:rPr sz="1200" spc="-120" dirty="0">
                <a:latin typeface="Arial MT"/>
                <a:cs typeface="Arial MT"/>
              </a:rPr>
              <a:t> </a:t>
            </a:r>
            <a:r>
              <a:rPr sz="1200" dirty="0">
                <a:solidFill>
                  <a:srgbClr val="3B3B3B"/>
                </a:solidFill>
                <a:latin typeface="Arial MT"/>
                <a:cs typeface="Arial MT"/>
              </a:rPr>
              <a:t>input</a:t>
            </a:r>
            <a:r>
              <a:rPr sz="1200" spc="-20" dirty="0">
                <a:solidFill>
                  <a:srgbClr val="3B3B3B"/>
                </a:solidFill>
                <a:latin typeface="Arial MT"/>
                <a:cs typeface="Arial MT"/>
              </a:rPr>
              <a:t> </a:t>
            </a:r>
            <a:r>
              <a:rPr sz="1200" spc="-45" dirty="0">
                <a:solidFill>
                  <a:srgbClr val="232323"/>
                </a:solidFill>
                <a:latin typeface="Arial MT"/>
                <a:cs typeface="Arial MT"/>
              </a:rPr>
              <a:t>I</a:t>
            </a:r>
            <a:r>
              <a:rPr sz="1200" spc="-45" dirty="0">
                <a:latin typeface="Arial MT"/>
                <a:cs typeface="Arial MT"/>
              </a:rPr>
              <a:t>nro</a:t>
            </a:r>
            <a:r>
              <a:rPr sz="1200" spc="-90" dirty="0">
                <a:latin typeface="Arial MT"/>
                <a:cs typeface="Arial MT"/>
              </a:rPr>
              <a:t> </a:t>
            </a:r>
            <a:r>
              <a:rPr sz="1200" spc="-105" dirty="0">
                <a:solidFill>
                  <a:srgbClr val="3D3D3D"/>
                </a:solidFill>
                <a:latin typeface="Arial MT"/>
                <a:cs typeface="Arial MT"/>
              </a:rPr>
              <a:t>a</a:t>
            </a:r>
            <a:r>
              <a:rPr sz="1200" spc="-40" dirty="0">
                <a:solidFill>
                  <a:srgbClr val="3D3D3D"/>
                </a:solidFill>
                <a:latin typeface="Arial MT"/>
                <a:cs typeface="Arial MT"/>
              </a:rPr>
              <a:t> </a:t>
            </a:r>
            <a:r>
              <a:rPr sz="1200" spc="-70" dirty="0">
                <a:solidFill>
                  <a:srgbClr val="696969"/>
                </a:solidFill>
                <a:latin typeface="Arial MT"/>
                <a:cs typeface="Arial MT"/>
              </a:rPr>
              <a:t>m</a:t>
            </a:r>
            <a:r>
              <a:rPr sz="1200" spc="-70" dirty="0">
                <a:solidFill>
                  <a:srgbClr val="282828"/>
                </a:solidFill>
                <a:latin typeface="Arial MT"/>
                <a:cs typeface="Arial MT"/>
              </a:rPr>
              <a:t>echanicat</a:t>
            </a:r>
            <a:r>
              <a:rPr sz="1200" spc="120" dirty="0">
                <a:solidFill>
                  <a:srgbClr val="282828"/>
                </a:solidFill>
                <a:latin typeface="Arial MT"/>
                <a:cs typeface="Arial MT"/>
              </a:rPr>
              <a:t> </a:t>
            </a:r>
            <a:r>
              <a:rPr sz="1200" dirty="0">
                <a:solidFill>
                  <a:srgbClr val="0E0E0E"/>
                </a:solidFill>
                <a:latin typeface="Arial MT"/>
                <a:cs typeface="Arial MT"/>
              </a:rPr>
              <a:t>york</a:t>
            </a:r>
            <a:r>
              <a:rPr sz="1200" spc="45" dirty="0">
                <a:solidFill>
                  <a:srgbClr val="0E0E0E"/>
                </a:solidFill>
                <a:latin typeface="Arial MT"/>
                <a:cs typeface="Arial MT"/>
              </a:rPr>
              <a:t> </a:t>
            </a:r>
            <a:r>
              <a:rPr sz="1200" spc="-10" dirty="0">
                <a:latin typeface="Arial MT"/>
                <a:cs typeface="Arial MT"/>
              </a:rPr>
              <a:t>ourput</a:t>
            </a:r>
            <a:endParaRPr sz="1200" dirty="0">
              <a:latin typeface="Arial MT"/>
              <a:cs typeface="Arial MT"/>
            </a:endParaRPr>
          </a:p>
          <a:p>
            <a:pPr marL="12700">
              <a:lnSpc>
                <a:spcPts val="1600"/>
              </a:lnSpc>
            </a:pPr>
            <a:r>
              <a:rPr sz="1450" spc="-105" dirty="0">
                <a:solidFill>
                  <a:srgbClr val="111111"/>
                </a:solidFill>
                <a:latin typeface="Arial MT"/>
                <a:cs typeface="Arial MT"/>
              </a:rPr>
              <a:t>7.</a:t>
            </a:r>
            <a:r>
              <a:rPr sz="1450" spc="-105" dirty="0">
                <a:latin typeface="Arial MT"/>
                <a:cs typeface="Arial MT"/>
              </a:rPr>
              <a:t>neat</a:t>
            </a:r>
            <a:r>
              <a:rPr sz="1450" spc="25" dirty="0">
                <a:latin typeface="Arial MT"/>
                <a:cs typeface="Arial MT"/>
              </a:rPr>
              <a:t> </a:t>
            </a:r>
            <a:r>
              <a:rPr sz="1450" spc="-145" dirty="0">
                <a:latin typeface="Arial MT"/>
                <a:cs typeface="Arial MT"/>
              </a:rPr>
              <a:t>pvoip</a:t>
            </a:r>
            <a:r>
              <a:rPr sz="1450" spc="-85" dirty="0">
                <a:latin typeface="Arial MT"/>
                <a:cs typeface="Arial MT"/>
              </a:rPr>
              <a:t> </a:t>
            </a:r>
            <a:r>
              <a:rPr sz="1450" spc="-30" dirty="0">
                <a:latin typeface="Arial MT"/>
                <a:cs typeface="Arial MT"/>
              </a:rPr>
              <a:t>cycles</a:t>
            </a:r>
            <a:endParaRPr sz="1450" dirty="0">
              <a:latin typeface="Arial MT"/>
              <a:cs typeface="Arial MT"/>
            </a:endParaRPr>
          </a:p>
          <a:p>
            <a:pPr marL="232409">
              <a:lnSpc>
                <a:spcPts val="1395"/>
              </a:lnSpc>
            </a:pPr>
            <a:r>
              <a:rPr sz="1200" spc="-50" dirty="0">
                <a:solidFill>
                  <a:srgbClr val="161616"/>
                </a:solidFill>
                <a:latin typeface="Arial MT"/>
                <a:cs typeface="Arial MT"/>
              </a:rPr>
              <a:t>-</a:t>
            </a:r>
            <a:r>
              <a:rPr sz="1200" spc="-60" dirty="0">
                <a:solidFill>
                  <a:srgbClr val="161616"/>
                </a:solidFill>
                <a:latin typeface="Arial MT"/>
                <a:cs typeface="Arial MT"/>
              </a:rPr>
              <a:t>transfer</a:t>
            </a:r>
            <a:r>
              <a:rPr sz="1200" spc="-25" dirty="0">
                <a:solidFill>
                  <a:srgbClr val="161616"/>
                </a:solidFill>
                <a:latin typeface="Arial MT"/>
                <a:cs typeface="Arial MT"/>
              </a:rPr>
              <a:t> </a:t>
            </a:r>
            <a:r>
              <a:rPr sz="1200" spc="-20" dirty="0">
                <a:solidFill>
                  <a:srgbClr val="161616"/>
                </a:solidFill>
                <a:latin typeface="Arial MT"/>
                <a:cs typeface="Arial MT"/>
              </a:rPr>
              <a:t>heat</a:t>
            </a:r>
            <a:r>
              <a:rPr sz="1200" spc="25" dirty="0">
                <a:solidFill>
                  <a:srgbClr val="161616"/>
                </a:solidFill>
                <a:latin typeface="Arial MT"/>
                <a:cs typeface="Arial MT"/>
              </a:rPr>
              <a:t> </a:t>
            </a:r>
            <a:r>
              <a:rPr sz="1200" spc="-50" dirty="0">
                <a:solidFill>
                  <a:srgbClr val="181818"/>
                </a:solidFill>
                <a:latin typeface="Arial MT"/>
                <a:cs typeface="Arial MT"/>
              </a:rPr>
              <a:t>from</a:t>
            </a:r>
            <a:r>
              <a:rPr sz="1200" spc="-35" dirty="0">
                <a:solidFill>
                  <a:srgbClr val="181818"/>
                </a:solidFill>
                <a:latin typeface="Arial MT"/>
                <a:cs typeface="Arial MT"/>
              </a:rPr>
              <a:t> </a:t>
            </a:r>
            <a:r>
              <a:rPr sz="1200" spc="-165" dirty="0">
                <a:solidFill>
                  <a:srgbClr val="262626"/>
                </a:solidFill>
                <a:latin typeface="Arial MT"/>
                <a:cs typeface="Arial MT"/>
              </a:rPr>
              <a:t>how</a:t>
            </a:r>
            <a:r>
              <a:rPr sz="1200" spc="-15" dirty="0">
                <a:solidFill>
                  <a:srgbClr val="262626"/>
                </a:solidFill>
                <a:latin typeface="Arial MT"/>
                <a:cs typeface="Arial MT"/>
              </a:rPr>
              <a:t> </a:t>
            </a:r>
            <a:r>
              <a:rPr sz="1200" dirty="0">
                <a:solidFill>
                  <a:srgbClr val="343434"/>
                </a:solidFill>
                <a:latin typeface="Arial MT"/>
                <a:cs typeface="Arial MT"/>
              </a:rPr>
              <a:t>to</a:t>
            </a:r>
            <a:r>
              <a:rPr sz="1200" spc="-145" dirty="0">
                <a:solidFill>
                  <a:srgbClr val="343434"/>
                </a:solidFill>
                <a:latin typeface="Arial MT"/>
                <a:cs typeface="Arial MT"/>
              </a:rPr>
              <a:t> </a:t>
            </a:r>
            <a:r>
              <a:rPr sz="1200" spc="-25" dirty="0">
                <a:solidFill>
                  <a:srgbClr val="1C1C1C"/>
                </a:solidFill>
                <a:latin typeface="Arial MT"/>
                <a:cs typeface="Arial MT"/>
              </a:rPr>
              <a:t>high</a:t>
            </a:r>
            <a:r>
              <a:rPr sz="1200" dirty="0">
                <a:solidFill>
                  <a:srgbClr val="1C1C1C"/>
                </a:solidFill>
                <a:latin typeface="Arial MT"/>
                <a:cs typeface="Arial MT"/>
              </a:rPr>
              <a:t> </a:t>
            </a:r>
            <a:r>
              <a:rPr sz="1200" spc="-50" dirty="0">
                <a:solidFill>
                  <a:srgbClr val="111111"/>
                </a:solidFill>
                <a:latin typeface="Arial MT"/>
                <a:cs typeface="Arial MT"/>
              </a:rPr>
              <a:t>temperatures</a:t>
            </a:r>
            <a:r>
              <a:rPr sz="1200" spc="65" dirty="0">
                <a:solidFill>
                  <a:srgbClr val="111111"/>
                </a:solidFill>
                <a:latin typeface="Arial MT"/>
                <a:cs typeface="Arial MT"/>
              </a:rPr>
              <a:t> </a:t>
            </a:r>
            <a:r>
              <a:rPr sz="1200" spc="-60" dirty="0">
                <a:latin typeface="Arial MT"/>
                <a:cs typeface="Arial MT"/>
              </a:rPr>
              <a:t>by</a:t>
            </a:r>
            <a:r>
              <a:rPr sz="1200" spc="-100" dirty="0">
                <a:latin typeface="Arial MT"/>
                <a:cs typeface="Arial MT"/>
              </a:rPr>
              <a:t> </a:t>
            </a:r>
            <a:r>
              <a:rPr sz="1200" spc="-65" dirty="0">
                <a:solidFill>
                  <a:srgbClr val="212121"/>
                </a:solidFill>
                <a:latin typeface="Arial MT"/>
                <a:cs typeface="Arial MT"/>
              </a:rPr>
              <a:t>using</a:t>
            </a:r>
            <a:r>
              <a:rPr sz="1200" spc="-15" dirty="0">
                <a:solidFill>
                  <a:srgbClr val="212121"/>
                </a:solidFill>
                <a:latin typeface="Arial MT"/>
                <a:cs typeface="Arial MT"/>
              </a:rPr>
              <a:t> </a:t>
            </a:r>
            <a:r>
              <a:rPr sz="1200" spc="-75" dirty="0">
                <a:solidFill>
                  <a:srgbClr val="262626"/>
                </a:solidFill>
                <a:latin typeface="Arial MT"/>
                <a:cs typeface="Arial MT"/>
              </a:rPr>
              <a:t>mechanicat</a:t>
            </a:r>
            <a:r>
              <a:rPr sz="1200" spc="100" dirty="0">
                <a:solidFill>
                  <a:srgbClr val="262626"/>
                </a:solidFill>
                <a:latin typeface="Arial MT"/>
                <a:cs typeface="Arial MT"/>
              </a:rPr>
              <a:t> </a:t>
            </a:r>
            <a:r>
              <a:rPr sz="1200" spc="-50" dirty="0">
                <a:latin typeface="Arial MT"/>
                <a:cs typeface="Arial MT"/>
              </a:rPr>
              <a:t>work</a:t>
            </a:r>
            <a:r>
              <a:rPr sz="1200" spc="-35" dirty="0">
                <a:latin typeface="Arial MT"/>
                <a:cs typeface="Arial MT"/>
              </a:rPr>
              <a:t> </a:t>
            </a:r>
            <a:r>
              <a:rPr sz="1200" spc="-114" dirty="0">
                <a:solidFill>
                  <a:srgbClr val="444444"/>
                </a:solidFill>
                <a:latin typeface="Arial MT"/>
                <a:cs typeface="Arial MT"/>
              </a:rPr>
              <a:t>as</a:t>
            </a:r>
            <a:r>
              <a:rPr sz="1200" spc="-65" dirty="0">
                <a:solidFill>
                  <a:srgbClr val="444444"/>
                </a:solidFill>
                <a:latin typeface="Arial MT"/>
                <a:cs typeface="Arial MT"/>
              </a:rPr>
              <a:t> </a:t>
            </a:r>
            <a:r>
              <a:rPr sz="1200" dirty="0">
                <a:solidFill>
                  <a:srgbClr val="151515"/>
                </a:solidFill>
                <a:latin typeface="Arial MT"/>
                <a:cs typeface="Arial MT"/>
              </a:rPr>
              <a:t>the</a:t>
            </a:r>
            <a:r>
              <a:rPr sz="1200" spc="-40" dirty="0">
                <a:solidFill>
                  <a:srgbClr val="151515"/>
                </a:solidFill>
                <a:latin typeface="Arial MT"/>
                <a:cs typeface="Arial MT"/>
              </a:rPr>
              <a:t> </a:t>
            </a:r>
            <a:r>
              <a:rPr sz="1200" spc="-10" dirty="0">
                <a:latin typeface="Arial MT"/>
                <a:cs typeface="Arial MT"/>
              </a:rPr>
              <a:t>input</a:t>
            </a:r>
            <a:endParaRPr sz="1200"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D72DA01-F800-45AC-8AE8-9AAF7C5CFF8A}"/>
              </a:ext>
            </a:extLst>
          </p:cNvPr>
          <p:cNvGraphicFramePr>
            <a:graphicFrameLocks noGrp="1"/>
          </p:cNvGraphicFramePr>
          <p:nvPr>
            <p:extLst>
              <p:ext uri="{D42A27DB-BD31-4B8C-83A1-F6EECF244321}">
                <p14:modId xmlns:p14="http://schemas.microsoft.com/office/powerpoint/2010/main" val="2444580540"/>
              </p:ext>
            </p:extLst>
          </p:nvPr>
        </p:nvGraphicFramePr>
        <p:xfrm>
          <a:off x="76200" y="1981200"/>
          <a:ext cx="11811000" cy="4876798"/>
        </p:xfrm>
        <a:graphic>
          <a:graphicData uri="http://schemas.openxmlformats.org/drawingml/2006/table">
            <a:tbl>
              <a:tblPr firstRow="1" firstCol="1" lastRow="1" lastCol="1" bandRow="1" bandCol="1">
                <a:tableStyleId>{5C22544A-7EE6-4342-B048-85BDC9FD1C3A}</a:tableStyleId>
              </a:tblPr>
              <a:tblGrid>
                <a:gridCol w="5249333">
                  <a:extLst>
                    <a:ext uri="{9D8B030D-6E8A-4147-A177-3AD203B41FA5}">
                      <a16:colId xmlns:a16="http://schemas.microsoft.com/office/drawing/2014/main" val="1795703366"/>
                    </a:ext>
                  </a:extLst>
                </a:gridCol>
                <a:gridCol w="6561667">
                  <a:extLst>
                    <a:ext uri="{9D8B030D-6E8A-4147-A177-3AD203B41FA5}">
                      <a16:colId xmlns:a16="http://schemas.microsoft.com/office/drawing/2014/main" val="3109733147"/>
                    </a:ext>
                  </a:extLst>
                </a:gridCol>
              </a:tblGrid>
              <a:tr h="641236">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Bloom's</a:t>
                      </a:r>
                      <a:r>
                        <a:rPr lang="en-US" sz="2400" spc="-1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Category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74775" marR="1370965" algn="ctr">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Test</a:t>
                      </a:r>
                    </a:p>
                  </a:txBody>
                  <a:tcPr marL="0" marR="0" marT="0" marB="0"/>
                </a:tc>
                <a:extLst>
                  <a:ext uri="{0D108BD9-81ED-4DB2-BD59-A6C34878D82A}">
                    <a16:rowId xmlns:a16="http://schemas.microsoft.com/office/drawing/2014/main" val="1780282846"/>
                  </a:ext>
                </a:extLst>
              </a:tr>
              <a:tr h="564779">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Remember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extLst>
                  <a:ext uri="{0D108BD9-81ED-4DB2-BD59-A6C34878D82A}">
                    <a16:rowId xmlns:a16="http://schemas.microsoft.com/office/drawing/2014/main" val="2058928631"/>
                  </a:ext>
                </a:extLst>
              </a:tr>
              <a:tr h="847075">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Understand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74775" marR="1370330" algn="ctr">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62678712"/>
                  </a:ext>
                </a:extLst>
              </a:tr>
              <a:tr h="847075">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Apply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74775" marR="1370330" algn="ctr">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34496612"/>
                  </a:ext>
                </a:extLst>
              </a:tr>
              <a:tr h="847075">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Analyze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74775" marR="1370330" algn="ctr">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05898650"/>
                  </a:ext>
                </a:extLst>
              </a:tr>
              <a:tr h="564779">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Evaluate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extLst>
                  <a:ext uri="{0D108BD9-81ED-4DB2-BD59-A6C34878D82A}">
                    <a16:rowId xmlns:a16="http://schemas.microsoft.com/office/drawing/2014/main" val="1282359017"/>
                  </a:ext>
                </a:extLst>
              </a:tr>
              <a:tr h="564779">
                <a:tc>
                  <a:txBody>
                    <a:bodyPr/>
                    <a:lstStyle/>
                    <a:p>
                      <a:pPr marL="68580" marR="0">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Create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extLst>
                  <a:ext uri="{0D108BD9-81ED-4DB2-BD59-A6C34878D82A}">
                    <a16:rowId xmlns:a16="http://schemas.microsoft.com/office/drawing/2014/main" val="35484873"/>
                  </a:ext>
                </a:extLst>
              </a:tr>
            </a:tbl>
          </a:graphicData>
        </a:graphic>
      </p:graphicFrame>
      <p:sp>
        <p:nvSpPr>
          <p:cNvPr id="7" name="Rectangle 2">
            <a:extLst>
              <a:ext uri="{FF2B5EF4-FFF2-40B4-BE49-F238E27FC236}">
                <a16:creationId xmlns:a16="http://schemas.microsoft.com/office/drawing/2014/main" id="{B5439918-4CF8-4F23-AC45-533E4E7665EA}"/>
              </a:ext>
            </a:extLst>
          </p:cNvPr>
          <p:cNvSpPr>
            <a:spLocks noGrp="1" noChangeArrowheads="1"/>
          </p:cNvSpPr>
          <p:nvPr>
            <p:ph idx="1"/>
          </p:nvPr>
        </p:nvSpPr>
        <p:spPr bwMode="auto">
          <a:xfrm rot="10800000" flipV="1">
            <a:off x="2667000" y="791912"/>
            <a:ext cx="8915400" cy="91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920" tIns="138744" rIns="0" bIns="32821" numCol="1" rtlCol="0" anchor="ctr" anchorCtr="0" compatLnSpc="1">
            <a:prstTxWarp prst="textNoShape">
              <a:avLst/>
            </a:prstTxWarp>
            <a:spAutoFit/>
          </a:bodyPr>
          <a:lstStyle/>
          <a:p>
            <a:pPr marL="0" indent="0" defTabSz="859624" eaLnBrk="0" fontAlgn="base" hangingPunct="0">
              <a:spcBef>
                <a:spcPct val="0"/>
              </a:spcBef>
              <a:spcAft>
                <a:spcPct val="0"/>
              </a:spcAft>
              <a:buNone/>
            </a:pPr>
            <a:r>
              <a:rPr lang="en-US" altLang="en-US" sz="2400" b="1" dirty="0">
                <a:solidFill>
                  <a:schemeClr val="tx1"/>
                </a:solidFill>
                <a:latin typeface="Arial" panose="020B0604020202020204" pitchFamily="34" charset="0"/>
                <a:ea typeface="Times New Roman" panose="02020603050405020304" pitchFamily="18" charset="0"/>
              </a:rPr>
              <a:t>SEE- Semester End Examination </a:t>
            </a:r>
          </a:p>
          <a:p>
            <a:pPr marL="0" indent="0" defTabSz="859624" eaLnBrk="0" fontAlgn="base" hangingPunct="0">
              <a:spcBef>
                <a:spcPct val="0"/>
              </a:spcBef>
              <a:spcAft>
                <a:spcPct val="0"/>
              </a:spcAft>
              <a:buNone/>
            </a:pPr>
            <a:r>
              <a:rPr lang="en-US" altLang="en-US" sz="2400" b="1" dirty="0">
                <a:solidFill>
                  <a:schemeClr val="tx1"/>
                </a:solidFill>
                <a:latin typeface="Arial" panose="020B0604020202020204" pitchFamily="34" charset="0"/>
                <a:ea typeface="Times New Roman" panose="02020603050405020304" pitchFamily="18" charset="0"/>
              </a:rPr>
              <a:t>(60 Marks)</a:t>
            </a:r>
          </a:p>
        </p:txBody>
      </p:sp>
    </p:spTree>
    <p:extLst>
      <p:ext uri="{BB962C8B-B14F-4D97-AF65-F5344CB8AC3E}">
        <p14:creationId xmlns:p14="http://schemas.microsoft.com/office/powerpoint/2010/main" val="1425209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79600" y="-1397000"/>
            <a:ext cx="7226300" cy="596900"/>
          </a:xfrm>
          <a:prstGeom prst="rect">
            <a:avLst/>
          </a:prstGeom>
        </p:spPr>
      </p:pic>
      <p:pic>
        <p:nvPicPr>
          <p:cNvPr id="3" name="object 3"/>
          <p:cNvPicPr/>
          <p:nvPr/>
        </p:nvPicPr>
        <p:blipFill>
          <a:blip r:embed="rId3" cstate="print"/>
          <a:stretch>
            <a:fillRect/>
          </a:stretch>
        </p:blipFill>
        <p:spPr>
          <a:xfrm>
            <a:off x="1930400" y="1447800"/>
            <a:ext cx="1079500" cy="127000"/>
          </a:xfrm>
          <a:prstGeom prst="rect">
            <a:avLst/>
          </a:prstGeom>
        </p:spPr>
      </p:pic>
      <p:pic>
        <p:nvPicPr>
          <p:cNvPr id="4" name="object 4"/>
          <p:cNvPicPr/>
          <p:nvPr/>
        </p:nvPicPr>
        <p:blipFill>
          <a:blip r:embed="rId4" cstate="print"/>
          <a:stretch>
            <a:fillRect/>
          </a:stretch>
        </p:blipFill>
        <p:spPr>
          <a:xfrm>
            <a:off x="4241800" y="-723900"/>
            <a:ext cx="838200" cy="165100"/>
          </a:xfrm>
          <a:prstGeom prst="rect">
            <a:avLst/>
          </a:prstGeom>
        </p:spPr>
      </p:pic>
      <p:pic>
        <p:nvPicPr>
          <p:cNvPr id="5" name="object 5"/>
          <p:cNvPicPr/>
          <p:nvPr/>
        </p:nvPicPr>
        <p:blipFill>
          <a:blip r:embed="rId5" cstate="print"/>
          <a:stretch>
            <a:fillRect/>
          </a:stretch>
        </p:blipFill>
        <p:spPr>
          <a:xfrm>
            <a:off x="6985001" y="-520700"/>
            <a:ext cx="1536700" cy="165100"/>
          </a:xfrm>
          <a:prstGeom prst="rect">
            <a:avLst/>
          </a:prstGeom>
        </p:spPr>
      </p:pic>
      <p:pic>
        <p:nvPicPr>
          <p:cNvPr id="6" name="object 6"/>
          <p:cNvPicPr/>
          <p:nvPr/>
        </p:nvPicPr>
        <p:blipFill>
          <a:blip r:embed="rId6" cstate="print"/>
          <a:stretch>
            <a:fillRect/>
          </a:stretch>
        </p:blipFill>
        <p:spPr>
          <a:xfrm>
            <a:off x="1930401" y="-723900"/>
            <a:ext cx="635000" cy="139700"/>
          </a:xfrm>
          <a:prstGeom prst="rect">
            <a:avLst/>
          </a:prstGeom>
        </p:spPr>
      </p:pic>
      <p:sp>
        <p:nvSpPr>
          <p:cNvPr id="7" name="object 7"/>
          <p:cNvSpPr txBox="1"/>
          <p:nvPr/>
        </p:nvSpPr>
        <p:spPr>
          <a:xfrm>
            <a:off x="4018125" y="-578643"/>
            <a:ext cx="2468880" cy="2825902"/>
          </a:xfrm>
          <a:prstGeom prst="rect">
            <a:avLst/>
          </a:prstGeom>
        </p:spPr>
        <p:txBody>
          <a:bodyPr vert="horz" wrap="square" lIns="0" tIns="13335" rIns="0" bIns="0" rtlCol="0">
            <a:spAutoFit/>
          </a:bodyPr>
          <a:lstStyle/>
          <a:p>
            <a:pPr marL="220344">
              <a:lnSpc>
                <a:spcPts val="1614"/>
              </a:lnSpc>
              <a:spcBef>
                <a:spcPts val="105"/>
              </a:spcBef>
            </a:pPr>
            <a:r>
              <a:rPr sz="1400" spc="-55" dirty="0">
                <a:solidFill>
                  <a:srgbClr val="131313"/>
                </a:solidFill>
                <a:latin typeface="Times New Roman"/>
                <a:cs typeface="Times New Roman"/>
              </a:rPr>
              <a:t>B‹ayton</a:t>
            </a:r>
            <a:r>
              <a:rPr sz="1400" spc="-25" dirty="0">
                <a:solidFill>
                  <a:srgbClr val="131313"/>
                </a:solidFill>
                <a:latin typeface="Times New Roman"/>
                <a:cs typeface="Times New Roman"/>
              </a:rPr>
              <a:t> </a:t>
            </a:r>
            <a:r>
              <a:rPr sz="1400" spc="-20" dirty="0">
                <a:solidFill>
                  <a:srgbClr val="1A1A1A"/>
                </a:solidFill>
                <a:latin typeface="Times New Roman"/>
                <a:cs typeface="Times New Roman"/>
              </a:rPr>
              <a:t>cyde</a:t>
            </a:r>
            <a:endParaRPr sz="1400">
              <a:latin typeface="Times New Roman"/>
              <a:cs typeface="Times New Roman"/>
            </a:endParaRPr>
          </a:p>
          <a:p>
            <a:pPr marL="216534" indent="-203834">
              <a:lnSpc>
                <a:spcPts val="1580"/>
              </a:lnSpc>
              <a:buClr>
                <a:srgbClr val="2F2F2F"/>
              </a:buClr>
              <a:buChar char="-"/>
              <a:tabLst>
                <a:tab pos="216534" algn="l"/>
              </a:tabLst>
            </a:pPr>
            <a:r>
              <a:rPr sz="1450" spc="-45" dirty="0">
                <a:solidFill>
                  <a:srgbClr val="1A1A1A"/>
                </a:solidFill>
                <a:latin typeface="Times New Roman"/>
                <a:cs typeface="Times New Roman"/>
              </a:rPr>
              <a:t>Otto</a:t>
            </a:r>
            <a:r>
              <a:rPr sz="1450" spc="-75" dirty="0">
                <a:solidFill>
                  <a:srgbClr val="1A1A1A"/>
                </a:solidFill>
                <a:latin typeface="Times New Roman"/>
                <a:cs typeface="Times New Roman"/>
              </a:rPr>
              <a:t> </a:t>
            </a:r>
            <a:r>
              <a:rPr sz="1450" spc="-10" dirty="0">
                <a:solidFill>
                  <a:srgbClr val="0F0F0F"/>
                </a:solidFill>
                <a:latin typeface="Times New Roman"/>
                <a:cs typeface="Times New Roman"/>
              </a:rPr>
              <a:t>cycle</a:t>
            </a:r>
            <a:endParaRPr sz="1450">
              <a:latin typeface="Times New Roman"/>
              <a:cs typeface="Times New Roman"/>
            </a:endParaRPr>
          </a:p>
          <a:p>
            <a:pPr marL="220344" indent="-207644">
              <a:lnSpc>
                <a:spcPts val="1550"/>
              </a:lnSpc>
              <a:buClr>
                <a:srgbClr val="2F2F2F"/>
              </a:buClr>
              <a:buChar char="-"/>
              <a:tabLst>
                <a:tab pos="220344" algn="l"/>
              </a:tabLst>
            </a:pPr>
            <a:r>
              <a:rPr sz="1450" spc="-105" dirty="0">
                <a:solidFill>
                  <a:srgbClr val="161616"/>
                </a:solidFill>
                <a:latin typeface="Times New Roman"/>
                <a:cs typeface="Times New Roman"/>
              </a:rPr>
              <a:t>Diesel</a:t>
            </a:r>
            <a:r>
              <a:rPr sz="1450" dirty="0">
                <a:solidFill>
                  <a:srgbClr val="161616"/>
                </a:solidFill>
                <a:latin typeface="Times New Roman"/>
                <a:cs typeface="Times New Roman"/>
              </a:rPr>
              <a:t> </a:t>
            </a:r>
            <a:r>
              <a:rPr sz="1450" spc="-10" dirty="0">
                <a:solidFill>
                  <a:srgbClr val="343434"/>
                </a:solidFill>
                <a:latin typeface="Times New Roman"/>
                <a:cs typeface="Times New Roman"/>
              </a:rPr>
              <a:t>cycla</a:t>
            </a:r>
            <a:endParaRPr sz="1450">
              <a:latin typeface="Times New Roman"/>
              <a:cs typeface="Times New Roman"/>
            </a:endParaRPr>
          </a:p>
          <a:p>
            <a:pPr marL="213994" indent="-201294">
              <a:lnSpc>
                <a:spcPts val="1580"/>
              </a:lnSpc>
              <a:buClr>
                <a:srgbClr val="333333"/>
              </a:buClr>
              <a:buChar char="-"/>
              <a:tabLst>
                <a:tab pos="213994" algn="l"/>
              </a:tabLst>
            </a:pPr>
            <a:r>
              <a:rPr sz="1500" spc="-75" dirty="0">
                <a:solidFill>
                  <a:srgbClr val="111111"/>
                </a:solidFill>
                <a:latin typeface="Times New Roman"/>
                <a:cs typeface="Times New Roman"/>
              </a:rPr>
              <a:t>sdrling</a:t>
            </a:r>
            <a:r>
              <a:rPr sz="1500" spc="-25" dirty="0">
                <a:solidFill>
                  <a:srgbClr val="111111"/>
                </a:solidFill>
                <a:latin typeface="Times New Roman"/>
                <a:cs typeface="Times New Roman"/>
              </a:rPr>
              <a:t> </a:t>
            </a:r>
            <a:r>
              <a:rPr sz="1500" spc="-10" dirty="0">
                <a:solidFill>
                  <a:srgbClr val="050505"/>
                </a:solidFill>
                <a:latin typeface="Times New Roman"/>
                <a:cs typeface="Times New Roman"/>
              </a:rPr>
              <a:t>cycle</a:t>
            </a:r>
            <a:endParaRPr sz="1500">
              <a:latin typeface="Times New Roman"/>
              <a:cs typeface="Times New Roman"/>
            </a:endParaRPr>
          </a:p>
          <a:p>
            <a:pPr marL="219074" indent="-206374">
              <a:lnSpc>
                <a:spcPts val="1600"/>
              </a:lnSpc>
              <a:buClr>
                <a:srgbClr val="383838"/>
              </a:buClr>
              <a:buChar char="-"/>
              <a:tabLst>
                <a:tab pos="219074" algn="l"/>
              </a:tabLst>
            </a:pPr>
            <a:r>
              <a:rPr sz="1500" spc="-125" dirty="0">
                <a:solidFill>
                  <a:srgbClr val="1C1C1C"/>
                </a:solidFill>
                <a:latin typeface="Times New Roman"/>
                <a:cs typeface="Times New Roman"/>
              </a:rPr>
              <a:t>Erlcson</a:t>
            </a:r>
            <a:r>
              <a:rPr sz="1500" spc="-30" dirty="0">
                <a:solidFill>
                  <a:srgbClr val="1C1C1C"/>
                </a:solidFill>
                <a:latin typeface="Times New Roman"/>
                <a:cs typeface="Times New Roman"/>
              </a:rPr>
              <a:t> </a:t>
            </a:r>
            <a:r>
              <a:rPr sz="1500" spc="-20" dirty="0">
                <a:solidFill>
                  <a:srgbClr val="313131"/>
                </a:solidFill>
                <a:latin typeface="Times New Roman"/>
                <a:cs typeface="Times New Roman"/>
              </a:rPr>
              <a:t>cycle</a:t>
            </a:r>
            <a:endParaRPr sz="1500">
              <a:latin typeface="Times New Roman"/>
              <a:cs typeface="Times New Roman"/>
            </a:endParaRPr>
          </a:p>
          <a:p>
            <a:pPr marL="40005" algn="ctr">
              <a:lnSpc>
                <a:spcPts val="1595"/>
              </a:lnSpc>
            </a:pPr>
            <a:r>
              <a:rPr sz="1450" spc="-70" dirty="0">
                <a:solidFill>
                  <a:srgbClr val="343434"/>
                </a:solidFill>
                <a:latin typeface="Times New Roman"/>
                <a:cs typeface="Times New Roman"/>
              </a:rPr>
              <a:t>Regeneratlve</a:t>
            </a:r>
            <a:r>
              <a:rPr sz="1450" spc="25" dirty="0">
                <a:solidFill>
                  <a:srgbClr val="343434"/>
                </a:solidFill>
                <a:latin typeface="Times New Roman"/>
                <a:cs typeface="Times New Roman"/>
              </a:rPr>
              <a:t> </a:t>
            </a:r>
            <a:r>
              <a:rPr sz="1450" spc="-40" dirty="0">
                <a:solidFill>
                  <a:srgbClr val="1F1F1F"/>
                </a:solidFill>
                <a:latin typeface="Times New Roman"/>
                <a:cs typeface="Times New Roman"/>
              </a:rPr>
              <a:t>gas</a:t>
            </a:r>
            <a:r>
              <a:rPr sz="1450" spc="-65" dirty="0">
                <a:solidFill>
                  <a:srgbClr val="1F1F1F"/>
                </a:solidFill>
                <a:latin typeface="Times New Roman"/>
                <a:cs typeface="Times New Roman"/>
              </a:rPr>
              <a:t> </a:t>
            </a:r>
            <a:r>
              <a:rPr sz="1450" spc="-20" dirty="0">
                <a:solidFill>
                  <a:srgbClr val="2A2A2A"/>
                </a:solidFill>
                <a:latin typeface="Times New Roman"/>
                <a:cs typeface="Times New Roman"/>
              </a:rPr>
              <a:t>turbGe</a:t>
            </a:r>
            <a:r>
              <a:rPr sz="1450" spc="-50" dirty="0">
                <a:solidFill>
                  <a:srgbClr val="2A2A2A"/>
                </a:solidFill>
                <a:latin typeface="Times New Roman"/>
                <a:cs typeface="Times New Roman"/>
              </a:rPr>
              <a:t> </a:t>
            </a:r>
            <a:r>
              <a:rPr sz="1450" spc="-10" dirty="0">
                <a:solidFill>
                  <a:srgbClr val="0E0E0E"/>
                </a:solidFill>
                <a:latin typeface="Times New Roman"/>
                <a:cs typeface="Times New Roman"/>
              </a:rPr>
              <a:t>cycle</a:t>
            </a:r>
            <a:endParaRPr sz="1450">
              <a:latin typeface="Times New Roman"/>
              <a:cs typeface="Times New Roman"/>
            </a:endParaRPr>
          </a:p>
          <a:p>
            <a:pPr marL="205739" indent="-193039" algn="ctr">
              <a:lnSpc>
                <a:spcPts val="1550"/>
              </a:lnSpc>
              <a:buClr>
                <a:srgbClr val="3F495B"/>
              </a:buClr>
              <a:buChar char="-"/>
              <a:tabLst>
                <a:tab pos="205739" algn="l"/>
              </a:tabLst>
            </a:pPr>
            <a:r>
              <a:rPr sz="1450" spc="-65" dirty="0">
                <a:solidFill>
                  <a:srgbClr val="0F0F0F"/>
                </a:solidFill>
                <a:latin typeface="Times New Roman"/>
                <a:cs typeface="Times New Roman"/>
              </a:rPr>
              <a:t>Intercoofln$,</a:t>
            </a:r>
            <a:r>
              <a:rPr sz="1450" spc="45" dirty="0">
                <a:solidFill>
                  <a:srgbClr val="0F0F0F"/>
                </a:solidFill>
                <a:latin typeface="Times New Roman"/>
                <a:cs typeface="Times New Roman"/>
              </a:rPr>
              <a:t> </a:t>
            </a:r>
            <a:r>
              <a:rPr sz="1450" spc="-10" dirty="0">
                <a:solidFill>
                  <a:srgbClr val="424242"/>
                </a:solidFill>
                <a:latin typeface="Times New Roman"/>
                <a:cs typeface="Times New Roman"/>
              </a:rPr>
              <a:t>reheat</a:t>
            </a:r>
            <a:r>
              <a:rPr sz="1450" spc="-55" dirty="0">
                <a:solidFill>
                  <a:srgbClr val="424242"/>
                </a:solidFill>
                <a:latin typeface="Times New Roman"/>
                <a:cs typeface="Times New Roman"/>
              </a:rPr>
              <a:t> </a:t>
            </a:r>
            <a:r>
              <a:rPr sz="1450" spc="-25" dirty="0">
                <a:solidFill>
                  <a:srgbClr val="1C1C1C"/>
                </a:solidFill>
                <a:latin typeface="Times New Roman"/>
                <a:cs typeface="Times New Roman"/>
              </a:rPr>
              <a:t>regenerative</a:t>
            </a:r>
            <a:endParaRPr sz="1450">
              <a:latin typeface="Times New Roman"/>
              <a:cs typeface="Times New Roman"/>
            </a:endParaRPr>
          </a:p>
          <a:p>
            <a:pPr marR="1217290" algn="ctr">
              <a:lnSpc>
                <a:spcPts val="1610"/>
              </a:lnSpc>
            </a:pPr>
            <a:r>
              <a:rPr sz="1550" dirty="0">
                <a:solidFill>
                  <a:srgbClr val="7E8390"/>
                </a:solidFill>
                <a:latin typeface="Times New Roman"/>
                <a:cs typeface="Times New Roman"/>
              </a:rPr>
              <a:t>s</a:t>
            </a:r>
            <a:r>
              <a:rPr sz="1550" spc="-175" dirty="0">
                <a:solidFill>
                  <a:srgbClr val="7E8390"/>
                </a:solidFill>
                <a:latin typeface="Times New Roman"/>
                <a:cs typeface="Times New Roman"/>
              </a:rPr>
              <a:t> </a:t>
            </a:r>
            <a:r>
              <a:rPr sz="1550" spc="-10" dirty="0">
                <a:solidFill>
                  <a:srgbClr val="1A1A1A"/>
                </a:solidFill>
                <a:latin typeface="Times New Roman"/>
                <a:cs typeface="Times New Roman"/>
              </a:rPr>
              <a:t>cycles</a:t>
            </a:r>
            <a:endParaRPr sz="1550">
              <a:latin typeface="Times New Roman"/>
              <a:cs typeface="Times New Roman"/>
            </a:endParaRPr>
          </a:p>
          <a:p>
            <a:pPr marL="186054" algn="ctr">
              <a:lnSpc>
                <a:spcPts val="1730"/>
              </a:lnSpc>
            </a:pPr>
            <a:r>
              <a:rPr sz="1550" spc="-140" dirty="0">
                <a:solidFill>
                  <a:srgbClr val="212121"/>
                </a:solidFill>
                <a:latin typeface="Times New Roman"/>
                <a:cs typeface="Times New Roman"/>
              </a:rPr>
              <a:t>Combined</a:t>
            </a:r>
            <a:r>
              <a:rPr sz="1550" spc="165" dirty="0">
                <a:solidFill>
                  <a:srgbClr val="212121"/>
                </a:solidFill>
                <a:latin typeface="Times New Roman"/>
                <a:cs typeface="Times New Roman"/>
              </a:rPr>
              <a:t> </a:t>
            </a:r>
            <a:r>
              <a:rPr sz="1550" spc="-100" dirty="0">
                <a:solidFill>
                  <a:srgbClr val="181818"/>
                </a:solidFill>
                <a:latin typeface="Times New Roman"/>
                <a:cs typeface="Times New Roman"/>
              </a:rPr>
              <a:t>brat4nn-</a:t>
            </a:r>
            <a:r>
              <a:rPr sz="1550" spc="-40" dirty="0">
                <a:solidFill>
                  <a:srgbClr val="181818"/>
                </a:solidFill>
                <a:latin typeface="Times New Roman"/>
                <a:cs typeface="Times New Roman"/>
              </a:rPr>
              <a:t>rankine.tycle</a:t>
            </a:r>
            <a:endParaRPr sz="1550">
              <a:latin typeface="Times New Roman"/>
              <a:cs typeface="Times New Roman"/>
            </a:endParaRPr>
          </a:p>
          <a:p>
            <a:pPr marL="217169" marR="1324604" indent="1905">
              <a:lnSpc>
                <a:spcPct val="102600"/>
              </a:lnSpc>
              <a:spcBef>
                <a:spcPts val="1050"/>
              </a:spcBef>
            </a:pPr>
            <a:r>
              <a:rPr sz="1300" dirty="0">
                <a:solidFill>
                  <a:srgbClr val="181818"/>
                </a:solidFill>
                <a:latin typeface="Times New Roman"/>
                <a:cs typeface="Times New Roman"/>
              </a:rPr>
              <a:t>Itankine</a:t>
            </a:r>
            <a:r>
              <a:rPr sz="1300" spc="-40" dirty="0">
                <a:solidFill>
                  <a:srgbClr val="181818"/>
                </a:solidFill>
                <a:latin typeface="Times New Roman"/>
                <a:cs typeface="Times New Roman"/>
              </a:rPr>
              <a:t> </a:t>
            </a:r>
            <a:r>
              <a:rPr sz="1300" spc="-30" dirty="0">
                <a:solidFill>
                  <a:srgbClr val="131313"/>
                </a:solidFill>
                <a:latin typeface="Times New Roman"/>
                <a:cs typeface="Times New Roman"/>
              </a:rPr>
              <a:t>cycle </a:t>
            </a:r>
            <a:r>
              <a:rPr sz="1300" dirty="0">
                <a:solidFill>
                  <a:srgbClr val="111111"/>
                </a:solidFill>
                <a:latin typeface="Times New Roman"/>
                <a:cs typeface="Times New Roman"/>
              </a:rPr>
              <a:t>fleheet</a:t>
            </a:r>
            <a:r>
              <a:rPr sz="1300" spc="210" dirty="0">
                <a:solidFill>
                  <a:srgbClr val="111111"/>
                </a:solidFill>
                <a:latin typeface="Times New Roman"/>
                <a:cs typeface="Times New Roman"/>
              </a:rPr>
              <a:t> </a:t>
            </a:r>
            <a:r>
              <a:rPr sz="1300" spc="-10" dirty="0">
                <a:solidFill>
                  <a:srgbClr val="232323"/>
                </a:solidFill>
                <a:latin typeface="Times New Roman"/>
                <a:cs typeface="Times New Roman"/>
              </a:rPr>
              <a:t>cycle</a:t>
            </a:r>
            <a:endParaRPr sz="1300">
              <a:latin typeface="Times New Roman"/>
              <a:cs typeface="Times New Roman"/>
            </a:endParaRPr>
          </a:p>
          <a:p>
            <a:pPr marL="220344" marR="462913" indent="-7620">
              <a:lnSpc>
                <a:spcPct val="102600"/>
              </a:lnSpc>
            </a:pPr>
            <a:r>
              <a:rPr sz="1300" spc="-35" dirty="0">
                <a:solidFill>
                  <a:srgbClr val="151515"/>
                </a:solidFill>
                <a:latin typeface="Times New Roman"/>
                <a:cs typeface="Times New Roman"/>
              </a:rPr>
              <a:t>Supercr|ticaT</a:t>
            </a:r>
            <a:r>
              <a:rPr sz="1300" spc="160" dirty="0">
                <a:solidFill>
                  <a:srgbClr val="151515"/>
                </a:solidFill>
                <a:latin typeface="Times New Roman"/>
                <a:cs typeface="Times New Roman"/>
              </a:rPr>
              <a:t> </a:t>
            </a:r>
            <a:r>
              <a:rPr sz="1300" dirty="0">
                <a:solidFill>
                  <a:srgbClr val="161616"/>
                </a:solidFill>
                <a:latin typeface="Times New Roman"/>
                <a:cs typeface="Times New Roman"/>
              </a:rPr>
              <a:t>rankine</a:t>
            </a:r>
            <a:r>
              <a:rPr sz="1300" spc="-60" dirty="0">
                <a:solidFill>
                  <a:srgbClr val="161616"/>
                </a:solidFill>
                <a:latin typeface="Times New Roman"/>
                <a:cs typeface="Times New Roman"/>
              </a:rPr>
              <a:t> </a:t>
            </a:r>
            <a:r>
              <a:rPr sz="1300" spc="-10" dirty="0">
                <a:solidFill>
                  <a:srgbClr val="181818"/>
                </a:solidFill>
                <a:latin typeface="Times New Roman"/>
                <a:cs typeface="Times New Roman"/>
              </a:rPr>
              <a:t>cycle </a:t>
            </a:r>
            <a:r>
              <a:rPr sz="1300" dirty="0">
                <a:latin typeface="Times New Roman"/>
                <a:cs typeface="Times New Roman"/>
              </a:rPr>
              <a:t>Regenerative</a:t>
            </a:r>
            <a:r>
              <a:rPr sz="1300" spc="35" dirty="0">
                <a:latin typeface="Times New Roman"/>
                <a:cs typeface="Times New Roman"/>
              </a:rPr>
              <a:t> </a:t>
            </a:r>
            <a:r>
              <a:rPr sz="1300" spc="-10" dirty="0">
                <a:solidFill>
                  <a:srgbClr val="333333"/>
                </a:solidFill>
                <a:latin typeface="Times New Roman"/>
                <a:cs typeface="Times New Roman"/>
              </a:rPr>
              <a:t>cycle</a:t>
            </a:r>
            <a:endParaRPr sz="1300">
              <a:latin typeface="Times New Roman"/>
              <a:cs typeface="Times New Roman"/>
            </a:endParaRPr>
          </a:p>
        </p:txBody>
      </p:sp>
      <p:sp>
        <p:nvSpPr>
          <p:cNvPr id="8" name="object 8"/>
          <p:cNvSpPr txBox="1"/>
          <p:nvPr/>
        </p:nvSpPr>
        <p:spPr>
          <a:xfrm>
            <a:off x="6983868" y="-781844"/>
            <a:ext cx="1522095" cy="228909"/>
          </a:xfrm>
          <a:prstGeom prst="rect">
            <a:avLst/>
          </a:prstGeom>
        </p:spPr>
        <p:txBody>
          <a:bodyPr vert="horz" wrap="square" lIns="0" tIns="13335" rIns="0" bIns="0" rtlCol="0">
            <a:spAutoFit/>
          </a:bodyPr>
          <a:lstStyle/>
          <a:p>
            <a:pPr marL="12700">
              <a:spcBef>
                <a:spcPts val="105"/>
              </a:spcBef>
            </a:pPr>
            <a:r>
              <a:rPr sz="1400" dirty="0">
                <a:solidFill>
                  <a:srgbClr val="1D1D1D"/>
                </a:solidFill>
                <a:latin typeface="Times New Roman"/>
                <a:cs typeface="Times New Roman"/>
              </a:rPr>
              <a:t>reversed</a:t>
            </a:r>
            <a:r>
              <a:rPr sz="1400" spc="45" dirty="0">
                <a:solidFill>
                  <a:srgbClr val="1D1D1D"/>
                </a:solidFill>
                <a:latin typeface="Times New Roman"/>
                <a:cs typeface="Times New Roman"/>
              </a:rPr>
              <a:t> </a:t>
            </a:r>
            <a:r>
              <a:rPr sz="1400" spc="-35" dirty="0">
                <a:solidFill>
                  <a:srgbClr val="0E0E0E"/>
                </a:solidFill>
                <a:latin typeface="Times New Roman"/>
                <a:cs typeface="Times New Roman"/>
              </a:rPr>
              <a:t>Cemot</a:t>
            </a:r>
            <a:r>
              <a:rPr sz="1400" spc="-45" dirty="0">
                <a:solidFill>
                  <a:srgbClr val="0E0E0E"/>
                </a:solidFill>
                <a:latin typeface="Times New Roman"/>
                <a:cs typeface="Times New Roman"/>
              </a:rPr>
              <a:t> </a:t>
            </a:r>
            <a:r>
              <a:rPr sz="1400" spc="-35" dirty="0">
                <a:solidFill>
                  <a:srgbClr val="2D2D2D"/>
                </a:solidFill>
                <a:latin typeface="Times New Roman"/>
                <a:cs typeface="Times New Roman"/>
              </a:rPr>
              <a:t>cycle</a:t>
            </a:r>
            <a:endParaRPr sz="1400">
              <a:latin typeface="Times New Roman"/>
              <a:cs typeface="Times New Roman"/>
            </a:endParaRPr>
          </a:p>
        </p:txBody>
      </p:sp>
      <p:sp>
        <p:nvSpPr>
          <p:cNvPr id="9" name="object 9"/>
          <p:cNvSpPr txBox="1"/>
          <p:nvPr/>
        </p:nvSpPr>
        <p:spPr>
          <a:xfrm>
            <a:off x="6736999" y="1390175"/>
            <a:ext cx="2307590" cy="1029897"/>
          </a:xfrm>
          <a:prstGeom prst="rect">
            <a:avLst/>
          </a:prstGeom>
        </p:spPr>
        <p:txBody>
          <a:bodyPr vert="horz" wrap="square" lIns="0" tIns="12700" rIns="0" bIns="0" rtlCol="0">
            <a:spAutoFit/>
          </a:bodyPr>
          <a:lstStyle/>
          <a:p>
            <a:pPr marL="242569" marR="5080" indent="3810">
              <a:lnSpc>
                <a:spcPct val="107200"/>
              </a:lnSpc>
              <a:spcBef>
                <a:spcPts val="100"/>
              </a:spcBef>
            </a:pPr>
            <a:r>
              <a:rPr sz="1200" dirty="0">
                <a:solidFill>
                  <a:srgbClr val="111111"/>
                </a:solidFill>
                <a:latin typeface="Times New Roman"/>
                <a:cs typeface="Times New Roman"/>
              </a:rPr>
              <a:t>Vapor</a:t>
            </a:r>
            <a:r>
              <a:rPr sz="1200" spc="330" dirty="0">
                <a:solidFill>
                  <a:srgbClr val="111111"/>
                </a:solidFill>
                <a:latin typeface="Times New Roman"/>
                <a:cs typeface="Times New Roman"/>
              </a:rPr>
              <a:t> </a:t>
            </a:r>
            <a:r>
              <a:rPr sz="1200" dirty="0">
                <a:solidFill>
                  <a:srgbClr val="1A1A1A"/>
                </a:solidFill>
                <a:latin typeface="Times New Roman"/>
                <a:cs typeface="Times New Roman"/>
              </a:rPr>
              <a:t>ref/4geration</a:t>
            </a:r>
            <a:r>
              <a:rPr sz="1200" spc="390" dirty="0">
                <a:solidFill>
                  <a:srgbClr val="1A1A1A"/>
                </a:solidFill>
                <a:latin typeface="Times New Roman"/>
                <a:cs typeface="Times New Roman"/>
              </a:rPr>
              <a:t> </a:t>
            </a:r>
            <a:r>
              <a:rPr sz="1200" spc="35" dirty="0">
                <a:solidFill>
                  <a:srgbClr val="131313"/>
                </a:solidFill>
                <a:latin typeface="Times New Roman"/>
                <a:cs typeface="Times New Roman"/>
              </a:rPr>
              <a:t>wc!e </a:t>
            </a:r>
            <a:r>
              <a:rPr sz="1250" dirty="0">
                <a:latin typeface="Times New Roman"/>
                <a:cs typeface="Times New Roman"/>
              </a:rPr>
              <a:t>Multistage</a:t>
            </a:r>
            <a:r>
              <a:rPr sz="1250" spc="320" dirty="0">
                <a:latin typeface="Times New Roman"/>
                <a:cs typeface="Times New Roman"/>
              </a:rPr>
              <a:t> </a:t>
            </a:r>
            <a:r>
              <a:rPr sz="1250" dirty="0">
                <a:latin typeface="Times New Roman"/>
                <a:cs typeface="Times New Roman"/>
              </a:rPr>
              <a:t>vapor</a:t>
            </a:r>
            <a:r>
              <a:rPr sz="1250" spc="175" dirty="0">
                <a:latin typeface="Times New Roman"/>
                <a:cs typeface="Times New Roman"/>
              </a:rPr>
              <a:t> </a:t>
            </a:r>
            <a:r>
              <a:rPr sz="1250" spc="-10" dirty="0">
                <a:solidFill>
                  <a:srgbClr val="080808"/>
                </a:solidFill>
                <a:latin typeface="Times New Roman"/>
                <a:cs typeface="Times New Roman"/>
              </a:rPr>
              <a:t>refrigeration </a:t>
            </a:r>
            <a:r>
              <a:rPr sz="1250" spc="-10" dirty="0">
                <a:solidFill>
                  <a:srgbClr val="313131"/>
                </a:solidFill>
                <a:latin typeface="Times New Roman"/>
                <a:cs typeface="Times New Roman"/>
              </a:rPr>
              <a:t>cycle</a:t>
            </a:r>
            <a:endParaRPr sz="1250">
              <a:latin typeface="Times New Roman"/>
              <a:cs typeface="Times New Roman"/>
            </a:endParaRPr>
          </a:p>
          <a:p>
            <a:pPr marL="246378"/>
            <a:r>
              <a:rPr sz="1350" spc="-10" dirty="0">
                <a:latin typeface="Times New Roman"/>
                <a:cs typeface="Times New Roman"/>
              </a:rPr>
              <a:t>Absorption</a:t>
            </a:r>
            <a:r>
              <a:rPr sz="1350" spc="35" dirty="0">
                <a:latin typeface="Times New Roman"/>
                <a:cs typeface="Times New Roman"/>
              </a:rPr>
              <a:t> </a:t>
            </a:r>
            <a:r>
              <a:rPr sz="1350" spc="-10" dirty="0">
                <a:solidFill>
                  <a:srgbClr val="181818"/>
                </a:solidFill>
                <a:latin typeface="Times New Roman"/>
                <a:cs typeface="Times New Roman"/>
              </a:rPr>
              <a:t>refrigeration</a:t>
            </a:r>
            <a:r>
              <a:rPr sz="1350" spc="15" dirty="0">
                <a:solidFill>
                  <a:srgbClr val="181818"/>
                </a:solidFill>
                <a:latin typeface="Times New Roman"/>
                <a:cs typeface="Times New Roman"/>
              </a:rPr>
              <a:t> </a:t>
            </a:r>
            <a:r>
              <a:rPr sz="1350" spc="-10" dirty="0">
                <a:solidFill>
                  <a:srgbClr val="181818"/>
                </a:solidFill>
                <a:latin typeface="Times New Roman"/>
                <a:cs typeface="Times New Roman"/>
              </a:rPr>
              <a:t>cycle</a:t>
            </a:r>
            <a:endParaRPr sz="1350">
              <a:latin typeface="Times New Roman"/>
              <a:cs typeface="Times New Roman"/>
            </a:endParaRPr>
          </a:p>
          <a:p>
            <a:pPr marL="12700">
              <a:spcBef>
                <a:spcPts val="30"/>
              </a:spcBef>
              <a:tabLst>
                <a:tab pos="257809" algn="l"/>
              </a:tabLst>
            </a:pPr>
            <a:r>
              <a:rPr sz="1300" spc="-50" dirty="0">
                <a:solidFill>
                  <a:srgbClr val="595959"/>
                </a:solidFill>
                <a:latin typeface="Times New Roman"/>
                <a:cs typeface="Times New Roman"/>
              </a:rPr>
              <a:t>-</a:t>
            </a:r>
            <a:r>
              <a:rPr sz="1300" dirty="0">
                <a:solidFill>
                  <a:srgbClr val="595959"/>
                </a:solidFill>
                <a:latin typeface="Times New Roman"/>
                <a:cs typeface="Times New Roman"/>
              </a:rPr>
              <a:t>	</a:t>
            </a:r>
            <a:r>
              <a:rPr sz="1300" dirty="0">
                <a:solidFill>
                  <a:srgbClr val="181818"/>
                </a:solidFill>
                <a:latin typeface="Times New Roman"/>
                <a:cs typeface="Times New Roman"/>
              </a:rPr>
              <a:t>Heat</a:t>
            </a:r>
            <a:r>
              <a:rPr sz="1300" spc="125" dirty="0">
                <a:solidFill>
                  <a:srgbClr val="181818"/>
                </a:solidFill>
                <a:latin typeface="Times New Roman"/>
                <a:cs typeface="Times New Roman"/>
              </a:rPr>
              <a:t> </a:t>
            </a:r>
            <a:r>
              <a:rPr sz="1300" spc="-20" dirty="0">
                <a:solidFill>
                  <a:srgbClr val="111111"/>
                </a:solidFill>
                <a:latin typeface="Times New Roman"/>
                <a:cs typeface="Times New Roman"/>
              </a:rPr>
              <a:t>pump</a:t>
            </a:r>
            <a:endParaRPr sz="1300">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65301" y="1625601"/>
            <a:ext cx="1460500" cy="1016000"/>
          </a:xfrm>
          <a:prstGeom prst="rect">
            <a:avLst/>
          </a:prstGeom>
        </p:spPr>
      </p:pic>
      <p:pic>
        <p:nvPicPr>
          <p:cNvPr id="3" name="object 3"/>
          <p:cNvPicPr/>
          <p:nvPr/>
        </p:nvPicPr>
        <p:blipFill>
          <a:blip r:embed="rId3" cstate="print"/>
          <a:stretch>
            <a:fillRect/>
          </a:stretch>
        </p:blipFill>
        <p:spPr>
          <a:xfrm>
            <a:off x="3429000" y="1638300"/>
            <a:ext cx="1447800" cy="1028700"/>
          </a:xfrm>
          <a:prstGeom prst="rect">
            <a:avLst/>
          </a:prstGeom>
        </p:spPr>
      </p:pic>
      <p:pic>
        <p:nvPicPr>
          <p:cNvPr id="4" name="object 4"/>
          <p:cNvPicPr/>
          <p:nvPr/>
        </p:nvPicPr>
        <p:blipFill>
          <a:blip r:embed="rId4" cstate="print"/>
          <a:stretch>
            <a:fillRect/>
          </a:stretch>
        </p:blipFill>
        <p:spPr>
          <a:xfrm>
            <a:off x="1816100" y="279400"/>
            <a:ext cx="660400" cy="1066800"/>
          </a:xfrm>
          <a:prstGeom prst="rect">
            <a:avLst/>
          </a:prstGeom>
        </p:spPr>
      </p:pic>
      <p:pic>
        <p:nvPicPr>
          <p:cNvPr id="5" name="object 5"/>
          <p:cNvPicPr/>
          <p:nvPr/>
        </p:nvPicPr>
        <p:blipFill>
          <a:blip r:embed="rId5" cstate="print"/>
          <a:stretch>
            <a:fillRect/>
          </a:stretch>
        </p:blipFill>
        <p:spPr>
          <a:xfrm>
            <a:off x="2552700" y="292100"/>
            <a:ext cx="635000" cy="1079500"/>
          </a:xfrm>
          <a:prstGeom prst="rect">
            <a:avLst/>
          </a:prstGeom>
        </p:spPr>
      </p:pic>
      <p:pic>
        <p:nvPicPr>
          <p:cNvPr id="6" name="object 6"/>
          <p:cNvPicPr/>
          <p:nvPr/>
        </p:nvPicPr>
        <p:blipFill>
          <a:blip r:embed="rId6" cstate="print"/>
          <a:stretch>
            <a:fillRect/>
          </a:stretch>
        </p:blipFill>
        <p:spPr>
          <a:xfrm>
            <a:off x="3263900" y="139700"/>
            <a:ext cx="1384300" cy="1231900"/>
          </a:xfrm>
          <a:prstGeom prst="rect">
            <a:avLst/>
          </a:prstGeom>
        </p:spPr>
      </p:pic>
      <p:pic>
        <p:nvPicPr>
          <p:cNvPr id="7" name="object 7"/>
          <p:cNvPicPr/>
          <p:nvPr/>
        </p:nvPicPr>
        <p:blipFill>
          <a:blip r:embed="rId7" cstate="print"/>
          <a:stretch>
            <a:fillRect/>
          </a:stretch>
        </p:blipFill>
        <p:spPr>
          <a:xfrm>
            <a:off x="5207001" y="-1003300"/>
            <a:ext cx="1587500" cy="152400"/>
          </a:xfrm>
          <a:prstGeom prst="rect">
            <a:avLst/>
          </a:prstGeom>
        </p:spPr>
      </p:pic>
      <p:sp>
        <p:nvSpPr>
          <p:cNvPr id="8" name="object 8"/>
          <p:cNvSpPr/>
          <p:nvPr/>
        </p:nvSpPr>
        <p:spPr>
          <a:xfrm>
            <a:off x="3665537" y="1866901"/>
            <a:ext cx="0" cy="504825"/>
          </a:xfrm>
          <a:custGeom>
            <a:avLst/>
            <a:gdLst/>
            <a:ahLst/>
            <a:cxnLst/>
            <a:rect l="l" t="t" r="r" b="b"/>
            <a:pathLst>
              <a:path h="504825">
                <a:moveTo>
                  <a:pt x="0" y="504825"/>
                </a:moveTo>
                <a:lnTo>
                  <a:pt x="0" y="0"/>
                </a:lnTo>
              </a:path>
            </a:pathLst>
          </a:custGeom>
          <a:ln w="9525">
            <a:solidFill>
              <a:srgbClr val="703F74"/>
            </a:solidFill>
          </a:ln>
        </p:spPr>
        <p:txBody>
          <a:bodyPr wrap="square" lIns="0" tIns="0" rIns="0" bIns="0" rtlCol="0"/>
          <a:lstStyle/>
          <a:p>
            <a:endParaRPr sz="1800"/>
          </a:p>
        </p:txBody>
      </p:sp>
      <p:grpSp>
        <p:nvGrpSpPr>
          <p:cNvPr id="9" name="object 9"/>
          <p:cNvGrpSpPr/>
          <p:nvPr/>
        </p:nvGrpSpPr>
        <p:grpSpPr>
          <a:xfrm>
            <a:off x="3660776" y="1866901"/>
            <a:ext cx="936625" cy="504825"/>
            <a:chOff x="2289175" y="3467100"/>
            <a:chExt cx="936625" cy="504825"/>
          </a:xfrm>
        </p:grpSpPr>
        <p:sp>
          <p:nvSpPr>
            <p:cNvPr id="10" name="object 10"/>
            <p:cNvSpPr/>
            <p:nvPr/>
          </p:nvSpPr>
          <p:spPr>
            <a:xfrm>
              <a:off x="3221037" y="3467100"/>
              <a:ext cx="0" cy="504825"/>
            </a:xfrm>
            <a:custGeom>
              <a:avLst/>
              <a:gdLst/>
              <a:ahLst/>
              <a:cxnLst/>
              <a:rect l="l" t="t" r="r" b="b"/>
              <a:pathLst>
                <a:path h="504825">
                  <a:moveTo>
                    <a:pt x="0" y="504825"/>
                  </a:moveTo>
                  <a:lnTo>
                    <a:pt x="0" y="0"/>
                  </a:lnTo>
                </a:path>
              </a:pathLst>
            </a:custGeom>
            <a:ln w="9525">
              <a:solidFill>
                <a:srgbClr val="703F74"/>
              </a:solidFill>
            </a:ln>
          </p:spPr>
          <p:txBody>
            <a:bodyPr wrap="square" lIns="0" tIns="0" rIns="0" bIns="0" rtlCol="0"/>
            <a:lstStyle/>
            <a:p>
              <a:endParaRPr sz="1800"/>
            </a:p>
          </p:txBody>
        </p:sp>
        <p:sp>
          <p:nvSpPr>
            <p:cNvPr id="11" name="object 11"/>
            <p:cNvSpPr/>
            <p:nvPr/>
          </p:nvSpPr>
          <p:spPr>
            <a:xfrm>
              <a:off x="2289175" y="3471862"/>
              <a:ext cx="936625" cy="0"/>
            </a:xfrm>
            <a:custGeom>
              <a:avLst/>
              <a:gdLst/>
              <a:ahLst/>
              <a:cxnLst/>
              <a:rect l="l" t="t" r="r" b="b"/>
              <a:pathLst>
                <a:path w="936625">
                  <a:moveTo>
                    <a:pt x="0" y="0"/>
                  </a:moveTo>
                  <a:lnTo>
                    <a:pt x="936625" y="0"/>
                  </a:lnTo>
                </a:path>
              </a:pathLst>
            </a:custGeom>
            <a:ln w="9525">
              <a:solidFill>
                <a:srgbClr val="703F74"/>
              </a:solidFill>
            </a:ln>
          </p:spPr>
          <p:txBody>
            <a:bodyPr wrap="square" lIns="0" tIns="0" rIns="0" bIns="0" rtlCol="0"/>
            <a:lstStyle/>
            <a:p>
              <a:endParaRPr sz="1800"/>
            </a:p>
          </p:txBody>
        </p:sp>
        <p:sp>
          <p:nvSpPr>
            <p:cNvPr id="12" name="object 12"/>
            <p:cNvSpPr/>
            <p:nvPr/>
          </p:nvSpPr>
          <p:spPr>
            <a:xfrm>
              <a:off x="2289175" y="3967162"/>
              <a:ext cx="936625" cy="0"/>
            </a:xfrm>
            <a:custGeom>
              <a:avLst/>
              <a:gdLst/>
              <a:ahLst/>
              <a:cxnLst/>
              <a:rect l="l" t="t" r="r" b="b"/>
              <a:pathLst>
                <a:path w="936625">
                  <a:moveTo>
                    <a:pt x="0" y="0"/>
                  </a:moveTo>
                  <a:lnTo>
                    <a:pt x="936625" y="0"/>
                  </a:lnTo>
                </a:path>
              </a:pathLst>
            </a:custGeom>
            <a:ln w="9525">
              <a:solidFill>
                <a:srgbClr val="703F74"/>
              </a:solidFill>
            </a:ln>
          </p:spPr>
          <p:txBody>
            <a:bodyPr wrap="square" lIns="0" tIns="0" rIns="0" bIns="0" rtlCol="0"/>
            <a:lstStyle/>
            <a:p>
              <a:endParaRPr sz="1800"/>
            </a:p>
          </p:txBody>
        </p:sp>
      </p:grpSp>
      <p:sp>
        <p:nvSpPr>
          <p:cNvPr id="13" name="object 13"/>
          <p:cNvSpPr txBox="1"/>
          <p:nvPr/>
        </p:nvSpPr>
        <p:spPr>
          <a:xfrm>
            <a:off x="1460500" y="-1422400"/>
            <a:ext cx="7569200" cy="237244"/>
          </a:xfrm>
          <a:prstGeom prst="rect">
            <a:avLst/>
          </a:prstGeom>
          <a:solidFill>
            <a:srgbClr val="728A9E"/>
          </a:solidFill>
        </p:spPr>
        <p:txBody>
          <a:bodyPr vert="horz" wrap="square" lIns="0" tIns="44450" rIns="0" bIns="0" rtlCol="0">
            <a:spAutoFit/>
          </a:bodyPr>
          <a:lstStyle/>
          <a:p>
            <a:pPr marL="53340">
              <a:spcBef>
                <a:spcPts val="350"/>
              </a:spcBef>
              <a:tabLst>
                <a:tab pos="3437240" algn="l"/>
                <a:tab pos="3611231" algn="l"/>
              </a:tabLst>
            </a:pPr>
            <a:r>
              <a:rPr sz="1250" dirty="0">
                <a:solidFill>
                  <a:srgbClr val="678C97"/>
                </a:solidFill>
                <a:latin typeface="Arial MT"/>
                <a:cs typeface="Arial MT"/>
              </a:rPr>
              <a:t>la</a:t>
            </a:r>
            <a:r>
              <a:rPr sz="1250" spc="305" dirty="0">
                <a:solidFill>
                  <a:srgbClr val="678C97"/>
                </a:solidFill>
                <a:latin typeface="Arial MT"/>
                <a:cs typeface="Arial MT"/>
              </a:rPr>
              <a:t> </a:t>
            </a:r>
            <a:r>
              <a:rPr sz="1250" dirty="0">
                <a:solidFill>
                  <a:srgbClr val="6993A8"/>
                </a:solidFill>
                <a:latin typeface="Arial MT"/>
                <a:cs typeface="Arial MT"/>
              </a:rPr>
              <a:t>rn</a:t>
            </a:r>
            <a:r>
              <a:rPr sz="1250" spc="-45" dirty="0">
                <a:solidFill>
                  <a:srgbClr val="6993A8"/>
                </a:solidFill>
                <a:latin typeface="Arial MT"/>
                <a:cs typeface="Arial MT"/>
              </a:rPr>
              <a:t> </a:t>
            </a:r>
            <a:r>
              <a:rPr sz="1250" dirty="0">
                <a:solidFill>
                  <a:srgbClr val="7595A1"/>
                </a:solidFill>
                <a:latin typeface="Arial MT"/>
                <a:cs typeface="Arial MT"/>
              </a:rPr>
              <a:t>a</a:t>
            </a:r>
            <a:r>
              <a:rPr sz="1250" spc="-225" dirty="0">
                <a:solidFill>
                  <a:srgbClr val="7595A1"/>
                </a:solidFill>
                <a:latin typeface="Arial MT"/>
                <a:cs typeface="Arial MT"/>
              </a:rPr>
              <a:t> </a:t>
            </a:r>
            <a:r>
              <a:rPr sz="1250" dirty="0">
                <a:solidFill>
                  <a:srgbClr val="6795B5"/>
                </a:solidFill>
                <a:latin typeface="Arial MT"/>
                <a:cs typeface="Arial MT"/>
              </a:rPr>
              <a:t>I</a:t>
            </a:r>
            <a:r>
              <a:rPr sz="1250" spc="225" dirty="0">
                <a:solidFill>
                  <a:srgbClr val="6795B5"/>
                </a:solidFill>
                <a:latin typeface="Arial MT"/>
                <a:cs typeface="Arial MT"/>
              </a:rPr>
              <a:t> </a:t>
            </a:r>
            <a:r>
              <a:rPr sz="1250" spc="-55" dirty="0">
                <a:solidFill>
                  <a:srgbClr val="D6FBF6"/>
                </a:solidFill>
                <a:latin typeface="Arial MT"/>
                <a:cs typeface="Arial MT"/>
              </a:rPr>
              <a:t>Cy</a:t>
            </a:r>
            <a:r>
              <a:rPr sz="1250" spc="-170" dirty="0">
                <a:solidFill>
                  <a:srgbClr val="D6FBF6"/>
                </a:solidFill>
                <a:latin typeface="Arial MT"/>
                <a:cs typeface="Arial MT"/>
              </a:rPr>
              <a:t> </a:t>
            </a:r>
            <a:r>
              <a:rPr sz="1250" spc="-90" dirty="0">
                <a:solidFill>
                  <a:srgbClr val="D4F4FF"/>
                </a:solidFill>
                <a:latin typeface="Arial MT"/>
                <a:cs typeface="Arial MT"/>
              </a:rPr>
              <a:t>ct</a:t>
            </a:r>
            <a:r>
              <a:rPr sz="1250" spc="-170" dirty="0">
                <a:solidFill>
                  <a:srgbClr val="D4F4FF"/>
                </a:solidFill>
                <a:latin typeface="Arial MT"/>
                <a:cs typeface="Arial MT"/>
              </a:rPr>
              <a:t> </a:t>
            </a:r>
            <a:r>
              <a:rPr sz="1250" dirty="0">
                <a:solidFill>
                  <a:srgbClr val="5993BD"/>
                </a:solidFill>
                <a:latin typeface="Arial MT"/>
                <a:cs typeface="Arial MT"/>
              </a:rPr>
              <a:t>e:</a:t>
            </a:r>
            <a:r>
              <a:rPr sz="1250" spc="375" dirty="0">
                <a:solidFill>
                  <a:srgbClr val="5993BD"/>
                </a:solidFill>
                <a:latin typeface="Arial MT"/>
                <a:cs typeface="Arial MT"/>
              </a:rPr>
              <a:t> </a:t>
            </a:r>
            <a:r>
              <a:rPr sz="1250" spc="-60" dirty="0">
                <a:solidFill>
                  <a:srgbClr val="C8F9FF"/>
                </a:solidFill>
                <a:latin typeface="Arial MT"/>
                <a:cs typeface="Arial MT"/>
              </a:rPr>
              <a:t>!</a:t>
            </a:r>
            <a:r>
              <a:rPr sz="1250" spc="-60" dirty="0">
                <a:solidFill>
                  <a:srgbClr val="5B8AA8"/>
                </a:solidFill>
                <a:latin typeface="Arial MT"/>
                <a:cs typeface="Arial MT"/>
              </a:rPr>
              <a:t>d</a:t>
            </a:r>
            <a:r>
              <a:rPr sz="1250" spc="35" dirty="0">
                <a:solidFill>
                  <a:srgbClr val="5B8AA8"/>
                </a:solidFill>
                <a:latin typeface="Arial MT"/>
                <a:cs typeface="Arial MT"/>
              </a:rPr>
              <a:t> </a:t>
            </a:r>
            <a:r>
              <a:rPr sz="1250" dirty="0">
                <a:solidFill>
                  <a:srgbClr val="5E8CA8"/>
                </a:solidFill>
                <a:latin typeface="Arial MT"/>
                <a:cs typeface="Arial MT"/>
              </a:rPr>
              <a:t>e</a:t>
            </a:r>
            <a:r>
              <a:rPr sz="1250" dirty="0">
                <a:solidFill>
                  <a:srgbClr val="59829A"/>
                </a:solidFill>
                <a:latin typeface="Arial MT"/>
                <a:cs typeface="Arial MT"/>
              </a:rPr>
              <a:t>a</a:t>
            </a:r>
            <a:r>
              <a:rPr sz="1250" spc="495" dirty="0">
                <a:solidFill>
                  <a:srgbClr val="59829A"/>
                </a:solidFill>
                <a:latin typeface="Arial MT"/>
                <a:cs typeface="Arial MT"/>
              </a:rPr>
              <a:t> </a:t>
            </a:r>
            <a:r>
              <a:rPr sz="1250" dirty="0">
                <a:solidFill>
                  <a:srgbClr val="5682A0"/>
                </a:solidFill>
                <a:latin typeface="Arial MT"/>
                <a:cs typeface="Arial MT"/>
              </a:rPr>
              <a:t>Pa</a:t>
            </a:r>
            <a:r>
              <a:rPr sz="1250" dirty="0">
                <a:solidFill>
                  <a:srgbClr val="5B83A0"/>
                </a:solidFill>
                <a:latin typeface="Arial MT"/>
                <a:cs typeface="Arial MT"/>
              </a:rPr>
              <a:t>we</a:t>
            </a:r>
            <a:r>
              <a:rPr sz="1250" spc="-35" dirty="0">
                <a:solidFill>
                  <a:srgbClr val="5B83A0"/>
                </a:solidFill>
                <a:latin typeface="Arial MT"/>
                <a:cs typeface="Arial MT"/>
              </a:rPr>
              <a:t> </a:t>
            </a:r>
            <a:r>
              <a:rPr sz="1250" dirty="0">
                <a:solidFill>
                  <a:srgbClr val="528CB1"/>
                </a:solidFill>
                <a:latin typeface="Arial MT"/>
                <a:cs typeface="Arial MT"/>
              </a:rPr>
              <a:t>r</a:t>
            </a:r>
            <a:r>
              <a:rPr sz="1250" spc="165" dirty="0">
                <a:solidFill>
                  <a:srgbClr val="528CB1"/>
                </a:solidFill>
                <a:latin typeface="Arial MT"/>
                <a:cs typeface="Arial MT"/>
              </a:rPr>
              <a:t> </a:t>
            </a:r>
            <a:r>
              <a:rPr sz="1250" dirty="0">
                <a:solidFill>
                  <a:srgbClr val="6D9ABF"/>
                </a:solidFill>
                <a:latin typeface="Arial MT"/>
                <a:cs typeface="Arial MT"/>
              </a:rPr>
              <a:t>TI</a:t>
            </a:r>
            <a:r>
              <a:rPr sz="1250" spc="95" dirty="0">
                <a:solidFill>
                  <a:srgbClr val="6D9ABF"/>
                </a:solidFill>
                <a:latin typeface="Arial MT"/>
                <a:cs typeface="Arial MT"/>
              </a:rPr>
              <a:t> </a:t>
            </a:r>
            <a:r>
              <a:rPr sz="1250" dirty="0">
                <a:solidFill>
                  <a:srgbClr val="678CA7"/>
                </a:solidFill>
                <a:latin typeface="Arial MT"/>
                <a:cs typeface="Arial MT"/>
              </a:rPr>
              <a:t>e</a:t>
            </a:r>
            <a:r>
              <a:rPr sz="1250" dirty="0">
                <a:solidFill>
                  <a:srgbClr val="729AB3"/>
                </a:solidFill>
                <a:latin typeface="Arial MT"/>
                <a:cs typeface="Arial MT"/>
              </a:rPr>
              <a:t>r</a:t>
            </a:r>
            <a:r>
              <a:rPr sz="1250" spc="-160" dirty="0">
                <a:solidFill>
                  <a:srgbClr val="729AB3"/>
                </a:solidFill>
                <a:latin typeface="Arial MT"/>
                <a:cs typeface="Arial MT"/>
              </a:rPr>
              <a:t> </a:t>
            </a:r>
            <a:r>
              <a:rPr sz="1250" dirty="0">
                <a:solidFill>
                  <a:srgbClr val="77A1BA"/>
                </a:solidFill>
                <a:latin typeface="Arial MT"/>
                <a:cs typeface="Arial MT"/>
              </a:rPr>
              <a:t>roo</a:t>
            </a:r>
            <a:r>
              <a:rPr sz="1250" spc="5" dirty="0">
                <a:solidFill>
                  <a:srgbClr val="77A1BA"/>
                </a:solidFill>
                <a:latin typeface="Arial MT"/>
                <a:cs typeface="Arial MT"/>
              </a:rPr>
              <a:t> </a:t>
            </a:r>
            <a:r>
              <a:rPr sz="1250" spc="55" dirty="0">
                <a:solidFill>
                  <a:srgbClr val="5B7C8E"/>
                </a:solidFill>
                <a:latin typeface="Arial MT"/>
                <a:cs typeface="Arial MT"/>
              </a:rPr>
              <a:t>d</a:t>
            </a:r>
            <a:r>
              <a:rPr sz="1250" spc="55" dirty="0">
                <a:solidFill>
                  <a:srgbClr val="6EA3C3"/>
                </a:solidFill>
                <a:latin typeface="Arial MT"/>
                <a:cs typeface="Arial MT"/>
              </a:rPr>
              <a:t>y</a:t>
            </a:r>
            <a:r>
              <a:rPr sz="1250" spc="55" dirty="0">
                <a:solidFill>
                  <a:srgbClr val="6D93AA"/>
                </a:solidFill>
                <a:latin typeface="Arial MT"/>
                <a:cs typeface="Arial MT"/>
              </a:rPr>
              <a:t>n</a:t>
            </a:r>
            <a:r>
              <a:rPr sz="1250" spc="55" dirty="0">
                <a:solidFill>
                  <a:srgbClr val="4B7491"/>
                </a:solidFill>
                <a:latin typeface="Arial MT"/>
                <a:cs typeface="Arial MT"/>
              </a:rPr>
              <a:t>u</a:t>
            </a:r>
            <a:r>
              <a:rPr sz="1250" spc="55" dirty="0">
                <a:solidFill>
                  <a:srgbClr val="5E8EAA"/>
                </a:solidFill>
                <a:latin typeface="Arial MT"/>
                <a:cs typeface="Arial MT"/>
              </a:rPr>
              <a:t>i</a:t>
            </a:r>
            <a:r>
              <a:rPr sz="1250" dirty="0">
                <a:solidFill>
                  <a:srgbClr val="5E8EAA"/>
                </a:solidFill>
                <a:latin typeface="Arial MT"/>
                <a:cs typeface="Arial MT"/>
              </a:rPr>
              <a:t>	</a:t>
            </a:r>
            <a:r>
              <a:rPr sz="1250" spc="-50" dirty="0">
                <a:solidFill>
                  <a:srgbClr val="BDE8FF"/>
                </a:solidFill>
                <a:latin typeface="Arial MT"/>
                <a:cs typeface="Arial MT"/>
              </a:rPr>
              <a:t>Ì</a:t>
            </a:r>
            <a:r>
              <a:rPr sz="1250" dirty="0">
                <a:solidFill>
                  <a:srgbClr val="BDE8FF"/>
                </a:solidFill>
                <a:latin typeface="Arial MT"/>
                <a:cs typeface="Arial MT"/>
              </a:rPr>
              <a:t>	</a:t>
            </a:r>
            <a:r>
              <a:rPr sz="1250" spc="-135" dirty="0">
                <a:solidFill>
                  <a:srgbClr val="598EB6"/>
                </a:solidFill>
                <a:latin typeface="Arial MT"/>
                <a:cs typeface="Arial MT"/>
              </a:rPr>
              <a:t>C</a:t>
            </a:r>
            <a:r>
              <a:rPr sz="1250" spc="-180" dirty="0">
                <a:solidFill>
                  <a:srgbClr val="598EB6"/>
                </a:solidFill>
                <a:latin typeface="Arial MT"/>
                <a:cs typeface="Arial MT"/>
              </a:rPr>
              <a:t> </a:t>
            </a:r>
            <a:r>
              <a:rPr sz="1250" spc="-120" dirty="0">
                <a:solidFill>
                  <a:srgbClr val="9CCADB"/>
                </a:solidFill>
                <a:latin typeface="Arial MT"/>
                <a:cs typeface="Arial MT"/>
              </a:rPr>
              <a:t>y</a:t>
            </a:r>
            <a:r>
              <a:rPr sz="1250" spc="-180" dirty="0">
                <a:solidFill>
                  <a:srgbClr val="9CCADB"/>
                </a:solidFill>
                <a:latin typeface="Arial MT"/>
                <a:cs typeface="Arial MT"/>
              </a:rPr>
              <a:t> </a:t>
            </a:r>
            <a:r>
              <a:rPr sz="1250" spc="-25" dirty="0">
                <a:solidFill>
                  <a:srgbClr val="6089AA"/>
                </a:solidFill>
                <a:latin typeface="Arial MT"/>
                <a:cs typeface="Arial MT"/>
              </a:rPr>
              <a:t>c</a:t>
            </a:r>
            <a:r>
              <a:rPr sz="1250" spc="-25" dirty="0">
                <a:solidFill>
                  <a:srgbClr val="7BA3C6"/>
                </a:solidFill>
                <a:latin typeface="Arial MT"/>
                <a:cs typeface="Arial MT"/>
              </a:rPr>
              <a:t>!</a:t>
            </a:r>
            <a:r>
              <a:rPr sz="1250" spc="-25" dirty="0">
                <a:solidFill>
                  <a:srgbClr val="527C91"/>
                </a:solidFill>
                <a:latin typeface="Arial MT"/>
                <a:cs typeface="Arial MT"/>
              </a:rPr>
              <a:t>ø</a:t>
            </a:r>
            <a:endParaRPr sz="1250">
              <a:latin typeface="Arial MT"/>
              <a:cs typeface="Arial MT"/>
            </a:endParaRPr>
          </a:p>
        </p:txBody>
      </p:sp>
      <p:pic>
        <p:nvPicPr>
          <p:cNvPr id="14" name="object 14"/>
          <p:cNvPicPr/>
          <p:nvPr/>
        </p:nvPicPr>
        <p:blipFill>
          <a:blip r:embed="rId8" cstate="print"/>
          <a:stretch>
            <a:fillRect/>
          </a:stretch>
        </p:blipFill>
        <p:spPr>
          <a:xfrm>
            <a:off x="1676400" y="-990600"/>
            <a:ext cx="3073400" cy="165100"/>
          </a:xfrm>
          <a:prstGeom prst="rect">
            <a:avLst/>
          </a:prstGeom>
        </p:spPr>
      </p:pic>
      <p:sp>
        <p:nvSpPr>
          <p:cNvPr id="15" name="object 15"/>
          <p:cNvSpPr txBox="1">
            <a:spLocks noGrp="1"/>
          </p:cNvSpPr>
          <p:nvPr>
            <p:ph type="title"/>
          </p:nvPr>
        </p:nvSpPr>
        <p:spPr>
          <a:xfrm>
            <a:off x="1789564" y="-883444"/>
            <a:ext cx="3073400" cy="411010"/>
          </a:xfrm>
          <a:prstGeom prst="rect">
            <a:avLst/>
          </a:prstGeom>
        </p:spPr>
        <p:txBody>
          <a:bodyPr vert="horz" wrap="square" lIns="0" tIns="13335" rIns="0" bIns="0" rtlCol="0" anchor="t">
            <a:spAutoFit/>
          </a:bodyPr>
          <a:lstStyle/>
          <a:p>
            <a:pPr marL="18415">
              <a:lnSpc>
                <a:spcPts val="1515"/>
              </a:lnSpc>
              <a:spcBef>
                <a:spcPts val="105"/>
              </a:spcBef>
            </a:pPr>
            <a:r>
              <a:rPr sz="1400" spc="-45" dirty="0">
                <a:solidFill>
                  <a:srgbClr val="000000"/>
                </a:solidFill>
                <a:latin typeface="Calibri"/>
                <a:cs typeface="Calibri"/>
              </a:rPr>
              <a:t>öerween</a:t>
            </a:r>
            <a:r>
              <a:rPr sz="1400" spc="-20" dirty="0">
                <a:solidFill>
                  <a:srgbClr val="000000"/>
                </a:solidFill>
                <a:latin typeface="Calibri"/>
                <a:cs typeface="Calibri"/>
              </a:rPr>
              <a:t> </a:t>
            </a:r>
            <a:r>
              <a:rPr sz="1400" dirty="0">
                <a:solidFill>
                  <a:srgbClr val="5B5B5B"/>
                </a:solidFill>
                <a:latin typeface="Calibri"/>
                <a:cs typeface="Calibri"/>
              </a:rPr>
              <a:t>a</a:t>
            </a:r>
            <a:r>
              <a:rPr sz="1400" spc="-30" dirty="0">
                <a:solidFill>
                  <a:srgbClr val="5B5B5B"/>
                </a:solidFill>
                <a:latin typeface="Calibri"/>
                <a:cs typeface="Calibri"/>
              </a:rPr>
              <a:t> </a:t>
            </a:r>
            <a:r>
              <a:rPr sz="1400" spc="-40" dirty="0">
                <a:solidFill>
                  <a:srgbClr val="262626"/>
                </a:solidFill>
                <a:latin typeface="Calibri"/>
                <a:cs typeface="Calibri"/>
              </a:rPr>
              <a:t>high</a:t>
            </a:r>
            <a:r>
              <a:rPr sz="1400" spc="-100" dirty="0">
                <a:solidFill>
                  <a:srgbClr val="262626"/>
                </a:solidFill>
                <a:latin typeface="Calibri"/>
                <a:cs typeface="Calibri"/>
              </a:rPr>
              <a:t> </a:t>
            </a:r>
            <a:r>
              <a:rPr sz="1400" spc="-40" dirty="0">
                <a:solidFill>
                  <a:srgbClr val="1A1A1A"/>
                </a:solidFill>
                <a:latin typeface="Calibri"/>
                <a:cs typeface="Calibri"/>
              </a:rPr>
              <a:t>temperaiure</a:t>
            </a:r>
            <a:r>
              <a:rPr sz="1400" spc="65" dirty="0">
                <a:solidFill>
                  <a:srgbClr val="1A1A1A"/>
                </a:solidFill>
                <a:latin typeface="Calibri"/>
                <a:cs typeface="Calibri"/>
              </a:rPr>
              <a:t> </a:t>
            </a:r>
            <a:r>
              <a:rPr sz="1400" spc="-35" dirty="0">
                <a:solidFill>
                  <a:srgbClr val="161616"/>
                </a:solidFill>
                <a:latin typeface="Calibri"/>
                <a:cs typeface="Calibri"/>
              </a:rPr>
              <a:t>reservoir</a:t>
            </a:r>
            <a:r>
              <a:rPr sz="1400" spc="-5" dirty="0">
                <a:solidFill>
                  <a:srgbClr val="161616"/>
                </a:solidFill>
                <a:latin typeface="Calibri"/>
                <a:cs typeface="Calibri"/>
              </a:rPr>
              <a:t> </a:t>
            </a:r>
            <a:r>
              <a:rPr sz="1400" spc="-10" dirty="0">
                <a:solidFill>
                  <a:srgbClr val="363636"/>
                </a:solidFill>
                <a:latin typeface="Calibri"/>
                <a:cs typeface="Calibri"/>
              </a:rPr>
              <a:t>and</a:t>
            </a:r>
            <a:r>
              <a:rPr sz="1400" spc="-65" dirty="0">
                <a:solidFill>
                  <a:srgbClr val="363636"/>
                </a:solidFill>
                <a:latin typeface="Calibri"/>
                <a:cs typeface="Calibri"/>
              </a:rPr>
              <a:t> </a:t>
            </a:r>
            <a:r>
              <a:rPr sz="1400" spc="-50" dirty="0">
                <a:solidFill>
                  <a:srgbClr val="2D2D2D"/>
                </a:solidFill>
                <a:latin typeface="Calibri"/>
                <a:cs typeface="Calibri"/>
              </a:rPr>
              <a:t>a</a:t>
            </a:r>
            <a:endParaRPr sz="1400">
              <a:latin typeface="Calibri"/>
              <a:cs typeface="Calibri"/>
            </a:endParaRPr>
          </a:p>
          <a:p>
            <a:pPr marL="12700">
              <a:lnSpc>
                <a:spcPts val="1575"/>
              </a:lnSpc>
            </a:pPr>
            <a:r>
              <a:rPr sz="1450" spc="-60" dirty="0">
                <a:solidFill>
                  <a:srgbClr val="000000"/>
                </a:solidFill>
                <a:latin typeface="Calibri"/>
                <a:cs typeface="Calibri"/>
              </a:rPr>
              <a:t>low</a:t>
            </a:r>
            <a:r>
              <a:rPr sz="1450" spc="-20" dirty="0">
                <a:solidFill>
                  <a:srgbClr val="000000"/>
                </a:solidFill>
                <a:latin typeface="Calibri"/>
                <a:cs typeface="Calibri"/>
              </a:rPr>
              <a:t> </a:t>
            </a:r>
            <a:r>
              <a:rPr sz="1450" spc="-80" dirty="0">
                <a:solidFill>
                  <a:srgbClr val="000000"/>
                </a:solidFill>
                <a:latin typeface="Calibri"/>
                <a:cs typeface="Calibri"/>
              </a:rPr>
              <a:t>remperatúre</a:t>
            </a:r>
            <a:r>
              <a:rPr sz="1450" spc="35" dirty="0">
                <a:solidFill>
                  <a:srgbClr val="000000"/>
                </a:solidFill>
                <a:latin typeface="Calibri"/>
                <a:cs typeface="Calibri"/>
              </a:rPr>
              <a:t> </a:t>
            </a:r>
            <a:r>
              <a:rPr sz="1450" spc="-10" dirty="0">
                <a:solidFill>
                  <a:srgbClr val="000000"/>
                </a:solidFill>
                <a:latin typeface="Calibri"/>
                <a:cs typeface="Calibri"/>
              </a:rPr>
              <a:t>reservoir</a:t>
            </a:r>
            <a:endParaRPr sz="1450">
              <a:latin typeface="Calibri"/>
              <a:cs typeface="Calibri"/>
            </a:endParaRPr>
          </a:p>
        </p:txBody>
      </p:sp>
      <p:sp>
        <p:nvSpPr>
          <p:cNvPr id="16" name="object 16"/>
          <p:cNvSpPr txBox="1"/>
          <p:nvPr/>
        </p:nvSpPr>
        <p:spPr>
          <a:xfrm>
            <a:off x="1650793" y="-477043"/>
            <a:ext cx="3190240" cy="410946"/>
          </a:xfrm>
          <a:prstGeom prst="rect">
            <a:avLst/>
          </a:prstGeom>
        </p:spPr>
        <p:txBody>
          <a:bodyPr vert="horz" wrap="square" lIns="0" tIns="48895" rIns="0" bIns="0" rtlCol="0">
            <a:spAutoFit/>
          </a:bodyPr>
          <a:lstStyle/>
          <a:p>
            <a:pPr marL="161924" marR="5080" indent="-149860">
              <a:lnSpc>
                <a:spcPts val="1400"/>
              </a:lnSpc>
              <a:spcBef>
                <a:spcPts val="385"/>
              </a:spcBef>
            </a:pPr>
            <a:r>
              <a:rPr sz="1400" dirty="0">
                <a:solidFill>
                  <a:srgbClr val="111111"/>
                </a:solidFill>
                <a:latin typeface="Calibri"/>
                <a:cs typeface="Calibri"/>
              </a:rPr>
              <a:t>ü</a:t>
            </a:r>
            <a:r>
              <a:rPr sz="1400" spc="35" dirty="0">
                <a:solidFill>
                  <a:srgbClr val="111111"/>
                </a:solidFill>
                <a:latin typeface="Calibri"/>
                <a:cs typeface="Calibri"/>
              </a:rPr>
              <a:t> </a:t>
            </a:r>
            <a:r>
              <a:rPr sz="1400" spc="-40" dirty="0">
                <a:solidFill>
                  <a:srgbClr val="343434"/>
                </a:solidFill>
                <a:latin typeface="Calibri"/>
                <a:cs typeface="Calibri"/>
              </a:rPr>
              <a:t>An</a:t>
            </a:r>
            <a:r>
              <a:rPr sz="1400" spc="-95" dirty="0">
                <a:solidFill>
                  <a:srgbClr val="343434"/>
                </a:solidFill>
                <a:latin typeface="Calibri"/>
                <a:cs typeface="Calibri"/>
              </a:rPr>
              <a:t> </a:t>
            </a:r>
            <a:r>
              <a:rPr sz="1400" spc="-25" dirty="0">
                <a:solidFill>
                  <a:srgbClr val="2A2A2A"/>
                </a:solidFill>
                <a:latin typeface="Calibri"/>
                <a:cs typeface="Calibri"/>
              </a:rPr>
              <a:t>İdeal</a:t>
            </a:r>
            <a:r>
              <a:rPr sz="1400" spc="-55" dirty="0">
                <a:solidFill>
                  <a:srgbClr val="2A2A2A"/>
                </a:solidFill>
                <a:latin typeface="Calibri"/>
                <a:cs typeface="Calibri"/>
              </a:rPr>
              <a:t> </a:t>
            </a:r>
            <a:r>
              <a:rPr sz="1400" spc="-20" dirty="0">
                <a:solidFill>
                  <a:srgbClr val="1A1A1A"/>
                </a:solidFill>
                <a:latin typeface="Calibri"/>
                <a:cs typeface="Calibri"/>
              </a:rPr>
              <a:t>cycle</a:t>
            </a:r>
            <a:r>
              <a:rPr sz="1400" dirty="0">
                <a:solidFill>
                  <a:srgbClr val="1A1A1A"/>
                </a:solidFill>
                <a:latin typeface="Calibri"/>
                <a:cs typeface="Calibri"/>
              </a:rPr>
              <a:t> </a:t>
            </a:r>
            <a:r>
              <a:rPr sz="1400" spc="-45" dirty="0">
                <a:solidFill>
                  <a:srgbClr val="1A1A1A"/>
                </a:solidFill>
                <a:latin typeface="Calibri"/>
                <a:cs typeface="Calibri"/>
              </a:rPr>
              <a:t>that</a:t>
            </a:r>
            <a:r>
              <a:rPr sz="1400" spc="-35" dirty="0">
                <a:solidFill>
                  <a:srgbClr val="1A1A1A"/>
                </a:solidFill>
                <a:latin typeface="Calibri"/>
                <a:cs typeface="Calibri"/>
              </a:rPr>
              <a:t> </a:t>
            </a:r>
            <a:r>
              <a:rPr sz="1400" spc="-40" dirty="0">
                <a:solidFill>
                  <a:srgbClr val="414141"/>
                </a:solidFill>
                <a:latin typeface="Calibri"/>
                <a:cs typeface="Calibri"/>
              </a:rPr>
              <a:t>uses</a:t>
            </a:r>
            <a:r>
              <a:rPr sz="1400" spc="-35" dirty="0">
                <a:solidFill>
                  <a:srgbClr val="414141"/>
                </a:solidFill>
                <a:latin typeface="Calibri"/>
                <a:cs typeface="Calibri"/>
              </a:rPr>
              <a:t> </a:t>
            </a:r>
            <a:r>
              <a:rPr sz="1400" spc="-45" dirty="0">
                <a:latin typeface="Calibri"/>
                <a:cs typeface="Calibri"/>
              </a:rPr>
              <a:t>reversible</a:t>
            </a:r>
            <a:r>
              <a:rPr sz="1400" spc="80" dirty="0">
                <a:latin typeface="Calibri"/>
                <a:cs typeface="Calibri"/>
              </a:rPr>
              <a:t> </a:t>
            </a:r>
            <a:r>
              <a:rPr sz="1400" spc="-25" dirty="0">
                <a:latin typeface="Calibri"/>
                <a:cs typeface="Calibri"/>
              </a:rPr>
              <a:t>processes </a:t>
            </a:r>
            <a:r>
              <a:rPr sz="1400" spc="-35" dirty="0">
                <a:solidFill>
                  <a:srgbClr val="2F2F2F"/>
                </a:solidFill>
                <a:latin typeface="Calibri"/>
                <a:cs typeface="Calibri"/>
              </a:rPr>
              <a:t>to</a:t>
            </a:r>
            <a:r>
              <a:rPr sz="1400" spc="-65" dirty="0">
                <a:solidFill>
                  <a:srgbClr val="2F2F2F"/>
                </a:solidFill>
                <a:latin typeface="Calibri"/>
                <a:cs typeface="Calibri"/>
              </a:rPr>
              <a:t> </a:t>
            </a:r>
            <a:r>
              <a:rPr sz="1400" spc="-35" dirty="0">
                <a:solidFill>
                  <a:srgbClr val="262626"/>
                </a:solidFill>
                <a:latin typeface="Calibri"/>
                <a:cs typeface="Calibri"/>
              </a:rPr>
              <a:t>form</a:t>
            </a:r>
            <a:r>
              <a:rPr sz="1400" spc="-25" dirty="0">
                <a:solidFill>
                  <a:srgbClr val="262626"/>
                </a:solidFill>
                <a:latin typeface="Calibri"/>
                <a:cs typeface="Calibri"/>
              </a:rPr>
              <a:t> </a:t>
            </a:r>
            <a:r>
              <a:rPr sz="1400" spc="-25" dirty="0">
                <a:latin typeface="Calibri"/>
                <a:cs typeface="Calibri"/>
              </a:rPr>
              <a:t>irs</a:t>
            </a:r>
            <a:r>
              <a:rPr sz="1400" spc="-90" dirty="0">
                <a:latin typeface="Calibri"/>
                <a:cs typeface="Calibri"/>
              </a:rPr>
              <a:t> </a:t>
            </a:r>
            <a:r>
              <a:rPr sz="1400" spc="-30" dirty="0">
                <a:latin typeface="Calibri"/>
                <a:cs typeface="Calibri"/>
              </a:rPr>
              <a:t>cycle</a:t>
            </a:r>
            <a:r>
              <a:rPr sz="1400" spc="-50" dirty="0">
                <a:latin typeface="Calibri"/>
                <a:cs typeface="Calibri"/>
              </a:rPr>
              <a:t> </a:t>
            </a:r>
            <a:r>
              <a:rPr sz="1400" spc="-10" dirty="0">
                <a:latin typeface="Calibri"/>
                <a:cs typeface="Calibri"/>
              </a:rPr>
              <a:t>ojseration</a:t>
            </a:r>
            <a:endParaRPr sz="1400">
              <a:latin typeface="Calibri"/>
              <a:cs typeface="Calibri"/>
            </a:endParaRPr>
          </a:p>
        </p:txBody>
      </p:sp>
      <p:sp>
        <p:nvSpPr>
          <p:cNvPr id="17" name="object 17"/>
          <p:cNvSpPr txBox="1"/>
          <p:nvPr/>
        </p:nvSpPr>
        <p:spPr>
          <a:xfrm>
            <a:off x="5179124" y="-769143"/>
            <a:ext cx="4055745" cy="2274918"/>
          </a:xfrm>
          <a:prstGeom prst="rect">
            <a:avLst/>
          </a:prstGeom>
        </p:spPr>
        <p:txBody>
          <a:bodyPr vert="horz" wrap="square" lIns="0" tIns="28575" rIns="0" bIns="0" rtlCol="0">
            <a:spAutoFit/>
          </a:bodyPr>
          <a:lstStyle/>
          <a:p>
            <a:pPr marL="13970" marR="5080" indent="-1905" algn="just">
              <a:lnSpc>
                <a:spcPts val="1600"/>
              </a:lnSpc>
              <a:spcBef>
                <a:spcPts val="225"/>
              </a:spcBef>
            </a:pPr>
            <a:r>
              <a:rPr sz="1400" dirty="0">
                <a:latin typeface="Calibri"/>
                <a:cs typeface="Calibri"/>
              </a:rPr>
              <a:t>1-2</a:t>
            </a:r>
            <a:r>
              <a:rPr sz="1400" spc="175" dirty="0">
                <a:latin typeface="Calibri"/>
                <a:cs typeface="Calibri"/>
              </a:rPr>
              <a:t> </a:t>
            </a:r>
            <a:r>
              <a:rPr sz="1400" dirty="0">
                <a:latin typeface="Calibri"/>
                <a:cs typeface="Calibri"/>
              </a:rPr>
              <a:t>Adlabatlc</a:t>
            </a:r>
            <a:r>
              <a:rPr sz="1400" spc="185" dirty="0">
                <a:latin typeface="Calibri"/>
                <a:cs typeface="Calibri"/>
              </a:rPr>
              <a:t> </a:t>
            </a:r>
            <a:r>
              <a:rPr sz="1400" dirty="0">
                <a:latin typeface="Calibri"/>
                <a:cs typeface="Calibri"/>
              </a:rPr>
              <a:t>Reverslble</a:t>
            </a:r>
            <a:r>
              <a:rPr sz="1400" spc="170" dirty="0">
                <a:latin typeface="Calibri"/>
                <a:cs typeface="Calibri"/>
              </a:rPr>
              <a:t> </a:t>
            </a:r>
            <a:r>
              <a:rPr sz="1400" dirty="0">
                <a:latin typeface="Calibri"/>
                <a:cs typeface="Calibri"/>
              </a:rPr>
              <a:t>compresslan.</a:t>
            </a:r>
            <a:r>
              <a:rPr sz="1400" spc="235" dirty="0">
                <a:latin typeface="Calibri"/>
                <a:cs typeface="Calibri"/>
              </a:rPr>
              <a:t> </a:t>
            </a:r>
            <a:r>
              <a:rPr sz="1400" dirty="0">
                <a:latin typeface="Calibri"/>
                <a:cs typeface="Calibri"/>
              </a:rPr>
              <a:t>The</a:t>
            </a:r>
            <a:r>
              <a:rPr sz="1400" spc="170" dirty="0">
                <a:latin typeface="Calibri"/>
                <a:cs typeface="Calibri"/>
              </a:rPr>
              <a:t> </a:t>
            </a:r>
            <a:r>
              <a:rPr sz="1400" spc="-10" dirty="0">
                <a:latin typeface="Calibri"/>
                <a:cs typeface="Calibri"/>
              </a:rPr>
              <a:t>completely </a:t>
            </a:r>
            <a:r>
              <a:rPr sz="1400" dirty="0">
                <a:latin typeface="Calibri"/>
                <a:cs typeface="Calibri"/>
              </a:rPr>
              <a:t>insulated</a:t>
            </a:r>
            <a:r>
              <a:rPr sz="1400" spc="254" dirty="0">
                <a:latin typeface="Calibri"/>
                <a:cs typeface="Calibri"/>
              </a:rPr>
              <a:t> </a:t>
            </a:r>
            <a:r>
              <a:rPr sz="1400" dirty="0">
                <a:latin typeface="Calibri"/>
                <a:cs typeface="Calibri"/>
              </a:rPr>
              <a:t>cylinder</a:t>
            </a:r>
            <a:r>
              <a:rPr sz="1400" spc="220" dirty="0">
                <a:latin typeface="Calibri"/>
                <a:cs typeface="Calibri"/>
              </a:rPr>
              <a:t> </a:t>
            </a:r>
            <a:r>
              <a:rPr sz="1400" dirty="0">
                <a:latin typeface="Calibri"/>
                <a:cs typeface="Calibri"/>
              </a:rPr>
              <a:t>aIlo'</a:t>
            </a:r>
            <a:r>
              <a:rPr sz="1400" spc="160" dirty="0">
                <a:latin typeface="Calibri"/>
                <a:cs typeface="Calibri"/>
              </a:rPr>
              <a:t> </a:t>
            </a:r>
            <a:r>
              <a:rPr sz="1400" dirty="0">
                <a:latin typeface="Calibri"/>
                <a:cs typeface="Calibri"/>
              </a:rPr>
              <a:t>s</a:t>
            </a:r>
            <a:r>
              <a:rPr sz="1400" spc="200" dirty="0">
                <a:latin typeface="Calibri"/>
                <a:cs typeface="Calibri"/>
              </a:rPr>
              <a:t> </a:t>
            </a:r>
            <a:r>
              <a:rPr sz="1400" dirty="0">
                <a:solidFill>
                  <a:srgbClr val="2F2F2F"/>
                </a:solidFill>
                <a:latin typeface="Calibri"/>
                <a:cs typeface="Calibri"/>
              </a:rPr>
              <a:t>no</a:t>
            </a:r>
            <a:r>
              <a:rPr sz="1400" spc="204" dirty="0">
                <a:solidFill>
                  <a:srgbClr val="2F2F2F"/>
                </a:solidFill>
                <a:latin typeface="Calibri"/>
                <a:cs typeface="Calibri"/>
              </a:rPr>
              <a:t> </a:t>
            </a:r>
            <a:r>
              <a:rPr sz="1400" dirty="0">
                <a:latin typeface="Calibri"/>
                <a:cs typeface="Calibri"/>
              </a:rPr>
              <a:t>heat</a:t>
            </a:r>
            <a:r>
              <a:rPr sz="1400" spc="285" dirty="0">
                <a:latin typeface="Calibri"/>
                <a:cs typeface="Calibri"/>
              </a:rPr>
              <a:t> </a:t>
            </a:r>
            <a:r>
              <a:rPr sz="1400" dirty="0">
                <a:latin typeface="Calibri"/>
                <a:cs typeface="Calibri"/>
              </a:rPr>
              <a:t>trănśfer</a:t>
            </a:r>
            <a:r>
              <a:rPr sz="1400" spc="245" dirty="0">
                <a:latin typeface="Calibri"/>
                <a:cs typeface="Calibri"/>
              </a:rPr>
              <a:t> </a:t>
            </a:r>
            <a:r>
              <a:rPr sz="1400" dirty="0">
                <a:solidFill>
                  <a:srgbClr val="1F1F1F"/>
                </a:solidFill>
                <a:latin typeface="Calibri"/>
                <a:cs typeface="Calibri"/>
              </a:rPr>
              <a:t>during</a:t>
            </a:r>
            <a:r>
              <a:rPr sz="1400" spc="310" dirty="0">
                <a:solidFill>
                  <a:srgbClr val="1F1F1F"/>
                </a:solidFill>
                <a:latin typeface="Calibri"/>
                <a:cs typeface="Calibri"/>
              </a:rPr>
              <a:t> </a:t>
            </a:r>
            <a:r>
              <a:rPr sz="1400" spc="-20" dirty="0">
                <a:solidFill>
                  <a:srgbClr val="2D2D2D"/>
                </a:solidFill>
                <a:latin typeface="Calibri"/>
                <a:cs typeface="Calibri"/>
              </a:rPr>
              <a:t>this </a:t>
            </a:r>
            <a:r>
              <a:rPr sz="1400" spc="-10" dirty="0">
                <a:latin typeface="Calibri"/>
                <a:cs typeface="Calibri"/>
              </a:rPr>
              <a:t>revenible</a:t>
            </a:r>
            <a:r>
              <a:rPr sz="1400" spc="-65" dirty="0">
                <a:latin typeface="Calibri"/>
                <a:cs typeface="Calibri"/>
              </a:rPr>
              <a:t> </a:t>
            </a:r>
            <a:r>
              <a:rPr sz="1400" spc="-10" dirty="0">
                <a:solidFill>
                  <a:srgbClr val="0F0F0F"/>
                </a:solidFill>
                <a:latin typeface="Calibri"/>
                <a:cs typeface="Calibri"/>
              </a:rPr>
              <a:t>prócesi.</a:t>
            </a:r>
            <a:endParaRPr sz="1400">
              <a:latin typeface="Calibri"/>
              <a:cs typeface="Calibri"/>
            </a:endParaRPr>
          </a:p>
          <a:p>
            <a:pPr marL="19685" marR="17145" indent="-2540" algn="just">
              <a:lnSpc>
                <a:spcPts val="1600"/>
              </a:lnSpc>
            </a:pPr>
            <a:r>
              <a:rPr sz="1400" spc="-20" dirty="0">
                <a:latin typeface="Calibri"/>
                <a:cs typeface="Calibri"/>
              </a:rPr>
              <a:t>2-</a:t>
            </a:r>
            <a:r>
              <a:rPr sz="1400" dirty="0">
                <a:latin typeface="Calibri"/>
                <a:cs typeface="Calibri"/>
              </a:rPr>
              <a:t>3</a:t>
            </a:r>
            <a:r>
              <a:rPr sz="1400" spc="-30" dirty="0">
                <a:latin typeface="Calibri"/>
                <a:cs typeface="Calibri"/>
              </a:rPr>
              <a:t> </a:t>
            </a:r>
            <a:r>
              <a:rPr sz="1400" dirty="0">
                <a:latin typeface="Calibri"/>
                <a:cs typeface="Calibri"/>
              </a:rPr>
              <a:t>Isothermal</a:t>
            </a:r>
            <a:r>
              <a:rPr sz="1400" spc="35" dirty="0">
                <a:latin typeface="Calibri"/>
                <a:cs typeface="Calibri"/>
              </a:rPr>
              <a:t> </a:t>
            </a:r>
            <a:r>
              <a:rPr sz="1400" dirty="0">
                <a:latin typeface="Calibri"/>
                <a:cs typeface="Calibri"/>
              </a:rPr>
              <a:t>Expansion.</a:t>
            </a:r>
            <a:r>
              <a:rPr sz="1400" spc="110" dirty="0">
                <a:latin typeface="Calibri"/>
                <a:cs typeface="Calibri"/>
              </a:rPr>
              <a:t> </a:t>
            </a:r>
            <a:r>
              <a:rPr sz="1400" dirty="0">
                <a:latin typeface="Calibri"/>
                <a:cs typeface="Calibri"/>
              </a:rPr>
              <a:t>Heat</a:t>
            </a:r>
            <a:r>
              <a:rPr sz="1400" spc="105" dirty="0">
                <a:latin typeface="Calibri"/>
                <a:cs typeface="Calibri"/>
              </a:rPr>
              <a:t> </a:t>
            </a:r>
            <a:r>
              <a:rPr sz="1400" dirty="0">
                <a:solidFill>
                  <a:srgbClr val="181818"/>
                </a:solidFill>
                <a:latin typeface="Calibri"/>
                <a:cs typeface="Calibri"/>
              </a:rPr>
              <a:t>is</a:t>
            </a:r>
            <a:r>
              <a:rPr sz="1400" spc="45" dirty="0">
                <a:solidFill>
                  <a:srgbClr val="181818"/>
                </a:solidFill>
                <a:latin typeface="Calibri"/>
                <a:cs typeface="Calibri"/>
              </a:rPr>
              <a:t> </a:t>
            </a:r>
            <a:r>
              <a:rPr sz="1400" spc="-30" dirty="0">
                <a:latin typeface="Calibri"/>
                <a:cs typeface="Calibri"/>
              </a:rPr>
              <a:t>tranšferred</a:t>
            </a:r>
            <a:r>
              <a:rPr sz="1400" spc="110" dirty="0">
                <a:latin typeface="Calibri"/>
                <a:cs typeface="Calibri"/>
              </a:rPr>
              <a:t> </a:t>
            </a:r>
            <a:r>
              <a:rPr sz="1400" spc="-10" dirty="0">
                <a:latin typeface="Calibri"/>
                <a:cs typeface="Calibri"/>
              </a:rPr>
              <a:t>rèvenibly </a:t>
            </a:r>
            <a:r>
              <a:rPr sz="1400" dirty="0">
                <a:solidFill>
                  <a:srgbClr val="151515"/>
                </a:solidFill>
                <a:latin typeface="Calibri"/>
                <a:cs typeface="Calibri"/>
              </a:rPr>
              <a:t>from</a:t>
            </a:r>
            <a:r>
              <a:rPr sz="1400" spc="290" dirty="0">
                <a:solidFill>
                  <a:srgbClr val="151515"/>
                </a:solidFill>
                <a:latin typeface="Calibri"/>
                <a:cs typeface="Calibri"/>
              </a:rPr>
              <a:t> </a:t>
            </a:r>
            <a:r>
              <a:rPr sz="1400" dirty="0">
                <a:solidFill>
                  <a:srgbClr val="111111"/>
                </a:solidFill>
                <a:latin typeface="Calibri"/>
                <a:cs typeface="Calibri"/>
              </a:rPr>
              <a:t>the</a:t>
            </a:r>
            <a:r>
              <a:rPr sz="1400" spc="310" dirty="0">
                <a:solidFill>
                  <a:srgbClr val="111111"/>
                </a:solidFill>
                <a:latin typeface="Calibri"/>
                <a:cs typeface="Calibri"/>
              </a:rPr>
              <a:t> </a:t>
            </a:r>
            <a:r>
              <a:rPr sz="1400" dirty="0">
                <a:solidFill>
                  <a:srgbClr val="1D1D1D"/>
                </a:solidFill>
                <a:latin typeface="Calibri"/>
                <a:cs typeface="Calibri"/>
              </a:rPr>
              <a:t>high</a:t>
            </a:r>
            <a:r>
              <a:rPr sz="1400" spc="280" dirty="0">
                <a:solidFill>
                  <a:srgbClr val="1D1D1D"/>
                </a:solidFill>
                <a:latin typeface="Calibri"/>
                <a:cs typeface="Calibri"/>
              </a:rPr>
              <a:t> </a:t>
            </a:r>
            <a:r>
              <a:rPr sz="1400" spc="-40" dirty="0">
                <a:latin typeface="Calibri"/>
                <a:cs typeface="Calibri"/>
              </a:rPr>
              <a:t>tempera'túre</a:t>
            </a:r>
            <a:r>
              <a:rPr sz="1400" spc="345" dirty="0">
                <a:latin typeface="Calibri"/>
                <a:cs typeface="Calibri"/>
              </a:rPr>
              <a:t> </a:t>
            </a:r>
            <a:r>
              <a:rPr sz="1400" dirty="0">
                <a:latin typeface="Calibri"/>
                <a:cs typeface="Calibri"/>
              </a:rPr>
              <a:t>reśervoir</a:t>
            </a:r>
            <a:r>
              <a:rPr sz="1400" spc="365" dirty="0">
                <a:latin typeface="Calibri"/>
                <a:cs typeface="Calibri"/>
              </a:rPr>
              <a:t> </a:t>
            </a:r>
            <a:r>
              <a:rPr sz="1400" dirty="0">
                <a:solidFill>
                  <a:srgbClr val="0C0C0C"/>
                </a:solidFill>
                <a:latin typeface="Calibri"/>
                <a:cs typeface="Calibri"/>
              </a:rPr>
              <a:t>ał</a:t>
            </a:r>
            <a:r>
              <a:rPr sz="1400" spc="250" dirty="0">
                <a:solidFill>
                  <a:srgbClr val="0C0C0C"/>
                </a:solidFill>
                <a:latin typeface="Calibri"/>
                <a:cs typeface="Calibri"/>
              </a:rPr>
              <a:t> </a:t>
            </a:r>
            <a:r>
              <a:rPr sz="1400" dirty="0">
                <a:solidFill>
                  <a:srgbClr val="2D2D2D"/>
                </a:solidFill>
                <a:latin typeface="Calibri"/>
                <a:cs typeface="Calibri"/>
              </a:rPr>
              <a:t>the</a:t>
            </a:r>
            <a:r>
              <a:rPr sz="1400" spc="175" dirty="0">
                <a:solidFill>
                  <a:srgbClr val="2D2D2D"/>
                </a:solidFill>
                <a:latin typeface="Calibri"/>
                <a:cs typeface="Calibri"/>
              </a:rPr>
              <a:t> </a:t>
            </a:r>
            <a:r>
              <a:rPr sz="1400" spc="-30" dirty="0">
                <a:solidFill>
                  <a:srgbClr val="0F0F0F"/>
                </a:solidFill>
                <a:latin typeface="Calibri"/>
                <a:cs typeface="Calibri"/>
              </a:rPr>
              <a:t>i:ónstanŁ </a:t>
            </a:r>
            <a:r>
              <a:rPr sz="1350" spc="-40" dirty="0">
                <a:latin typeface="Calibri"/>
                <a:cs typeface="Calibri"/>
              </a:rPr>
              <a:t>tempera'ture</a:t>
            </a:r>
            <a:r>
              <a:rPr sz="1350" spc="140" dirty="0">
                <a:latin typeface="Calibri"/>
                <a:cs typeface="Calibri"/>
              </a:rPr>
              <a:t> </a:t>
            </a:r>
            <a:r>
              <a:rPr sz="1350" dirty="0">
                <a:solidFill>
                  <a:srgbClr val="111111"/>
                </a:solidFill>
                <a:latin typeface="Calibri"/>
                <a:cs typeface="Calibri"/>
              </a:rPr>
              <a:t>T«.</a:t>
            </a:r>
            <a:r>
              <a:rPr sz="1350" spc="110" dirty="0">
                <a:solidFill>
                  <a:srgbClr val="111111"/>
                </a:solidFill>
                <a:latin typeface="Calibri"/>
                <a:cs typeface="Calibri"/>
              </a:rPr>
              <a:t> </a:t>
            </a:r>
            <a:r>
              <a:rPr sz="1350" dirty="0">
                <a:solidFill>
                  <a:srgbClr val="232323"/>
                </a:solidFill>
                <a:latin typeface="Calibri"/>
                <a:cs typeface="Calibri"/>
              </a:rPr>
              <a:t>The</a:t>
            </a:r>
            <a:r>
              <a:rPr sz="1350" spc="60" dirty="0">
                <a:solidFill>
                  <a:srgbClr val="232323"/>
                </a:solidFill>
                <a:latin typeface="Calibri"/>
                <a:cs typeface="Calibri"/>
              </a:rPr>
              <a:t> </a:t>
            </a:r>
            <a:r>
              <a:rPr sz="1350" dirty="0">
                <a:solidFill>
                  <a:srgbClr val="1C1C1C"/>
                </a:solidFill>
                <a:latin typeface="Calibri"/>
                <a:cs typeface="Calibri"/>
              </a:rPr>
              <a:t>plstoń</a:t>
            </a:r>
            <a:r>
              <a:rPr sz="1350" spc="65" dirty="0">
                <a:solidFill>
                  <a:srgbClr val="1C1C1C"/>
                </a:solidFill>
                <a:latin typeface="Calibri"/>
                <a:cs typeface="Calibri"/>
              </a:rPr>
              <a:t> </a:t>
            </a:r>
            <a:r>
              <a:rPr sz="1350" spc="-10" dirty="0">
                <a:solidFill>
                  <a:srgbClr val="1A1A1A"/>
                </a:solidFill>
                <a:latin typeface="Calibri"/>
                <a:cs typeface="Calibri"/>
              </a:rPr>
              <a:t>In'</a:t>
            </a:r>
            <a:r>
              <a:rPr sz="1350" spc="45" dirty="0">
                <a:solidFill>
                  <a:srgbClr val="1A1A1A"/>
                </a:solidFill>
                <a:latin typeface="Calibri"/>
                <a:cs typeface="Calibri"/>
              </a:rPr>
              <a:t> </a:t>
            </a:r>
            <a:r>
              <a:rPr sz="1350" dirty="0">
                <a:latin typeface="Calibri"/>
                <a:cs typeface="Calibri"/>
              </a:rPr>
              <a:t>the</a:t>
            </a:r>
            <a:r>
              <a:rPr sz="1350" spc="20" dirty="0">
                <a:latin typeface="Calibri"/>
                <a:cs typeface="Calibri"/>
              </a:rPr>
              <a:t> </a:t>
            </a:r>
            <a:r>
              <a:rPr sz="1350" spc="-20" dirty="0">
                <a:solidFill>
                  <a:srgbClr val="0F0F0F"/>
                </a:solidFill>
                <a:latin typeface="Calibri"/>
                <a:cs typeface="Calibri"/>
              </a:rPr>
              <a:t>cylinder'</a:t>
            </a:r>
            <a:r>
              <a:rPr sz="1350" spc="-55" dirty="0">
                <a:solidFill>
                  <a:srgbClr val="0F0F0F"/>
                </a:solidFill>
                <a:latin typeface="Calibri"/>
                <a:cs typeface="Calibri"/>
              </a:rPr>
              <a:t> </a:t>
            </a:r>
            <a:r>
              <a:rPr sz="1350" dirty="0">
                <a:solidFill>
                  <a:srgbClr val="1F1F1F"/>
                </a:solidFill>
                <a:latin typeface="Calibri"/>
                <a:cs typeface="Calibri"/>
              </a:rPr>
              <a:t>is</a:t>
            </a:r>
            <a:r>
              <a:rPr sz="1350" spc="114" dirty="0">
                <a:solidFill>
                  <a:srgbClr val="1F1F1F"/>
                </a:solidFill>
                <a:latin typeface="Calibri"/>
                <a:cs typeface="Calibri"/>
              </a:rPr>
              <a:t> </a:t>
            </a:r>
            <a:r>
              <a:rPr sz="1350" spc="-10" dirty="0">
                <a:solidFill>
                  <a:srgbClr val="151515"/>
                </a:solidFill>
                <a:latin typeface="Calibri"/>
                <a:cs typeface="Calibri"/>
              </a:rPr>
              <a:t>w\thdravm </a:t>
            </a:r>
            <a:r>
              <a:rPr sz="1350" dirty="0">
                <a:latin typeface="Calibri"/>
                <a:cs typeface="Calibri"/>
              </a:rPr>
              <a:t>and</a:t>
            </a:r>
            <a:r>
              <a:rPr sz="1350" spc="-45" dirty="0">
                <a:latin typeface="Calibri"/>
                <a:cs typeface="Calibri"/>
              </a:rPr>
              <a:t> </a:t>
            </a:r>
            <a:r>
              <a:rPr sz="1350" dirty="0">
                <a:solidFill>
                  <a:srgbClr val="3D3D3D"/>
                </a:solidFill>
                <a:latin typeface="Calibri"/>
                <a:cs typeface="Calibri"/>
              </a:rPr>
              <a:t>the</a:t>
            </a:r>
            <a:r>
              <a:rPr sz="1350" spc="-75" dirty="0">
                <a:solidFill>
                  <a:srgbClr val="3D3D3D"/>
                </a:solidFill>
                <a:latin typeface="Calibri"/>
                <a:cs typeface="Calibri"/>
              </a:rPr>
              <a:t> </a:t>
            </a:r>
            <a:r>
              <a:rPr sz="1350" spc="-40" dirty="0">
                <a:solidFill>
                  <a:srgbClr val="0F0F0F"/>
                </a:solidFill>
                <a:latin typeface="Calibri"/>
                <a:cs typeface="Calibri"/>
              </a:rPr>
              <a:t>volurrie</a:t>
            </a:r>
            <a:r>
              <a:rPr sz="1350" spc="-35" dirty="0">
                <a:solidFill>
                  <a:srgbClr val="0F0F0F"/>
                </a:solidFill>
                <a:latin typeface="Calibri"/>
                <a:cs typeface="Calibri"/>
              </a:rPr>
              <a:t> </a:t>
            </a:r>
            <a:r>
              <a:rPr sz="1350" spc="-10" dirty="0">
                <a:latin typeface="Calibri"/>
                <a:cs typeface="Calibri"/>
              </a:rPr>
              <a:t>Increases.</a:t>
            </a:r>
            <a:endParaRPr sz="1350">
              <a:latin typeface="Calibri"/>
              <a:cs typeface="Calibri"/>
            </a:endParaRPr>
          </a:p>
          <a:p>
            <a:pPr marL="19050" algn="just">
              <a:lnSpc>
                <a:spcPts val="1450"/>
              </a:lnSpc>
            </a:pPr>
            <a:r>
              <a:rPr sz="1350" spc="-25" dirty="0">
                <a:latin typeface="Calibri"/>
                <a:cs typeface="Calibri"/>
              </a:rPr>
              <a:t>3-</a:t>
            </a:r>
            <a:r>
              <a:rPr sz="1350" dirty="0">
                <a:latin typeface="Calibri"/>
                <a:cs typeface="Calibri"/>
              </a:rPr>
              <a:t>4</a:t>
            </a:r>
            <a:r>
              <a:rPr sz="1350" spc="145" dirty="0">
                <a:latin typeface="Calibri"/>
                <a:cs typeface="Calibri"/>
              </a:rPr>
              <a:t>  </a:t>
            </a:r>
            <a:r>
              <a:rPr sz="1350" spc="-10" dirty="0">
                <a:latin typeface="Calibri"/>
                <a:cs typeface="Calibri"/>
              </a:rPr>
              <a:t>Adiabaefc</a:t>
            </a:r>
            <a:r>
              <a:rPr sz="1350" spc="140" dirty="0">
                <a:latin typeface="Calibri"/>
                <a:cs typeface="Calibri"/>
              </a:rPr>
              <a:t>  </a:t>
            </a:r>
            <a:r>
              <a:rPr sz="1350" dirty="0">
                <a:latin typeface="Calibri"/>
                <a:cs typeface="Calibri"/>
              </a:rPr>
              <a:t>Reversible</a:t>
            </a:r>
            <a:r>
              <a:rPr sz="1350" spc="155" dirty="0">
                <a:latin typeface="Calibri"/>
                <a:cs typeface="Calibri"/>
              </a:rPr>
              <a:t>  </a:t>
            </a:r>
            <a:r>
              <a:rPr sz="1350" dirty="0">
                <a:latin typeface="Calibri"/>
                <a:cs typeface="Calibri"/>
              </a:rPr>
              <a:t>Gpøps[gn,</a:t>
            </a:r>
            <a:r>
              <a:rPr sz="1350" spc="155" dirty="0">
                <a:latin typeface="Calibri"/>
                <a:cs typeface="Calibri"/>
              </a:rPr>
              <a:t>  </a:t>
            </a:r>
            <a:r>
              <a:rPr sz="1350" dirty="0">
                <a:solidFill>
                  <a:srgbClr val="262626"/>
                </a:solidFill>
                <a:latin typeface="Calibri"/>
                <a:cs typeface="Calibri"/>
              </a:rPr>
              <a:t>The</a:t>
            </a:r>
            <a:r>
              <a:rPr sz="1350" spc="310" dirty="0">
                <a:solidFill>
                  <a:srgbClr val="262626"/>
                </a:solidFill>
                <a:latin typeface="Calibri"/>
                <a:cs typeface="Calibri"/>
              </a:rPr>
              <a:t> </a:t>
            </a:r>
            <a:r>
              <a:rPr sz="1350" spc="-55" dirty="0">
                <a:solidFill>
                  <a:srgbClr val="2F2F2F"/>
                </a:solidFill>
                <a:latin typeface="Calibri"/>
                <a:cs typeface="Calibri"/>
              </a:rPr>
              <a:t>.f;yTinder</a:t>
            </a:r>
            <a:r>
              <a:rPr sz="1350" spc="150" dirty="0">
                <a:solidFill>
                  <a:srgbClr val="2F2F2F"/>
                </a:solidFill>
                <a:latin typeface="Calibri"/>
                <a:cs typeface="Calibri"/>
              </a:rPr>
              <a:t>  </a:t>
            </a:r>
            <a:r>
              <a:rPr sz="1350" spc="-25" dirty="0">
                <a:solidFill>
                  <a:srgbClr val="363636"/>
                </a:solidFill>
                <a:latin typeface="Calibri"/>
                <a:cs typeface="Calibri"/>
              </a:rPr>
              <a:t>is</a:t>
            </a:r>
            <a:endParaRPr sz="1350">
              <a:latin typeface="Calibri"/>
              <a:cs typeface="Calibri"/>
            </a:endParaRPr>
          </a:p>
          <a:p>
            <a:pPr marL="19685" marR="12700" algn="just">
              <a:lnSpc>
                <a:spcPct val="97200"/>
              </a:lnSpc>
              <a:spcBef>
                <a:spcPts val="125"/>
              </a:spcBef>
            </a:pPr>
            <a:r>
              <a:rPr sz="1350" dirty="0">
                <a:solidFill>
                  <a:srgbClr val="131313"/>
                </a:solidFill>
                <a:latin typeface="Calibri"/>
                <a:cs typeface="Calibri"/>
              </a:rPr>
              <a:t>completely</a:t>
            </a:r>
            <a:r>
              <a:rPr sz="1350" spc="409" dirty="0">
                <a:solidFill>
                  <a:srgbClr val="131313"/>
                </a:solidFill>
                <a:latin typeface="Calibri"/>
                <a:cs typeface="Calibri"/>
              </a:rPr>
              <a:t> </a:t>
            </a:r>
            <a:r>
              <a:rPr sz="1350" dirty="0">
                <a:solidFill>
                  <a:srgbClr val="1D1D1D"/>
                </a:solidFill>
                <a:latin typeface="Calibri"/>
                <a:cs typeface="Calibri"/>
              </a:rPr>
              <a:t>insulated</a:t>
            </a:r>
            <a:r>
              <a:rPr sz="1350" spc="430" dirty="0">
                <a:solidFill>
                  <a:srgbClr val="1D1D1D"/>
                </a:solidFill>
                <a:latin typeface="Calibri"/>
                <a:cs typeface="Calibri"/>
              </a:rPr>
              <a:t> </a:t>
            </a:r>
            <a:r>
              <a:rPr sz="1350" dirty="0">
                <a:solidFill>
                  <a:srgbClr val="414141"/>
                </a:solidFill>
                <a:latin typeface="Calibri"/>
                <a:cs typeface="Calibri"/>
              </a:rPr>
              <a:t>so</a:t>
            </a:r>
            <a:r>
              <a:rPr sz="1350" spc="370" dirty="0">
                <a:solidFill>
                  <a:srgbClr val="414141"/>
                </a:solidFill>
                <a:latin typeface="Calibri"/>
                <a:cs typeface="Calibri"/>
              </a:rPr>
              <a:t> </a:t>
            </a:r>
            <a:r>
              <a:rPr sz="1350" dirty="0">
                <a:latin typeface="Calibri"/>
                <a:cs typeface="Calibri"/>
              </a:rPr>
              <a:t>thaF</a:t>
            </a:r>
            <a:r>
              <a:rPr sz="1350" spc="254" dirty="0">
                <a:latin typeface="Calibri"/>
                <a:cs typeface="Calibri"/>
              </a:rPr>
              <a:t> </a:t>
            </a:r>
            <a:r>
              <a:rPr sz="1350" dirty="0">
                <a:solidFill>
                  <a:srgbClr val="1C1C1C"/>
                </a:solidFill>
                <a:latin typeface="Calibri"/>
                <a:cs typeface="Calibri"/>
              </a:rPr>
              <a:t>ne</a:t>
            </a:r>
            <a:r>
              <a:rPr sz="1350" spc="110" dirty="0">
                <a:solidFill>
                  <a:srgbClr val="1C1C1C"/>
                </a:solidFill>
                <a:latin typeface="Calibri"/>
                <a:cs typeface="Calibri"/>
              </a:rPr>
              <a:t>  </a:t>
            </a:r>
            <a:r>
              <a:rPr sz="1350" dirty="0">
                <a:solidFill>
                  <a:srgbClr val="0E0E0E"/>
                </a:solidFill>
                <a:latin typeface="Calibri"/>
                <a:cs typeface="Calibri"/>
              </a:rPr>
              <a:t>heät</a:t>
            </a:r>
            <a:r>
              <a:rPr sz="1350" spc="400" dirty="0">
                <a:solidFill>
                  <a:srgbClr val="0E0E0E"/>
                </a:solidFill>
                <a:latin typeface="Calibri"/>
                <a:cs typeface="Calibri"/>
              </a:rPr>
              <a:t> </a:t>
            </a:r>
            <a:r>
              <a:rPr sz="1350" dirty="0">
                <a:solidFill>
                  <a:srgbClr val="131313"/>
                </a:solidFill>
                <a:latin typeface="Calibri"/>
                <a:cs typeface="Calibri"/>
              </a:rPr>
              <a:t>tiansfer</a:t>
            </a:r>
            <a:r>
              <a:rPr sz="1350" spc="325" dirty="0">
                <a:solidFill>
                  <a:srgbClr val="131313"/>
                </a:solidFill>
                <a:latin typeface="Calibri"/>
                <a:cs typeface="Calibri"/>
              </a:rPr>
              <a:t> </a:t>
            </a:r>
            <a:r>
              <a:rPr sz="1350" spc="-10" dirty="0">
                <a:solidFill>
                  <a:srgbClr val="212121"/>
                </a:solidFill>
                <a:latin typeface="Calibri"/>
                <a:cs typeface="Calibri"/>
              </a:rPr>
              <a:t>occun </a:t>
            </a:r>
            <a:r>
              <a:rPr sz="1350" spc="-20" dirty="0">
                <a:solidFill>
                  <a:srgbClr val="1C1C1C"/>
                </a:solidFill>
                <a:latin typeface="Calibri"/>
                <a:cs typeface="Calibri"/>
              </a:rPr>
              <a:t>durir\g</a:t>
            </a:r>
            <a:r>
              <a:rPr sz="1350" spc="120" dirty="0">
                <a:solidFill>
                  <a:srgbClr val="1C1C1C"/>
                </a:solidFill>
                <a:latin typeface="Calibri"/>
                <a:cs typeface="Calibri"/>
              </a:rPr>
              <a:t> </a:t>
            </a:r>
            <a:r>
              <a:rPr sz="1350" dirty="0">
                <a:solidFill>
                  <a:srgbClr val="111111"/>
                </a:solidFill>
                <a:latin typeface="Calibri"/>
                <a:cs typeface="Calibri"/>
              </a:rPr>
              <a:t>thls</a:t>
            </a:r>
            <a:r>
              <a:rPr sz="1350" spc="15" dirty="0">
                <a:solidFill>
                  <a:srgbClr val="111111"/>
                </a:solidFill>
                <a:latin typeface="Calibri"/>
                <a:cs typeface="Calibri"/>
              </a:rPr>
              <a:t> </a:t>
            </a:r>
            <a:r>
              <a:rPr sz="1350" spc="-25" dirty="0">
                <a:solidFill>
                  <a:srgbClr val="2D2D2D"/>
                </a:solidFill>
                <a:latin typeface="Calibri"/>
                <a:cs typeface="Calibri"/>
              </a:rPr>
              <a:t>reuemible</a:t>
            </a:r>
            <a:r>
              <a:rPr sz="1350" spc="90" dirty="0">
                <a:solidFill>
                  <a:srgbClr val="2D2D2D"/>
                </a:solidFill>
                <a:latin typeface="Calibri"/>
                <a:cs typeface="Calibri"/>
              </a:rPr>
              <a:t> </a:t>
            </a:r>
            <a:r>
              <a:rPr sz="1350" dirty="0">
                <a:solidFill>
                  <a:srgbClr val="262626"/>
                </a:solidFill>
                <a:latin typeface="Calibri"/>
                <a:cs typeface="Calibri"/>
              </a:rPr>
              <a:t>process.</a:t>
            </a:r>
            <a:r>
              <a:rPr sz="1350" spc="25" dirty="0">
                <a:solidFill>
                  <a:srgbClr val="262626"/>
                </a:solidFill>
                <a:latin typeface="Calibri"/>
                <a:cs typeface="Calibri"/>
              </a:rPr>
              <a:t> </a:t>
            </a:r>
            <a:r>
              <a:rPr sz="1350" dirty="0">
                <a:solidFill>
                  <a:srgbClr val="181818"/>
                </a:solidFill>
                <a:latin typeface="Calibri"/>
                <a:cs typeface="Calibri"/>
              </a:rPr>
              <a:t>The</a:t>
            </a:r>
            <a:r>
              <a:rPr sz="1350" spc="10" dirty="0">
                <a:solidFill>
                  <a:srgbClr val="181818"/>
                </a:solidFill>
                <a:latin typeface="Calibri"/>
                <a:cs typeface="Calibri"/>
              </a:rPr>
              <a:t> </a:t>
            </a:r>
            <a:r>
              <a:rPr sz="1350" dirty="0">
                <a:solidFill>
                  <a:srgbClr val="343434"/>
                </a:solidFill>
                <a:latin typeface="Calibri"/>
                <a:cs typeface="Calibri"/>
              </a:rPr>
              <a:t>piston</a:t>
            </a:r>
            <a:r>
              <a:rPr sz="1350" spc="80" dirty="0">
                <a:solidFill>
                  <a:srgbClr val="343434"/>
                </a:solidFill>
                <a:latin typeface="Calibri"/>
                <a:cs typeface="Calibri"/>
              </a:rPr>
              <a:t> </a:t>
            </a:r>
            <a:r>
              <a:rPr sz="1350" spc="-140" dirty="0">
                <a:latin typeface="Calibri"/>
                <a:cs typeface="Calibri"/>
              </a:rPr>
              <a:t>Tn</a:t>
            </a:r>
            <a:r>
              <a:rPr sz="1350" spc="65" dirty="0">
                <a:latin typeface="Calibri"/>
                <a:cs typeface="Calibri"/>
              </a:rPr>
              <a:t> </a:t>
            </a:r>
            <a:r>
              <a:rPr sz="1350" dirty="0">
                <a:solidFill>
                  <a:srgbClr val="2D2D2D"/>
                </a:solidFill>
                <a:latin typeface="Calibri"/>
                <a:cs typeface="Calibri"/>
              </a:rPr>
              <a:t>the</a:t>
            </a:r>
            <a:r>
              <a:rPr sz="1350" spc="5" dirty="0">
                <a:solidFill>
                  <a:srgbClr val="2D2D2D"/>
                </a:solidFill>
                <a:latin typeface="Calibri"/>
                <a:cs typeface="Calibri"/>
              </a:rPr>
              <a:t> </a:t>
            </a:r>
            <a:r>
              <a:rPr sz="1350" spc="-25" dirty="0">
                <a:solidFill>
                  <a:srgbClr val="181818"/>
                </a:solidFill>
                <a:latin typeface="Calibri"/>
                <a:cs typeface="Calibri"/>
              </a:rPr>
              <a:t>¢yTinder </a:t>
            </a:r>
            <a:r>
              <a:rPr sz="1350" spc="-20" dirty="0">
                <a:solidFill>
                  <a:srgbClr val="0C0C0C"/>
                </a:solidFill>
                <a:latin typeface="Calibri"/>
                <a:cs typeface="Calibri"/>
              </a:rPr>
              <a:t>continues</a:t>
            </a:r>
            <a:r>
              <a:rPr sz="1350" spc="-55" dirty="0">
                <a:solidFill>
                  <a:srgbClr val="0C0C0C"/>
                </a:solidFill>
                <a:latin typeface="Calibri"/>
                <a:cs typeface="Calibri"/>
              </a:rPr>
              <a:t> </a:t>
            </a:r>
            <a:r>
              <a:rPr sz="1350" dirty="0">
                <a:solidFill>
                  <a:srgbClr val="0C0C0C"/>
                </a:solidFill>
                <a:latin typeface="Calibri"/>
                <a:cs typeface="Calibri"/>
              </a:rPr>
              <a:t>to</a:t>
            </a:r>
            <a:r>
              <a:rPr sz="1350" spc="-75" dirty="0">
                <a:solidFill>
                  <a:srgbClr val="0C0C0C"/>
                </a:solidFill>
                <a:latin typeface="Calibri"/>
                <a:cs typeface="Calibri"/>
              </a:rPr>
              <a:t> </a:t>
            </a:r>
            <a:r>
              <a:rPr sz="1350" dirty="0">
                <a:solidFill>
                  <a:srgbClr val="111111"/>
                </a:solidFill>
                <a:latin typeface="Calibri"/>
                <a:cs typeface="Calibri"/>
              </a:rPr>
              <a:t>be</a:t>
            </a:r>
            <a:r>
              <a:rPr sz="1350" spc="-95" dirty="0">
                <a:solidFill>
                  <a:srgbClr val="111111"/>
                </a:solidFill>
                <a:latin typeface="Calibri"/>
                <a:cs typeface="Calibri"/>
              </a:rPr>
              <a:t> </a:t>
            </a:r>
            <a:r>
              <a:rPr sz="1350" spc="-10" dirty="0">
                <a:latin typeface="Calibri"/>
                <a:cs typeface="Calibri"/>
              </a:rPr>
              <a:t>withdrawn</a:t>
            </a:r>
            <a:r>
              <a:rPr sz="1350" spc="-25" dirty="0">
                <a:latin typeface="Calibri"/>
                <a:cs typeface="Calibri"/>
              </a:rPr>
              <a:t> </a:t>
            </a:r>
            <a:r>
              <a:rPr sz="1350" dirty="0">
                <a:solidFill>
                  <a:srgbClr val="242424"/>
                </a:solidFill>
                <a:latin typeface="Calibri"/>
                <a:cs typeface="Calibri"/>
              </a:rPr>
              <a:t>ąnd</a:t>
            </a:r>
            <a:r>
              <a:rPr sz="1350" spc="-20" dirty="0">
                <a:solidFill>
                  <a:srgbClr val="242424"/>
                </a:solidFill>
                <a:latin typeface="Calibri"/>
                <a:cs typeface="Calibri"/>
              </a:rPr>
              <a:t> </a:t>
            </a:r>
            <a:r>
              <a:rPr sz="1350" dirty="0">
                <a:latin typeface="Calibri"/>
                <a:cs typeface="Calibri"/>
              </a:rPr>
              <a:t>the</a:t>
            </a:r>
            <a:r>
              <a:rPr sz="1350" spc="-5" dirty="0">
                <a:latin typeface="Calibri"/>
                <a:cs typeface="Calibri"/>
              </a:rPr>
              <a:t> </a:t>
            </a:r>
            <a:r>
              <a:rPr sz="1350" spc="-20" dirty="0">
                <a:solidFill>
                  <a:srgbClr val="232323"/>
                </a:solidFill>
                <a:latin typeface="Calibri"/>
                <a:cs typeface="Calibri"/>
              </a:rPr>
              <a:t>vuIume</a:t>
            </a:r>
            <a:r>
              <a:rPr sz="1350" spc="-45" dirty="0">
                <a:solidFill>
                  <a:srgbClr val="232323"/>
                </a:solidFill>
                <a:latin typeface="Calibri"/>
                <a:cs typeface="Calibri"/>
              </a:rPr>
              <a:t> </a:t>
            </a:r>
            <a:r>
              <a:rPr sz="1350" spc="-10" dirty="0">
                <a:latin typeface="Calibri"/>
                <a:cs typeface="Calibri"/>
              </a:rPr>
              <a:t>Increasing</a:t>
            </a:r>
            <a:endParaRPr sz="1350">
              <a:latin typeface="Calibri"/>
              <a:cs typeface="Calibri"/>
            </a:endParaRPr>
          </a:p>
        </p:txBody>
      </p:sp>
      <p:sp>
        <p:nvSpPr>
          <p:cNvPr id="18" name="object 18"/>
          <p:cNvSpPr txBox="1"/>
          <p:nvPr/>
        </p:nvSpPr>
        <p:spPr>
          <a:xfrm>
            <a:off x="5181453" y="1466320"/>
            <a:ext cx="4041775" cy="627479"/>
          </a:xfrm>
          <a:prstGeom prst="rect">
            <a:avLst/>
          </a:prstGeom>
        </p:spPr>
        <p:txBody>
          <a:bodyPr vert="horz" wrap="square" lIns="0" tIns="21590" rIns="0" bIns="0" rtlCol="0">
            <a:spAutoFit/>
          </a:bodyPr>
          <a:lstStyle/>
          <a:p>
            <a:pPr marL="12700" marR="5080" indent="8255" algn="just">
              <a:lnSpc>
                <a:spcPct val="95700"/>
              </a:lnSpc>
              <a:spcBef>
                <a:spcPts val="170"/>
              </a:spcBef>
            </a:pPr>
            <a:r>
              <a:rPr sz="1350" spc="-25" dirty="0">
                <a:latin typeface="Calibri"/>
                <a:cs typeface="Calibri"/>
              </a:rPr>
              <a:t>4-</a:t>
            </a:r>
            <a:r>
              <a:rPr sz="1350" dirty="0">
                <a:latin typeface="Calibri"/>
                <a:cs typeface="Calibri"/>
              </a:rPr>
              <a:t>1</a:t>
            </a:r>
            <a:r>
              <a:rPr sz="1350" spc="275" dirty="0">
                <a:latin typeface="Calibri"/>
                <a:cs typeface="Calibri"/>
              </a:rPr>
              <a:t>  </a:t>
            </a:r>
            <a:r>
              <a:rPr sz="1350" dirty="0">
                <a:latin typeface="Calibri"/>
                <a:cs typeface="Calibri"/>
              </a:rPr>
              <a:t>Isotherñ*aI</a:t>
            </a:r>
            <a:r>
              <a:rPr sz="1350" spc="330" dirty="0">
                <a:latin typeface="Calibri"/>
                <a:cs typeface="Calibri"/>
              </a:rPr>
              <a:t>  </a:t>
            </a:r>
            <a:r>
              <a:rPr sz="1350" dirty="0">
                <a:latin typeface="Calibri"/>
                <a:cs typeface="Calibri"/>
              </a:rPr>
              <a:t>Go‹npresclon.</a:t>
            </a:r>
            <a:r>
              <a:rPr sz="1350" spc="325" dirty="0">
                <a:latin typeface="Calibri"/>
                <a:cs typeface="Calibri"/>
              </a:rPr>
              <a:t>  </a:t>
            </a:r>
            <a:r>
              <a:rPr sz="1350" dirty="0">
                <a:solidFill>
                  <a:srgbClr val="1F1F1F"/>
                </a:solidFill>
                <a:latin typeface="Calibri"/>
                <a:cs typeface="Calibri"/>
              </a:rPr>
              <a:t>Heat</a:t>
            </a:r>
            <a:r>
              <a:rPr sz="1350" spc="300" dirty="0">
                <a:solidFill>
                  <a:srgbClr val="1F1F1F"/>
                </a:solidFill>
                <a:latin typeface="Calibri"/>
                <a:cs typeface="Calibri"/>
              </a:rPr>
              <a:t>  </a:t>
            </a:r>
            <a:r>
              <a:rPr sz="1350" dirty="0">
                <a:solidFill>
                  <a:srgbClr val="242424"/>
                </a:solidFill>
                <a:latin typeface="Calibri"/>
                <a:cs typeface="Calibri"/>
              </a:rPr>
              <a:t>is</a:t>
            </a:r>
            <a:r>
              <a:rPr sz="1350" spc="315" dirty="0">
                <a:solidFill>
                  <a:srgbClr val="242424"/>
                </a:solidFill>
                <a:latin typeface="Calibri"/>
                <a:cs typeface="Calibri"/>
              </a:rPr>
              <a:t>  </a:t>
            </a:r>
            <a:r>
              <a:rPr sz="1350" spc="-10" dirty="0">
                <a:latin typeface="Calibri"/>
                <a:cs typeface="Calibri"/>
              </a:rPr>
              <a:t>tmnsferred </a:t>
            </a:r>
            <a:r>
              <a:rPr sz="1350" dirty="0">
                <a:solidFill>
                  <a:srgbClr val="0C0C0C"/>
                </a:solidFill>
                <a:latin typeface="Calibri"/>
                <a:cs typeface="Calibri"/>
              </a:rPr>
              <a:t>reversibly</a:t>
            </a:r>
            <a:r>
              <a:rPr sz="1350" spc="160" dirty="0">
                <a:solidFill>
                  <a:srgbClr val="0C0C0C"/>
                </a:solidFill>
                <a:latin typeface="Calibri"/>
                <a:cs typeface="Calibri"/>
              </a:rPr>
              <a:t>  </a:t>
            </a:r>
            <a:r>
              <a:rPr sz="1350" spc="55" dirty="0">
                <a:solidFill>
                  <a:srgbClr val="1A1A1A"/>
                </a:solidFill>
                <a:latin typeface="Calibri"/>
                <a:cs typeface="Calibri"/>
              </a:rPr>
              <a:t>ta</a:t>
            </a:r>
            <a:r>
              <a:rPr sz="1350" spc="475" dirty="0">
                <a:solidFill>
                  <a:srgbClr val="1A1A1A"/>
                </a:solidFill>
                <a:latin typeface="Calibri"/>
                <a:cs typeface="Calibri"/>
              </a:rPr>
              <a:t> </a:t>
            </a:r>
            <a:r>
              <a:rPr sz="1350" dirty="0">
                <a:latin typeface="Calibri"/>
                <a:cs typeface="Calibri"/>
              </a:rPr>
              <a:t>the</a:t>
            </a:r>
            <a:r>
              <a:rPr sz="1350" spc="114" dirty="0">
                <a:latin typeface="Calibri"/>
                <a:cs typeface="Calibri"/>
              </a:rPr>
              <a:t>  </a:t>
            </a:r>
            <a:r>
              <a:rPr sz="1350" dirty="0">
                <a:solidFill>
                  <a:srgbClr val="262626"/>
                </a:solidFill>
                <a:latin typeface="Calibri"/>
                <a:cs typeface="Calibri"/>
              </a:rPr>
              <a:t>Ion</a:t>
            </a:r>
            <a:r>
              <a:rPr sz="1350" spc="180" dirty="0">
                <a:solidFill>
                  <a:srgbClr val="262626"/>
                </a:solidFill>
                <a:latin typeface="Calibri"/>
                <a:cs typeface="Calibri"/>
              </a:rPr>
              <a:t>  </a:t>
            </a:r>
            <a:r>
              <a:rPr sz="1350" dirty="0">
                <a:latin typeface="Calibri"/>
                <a:cs typeface="Calibri"/>
              </a:rPr>
              <a:t>temperature</a:t>
            </a:r>
            <a:r>
              <a:rPr sz="1350" spc="170" dirty="0">
                <a:latin typeface="Calibri"/>
                <a:cs typeface="Calibri"/>
              </a:rPr>
              <a:t>  </a:t>
            </a:r>
            <a:r>
              <a:rPr sz="1350" dirty="0">
                <a:solidFill>
                  <a:srgbClr val="232323"/>
                </a:solidFill>
                <a:latin typeface="Calibri"/>
                <a:cs typeface="Calibri"/>
              </a:rPr>
              <a:t>reservoir</a:t>
            </a:r>
            <a:r>
              <a:rPr sz="1350" spc="145" dirty="0">
                <a:solidFill>
                  <a:srgbClr val="232323"/>
                </a:solidFill>
                <a:latin typeface="Calibri"/>
                <a:cs typeface="Calibri"/>
              </a:rPr>
              <a:t>  </a:t>
            </a:r>
            <a:r>
              <a:rPr sz="1350" dirty="0">
                <a:solidFill>
                  <a:srgbClr val="1F1F1F"/>
                </a:solidFill>
                <a:latin typeface="Calibri"/>
                <a:cs typeface="Calibri"/>
              </a:rPr>
              <a:t>at</a:t>
            </a:r>
            <a:r>
              <a:rPr sz="1350" spc="160" dirty="0">
                <a:solidFill>
                  <a:srgbClr val="1F1F1F"/>
                </a:solidFill>
                <a:latin typeface="Calibri"/>
                <a:cs typeface="Calibri"/>
              </a:rPr>
              <a:t>  </a:t>
            </a:r>
            <a:r>
              <a:rPr sz="1350" spc="-25" dirty="0">
                <a:latin typeface="Calibri"/>
                <a:cs typeface="Calibri"/>
              </a:rPr>
              <a:t>the </a:t>
            </a:r>
            <a:r>
              <a:rPr sz="1400" spc="-35" dirty="0">
                <a:solidFill>
                  <a:srgbClr val="212121"/>
                </a:solidFill>
                <a:latin typeface="Calibri"/>
                <a:cs typeface="Calibri"/>
              </a:rPr>
              <a:t>constant</a:t>
            </a:r>
            <a:r>
              <a:rPr sz="1400" spc="204" dirty="0">
                <a:solidFill>
                  <a:srgbClr val="212121"/>
                </a:solidFill>
                <a:latin typeface="Calibri"/>
                <a:cs typeface="Calibri"/>
              </a:rPr>
              <a:t> </a:t>
            </a:r>
            <a:r>
              <a:rPr sz="1400" spc="-45" dirty="0">
                <a:latin typeface="Calibri"/>
                <a:cs typeface="Calibri"/>
              </a:rPr>
              <a:t>temperature</a:t>
            </a:r>
            <a:r>
              <a:rPr sz="1400" spc="160" dirty="0">
                <a:latin typeface="Calibri"/>
                <a:cs typeface="Calibri"/>
              </a:rPr>
              <a:t> </a:t>
            </a:r>
            <a:r>
              <a:rPr sz="1400" dirty="0">
                <a:solidFill>
                  <a:srgbClr val="1D1D1D"/>
                </a:solidFill>
                <a:latin typeface="Calibri"/>
                <a:cs typeface="Calibri"/>
              </a:rPr>
              <a:t>The</a:t>
            </a:r>
            <a:r>
              <a:rPr sz="1400" spc="55" dirty="0">
                <a:solidFill>
                  <a:srgbClr val="1D1D1D"/>
                </a:solidFill>
                <a:latin typeface="Calibri"/>
                <a:cs typeface="Calibri"/>
              </a:rPr>
              <a:t> </a:t>
            </a:r>
            <a:r>
              <a:rPr sz="1400" spc="-10" dirty="0">
                <a:solidFill>
                  <a:srgbClr val="1F1F1F"/>
                </a:solidFill>
                <a:latin typeface="Calibri"/>
                <a:cs typeface="Calibri"/>
              </a:rPr>
              <a:t>plstan</a:t>
            </a:r>
            <a:r>
              <a:rPr sz="1400" spc="175" dirty="0">
                <a:solidFill>
                  <a:srgbClr val="1F1F1F"/>
                </a:solidFill>
                <a:latin typeface="Calibri"/>
                <a:cs typeface="Calibri"/>
              </a:rPr>
              <a:t> </a:t>
            </a:r>
            <a:r>
              <a:rPr sz="1400" spc="-35" dirty="0">
                <a:latin typeface="Calibri"/>
                <a:cs typeface="Calibri"/>
              </a:rPr>
              <a:t>continues</a:t>
            </a:r>
            <a:r>
              <a:rPr sz="1400" spc="155" dirty="0">
                <a:latin typeface="Calibri"/>
                <a:cs typeface="Calibri"/>
              </a:rPr>
              <a:t> </a:t>
            </a:r>
            <a:r>
              <a:rPr sz="1400" dirty="0">
                <a:solidFill>
                  <a:srgbClr val="0F0F0F"/>
                </a:solidFill>
                <a:latin typeface="Calibri"/>
                <a:cs typeface="Calibri"/>
              </a:rPr>
              <a:t>œ</a:t>
            </a:r>
            <a:r>
              <a:rPr sz="1400" spc="70" dirty="0">
                <a:solidFill>
                  <a:srgbClr val="0F0F0F"/>
                </a:solidFill>
                <a:latin typeface="Calibri"/>
                <a:cs typeface="Calibri"/>
              </a:rPr>
              <a:t> </a:t>
            </a:r>
            <a:r>
              <a:rPr sz="1400" spc="-20" dirty="0">
                <a:latin typeface="Calibri"/>
                <a:cs typeface="Calibri"/>
              </a:rPr>
              <a:t>compress</a:t>
            </a:r>
            <a:endParaRPr sz="1400">
              <a:latin typeface="Calibri"/>
              <a:cs typeface="Calibri"/>
            </a:endParaRPr>
          </a:p>
        </p:txBody>
      </p:sp>
      <p:sp>
        <p:nvSpPr>
          <p:cNvPr id="19" name="object 19"/>
          <p:cNvSpPr txBox="1"/>
          <p:nvPr/>
        </p:nvSpPr>
        <p:spPr>
          <a:xfrm>
            <a:off x="5191423" y="2062956"/>
            <a:ext cx="2268220" cy="228909"/>
          </a:xfrm>
          <a:prstGeom prst="rect">
            <a:avLst/>
          </a:prstGeom>
        </p:spPr>
        <p:txBody>
          <a:bodyPr vert="horz" wrap="square" lIns="0" tIns="13335" rIns="0" bIns="0" rtlCol="0">
            <a:spAutoFit/>
          </a:bodyPr>
          <a:lstStyle/>
          <a:p>
            <a:pPr marL="12700">
              <a:spcBef>
                <a:spcPts val="105"/>
              </a:spcBef>
              <a:tabLst>
                <a:tab pos="391794" algn="l"/>
                <a:tab pos="1100450" algn="l"/>
                <a:tab pos="1945632" algn="l"/>
              </a:tabLst>
            </a:pPr>
            <a:r>
              <a:rPr sz="1400" spc="-25" dirty="0">
                <a:latin typeface="Calibri"/>
                <a:cs typeface="Calibri"/>
              </a:rPr>
              <a:t>the</a:t>
            </a:r>
            <a:r>
              <a:rPr sz="1400" dirty="0">
                <a:latin typeface="Calibri"/>
                <a:cs typeface="Calibri"/>
              </a:rPr>
              <a:t>	</a:t>
            </a:r>
            <a:r>
              <a:rPr sz="1400" spc="-10" dirty="0">
                <a:latin typeface="Calibri"/>
                <a:cs typeface="Calibri"/>
              </a:rPr>
              <a:t>working</a:t>
            </a:r>
            <a:r>
              <a:rPr sz="1400" dirty="0">
                <a:latin typeface="Calibri"/>
                <a:cs typeface="Calibri"/>
              </a:rPr>
              <a:t>	</a:t>
            </a:r>
            <a:r>
              <a:rPr sz="1400" spc="-10" dirty="0">
                <a:latin typeface="Calibri"/>
                <a:cs typeface="Calibri"/>
              </a:rPr>
              <a:t>substance</a:t>
            </a:r>
            <a:r>
              <a:rPr sz="1400" dirty="0">
                <a:latin typeface="Calibri"/>
                <a:cs typeface="Calibri"/>
              </a:rPr>
              <a:t>	</a:t>
            </a:r>
            <a:r>
              <a:rPr sz="1400" spc="-35" dirty="0">
                <a:solidFill>
                  <a:srgbClr val="0F0F0F"/>
                </a:solidFill>
                <a:latin typeface="Calibri"/>
                <a:cs typeface="Calibri"/>
              </a:rPr>
              <a:t>untİl</a:t>
            </a:r>
            <a:endParaRPr sz="1400">
              <a:latin typeface="Calibri"/>
              <a:cs typeface="Calibri"/>
            </a:endParaRPr>
          </a:p>
        </p:txBody>
      </p:sp>
      <p:sp>
        <p:nvSpPr>
          <p:cNvPr id="20" name="object 20"/>
          <p:cNvSpPr txBox="1"/>
          <p:nvPr/>
        </p:nvSpPr>
        <p:spPr>
          <a:xfrm>
            <a:off x="5191531" y="2062957"/>
            <a:ext cx="4035425" cy="436658"/>
          </a:xfrm>
          <a:prstGeom prst="rect">
            <a:avLst/>
          </a:prstGeom>
        </p:spPr>
        <p:txBody>
          <a:bodyPr vert="horz" wrap="square" lIns="0" tIns="13335" rIns="0" bIns="0" rtlCol="0">
            <a:spAutoFit/>
          </a:bodyPr>
          <a:lstStyle/>
          <a:p>
            <a:pPr marR="10160" algn="r">
              <a:lnSpc>
                <a:spcPts val="1664"/>
              </a:lnSpc>
              <a:spcBef>
                <a:spcPts val="105"/>
              </a:spcBef>
              <a:tabLst>
                <a:tab pos="388619" algn="l"/>
                <a:tab pos="1053461" algn="l"/>
              </a:tabLst>
            </a:pPr>
            <a:r>
              <a:rPr sz="1400" spc="-25" dirty="0">
                <a:latin typeface="Calibri"/>
                <a:cs typeface="Calibri"/>
              </a:rPr>
              <a:t>the</a:t>
            </a:r>
            <a:r>
              <a:rPr sz="1400" dirty="0">
                <a:latin typeface="Calibri"/>
                <a:cs typeface="Calibri"/>
              </a:rPr>
              <a:t>	</a:t>
            </a:r>
            <a:r>
              <a:rPr sz="1400" spc="-10" dirty="0">
                <a:solidFill>
                  <a:srgbClr val="262626"/>
                </a:solidFill>
                <a:latin typeface="Calibri"/>
                <a:cs typeface="Calibri"/>
              </a:rPr>
              <a:t>original</a:t>
            </a:r>
            <a:r>
              <a:rPr sz="1400" dirty="0">
                <a:solidFill>
                  <a:srgbClr val="262626"/>
                </a:solidFill>
                <a:latin typeface="Calibri"/>
                <a:cs typeface="Calibri"/>
              </a:rPr>
              <a:t>	</a:t>
            </a:r>
            <a:r>
              <a:rPr sz="1400" spc="-10" dirty="0">
                <a:solidFill>
                  <a:srgbClr val="131313"/>
                </a:solidFill>
                <a:latin typeface="Calibri"/>
                <a:cs typeface="Calibri"/>
              </a:rPr>
              <a:t>volume,</a:t>
            </a:r>
            <a:endParaRPr sz="1400">
              <a:latin typeface="Calibri"/>
              <a:cs typeface="Calibri"/>
            </a:endParaRPr>
          </a:p>
          <a:p>
            <a:pPr marR="5080" algn="r">
              <a:lnSpc>
                <a:spcPts val="1605"/>
              </a:lnSpc>
              <a:tabLst>
                <a:tab pos="1087116" algn="l"/>
                <a:tab pos="1526534" algn="l"/>
                <a:tab pos="2293611" algn="l"/>
                <a:tab pos="2694929" algn="l"/>
                <a:tab pos="3479151" algn="l"/>
              </a:tabLst>
            </a:pPr>
            <a:r>
              <a:rPr sz="1350" spc="-10" dirty="0">
                <a:latin typeface="Calibri"/>
                <a:cs typeface="Calibri"/>
              </a:rPr>
              <a:t>temperature,</a:t>
            </a:r>
            <a:r>
              <a:rPr sz="1350" dirty="0">
                <a:latin typeface="Calibri"/>
                <a:cs typeface="Calibri"/>
              </a:rPr>
              <a:t>	</a:t>
            </a:r>
            <a:r>
              <a:rPr sz="1350" spc="-25" dirty="0">
                <a:solidFill>
                  <a:srgbClr val="0C0C0C"/>
                </a:solidFill>
                <a:latin typeface="Calibri"/>
                <a:cs typeface="Calibri"/>
              </a:rPr>
              <a:t>and</a:t>
            </a:r>
            <a:r>
              <a:rPr sz="1350" dirty="0">
                <a:solidFill>
                  <a:srgbClr val="0C0C0C"/>
                </a:solidFill>
                <a:latin typeface="Calibri"/>
                <a:cs typeface="Calibri"/>
              </a:rPr>
              <a:t>	</a:t>
            </a:r>
            <a:r>
              <a:rPr sz="1350" spc="-10" dirty="0">
                <a:latin typeface="Calibri"/>
                <a:cs typeface="Calibri"/>
              </a:rPr>
              <a:t>pressure</a:t>
            </a:r>
            <a:r>
              <a:rPr sz="1350" dirty="0">
                <a:latin typeface="Calibri"/>
                <a:cs typeface="Calibri"/>
              </a:rPr>
              <a:t>	</a:t>
            </a:r>
            <a:r>
              <a:rPr sz="1350" spc="-25" dirty="0">
                <a:solidFill>
                  <a:srgbClr val="0E0E0E"/>
                </a:solidFill>
                <a:latin typeface="Calibri"/>
                <a:cs typeface="Calibri"/>
              </a:rPr>
              <a:t>are</a:t>
            </a:r>
            <a:r>
              <a:rPr sz="1350" dirty="0">
                <a:solidFill>
                  <a:srgbClr val="0E0E0E"/>
                </a:solidFill>
                <a:latin typeface="Calibri"/>
                <a:cs typeface="Calibri"/>
              </a:rPr>
              <a:t>	</a:t>
            </a:r>
            <a:r>
              <a:rPr sz="1350" spc="-10" dirty="0">
                <a:latin typeface="Calibri"/>
                <a:cs typeface="Calibri"/>
              </a:rPr>
              <a:t>reached,</a:t>
            </a:r>
            <a:r>
              <a:rPr sz="1350" dirty="0">
                <a:latin typeface="Calibri"/>
                <a:cs typeface="Calibri"/>
              </a:rPr>
              <a:t>	</a:t>
            </a:r>
            <a:r>
              <a:rPr sz="1350" spc="-20" dirty="0">
                <a:latin typeface="Calibri"/>
                <a:cs typeface="Calibri"/>
              </a:rPr>
              <a:t>thereby</a:t>
            </a:r>
            <a:endParaRPr sz="1350">
              <a:latin typeface="Calibri"/>
              <a:cs typeface="Calibri"/>
            </a:endParaRPr>
          </a:p>
        </p:txBody>
      </p:sp>
      <p:sp>
        <p:nvSpPr>
          <p:cNvPr id="21" name="object 21"/>
          <p:cNvSpPr txBox="1"/>
          <p:nvPr/>
        </p:nvSpPr>
        <p:spPr>
          <a:xfrm>
            <a:off x="5186450" y="2469357"/>
            <a:ext cx="1487170" cy="228909"/>
          </a:xfrm>
          <a:prstGeom prst="rect">
            <a:avLst/>
          </a:prstGeom>
        </p:spPr>
        <p:txBody>
          <a:bodyPr vert="horz" wrap="square" lIns="0" tIns="13335" rIns="0" bIns="0" rtlCol="0">
            <a:spAutoFit/>
          </a:bodyPr>
          <a:lstStyle/>
          <a:p>
            <a:pPr marL="12700">
              <a:spcBef>
                <a:spcPts val="105"/>
              </a:spcBef>
            </a:pPr>
            <a:r>
              <a:rPr sz="1400" spc="-60" dirty="0">
                <a:solidFill>
                  <a:srgbClr val="0F0F0F"/>
                </a:solidFill>
                <a:latin typeface="Calibri"/>
                <a:cs typeface="Calibri"/>
              </a:rPr>
              <a:t>compJerlng</a:t>
            </a:r>
            <a:r>
              <a:rPr sz="1400" spc="10" dirty="0">
                <a:solidFill>
                  <a:srgbClr val="0F0F0F"/>
                </a:solidFill>
                <a:latin typeface="Calibri"/>
                <a:cs typeface="Calibri"/>
              </a:rPr>
              <a:t> </a:t>
            </a:r>
            <a:r>
              <a:rPr sz="1400" spc="-10" dirty="0">
                <a:solidFill>
                  <a:srgbClr val="383838"/>
                </a:solidFill>
                <a:latin typeface="Calibri"/>
                <a:cs typeface="Calibri"/>
              </a:rPr>
              <a:t>the</a:t>
            </a:r>
            <a:r>
              <a:rPr sz="1400" spc="-50" dirty="0">
                <a:solidFill>
                  <a:srgbClr val="383838"/>
                </a:solidFill>
                <a:latin typeface="Calibri"/>
                <a:cs typeface="Calibri"/>
              </a:rPr>
              <a:t> </a:t>
            </a:r>
            <a:r>
              <a:rPr sz="1400" spc="-10" dirty="0">
                <a:solidFill>
                  <a:srgbClr val="0F0F0F"/>
                </a:solidFill>
                <a:latin typeface="Calibri"/>
                <a:cs typeface="Calibri"/>
              </a:rPr>
              <a:t>cycle.</a:t>
            </a:r>
            <a:endParaRPr sz="14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22500" y="-431800"/>
            <a:ext cx="2311400" cy="1905000"/>
          </a:xfrm>
          <a:prstGeom prst="rect">
            <a:avLst/>
          </a:prstGeom>
        </p:spPr>
      </p:pic>
      <p:sp>
        <p:nvSpPr>
          <p:cNvPr id="3" name="object 3"/>
          <p:cNvSpPr/>
          <p:nvPr/>
        </p:nvSpPr>
        <p:spPr>
          <a:xfrm>
            <a:off x="6057901" y="1725612"/>
            <a:ext cx="333375" cy="0"/>
          </a:xfrm>
          <a:custGeom>
            <a:avLst/>
            <a:gdLst/>
            <a:ahLst/>
            <a:cxnLst/>
            <a:rect l="l" t="t" r="r" b="b"/>
            <a:pathLst>
              <a:path w="333375">
                <a:moveTo>
                  <a:pt x="0" y="0"/>
                </a:moveTo>
                <a:lnTo>
                  <a:pt x="333375" y="0"/>
                </a:lnTo>
              </a:path>
            </a:pathLst>
          </a:custGeom>
          <a:ln w="28575">
            <a:solidFill>
              <a:srgbClr val="4F4F4F"/>
            </a:solidFill>
          </a:ln>
        </p:spPr>
        <p:txBody>
          <a:bodyPr wrap="square" lIns="0" tIns="0" rIns="0" bIns="0" rtlCol="0"/>
          <a:lstStyle/>
          <a:p>
            <a:endParaRPr sz="1800"/>
          </a:p>
        </p:txBody>
      </p:sp>
      <p:sp>
        <p:nvSpPr>
          <p:cNvPr id="4" name="object 4"/>
          <p:cNvSpPr/>
          <p:nvPr/>
        </p:nvSpPr>
        <p:spPr>
          <a:xfrm>
            <a:off x="6388100" y="1179512"/>
            <a:ext cx="409575" cy="0"/>
          </a:xfrm>
          <a:custGeom>
            <a:avLst/>
            <a:gdLst/>
            <a:ahLst/>
            <a:cxnLst/>
            <a:rect l="l" t="t" r="r" b="b"/>
            <a:pathLst>
              <a:path w="409575">
                <a:moveTo>
                  <a:pt x="0" y="0"/>
                </a:moveTo>
                <a:lnTo>
                  <a:pt x="409575" y="0"/>
                </a:lnTo>
              </a:path>
            </a:pathLst>
          </a:custGeom>
          <a:ln w="28575">
            <a:solidFill>
              <a:srgbClr val="484848"/>
            </a:solidFill>
          </a:ln>
        </p:spPr>
        <p:txBody>
          <a:bodyPr wrap="square" lIns="0" tIns="0" rIns="0" bIns="0" rtlCol="0"/>
          <a:lstStyle/>
          <a:p>
            <a:endParaRPr sz="1800"/>
          </a:p>
        </p:txBody>
      </p:sp>
      <p:sp>
        <p:nvSpPr>
          <p:cNvPr id="5" name="object 5"/>
          <p:cNvSpPr/>
          <p:nvPr/>
        </p:nvSpPr>
        <p:spPr>
          <a:xfrm>
            <a:off x="6972301" y="1179512"/>
            <a:ext cx="371475" cy="0"/>
          </a:xfrm>
          <a:custGeom>
            <a:avLst/>
            <a:gdLst/>
            <a:ahLst/>
            <a:cxnLst/>
            <a:rect l="l" t="t" r="r" b="b"/>
            <a:pathLst>
              <a:path w="371475">
                <a:moveTo>
                  <a:pt x="0" y="0"/>
                </a:moveTo>
                <a:lnTo>
                  <a:pt x="371475" y="0"/>
                </a:lnTo>
              </a:path>
            </a:pathLst>
          </a:custGeom>
          <a:ln w="28575">
            <a:solidFill>
              <a:srgbClr val="484848"/>
            </a:solidFill>
          </a:ln>
        </p:spPr>
        <p:txBody>
          <a:bodyPr wrap="square" lIns="0" tIns="0" rIns="0" bIns="0" rtlCol="0"/>
          <a:lstStyle/>
          <a:p>
            <a:endParaRPr sz="1800"/>
          </a:p>
        </p:txBody>
      </p:sp>
      <p:sp>
        <p:nvSpPr>
          <p:cNvPr id="6" name="object 6"/>
          <p:cNvSpPr/>
          <p:nvPr/>
        </p:nvSpPr>
        <p:spPr>
          <a:xfrm>
            <a:off x="6057901" y="1179512"/>
            <a:ext cx="168275" cy="0"/>
          </a:xfrm>
          <a:custGeom>
            <a:avLst/>
            <a:gdLst/>
            <a:ahLst/>
            <a:cxnLst/>
            <a:rect l="l" t="t" r="r" b="b"/>
            <a:pathLst>
              <a:path w="168275">
                <a:moveTo>
                  <a:pt x="0" y="0"/>
                </a:moveTo>
                <a:lnTo>
                  <a:pt x="168275" y="0"/>
                </a:lnTo>
              </a:path>
            </a:pathLst>
          </a:custGeom>
          <a:ln w="28575">
            <a:solidFill>
              <a:srgbClr val="484848"/>
            </a:solidFill>
          </a:ln>
        </p:spPr>
        <p:txBody>
          <a:bodyPr wrap="square" lIns="0" tIns="0" rIns="0" bIns="0" rtlCol="0"/>
          <a:lstStyle/>
          <a:p>
            <a:endParaRPr sz="1800"/>
          </a:p>
        </p:txBody>
      </p:sp>
      <p:sp>
        <p:nvSpPr>
          <p:cNvPr id="7" name="object 7"/>
          <p:cNvSpPr/>
          <p:nvPr/>
        </p:nvSpPr>
        <p:spPr>
          <a:xfrm>
            <a:off x="6794500" y="595312"/>
            <a:ext cx="333375" cy="0"/>
          </a:xfrm>
          <a:custGeom>
            <a:avLst/>
            <a:gdLst/>
            <a:ahLst/>
            <a:cxnLst/>
            <a:rect l="l" t="t" r="r" b="b"/>
            <a:pathLst>
              <a:path w="333375">
                <a:moveTo>
                  <a:pt x="0" y="0"/>
                </a:moveTo>
                <a:lnTo>
                  <a:pt x="333375" y="0"/>
                </a:lnTo>
              </a:path>
            </a:pathLst>
          </a:custGeom>
          <a:ln w="28575">
            <a:solidFill>
              <a:srgbClr val="484848"/>
            </a:solidFill>
          </a:ln>
        </p:spPr>
        <p:txBody>
          <a:bodyPr wrap="square" lIns="0" tIns="0" rIns="0" bIns="0" rtlCol="0"/>
          <a:lstStyle/>
          <a:p>
            <a:endParaRPr sz="1800"/>
          </a:p>
        </p:txBody>
      </p:sp>
      <p:sp>
        <p:nvSpPr>
          <p:cNvPr id="8" name="object 8"/>
          <p:cNvSpPr/>
          <p:nvPr/>
        </p:nvSpPr>
        <p:spPr>
          <a:xfrm>
            <a:off x="6146801" y="595312"/>
            <a:ext cx="168275" cy="0"/>
          </a:xfrm>
          <a:custGeom>
            <a:avLst/>
            <a:gdLst/>
            <a:ahLst/>
            <a:cxnLst/>
            <a:rect l="l" t="t" r="r" b="b"/>
            <a:pathLst>
              <a:path w="168275">
                <a:moveTo>
                  <a:pt x="0" y="0"/>
                </a:moveTo>
                <a:lnTo>
                  <a:pt x="168275" y="0"/>
                </a:lnTo>
              </a:path>
            </a:pathLst>
          </a:custGeom>
          <a:ln w="28575">
            <a:solidFill>
              <a:srgbClr val="484848"/>
            </a:solidFill>
          </a:ln>
        </p:spPr>
        <p:txBody>
          <a:bodyPr wrap="square" lIns="0" tIns="0" rIns="0" bIns="0" rtlCol="0"/>
          <a:lstStyle/>
          <a:p>
            <a:endParaRPr sz="1800"/>
          </a:p>
        </p:txBody>
      </p:sp>
      <p:pic>
        <p:nvPicPr>
          <p:cNvPr id="9" name="object 9"/>
          <p:cNvPicPr/>
          <p:nvPr/>
        </p:nvPicPr>
        <p:blipFill>
          <a:blip r:embed="rId3" cstate="print"/>
          <a:stretch>
            <a:fillRect/>
          </a:stretch>
        </p:blipFill>
        <p:spPr>
          <a:xfrm>
            <a:off x="5435600" y="-812800"/>
            <a:ext cx="203200" cy="419100"/>
          </a:xfrm>
          <a:prstGeom prst="rect">
            <a:avLst/>
          </a:prstGeom>
        </p:spPr>
      </p:pic>
      <p:grpSp>
        <p:nvGrpSpPr>
          <p:cNvPr id="10" name="object 10"/>
          <p:cNvGrpSpPr/>
          <p:nvPr/>
        </p:nvGrpSpPr>
        <p:grpSpPr>
          <a:xfrm>
            <a:off x="6057900" y="1054100"/>
            <a:ext cx="1295400" cy="317500"/>
            <a:chOff x="4686300" y="2654300"/>
            <a:chExt cx="1295400" cy="317500"/>
          </a:xfrm>
        </p:grpSpPr>
        <p:pic>
          <p:nvPicPr>
            <p:cNvPr id="11" name="object 11"/>
            <p:cNvPicPr/>
            <p:nvPr/>
          </p:nvPicPr>
          <p:blipFill>
            <a:blip r:embed="rId4" cstate="print"/>
            <a:stretch>
              <a:fillRect/>
            </a:stretch>
          </p:blipFill>
          <p:spPr>
            <a:xfrm>
              <a:off x="4711700" y="2654300"/>
              <a:ext cx="1117600" cy="114300"/>
            </a:xfrm>
            <a:prstGeom prst="rect">
              <a:avLst/>
            </a:prstGeom>
          </p:spPr>
        </p:pic>
        <p:pic>
          <p:nvPicPr>
            <p:cNvPr id="12" name="object 12"/>
            <p:cNvPicPr/>
            <p:nvPr/>
          </p:nvPicPr>
          <p:blipFill>
            <a:blip r:embed="rId5" cstate="print"/>
            <a:stretch>
              <a:fillRect/>
            </a:stretch>
          </p:blipFill>
          <p:spPr>
            <a:xfrm>
              <a:off x="4686300" y="2768600"/>
              <a:ext cx="1295400" cy="203200"/>
            </a:xfrm>
            <a:prstGeom prst="rect">
              <a:avLst/>
            </a:prstGeom>
          </p:spPr>
        </p:pic>
      </p:grpSp>
      <p:pic>
        <p:nvPicPr>
          <p:cNvPr id="13" name="object 13"/>
          <p:cNvPicPr/>
          <p:nvPr/>
        </p:nvPicPr>
        <p:blipFill>
          <a:blip r:embed="rId6" cstate="print"/>
          <a:stretch>
            <a:fillRect/>
          </a:stretch>
        </p:blipFill>
        <p:spPr>
          <a:xfrm>
            <a:off x="1701800" y="-1320800"/>
            <a:ext cx="2209800" cy="203200"/>
          </a:xfrm>
          <a:prstGeom prst="rect">
            <a:avLst/>
          </a:prstGeom>
        </p:spPr>
      </p:pic>
      <p:pic>
        <p:nvPicPr>
          <p:cNvPr id="14" name="object 14"/>
          <p:cNvPicPr/>
          <p:nvPr/>
        </p:nvPicPr>
        <p:blipFill>
          <a:blip r:embed="rId7" cstate="print"/>
          <a:stretch>
            <a:fillRect/>
          </a:stretch>
        </p:blipFill>
        <p:spPr>
          <a:xfrm>
            <a:off x="5435601" y="-1358900"/>
            <a:ext cx="1755775" cy="241300"/>
          </a:xfrm>
          <a:prstGeom prst="rect">
            <a:avLst/>
          </a:prstGeom>
        </p:spPr>
      </p:pic>
      <p:pic>
        <p:nvPicPr>
          <p:cNvPr id="15" name="object 15"/>
          <p:cNvPicPr/>
          <p:nvPr/>
        </p:nvPicPr>
        <p:blipFill>
          <a:blip r:embed="rId8" cstate="print"/>
          <a:stretch>
            <a:fillRect/>
          </a:stretch>
        </p:blipFill>
        <p:spPr>
          <a:xfrm>
            <a:off x="5435600" y="-1041400"/>
            <a:ext cx="2451100" cy="228600"/>
          </a:xfrm>
          <a:prstGeom prst="rect">
            <a:avLst/>
          </a:prstGeom>
        </p:spPr>
      </p:pic>
      <p:pic>
        <p:nvPicPr>
          <p:cNvPr id="16" name="object 16"/>
          <p:cNvPicPr/>
          <p:nvPr/>
        </p:nvPicPr>
        <p:blipFill>
          <a:blip r:embed="rId9" cstate="print"/>
          <a:stretch>
            <a:fillRect/>
          </a:stretch>
        </p:blipFill>
        <p:spPr>
          <a:xfrm>
            <a:off x="5435600" y="-406400"/>
            <a:ext cx="190500" cy="317500"/>
          </a:xfrm>
          <a:prstGeom prst="rect">
            <a:avLst/>
          </a:prstGeom>
        </p:spPr>
      </p:pic>
      <p:grpSp>
        <p:nvGrpSpPr>
          <p:cNvPr id="17" name="object 17"/>
          <p:cNvGrpSpPr/>
          <p:nvPr/>
        </p:nvGrpSpPr>
        <p:grpSpPr>
          <a:xfrm>
            <a:off x="5435601" y="-584200"/>
            <a:ext cx="2578100" cy="1231900"/>
            <a:chOff x="4064000" y="1016000"/>
            <a:chExt cx="2578100" cy="1231900"/>
          </a:xfrm>
        </p:grpSpPr>
        <p:pic>
          <p:nvPicPr>
            <p:cNvPr id="18" name="object 18"/>
            <p:cNvPicPr/>
            <p:nvPr/>
          </p:nvPicPr>
          <p:blipFill>
            <a:blip r:embed="rId10" cstate="print"/>
            <a:stretch>
              <a:fillRect/>
            </a:stretch>
          </p:blipFill>
          <p:spPr>
            <a:xfrm>
              <a:off x="4470400" y="1016000"/>
              <a:ext cx="2171700" cy="495300"/>
            </a:xfrm>
            <a:prstGeom prst="rect">
              <a:avLst/>
            </a:prstGeom>
          </p:spPr>
        </p:pic>
        <p:pic>
          <p:nvPicPr>
            <p:cNvPr id="19" name="object 19"/>
            <p:cNvPicPr/>
            <p:nvPr/>
          </p:nvPicPr>
          <p:blipFill>
            <a:blip r:embed="rId11" cstate="print"/>
            <a:stretch>
              <a:fillRect/>
            </a:stretch>
          </p:blipFill>
          <p:spPr>
            <a:xfrm>
              <a:off x="4064000" y="1524000"/>
              <a:ext cx="1841500" cy="723900"/>
            </a:xfrm>
            <a:prstGeom prst="rect">
              <a:avLst/>
            </a:prstGeom>
          </p:spPr>
        </p:pic>
      </p:grpSp>
      <p:grpSp>
        <p:nvGrpSpPr>
          <p:cNvPr id="20" name="object 20"/>
          <p:cNvGrpSpPr/>
          <p:nvPr/>
        </p:nvGrpSpPr>
        <p:grpSpPr>
          <a:xfrm>
            <a:off x="2425701" y="1574801"/>
            <a:ext cx="5588000" cy="927100"/>
            <a:chOff x="1054100" y="3175000"/>
            <a:chExt cx="5588000" cy="927100"/>
          </a:xfrm>
        </p:grpSpPr>
        <p:pic>
          <p:nvPicPr>
            <p:cNvPr id="21" name="object 21"/>
            <p:cNvPicPr/>
            <p:nvPr/>
          </p:nvPicPr>
          <p:blipFill>
            <a:blip r:embed="rId12" cstate="print"/>
            <a:stretch>
              <a:fillRect/>
            </a:stretch>
          </p:blipFill>
          <p:spPr>
            <a:xfrm>
              <a:off x="1054100" y="3175000"/>
              <a:ext cx="5245100" cy="393700"/>
            </a:xfrm>
            <a:prstGeom prst="rect">
              <a:avLst/>
            </a:prstGeom>
          </p:spPr>
        </p:pic>
        <p:pic>
          <p:nvPicPr>
            <p:cNvPr id="22" name="object 22"/>
            <p:cNvPicPr/>
            <p:nvPr/>
          </p:nvPicPr>
          <p:blipFill>
            <a:blip r:embed="rId13" cstate="print"/>
            <a:stretch>
              <a:fillRect/>
            </a:stretch>
          </p:blipFill>
          <p:spPr>
            <a:xfrm>
              <a:off x="1422400" y="3581400"/>
              <a:ext cx="5219700" cy="520700"/>
            </a:xfrm>
            <a:prstGeom prst="rect">
              <a:avLst/>
            </a:prstGeom>
          </p:spPr>
        </p:pic>
      </p:grpSp>
      <p:sp>
        <p:nvSpPr>
          <p:cNvPr id="23" name="object 23"/>
          <p:cNvSpPr txBox="1"/>
          <p:nvPr/>
        </p:nvSpPr>
        <p:spPr>
          <a:xfrm>
            <a:off x="1800061" y="-1029230"/>
            <a:ext cx="2919095" cy="398186"/>
          </a:xfrm>
          <a:prstGeom prst="rect">
            <a:avLst/>
          </a:prstGeom>
        </p:spPr>
        <p:txBody>
          <a:bodyPr vert="horz" wrap="square" lIns="0" tIns="13335" rIns="0" bIns="0" rtlCol="0">
            <a:spAutoFit/>
          </a:bodyPr>
          <a:lstStyle/>
          <a:p>
            <a:pPr marL="12700">
              <a:lnSpc>
                <a:spcPts val="1560"/>
              </a:lnSpc>
              <a:spcBef>
                <a:spcPts val="105"/>
              </a:spcBef>
            </a:pPr>
            <a:r>
              <a:rPr sz="1350" spc="-114" dirty="0">
                <a:solidFill>
                  <a:srgbClr val="2D2D2D"/>
                </a:solidFill>
                <a:latin typeface="Arial MT"/>
                <a:cs typeface="Arial MT"/>
              </a:rPr>
              <a:t>Isentrogic</a:t>
            </a:r>
            <a:r>
              <a:rPr sz="1350" spc="50" dirty="0">
                <a:solidFill>
                  <a:srgbClr val="2D2D2D"/>
                </a:solidFill>
                <a:latin typeface="Arial MT"/>
                <a:cs typeface="Arial MT"/>
              </a:rPr>
              <a:t> </a:t>
            </a:r>
            <a:r>
              <a:rPr sz="1350" spc="-160" dirty="0">
                <a:solidFill>
                  <a:srgbClr val="525252"/>
                </a:solidFill>
                <a:latin typeface="Arial MT"/>
                <a:cs typeface="Arial MT"/>
              </a:rPr>
              <a:t>expansion</a:t>
            </a:r>
            <a:r>
              <a:rPr sz="1350" spc="85" dirty="0">
                <a:solidFill>
                  <a:srgbClr val="525252"/>
                </a:solidFill>
                <a:latin typeface="Arial MT"/>
                <a:cs typeface="Arial MT"/>
              </a:rPr>
              <a:t> </a:t>
            </a:r>
            <a:r>
              <a:rPr sz="1350" spc="-140" dirty="0">
                <a:solidFill>
                  <a:srgbClr val="3A3A3A"/>
                </a:solidFill>
                <a:latin typeface="Arial MT"/>
                <a:cs typeface="Arial MT"/>
              </a:rPr>
              <a:t>añd</a:t>
            </a:r>
            <a:r>
              <a:rPr sz="1350" spc="-120" dirty="0">
                <a:solidFill>
                  <a:srgbClr val="3A3A3A"/>
                </a:solidFill>
                <a:latin typeface="Arial MT"/>
                <a:cs typeface="Arial MT"/>
              </a:rPr>
              <a:t> </a:t>
            </a:r>
            <a:r>
              <a:rPr sz="1350" spc="-155" dirty="0">
                <a:solidFill>
                  <a:srgbClr val="2D2D2D"/>
                </a:solidFill>
                <a:latin typeface="Arial MT"/>
                <a:cs typeface="Arial MT"/>
              </a:rPr>
              <a:t>œmpresslon</a:t>
            </a:r>
            <a:r>
              <a:rPr sz="1350" spc="65" dirty="0">
                <a:solidFill>
                  <a:srgbClr val="2D2D2D"/>
                </a:solidFill>
                <a:latin typeface="Arial MT"/>
                <a:cs typeface="Arial MT"/>
              </a:rPr>
              <a:t> </a:t>
            </a:r>
            <a:r>
              <a:rPr sz="1350" spc="-70" dirty="0">
                <a:solidFill>
                  <a:srgbClr val="545454"/>
                </a:solidFill>
                <a:latin typeface="Arial MT"/>
                <a:cs typeface="Arial MT"/>
              </a:rPr>
              <a:t>proteus</a:t>
            </a:r>
            <a:endParaRPr sz="1350">
              <a:latin typeface="Arial MT"/>
              <a:cs typeface="Arial MT"/>
            </a:endParaRPr>
          </a:p>
          <a:p>
            <a:pPr marL="24765">
              <a:lnSpc>
                <a:spcPts val="1440"/>
              </a:lnSpc>
              <a:tabLst>
                <a:tab pos="1038856" algn="l"/>
              </a:tabLst>
            </a:pPr>
            <a:r>
              <a:rPr sz="1250" spc="-210" dirty="0">
                <a:solidFill>
                  <a:srgbClr val="383838"/>
                </a:solidFill>
                <a:latin typeface="Arial MT"/>
                <a:cs typeface="Arial MT"/>
              </a:rPr>
              <a:t>TsochermaT</a:t>
            </a:r>
            <a:r>
              <a:rPr sz="1250" spc="90" dirty="0">
                <a:solidFill>
                  <a:srgbClr val="383838"/>
                </a:solidFill>
                <a:latin typeface="Arial MT"/>
                <a:cs typeface="Arial MT"/>
              </a:rPr>
              <a:t> </a:t>
            </a:r>
            <a:r>
              <a:rPr sz="1250" spc="-25" dirty="0">
                <a:latin typeface="Arial MT"/>
                <a:cs typeface="Arial MT"/>
              </a:rPr>
              <a:t>Cat</a:t>
            </a:r>
            <a:r>
              <a:rPr sz="1250" dirty="0">
                <a:latin typeface="Arial MT"/>
                <a:cs typeface="Arial MT"/>
              </a:rPr>
              <a:t>	</a:t>
            </a:r>
            <a:r>
              <a:rPr sz="1250" spc="-175" dirty="0">
                <a:solidFill>
                  <a:srgbClr val="232323"/>
                </a:solidFill>
                <a:latin typeface="Arial MT"/>
                <a:cs typeface="Arial MT"/>
              </a:rPr>
              <a:t>aàäicTon</a:t>
            </a:r>
            <a:r>
              <a:rPr sz="1250" spc="125" dirty="0">
                <a:solidFill>
                  <a:srgbClr val="232323"/>
                </a:solidFill>
                <a:latin typeface="Arial MT"/>
                <a:cs typeface="Arial MT"/>
              </a:rPr>
              <a:t> </a:t>
            </a:r>
            <a:r>
              <a:rPr sz="1250" spc="-135" dirty="0">
                <a:solidFill>
                  <a:srgbClr val="313131"/>
                </a:solidFill>
                <a:latin typeface="Arial MT"/>
                <a:cs typeface="Arial MT"/>
              </a:rPr>
              <a:t>an'd</a:t>
            </a:r>
            <a:r>
              <a:rPr sz="1250" spc="-100" dirty="0">
                <a:solidFill>
                  <a:srgbClr val="313131"/>
                </a:solidFill>
                <a:latin typeface="Arial MT"/>
                <a:cs typeface="Arial MT"/>
              </a:rPr>
              <a:t> </a:t>
            </a:r>
            <a:r>
              <a:rPr sz="1250" spc="-60" dirty="0">
                <a:solidFill>
                  <a:srgbClr val="161616"/>
                </a:solidFill>
                <a:latin typeface="Arial MT"/>
                <a:cs typeface="Arial MT"/>
              </a:rPr>
              <a:t>rëjectlon</a:t>
            </a:r>
            <a:r>
              <a:rPr sz="1250" spc="-40" dirty="0">
                <a:solidFill>
                  <a:srgbClr val="161616"/>
                </a:solidFill>
                <a:latin typeface="Arial MT"/>
                <a:cs typeface="Arial MT"/>
              </a:rPr>
              <a:t> </a:t>
            </a:r>
            <a:r>
              <a:rPr sz="1250" spc="-90" dirty="0">
                <a:solidFill>
                  <a:srgbClr val="161616"/>
                </a:solidFill>
                <a:latin typeface="Arial MT"/>
                <a:cs typeface="Arial MT"/>
              </a:rPr>
              <a:t>proc'ess</a:t>
            </a:r>
            <a:endParaRPr sz="1250">
              <a:latin typeface="Arial MT"/>
              <a:cs typeface="Arial MT"/>
            </a:endParaRPr>
          </a:p>
        </p:txBody>
      </p:sp>
      <p:sp>
        <p:nvSpPr>
          <p:cNvPr id="24" name="object 24"/>
          <p:cNvSpPr txBox="1"/>
          <p:nvPr/>
        </p:nvSpPr>
        <p:spPr>
          <a:xfrm>
            <a:off x="5349993" y="532078"/>
            <a:ext cx="1814830" cy="763029"/>
          </a:xfrm>
          <a:prstGeom prst="rect">
            <a:avLst/>
          </a:prstGeom>
        </p:spPr>
        <p:txBody>
          <a:bodyPr vert="horz" wrap="square" lIns="0" tIns="13970" rIns="0" bIns="0" rtlCol="0">
            <a:spAutoFit/>
          </a:bodyPr>
          <a:lstStyle/>
          <a:p>
            <a:pPr marL="796922">
              <a:spcBef>
                <a:spcPts val="110"/>
              </a:spcBef>
              <a:tabLst>
                <a:tab pos="1127120" algn="l"/>
                <a:tab pos="1431919" algn="l"/>
              </a:tabLst>
            </a:pPr>
            <a:r>
              <a:rPr sz="1500" dirty="0">
                <a:solidFill>
                  <a:srgbClr val="4F4F4F"/>
                </a:solidFill>
                <a:latin typeface="Arial MT"/>
                <a:cs typeface="Arial MT"/>
              </a:rPr>
              <a:t>r</a:t>
            </a:r>
            <a:r>
              <a:rPr sz="1500" spc="30" dirty="0">
                <a:solidFill>
                  <a:srgbClr val="4F4F4F"/>
                </a:solidFill>
                <a:latin typeface="Arial MT"/>
                <a:cs typeface="Arial MT"/>
              </a:rPr>
              <a:t> </a:t>
            </a:r>
            <a:r>
              <a:rPr sz="1500" spc="-50" dirty="0">
                <a:solidFill>
                  <a:srgbClr val="4F4F4F"/>
                </a:solidFill>
                <a:latin typeface="Arial MT"/>
                <a:cs typeface="Arial MT"/>
              </a:rPr>
              <a:t>.</a:t>
            </a:r>
            <a:r>
              <a:rPr sz="1500" dirty="0">
                <a:solidFill>
                  <a:srgbClr val="4F4F4F"/>
                </a:solidFill>
                <a:latin typeface="Arial MT"/>
                <a:cs typeface="Arial MT"/>
              </a:rPr>
              <a:t>	</a:t>
            </a:r>
            <a:r>
              <a:rPr sz="1500" spc="-25" dirty="0">
                <a:solidFill>
                  <a:srgbClr val="363636"/>
                </a:solidFill>
                <a:latin typeface="Arial MT"/>
                <a:cs typeface="Arial MT"/>
              </a:rPr>
              <a:t>r,</a:t>
            </a:r>
            <a:r>
              <a:rPr sz="1500" dirty="0">
                <a:solidFill>
                  <a:srgbClr val="363636"/>
                </a:solidFill>
                <a:latin typeface="Arial MT"/>
                <a:cs typeface="Arial MT"/>
              </a:rPr>
              <a:t>	</a:t>
            </a:r>
            <a:r>
              <a:rPr sz="1500" spc="-80" dirty="0">
                <a:solidFill>
                  <a:srgbClr val="313131"/>
                </a:solidFill>
                <a:latin typeface="Arial MT"/>
                <a:cs typeface="Arial MT"/>
              </a:rPr>
              <a:t>ra-</a:t>
            </a:r>
            <a:r>
              <a:rPr sz="1500" spc="-25" dirty="0">
                <a:solidFill>
                  <a:srgbClr val="313131"/>
                </a:solidFill>
                <a:latin typeface="Arial MT"/>
                <a:cs typeface="Arial MT"/>
              </a:rPr>
              <a:t>ci</a:t>
            </a:r>
            <a:endParaRPr sz="1500">
              <a:latin typeface="Arial MT"/>
              <a:cs typeface="Arial MT"/>
            </a:endParaRPr>
          </a:p>
          <a:p>
            <a:pPr marL="63499">
              <a:spcBef>
                <a:spcPts val="50"/>
              </a:spcBef>
              <a:tabLst>
                <a:tab pos="494663" algn="l"/>
              </a:tabLst>
            </a:pPr>
            <a:r>
              <a:rPr sz="1275" baseline="-26143" dirty="0">
                <a:solidFill>
                  <a:srgbClr val="B5B5B5"/>
                </a:solidFill>
                <a:latin typeface="Arial MT"/>
                <a:cs typeface="Arial MT"/>
              </a:rPr>
              <a:t>i</a:t>
            </a:r>
            <a:r>
              <a:rPr sz="1275" spc="337" baseline="-26143" dirty="0">
                <a:solidFill>
                  <a:srgbClr val="B5B5B5"/>
                </a:solidFill>
                <a:latin typeface="Arial MT"/>
                <a:cs typeface="Arial MT"/>
              </a:rPr>
              <a:t> </a:t>
            </a:r>
            <a:r>
              <a:rPr sz="1500" spc="-25" dirty="0">
                <a:solidFill>
                  <a:srgbClr val="2A2A2A"/>
                </a:solidFill>
                <a:latin typeface="Arial MT"/>
                <a:cs typeface="Arial MT"/>
              </a:rPr>
              <a:t>E.</a:t>
            </a:r>
            <a:r>
              <a:rPr sz="1500" dirty="0">
                <a:solidFill>
                  <a:srgbClr val="2A2A2A"/>
                </a:solidFill>
                <a:latin typeface="Arial MT"/>
                <a:cs typeface="Arial MT"/>
              </a:rPr>
              <a:t>	</a:t>
            </a:r>
            <a:r>
              <a:rPr sz="1500" spc="-90" dirty="0">
                <a:solidFill>
                  <a:srgbClr val="212121"/>
                </a:solidFill>
                <a:latin typeface="Arial MT"/>
                <a:cs typeface="Arial MT"/>
              </a:rPr>
              <a:t>Cycle'Effïclency</a:t>
            </a:r>
            <a:endParaRPr sz="1500">
              <a:latin typeface="Arial MT"/>
              <a:cs typeface="Arial MT"/>
            </a:endParaRPr>
          </a:p>
          <a:p>
            <a:pPr marL="454657">
              <a:spcBef>
                <a:spcPts val="350"/>
              </a:spcBef>
            </a:pPr>
            <a:r>
              <a:rPr sz="1450" spc="-25" dirty="0">
                <a:solidFill>
                  <a:srgbClr val="4B4B4B"/>
                </a:solidFill>
                <a:latin typeface="Courier New"/>
                <a:cs typeface="Courier New"/>
              </a:rPr>
              <a:t>e=</a:t>
            </a:r>
            <a:endParaRPr sz="1450">
              <a:latin typeface="Courier New"/>
              <a:cs typeface="Courier Ne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6300" y="1016001"/>
            <a:ext cx="2235200" cy="1816100"/>
          </a:xfrm>
          <a:prstGeom prst="rect">
            <a:avLst/>
          </a:prstGeom>
        </p:spPr>
      </p:pic>
      <p:pic>
        <p:nvPicPr>
          <p:cNvPr id="3" name="object 3"/>
          <p:cNvPicPr/>
          <p:nvPr/>
        </p:nvPicPr>
        <p:blipFill>
          <a:blip r:embed="rId3" cstate="print"/>
          <a:stretch>
            <a:fillRect/>
          </a:stretch>
        </p:blipFill>
        <p:spPr>
          <a:xfrm>
            <a:off x="4508501" y="1028700"/>
            <a:ext cx="2108200" cy="1803400"/>
          </a:xfrm>
          <a:prstGeom prst="rect">
            <a:avLst/>
          </a:prstGeom>
        </p:spPr>
      </p:pic>
      <p:sp>
        <p:nvSpPr>
          <p:cNvPr id="4" name="object 4"/>
          <p:cNvSpPr txBox="1"/>
          <p:nvPr/>
        </p:nvSpPr>
        <p:spPr>
          <a:xfrm>
            <a:off x="1766809" y="-1431131"/>
            <a:ext cx="6814820" cy="3402277"/>
          </a:xfrm>
          <a:prstGeom prst="rect">
            <a:avLst/>
          </a:prstGeom>
        </p:spPr>
        <p:txBody>
          <a:bodyPr vert="horz" wrap="square" lIns="0" tIns="14604" rIns="0" bIns="0" rtlCol="0">
            <a:spAutoFit/>
          </a:bodyPr>
          <a:lstStyle/>
          <a:p>
            <a:pPr marL="12700">
              <a:spcBef>
                <a:spcPts val="114"/>
              </a:spcBef>
            </a:pPr>
            <a:r>
              <a:rPr sz="1700" dirty="0">
                <a:solidFill>
                  <a:srgbClr val="050505"/>
                </a:solidFill>
                <a:latin typeface="Cambria"/>
                <a:cs typeface="Cambria"/>
              </a:rPr>
              <a:t>otto</a:t>
            </a:r>
            <a:r>
              <a:rPr sz="1700" spc="40" dirty="0">
                <a:solidFill>
                  <a:srgbClr val="050505"/>
                </a:solidFill>
                <a:latin typeface="Cambria"/>
                <a:cs typeface="Cambria"/>
              </a:rPr>
              <a:t> </a:t>
            </a:r>
            <a:r>
              <a:rPr sz="1700" spc="-10" dirty="0">
                <a:latin typeface="Cambria"/>
                <a:cs typeface="Cambria"/>
              </a:rPr>
              <a:t>Cycle</a:t>
            </a:r>
            <a:endParaRPr sz="1700">
              <a:latin typeface="Cambria"/>
              <a:cs typeface="Cambria"/>
            </a:endParaRPr>
          </a:p>
          <a:p>
            <a:pPr marL="346709">
              <a:spcBef>
                <a:spcPts val="1260"/>
              </a:spcBef>
            </a:pPr>
            <a:r>
              <a:rPr sz="1600" spc="-110" dirty="0">
                <a:latin typeface="Calibri"/>
                <a:cs typeface="Calibri"/>
              </a:rPr>
              <a:t>&lt;</a:t>
            </a:r>
            <a:r>
              <a:rPr sz="1600" spc="-15" dirty="0">
                <a:latin typeface="Calibri"/>
                <a:cs typeface="Calibri"/>
              </a:rPr>
              <a:t> </a:t>
            </a:r>
            <a:r>
              <a:rPr sz="1600" dirty="0">
                <a:solidFill>
                  <a:srgbClr val="151515"/>
                </a:solidFill>
                <a:latin typeface="Calibri"/>
                <a:cs typeface="Calibri"/>
              </a:rPr>
              <a:t>is</a:t>
            </a:r>
            <a:r>
              <a:rPr sz="1600" spc="-95" dirty="0">
                <a:solidFill>
                  <a:srgbClr val="151515"/>
                </a:solidFill>
                <a:latin typeface="Calibri"/>
                <a:cs typeface="Calibri"/>
              </a:rPr>
              <a:t> </a:t>
            </a:r>
            <a:r>
              <a:rPr sz="1600" dirty="0">
                <a:solidFill>
                  <a:srgbClr val="414141"/>
                </a:solidFill>
                <a:latin typeface="Calibri"/>
                <a:cs typeface="Calibri"/>
              </a:rPr>
              <a:t>a</a:t>
            </a:r>
            <a:r>
              <a:rPr sz="1600" spc="-90" dirty="0">
                <a:solidFill>
                  <a:srgbClr val="414141"/>
                </a:solidFill>
                <a:latin typeface="Calibri"/>
                <a:cs typeface="Calibri"/>
              </a:rPr>
              <a:t> </a:t>
            </a:r>
            <a:r>
              <a:rPr sz="1600" dirty="0">
                <a:latin typeface="Calibri"/>
                <a:cs typeface="Calibri"/>
              </a:rPr>
              <a:t>spark</a:t>
            </a:r>
            <a:r>
              <a:rPr sz="1600" spc="15" dirty="0">
                <a:latin typeface="Calibri"/>
                <a:cs typeface="Calibri"/>
              </a:rPr>
              <a:t> </a:t>
            </a:r>
            <a:r>
              <a:rPr sz="1600" dirty="0">
                <a:solidFill>
                  <a:srgbClr val="161616"/>
                </a:solidFill>
                <a:latin typeface="Calibri"/>
                <a:cs typeface="Calibri"/>
              </a:rPr>
              <a:t>ignition</a:t>
            </a:r>
            <a:r>
              <a:rPr sz="1600" spc="30" dirty="0">
                <a:solidFill>
                  <a:srgbClr val="161616"/>
                </a:solidFill>
                <a:latin typeface="Calibri"/>
                <a:cs typeface="Calibri"/>
              </a:rPr>
              <a:t> </a:t>
            </a:r>
            <a:r>
              <a:rPr sz="1600" dirty="0">
                <a:solidFill>
                  <a:srgbClr val="0E0E0E"/>
                </a:solidFill>
                <a:latin typeface="Calibri"/>
                <a:cs typeface="Calibri"/>
              </a:rPr>
              <a:t>type</a:t>
            </a:r>
            <a:r>
              <a:rPr sz="1600" spc="-15" dirty="0">
                <a:solidFill>
                  <a:srgbClr val="0E0E0E"/>
                </a:solidFill>
                <a:latin typeface="Calibri"/>
                <a:cs typeface="Calibri"/>
              </a:rPr>
              <a:t> </a:t>
            </a:r>
            <a:r>
              <a:rPr sz="1600" spc="-10" dirty="0">
                <a:latin typeface="Calibri"/>
                <a:cs typeface="Calibri"/>
              </a:rPr>
              <a:t>engine</a:t>
            </a:r>
            <a:endParaRPr sz="1600">
              <a:latin typeface="Calibri"/>
              <a:cs typeface="Calibri"/>
            </a:endParaRPr>
          </a:p>
          <a:p>
            <a:pPr marL="490218">
              <a:spcBef>
                <a:spcPts val="30"/>
              </a:spcBef>
            </a:pPr>
            <a:r>
              <a:rPr sz="1650" spc="-90" dirty="0">
                <a:latin typeface="Calibri"/>
                <a:cs typeface="Calibri"/>
              </a:rPr>
              <a:t>two</a:t>
            </a:r>
            <a:r>
              <a:rPr sz="1650" spc="-5" dirty="0">
                <a:latin typeface="Calibri"/>
                <a:cs typeface="Calibri"/>
              </a:rPr>
              <a:t> </a:t>
            </a:r>
            <a:r>
              <a:rPr sz="1650" spc="-35" dirty="0">
                <a:latin typeface="Calibri"/>
                <a:cs typeface="Calibri"/>
              </a:rPr>
              <a:t>constant</a:t>
            </a:r>
            <a:r>
              <a:rPr sz="1650" spc="-55" dirty="0">
                <a:latin typeface="Calibri"/>
                <a:cs typeface="Calibri"/>
              </a:rPr>
              <a:t> </a:t>
            </a:r>
            <a:r>
              <a:rPr sz="1650" spc="-45" dirty="0">
                <a:latin typeface="Calibri"/>
                <a:cs typeface="Calibri"/>
              </a:rPr>
              <a:t>volume</a:t>
            </a:r>
            <a:r>
              <a:rPr sz="1650" spc="20" dirty="0">
                <a:latin typeface="Calibri"/>
                <a:cs typeface="Calibri"/>
              </a:rPr>
              <a:t> </a:t>
            </a:r>
            <a:r>
              <a:rPr sz="1650" dirty="0">
                <a:latin typeface="Calibri"/>
                <a:cs typeface="Calibri"/>
              </a:rPr>
              <a:t>and</a:t>
            </a:r>
            <a:r>
              <a:rPr sz="1650" spc="50" dirty="0">
                <a:latin typeface="Calibri"/>
                <a:cs typeface="Calibri"/>
              </a:rPr>
              <a:t> </a:t>
            </a:r>
            <a:r>
              <a:rPr sz="1650" spc="-105" dirty="0">
                <a:latin typeface="Calibri"/>
                <a:cs typeface="Calibri"/>
              </a:rPr>
              <a:t>two</a:t>
            </a:r>
            <a:r>
              <a:rPr sz="1650" spc="5" dirty="0">
                <a:latin typeface="Calibri"/>
                <a:cs typeface="Calibri"/>
              </a:rPr>
              <a:t> </a:t>
            </a:r>
            <a:r>
              <a:rPr sz="1650" spc="-35" dirty="0">
                <a:latin typeface="Calibri"/>
                <a:cs typeface="Calibri"/>
              </a:rPr>
              <a:t>isentropic</a:t>
            </a:r>
            <a:r>
              <a:rPr sz="1650" spc="35" dirty="0">
                <a:latin typeface="Calibri"/>
                <a:cs typeface="Calibri"/>
              </a:rPr>
              <a:t> </a:t>
            </a:r>
            <a:r>
              <a:rPr sz="1650" spc="-10" dirty="0">
                <a:latin typeface="Calibri"/>
                <a:cs typeface="Calibri"/>
              </a:rPr>
              <a:t>process</a:t>
            </a:r>
            <a:endParaRPr sz="1650">
              <a:latin typeface="Calibri"/>
              <a:cs typeface="Calibri"/>
            </a:endParaRPr>
          </a:p>
          <a:p>
            <a:pPr marL="477518" indent="-156845">
              <a:spcBef>
                <a:spcPts val="70"/>
              </a:spcBef>
              <a:buClr>
                <a:srgbClr val="000000"/>
              </a:buClr>
              <a:buChar char="•"/>
              <a:tabLst>
                <a:tab pos="477518" algn="l"/>
              </a:tabLst>
            </a:pPr>
            <a:r>
              <a:rPr sz="1700" spc="-50" dirty="0">
                <a:solidFill>
                  <a:srgbClr val="0C0C0C"/>
                </a:solidFill>
                <a:latin typeface="Calibri"/>
                <a:cs typeface="Calibri"/>
              </a:rPr>
              <a:t>heat </a:t>
            </a:r>
            <a:r>
              <a:rPr sz="1700" dirty="0">
                <a:solidFill>
                  <a:srgbClr val="181818"/>
                </a:solidFill>
                <a:latin typeface="Calibri"/>
                <a:cs typeface="Calibri"/>
              </a:rPr>
              <a:t>is</a:t>
            </a:r>
            <a:r>
              <a:rPr sz="1700" spc="-80" dirty="0">
                <a:solidFill>
                  <a:srgbClr val="181818"/>
                </a:solidFill>
                <a:latin typeface="Calibri"/>
                <a:cs typeface="Calibri"/>
              </a:rPr>
              <a:t> </a:t>
            </a:r>
            <a:r>
              <a:rPr sz="1700" spc="-65" dirty="0">
                <a:latin typeface="Calibri"/>
                <a:cs typeface="Calibri"/>
              </a:rPr>
              <a:t>transferred</a:t>
            </a:r>
            <a:r>
              <a:rPr sz="1700" spc="-30" dirty="0">
                <a:latin typeface="Calibri"/>
                <a:cs typeface="Calibri"/>
              </a:rPr>
              <a:t> </a:t>
            </a:r>
            <a:r>
              <a:rPr sz="1700" spc="-45" dirty="0">
                <a:solidFill>
                  <a:srgbClr val="0F0F0F"/>
                </a:solidFill>
                <a:latin typeface="Calibri"/>
                <a:cs typeface="Calibri"/>
              </a:rPr>
              <a:t>during</a:t>
            </a:r>
            <a:r>
              <a:rPr sz="1700" spc="-55" dirty="0">
                <a:solidFill>
                  <a:srgbClr val="0F0F0F"/>
                </a:solidFill>
                <a:latin typeface="Calibri"/>
                <a:cs typeface="Calibri"/>
              </a:rPr>
              <a:t> </a:t>
            </a:r>
            <a:r>
              <a:rPr sz="1700" spc="-65" dirty="0">
                <a:solidFill>
                  <a:srgbClr val="0E0E0E"/>
                </a:solidFill>
                <a:latin typeface="Calibri"/>
                <a:cs typeface="Calibri"/>
              </a:rPr>
              <a:t>the</a:t>
            </a:r>
            <a:r>
              <a:rPr sz="1700" spc="-55" dirty="0">
                <a:solidFill>
                  <a:srgbClr val="0E0E0E"/>
                </a:solidFill>
                <a:latin typeface="Calibri"/>
                <a:cs typeface="Calibri"/>
              </a:rPr>
              <a:t> </a:t>
            </a:r>
            <a:r>
              <a:rPr sz="1700" spc="-55" dirty="0">
                <a:latin typeface="Calibri"/>
                <a:cs typeface="Calibri"/>
              </a:rPr>
              <a:t>two</a:t>
            </a:r>
            <a:r>
              <a:rPr sz="1700" spc="5" dirty="0">
                <a:latin typeface="Calibri"/>
                <a:cs typeface="Calibri"/>
              </a:rPr>
              <a:t> </a:t>
            </a:r>
            <a:r>
              <a:rPr sz="1700" spc="-55" dirty="0">
                <a:latin typeface="Calibri"/>
                <a:cs typeface="Calibri"/>
              </a:rPr>
              <a:t>isentropic</a:t>
            </a:r>
            <a:r>
              <a:rPr sz="1700" spc="5" dirty="0">
                <a:latin typeface="Calibri"/>
                <a:cs typeface="Calibri"/>
              </a:rPr>
              <a:t> </a:t>
            </a:r>
            <a:r>
              <a:rPr sz="1700" spc="-65" dirty="0">
                <a:solidFill>
                  <a:srgbClr val="1F1F1F"/>
                </a:solidFill>
                <a:latin typeface="Calibri"/>
                <a:cs typeface="Calibri"/>
              </a:rPr>
              <a:t>(constant</a:t>
            </a:r>
            <a:r>
              <a:rPr sz="1700" spc="60" dirty="0">
                <a:solidFill>
                  <a:srgbClr val="1F1F1F"/>
                </a:solidFill>
                <a:latin typeface="Calibri"/>
                <a:cs typeface="Calibri"/>
              </a:rPr>
              <a:t> </a:t>
            </a:r>
            <a:r>
              <a:rPr sz="1700" spc="-65" dirty="0">
                <a:latin typeface="Calibri"/>
                <a:cs typeface="Calibri"/>
              </a:rPr>
              <a:t>volume)</a:t>
            </a:r>
            <a:r>
              <a:rPr sz="1700" spc="25" dirty="0">
                <a:latin typeface="Calibri"/>
                <a:cs typeface="Calibri"/>
              </a:rPr>
              <a:t> </a:t>
            </a:r>
            <a:r>
              <a:rPr sz="1700" spc="-10" dirty="0">
                <a:latin typeface="Calibri"/>
                <a:cs typeface="Calibri"/>
              </a:rPr>
              <a:t>process</a:t>
            </a:r>
            <a:endParaRPr sz="1700">
              <a:latin typeface="Calibri"/>
              <a:cs typeface="Calibri"/>
            </a:endParaRPr>
          </a:p>
          <a:p>
            <a:pPr marL="477518" indent="-143509">
              <a:spcBef>
                <a:spcPts val="10"/>
              </a:spcBef>
              <a:buChar char="•"/>
              <a:tabLst>
                <a:tab pos="477518" algn="l"/>
              </a:tabLst>
            </a:pPr>
            <a:r>
              <a:rPr sz="1650" spc="-25" dirty="0">
                <a:latin typeface="Calibri"/>
                <a:cs typeface="Calibri"/>
              </a:rPr>
              <a:t>maximum</a:t>
            </a:r>
            <a:r>
              <a:rPr sz="1650" spc="-10" dirty="0">
                <a:latin typeface="Calibri"/>
                <a:cs typeface="Calibri"/>
              </a:rPr>
              <a:t> </a:t>
            </a:r>
            <a:r>
              <a:rPr sz="1650" spc="-45" dirty="0">
                <a:latin typeface="Calibri"/>
                <a:cs typeface="Calibri"/>
              </a:rPr>
              <a:t>temperature</a:t>
            </a:r>
            <a:r>
              <a:rPr sz="1650" spc="-50" dirty="0">
                <a:latin typeface="Calibri"/>
                <a:cs typeface="Calibri"/>
              </a:rPr>
              <a:t> </a:t>
            </a:r>
            <a:r>
              <a:rPr sz="1650" spc="-15" dirty="0">
                <a:solidFill>
                  <a:srgbClr val="0C0C0C"/>
                </a:solidFill>
                <a:latin typeface="Calibri"/>
                <a:cs typeface="Calibri"/>
              </a:rPr>
              <a:t>occur</a:t>
            </a:r>
            <a:r>
              <a:rPr sz="1650" spc="-5" dirty="0">
                <a:solidFill>
                  <a:srgbClr val="0C0C0C"/>
                </a:solidFill>
                <a:latin typeface="Calibri"/>
                <a:cs typeface="Calibri"/>
              </a:rPr>
              <a:t> </a:t>
            </a:r>
            <a:r>
              <a:rPr sz="1650" dirty="0">
                <a:latin typeface="Calibri"/>
                <a:cs typeface="Calibri"/>
              </a:rPr>
              <a:t>afier</a:t>
            </a:r>
            <a:r>
              <a:rPr sz="1650" spc="-10" dirty="0">
                <a:latin typeface="Calibri"/>
                <a:cs typeface="Calibri"/>
              </a:rPr>
              <a:t> </a:t>
            </a:r>
            <a:r>
              <a:rPr sz="1650" spc="-45" dirty="0">
                <a:latin typeface="Calibri"/>
                <a:cs typeface="Calibri"/>
              </a:rPr>
              <a:t>combustion</a:t>
            </a:r>
            <a:r>
              <a:rPr sz="1650" spc="-25" dirty="0">
                <a:latin typeface="Calibri"/>
                <a:cs typeface="Calibri"/>
              </a:rPr>
              <a:t> </a:t>
            </a:r>
            <a:r>
              <a:rPr sz="1650" dirty="0">
                <a:solidFill>
                  <a:srgbClr val="181818"/>
                </a:solidFill>
                <a:latin typeface="Calibri"/>
                <a:cs typeface="Calibri"/>
              </a:rPr>
              <a:t>or</a:t>
            </a:r>
            <a:r>
              <a:rPr sz="1650" spc="-80" dirty="0">
                <a:solidFill>
                  <a:srgbClr val="181818"/>
                </a:solidFill>
                <a:latin typeface="Calibri"/>
                <a:cs typeface="Calibri"/>
              </a:rPr>
              <a:t> </a:t>
            </a:r>
            <a:r>
              <a:rPr sz="1650" spc="-35" dirty="0">
                <a:latin typeface="Calibri"/>
                <a:cs typeface="Calibri"/>
              </a:rPr>
              <a:t>before</a:t>
            </a:r>
            <a:r>
              <a:rPr sz="1650" spc="-15" dirty="0">
                <a:latin typeface="Calibri"/>
                <a:cs typeface="Calibri"/>
              </a:rPr>
              <a:t> </a:t>
            </a:r>
            <a:r>
              <a:rPr sz="1650" spc="-10" dirty="0">
                <a:latin typeface="Calibri"/>
                <a:cs typeface="Calibri"/>
              </a:rPr>
              <a:t>expansion</a:t>
            </a:r>
            <a:endParaRPr sz="1650">
              <a:latin typeface="Calibri"/>
              <a:cs typeface="Calibri"/>
            </a:endParaRPr>
          </a:p>
          <a:p>
            <a:pPr marL="331469">
              <a:spcBef>
                <a:spcPts val="70"/>
              </a:spcBef>
            </a:pPr>
            <a:r>
              <a:rPr sz="1700" dirty="0">
                <a:latin typeface="Calibri"/>
                <a:cs typeface="Calibri"/>
              </a:rPr>
              <a:t>e</a:t>
            </a:r>
            <a:r>
              <a:rPr sz="1700" spc="-90" dirty="0">
                <a:latin typeface="Calibri"/>
                <a:cs typeface="Calibri"/>
              </a:rPr>
              <a:t> </a:t>
            </a:r>
            <a:r>
              <a:rPr sz="1700" dirty="0">
                <a:solidFill>
                  <a:srgbClr val="424242"/>
                </a:solidFill>
                <a:latin typeface="Calibri"/>
                <a:cs typeface="Calibri"/>
              </a:rPr>
              <a:t>if</a:t>
            </a:r>
            <a:r>
              <a:rPr sz="1700" spc="-75" dirty="0">
                <a:solidFill>
                  <a:srgbClr val="424242"/>
                </a:solidFill>
                <a:latin typeface="Calibri"/>
                <a:cs typeface="Calibri"/>
              </a:rPr>
              <a:t> </a:t>
            </a:r>
            <a:r>
              <a:rPr sz="1700" spc="-70" dirty="0">
                <a:latin typeface="Calibri"/>
                <a:cs typeface="Calibri"/>
              </a:rPr>
              <a:t>compression</a:t>
            </a:r>
            <a:r>
              <a:rPr sz="1700" spc="-15" dirty="0">
                <a:latin typeface="Calibri"/>
                <a:cs typeface="Calibri"/>
              </a:rPr>
              <a:t> </a:t>
            </a:r>
            <a:r>
              <a:rPr sz="1700" spc="-40" dirty="0">
                <a:latin typeface="Calibri"/>
                <a:cs typeface="Calibri"/>
              </a:rPr>
              <a:t>ratio</a:t>
            </a:r>
            <a:r>
              <a:rPr sz="1700" spc="-55" dirty="0">
                <a:latin typeface="Calibri"/>
                <a:cs typeface="Calibri"/>
              </a:rPr>
              <a:t> </a:t>
            </a:r>
            <a:r>
              <a:rPr sz="1700" spc="-50" dirty="0">
                <a:latin typeface="Calibri"/>
                <a:cs typeface="Calibri"/>
              </a:rPr>
              <a:t>increases,</a:t>
            </a:r>
            <a:r>
              <a:rPr sz="1700" spc="40" dirty="0">
                <a:latin typeface="Calibri"/>
                <a:cs typeface="Calibri"/>
              </a:rPr>
              <a:t> </a:t>
            </a:r>
            <a:r>
              <a:rPr sz="1700" spc="-30" dirty="0">
                <a:latin typeface="Calibri"/>
                <a:cs typeface="Calibri"/>
              </a:rPr>
              <a:t>it's</a:t>
            </a:r>
            <a:r>
              <a:rPr sz="1700" spc="-50" dirty="0">
                <a:latin typeface="Calibri"/>
                <a:cs typeface="Calibri"/>
              </a:rPr>
              <a:t> </a:t>
            </a:r>
            <a:r>
              <a:rPr sz="1700" spc="-75" dirty="0">
                <a:latin typeface="Calibri"/>
                <a:cs typeface="Calibri"/>
              </a:rPr>
              <a:t>cycle</a:t>
            </a:r>
            <a:r>
              <a:rPr sz="1700" spc="-20" dirty="0">
                <a:latin typeface="Calibri"/>
                <a:cs typeface="Calibri"/>
              </a:rPr>
              <a:t> </a:t>
            </a:r>
            <a:r>
              <a:rPr sz="1700" spc="-50" dirty="0">
                <a:latin typeface="Calibri"/>
                <a:cs typeface="Calibri"/>
              </a:rPr>
              <a:t>efficiency</a:t>
            </a:r>
            <a:r>
              <a:rPr sz="1700" spc="95" dirty="0">
                <a:latin typeface="Calibri"/>
                <a:cs typeface="Calibri"/>
              </a:rPr>
              <a:t> </a:t>
            </a:r>
            <a:r>
              <a:rPr sz="1700" spc="-55" dirty="0">
                <a:latin typeface="Calibri"/>
                <a:cs typeface="Calibri"/>
              </a:rPr>
              <a:t>will</a:t>
            </a:r>
            <a:r>
              <a:rPr sz="1700" spc="-20" dirty="0">
                <a:latin typeface="Calibri"/>
                <a:cs typeface="Calibri"/>
              </a:rPr>
              <a:t> </a:t>
            </a:r>
            <a:r>
              <a:rPr sz="1700" spc="-10" dirty="0">
                <a:latin typeface="Calibri"/>
                <a:cs typeface="Calibri"/>
              </a:rPr>
              <a:t>increase</a:t>
            </a:r>
            <a:endParaRPr sz="1700">
              <a:latin typeface="Calibri"/>
              <a:cs typeface="Calibri"/>
            </a:endParaRPr>
          </a:p>
          <a:p>
            <a:pPr marL="484503" indent="-149224">
              <a:spcBef>
                <a:spcPts val="110"/>
              </a:spcBef>
              <a:buChar char="•"/>
              <a:tabLst>
                <a:tab pos="484503" algn="l"/>
              </a:tabLst>
            </a:pPr>
            <a:r>
              <a:rPr sz="1550" spc="-10" dirty="0">
                <a:latin typeface="Calibri"/>
                <a:cs typeface="Calibri"/>
              </a:rPr>
              <a:t>cyEle</a:t>
            </a:r>
            <a:r>
              <a:rPr sz="1550" spc="20" dirty="0">
                <a:latin typeface="Calibri"/>
                <a:cs typeface="Calibri"/>
              </a:rPr>
              <a:t> </a:t>
            </a:r>
            <a:r>
              <a:rPr sz="1550" dirty="0">
                <a:latin typeface="Calibri"/>
                <a:cs typeface="Calibri"/>
              </a:rPr>
              <a:t>Efficiency</a:t>
            </a:r>
            <a:r>
              <a:rPr sz="1550" spc="160" dirty="0">
                <a:latin typeface="Calibri"/>
                <a:cs typeface="Calibri"/>
              </a:rPr>
              <a:t> </a:t>
            </a:r>
            <a:r>
              <a:rPr sz="1550" dirty="0">
                <a:latin typeface="Calibri"/>
                <a:cs typeface="Calibri"/>
              </a:rPr>
              <a:t>depends</a:t>
            </a:r>
            <a:r>
              <a:rPr sz="1550" spc="110" dirty="0">
                <a:latin typeface="Calibri"/>
                <a:cs typeface="Calibri"/>
              </a:rPr>
              <a:t> </a:t>
            </a:r>
            <a:r>
              <a:rPr sz="1550" dirty="0">
                <a:solidFill>
                  <a:srgbClr val="0F0F0F"/>
                </a:solidFill>
                <a:latin typeface="Calibri"/>
                <a:cs typeface="Calibri"/>
              </a:rPr>
              <a:t>on</a:t>
            </a:r>
            <a:r>
              <a:rPr sz="1550" spc="-10" dirty="0">
                <a:solidFill>
                  <a:srgbClr val="0F0F0F"/>
                </a:solidFill>
                <a:latin typeface="Calibri"/>
                <a:cs typeface="Calibri"/>
              </a:rPr>
              <a:t> </a:t>
            </a:r>
            <a:r>
              <a:rPr sz="1550" dirty="0">
                <a:latin typeface="Calibri"/>
                <a:cs typeface="Calibri"/>
              </a:rPr>
              <a:t>compression</a:t>
            </a:r>
            <a:r>
              <a:rPr sz="1550" spc="210" dirty="0">
                <a:latin typeface="Calibri"/>
                <a:cs typeface="Calibri"/>
              </a:rPr>
              <a:t> </a:t>
            </a:r>
            <a:r>
              <a:rPr sz="1550" dirty="0">
                <a:latin typeface="Calibri"/>
                <a:cs typeface="Calibri"/>
              </a:rPr>
              <a:t>ratio</a:t>
            </a:r>
            <a:r>
              <a:rPr sz="1550" spc="55" dirty="0">
                <a:latin typeface="Calibri"/>
                <a:cs typeface="Calibri"/>
              </a:rPr>
              <a:t> </a:t>
            </a:r>
            <a:r>
              <a:rPr sz="1550" dirty="0">
                <a:latin typeface="Calibri"/>
                <a:cs typeface="Calibri"/>
              </a:rPr>
              <a:t>and</a:t>
            </a:r>
            <a:r>
              <a:rPr sz="1550" spc="-15" dirty="0">
                <a:latin typeface="Calibri"/>
                <a:cs typeface="Calibri"/>
              </a:rPr>
              <a:t> </a:t>
            </a:r>
            <a:r>
              <a:rPr sz="1550" dirty="0">
                <a:latin typeface="Calibri"/>
                <a:cs typeface="Calibri"/>
              </a:rPr>
              <a:t>it's</a:t>
            </a:r>
            <a:r>
              <a:rPr sz="1550" spc="-60" dirty="0">
                <a:latin typeface="Calibri"/>
                <a:cs typeface="Calibri"/>
              </a:rPr>
              <a:t> </a:t>
            </a:r>
            <a:r>
              <a:rPr sz="1550" dirty="0">
                <a:latin typeface="Calibri"/>
                <a:cs typeface="Calibri"/>
              </a:rPr>
              <a:t>specific</a:t>
            </a:r>
            <a:r>
              <a:rPr sz="1550" spc="180" dirty="0">
                <a:latin typeface="Calibri"/>
                <a:cs typeface="Calibri"/>
              </a:rPr>
              <a:t> </a:t>
            </a:r>
            <a:r>
              <a:rPr sz="1550" dirty="0">
                <a:latin typeface="Calibri"/>
                <a:cs typeface="Calibri"/>
              </a:rPr>
              <a:t>heat</a:t>
            </a:r>
            <a:r>
              <a:rPr sz="1550" spc="45" dirty="0">
                <a:latin typeface="Calibri"/>
                <a:cs typeface="Calibri"/>
              </a:rPr>
              <a:t> </a:t>
            </a:r>
            <a:r>
              <a:rPr sz="1550" spc="-10" dirty="0">
                <a:latin typeface="Calibri"/>
                <a:cs typeface="Calibri"/>
              </a:rPr>
              <a:t>ratio</a:t>
            </a:r>
            <a:endParaRPr sz="1550">
              <a:latin typeface="Calibri"/>
              <a:cs typeface="Calibri"/>
            </a:endParaRPr>
          </a:p>
          <a:p>
            <a:pPr marL="490218" indent="-169545">
              <a:spcBef>
                <a:spcPts val="90"/>
              </a:spcBef>
              <a:buChar char="•"/>
              <a:tabLst>
                <a:tab pos="490218" algn="l"/>
              </a:tabLst>
            </a:pPr>
            <a:r>
              <a:rPr sz="1700" spc="-60" dirty="0">
                <a:latin typeface="Calibri"/>
                <a:cs typeface="Calibri"/>
              </a:rPr>
              <a:t>typical</a:t>
            </a:r>
            <a:r>
              <a:rPr sz="1700" spc="-40" dirty="0">
                <a:latin typeface="Calibri"/>
                <a:cs typeface="Calibri"/>
              </a:rPr>
              <a:t> </a:t>
            </a:r>
            <a:r>
              <a:rPr sz="1700" spc="-65" dirty="0">
                <a:solidFill>
                  <a:srgbClr val="161616"/>
                </a:solidFill>
                <a:latin typeface="Calibri"/>
                <a:cs typeface="Calibri"/>
              </a:rPr>
              <a:t>compression</a:t>
            </a:r>
            <a:r>
              <a:rPr sz="1700" spc="5" dirty="0">
                <a:solidFill>
                  <a:srgbClr val="161616"/>
                </a:solidFill>
                <a:latin typeface="Calibri"/>
                <a:cs typeface="Calibri"/>
              </a:rPr>
              <a:t> </a:t>
            </a:r>
            <a:r>
              <a:rPr sz="1700" spc="-40" dirty="0">
                <a:latin typeface="Calibri"/>
                <a:cs typeface="Calibri"/>
              </a:rPr>
              <a:t>ratio</a:t>
            </a:r>
            <a:r>
              <a:rPr sz="1700" spc="-55" dirty="0">
                <a:latin typeface="Calibri"/>
                <a:cs typeface="Calibri"/>
              </a:rPr>
              <a:t> </a:t>
            </a:r>
            <a:r>
              <a:rPr sz="1700" spc="-10" dirty="0">
                <a:solidFill>
                  <a:srgbClr val="131313"/>
                </a:solidFill>
                <a:latin typeface="Calibri"/>
                <a:cs typeface="Calibri"/>
              </a:rPr>
              <a:t>is</a:t>
            </a:r>
            <a:r>
              <a:rPr sz="1700" spc="-60" dirty="0">
                <a:solidFill>
                  <a:srgbClr val="131313"/>
                </a:solidFill>
                <a:latin typeface="Calibri"/>
                <a:cs typeface="Calibri"/>
              </a:rPr>
              <a:t> </a:t>
            </a:r>
            <a:r>
              <a:rPr sz="1700" u="heavy" spc="-25" dirty="0">
                <a:uFill>
                  <a:solidFill>
                    <a:srgbClr val="575757"/>
                  </a:solidFill>
                </a:uFill>
                <a:latin typeface="Calibri"/>
                <a:cs typeface="Calibri"/>
              </a:rPr>
              <a:t>8.0</a:t>
            </a:r>
            <a:endParaRPr sz="1700">
              <a:latin typeface="Calibri"/>
              <a:cs typeface="Calibri"/>
            </a:endParaRPr>
          </a:p>
          <a:p>
            <a:pPr>
              <a:lnSpc>
                <a:spcPct val="100000"/>
              </a:lnSpc>
            </a:pPr>
            <a:endParaRPr sz="1700">
              <a:latin typeface="Calibri"/>
              <a:cs typeface="Calibri"/>
            </a:endParaRPr>
          </a:p>
          <a:p>
            <a:pPr>
              <a:spcBef>
                <a:spcPts val="840"/>
              </a:spcBef>
            </a:pPr>
            <a:endParaRPr sz="1700">
              <a:latin typeface="Calibri"/>
              <a:cs typeface="Calibri"/>
            </a:endParaRPr>
          </a:p>
          <a:p>
            <a:pPr marL="5746092" marR="5080" indent="-63499">
              <a:lnSpc>
                <a:spcPct val="101000"/>
              </a:lnSpc>
              <a:tabLst>
                <a:tab pos="6499199" algn="l"/>
              </a:tabLst>
            </a:pPr>
            <a:r>
              <a:rPr sz="1650" spc="-65" dirty="0">
                <a:solidFill>
                  <a:srgbClr val="212121"/>
                </a:solidFill>
                <a:latin typeface="Calibri"/>
                <a:cs typeface="Calibri"/>
              </a:rPr>
              <a:t>P-</a:t>
            </a:r>
            <a:r>
              <a:rPr sz="1650" dirty="0">
                <a:solidFill>
                  <a:srgbClr val="212121"/>
                </a:solidFill>
                <a:latin typeface="Calibri"/>
                <a:cs typeface="Calibri"/>
              </a:rPr>
              <a:t>V</a:t>
            </a:r>
            <a:r>
              <a:rPr sz="1650" spc="70" dirty="0">
                <a:solidFill>
                  <a:srgbClr val="212121"/>
                </a:solidFill>
                <a:latin typeface="Calibri"/>
                <a:cs typeface="Calibri"/>
              </a:rPr>
              <a:t>  </a:t>
            </a:r>
            <a:r>
              <a:rPr sz="1650" spc="-25" dirty="0">
                <a:solidFill>
                  <a:srgbClr val="000815"/>
                </a:solidFill>
                <a:latin typeface="Calibri"/>
                <a:cs typeface="Calibri"/>
              </a:rPr>
              <a:t>and</a:t>
            </a:r>
            <a:r>
              <a:rPr sz="1650" dirty="0">
                <a:solidFill>
                  <a:srgbClr val="000815"/>
                </a:solidFill>
                <a:latin typeface="Calibri"/>
                <a:cs typeface="Calibri"/>
              </a:rPr>
              <a:t>	</a:t>
            </a:r>
            <a:r>
              <a:rPr sz="1650" spc="65" dirty="0">
                <a:solidFill>
                  <a:srgbClr val="00081D"/>
                </a:solidFill>
                <a:latin typeface="Calibri"/>
                <a:cs typeface="Calibri"/>
              </a:rPr>
              <a:t>T-</a:t>
            </a:r>
            <a:r>
              <a:rPr sz="1650" spc="35" dirty="0">
                <a:solidFill>
                  <a:srgbClr val="00081D"/>
                </a:solidFill>
                <a:latin typeface="Calibri"/>
                <a:cs typeface="Calibri"/>
              </a:rPr>
              <a:t>5 </a:t>
            </a:r>
            <a:r>
              <a:rPr sz="1650" spc="125" dirty="0">
                <a:solidFill>
                  <a:srgbClr val="050505"/>
                </a:solidFill>
                <a:latin typeface="Calibri"/>
                <a:cs typeface="Calibri"/>
              </a:rPr>
              <a:t>DIAGRAM</a:t>
            </a:r>
            <a:endParaRPr sz="165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65800" y="812801"/>
            <a:ext cx="1587500" cy="1270000"/>
          </a:xfrm>
          <a:prstGeom prst="rect">
            <a:avLst/>
          </a:prstGeom>
        </p:spPr>
      </p:pic>
      <p:pic>
        <p:nvPicPr>
          <p:cNvPr id="3" name="object 3"/>
          <p:cNvPicPr/>
          <p:nvPr/>
        </p:nvPicPr>
        <p:blipFill>
          <a:blip r:embed="rId3" cstate="print"/>
          <a:stretch>
            <a:fillRect/>
          </a:stretch>
        </p:blipFill>
        <p:spPr>
          <a:xfrm>
            <a:off x="7454900" y="812800"/>
            <a:ext cx="1485900" cy="1282700"/>
          </a:xfrm>
          <a:prstGeom prst="rect">
            <a:avLst/>
          </a:prstGeom>
        </p:spPr>
      </p:pic>
      <p:pic>
        <p:nvPicPr>
          <p:cNvPr id="4" name="object 4"/>
          <p:cNvPicPr/>
          <p:nvPr/>
        </p:nvPicPr>
        <p:blipFill>
          <a:blip r:embed="rId4" cstate="print"/>
          <a:stretch>
            <a:fillRect/>
          </a:stretch>
        </p:blipFill>
        <p:spPr>
          <a:xfrm>
            <a:off x="2019300" y="-419100"/>
            <a:ext cx="1549400" cy="342900"/>
          </a:xfrm>
          <a:prstGeom prst="rect">
            <a:avLst/>
          </a:prstGeom>
        </p:spPr>
      </p:pic>
      <p:pic>
        <p:nvPicPr>
          <p:cNvPr id="5" name="object 5"/>
          <p:cNvPicPr/>
          <p:nvPr/>
        </p:nvPicPr>
        <p:blipFill>
          <a:blip r:embed="rId5" cstate="print"/>
          <a:stretch>
            <a:fillRect/>
          </a:stretch>
        </p:blipFill>
        <p:spPr>
          <a:xfrm>
            <a:off x="2057400" y="1282700"/>
            <a:ext cx="1498600" cy="736600"/>
          </a:xfrm>
          <a:prstGeom prst="rect">
            <a:avLst/>
          </a:prstGeom>
        </p:spPr>
      </p:pic>
      <p:pic>
        <p:nvPicPr>
          <p:cNvPr id="6" name="object 6"/>
          <p:cNvPicPr/>
          <p:nvPr/>
        </p:nvPicPr>
        <p:blipFill>
          <a:blip r:embed="rId6" cstate="print"/>
          <a:stretch>
            <a:fillRect/>
          </a:stretch>
        </p:blipFill>
        <p:spPr>
          <a:xfrm>
            <a:off x="2095500" y="2349500"/>
            <a:ext cx="723900" cy="419100"/>
          </a:xfrm>
          <a:prstGeom prst="rect">
            <a:avLst/>
          </a:prstGeom>
        </p:spPr>
      </p:pic>
      <p:pic>
        <p:nvPicPr>
          <p:cNvPr id="7" name="object 7"/>
          <p:cNvPicPr/>
          <p:nvPr/>
        </p:nvPicPr>
        <p:blipFill>
          <a:blip r:embed="rId7" cstate="print"/>
          <a:stretch>
            <a:fillRect/>
          </a:stretch>
        </p:blipFill>
        <p:spPr>
          <a:xfrm>
            <a:off x="1625600" y="-1460500"/>
            <a:ext cx="3098800" cy="228600"/>
          </a:xfrm>
          <a:prstGeom prst="rect">
            <a:avLst/>
          </a:prstGeom>
        </p:spPr>
      </p:pic>
      <p:pic>
        <p:nvPicPr>
          <p:cNvPr id="8" name="object 8"/>
          <p:cNvPicPr/>
          <p:nvPr/>
        </p:nvPicPr>
        <p:blipFill>
          <a:blip r:embed="rId8" cstate="print"/>
          <a:stretch>
            <a:fillRect/>
          </a:stretch>
        </p:blipFill>
        <p:spPr>
          <a:xfrm>
            <a:off x="5715000" y="-381000"/>
            <a:ext cx="3200400" cy="228600"/>
          </a:xfrm>
          <a:prstGeom prst="rect">
            <a:avLst/>
          </a:prstGeom>
        </p:spPr>
      </p:pic>
      <p:pic>
        <p:nvPicPr>
          <p:cNvPr id="9" name="object 9"/>
          <p:cNvPicPr/>
          <p:nvPr/>
        </p:nvPicPr>
        <p:blipFill>
          <a:blip r:embed="rId9" cstate="print"/>
          <a:stretch>
            <a:fillRect/>
          </a:stretch>
        </p:blipFill>
        <p:spPr>
          <a:xfrm>
            <a:off x="4533900" y="2438400"/>
            <a:ext cx="4178300" cy="355600"/>
          </a:xfrm>
          <a:prstGeom prst="rect">
            <a:avLst/>
          </a:prstGeom>
        </p:spPr>
      </p:pic>
      <p:sp>
        <p:nvSpPr>
          <p:cNvPr id="10" name="object 10"/>
          <p:cNvSpPr txBox="1"/>
          <p:nvPr/>
        </p:nvSpPr>
        <p:spPr>
          <a:xfrm>
            <a:off x="1673789" y="760413"/>
            <a:ext cx="2797810" cy="252633"/>
          </a:xfrm>
          <a:prstGeom prst="rect">
            <a:avLst/>
          </a:prstGeom>
        </p:spPr>
        <p:txBody>
          <a:bodyPr vert="horz" wrap="square" lIns="0" tIns="13970" rIns="0" bIns="0" rtlCol="0">
            <a:spAutoFit/>
          </a:bodyPr>
          <a:lstStyle/>
          <a:p>
            <a:pPr marL="12700">
              <a:spcBef>
                <a:spcPts val="110"/>
              </a:spcBef>
            </a:pPr>
            <a:r>
              <a:rPr sz="1550" spc="-345" dirty="0">
                <a:solidFill>
                  <a:srgbClr val="182F41"/>
                </a:solidFill>
                <a:latin typeface="Arial MT"/>
                <a:cs typeface="Arial MT"/>
              </a:rPr>
              <a:t>Pročeśs</a:t>
            </a:r>
            <a:r>
              <a:rPr sz="1550" spc="145" dirty="0">
                <a:solidFill>
                  <a:srgbClr val="182F41"/>
                </a:solidFill>
                <a:latin typeface="Arial MT"/>
                <a:cs typeface="Arial MT"/>
              </a:rPr>
              <a:t> </a:t>
            </a:r>
            <a:r>
              <a:rPr sz="1550" spc="-45" dirty="0">
                <a:solidFill>
                  <a:srgbClr val="182F41"/>
                </a:solidFill>
                <a:latin typeface="Arial MT"/>
                <a:cs typeface="Arial MT"/>
              </a:rPr>
              <a:t>3-</a:t>
            </a:r>
            <a:r>
              <a:rPr sz="1550" spc="-40" dirty="0">
                <a:solidFill>
                  <a:srgbClr val="182F41"/>
                </a:solidFill>
                <a:latin typeface="Arial MT"/>
                <a:cs typeface="Arial MT"/>
              </a:rPr>
              <a:t>4:</a:t>
            </a:r>
            <a:r>
              <a:rPr sz="1550" spc="-280" dirty="0">
                <a:solidFill>
                  <a:srgbClr val="182F41"/>
                </a:solidFill>
                <a:latin typeface="Arial MT"/>
                <a:cs typeface="Arial MT"/>
              </a:rPr>
              <a:t> </a:t>
            </a:r>
            <a:r>
              <a:rPr sz="1550" spc="-185" dirty="0">
                <a:solidFill>
                  <a:srgbClr val="182F41"/>
                </a:solidFill>
                <a:latin typeface="Arial MT"/>
                <a:cs typeface="Arial MT"/>
              </a:rPr>
              <a:t>țsențiopjc\Expa”ńsjon</a:t>
            </a:r>
            <a:endParaRPr sz="1550">
              <a:latin typeface="Arial MT"/>
              <a:cs typeface="Arial MT"/>
            </a:endParaRPr>
          </a:p>
        </p:txBody>
      </p:sp>
      <p:sp>
        <p:nvSpPr>
          <p:cNvPr id="11" name="object 11"/>
          <p:cNvSpPr txBox="1"/>
          <p:nvPr/>
        </p:nvSpPr>
        <p:spPr>
          <a:xfrm>
            <a:off x="5673379" y="-1493044"/>
            <a:ext cx="3226435" cy="228909"/>
          </a:xfrm>
          <a:prstGeom prst="rect">
            <a:avLst/>
          </a:prstGeom>
        </p:spPr>
        <p:txBody>
          <a:bodyPr vert="horz" wrap="square" lIns="0" tIns="13335" rIns="0" bIns="0" rtlCol="0">
            <a:spAutoFit/>
          </a:bodyPr>
          <a:lstStyle/>
          <a:p>
            <a:pPr marL="12700">
              <a:spcBef>
                <a:spcPts val="105"/>
              </a:spcBef>
            </a:pPr>
            <a:r>
              <a:rPr sz="1400" spc="-110" dirty="0">
                <a:solidFill>
                  <a:srgbClr val="A5BACF"/>
                </a:solidFill>
                <a:latin typeface="Arial MT"/>
                <a:cs typeface="Arial MT"/>
              </a:rPr>
              <a:t>.'Process.2-</a:t>
            </a:r>
            <a:r>
              <a:rPr sz="1400" spc="-105" dirty="0">
                <a:solidFill>
                  <a:srgbClr val="A5BACF"/>
                </a:solidFill>
                <a:latin typeface="Arial MT"/>
                <a:cs typeface="Arial MT"/>
              </a:rPr>
              <a:t>3:</a:t>
            </a:r>
            <a:r>
              <a:rPr sz="1400" spc="-85" dirty="0">
                <a:solidFill>
                  <a:srgbClr val="A5BACF"/>
                </a:solidFill>
                <a:latin typeface="Arial MT"/>
                <a:cs typeface="Arial MT"/>
              </a:rPr>
              <a:t> </a:t>
            </a:r>
            <a:r>
              <a:rPr sz="1400" spc="-295" dirty="0">
                <a:solidFill>
                  <a:srgbClr val="13263A"/>
                </a:solidFill>
                <a:latin typeface="Arial MT"/>
                <a:cs typeface="Arial MT"/>
              </a:rPr>
              <a:t>Conscăńt</a:t>
            </a:r>
            <a:r>
              <a:rPr sz="1400" spc="50" dirty="0">
                <a:solidFill>
                  <a:srgbClr val="13263A"/>
                </a:solidFill>
                <a:latin typeface="Arial MT"/>
                <a:cs typeface="Arial MT"/>
              </a:rPr>
              <a:t> </a:t>
            </a:r>
            <a:r>
              <a:rPr sz="1400" spc="-114" dirty="0">
                <a:solidFill>
                  <a:srgbClr val="01131C"/>
                </a:solidFill>
                <a:latin typeface="Arial MT"/>
                <a:cs typeface="Arial MT"/>
              </a:rPr>
              <a:t>Volüme</a:t>
            </a:r>
            <a:r>
              <a:rPr sz="1400" spc="-15" dirty="0">
                <a:solidFill>
                  <a:srgbClr val="01131C"/>
                </a:solidFill>
                <a:latin typeface="Arial MT"/>
                <a:cs typeface="Arial MT"/>
              </a:rPr>
              <a:t> </a:t>
            </a:r>
            <a:r>
              <a:rPr sz="1400" spc="-90" dirty="0">
                <a:solidFill>
                  <a:srgbClr val="01131C"/>
                </a:solidFill>
                <a:latin typeface="Arial MT"/>
                <a:cs typeface="Arial MT"/>
              </a:rPr>
              <a:t>Hëat</a:t>
            </a:r>
            <a:r>
              <a:rPr sz="1400" spc="110" dirty="0">
                <a:solidFill>
                  <a:srgbClr val="01131C"/>
                </a:solidFill>
                <a:latin typeface="Arial MT"/>
                <a:cs typeface="Arial MT"/>
              </a:rPr>
              <a:t> </a:t>
            </a:r>
            <a:r>
              <a:rPr sz="1400" spc="-45" dirty="0">
                <a:solidFill>
                  <a:srgbClr val="000823"/>
                </a:solidFill>
                <a:latin typeface="Arial MT"/>
                <a:cs typeface="Arial MT"/>
              </a:rPr>
              <a:t>A'dälilon:</a:t>
            </a:r>
            <a:endParaRPr sz="1400">
              <a:latin typeface="Arial MT"/>
              <a:cs typeface="Arial M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6</a:t>
            </a:r>
            <a:endParaRPr sz="7521" dirty="0"/>
          </a:p>
        </p:txBody>
      </p:sp>
      <p:sp>
        <p:nvSpPr>
          <p:cNvPr id="3" name="object 3"/>
          <p:cNvSpPr txBox="1"/>
          <p:nvPr/>
        </p:nvSpPr>
        <p:spPr>
          <a:xfrm>
            <a:off x="3469786" y="2100372"/>
            <a:ext cx="5293214" cy="4051804"/>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Thermodynamic Cycle </a:t>
            </a:r>
          </a:p>
          <a:p>
            <a:pPr algn="ctr">
              <a:spcBef>
                <a:spcPts val="719"/>
              </a:spcBef>
            </a:pPr>
            <a:r>
              <a:rPr lang="en-US" sz="3600" b="1" spc="-9" dirty="0">
                <a:latin typeface="Times New Roman"/>
                <a:cs typeface="Times New Roman"/>
              </a:rPr>
              <a:t>and </a:t>
            </a:r>
          </a:p>
          <a:p>
            <a:pPr algn="ctr">
              <a:spcBef>
                <a:spcPts val="719"/>
              </a:spcBef>
            </a:pPr>
            <a:r>
              <a:rPr lang="en-US" sz="3600" b="1" spc="-9" dirty="0">
                <a:latin typeface="Times New Roman"/>
                <a:cs typeface="Times New Roman"/>
              </a:rPr>
              <a:t>Problem Solving </a:t>
            </a:r>
          </a:p>
          <a:p>
            <a:pPr algn="ctr">
              <a:spcBef>
                <a:spcPts val="719"/>
              </a:spcBef>
            </a:pPr>
            <a:r>
              <a:rPr lang="en-US" sz="3600" b="1" spc="-9" dirty="0">
                <a:latin typeface="Times New Roman"/>
                <a:cs typeface="Times New Roman"/>
              </a:rPr>
              <a:t>(70-73)</a:t>
            </a:r>
            <a:endParaRPr sz="3600" dirty="0">
              <a:latin typeface="Times New Roman"/>
              <a:cs typeface="Times New Roman"/>
            </a:endParaRPr>
          </a:p>
        </p:txBody>
      </p:sp>
    </p:spTree>
    <p:extLst>
      <p:ext uri="{BB962C8B-B14F-4D97-AF65-F5344CB8AC3E}">
        <p14:creationId xmlns:p14="http://schemas.microsoft.com/office/powerpoint/2010/main" val="4026531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35200" y="457200"/>
            <a:ext cx="2336800" cy="1752600"/>
          </a:xfrm>
          <a:prstGeom prst="rect">
            <a:avLst/>
          </a:prstGeom>
        </p:spPr>
      </p:pic>
      <p:pic>
        <p:nvPicPr>
          <p:cNvPr id="3" name="object 3"/>
          <p:cNvPicPr/>
          <p:nvPr/>
        </p:nvPicPr>
        <p:blipFill>
          <a:blip r:embed="rId3" cstate="print"/>
          <a:stretch>
            <a:fillRect/>
          </a:stretch>
        </p:blipFill>
        <p:spPr>
          <a:xfrm>
            <a:off x="4648200" y="508001"/>
            <a:ext cx="1892300" cy="1689100"/>
          </a:xfrm>
          <a:prstGeom prst="rect">
            <a:avLst/>
          </a:prstGeom>
        </p:spPr>
      </p:pic>
      <p:pic>
        <p:nvPicPr>
          <p:cNvPr id="4" name="object 4"/>
          <p:cNvPicPr/>
          <p:nvPr/>
        </p:nvPicPr>
        <p:blipFill>
          <a:blip r:embed="rId4" cstate="print"/>
          <a:stretch>
            <a:fillRect/>
          </a:stretch>
        </p:blipFill>
        <p:spPr>
          <a:xfrm>
            <a:off x="2082800" y="1104900"/>
            <a:ext cx="76200" cy="508000"/>
          </a:xfrm>
          <a:prstGeom prst="rect">
            <a:avLst/>
          </a:prstGeom>
        </p:spPr>
      </p:pic>
      <p:sp>
        <p:nvSpPr>
          <p:cNvPr id="5" name="object 5"/>
          <p:cNvSpPr txBox="1">
            <a:spLocks noGrp="1"/>
          </p:cNvSpPr>
          <p:nvPr>
            <p:ph type="title"/>
          </p:nvPr>
        </p:nvSpPr>
        <p:spPr>
          <a:xfrm>
            <a:off x="1972033" y="-1443832"/>
            <a:ext cx="1313180" cy="276357"/>
          </a:xfrm>
          <a:prstGeom prst="rect">
            <a:avLst/>
          </a:prstGeom>
        </p:spPr>
        <p:txBody>
          <a:bodyPr vert="horz" wrap="square" lIns="0" tIns="14604" rIns="0" bIns="0" rtlCol="0" anchor="t">
            <a:spAutoFit/>
          </a:bodyPr>
          <a:lstStyle/>
          <a:p>
            <a:pPr marL="12700">
              <a:spcBef>
                <a:spcPts val="114"/>
              </a:spcBef>
              <a:tabLst>
                <a:tab pos="321944" algn="l"/>
              </a:tabLst>
            </a:pPr>
            <a:r>
              <a:rPr sz="1700" spc="-25" dirty="0">
                <a:solidFill>
                  <a:srgbClr val="051523"/>
                </a:solidFill>
                <a:latin typeface="Arial MT"/>
                <a:cs typeface="Arial MT"/>
              </a:rPr>
              <a:t>3.</a:t>
            </a:r>
            <a:r>
              <a:rPr sz="1700" dirty="0">
                <a:solidFill>
                  <a:srgbClr val="051523"/>
                </a:solidFill>
                <a:latin typeface="Arial MT"/>
                <a:cs typeface="Arial MT"/>
              </a:rPr>
              <a:t>	</a:t>
            </a:r>
            <a:r>
              <a:rPr sz="1700" spc="-155" dirty="0">
                <a:solidFill>
                  <a:srgbClr val="000000"/>
                </a:solidFill>
                <a:latin typeface="Arial MT"/>
                <a:cs typeface="Arial MT"/>
              </a:rPr>
              <a:t>Diesel</a:t>
            </a:r>
            <a:r>
              <a:rPr sz="1700" spc="5" dirty="0">
                <a:solidFill>
                  <a:srgbClr val="000000"/>
                </a:solidFill>
                <a:latin typeface="Arial MT"/>
                <a:cs typeface="Arial MT"/>
              </a:rPr>
              <a:t> </a:t>
            </a:r>
            <a:r>
              <a:rPr sz="1700" spc="-160" dirty="0">
                <a:solidFill>
                  <a:srgbClr val="051626"/>
                </a:solidFill>
                <a:latin typeface="Arial MT"/>
                <a:cs typeface="Arial MT"/>
              </a:rPr>
              <a:t>Cycle</a:t>
            </a:r>
            <a:endParaRPr sz="1700">
              <a:latin typeface="Arial MT"/>
              <a:cs typeface="Arial MT"/>
            </a:endParaRPr>
          </a:p>
        </p:txBody>
      </p:sp>
      <p:sp>
        <p:nvSpPr>
          <p:cNvPr id="6" name="object 6"/>
          <p:cNvSpPr txBox="1"/>
          <p:nvPr/>
        </p:nvSpPr>
        <p:spPr>
          <a:xfrm>
            <a:off x="2299783" y="-846933"/>
            <a:ext cx="6038850" cy="527708"/>
          </a:xfrm>
          <a:prstGeom prst="rect">
            <a:avLst/>
          </a:prstGeom>
        </p:spPr>
        <p:txBody>
          <a:bodyPr vert="horz" wrap="square" lIns="0" tIns="14604" rIns="0" bIns="0" rtlCol="0">
            <a:spAutoFit/>
          </a:bodyPr>
          <a:lstStyle/>
          <a:p>
            <a:pPr marL="149224" indent="-136524">
              <a:spcBef>
                <a:spcPts val="114"/>
              </a:spcBef>
              <a:buClr>
                <a:srgbClr val="000000"/>
              </a:buClr>
              <a:buChar char="•"/>
              <a:tabLst>
                <a:tab pos="149224" algn="l"/>
              </a:tabLst>
            </a:pPr>
            <a:r>
              <a:rPr sz="1700" spc="-105" dirty="0">
                <a:solidFill>
                  <a:srgbClr val="232323"/>
                </a:solidFill>
                <a:latin typeface="Arial MT"/>
                <a:cs typeface="Arial MT"/>
              </a:rPr>
              <a:t>is</a:t>
            </a:r>
            <a:r>
              <a:rPr sz="1700" spc="-145" dirty="0">
                <a:solidFill>
                  <a:srgbClr val="232323"/>
                </a:solidFill>
                <a:latin typeface="Arial MT"/>
                <a:cs typeface="Arial MT"/>
              </a:rPr>
              <a:t> </a:t>
            </a:r>
            <a:r>
              <a:rPr sz="1700" spc="-280" dirty="0">
                <a:solidFill>
                  <a:srgbClr val="444444"/>
                </a:solidFill>
                <a:latin typeface="Arial MT"/>
                <a:cs typeface="Arial MT"/>
              </a:rPr>
              <a:t>a</a:t>
            </a:r>
            <a:r>
              <a:rPr sz="1700" spc="75" dirty="0">
                <a:solidFill>
                  <a:srgbClr val="444444"/>
                </a:solidFill>
                <a:latin typeface="Arial MT"/>
                <a:cs typeface="Arial MT"/>
              </a:rPr>
              <a:t> </a:t>
            </a:r>
            <a:r>
              <a:rPr sz="1700" spc="-130" dirty="0">
                <a:latin typeface="Arial MT"/>
                <a:cs typeface="Arial MT"/>
              </a:rPr>
              <a:t>compression-</a:t>
            </a:r>
            <a:r>
              <a:rPr sz="1700" spc="-100" dirty="0">
                <a:latin typeface="Arial MT"/>
                <a:cs typeface="Arial MT"/>
              </a:rPr>
              <a:t>ignition</a:t>
            </a:r>
            <a:r>
              <a:rPr sz="1700" spc="40" dirty="0">
                <a:latin typeface="Arial MT"/>
                <a:cs typeface="Arial MT"/>
              </a:rPr>
              <a:t> </a:t>
            </a:r>
            <a:r>
              <a:rPr sz="1700" spc="-140" dirty="0">
                <a:latin typeface="Arial MT"/>
                <a:cs typeface="Arial MT"/>
              </a:rPr>
              <a:t>type</a:t>
            </a:r>
            <a:r>
              <a:rPr sz="1700" dirty="0">
                <a:latin typeface="Arial MT"/>
                <a:cs typeface="Arial MT"/>
              </a:rPr>
              <a:t> </a:t>
            </a:r>
            <a:r>
              <a:rPr sz="1700" spc="-90" dirty="0">
                <a:solidFill>
                  <a:srgbClr val="242424"/>
                </a:solidFill>
                <a:latin typeface="Arial MT"/>
                <a:cs typeface="Arial MT"/>
              </a:rPr>
              <a:t>of</a:t>
            </a:r>
            <a:r>
              <a:rPr sz="1700" spc="-25" dirty="0">
                <a:solidFill>
                  <a:srgbClr val="242424"/>
                </a:solidFill>
                <a:latin typeface="Arial MT"/>
                <a:cs typeface="Arial MT"/>
              </a:rPr>
              <a:t> </a:t>
            </a:r>
            <a:r>
              <a:rPr sz="1700" spc="-10" dirty="0">
                <a:latin typeface="Arial MT"/>
                <a:cs typeface="Arial MT"/>
              </a:rPr>
              <a:t>engine</a:t>
            </a:r>
            <a:endParaRPr sz="1700">
              <a:latin typeface="Arial MT"/>
              <a:cs typeface="Arial MT"/>
            </a:endParaRPr>
          </a:p>
          <a:p>
            <a:pPr marL="158114" indent="-144780">
              <a:spcBef>
                <a:spcPts val="110"/>
              </a:spcBef>
              <a:buChar char="•"/>
              <a:tabLst>
                <a:tab pos="158114" algn="l"/>
              </a:tabLst>
            </a:pPr>
            <a:r>
              <a:rPr sz="1550" dirty="0">
                <a:latin typeface="Arial MT"/>
                <a:cs typeface="Arial MT"/>
              </a:rPr>
              <a:t>two</a:t>
            </a:r>
            <a:r>
              <a:rPr sz="1550" spc="-110" dirty="0">
                <a:latin typeface="Arial MT"/>
                <a:cs typeface="Arial MT"/>
              </a:rPr>
              <a:t> </a:t>
            </a:r>
            <a:r>
              <a:rPr sz="1550" spc="-60" dirty="0">
                <a:latin typeface="Arial MT"/>
                <a:cs typeface="Arial MT"/>
              </a:rPr>
              <a:t>isentropiE,</a:t>
            </a:r>
            <a:r>
              <a:rPr sz="1550" spc="-45" dirty="0">
                <a:latin typeface="Arial MT"/>
                <a:cs typeface="Arial MT"/>
              </a:rPr>
              <a:t> </a:t>
            </a:r>
            <a:r>
              <a:rPr sz="1550" spc="-85" dirty="0">
                <a:solidFill>
                  <a:srgbClr val="0F0F0F"/>
                </a:solidFill>
                <a:latin typeface="Arial MT"/>
                <a:cs typeface="Arial MT"/>
              </a:rPr>
              <a:t>one</a:t>
            </a:r>
            <a:r>
              <a:rPr sz="1550" spc="-20" dirty="0">
                <a:solidFill>
                  <a:srgbClr val="0F0F0F"/>
                </a:solidFill>
                <a:latin typeface="Arial MT"/>
                <a:cs typeface="Arial MT"/>
              </a:rPr>
              <a:t> </a:t>
            </a:r>
            <a:r>
              <a:rPr sz="1550" spc="-45" dirty="0">
                <a:latin typeface="Arial MT"/>
                <a:cs typeface="Arial MT"/>
              </a:rPr>
              <a:t>constant</a:t>
            </a:r>
            <a:r>
              <a:rPr sz="1550" spc="30" dirty="0">
                <a:latin typeface="Arial MT"/>
                <a:cs typeface="Arial MT"/>
              </a:rPr>
              <a:t> </a:t>
            </a:r>
            <a:r>
              <a:rPr sz="1550" spc="-100" dirty="0">
                <a:latin typeface="Arial MT"/>
                <a:cs typeface="Arial MT"/>
              </a:rPr>
              <a:t>pres</a:t>
            </a:r>
            <a:r>
              <a:rPr sz="1550" spc="-254" dirty="0">
                <a:latin typeface="Arial MT"/>
                <a:cs typeface="Arial MT"/>
              </a:rPr>
              <a:t> </a:t>
            </a:r>
            <a:r>
              <a:rPr sz="1550" spc="-180" dirty="0">
                <a:latin typeface="Arial MT"/>
                <a:cs typeface="Arial MT"/>
              </a:rPr>
              <a:t>sur</a:t>
            </a:r>
            <a:r>
              <a:rPr sz="1550" spc="-180" dirty="0">
                <a:solidFill>
                  <a:srgbClr val="1F1F1F"/>
                </a:solidFill>
                <a:latin typeface="Arial MT"/>
                <a:cs typeface="Arial MT"/>
              </a:rPr>
              <a:t>R</a:t>
            </a:r>
            <a:r>
              <a:rPr sz="1550" spc="70" dirty="0">
                <a:solidFill>
                  <a:srgbClr val="1F1F1F"/>
                </a:solidFill>
                <a:latin typeface="Arial MT"/>
                <a:cs typeface="Arial MT"/>
              </a:rPr>
              <a:t> </a:t>
            </a:r>
            <a:r>
              <a:rPr sz="1550" spc="-70" dirty="0">
                <a:solidFill>
                  <a:srgbClr val="111111"/>
                </a:solidFill>
                <a:latin typeface="Arial MT"/>
                <a:cs typeface="Arial MT"/>
              </a:rPr>
              <a:t>and</a:t>
            </a:r>
            <a:r>
              <a:rPr sz="1550" spc="-35" dirty="0">
                <a:solidFill>
                  <a:srgbClr val="111111"/>
                </a:solidFill>
                <a:latin typeface="Arial MT"/>
                <a:cs typeface="Arial MT"/>
              </a:rPr>
              <a:t> </a:t>
            </a:r>
            <a:r>
              <a:rPr sz="1550" spc="-85" dirty="0">
                <a:latin typeface="Arial MT"/>
                <a:cs typeface="Arial MT"/>
              </a:rPr>
              <a:t>one</a:t>
            </a:r>
            <a:r>
              <a:rPr sz="1550" spc="-20" dirty="0">
                <a:latin typeface="Arial MT"/>
                <a:cs typeface="Arial MT"/>
              </a:rPr>
              <a:t> </a:t>
            </a:r>
            <a:r>
              <a:rPr sz="1550" spc="-50" dirty="0">
                <a:latin typeface="Arial MT"/>
                <a:cs typeface="Arial MT"/>
              </a:rPr>
              <a:t>constant</a:t>
            </a:r>
            <a:r>
              <a:rPr sz="1550" spc="30" dirty="0">
                <a:latin typeface="Arial MT"/>
                <a:cs typeface="Arial MT"/>
              </a:rPr>
              <a:t> </a:t>
            </a:r>
            <a:r>
              <a:rPr sz="1550" spc="-125" dirty="0">
                <a:latin typeface="Arial MT"/>
                <a:cs typeface="Arial MT"/>
              </a:rPr>
              <a:t>voJume</a:t>
            </a:r>
            <a:r>
              <a:rPr sz="1550" spc="75" dirty="0">
                <a:latin typeface="Arial MT"/>
                <a:cs typeface="Arial MT"/>
              </a:rPr>
              <a:t> </a:t>
            </a:r>
            <a:r>
              <a:rPr sz="1550" spc="-10" dirty="0">
                <a:latin typeface="Arial MT"/>
                <a:cs typeface="Arial MT"/>
              </a:rPr>
              <a:t>process</a:t>
            </a:r>
            <a:endParaRPr sz="1550">
              <a:latin typeface="Arial MT"/>
              <a:cs typeface="Arial MT"/>
            </a:endParaRPr>
          </a:p>
        </p:txBody>
      </p:sp>
      <p:sp>
        <p:nvSpPr>
          <p:cNvPr id="7" name="object 7"/>
          <p:cNvSpPr txBox="1"/>
          <p:nvPr/>
        </p:nvSpPr>
        <p:spPr>
          <a:xfrm>
            <a:off x="7448717" y="955411"/>
            <a:ext cx="1137920" cy="567463"/>
          </a:xfrm>
          <a:prstGeom prst="rect">
            <a:avLst/>
          </a:prstGeom>
        </p:spPr>
        <p:txBody>
          <a:bodyPr vert="horz" wrap="square" lIns="0" tIns="53975" rIns="0" bIns="0" rtlCol="0">
            <a:spAutoFit/>
          </a:bodyPr>
          <a:lstStyle/>
          <a:p>
            <a:pPr marL="76200" marR="5080" indent="-63499">
              <a:lnSpc>
                <a:spcPts val="2000"/>
              </a:lnSpc>
              <a:spcBef>
                <a:spcPts val="425"/>
              </a:spcBef>
            </a:pPr>
            <a:r>
              <a:rPr sz="1900" spc="-195" dirty="0">
                <a:latin typeface="Arial MT"/>
                <a:cs typeface="Arial MT"/>
              </a:rPr>
              <a:t>P-</a:t>
            </a:r>
            <a:r>
              <a:rPr sz="1900" spc="-245" dirty="0">
                <a:latin typeface="Arial MT"/>
                <a:cs typeface="Arial MT"/>
              </a:rPr>
              <a:t>V</a:t>
            </a:r>
            <a:r>
              <a:rPr sz="1900" spc="10" dirty="0">
                <a:latin typeface="Arial MT"/>
                <a:cs typeface="Arial MT"/>
              </a:rPr>
              <a:t> </a:t>
            </a:r>
            <a:r>
              <a:rPr sz="1900" spc="-140" dirty="0">
                <a:solidFill>
                  <a:srgbClr val="111111"/>
                </a:solidFill>
                <a:latin typeface="Arial MT"/>
                <a:cs typeface="Arial MT"/>
              </a:rPr>
              <a:t>and</a:t>
            </a:r>
            <a:r>
              <a:rPr sz="1900" dirty="0">
                <a:solidFill>
                  <a:srgbClr val="111111"/>
                </a:solidFill>
                <a:latin typeface="Arial MT"/>
                <a:cs typeface="Arial MT"/>
              </a:rPr>
              <a:t> </a:t>
            </a:r>
            <a:r>
              <a:rPr sz="1900" spc="-220" dirty="0">
                <a:solidFill>
                  <a:srgbClr val="000316"/>
                </a:solidFill>
                <a:latin typeface="Arial MT"/>
                <a:cs typeface="Arial MT"/>
              </a:rPr>
              <a:t>T-</a:t>
            </a:r>
            <a:r>
              <a:rPr sz="1900" spc="-350" dirty="0">
                <a:solidFill>
                  <a:srgbClr val="000316"/>
                </a:solidFill>
                <a:latin typeface="Arial MT"/>
                <a:cs typeface="Arial MT"/>
              </a:rPr>
              <a:t>S</a:t>
            </a:r>
            <a:r>
              <a:rPr sz="1900" spc="-100" dirty="0">
                <a:solidFill>
                  <a:srgbClr val="000316"/>
                </a:solidFill>
                <a:latin typeface="Arial MT"/>
                <a:cs typeface="Arial MT"/>
              </a:rPr>
              <a:t> </a:t>
            </a:r>
            <a:r>
              <a:rPr sz="1900" spc="-100" dirty="0">
                <a:latin typeface="Arial MT"/>
                <a:cs typeface="Arial MT"/>
              </a:rPr>
              <a:t>DIAGRAM</a:t>
            </a:r>
            <a:endParaRPr sz="1900">
              <a:latin typeface="Arial MT"/>
              <a:cs typeface="Arial M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21301" y="787400"/>
            <a:ext cx="3568700" cy="1828800"/>
          </a:xfrm>
          <a:prstGeom prst="rect">
            <a:avLst/>
          </a:prstGeom>
        </p:spPr>
      </p:pic>
      <p:pic>
        <p:nvPicPr>
          <p:cNvPr id="3" name="object 3"/>
          <p:cNvPicPr/>
          <p:nvPr/>
        </p:nvPicPr>
        <p:blipFill>
          <a:blip r:embed="rId3" cstate="print"/>
          <a:stretch>
            <a:fillRect/>
          </a:stretch>
        </p:blipFill>
        <p:spPr>
          <a:xfrm>
            <a:off x="2006600" y="-927100"/>
            <a:ext cx="1308100" cy="304800"/>
          </a:xfrm>
          <a:prstGeom prst="rect">
            <a:avLst/>
          </a:prstGeom>
        </p:spPr>
      </p:pic>
      <p:pic>
        <p:nvPicPr>
          <p:cNvPr id="4" name="object 4"/>
          <p:cNvPicPr/>
          <p:nvPr/>
        </p:nvPicPr>
        <p:blipFill>
          <a:blip r:embed="rId4" cstate="print"/>
          <a:stretch>
            <a:fillRect/>
          </a:stretch>
        </p:blipFill>
        <p:spPr>
          <a:xfrm>
            <a:off x="2019300" y="-431800"/>
            <a:ext cx="1549400" cy="330200"/>
          </a:xfrm>
          <a:prstGeom prst="rect">
            <a:avLst/>
          </a:prstGeom>
        </p:spPr>
      </p:pic>
      <p:pic>
        <p:nvPicPr>
          <p:cNvPr id="5" name="object 5"/>
          <p:cNvPicPr/>
          <p:nvPr/>
        </p:nvPicPr>
        <p:blipFill>
          <a:blip r:embed="rId5" cstate="print"/>
          <a:stretch>
            <a:fillRect/>
          </a:stretch>
        </p:blipFill>
        <p:spPr>
          <a:xfrm>
            <a:off x="2070100" y="1384300"/>
            <a:ext cx="76200" cy="63500"/>
          </a:xfrm>
          <a:prstGeom prst="rect">
            <a:avLst/>
          </a:prstGeom>
        </p:spPr>
      </p:pic>
      <p:pic>
        <p:nvPicPr>
          <p:cNvPr id="6" name="object 6"/>
          <p:cNvPicPr/>
          <p:nvPr/>
        </p:nvPicPr>
        <p:blipFill>
          <a:blip r:embed="rId6" cstate="print"/>
          <a:stretch>
            <a:fillRect/>
          </a:stretch>
        </p:blipFill>
        <p:spPr>
          <a:xfrm>
            <a:off x="2222501" y="1346200"/>
            <a:ext cx="1193800" cy="266700"/>
          </a:xfrm>
          <a:prstGeom prst="rect">
            <a:avLst/>
          </a:prstGeom>
        </p:spPr>
      </p:pic>
      <p:pic>
        <p:nvPicPr>
          <p:cNvPr id="7" name="object 7"/>
          <p:cNvPicPr/>
          <p:nvPr/>
        </p:nvPicPr>
        <p:blipFill>
          <a:blip r:embed="rId7" cstate="print"/>
          <a:stretch>
            <a:fillRect/>
          </a:stretch>
        </p:blipFill>
        <p:spPr>
          <a:xfrm>
            <a:off x="2057400" y="1549400"/>
            <a:ext cx="88900" cy="88900"/>
          </a:xfrm>
          <a:prstGeom prst="rect">
            <a:avLst/>
          </a:prstGeom>
        </p:spPr>
      </p:pic>
      <p:pic>
        <p:nvPicPr>
          <p:cNvPr id="8" name="object 8"/>
          <p:cNvPicPr/>
          <p:nvPr/>
        </p:nvPicPr>
        <p:blipFill>
          <a:blip r:embed="rId8" cstate="print"/>
          <a:stretch>
            <a:fillRect/>
          </a:stretch>
        </p:blipFill>
        <p:spPr>
          <a:xfrm>
            <a:off x="2070100" y="1866900"/>
            <a:ext cx="1473200" cy="342900"/>
          </a:xfrm>
          <a:prstGeom prst="rect">
            <a:avLst/>
          </a:prstGeom>
        </p:spPr>
      </p:pic>
      <p:pic>
        <p:nvPicPr>
          <p:cNvPr id="9" name="object 9"/>
          <p:cNvPicPr/>
          <p:nvPr/>
        </p:nvPicPr>
        <p:blipFill>
          <a:blip r:embed="rId9" cstate="print"/>
          <a:stretch>
            <a:fillRect/>
          </a:stretch>
        </p:blipFill>
        <p:spPr>
          <a:xfrm>
            <a:off x="6553200" y="-876300"/>
            <a:ext cx="1536700" cy="266700"/>
          </a:xfrm>
          <a:prstGeom prst="rect">
            <a:avLst/>
          </a:prstGeom>
        </p:spPr>
      </p:pic>
      <p:sp>
        <p:nvSpPr>
          <p:cNvPr id="10" name="object 10"/>
          <p:cNvSpPr txBox="1">
            <a:spLocks noGrp="1"/>
          </p:cNvSpPr>
          <p:nvPr>
            <p:ph type="title"/>
          </p:nvPr>
        </p:nvSpPr>
        <p:spPr>
          <a:xfrm>
            <a:off x="1621635" y="-1512888"/>
            <a:ext cx="3032125" cy="252633"/>
          </a:xfrm>
          <a:prstGeom prst="rect">
            <a:avLst/>
          </a:prstGeom>
        </p:spPr>
        <p:txBody>
          <a:bodyPr vert="horz" wrap="square" lIns="0" tIns="13970" rIns="0" bIns="0" rtlCol="0" anchor="t">
            <a:spAutoFit/>
          </a:bodyPr>
          <a:lstStyle/>
          <a:p>
            <a:pPr marL="12700">
              <a:spcBef>
                <a:spcPts val="110"/>
              </a:spcBef>
            </a:pPr>
            <a:r>
              <a:rPr sz="1550" dirty="0">
                <a:solidFill>
                  <a:srgbClr val="000716"/>
                </a:solidFill>
                <a:latin typeface="Calibri"/>
                <a:cs typeface="Calibri"/>
              </a:rPr>
              <a:t>Process</a:t>
            </a:r>
            <a:r>
              <a:rPr sz="1550" spc="165" dirty="0">
                <a:solidFill>
                  <a:srgbClr val="000716"/>
                </a:solidFill>
                <a:latin typeface="Calibri"/>
                <a:cs typeface="Calibri"/>
              </a:rPr>
              <a:t> </a:t>
            </a:r>
            <a:r>
              <a:rPr sz="1550" spc="120" dirty="0">
                <a:solidFill>
                  <a:srgbClr val="181818"/>
                </a:solidFill>
                <a:latin typeface="Calibri"/>
                <a:cs typeface="Calibri"/>
              </a:rPr>
              <a:t>I-</a:t>
            </a:r>
            <a:r>
              <a:rPr sz="1550" spc="175" dirty="0">
                <a:solidFill>
                  <a:srgbClr val="181818"/>
                </a:solidFill>
                <a:latin typeface="Calibri"/>
                <a:cs typeface="Calibri"/>
              </a:rPr>
              <a:t>2:</a:t>
            </a:r>
            <a:r>
              <a:rPr sz="1550" spc="-50" dirty="0">
                <a:solidFill>
                  <a:srgbClr val="181818"/>
                </a:solidFill>
                <a:latin typeface="Calibri"/>
                <a:cs typeface="Calibri"/>
              </a:rPr>
              <a:t> </a:t>
            </a:r>
            <a:r>
              <a:rPr sz="1550" dirty="0">
                <a:solidFill>
                  <a:srgbClr val="000316"/>
                </a:solidFill>
                <a:latin typeface="Calibri"/>
                <a:cs typeface="Calibri"/>
              </a:rPr>
              <a:t>Isentropic</a:t>
            </a:r>
            <a:r>
              <a:rPr sz="1550" spc="190" dirty="0">
                <a:solidFill>
                  <a:srgbClr val="000316"/>
                </a:solidFill>
                <a:latin typeface="Calibri"/>
                <a:cs typeface="Calibri"/>
              </a:rPr>
              <a:t> </a:t>
            </a:r>
            <a:r>
              <a:rPr sz="1550" spc="-10" dirty="0">
                <a:solidFill>
                  <a:srgbClr val="000816"/>
                </a:solidFill>
                <a:latin typeface="Calibri"/>
                <a:cs typeface="Calibri"/>
              </a:rPr>
              <a:t>Compression</a:t>
            </a:r>
            <a:endParaRPr sz="1550">
              <a:latin typeface="Calibri"/>
              <a:cs typeface="Calibri"/>
            </a:endParaRPr>
          </a:p>
        </p:txBody>
      </p:sp>
      <p:sp>
        <p:nvSpPr>
          <p:cNvPr id="11" name="object 11"/>
          <p:cNvSpPr txBox="1"/>
          <p:nvPr/>
        </p:nvSpPr>
        <p:spPr>
          <a:xfrm>
            <a:off x="1671879" y="753798"/>
            <a:ext cx="2797175" cy="260969"/>
          </a:xfrm>
          <a:prstGeom prst="rect">
            <a:avLst/>
          </a:prstGeom>
        </p:spPr>
        <p:txBody>
          <a:bodyPr vert="horz" wrap="square" lIns="0" tIns="14605" rIns="0" bIns="0" rtlCol="0">
            <a:spAutoFit/>
          </a:bodyPr>
          <a:lstStyle/>
          <a:p>
            <a:pPr marL="12700">
              <a:spcBef>
                <a:spcPts val="115"/>
              </a:spcBef>
            </a:pPr>
            <a:r>
              <a:rPr sz="1600" dirty="0">
                <a:solidFill>
                  <a:srgbClr val="1D2F48"/>
                </a:solidFill>
                <a:latin typeface="Calibri"/>
                <a:cs typeface="Calibri"/>
              </a:rPr>
              <a:t>Process</a:t>
            </a:r>
            <a:r>
              <a:rPr sz="1600" spc="50" dirty="0">
                <a:solidFill>
                  <a:srgbClr val="1D2F48"/>
                </a:solidFill>
                <a:latin typeface="Calibri"/>
                <a:cs typeface="Calibri"/>
              </a:rPr>
              <a:t> </a:t>
            </a:r>
            <a:r>
              <a:rPr sz="1600" dirty="0">
                <a:solidFill>
                  <a:srgbClr val="445970"/>
                </a:solidFill>
                <a:latin typeface="Calibri"/>
                <a:cs typeface="Calibri"/>
              </a:rPr>
              <a:t>3-4:</a:t>
            </a:r>
            <a:r>
              <a:rPr sz="1600" spc="-90" dirty="0">
                <a:solidFill>
                  <a:srgbClr val="445970"/>
                </a:solidFill>
                <a:latin typeface="Calibri"/>
                <a:cs typeface="Calibri"/>
              </a:rPr>
              <a:t> </a:t>
            </a:r>
            <a:r>
              <a:rPr sz="1600" dirty="0">
                <a:solidFill>
                  <a:srgbClr val="00031A"/>
                </a:solidFill>
                <a:latin typeface="Calibri"/>
                <a:cs typeface="Calibri"/>
              </a:rPr>
              <a:t>lsentropic</a:t>
            </a:r>
            <a:r>
              <a:rPr sz="1600" spc="-70" dirty="0">
                <a:solidFill>
                  <a:srgbClr val="00031A"/>
                </a:solidFill>
                <a:latin typeface="Calibri"/>
                <a:cs typeface="Calibri"/>
              </a:rPr>
              <a:t> </a:t>
            </a:r>
            <a:r>
              <a:rPr sz="1600" spc="-10" dirty="0">
                <a:solidFill>
                  <a:srgbClr val="000A23"/>
                </a:solidFill>
                <a:latin typeface="Calibri"/>
                <a:cs typeface="Calibri"/>
              </a:rPr>
              <a:t>Expansion</a:t>
            </a:r>
            <a:endParaRPr sz="1600">
              <a:latin typeface="Calibri"/>
              <a:cs typeface="Calibri"/>
            </a:endParaRPr>
          </a:p>
        </p:txBody>
      </p:sp>
      <p:sp>
        <p:nvSpPr>
          <p:cNvPr id="12" name="object 12"/>
          <p:cNvSpPr txBox="1"/>
          <p:nvPr/>
        </p:nvSpPr>
        <p:spPr>
          <a:xfrm>
            <a:off x="5738101" y="-1493044"/>
            <a:ext cx="3179445" cy="228909"/>
          </a:xfrm>
          <a:prstGeom prst="rect">
            <a:avLst/>
          </a:prstGeom>
        </p:spPr>
        <p:txBody>
          <a:bodyPr vert="horz" wrap="square" lIns="0" tIns="13335" rIns="0" bIns="0" rtlCol="0">
            <a:spAutoFit/>
          </a:bodyPr>
          <a:lstStyle/>
          <a:p>
            <a:pPr marL="12700">
              <a:spcBef>
                <a:spcPts val="105"/>
              </a:spcBef>
            </a:pPr>
            <a:r>
              <a:rPr sz="1400" spc="-35" dirty="0">
                <a:solidFill>
                  <a:srgbClr val="031834"/>
                </a:solidFill>
                <a:latin typeface="Calibri"/>
                <a:cs typeface="Calibri"/>
              </a:rPr>
              <a:t>Process</a:t>
            </a:r>
            <a:r>
              <a:rPr sz="1400" spc="-55" dirty="0">
                <a:solidFill>
                  <a:srgbClr val="031834"/>
                </a:solidFill>
                <a:latin typeface="Calibri"/>
                <a:cs typeface="Calibri"/>
              </a:rPr>
              <a:t> </a:t>
            </a:r>
            <a:r>
              <a:rPr sz="1400" dirty="0">
                <a:solidFill>
                  <a:srgbClr val="000C2A"/>
                </a:solidFill>
                <a:latin typeface="Calibri"/>
                <a:cs typeface="Calibri"/>
              </a:rPr>
              <a:t>2-3:</a:t>
            </a:r>
            <a:r>
              <a:rPr sz="1400" spc="-60" dirty="0">
                <a:solidFill>
                  <a:srgbClr val="000C2A"/>
                </a:solidFill>
                <a:latin typeface="Calibri"/>
                <a:cs typeface="Calibri"/>
              </a:rPr>
              <a:t> </a:t>
            </a:r>
            <a:r>
              <a:rPr sz="1400" spc="-45" dirty="0">
                <a:solidFill>
                  <a:srgbClr val="26364D"/>
                </a:solidFill>
                <a:latin typeface="Calibri"/>
                <a:cs typeface="Calibri"/>
              </a:rPr>
              <a:t>Constant</a:t>
            </a:r>
            <a:r>
              <a:rPr sz="1400" spc="15" dirty="0">
                <a:solidFill>
                  <a:srgbClr val="26364D"/>
                </a:solidFill>
                <a:latin typeface="Calibri"/>
                <a:cs typeface="Calibri"/>
              </a:rPr>
              <a:t> </a:t>
            </a:r>
            <a:r>
              <a:rPr sz="1400" spc="-35" dirty="0">
                <a:solidFill>
                  <a:srgbClr val="000F2F"/>
                </a:solidFill>
                <a:latin typeface="Calibri"/>
                <a:cs typeface="Calibri"/>
              </a:rPr>
              <a:t>Pressure</a:t>
            </a:r>
            <a:r>
              <a:rPr sz="1400" spc="-10" dirty="0">
                <a:solidFill>
                  <a:srgbClr val="000F2F"/>
                </a:solidFill>
                <a:latin typeface="Calibri"/>
                <a:cs typeface="Calibri"/>
              </a:rPr>
              <a:t> </a:t>
            </a:r>
            <a:r>
              <a:rPr sz="1400" spc="-10" dirty="0">
                <a:solidFill>
                  <a:srgbClr val="031334"/>
                </a:solidFill>
                <a:latin typeface="Calibri"/>
                <a:cs typeface="Calibri"/>
              </a:rPr>
              <a:t>Heat</a:t>
            </a:r>
            <a:r>
              <a:rPr sz="1400" spc="-35" dirty="0">
                <a:solidFill>
                  <a:srgbClr val="031334"/>
                </a:solidFill>
                <a:latin typeface="Calibri"/>
                <a:cs typeface="Calibri"/>
              </a:rPr>
              <a:t> </a:t>
            </a:r>
            <a:r>
              <a:rPr sz="1400" spc="-10" dirty="0">
                <a:solidFill>
                  <a:srgbClr val="031F34"/>
                </a:solidFill>
                <a:latin typeface="Calibri"/>
                <a:cs typeface="Calibri"/>
              </a:rPr>
              <a:t>Addition</a:t>
            </a:r>
            <a:endParaRPr sz="1400">
              <a:latin typeface="Calibri"/>
              <a:cs typeface="Calibri"/>
            </a:endParaRPr>
          </a:p>
        </p:txBody>
      </p:sp>
      <p:sp>
        <p:nvSpPr>
          <p:cNvPr id="13" name="object 13"/>
          <p:cNvSpPr txBox="1"/>
          <p:nvPr/>
        </p:nvSpPr>
        <p:spPr>
          <a:xfrm>
            <a:off x="5750246" y="-432859"/>
            <a:ext cx="3163570" cy="236603"/>
          </a:xfrm>
          <a:prstGeom prst="rect">
            <a:avLst/>
          </a:prstGeom>
        </p:spPr>
        <p:txBody>
          <a:bodyPr vert="horz" wrap="square" lIns="0" tIns="13335" rIns="0" bIns="0" rtlCol="0">
            <a:spAutoFit/>
          </a:bodyPr>
          <a:lstStyle/>
          <a:p>
            <a:pPr marL="12700">
              <a:spcBef>
                <a:spcPts val="105"/>
              </a:spcBef>
            </a:pPr>
            <a:r>
              <a:rPr sz="1450" spc="-50" dirty="0">
                <a:solidFill>
                  <a:srgbClr val="233B5B"/>
                </a:solidFill>
                <a:latin typeface="Calibri"/>
                <a:cs typeface="Calibri"/>
              </a:rPr>
              <a:t>Process</a:t>
            </a:r>
            <a:r>
              <a:rPr sz="1450" spc="-20" dirty="0">
                <a:solidFill>
                  <a:srgbClr val="233B5B"/>
                </a:solidFill>
                <a:latin typeface="Calibri"/>
                <a:cs typeface="Calibri"/>
              </a:rPr>
              <a:t> </a:t>
            </a:r>
            <a:r>
              <a:rPr sz="1450" spc="-70" dirty="0">
                <a:solidFill>
                  <a:srgbClr val="000516"/>
                </a:solidFill>
                <a:latin typeface="Calibri"/>
                <a:cs typeface="Calibri"/>
              </a:rPr>
              <a:t>4-</a:t>
            </a:r>
            <a:r>
              <a:rPr sz="1450" spc="-65" dirty="0">
                <a:solidFill>
                  <a:srgbClr val="000516"/>
                </a:solidFill>
                <a:latin typeface="Calibri"/>
                <a:cs typeface="Calibri"/>
              </a:rPr>
              <a:t>1:</a:t>
            </a:r>
            <a:r>
              <a:rPr sz="1450" spc="-25" dirty="0">
                <a:solidFill>
                  <a:srgbClr val="000516"/>
                </a:solidFill>
                <a:latin typeface="Calibri"/>
                <a:cs typeface="Calibri"/>
              </a:rPr>
              <a:t> </a:t>
            </a:r>
            <a:r>
              <a:rPr sz="1450" spc="-60" dirty="0">
                <a:solidFill>
                  <a:srgbClr val="334859"/>
                </a:solidFill>
                <a:latin typeface="Calibri"/>
                <a:cs typeface="Calibri"/>
              </a:rPr>
              <a:t>Constant</a:t>
            </a:r>
            <a:r>
              <a:rPr sz="1450" spc="50" dirty="0">
                <a:solidFill>
                  <a:srgbClr val="334859"/>
                </a:solidFill>
                <a:latin typeface="Calibri"/>
                <a:cs typeface="Calibri"/>
              </a:rPr>
              <a:t> </a:t>
            </a:r>
            <a:r>
              <a:rPr sz="1450" spc="-75" dirty="0">
                <a:solidFill>
                  <a:srgbClr val="000A23"/>
                </a:solidFill>
                <a:latin typeface="Calibri"/>
                <a:cs typeface="Calibri"/>
              </a:rPr>
              <a:t>Volume</a:t>
            </a:r>
            <a:r>
              <a:rPr sz="1450" spc="-25" dirty="0">
                <a:solidFill>
                  <a:srgbClr val="000A23"/>
                </a:solidFill>
                <a:latin typeface="Calibri"/>
                <a:cs typeface="Calibri"/>
              </a:rPr>
              <a:t> </a:t>
            </a:r>
            <a:r>
              <a:rPr sz="1450" spc="-60" dirty="0">
                <a:solidFill>
                  <a:srgbClr val="000E28"/>
                </a:solidFill>
                <a:latin typeface="Calibri"/>
                <a:cs typeface="Calibri"/>
              </a:rPr>
              <a:t>Heat</a:t>
            </a:r>
            <a:r>
              <a:rPr sz="1450" spc="5" dirty="0">
                <a:solidFill>
                  <a:srgbClr val="000E28"/>
                </a:solidFill>
                <a:latin typeface="Calibri"/>
                <a:cs typeface="Calibri"/>
              </a:rPr>
              <a:t> </a:t>
            </a:r>
            <a:r>
              <a:rPr sz="1450" spc="-10" dirty="0">
                <a:solidFill>
                  <a:srgbClr val="000121"/>
                </a:solidFill>
                <a:latin typeface="Calibri"/>
                <a:cs typeface="Calibri"/>
              </a:rPr>
              <a:t>RejeclJon</a:t>
            </a:r>
            <a:endParaRPr sz="145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601" y="2195512"/>
            <a:ext cx="409575" cy="0"/>
          </a:xfrm>
          <a:custGeom>
            <a:avLst/>
            <a:gdLst/>
            <a:ahLst/>
            <a:cxnLst/>
            <a:rect l="l" t="t" r="r" b="b"/>
            <a:pathLst>
              <a:path w="409575">
                <a:moveTo>
                  <a:pt x="0" y="0"/>
                </a:moveTo>
                <a:lnTo>
                  <a:pt x="409575" y="0"/>
                </a:lnTo>
              </a:path>
            </a:pathLst>
          </a:custGeom>
          <a:ln w="28575">
            <a:solidFill>
              <a:srgbClr val="1F1F1F"/>
            </a:solidFill>
          </a:ln>
        </p:spPr>
        <p:txBody>
          <a:bodyPr wrap="square" lIns="0" tIns="0" rIns="0" bIns="0" rtlCol="0"/>
          <a:lstStyle/>
          <a:p>
            <a:endParaRPr sz="1800"/>
          </a:p>
        </p:txBody>
      </p:sp>
      <p:sp>
        <p:nvSpPr>
          <p:cNvPr id="3" name="object 3"/>
          <p:cNvSpPr/>
          <p:nvPr/>
        </p:nvSpPr>
        <p:spPr>
          <a:xfrm>
            <a:off x="2133601" y="2195512"/>
            <a:ext cx="193675" cy="0"/>
          </a:xfrm>
          <a:custGeom>
            <a:avLst/>
            <a:gdLst/>
            <a:ahLst/>
            <a:cxnLst/>
            <a:rect l="l" t="t" r="r" b="b"/>
            <a:pathLst>
              <a:path w="193675">
                <a:moveTo>
                  <a:pt x="0" y="0"/>
                </a:moveTo>
                <a:lnTo>
                  <a:pt x="193675" y="0"/>
                </a:lnTo>
              </a:path>
            </a:pathLst>
          </a:custGeom>
          <a:ln w="28575">
            <a:solidFill>
              <a:srgbClr val="1F1F1F"/>
            </a:solidFill>
          </a:ln>
        </p:spPr>
        <p:txBody>
          <a:bodyPr wrap="square" lIns="0" tIns="0" rIns="0" bIns="0" rtlCol="0"/>
          <a:lstStyle/>
          <a:p>
            <a:endParaRPr sz="1800"/>
          </a:p>
        </p:txBody>
      </p:sp>
      <p:sp>
        <p:nvSpPr>
          <p:cNvPr id="4" name="object 4"/>
          <p:cNvSpPr/>
          <p:nvPr/>
        </p:nvSpPr>
        <p:spPr>
          <a:xfrm>
            <a:off x="4165600" y="2195512"/>
            <a:ext cx="371475" cy="0"/>
          </a:xfrm>
          <a:custGeom>
            <a:avLst/>
            <a:gdLst/>
            <a:ahLst/>
            <a:cxnLst/>
            <a:rect l="l" t="t" r="r" b="b"/>
            <a:pathLst>
              <a:path w="371475">
                <a:moveTo>
                  <a:pt x="0" y="0"/>
                </a:moveTo>
                <a:lnTo>
                  <a:pt x="371475" y="0"/>
                </a:lnTo>
              </a:path>
            </a:pathLst>
          </a:custGeom>
          <a:ln w="28575">
            <a:solidFill>
              <a:srgbClr val="1F1F1F"/>
            </a:solidFill>
          </a:ln>
        </p:spPr>
        <p:txBody>
          <a:bodyPr wrap="square" lIns="0" tIns="0" rIns="0" bIns="0" rtlCol="0"/>
          <a:lstStyle/>
          <a:p>
            <a:endParaRPr sz="1800"/>
          </a:p>
        </p:txBody>
      </p:sp>
      <p:sp>
        <p:nvSpPr>
          <p:cNvPr id="5" name="object 5"/>
          <p:cNvSpPr/>
          <p:nvPr/>
        </p:nvSpPr>
        <p:spPr>
          <a:xfrm>
            <a:off x="2501901" y="1509712"/>
            <a:ext cx="269875" cy="0"/>
          </a:xfrm>
          <a:custGeom>
            <a:avLst/>
            <a:gdLst/>
            <a:ahLst/>
            <a:cxnLst/>
            <a:rect l="l" t="t" r="r" b="b"/>
            <a:pathLst>
              <a:path w="269875">
                <a:moveTo>
                  <a:pt x="0" y="0"/>
                </a:moveTo>
                <a:lnTo>
                  <a:pt x="269875" y="0"/>
                </a:lnTo>
              </a:path>
            </a:pathLst>
          </a:custGeom>
          <a:ln w="28575">
            <a:solidFill>
              <a:srgbClr val="606060"/>
            </a:solidFill>
          </a:ln>
        </p:spPr>
        <p:txBody>
          <a:bodyPr wrap="square" lIns="0" tIns="0" rIns="0" bIns="0" rtlCol="0"/>
          <a:lstStyle/>
          <a:p>
            <a:endParaRPr sz="1800"/>
          </a:p>
        </p:txBody>
      </p:sp>
      <p:sp>
        <p:nvSpPr>
          <p:cNvPr id="6" name="object 6"/>
          <p:cNvSpPr/>
          <p:nvPr/>
        </p:nvSpPr>
        <p:spPr>
          <a:xfrm>
            <a:off x="2336801" y="823912"/>
            <a:ext cx="434975" cy="0"/>
          </a:xfrm>
          <a:custGeom>
            <a:avLst/>
            <a:gdLst/>
            <a:ahLst/>
            <a:cxnLst/>
            <a:rect l="l" t="t" r="r" b="b"/>
            <a:pathLst>
              <a:path w="434975">
                <a:moveTo>
                  <a:pt x="0" y="0"/>
                </a:moveTo>
                <a:lnTo>
                  <a:pt x="434975" y="0"/>
                </a:lnTo>
              </a:path>
            </a:pathLst>
          </a:custGeom>
          <a:ln w="28575">
            <a:solidFill>
              <a:srgbClr val="3B3B3B"/>
            </a:solidFill>
          </a:ln>
        </p:spPr>
        <p:txBody>
          <a:bodyPr wrap="square" lIns="0" tIns="0" rIns="0" bIns="0" rtlCol="0"/>
          <a:lstStyle/>
          <a:p>
            <a:endParaRPr sz="1800"/>
          </a:p>
        </p:txBody>
      </p:sp>
      <p:sp>
        <p:nvSpPr>
          <p:cNvPr id="7" name="object 7"/>
          <p:cNvSpPr/>
          <p:nvPr/>
        </p:nvSpPr>
        <p:spPr>
          <a:xfrm>
            <a:off x="2908300" y="836612"/>
            <a:ext cx="600075" cy="0"/>
          </a:xfrm>
          <a:custGeom>
            <a:avLst/>
            <a:gdLst/>
            <a:ahLst/>
            <a:cxnLst/>
            <a:rect l="l" t="t" r="r" b="b"/>
            <a:pathLst>
              <a:path w="600075">
                <a:moveTo>
                  <a:pt x="0" y="0"/>
                </a:moveTo>
                <a:lnTo>
                  <a:pt x="600075" y="0"/>
                </a:lnTo>
              </a:path>
            </a:pathLst>
          </a:custGeom>
          <a:ln w="28575">
            <a:solidFill>
              <a:srgbClr val="3B3B3B"/>
            </a:solidFill>
          </a:ln>
        </p:spPr>
        <p:txBody>
          <a:bodyPr wrap="square" lIns="0" tIns="0" rIns="0" bIns="0" rtlCol="0"/>
          <a:lstStyle/>
          <a:p>
            <a:endParaRPr sz="1800"/>
          </a:p>
        </p:txBody>
      </p:sp>
      <p:sp>
        <p:nvSpPr>
          <p:cNvPr id="8" name="object 8"/>
          <p:cNvSpPr/>
          <p:nvPr/>
        </p:nvSpPr>
        <p:spPr>
          <a:xfrm>
            <a:off x="2501901" y="150812"/>
            <a:ext cx="498475" cy="0"/>
          </a:xfrm>
          <a:custGeom>
            <a:avLst/>
            <a:gdLst/>
            <a:ahLst/>
            <a:cxnLst/>
            <a:rect l="l" t="t" r="r" b="b"/>
            <a:pathLst>
              <a:path w="498475">
                <a:moveTo>
                  <a:pt x="0" y="0"/>
                </a:moveTo>
                <a:lnTo>
                  <a:pt x="498475" y="0"/>
                </a:lnTo>
              </a:path>
            </a:pathLst>
          </a:custGeom>
          <a:ln w="28575">
            <a:solidFill>
              <a:srgbClr val="1F1F1F"/>
            </a:solidFill>
          </a:ln>
        </p:spPr>
        <p:txBody>
          <a:bodyPr wrap="square" lIns="0" tIns="0" rIns="0" bIns="0" rtlCol="0"/>
          <a:lstStyle/>
          <a:p>
            <a:endParaRPr sz="1800"/>
          </a:p>
        </p:txBody>
      </p:sp>
      <p:sp>
        <p:nvSpPr>
          <p:cNvPr id="9" name="object 9"/>
          <p:cNvSpPr/>
          <p:nvPr/>
        </p:nvSpPr>
        <p:spPr>
          <a:xfrm>
            <a:off x="3187700" y="150812"/>
            <a:ext cx="447675" cy="0"/>
          </a:xfrm>
          <a:custGeom>
            <a:avLst/>
            <a:gdLst/>
            <a:ahLst/>
            <a:cxnLst/>
            <a:rect l="l" t="t" r="r" b="b"/>
            <a:pathLst>
              <a:path w="447675">
                <a:moveTo>
                  <a:pt x="0" y="0"/>
                </a:moveTo>
                <a:lnTo>
                  <a:pt x="447675" y="0"/>
                </a:lnTo>
              </a:path>
            </a:pathLst>
          </a:custGeom>
          <a:ln w="28575">
            <a:solidFill>
              <a:srgbClr val="1F1F1F"/>
            </a:solidFill>
          </a:ln>
        </p:spPr>
        <p:txBody>
          <a:bodyPr wrap="square" lIns="0" tIns="0" rIns="0" bIns="0" rtlCol="0"/>
          <a:lstStyle/>
          <a:p>
            <a:endParaRPr sz="1800"/>
          </a:p>
        </p:txBody>
      </p:sp>
      <p:sp>
        <p:nvSpPr>
          <p:cNvPr id="10" name="object 10"/>
          <p:cNvSpPr/>
          <p:nvPr/>
        </p:nvSpPr>
        <p:spPr>
          <a:xfrm>
            <a:off x="3835401" y="150812"/>
            <a:ext cx="1222375" cy="0"/>
          </a:xfrm>
          <a:custGeom>
            <a:avLst/>
            <a:gdLst/>
            <a:ahLst/>
            <a:cxnLst/>
            <a:rect l="l" t="t" r="r" b="b"/>
            <a:pathLst>
              <a:path w="1222375">
                <a:moveTo>
                  <a:pt x="0" y="0"/>
                </a:moveTo>
                <a:lnTo>
                  <a:pt x="1222375" y="0"/>
                </a:lnTo>
              </a:path>
            </a:pathLst>
          </a:custGeom>
          <a:ln w="28575">
            <a:solidFill>
              <a:srgbClr val="1F1F1F"/>
            </a:solidFill>
          </a:ln>
        </p:spPr>
        <p:txBody>
          <a:bodyPr wrap="square" lIns="0" tIns="0" rIns="0" bIns="0" rtlCol="0"/>
          <a:lstStyle/>
          <a:p>
            <a:endParaRPr sz="1800"/>
          </a:p>
        </p:txBody>
      </p:sp>
      <p:sp>
        <p:nvSpPr>
          <p:cNvPr id="11" name="object 11"/>
          <p:cNvSpPr/>
          <p:nvPr/>
        </p:nvSpPr>
        <p:spPr>
          <a:xfrm>
            <a:off x="2108200" y="150812"/>
            <a:ext cx="180975" cy="0"/>
          </a:xfrm>
          <a:custGeom>
            <a:avLst/>
            <a:gdLst/>
            <a:ahLst/>
            <a:cxnLst/>
            <a:rect l="l" t="t" r="r" b="b"/>
            <a:pathLst>
              <a:path w="180975">
                <a:moveTo>
                  <a:pt x="0" y="0"/>
                </a:moveTo>
                <a:lnTo>
                  <a:pt x="180975" y="0"/>
                </a:lnTo>
              </a:path>
            </a:pathLst>
          </a:custGeom>
          <a:ln w="28575">
            <a:solidFill>
              <a:srgbClr val="1F1F1F"/>
            </a:solidFill>
          </a:ln>
        </p:spPr>
        <p:txBody>
          <a:bodyPr wrap="square" lIns="0" tIns="0" rIns="0" bIns="0" rtlCol="0"/>
          <a:lstStyle/>
          <a:p>
            <a:endParaRPr sz="1800"/>
          </a:p>
        </p:txBody>
      </p:sp>
      <p:pic>
        <p:nvPicPr>
          <p:cNvPr id="12" name="object 12"/>
          <p:cNvPicPr/>
          <p:nvPr/>
        </p:nvPicPr>
        <p:blipFill>
          <a:blip r:embed="rId2" cstate="print"/>
          <a:stretch>
            <a:fillRect/>
          </a:stretch>
        </p:blipFill>
        <p:spPr>
          <a:xfrm>
            <a:off x="3505200" y="635001"/>
            <a:ext cx="50800" cy="139700"/>
          </a:xfrm>
          <a:prstGeom prst="rect">
            <a:avLst/>
          </a:prstGeom>
        </p:spPr>
      </p:pic>
      <p:pic>
        <p:nvPicPr>
          <p:cNvPr id="13" name="object 13"/>
          <p:cNvPicPr/>
          <p:nvPr/>
        </p:nvPicPr>
        <p:blipFill>
          <a:blip r:embed="rId3" cstate="print"/>
          <a:stretch>
            <a:fillRect/>
          </a:stretch>
        </p:blipFill>
        <p:spPr>
          <a:xfrm>
            <a:off x="3987801" y="0"/>
            <a:ext cx="1054100" cy="127000"/>
          </a:xfrm>
          <a:prstGeom prst="rect">
            <a:avLst/>
          </a:prstGeom>
        </p:spPr>
      </p:pic>
      <p:pic>
        <p:nvPicPr>
          <p:cNvPr id="14" name="object 14"/>
          <p:cNvPicPr/>
          <p:nvPr/>
        </p:nvPicPr>
        <p:blipFill>
          <a:blip r:embed="rId4" cstate="print"/>
          <a:stretch>
            <a:fillRect/>
          </a:stretch>
        </p:blipFill>
        <p:spPr>
          <a:xfrm>
            <a:off x="1536700" y="2044700"/>
            <a:ext cx="1333500" cy="317500"/>
          </a:xfrm>
          <a:prstGeom prst="rect">
            <a:avLst/>
          </a:prstGeom>
        </p:spPr>
      </p:pic>
      <p:pic>
        <p:nvPicPr>
          <p:cNvPr id="15" name="object 15"/>
          <p:cNvPicPr/>
          <p:nvPr/>
        </p:nvPicPr>
        <p:blipFill>
          <a:blip r:embed="rId5" cstate="print"/>
          <a:stretch>
            <a:fillRect/>
          </a:stretch>
        </p:blipFill>
        <p:spPr>
          <a:xfrm>
            <a:off x="6426200" y="-812800"/>
            <a:ext cx="1117600" cy="127000"/>
          </a:xfrm>
          <a:prstGeom prst="rect">
            <a:avLst/>
          </a:prstGeom>
        </p:spPr>
      </p:pic>
      <p:pic>
        <p:nvPicPr>
          <p:cNvPr id="16" name="object 16"/>
          <p:cNvPicPr/>
          <p:nvPr/>
        </p:nvPicPr>
        <p:blipFill>
          <a:blip r:embed="rId6" cstate="print"/>
          <a:stretch>
            <a:fillRect/>
          </a:stretch>
        </p:blipFill>
        <p:spPr>
          <a:xfrm>
            <a:off x="6464301" y="-241300"/>
            <a:ext cx="63500" cy="76200"/>
          </a:xfrm>
          <a:prstGeom prst="rect">
            <a:avLst/>
          </a:prstGeom>
        </p:spPr>
      </p:pic>
      <p:pic>
        <p:nvPicPr>
          <p:cNvPr id="17" name="object 17"/>
          <p:cNvPicPr/>
          <p:nvPr/>
        </p:nvPicPr>
        <p:blipFill>
          <a:blip r:embed="rId7" cstate="print"/>
          <a:stretch>
            <a:fillRect/>
          </a:stretch>
        </p:blipFill>
        <p:spPr>
          <a:xfrm>
            <a:off x="6400800" y="660400"/>
            <a:ext cx="609600" cy="101600"/>
          </a:xfrm>
          <a:prstGeom prst="rect">
            <a:avLst/>
          </a:prstGeom>
        </p:spPr>
      </p:pic>
      <p:pic>
        <p:nvPicPr>
          <p:cNvPr id="18" name="object 18"/>
          <p:cNvPicPr/>
          <p:nvPr/>
        </p:nvPicPr>
        <p:blipFill>
          <a:blip r:embed="rId8" cstate="print"/>
          <a:stretch>
            <a:fillRect/>
          </a:stretch>
        </p:blipFill>
        <p:spPr>
          <a:xfrm>
            <a:off x="7594600" y="-927100"/>
            <a:ext cx="558800" cy="165100"/>
          </a:xfrm>
          <a:prstGeom prst="rect">
            <a:avLst/>
          </a:prstGeom>
        </p:spPr>
      </p:pic>
      <p:pic>
        <p:nvPicPr>
          <p:cNvPr id="19" name="object 19"/>
          <p:cNvPicPr/>
          <p:nvPr/>
        </p:nvPicPr>
        <p:blipFill>
          <a:blip r:embed="rId9" cstate="print"/>
          <a:stretch>
            <a:fillRect/>
          </a:stretch>
        </p:blipFill>
        <p:spPr>
          <a:xfrm>
            <a:off x="2095500" y="-12700"/>
            <a:ext cx="1892300" cy="374650"/>
          </a:xfrm>
          <a:prstGeom prst="rect">
            <a:avLst/>
          </a:prstGeom>
        </p:spPr>
      </p:pic>
      <p:grpSp>
        <p:nvGrpSpPr>
          <p:cNvPr id="20" name="object 20"/>
          <p:cNvGrpSpPr/>
          <p:nvPr/>
        </p:nvGrpSpPr>
        <p:grpSpPr>
          <a:xfrm>
            <a:off x="2514600" y="635001"/>
            <a:ext cx="1041400" cy="406400"/>
            <a:chOff x="1143000" y="2235200"/>
            <a:chExt cx="1041400" cy="406400"/>
          </a:xfrm>
        </p:grpSpPr>
        <p:pic>
          <p:nvPicPr>
            <p:cNvPr id="21" name="object 21"/>
            <p:cNvPicPr/>
            <p:nvPr/>
          </p:nvPicPr>
          <p:blipFill>
            <a:blip r:embed="rId10" cstate="print"/>
            <a:stretch>
              <a:fillRect/>
            </a:stretch>
          </p:blipFill>
          <p:spPr>
            <a:xfrm>
              <a:off x="1168400" y="2235200"/>
              <a:ext cx="355600" cy="152400"/>
            </a:xfrm>
            <a:prstGeom prst="rect">
              <a:avLst/>
            </a:prstGeom>
          </p:spPr>
        </p:pic>
        <p:pic>
          <p:nvPicPr>
            <p:cNvPr id="22" name="object 22"/>
            <p:cNvPicPr/>
            <p:nvPr/>
          </p:nvPicPr>
          <p:blipFill>
            <a:blip r:embed="rId11" cstate="print"/>
            <a:stretch>
              <a:fillRect/>
            </a:stretch>
          </p:blipFill>
          <p:spPr>
            <a:xfrm>
              <a:off x="1143000" y="2374900"/>
              <a:ext cx="482600" cy="266700"/>
            </a:xfrm>
            <a:prstGeom prst="rect">
              <a:avLst/>
            </a:prstGeom>
          </p:spPr>
        </p:pic>
        <p:pic>
          <p:nvPicPr>
            <p:cNvPr id="23" name="object 23"/>
            <p:cNvPicPr/>
            <p:nvPr/>
          </p:nvPicPr>
          <p:blipFill>
            <a:blip r:embed="rId12" cstate="print"/>
            <a:stretch>
              <a:fillRect/>
            </a:stretch>
          </p:blipFill>
          <p:spPr>
            <a:xfrm>
              <a:off x="1625600" y="2235200"/>
              <a:ext cx="393700" cy="177800"/>
            </a:xfrm>
            <a:prstGeom prst="rect">
              <a:avLst/>
            </a:prstGeom>
          </p:spPr>
        </p:pic>
        <p:pic>
          <p:nvPicPr>
            <p:cNvPr id="24" name="object 24"/>
            <p:cNvPicPr/>
            <p:nvPr/>
          </p:nvPicPr>
          <p:blipFill>
            <a:blip r:embed="rId13" cstate="print"/>
            <a:stretch>
              <a:fillRect/>
            </a:stretch>
          </p:blipFill>
          <p:spPr>
            <a:xfrm>
              <a:off x="1651000" y="2501900"/>
              <a:ext cx="317500" cy="127000"/>
            </a:xfrm>
            <a:prstGeom prst="rect">
              <a:avLst/>
            </a:prstGeom>
          </p:spPr>
        </p:pic>
        <p:pic>
          <p:nvPicPr>
            <p:cNvPr id="25" name="object 25"/>
            <p:cNvPicPr/>
            <p:nvPr/>
          </p:nvPicPr>
          <p:blipFill>
            <a:blip r:embed="rId14" cstate="print"/>
            <a:stretch>
              <a:fillRect/>
            </a:stretch>
          </p:blipFill>
          <p:spPr>
            <a:xfrm>
              <a:off x="2006600" y="2374900"/>
              <a:ext cx="177800" cy="266700"/>
            </a:xfrm>
            <a:prstGeom prst="rect">
              <a:avLst/>
            </a:prstGeom>
          </p:spPr>
        </p:pic>
      </p:grpSp>
      <p:pic>
        <p:nvPicPr>
          <p:cNvPr id="26" name="object 26"/>
          <p:cNvPicPr/>
          <p:nvPr/>
        </p:nvPicPr>
        <p:blipFill>
          <a:blip r:embed="rId15" cstate="print"/>
          <a:stretch>
            <a:fillRect/>
          </a:stretch>
        </p:blipFill>
        <p:spPr>
          <a:xfrm>
            <a:off x="4241800" y="215901"/>
            <a:ext cx="381000" cy="139700"/>
          </a:xfrm>
          <a:prstGeom prst="rect">
            <a:avLst/>
          </a:prstGeom>
        </p:spPr>
      </p:pic>
      <p:pic>
        <p:nvPicPr>
          <p:cNvPr id="27" name="object 27"/>
          <p:cNvPicPr/>
          <p:nvPr/>
        </p:nvPicPr>
        <p:blipFill>
          <a:blip r:embed="rId16" cstate="print"/>
          <a:stretch>
            <a:fillRect/>
          </a:stretch>
        </p:blipFill>
        <p:spPr>
          <a:xfrm>
            <a:off x="4102100" y="2514600"/>
            <a:ext cx="2070100" cy="152400"/>
          </a:xfrm>
          <a:prstGeom prst="rect">
            <a:avLst/>
          </a:prstGeom>
        </p:spPr>
      </p:pic>
      <p:pic>
        <p:nvPicPr>
          <p:cNvPr id="28" name="object 28"/>
          <p:cNvPicPr/>
          <p:nvPr/>
        </p:nvPicPr>
        <p:blipFill>
          <a:blip r:embed="rId17" cstate="print"/>
          <a:stretch>
            <a:fillRect/>
          </a:stretch>
        </p:blipFill>
        <p:spPr>
          <a:xfrm>
            <a:off x="7594601" y="-711200"/>
            <a:ext cx="546100" cy="139700"/>
          </a:xfrm>
          <a:prstGeom prst="rect">
            <a:avLst/>
          </a:prstGeom>
        </p:spPr>
      </p:pic>
      <p:pic>
        <p:nvPicPr>
          <p:cNvPr id="29" name="object 29"/>
          <p:cNvPicPr/>
          <p:nvPr/>
        </p:nvPicPr>
        <p:blipFill>
          <a:blip r:embed="rId18" cstate="print"/>
          <a:stretch>
            <a:fillRect/>
          </a:stretch>
        </p:blipFill>
        <p:spPr>
          <a:xfrm>
            <a:off x="7912100" y="63500"/>
            <a:ext cx="127000" cy="127000"/>
          </a:xfrm>
          <a:prstGeom prst="rect">
            <a:avLst/>
          </a:prstGeom>
        </p:spPr>
      </p:pic>
      <p:pic>
        <p:nvPicPr>
          <p:cNvPr id="30" name="object 30"/>
          <p:cNvPicPr/>
          <p:nvPr/>
        </p:nvPicPr>
        <p:blipFill>
          <a:blip r:embed="rId19" cstate="print"/>
          <a:stretch>
            <a:fillRect/>
          </a:stretch>
        </p:blipFill>
        <p:spPr>
          <a:xfrm>
            <a:off x="7912100" y="292100"/>
            <a:ext cx="127000" cy="127000"/>
          </a:xfrm>
          <a:prstGeom prst="rect">
            <a:avLst/>
          </a:prstGeom>
        </p:spPr>
      </p:pic>
      <p:pic>
        <p:nvPicPr>
          <p:cNvPr id="31" name="object 31"/>
          <p:cNvPicPr/>
          <p:nvPr/>
        </p:nvPicPr>
        <p:blipFill>
          <a:blip r:embed="rId20" cstate="print"/>
          <a:stretch>
            <a:fillRect/>
          </a:stretch>
        </p:blipFill>
        <p:spPr>
          <a:xfrm>
            <a:off x="8077200" y="-190500"/>
            <a:ext cx="101600" cy="101600"/>
          </a:xfrm>
          <a:prstGeom prst="rect">
            <a:avLst/>
          </a:prstGeom>
        </p:spPr>
      </p:pic>
      <p:sp>
        <p:nvSpPr>
          <p:cNvPr id="32" name="object 32"/>
          <p:cNvSpPr txBox="1">
            <a:spLocks noGrp="1"/>
          </p:cNvSpPr>
          <p:nvPr>
            <p:ph type="title"/>
          </p:nvPr>
        </p:nvSpPr>
        <p:spPr>
          <a:xfrm>
            <a:off x="1498497" y="-1549136"/>
            <a:ext cx="3072130" cy="389209"/>
          </a:xfrm>
          <a:prstGeom prst="rect">
            <a:avLst/>
          </a:prstGeom>
        </p:spPr>
        <p:txBody>
          <a:bodyPr vert="horz" wrap="square" lIns="0" tIns="12065" rIns="0" bIns="0" rtlCol="0" anchor="t">
            <a:spAutoFit/>
          </a:bodyPr>
          <a:lstStyle/>
          <a:p>
            <a:pPr marL="12700">
              <a:spcBef>
                <a:spcPts val="95"/>
              </a:spcBef>
            </a:pPr>
            <a:r>
              <a:rPr sz="2450" spc="-30" dirty="0">
                <a:solidFill>
                  <a:srgbClr val="010A16"/>
                </a:solidFill>
                <a:latin typeface="Arial MT"/>
                <a:cs typeface="Arial MT"/>
              </a:rPr>
              <a:t>Formulas:</a:t>
            </a:r>
            <a:r>
              <a:rPr sz="2450" spc="-114" dirty="0">
                <a:solidFill>
                  <a:srgbClr val="010A16"/>
                </a:solidFill>
                <a:latin typeface="Arial MT"/>
                <a:cs typeface="Arial MT"/>
              </a:rPr>
              <a:t> </a:t>
            </a:r>
            <a:r>
              <a:rPr sz="2450" spc="-50" dirty="0">
                <a:solidFill>
                  <a:srgbClr val="000A24"/>
                </a:solidFill>
                <a:latin typeface="Arial MT"/>
                <a:cs typeface="Arial MT"/>
              </a:rPr>
              <a:t>Diesel</a:t>
            </a:r>
            <a:r>
              <a:rPr sz="2450" spc="-114" dirty="0">
                <a:solidFill>
                  <a:srgbClr val="000A24"/>
                </a:solidFill>
                <a:latin typeface="Arial MT"/>
                <a:cs typeface="Arial MT"/>
              </a:rPr>
              <a:t> </a:t>
            </a:r>
            <a:r>
              <a:rPr sz="2450" spc="-80" dirty="0">
                <a:solidFill>
                  <a:srgbClr val="00081F"/>
                </a:solidFill>
                <a:latin typeface="Arial MT"/>
                <a:cs typeface="Arial MT"/>
              </a:rPr>
              <a:t>Cycle</a:t>
            </a:r>
            <a:endParaRPr sz="2450">
              <a:latin typeface="Arial MT"/>
              <a:cs typeface="Arial MT"/>
            </a:endParaRPr>
          </a:p>
        </p:txBody>
      </p:sp>
      <p:sp>
        <p:nvSpPr>
          <p:cNvPr id="33" name="object 33"/>
          <p:cNvSpPr txBox="1"/>
          <p:nvPr/>
        </p:nvSpPr>
        <p:spPr>
          <a:xfrm>
            <a:off x="1499051" y="-1143000"/>
            <a:ext cx="2722880" cy="1102866"/>
          </a:xfrm>
          <a:prstGeom prst="rect">
            <a:avLst/>
          </a:prstGeom>
        </p:spPr>
        <p:txBody>
          <a:bodyPr vert="horz" wrap="square" lIns="0" tIns="88900" rIns="0" bIns="0" rtlCol="0">
            <a:spAutoFit/>
          </a:bodyPr>
          <a:lstStyle/>
          <a:p>
            <a:pPr marL="24765">
              <a:spcBef>
                <a:spcPts val="700"/>
              </a:spcBef>
              <a:tabLst>
                <a:tab pos="362583" algn="l"/>
              </a:tabLst>
            </a:pPr>
            <a:r>
              <a:rPr sz="1250" spc="-50" dirty="0">
                <a:solidFill>
                  <a:srgbClr val="0C0C0C"/>
                </a:solidFill>
                <a:latin typeface="Arial MT"/>
                <a:cs typeface="Arial MT"/>
              </a:rPr>
              <a:t>A</a:t>
            </a:r>
            <a:r>
              <a:rPr sz="1250" dirty="0">
                <a:solidFill>
                  <a:srgbClr val="0C0C0C"/>
                </a:solidFill>
                <a:latin typeface="Arial MT"/>
                <a:cs typeface="Arial MT"/>
              </a:rPr>
              <a:t>	</a:t>
            </a:r>
            <a:r>
              <a:rPr sz="1250" dirty="0">
                <a:latin typeface="Arial MT"/>
                <a:cs typeface="Arial MT"/>
              </a:rPr>
              <a:t>ga</a:t>
            </a:r>
            <a:r>
              <a:rPr sz="1250" spc="265" dirty="0">
                <a:latin typeface="Arial MT"/>
                <a:cs typeface="Arial MT"/>
              </a:rPr>
              <a:t> </a:t>
            </a:r>
            <a:r>
              <a:rPr sz="1250" spc="-130" dirty="0">
                <a:solidFill>
                  <a:srgbClr val="2F2F2F"/>
                </a:solidFill>
                <a:latin typeface="Arial MT"/>
                <a:cs typeface="Arial MT"/>
              </a:rPr>
              <a:t>=</a:t>
            </a:r>
            <a:r>
              <a:rPr sz="1250" spc="-70" dirty="0">
                <a:solidFill>
                  <a:srgbClr val="2F2F2F"/>
                </a:solidFill>
                <a:latin typeface="Arial MT"/>
                <a:cs typeface="Arial MT"/>
              </a:rPr>
              <a:t> </a:t>
            </a:r>
            <a:r>
              <a:rPr sz="1250" dirty="0">
                <a:latin typeface="Arial MT"/>
                <a:cs typeface="Arial MT"/>
              </a:rPr>
              <a:t>heat</a:t>
            </a:r>
            <a:r>
              <a:rPr sz="1250" spc="5" dirty="0">
                <a:latin typeface="Arial MT"/>
                <a:cs typeface="Arial MT"/>
              </a:rPr>
              <a:t> </a:t>
            </a:r>
            <a:r>
              <a:rPr sz="1250" spc="-10" dirty="0">
                <a:latin typeface="Arial MT"/>
                <a:cs typeface="Arial MT"/>
              </a:rPr>
              <a:t>added</a:t>
            </a:r>
            <a:r>
              <a:rPr sz="1250" spc="-75" dirty="0">
                <a:latin typeface="Arial MT"/>
                <a:cs typeface="Arial MT"/>
              </a:rPr>
              <a:t> </a:t>
            </a:r>
            <a:r>
              <a:rPr sz="1250" spc="-130" dirty="0">
                <a:solidFill>
                  <a:srgbClr val="5B5B5B"/>
                </a:solidFill>
                <a:latin typeface="Arial MT"/>
                <a:cs typeface="Arial MT"/>
              </a:rPr>
              <a:t>=</a:t>
            </a:r>
            <a:r>
              <a:rPr sz="1250" spc="30" dirty="0">
                <a:solidFill>
                  <a:srgbClr val="5B5B5B"/>
                </a:solidFill>
                <a:latin typeface="Arial MT"/>
                <a:cs typeface="Arial MT"/>
              </a:rPr>
              <a:t> </a:t>
            </a:r>
            <a:r>
              <a:rPr sz="1250" dirty="0">
                <a:solidFill>
                  <a:srgbClr val="363636"/>
                </a:solidFill>
                <a:latin typeface="Arial MT"/>
                <a:cs typeface="Arial MT"/>
              </a:rPr>
              <a:t>mcr</a:t>
            </a:r>
            <a:r>
              <a:rPr sz="1250" spc="100" dirty="0">
                <a:solidFill>
                  <a:srgbClr val="363636"/>
                </a:solidFill>
                <a:latin typeface="Arial MT"/>
                <a:cs typeface="Arial MT"/>
              </a:rPr>
              <a:t> </a:t>
            </a:r>
            <a:r>
              <a:rPr sz="1250" dirty="0">
                <a:solidFill>
                  <a:srgbClr val="1C1C1C"/>
                </a:solidFill>
                <a:latin typeface="Arial MT"/>
                <a:cs typeface="Arial MT"/>
              </a:rPr>
              <a:t>(/’s</a:t>
            </a:r>
            <a:r>
              <a:rPr sz="1250" spc="70" dirty="0">
                <a:solidFill>
                  <a:srgbClr val="1C1C1C"/>
                </a:solidFill>
                <a:latin typeface="Arial MT"/>
                <a:cs typeface="Arial MT"/>
              </a:rPr>
              <a:t> </a:t>
            </a:r>
            <a:r>
              <a:rPr sz="1250" dirty="0">
                <a:solidFill>
                  <a:srgbClr val="3B3B3B"/>
                </a:solidFill>
                <a:latin typeface="Arial MT"/>
                <a:cs typeface="Arial MT"/>
              </a:rPr>
              <a:t>-</a:t>
            </a:r>
            <a:r>
              <a:rPr sz="1250" spc="-30" dirty="0">
                <a:solidFill>
                  <a:srgbClr val="3B3B3B"/>
                </a:solidFill>
                <a:latin typeface="Arial MT"/>
                <a:cs typeface="Arial MT"/>
              </a:rPr>
              <a:t> </a:t>
            </a:r>
            <a:r>
              <a:rPr sz="1250" spc="-20" dirty="0">
                <a:solidFill>
                  <a:srgbClr val="212121"/>
                </a:solidFill>
                <a:latin typeface="Arial MT"/>
                <a:cs typeface="Arial MT"/>
              </a:rPr>
              <a:t>T'z)</a:t>
            </a:r>
            <a:endParaRPr sz="1250">
              <a:latin typeface="Arial MT"/>
              <a:cs typeface="Arial MT"/>
            </a:endParaRPr>
          </a:p>
          <a:p>
            <a:pPr marL="31115">
              <a:spcBef>
                <a:spcPts val="600"/>
              </a:spcBef>
              <a:tabLst>
                <a:tab pos="365758" algn="l"/>
              </a:tabLst>
            </a:pPr>
            <a:r>
              <a:rPr sz="1250" spc="-50" dirty="0">
                <a:solidFill>
                  <a:srgbClr val="111111"/>
                </a:solidFill>
                <a:latin typeface="Arial MT"/>
                <a:cs typeface="Arial MT"/>
              </a:rPr>
              <a:t>6</a:t>
            </a:r>
            <a:r>
              <a:rPr sz="1250" dirty="0">
                <a:solidFill>
                  <a:srgbClr val="111111"/>
                </a:solidFill>
                <a:latin typeface="Arial MT"/>
                <a:cs typeface="Arial MT"/>
              </a:rPr>
              <a:t>	</a:t>
            </a:r>
            <a:r>
              <a:rPr sz="1250" spc="-10" dirty="0">
                <a:latin typeface="Arial MT"/>
                <a:cs typeface="Arial MT"/>
              </a:rPr>
              <a:t>4c</a:t>
            </a:r>
            <a:r>
              <a:rPr sz="1250" spc="385" dirty="0">
                <a:latin typeface="Arial MT"/>
                <a:cs typeface="Arial MT"/>
              </a:rPr>
              <a:t> </a:t>
            </a:r>
            <a:r>
              <a:rPr sz="1250" dirty="0">
                <a:solidFill>
                  <a:srgbClr val="424242"/>
                </a:solidFill>
                <a:latin typeface="Arial MT"/>
                <a:cs typeface="Arial MT"/>
              </a:rPr>
              <a:t>=</a:t>
            </a:r>
            <a:r>
              <a:rPr sz="1250" spc="-95" dirty="0">
                <a:solidFill>
                  <a:srgbClr val="424242"/>
                </a:solidFill>
                <a:latin typeface="Arial MT"/>
                <a:cs typeface="Arial MT"/>
              </a:rPr>
              <a:t> </a:t>
            </a:r>
            <a:r>
              <a:rPr sz="1250" dirty="0">
                <a:latin typeface="Arial MT"/>
                <a:cs typeface="Arial MT"/>
              </a:rPr>
              <a:t>heat</a:t>
            </a:r>
            <a:r>
              <a:rPr sz="1250" spc="-50" dirty="0">
                <a:latin typeface="Arial MT"/>
                <a:cs typeface="Arial MT"/>
              </a:rPr>
              <a:t> </a:t>
            </a:r>
            <a:r>
              <a:rPr sz="1250" dirty="0">
                <a:latin typeface="Arial MT"/>
                <a:cs typeface="Arial MT"/>
              </a:rPr>
              <a:t>rejected</a:t>
            </a:r>
            <a:r>
              <a:rPr sz="1250" spc="-75" dirty="0">
                <a:latin typeface="Arial MT"/>
                <a:cs typeface="Arial MT"/>
              </a:rPr>
              <a:t> </a:t>
            </a:r>
            <a:r>
              <a:rPr sz="1250" spc="-130" dirty="0">
                <a:solidFill>
                  <a:srgbClr val="747474"/>
                </a:solidFill>
                <a:latin typeface="Arial MT"/>
                <a:cs typeface="Arial MT"/>
              </a:rPr>
              <a:t>=</a:t>
            </a:r>
            <a:r>
              <a:rPr sz="1250" spc="30" dirty="0">
                <a:solidFill>
                  <a:srgbClr val="747474"/>
                </a:solidFill>
                <a:latin typeface="Arial MT"/>
                <a:cs typeface="Arial MT"/>
              </a:rPr>
              <a:t> </a:t>
            </a:r>
            <a:r>
              <a:rPr sz="1250" spc="-40" dirty="0">
                <a:solidFill>
                  <a:srgbClr val="262626"/>
                </a:solidFill>
                <a:latin typeface="Arial MT"/>
                <a:cs typeface="Arial MT"/>
              </a:rPr>
              <a:t>mc›.</a:t>
            </a:r>
            <a:r>
              <a:rPr sz="1250" spc="-20" dirty="0">
                <a:solidFill>
                  <a:srgbClr val="262626"/>
                </a:solidFill>
                <a:latin typeface="Arial MT"/>
                <a:cs typeface="Arial MT"/>
              </a:rPr>
              <a:t> </a:t>
            </a:r>
            <a:r>
              <a:rPr sz="1250" dirty="0">
                <a:solidFill>
                  <a:srgbClr val="262626"/>
                </a:solidFill>
                <a:latin typeface="Arial MT"/>
                <a:cs typeface="Arial MT"/>
              </a:rPr>
              <a:t>(7\</a:t>
            </a:r>
            <a:r>
              <a:rPr sz="1250" spc="75" dirty="0">
                <a:solidFill>
                  <a:srgbClr val="262626"/>
                </a:solidFill>
                <a:latin typeface="Arial MT"/>
                <a:cs typeface="Arial MT"/>
              </a:rPr>
              <a:t> </a:t>
            </a:r>
            <a:r>
              <a:rPr sz="1250" dirty="0">
                <a:solidFill>
                  <a:srgbClr val="5B5B5B"/>
                </a:solidFill>
                <a:latin typeface="Arial MT"/>
                <a:cs typeface="Arial MT"/>
              </a:rPr>
              <a:t>-</a:t>
            </a:r>
            <a:r>
              <a:rPr sz="1250" spc="5" dirty="0">
                <a:solidFill>
                  <a:srgbClr val="5B5B5B"/>
                </a:solidFill>
                <a:latin typeface="Arial MT"/>
                <a:cs typeface="Arial MT"/>
              </a:rPr>
              <a:t> </a:t>
            </a:r>
            <a:r>
              <a:rPr sz="1250" spc="-125" dirty="0">
                <a:solidFill>
                  <a:srgbClr val="232323"/>
                </a:solidFill>
                <a:latin typeface="Arial MT"/>
                <a:cs typeface="Arial MT"/>
              </a:rPr>
              <a:t>’/”›</a:t>
            </a:r>
            <a:r>
              <a:rPr sz="1250" spc="-135" dirty="0">
                <a:solidFill>
                  <a:srgbClr val="232323"/>
                </a:solidFill>
                <a:latin typeface="Arial MT"/>
                <a:cs typeface="Arial MT"/>
              </a:rPr>
              <a:t> </a:t>
            </a:r>
            <a:r>
              <a:rPr sz="1250" spc="-50" dirty="0">
                <a:solidFill>
                  <a:srgbClr val="424242"/>
                </a:solidFill>
                <a:latin typeface="Arial MT"/>
                <a:cs typeface="Arial MT"/>
              </a:rPr>
              <a:t>)</a:t>
            </a:r>
            <a:endParaRPr sz="1250">
              <a:latin typeface="Arial MT"/>
              <a:cs typeface="Arial MT"/>
            </a:endParaRPr>
          </a:p>
          <a:p>
            <a:pPr marL="16510">
              <a:spcBef>
                <a:spcPts val="650"/>
              </a:spcBef>
              <a:tabLst>
                <a:tab pos="365758" algn="l"/>
                <a:tab pos="1515739" algn="l"/>
              </a:tabLst>
            </a:pPr>
            <a:r>
              <a:rPr sz="1250" spc="-25" dirty="0">
                <a:latin typeface="Arial MT"/>
                <a:cs typeface="Arial MT"/>
              </a:rPr>
              <a:t>C.</a:t>
            </a:r>
            <a:r>
              <a:rPr sz="1250" dirty="0">
                <a:latin typeface="Arial MT"/>
                <a:cs typeface="Arial MT"/>
              </a:rPr>
              <a:t>	W</a:t>
            </a:r>
            <a:r>
              <a:rPr sz="1250" spc="-55" dirty="0">
                <a:latin typeface="Arial MT"/>
                <a:cs typeface="Arial MT"/>
              </a:rPr>
              <a:t> </a:t>
            </a:r>
            <a:r>
              <a:rPr sz="1250" dirty="0">
                <a:solidFill>
                  <a:srgbClr val="414141"/>
                </a:solidFill>
                <a:latin typeface="Arial MT"/>
                <a:cs typeface="Arial MT"/>
              </a:rPr>
              <a:t>=</a:t>
            </a:r>
            <a:r>
              <a:rPr sz="1250" spc="-55" dirty="0">
                <a:solidFill>
                  <a:srgbClr val="414141"/>
                </a:solidFill>
                <a:latin typeface="Arial MT"/>
                <a:cs typeface="Arial MT"/>
              </a:rPr>
              <a:t> </a:t>
            </a:r>
            <a:r>
              <a:rPr sz="1250" dirty="0">
                <a:latin typeface="Arial MT"/>
                <a:cs typeface="Arial MT"/>
              </a:rPr>
              <a:t>work</a:t>
            </a:r>
            <a:r>
              <a:rPr sz="1250" spc="-20" dirty="0">
                <a:latin typeface="Arial MT"/>
                <a:cs typeface="Arial MT"/>
              </a:rPr>
              <a:t> </a:t>
            </a:r>
            <a:r>
              <a:rPr sz="1250" dirty="0">
                <a:solidFill>
                  <a:srgbClr val="707070"/>
                </a:solidFill>
                <a:latin typeface="Arial MT"/>
                <a:cs typeface="Arial MT"/>
              </a:rPr>
              <a:t>=</a:t>
            </a:r>
            <a:r>
              <a:rPr sz="1250" spc="50" dirty="0">
                <a:solidFill>
                  <a:srgbClr val="707070"/>
                </a:solidFill>
                <a:latin typeface="Arial MT"/>
                <a:cs typeface="Arial MT"/>
              </a:rPr>
              <a:t> </a:t>
            </a:r>
            <a:r>
              <a:rPr sz="1250" spc="-25" dirty="0">
                <a:solidFill>
                  <a:srgbClr val="242424"/>
                </a:solidFill>
                <a:latin typeface="Arial MT"/>
                <a:cs typeface="Arial MT"/>
              </a:rPr>
              <a:t>fia</a:t>
            </a:r>
            <a:r>
              <a:rPr sz="1250" dirty="0">
                <a:solidFill>
                  <a:srgbClr val="242424"/>
                </a:solidFill>
                <a:latin typeface="Arial MT"/>
                <a:cs typeface="Arial MT"/>
              </a:rPr>
              <a:t>	</a:t>
            </a:r>
            <a:r>
              <a:rPr sz="1250" spc="-25" dirty="0">
                <a:solidFill>
                  <a:srgbClr val="1A1A1A"/>
                </a:solidFill>
                <a:latin typeface="Arial MT"/>
                <a:cs typeface="Arial MT"/>
              </a:rPr>
              <a:t>OR</a:t>
            </a:r>
            <a:endParaRPr sz="1250">
              <a:latin typeface="Arial MT"/>
              <a:cs typeface="Arial MT"/>
            </a:endParaRPr>
          </a:p>
          <a:p>
            <a:pPr marL="12700">
              <a:spcBef>
                <a:spcPts val="550"/>
              </a:spcBef>
              <a:tabLst>
                <a:tab pos="361949" algn="l"/>
              </a:tabLst>
            </a:pPr>
            <a:r>
              <a:rPr sz="1250" spc="-25" dirty="0">
                <a:latin typeface="Arial MT"/>
                <a:cs typeface="Arial MT"/>
              </a:rPr>
              <a:t>P.</a:t>
            </a:r>
            <a:r>
              <a:rPr sz="1250" dirty="0">
                <a:latin typeface="Arial MT"/>
                <a:cs typeface="Arial MT"/>
              </a:rPr>
              <a:t>	</a:t>
            </a:r>
            <a:r>
              <a:rPr sz="1250" dirty="0">
                <a:solidFill>
                  <a:srgbClr val="363636"/>
                </a:solidFill>
                <a:latin typeface="Arial MT"/>
                <a:cs typeface="Arial MT"/>
              </a:rPr>
              <a:t>e</a:t>
            </a:r>
            <a:r>
              <a:rPr sz="1250" spc="250" dirty="0">
                <a:solidFill>
                  <a:srgbClr val="363636"/>
                </a:solidFill>
                <a:latin typeface="Arial MT"/>
                <a:cs typeface="Arial MT"/>
              </a:rPr>
              <a:t> </a:t>
            </a:r>
            <a:r>
              <a:rPr sz="1250" spc="-130" dirty="0">
                <a:solidFill>
                  <a:srgbClr val="444444"/>
                </a:solidFill>
                <a:latin typeface="Arial MT"/>
                <a:cs typeface="Arial MT"/>
              </a:rPr>
              <a:t>=</a:t>
            </a:r>
            <a:r>
              <a:rPr sz="1250" spc="-45" dirty="0">
                <a:solidFill>
                  <a:srgbClr val="444444"/>
                </a:solidFill>
                <a:latin typeface="Arial MT"/>
                <a:cs typeface="Arial MT"/>
              </a:rPr>
              <a:t> </a:t>
            </a:r>
            <a:r>
              <a:rPr sz="1250" spc="-65" dirty="0">
                <a:latin typeface="Arial MT"/>
                <a:cs typeface="Arial MT"/>
              </a:rPr>
              <a:t>Cycle</a:t>
            </a:r>
            <a:r>
              <a:rPr sz="1250" spc="-30" dirty="0">
                <a:latin typeface="Arial MT"/>
                <a:cs typeface="Arial MT"/>
              </a:rPr>
              <a:t> </a:t>
            </a:r>
            <a:r>
              <a:rPr sz="1250" spc="-10" dirty="0">
                <a:latin typeface="Arial MT"/>
                <a:cs typeface="Arial MT"/>
              </a:rPr>
              <a:t>Efficiency</a:t>
            </a:r>
            <a:endParaRPr sz="1250">
              <a:latin typeface="Arial MT"/>
              <a:cs typeface="Arial MT"/>
            </a:endParaRPr>
          </a:p>
        </p:txBody>
      </p:sp>
      <p:sp>
        <p:nvSpPr>
          <p:cNvPr id="34" name="object 34"/>
          <p:cNvSpPr txBox="1"/>
          <p:nvPr/>
        </p:nvSpPr>
        <p:spPr>
          <a:xfrm>
            <a:off x="1809316" y="11642"/>
            <a:ext cx="126364" cy="236603"/>
          </a:xfrm>
          <a:prstGeom prst="rect">
            <a:avLst/>
          </a:prstGeom>
        </p:spPr>
        <p:txBody>
          <a:bodyPr vert="horz" wrap="square" lIns="0" tIns="13335" rIns="0" bIns="0" rtlCol="0">
            <a:spAutoFit/>
          </a:bodyPr>
          <a:lstStyle/>
          <a:p>
            <a:pPr marL="12700">
              <a:spcBef>
                <a:spcPts val="105"/>
              </a:spcBef>
            </a:pPr>
            <a:r>
              <a:rPr sz="1450" spc="-50" dirty="0">
                <a:solidFill>
                  <a:srgbClr val="2B2B2B"/>
                </a:solidFill>
                <a:latin typeface="Arial MT"/>
                <a:cs typeface="Arial MT"/>
              </a:rPr>
              <a:t>e</a:t>
            </a:r>
            <a:endParaRPr sz="1450">
              <a:latin typeface="Arial MT"/>
              <a:cs typeface="Arial MT"/>
            </a:endParaRPr>
          </a:p>
        </p:txBody>
      </p:sp>
      <p:sp>
        <p:nvSpPr>
          <p:cNvPr id="35" name="object 35"/>
          <p:cNvSpPr txBox="1"/>
          <p:nvPr/>
        </p:nvSpPr>
        <p:spPr>
          <a:xfrm>
            <a:off x="1809558" y="704057"/>
            <a:ext cx="481330" cy="228909"/>
          </a:xfrm>
          <a:prstGeom prst="rect">
            <a:avLst/>
          </a:prstGeom>
        </p:spPr>
        <p:txBody>
          <a:bodyPr vert="horz" wrap="square" lIns="0" tIns="13335" rIns="0" bIns="0" rtlCol="0">
            <a:spAutoFit/>
          </a:bodyPr>
          <a:lstStyle/>
          <a:p>
            <a:pPr marL="12700">
              <a:spcBef>
                <a:spcPts val="105"/>
              </a:spcBef>
            </a:pPr>
            <a:r>
              <a:rPr sz="1400" dirty="0">
                <a:solidFill>
                  <a:srgbClr val="4F4F4F"/>
                </a:solidFill>
                <a:latin typeface="Arial MT"/>
                <a:cs typeface="Arial MT"/>
              </a:rPr>
              <a:t>e</a:t>
            </a:r>
            <a:r>
              <a:rPr sz="1400" spc="-5" dirty="0">
                <a:solidFill>
                  <a:srgbClr val="4F4F4F"/>
                </a:solidFill>
                <a:latin typeface="Arial MT"/>
                <a:cs typeface="Arial MT"/>
              </a:rPr>
              <a:t> </a:t>
            </a:r>
            <a:r>
              <a:rPr sz="1400" spc="75" dirty="0">
                <a:solidFill>
                  <a:srgbClr val="2B2B2B"/>
                </a:solidFill>
                <a:latin typeface="Arial MT"/>
                <a:cs typeface="Arial MT"/>
              </a:rPr>
              <a:t>=1</a:t>
            </a:r>
            <a:r>
              <a:rPr sz="1400" spc="-200" dirty="0">
                <a:solidFill>
                  <a:srgbClr val="2B2B2B"/>
                </a:solidFill>
                <a:latin typeface="Arial MT"/>
                <a:cs typeface="Arial MT"/>
              </a:rPr>
              <a:t> </a:t>
            </a:r>
            <a:r>
              <a:rPr sz="1400" spc="-50" dirty="0">
                <a:solidFill>
                  <a:srgbClr val="2A2A2A"/>
                </a:solidFill>
                <a:latin typeface="Arial MT"/>
                <a:cs typeface="Arial MT"/>
              </a:rPr>
              <a:t>-</a:t>
            </a:r>
            <a:endParaRPr sz="1400">
              <a:latin typeface="Arial MT"/>
              <a:cs typeface="Arial MT"/>
            </a:endParaRPr>
          </a:p>
        </p:txBody>
      </p:sp>
      <p:sp>
        <p:nvSpPr>
          <p:cNvPr id="36" name="object 36"/>
          <p:cNvSpPr txBox="1"/>
          <p:nvPr/>
        </p:nvSpPr>
        <p:spPr>
          <a:xfrm>
            <a:off x="1509348" y="1383241"/>
            <a:ext cx="397510" cy="236603"/>
          </a:xfrm>
          <a:prstGeom prst="rect">
            <a:avLst/>
          </a:prstGeom>
        </p:spPr>
        <p:txBody>
          <a:bodyPr vert="horz" wrap="square" lIns="0" tIns="13335" rIns="0" bIns="0" rtlCol="0">
            <a:spAutoFit/>
          </a:bodyPr>
          <a:lstStyle/>
          <a:p>
            <a:pPr marL="12700">
              <a:spcBef>
                <a:spcPts val="105"/>
              </a:spcBef>
            </a:pPr>
            <a:r>
              <a:rPr sz="1450" spc="-160" dirty="0">
                <a:solidFill>
                  <a:srgbClr val="131313"/>
                </a:solidFill>
                <a:latin typeface="Arial MT"/>
                <a:cs typeface="Arial MT"/>
              </a:rPr>
              <a:t>E.</a:t>
            </a:r>
            <a:r>
              <a:rPr sz="1450" spc="40" dirty="0">
                <a:solidFill>
                  <a:srgbClr val="131313"/>
                </a:solidFill>
                <a:latin typeface="Arial MT"/>
                <a:cs typeface="Arial MT"/>
              </a:rPr>
              <a:t> </a:t>
            </a:r>
            <a:r>
              <a:rPr sz="850" i="1" spc="55" dirty="0">
                <a:solidFill>
                  <a:srgbClr val="0C0C0C"/>
                </a:solidFill>
                <a:latin typeface="Arial"/>
                <a:cs typeface="Arial"/>
              </a:rPr>
              <a:t>T</a:t>
            </a:r>
            <a:r>
              <a:rPr sz="1450" i="1" spc="55" dirty="0">
                <a:solidFill>
                  <a:srgbClr val="0C0C0C"/>
                </a:solidFill>
                <a:latin typeface="Arial"/>
                <a:cs typeface="Arial"/>
              </a:rPr>
              <a:t>y</a:t>
            </a:r>
            <a:endParaRPr sz="1450">
              <a:latin typeface="Arial"/>
              <a:cs typeface="Arial"/>
            </a:endParaRPr>
          </a:p>
        </p:txBody>
      </p:sp>
      <p:sp>
        <p:nvSpPr>
          <p:cNvPr id="37" name="object 37"/>
          <p:cNvSpPr txBox="1"/>
          <p:nvPr/>
        </p:nvSpPr>
        <p:spPr>
          <a:xfrm>
            <a:off x="2135487" y="1329002"/>
            <a:ext cx="2039620" cy="286617"/>
          </a:xfrm>
          <a:prstGeom prst="rect">
            <a:avLst/>
          </a:prstGeom>
        </p:spPr>
        <p:txBody>
          <a:bodyPr vert="horz" wrap="square" lIns="0" tIns="17145" rIns="0" bIns="0" rtlCol="0">
            <a:spAutoFit/>
          </a:bodyPr>
          <a:lstStyle/>
          <a:p>
            <a:pPr marL="371473">
              <a:lnSpc>
                <a:spcPts val="710"/>
              </a:lnSpc>
              <a:spcBef>
                <a:spcPts val="135"/>
              </a:spcBef>
            </a:pPr>
            <a:r>
              <a:rPr sz="850" spc="229" dirty="0">
                <a:solidFill>
                  <a:srgbClr val="212121"/>
                </a:solidFill>
                <a:latin typeface="Arial MT"/>
                <a:cs typeface="Arial MT"/>
              </a:rPr>
              <a:t>l</a:t>
            </a:r>
            <a:r>
              <a:rPr sz="850" spc="455" dirty="0">
                <a:solidFill>
                  <a:srgbClr val="212121"/>
                </a:solidFill>
                <a:latin typeface="Arial MT"/>
                <a:cs typeface="Arial MT"/>
              </a:rPr>
              <a:t> </a:t>
            </a:r>
            <a:r>
              <a:rPr sz="850" spc="290" dirty="0">
                <a:latin typeface="Arial MT"/>
                <a:cs typeface="Arial MT"/>
              </a:rPr>
              <a:t>r</a:t>
            </a:r>
            <a:endParaRPr sz="850">
              <a:latin typeface="Arial MT"/>
              <a:cs typeface="Arial MT"/>
            </a:endParaRPr>
          </a:p>
          <a:p>
            <a:pPr marL="12700">
              <a:lnSpc>
                <a:spcPts val="1430"/>
              </a:lnSpc>
              <a:tabLst>
                <a:tab pos="424813" algn="l"/>
                <a:tab pos="687702" algn="l"/>
              </a:tabLst>
            </a:pPr>
            <a:r>
              <a:rPr sz="1450" i="1" spc="-605" dirty="0">
                <a:solidFill>
                  <a:srgbClr val="484848"/>
                </a:solidFill>
                <a:latin typeface="Arial"/>
                <a:cs typeface="Arial"/>
              </a:rPr>
              <a:t>'—</a:t>
            </a:r>
            <a:r>
              <a:rPr sz="1450" i="1" spc="-50" dirty="0">
                <a:solidFill>
                  <a:srgbClr val="484848"/>
                </a:solidFill>
                <a:latin typeface="Arial"/>
                <a:cs typeface="Arial"/>
              </a:rPr>
              <a:t>'</a:t>
            </a:r>
            <a:r>
              <a:rPr sz="1450" i="1" dirty="0">
                <a:solidFill>
                  <a:srgbClr val="484848"/>
                </a:solidFill>
                <a:latin typeface="Arial"/>
                <a:cs typeface="Arial"/>
              </a:rPr>
              <a:t>	</a:t>
            </a:r>
            <a:r>
              <a:rPr sz="1450" spc="315" dirty="0">
                <a:latin typeface="Arial MT"/>
                <a:cs typeface="Arial MT"/>
              </a:rPr>
              <a:t>’</a:t>
            </a:r>
            <a:r>
              <a:rPr sz="1450" dirty="0">
                <a:latin typeface="Arial MT"/>
                <a:cs typeface="Arial MT"/>
              </a:rPr>
              <a:t>	</a:t>
            </a:r>
            <a:r>
              <a:rPr sz="1450" i="1" dirty="0">
                <a:solidFill>
                  <a:srgbClr val="676767"/>
                </a:solidFill>
                <a:latin typeface="Arial"/>
                <a:cs typeface="Arial"/>
              </a:rPr>
              <a:t>-</a:t>
            </a:r>
            <a:r>
              <a:rPr sz="1450" i="1" spc="15" dirty="0">
                <a:solidFill>
                  <a:srgbClr val="676767"/>
                </a:solidFill>
                <a:latin typeface="Arial"/>
                <a:cs typeface="Arial"/>
              </a:rPr>
              <a:t> </a:t>
            </a:r>
            <a:r>
              <a:rPr sz="1450" spc="-50" dirty="0">
                <a:solidFill>
                  <a:srgbClr val="181818"/>
                </a:solidFill>
                <a:latin typeface="Arial MT"/>
                <a:cs typeface="Arial MT"/>
              </a:rPr>
              <a:t>c</a:t>
            </a:r>
            <a:r>
              <a:rPr sz="1450" spc="-40" dirty="0">
                <a:solidFill>
                  <a:srgbClr val="181818"/>
                </a:solidFill>
                <a:latin typeface="Arial MT"/>
                <a:cs typeface="Arial MT"/>
              </a:rPr>
              <a:t>o</a:t>
            </a:r>
            <a:r>
              <a:rPr sz="850" spc="-40" dirty="0">
                <a:solidFill>
                  <a:srgbClr val="181818"/>
                </a:solidFill>
                <a:latin typeface="Arial MT"/>
                <a:cs typeface="Arial MT"/>
              </a:rPr>
              <a:t>FD</a:t>
            </a:r>
            <a:r>
              <a:rPr sz="1450" spc="-50" dirty="0">
                <a:solidFill>
                  <a:srgbClr val="181818"/>
                </a:solidFill>
                <a:latin typeface="Arial MT"/>
                <a:cs typeface="Arial MT"/>
              </a:rPr>
              <a:t>pressio</a:t>
            </a:r>
            <a:r>
              <a:rPr sz="1450" spc="-670" dirty="0">
                <a:solidFill>
                  <a:srgbClr val="181818"/>
                </a:solidFill>
                <a:latin typeface="Arial MT"/>
                <a:cs typeface="Arial MT"/>
              </a:rPr>
              <a:t>n</a:t>
            </a:r>
            <a:r>
              <a:rPr sz="1450" spc="-50" dirty="0">
                <a:latin typeface="Arial MT"/>
                <a:cs typeface="Arial MT"/>
              </a:rPr>
              <a:t>ratio</a:t>
            </a:r>
            <a:endParaRPr sz="1450">
              <a:latin typeface="Arial MT"/>
              <a:cs typeface="Arial MT"/>
            </a:endParaRPr>
          </a:p>
        </p:txBody>
      </p:sp>
      <p:sp>
        <p:nvSpPr>
          <p:cNvPr id="38" name="object 38"/>
          <p:cNvSpPr txBox="1"/>
          <p:nvPr/>
        </p:nvSpPr>
        <p:spPr>
          <a:xfrm>
            <a:off x="4279357" y="1383241"/>
            <a:ext cx="1833880" cy="236603"/>
          </a:xfrm>
          <a:prstGeom prst="rect">
            <a:avLst/>
          </a:prstGeom>
        </p:spPr>
        <p:txBody>
          <a:bodyPr vert="horz" wrap="square" lIns="0" tIns="13335" rIns="0" bIns="0" rtlCol="0">
            <a:spAutoFit/>
          </a:bodyPr>
          <a:lstStyle/>
          <a:p>
            <a:pPr marL="12700">
              <a:spcBef>
                <a:spcPts val="105"/>
              </a:spcBef>
            </a:pPr>
            <a:r>
              <a:rPr sz="1450" spc="-165" dirty="0">
                <a:solidFill>
                  <a:srgbClr val="232323"/>
                </a:solidFill>
                <a:latin typeface="Arial MT"/>
                <a:cs typeface="Arial MT"/>
              </a:rPr>
              <a:t>where</a:t>
            </a:r>
            <a:r>
              <a:rPr sz="1450" spc="20" dirty="0">
                <a:solidFill>
                  <a:srgbClr val="232323"/>
                </a:solidFill>
                <a:latin typeface="Arial MT"/>
                <a:cs typeface="Arial MT"/>
              </a:rPr>
              <a:t> </a:t>
            </a:r>
            <a:r>
              <a:rPr sz="1450" spc="-135" dirty="0">
                <a:solidFill>
                  <a:srgbClr val="424242"/>
                </a:solidFill>
                <a:latin typeface="Arial MT"/>
                <a:cs typeface="Arial MT"/>
              </a:rPr>
              <a:t>c-</a:t>
            </a:r>
            <a:r>
              <a:rPr sz="1450" spc="-30" dirty="0">
                <a:solidFill>
                  <a:srgbClr val="424242"/>
                </a:solidFill>
                <a:latin typeface="Arial MT"/>
                <a:cs typeface="Arial MT"/>
              </a:rPr>
              <a:t> </a:t>
            </a:r>
            <a:r>
              <a:rPr sz="1450" spc="-165" dirty="0">
                <a:latin typeface="Arial MT"/>
                <a:cs typeface="Arial MT"/>
              </a:rPr>
              <a:t>clearance</a:t>
            </a:r>
            <a:r>
              <a:rPr sz="1450" spc="85" dirty="0">
                <a:latin typeface="Arial MT"/>
                <a:cs typeface="Arial MT"/>
              </a:rPr>
              <a:t> </a:t>
            </a:r>
            <a:r>
              <a:rPr sz="1450" spc="-110" dirty="0">
                <a:latin typeface="Arial MT"/>
                <a:cs typeface="Arial MT"/>
              </a:rPr>
              <a:t>volume</a:t>
            </a:r>
            <a:endParaRPr sz="1450">
              <a:latin typeface="Arial MT"/>
              <a:cs typeface="Arial MT"/>
            </a:endParaRPr>
          </a:p>
        </p:txBody>
      </p:sp>
      <p:sp>
        <p:nvSpPr>
          <p:cNvPr id="39" name="object 39"/>
          <p:cNvSpPr txBox="1"/>
          <p:nvPr/>
        </p:nvSpPr>
        <p:spPr>
          <a:xfrm>
            <a:off x="3136356" y="2069042"/>
            <a:ext cx="971550" cy="236603"/>
          </a:xfrm>
          <a:prstGeom prst="rect">
            <a:avLst/>
          </a:prstGeom>
        </p:spPr>
        <p:txBody>
          <a:bodyPr vert="horz" wrap="square" lIns="0" tIns="13335" rIns="0" bIns="0" rtlCol="0">
            <a:spAutoFit/>
          </a:bodyPr>
          <a:lstStyle/>
          <a:p>
            <a:pPr marL="12700">
              <a:spcBef>
                <a:spcPts val="105"/>
              </a:spcBef>
              <a:tabLst>
                <a:tab pos="709292" algn="l"/>
              </a:tabLst>
            </a:pPr>
            <a:r>
              <a:rPr sz="1450" spc="-10" dirty="0">
                <a:latin typeface="Arial MT"/>
                <a:cs typeface="Arial MT"/>
              </a:rPr>
              <a:t>where:</a:t>
            </a:r>
            <a:r>
              <a:rPr sz="1450" dirty="0">
                <a:latin typeface="Arial MT"/>
                <a:cs typeface="Arial MT"/>
              </a:rPr>
              <a:t>	'\</a:t>
            </a:r>
            <a:r>
              <a:rPr sz="1450" spc="140" dirty="0">
                <a:latin typeface="Arial MT"/>
                <a:cs typeface="Arial MT"/>
              </a:rPr>
              <a:t> </a:t>
            </a:r>
            <a:r>
              <a:rPr sz="1450" spc="-60" dirty="0">
                <a:solidFill>
                  <a:srgbClr val="262626"/>
                </a:solidFill>
                <a:latin typeface="Arial MT"/>
                <a:cs typeface="Arial MT"/>
              </a:rPr>
              <a:t>=</a:t>
            </a:r>
            <a:endParaRPr sz="1450">
              <a:latin typeface="Arial MT"/>
              <a:cs typeface="Arial MT"/>
            </a:endParaRPr>
          </a:p>
        </p:txBody>
      </p:sp>
      <p:sp>
        <p:nvSpPr>
          <p:cNvPr id="40" name="object 40"/>
          <p:cNvSpPr txBox="1"/>
          <p:nvPr/>
        </p:nvSpPr>
        <p:spPr>
          <a:xfrm>
            <a:off x="6390697" y="-368035"/>
            <a:ext cx="1673860" cy="196849"/>
          </a:xfrm>
          <a:prstGeom prst="rect">
            <a:avLst/>
          </a:prstGeom>
        </p:spPr>
        <p:txBody>
          <a:bodyPr vert="horz" wrap="square" lIns="0" tIns="12065" rIns="0" bIns="0" rtlCol="0">
            <a:spAutoFit/>
          </a:bodyPr>
          <a:lstStyle/>
          <a:p>
            <a:pPr marL="12700">
              <a:spcBef>
                <a:spcPts val="95"/>
              </a:spcBef>
            </a:pPr>
            <a:r>
              <a:rPr sz="1200" spc="-35" dirty="0">
                <a:solidFill>
                  <a:srgbClr val="363636"/>
                </a:solidFill>
                <a:latin typeface="Arial MT"/>
                <a:cs typeface="Arial MT"/>
              </a:rPr>
              <a:t>i”</a:t>
            </a:r>
            <a:r>
              <a:rPr sz="1200" spc="-105" dirty="0">
                <a:solidFill>
                  <a:srgbClr val="363636"/>
                </a:solidFill>
                <a:latin typeface="Arial MT"/>
                <a:cs typeface="Arial MT"/>
              </a:rPr>
              <a:t> </a:t>
            </a:r>
            <a:r>
              <a:rPr sz="1200" spc="-20" dirty="0">
                <a:solidFill>
                  <a:srgbClr val="5E5E5E"/>
                </a:solidFill>
                <a:latin typeface="Arial MT"/>
                <a:cs typeface="Arial MT"/>
              </a:rPr>
              <a:t>-</a:t>
            </a:r>
            <a:r>
              <a:rPr sz="1200" spc="-5" dirty="0">
                <a:solidFill>
                  <a:srgbClr val="5E5E5E"/>
                </a:solidFill>
                <a:latin typeface="Arial MT"/>
                <a:cs typeface="Arial MT"/>
              </a:rPr>
              <a:t> </a:t>
            </a:r>
            <a:r>
              <a:rPr sz="1200" dirty="0">
                <a:solidFill>
                  <a:srgbClr val="565656"/>
                </a:solidFill>
                <a:latin typeface="Arial MT"/>
                <a:cs typeface="Arial MT"/>
              </a:rPr>
              <a:t>=</a:t>
            </a:r>
            <a:r>
              <a:rPr sz="1200" spc="30" dirty="0">
                <a:solidFill>
                  <a:srgbClr val="565656"/>
                </a:solidFill>
                <a:latin typeface="Arial MT"/>
                <a:cs typeface="Arial MT"/>
              </a:rPr>
              <a:t> </a:t>
            </a:r>
            <a:r>
              <a:rPr sz="1200" dirty="0">
                <a:latin typeface="Arial MT"/>
                <a:cs typeface="Arial MT"/>
              </a:rPr>
              <a:t>compression</a:t>
            </a:r>
            <a:r>
              <a:rPr sz="1200" spc="55" dirty="0">
                <a:latin typeface="Arial MT"/>
                <a:cs typeface="Arial MT"/>
              </a:rPr>
              <a:t> </a:t>
            </a:r>
            <a:r>
              <a:rPr sz="1200" spc="-30" dirty="0">
                <a:latin typeface="Arial MT"/>
                <a:cs typeface="Arial MT"/>
              </a:rPr>
              <a:t>rat</a:t>
            </a:r>
            <a:r>
              <a:rPr sz="1200" spc="-190" dirty="0">
                <a:latin typeface="Arial MT"/>
                <a:cs typeface="Arial MT"/>
              </a:rPr>
              <a:t> </a:t>
            </a:r>
            <a:r>
              <a:rPr sz="1200" dirty="0">
                <a:latin typeface="Arial MT"/>
                <a:cs typeface="Arial MT"/>
              </a:rPr>
              <a:t>ie</a:t>
            </a:r>
            <a:r>
              <a:rPr sz="1200" spc="-80" dirty="0">
                <a:latin typeface="Arial MT"/>
                <a:cs typeface="Arial MT"/>
              </a:rPr>
              <a:t> </a:t>
            </a:r>
            <a:r>
              <a:rPr sz="1200" spc="-50" dirty="0">
                <a:solidFill>
                  <a:srgbClr val="575757"/>
                </a:solidFill>
                <a:latin typeface="Arial MT"/>
                <a:cs typeface="Arial MT"/>
              </a:rPr>
              <a:t>•</a:t>
            </a:r>
            <a:endParaRPr sz="1200">
              <a:latin typeface="Arial MT"/>
              <a:cs typeface="Arial MT"/>
            </a:endParaRPr>
          </a:p>
        </p:txBody>
      </p:sp>
      <p:sp>
        <p:nvSpPr>
          <p:cNvPr id="41" name="object 41"/>
          <p:cNvSpPr txBox="1"/>
          <p:nvPr/>
        </p:nvSpPr>
        <p:spPr>
          <a:xfrm>
            <a:off x="6399448" y="114829"/>
            <a:ext cx="1483360" cy="189154"/>
          </a:xfrm>
          <a:prstGeom prst="rect">
            <a:avLst/>
          </a:prstGeom>
        </p:spPr>
        <p:txBody>
          <a:bodyPr vert="horz" wrap="square" lIns="0" tIns="12065" rIns="0" bIns="0" rtlCol="0">
            <a:spAutoFit/>
          </a:bodyPr>
          <a:lstStyle/>
          <a:p>
            <a:pPr marL="12700">
              <a:spcBef>
                <a:spcPts val="95"/>
              </a:spcBef>
            </a:pPr>
            <a:r>
              <a:rPr sz="1150" dirty="0">
                <a:solidFill>
                  <a:srgbClr val="242424"/>
                </a:solidFill>
                <a:latin typeface="Arial MT"/>
                <a:cs typeface="Arial MT"/>
              </a:rPr>
              <a:t>ft</a:t>
            </a:r>
            <a:r>
              <a:rPr sz="1150" spc="270" dirty="0">
                <a:solidFill>
                  <a:srgbClr val="242424"/>
                </a:solidFill>
                <a:latin typeface="Arial MT"/>
                <a:cs typeface="Arial MT"/>
              </a:rPr>
              <a:t> </a:t>
            </a:r>
            <a:r>
              <a:rPr sz="1150" dirty="0">
                <a:solidFill>
                  <a:srgbClr val="3B3B3B"/>
                </a:solidFill>
                <a:latin typeface="Arial MT"/>
                <a:cs typeface="Arial MT"/>
              </a:rPr>
              <a:t>=</a:t>
            </a:r>
            <a:r>
              <a:rPr sz="1150" spc="80" dirty="0">
                <a:solidFill>
                  <a:srgbClr val="3B3B3B"/>
                </a:solidFill>
                <a:latin typeface="Arial MT"/>
                <a:cs typeface="Arial MT"/>
              </a:rPr>
              <a:t> </a:t>
            </a:r>
            <a:r>
              <a:rPr sz="1150" spc="-285" dirty="0">
                <a:latin typeface="Arial MT"/>
                <a:cs typeface="Arial MT"/>
              </a:rPr>
              <a:t>E</a:t>
            </a:r>
            <a:r>
              <a:rPr sz="1150" spc="-105" dirty="0">
                <a:latin typeface="Arial MT"/>
                <a:cs typeface="Arial MT"/>
              </a:rPr>
              <a:t> </a:t>
            </a:r>
            <a:r>
              <a:rPr sz="1150" spc="-50" dirty="0">
                <a:solidFill>
                  <a:srgbClr val="1F1F1F"/>
                </a:solidFill>
                <a:latin typeface="Arial MT"/>
                <a:cs typeface="Arial MT"/>
              </a:rPr>
              <a:t>x</a:t>
            </a:r>
            <a:r>
              <a:rPr sz="1150" spc="-50" dirty="0">
                <a:latin typeface="Arial MT"/>
                <a:cs typeface="Arial MT"/>
              </a:rPr>
              <a:t>p</a:t>
            </a:r>
            <a:r>
              <a:rPr sz="1150" spc="-185" dirty="0">
                <a:latin typeface="Arial MT"/>
                <a:cs typeface="Arial MT"/>
              </a:rPr>
              <a:t> </a:t>
            </a:r>
            <a:r>
              <a:rPr sz="1150" dirty="0">
                <a:solidFill>
                  <a:srgbClr val="212121"/>
                </a:solidFill>
                <a:latin typeface="Arial MT"/>
                <a:cs typeface="Arial MT"/>
              </a:rPr>
              <a:t>artsion</a:t>
            </a:r>
            <a:r>
              <a:rPr sz="1150" spc="30" dirty="0">
                <a:solidFill>
                  <a:srgbClr val="212121"/>
                </a:solidFill>
                <a:latin typeface="Arial MT"/>
                <a:cs typeface="Arial MT"/>
              </a:rPr>
              <a:t> </a:t>
            </a:r>
            <a:r>
              <a:rPr sz="1150" dirty="0">
                <a:solidFill>
                  <a:srgbClr val="111111"/>
                </a:solidFill>
                <a:latin typeface="Arial MT"/>
                <a:cs typeface="Arial MT"/>
              </a:rPr>
              <a:t>ratio</a:t>
            </a:r>
            <a:r>
              <a:rPr sz="1150" spc="15" dirty="0">
                <a:solidFill>
                  <a:srgbClr val="111111"/>
                </a:solidFill>
                <a:latin typeface="Arial MT"/>
                <a:cs typeface="Arial MT"/>
              </a:rPr>
              <a:t> </a:t>
            </a:r>
            <a:r>
              <a:rPr sz="1150" dirty="0">
                <a:solidFill>
                  <a:srgbClr val="464646"/>
                </a:solidFill>
                <a:latin typeface="Arial MT"/>
                <a:cs typeface="Arial MT"/>
              </a:rPr>
              <a:t>=</a:t>
            </a:r>
            <a:endParaRPr sz="1150">
              <a:latin typeface="Arial MT"/>
              <a:cs typeface="Arial MT"/>
            </a:endParaRPr>
          </a:p>
        </p:txBody>
      </p:sp>
      <p:sp>
        <p:nvSpPr>
          <p:cNvPr id="42" name="object 42"/>
          <p:cNvSpPr txBox="1"/>
          <p:nvPr/>
        </p:nvSpPr>
        <p:spPr>
          <a:xfrm>
            <a:off x="6390625" y="985044"/>
            <a:ext cx="1998345" cy="180819"/>
          </a:xfrm>
          <a:prstGeom prst="rect">
            <a:avLst/>
          </a:prstGeom>
        </p:spPr>
        <p:txBody>
          <a:bodyPr vert="horz" wrap="square" lIns="0" tIns="11430" rIns="0" bIns="0" rtlCol="0">
            <a:spAutoFit/>
          </a:bodyPr>
          <a:lstStyle/>
          <a:p>
            <a:pPr marL="12700">
              <a:spcBef>
                <a:spcPts val="90"/>
              </a:spcBef>
            </a:pPr>
            <a:r>
              <a:rPr sz="1100" dirty="0">
                <a:solidFill>
                  <a:srgbClr val="232323"/>
                </a:solidFill>
                <a:latin typeface="Arial MT"/>
                <a:cs typeface="Arial MT"/>
              </a:rPr>
              <a:t>K/</a:t>
            </a:r>
            <a:r>
              <a:rPr sz="1100" spc="45" dirty="0">
                <a:solidFill>
                  <a:srgbClr val="232323"/>
                </a:solidFill>
                <a:latin typeface="Arial MT"/>
                <a:cs typeface="Arial MT"/>
              </a:rPr>
              <a:t> </a:t>
            </a:r>
            <a:r>
              <a:rPr sz="1100" dirty="0">
                <a:solidFill>
                  <a:srgbClr val="383838"/>
                </a:solidFill>
                <a:latin typeface="Arial MT"/>
                <a:cs typeface="Arial MT"/>
              </a:rPr>
              <a:t>-</a:t>
            </a:r>
            <a:r>
              <a:rPr sz="1100" spc="45" dirty="0">
                <a:solidFill>
                  <a:srgbClr val="383838"/>
                </a:solidFill>
                <a:latin typeface="Arial MT"/>
                <a:cs typeface="Arial MT"/>
              </a:rPr>
              <a:t> </a:t>
            </a:r>
            <a:r>
              <a:rPr sz="1100" dirty="0">
                <a:solidFill>
                  <a:srgbClr val="232323"/>
                </a:solidFill>
                <a:latin typeface="Arial MT"/>
                <a:cs typeface="Arial MT"/>
              </a:rPr>
              <a:t>V;</a:t>
            </a:r>
            <a:r>
              <a:rPr sz="1100" spc="35" dirty="0">
                <a:solidFill>
                  <a:srgbClr val="232323"/>
                </a:solidFill>
                <a:latin typeface="Arial MT"/>
                <a:cs typeface="Arial MT"/>
              </a:rPr>
              <a:t> </a:t>
            </a:r>
            <a:r>
              <a:rPr sz="1100" spc="-40" dirty="0">
                <a:solidFill>
                  <a:srgbClr val="525252"/>
                </a:solidFill>
                <a:latin typeface="Arial MT"/>
                <a:cs typeface="Arial MT"/>
              </a:rPr>
              <a:t>=</a:t>
            </a:r>
            <a:r>
              <a:rPr sz="1100" spc="-60" dirty="0">
                <a:solidFill>
                  <a:srgbClr val="525252"/>
                </a:solidFill>
                <a:latin typeface="Arial MT"/>
                <a:cs typeface="Arial MT"/>
              </a:rPr>
              <a:t> </a:t>
            </a:r>
            <a:r>
              <a:rPr sz="1100" spc="-10" dirty="0">
                <a:solidFill>
                  <a:srgbClr val="1D1D1D"/>
                </a:solidFill>
                <a:latin typeface="Arial MT"/>
                <a:cs typeface="Arial MT"/>
              </a:rPr>
              <a:t>Volume</a:t>
            </a:r>
            <a:r>
              <a:rPr sz="1100" spc="-20" dirty="0">
                <a:solidFill>
                  <a:srgbClr val="1D1D1D"/>
                </a:solidFill>
                <a:latin typeface="Arial MT"/>
                <a:cs typeface="Arial MT"/>
              </a:rPr>
              <a:t> </a:t>
            </a:r>
            <a:r>
              <a:rPr sz="1100" dirty="0">
                <a:solidFill>
                  <a:srgbClr val="5D5D5D"/>
                </a:solidFill>
                <a:latin typeface="Arial MT"/>
                <a:cs typeface="Arial MT"/>
              </a:rPr>
              <a:t>of</a:t>
            </a:r>
            <a:r>
              <a:rPr sz="1100" spc="30" dirty="0">
                <a:solidFill>
                  <a:srgbClr val="5D5D5D"/>
                </a:solidFill>
                <a:latin typeface="Arial MT"/>
                <a:cs typeface="Arial MT"/>
              </a:rPr>
              <a:t> </a:t>
            </a:r>
            <a:r>
              <a:rPr sz="1100" dirty="0">
                <a:solidFill>
                  <a:srgbClr val="414141"/>
                </a:solidFill>
                <a:latin typeface="Arial MT"/>
                <a:cs typeface="Arial MT"/>
              </a:rPr>
              <a:t>fuel</a:t>
            </a:r>
            <a:r>
              <a:rPr sz="1100" spc="-35" dirty="0">
                <a:solidFill>
                  <a:srgbClr val="414141"/>
                </a:solidFill>
                <a:latin typeface="Arial MT"/>
                <a:cs typeface="Arial MT"/>
              </a:rPr>
              <a:t> </a:t>
            </a:r>
            <a:r>
              <a:rPr sz="1100" dirty="0">
                <a:solidFill>
                  <a:srgbClr val="2F2F2F"/>
                </a:solidFill>
                <a:latin typeface="Arial MT"/>
                <a:cs typeface="Arial MT"/>
              </a:rPr>
              <a:t>inj</a:t>
            </a:r>
            <a:r>
              <a:rPr sz="1100" dirty="0">
                <a:latin typeface="Arial MT"/>
                <a:cs typeface="Arial MT"/>
              </a:rPr>
              <a:t>ec</a:t>
            </a:r>
            <a:r>
              <a:rPr sz="1100" spc="50" dirty="0">
                <a:latin typeface="Arial MT"/>
                <a:cs typeface="Arial MT"/>
              </a:rPr>
              <a:t> </a:t>
            </a:r>
            <a:r>
              <a:rPr sz="1100" spc="-25" dirty="0">
                <a:latin typeface="Arial MT"/>
                <a:cs typeface="Arial MT"/>
              </a:rPr>
              <a:t>ed</a:t>
            </a:r>
            <a:endParaRPr sz="1100">
              <a:latin typeface="Arial MT"/>
              <a:cs typeface="Arial M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78000" y="1181100"/>
            <a:ext cx="800100" cy="190500"/>
          </a:xfrm>
          <a:prstGeom prst="rect">
            <a:avLst/>
          </a:prstGeom>
        </p:spPr>
      </p:pic>
      <p:sp>
        <p:nvSpPr>
          <p:cNvPr id="3" name="object 3"/>
          <p:cNvSpPr txBox="1">
            <a:spLocks noGrp="1"/>
          </p:cNvSpPr>
          <p:nvPr>
            <p:ph type="title"/>
          </p:nvPr>
        </p:nvSpPr>
        <p:spPr>
          <a:xfrm>
            <a:off x="1595047" y="-1449653"/>
            <a:ext cx="1255395" cy="453329"/>
          </a:xfrm>
          <a:prstGeom prst="rect">
            <a:avLst/>
          </a:prstGeom>
        </p:spPr>
        <p:txBody>
          <a:bodyPr vert="horz" wrap="square" lIns="0" tIns="14605" rIns="0" bIns="0" rtlCol="0" anchor="t">
            <a:spAutoFit/>
          </a:bodyPr>
          <a:lstStyle/>
          <a:p>
            <a:pPr marL="12700">
              <a:spcBef>
                <a:spcPts val="115"/>
              </a:spcBef>
            </a:pPr>
            <a:r>
              <a:rPr sz="2850" spc="-114" dirty="0">
                <a:solidFill>
                  <a:srgbClr val="000000"/>
                </a:solidFill>
                <a:latin typeface="Calibri"/>
                <a:cs typeface="Calibri"/>
              </a:rPr>
              <a:t>Example:</a:t>
            </a:r>
            <a:endParaRPr sz="2850">
              <a:latin typeface="Calibri"/>
              <a:cs typeface="Calibri"/>
            </a:endParaRPr>
          </a:p>
        </p:txBody>
      </p:sp>
      <p:sp>
        <p:nvSpPr>
          <p:cNvPr id="4" name="object 4"/>
          <p:cNvSpPr txBox="1"/>
          <p:nvPr/>
        </p:nvSpPr>
        <p:spPr>
          <a:xfrm>
            <a:off x="1592331" y="-903816"/>
            <a:ext cx="7593965" cy="2829108"/>
          </a:xfrm>
          <a:prstGeom prst="rect">
            <a:avLst/>
          </a:prstGeom>
        </p:spPr>
        <p:txBody>
          <a:bodyPr vert="horz" wrap="square" lIns="0" tIns="41275" rIns="0" bIns="0" rtlCol="0">
            <a:spAutoFit/>
          </a:bodyPr>
          <a:lstStyle/>
          <a:p>
            <a:pPr marL="180340" marR="210184" indent="-167640" algn="just">
              <a:lnSpc>
                <a:spcPts val="1800"/>
              </a:lnSpc>
              <a:spcBef>
                <a:spcPts val="325"/>
              </a:spcBef>
              <a:buChar char="•"/>
              <a:tabLst>
                <a:tab pos="180340" algn="l"/>
                <a:tab pos="181609" algn="l"/>
              </a:tabLst>
            </a:pPr>
            <a:r>
              <a:rPr sz="1650" dirty="0">
                <a:latin typeface="Calibri"/>
                <a:cs typeface="Calibri"/>
              </a:rPr>
              <a:t>	</a:t>
            </a:r>
            <a:r>
              <a:rPr sz="1650" spc="-125" dirty="0">
                <a:latin typeface="Calibri"/>
                <a:cs typeface="Calibri"/>
              </a:rPr>
              <a:t>A</a:t>
            </a:r>
            <a:r>
              <a:rPr sz="1650" spc="45" dirty="0">
                <a:latin typeface="Calibri"/>
                <a:cs typeface="Calibri"/>
              </a:rPr>
              <a:t> </a:t>
            </a:r>
            <a:r>
              <a:rPr sz="1650" spc="-45" dirty="0">
                <a:latin typeface="Calibri"/>
                <a:cs typeface="Calibri"/>
              </a:rPr>
              <a:t>diesel</a:t>
            </a:r>
            <a:r>
              <a:rPr sz="1650" spc="120" dirty="0">
                <a:latin typeface="Calibri"/>
                <a:cs typeface="Calibri"/>
              </a:rPr>
              <a:t> </a:t>
            </a:r>
            <a:r>
              <a:rPr sz="1650" spc="-65" dirty="0">
                <a:latin typeface="Calibri"/>
                <a:cs typeface="Calibri"/>
              </a:rPr>
              <a:t>cycle</a:t>
            </a:r>
            <a:r>
              <a:rPr sz="1650" spc="5" dirty="0">
                <a:latin typeface="Calibri"/>
                <a:cs typeface="Calibri"/>
              </a:rPr>
              <a:t> </a:t>
            </a:r>
            <a:r>
              <a:rPr sz="1650" spc="-30" dirty="0">
                <a:latin typeface="Calibri"/>
                <a:cs typeface="Calibri"/>
              </a:rPr>
              <a:t>has</a:t>
            </a:r>
            <a:r>
              <a:rPr sz="1650" spc="40" dirty="0">
                <a:latin typeface="Calibri"/>
                <a:cs typeface="Calibri"/>
              </a:rPr>
              <a:t> </a:t>
            </a:r>
            <a:r>
              <a:rPr sz="1650" spc="-10" dirty="0">
                <a:solidFill>
                  <a:srgbClr val="1A1A1A"/>
                </a:solidFill>
                <a:latin typeface="Calibri"/>
                <a:cs typeface="Calibri"/>
              </a:rPr>
              <a:t>a</a:t>
            </a:r>
            <a:r>
              <a:rPr sz="1650" spc="-55" dirty="0">
                <a:solidFill>
                  <a:srgbClr val="1A1A1A"/>
                </a:solidFill>
                <a:latin typeface="Calibri"/>
                <a:cs typeface="Calibri"/>
              </a:rPr>
              <a:t> </a:t>
            </a:r>
            <a:r>
              <a:rPr sz="1650" spc="-55" dirty="0">
                <a:latin typeface="Calibri"/>
                <a:cs typeface="Calibri"/>
              </a:rPr>
              <a:t>compression</a:t>
            </a:r>
            <a:r>
              <a:rPr sz="1650" spc="55" dirty="0">
                <a:latin typeface="Calibri"/>
                <a:cs typeface="Calibri"/>
              </a:rPr>
              <a:t> </a:t>
            </a:r>
            <a:r>
              <a:rPr sz="1650" spc="-30" dirty="0">
                <a:latin typeface="Calibri"/>
                <a:cs typeface="Calibri"/>
              </a:rPr>
              <a:t>ratio</a:t>
            </a:r>
            <a:r>
              <a:rPr sz="1650" spc="40" dirty="0">
                <a:latin typeface="Calibri"/>
                <a:cs typeface="Calibri"/>
              </a:rPr>
              <a:t> </a:t>
            </a:r>
            <a:r>
              <a:rPr sz="1650" spc="-85" dirty="0">
                <a:latin typeface="Calibri"/>
                <a:cs typeface="Calibri"/>
              </a:rPr>
              <a:t>of</a:t>
            </a:r>
            <a:r>
              <a:rPr sz="1650" spc="90" dirty="0">
                <a:latin typeface="Calibri"/>
                <a:cs typeface="Calibri"/>
              </a:rPr>
              <a:t> </a:t>
            </a:r>
            <a:r>
              <a:rPr sz="1650" spc="-10" dirty="0">
                <a:latin typeface="Calibri"/>
                <a:cs typeface="Calibri"/>
              </a:rPr>
              <a:t>6</a:t>
            </a:r>
            <a:r>
              <a:rPr sz="1650" spc="-100" dirty="0">
                <a:latin typeface="Calibri"/>
                <a:cs typeface="Calibri"/>
              </a:rPr>
              <a:t> </a:t>
            </a:r>
            <a:r>
              <a:rPr sz="1650" spc="-30" dirty="0">
                <a:latin typeface="Calibri"/>
                <a:cs typeface="Calibri"/>
              </a:rPr>
              <a:t>and</a:t>
            </a:r>
            <a:r>
              <a:rPr sz="1650" spc="-20" dirty="0">
                <a:latin typeface="Calibri"/>
                <a:cs typeface="Calibri"/>
              </a:rPr>
              <a:t> cut</a:t>
            </a:r>
            <a:r>
              <a:rPr sz="1650" spc="-45" dirty="0">
                <a:latin typeface="Calibri"/>
                <a:cs typeface="Calibri"/>
              </a:rPr>
              <a:t> </a:t>
            </a:r>
            <a:r>
              <a:rPr sz="1650" spc="-45" dirty="0">
                <a:solidFill>
                  <a:srgbClr val="212121"/>
                </a:solidFill>
                <a:latin typeface="Calibri"/>
                <a:cs typeface="Calibri"/>
              </a:rPr>
              <a:t>oN</a:t>
            </a:r>
            <a:r>
              <a:rPr sz="1650" spc="-100" dirty="0">
                <a:solidFill>
                  <a:srgbClr val="212121"/>
                </a:solidFill>
                <a:latin typeface="Calibri"/>
                <a:cs typeface="Calibri"/>
              </a:rPr>
              <a:t> </a:t>
            </a:r>
            <a:r>
              <a:rPr sz="1650" spc="-30" dirty="0">
                <a:latin typeface="Calibri"/>
                <a:cs typeface="Calibri"/>
              </a:rPr>
              <a:t>ratio</a:t>
            </a:r>
            <a:r>
              <a:rPr sz="1650" spc="40" dirty="0">
                <a:latin typeface="Calibri"/>
                <a:cs typeface="Calibri"/>
              </a:rPr>
              <a:t> </a:t>
            </a:r>
            <a:r>
              <a:rPr sz="1650" spc="-85" dirty="0">
                <a:latin typeface="Calibri"/>
                <a:cs typeface="Calibri"/>
              </a:rPr>
              <a:t>of</a:t>
            </a:r>
            <a:r>
              <a:rPr sz="1650" spc="85" dirty="0">
                <a:latin typeface="Calibri"/>
                <a:cs typeface="Calibri"/>
              </a:rPr>
              <a:t> </a:t>
            </a:r>
            <a:r>
              <a:rPr sz="1650" spc="-40" dirty="0">
                <a:latin typeface="Calibri"/>
                <a:cs typeface="Calibri"/>
              </a:rPr>
              <a:t>2.</a:t>
            </a:r>
            <a:r>
              <a:rPr sz="1650" dirty="0">
                <a:latin typeface="Calibri"/>
                <a:cs typeface="Calibri"/>
              </a:rPr>
              <a:t> </a:t>
            </a:r>
            <a:r>
              <a:rPr sz="1650" spc="-70" dirty="0">
                <a:latin typeface="Calibri"/>
                <a:cs typeface="Calibri"/>
              </a:rPr>
              <a:t>If</a:t>
            </a:r>
            <a:r>
              <a:rPr sz="1650" spc="50" dirty="0">
                <a:latin typeface="Calibri"/>
                <a:cs typeface="Calibri"/>
              </a:rPr>
              <a:t> </a:t>
            </a:r>
            <a:r>
              <a:rPr sz="1650" spc="-35" dirty="0">
                <a:latin typeface="Calibri"/>
                <a:cs typeface="Calibri"/>
              </a:rPr>
              <a:t>heat</a:t>
            </a:r>
            <a:r>
              <a:rPr sz="1650" spc="-30" dirty="0">
                <a:latin typeface="Calibri"/>
                <a:cs typeface="Calibri"/>
              </a:rPr>
              <a:t> </a:t>
            </a:r>
            <a:r>
              <a:rPr sz="1650" spc="-50" dirty="0">
                <a:latin typeface="Calibri"/>
                <a:cs typeface="Calibri"/>
              </a:rPr>
              <a:t>added</a:t>
            </a:r>
            <a:r>
              <a:rPr sz="1650" spc="95" dirty="0">
                <a:latin typeface="Calibri"/>
                <a:cs typeface="Calibri"/>
              </a:rPr>
              <a:t> </a:t>
            </a:r>
            <a:r>
              <a:rPr sz="1650" spc="-50" dirty="0">
                <a:solidFill>
                  <a:srgbClr val="242424"/>
                </a:solidFill>
                <a:latin typeface="Calibri"/>
                <a:cs typeface="Calibri"/>
              </a:rPr>
              <a:t>is</a:t>
            </a:r>
            <a:r>
              <a:rPr sz="1650" spc="50" dirty="0">
                <a:solidFill>
                  <a:srgbClr val="242424"/>
                </a:solidFill>
                <a:latin typeface="Calibri"/>
                <a:cs typeface="Calibri"/>
              </a:rPr>
              <a:t> </a:t>
            </a:r>
            <a:r>
              <a:rPr sz="1650" spc="-45" dirty="0">
                <a:latin typeface="Calibri"/>
                <a:cs typeface="Calibri"/>
              </a:rPr>
              <a:t>1S00KJ,</a:t>
            </a:r>
            <a:r>
              <a:rPr sz="1650" spc="-25" dirty="0">
                <a:latin typeface="Calibri"/>
                <a:cs typeface="Calibri"/>
              </a:rPr>
              <a:t> </a:t>
            </a:r>
            <a:r>
              <a:rPr sz="1650" spc="-50" dirty="0">
                <a:latin typeface="Calibri"/>
                <a:cs typeface="Calibri"/>
              </a:rPr>
              <a:t>Find</a:t>
            </a:r>
            <a:r>
              <a:rPr sz="1650" spc="45" dirty="0">
                <a:latin typeface="Calibri"/>
                <a:cs typeface="Calibri"/>
              </a:rPr>
              <a:t> </a:t>
            </a:r>
            <a:r>
              <a:rPr sz="1650" spc="-35" dirty="0">
                <a:latin typeface="Calibri"/>
                <a:cs typeface="Calibri"/>
              </a:rPr>
              <a:t>the</a:t>
            </a:r>
            <a:r>
              <a:rPr sz="1650" spc="-20" dirty="0">
                <a:latin typeface="Calibri"/>
                <a:cs typeface="Calibri"/>
              </a:rPr>
              <a:t> </a:t>
            </a:r>
            <a:r>
              <a:rPr sz="1650" spc="-35" dirty="0">
                <a:solidFill>
                  <a:srgbClr val="1F1F1F"/>
                </a:solidFill>
                <a:latin typeface="Calibri"/>
                <a:cs typeface="Calibri"/>
              </a:rPr>
              <a:t>heat</a:t>
            </a:r>
            <a:r>
              <a:rPr sz="1650" spc="20" dirty="0">
                <a:solidFill>
                  <a:srgbClr val="1F1F1F"/>
                </a:solidFill>
                <a:latin typeface="Calibri"/>
                <a:cs typeface="Calibri"/>
              </a:rPr>
              <a:t> </a:t>
            </a:r>
            <a:r>
              <a:rPr sz="1650" spc="-55" dirty="0">
                <a:latin typeface="Calibri"/>
                <a:cs typeface="Calibri"/>
              </a:rPr>
              <a:t>rejected.</a:t>
            </a:r>
            <a:r>
              <a:rPr sz="1650" spc="195" dirty="0">
                <a:latin typeface="Calibri"/>
                <a:cs typeface="Calibri"/>
              </a:rPr>
              <a:t> </a:t>
            </a:r>
            <a:r>
              <a:rPr sz="1650" i="1" spc="-55" dirty="0">
                <a:solidFill>
                  <a:srgbClr val="111111"/>
                </a:solidFill>
                <a:latin typeface="Calibri"/>
                <a:cs typeface="Calibri"/>
              </a:rPr>
              <a:t>Ans.</a:t>
            </a:r>
            <a:r>
              <a:rPr sz="1650" i="1" spc="-45" dirty="0">
                <a:solidFill>
                  <a:srgbClr val="111111"/>
                </a:solidFill>
                <a:latin typeface="Calibri"/>
                <a:cs typeface="Calibri"/>
              </a:rPr>
              <a:t> </a:t>
            </a:r>
            <a:r>
              <a:rPr sz="1650" i="1" spc="-35" dirty="0">
                <a:latin typeface="Calibri"/>
                <a:cs typeface="Calibri"/>
              </a:rPr>
              <a:t>BS7.60KJ</a:t>
            </a:r>
            <a:endParaRPr sz="1650">
              <a:latin typeface="Calibri"/>
              <a:cs typeface="Calibri"/>
            </a:endParaRPr>
          </a:p>
          <a:p>
            <a:pPr marL="178435" marR="73025" indent="-151129" algn="just">
              <a:lnSpc>
                <a:spcPct val="86600"/>
              </a:lnSpc>
              <a:spcBef>
                <a:spcPts val="680"/>
              </a:spcBef>
              <a:buChar char="•"/>
              <a:tabLst>
                <a:tab pos="178435" algn="l"/>
                <a:tab pos="180974" algn="l"/>
              </a:tabLst>
            </a:pPr>
            <a:r>
              <a:rPr sz="1500" dirty="0">
                <a:latin typeface="Calibri"/>
                <a:cs typeface="Calibri"/>
              </a:rPr>
              <a:t>	In</a:t>
            </a:r>
            <a:r>
              <a:rPr sz="1500" spc="55" dirty="0">
                <a:latin typeface="Calibri"/>
                <a:cs typeface="Calibri"/>
              </a:rPr>
              <a:t> </a:t>
            </a:r>
            <a:r>
              <a:rPr sz="1500" spc="80" dirty="0">
                <a:latin typeface="Calibri"/>
                <a:cs typeface="Calibri"/>
              </a:rPr>
              <a:t>an</a:t>
            </a:r>
            <a:r>
              <a:rPr sz="1500" spc="65" dirty="0">
                <a:latin typeface="Calibri"/>
                <a:cs typeface="Calibri"/>
              </a:rPr>
              <a:t> </a:t>
            </a:r>
            <a:r>
              <a:rPr sz="1500" dirty="0">
                <a:latin typeface="Calibri"/>
                <a:cs typeface="Calibri"/>
              </a:rPr>
              <a:t>air</a:t>
            </a:r>
            <a:r>
              <a:rPr sz="1500" spc="65" dirty="0">
                <a:latin typeface="Calibri"/>
                <a:cs typeface="Calibri"/>
              </a:rPr>
              <a:t> </a:t>
            </a:r>
            <a:r>
              <a:rPr sz="1500" dirty="0">
                <a:latin typeface="Calibri"/>
                <a:cs typeface="Calibri"/>
              </a:rPr>
              <a:t>standard</a:t>
            </a:r>
            <a:r>
              <a:rPr sz="1500" spc="180" dirty="0">
                <a:latin typeface="Calibri"/>
                <a:cs typeface="Calibri"/>
              </a:rPr>
              <a:t> </a:t>
            </a:r>
            <a:r>
              <a:rPr sz="1500" dirty="0">
                <a:latin typeface="Calibri"/>
                <a:cs typeface="Calibri"/>
              </a:rPr>
              <a:t>diesel</a:t>
            </a:r>
            <a:r>
              <a:rPr sz="1500" spc="130" dirty="0">
                <a:latin typeface="Calibri"/>
                <a:cs typeface="Calibri"/>
              </a:rPr>
              <a:t> </a:t>
            </a:r>
            <a:r>
              <a:rPr sz="1500" dirty="0">
                <a:latin typeface="Calibri"/>
                <a:cs typeface="Calibri"/>
              </a:rPr>
              <a:t>cycle,</a:t>
            </a:r>
            <a:r>
              <a:rPr sz="1500" spc="145" dirty="0">
                <a:latin typeface="Calibri"/>
                <a:cs typeface="Calibri"/>
              </a:rPr>
              <a:t> </a:t>
            </a:r>
            <a:r>
              <a:rPr sz="1500" dirty="0">
                <a:latin typeface="Calibri"/>
                <a:cs typeface="Calibri"/>
              </a:rPr>
              <a:t>compression</a:t>
            </a:r>
            <a:r>
              <a:rPr sz="1500" spc="229" dirty="0">
                <a:latin typeface="Calibri"/>
                <a:cs typeface="Calibri"/>
              </a:rPr>
              <a:t> </a:t>
            </a:r>
            <a:r>
              <a:rPr sz="1500" dirty="0">
                <a:latin typeface="Calibri"/>
                <a:cs typeface="Calibri"/>
              </a:rPr>
              <a:t>starts</a:t>
            </a:r>
            <a:r>
              <a:rPr sz="1500" spc="80" dirty="0">
                <a:latin typeface="Calibri"/>
                <a:cs typeface="Calibri"/>
              </a:rPr>
              <a:t> </a:t>
            </a:r>
            <a:r>
              <a:rPr sz="1500" dirty="0">
                <a:solidFill>
                  <a:srgbClr val="181818"/>
                </a:solidFill>
                <a:latin typeface="Calibri"/>
                <a:cs typeface="Calibri"/>
              </a:rPr>
              <a:t>at</a:t>
            </a:r>
            <a:r>
              <a:rPr sz="1500" spc="70" dirty="0">
                <a:solidFill>
                  <a:srgbClr val="181818"/>
                </a:solidFill>
                <a:latin typeface="Calibri"/>
                <a:cs typeface="Calibri"/>
              </a:rPr>
              <a:t> </a:t>
            </a:r>
            <a:r>
              <a:rPr sz="1500" dirty="0">
                <a:solidFill>
                  <a:srgbClr val="1D1D1D"/>
                </a:solidFill>
                <a:latin typeface="Calibri"/>
                <a:cs typeface="Calibri"/>
              </a:rPr>
              <a:t>100Kpa</a:t>
            </a:r>
            <a:r>
              <a:rPr sz="1500" spc="120" dirty="0">
                <a:solidFill>
                  <a:srgbClr val="1D1D1D"/>
                </a:solidFill>
                <a:latin typeface="Calibri"/>
                <a:cs typeface="Calibri"/>
              </a:rPr>
              <a:t> </a:t>
            </a:r>
            <a:r>
              <a:rPr sz="1500" spc="50" dirty="0">
                <a:latin typeface="Calibri"/>
                <a:cs typeface="Calibri"/>
              </a:rPr>
              <a:t>and</a:t>
            </a:r>
            <a:r>
              <a:rPr sz="1500" spc="80" dirty="0">
                <a:latin typeface="Calibri"/>
                <a:cs typeface="Calibri"/>
              </a:rPr>
              <a:t> </a:t>
            </a:r>
            <a:r>
              <a:rPr sz="1500" dirty="0">
                <a:latin typeface="Calibri"/>
                <a:cs typeface="Calibri"/>
              </a:rPr>
              <a:t>300</a:t>
            </a:r>
            <a:r>
              <a:rPr sz="1500" spc="110" dirty="0">
                <a:latin typeface="Calibri"/>
                <a:cs typeface="Calibri"/>
              </a:rPr>
              <a:t> </a:t>
            </a:r>
            <a:r>
              <a:rPr sz="1500" dirty="0">
                <a:latin typeface="Calibri"/>
                <a:cs typeface="Calibri"/>
              </a:rPr>
              <a:t>*K.</a:t>
            </a:r>
            <a:r>
              <a:rPr sz="1500" spc="175" dirty="0">
                <a:latin typeface="Calibri"/>
                <a:cs typeface="Calibri"/>
              </a:rPr>
              <a:t> </a:t>
            </a:r>
            <a:r>
              <a:rPr sz="1500" dirty="0">
                <a:latin typeface="Calibri"/>
                <a:cs typeface="Calibri"/>
              </a:rPr>
              <a:t>The</a:t>
            </a:r>
            <a:r>
              <a:rPr sz="1500" spc="145" dirty="0">
                <a:latin typeface="Calibri"/>
                <a:cs typeface="Calibri"/>
              </a:rPr>
              <a:t> </a:t>
            </a:r>
            <a:r>
              <a:rPr sz="1500" spc="-10" dirty="0">
                <a:latin typeface="Calibri"/>
                <a:cs typeface="Calibri"/>
              </a:rPr>
              <a:t>compression </a:t>
            </a:r>
            <a:r>
              <a:rPr sz="1700" spc="-75" dirty="0">
                <a:latin typeface="Calibri"/>
                <a:cs typeface="Calibri"/>
              </a:rPr>
              <a:t>ratio</a:t>
            </a:r>
            <a:r>
              <a:rPr sz="1700" spc="-25" dirty="0">
                <a:latin typeface="Calibri"/>
                <a:cs typeface="Calibri"/>
              </a:rPr>
              <a:t> </a:t>
            </a:r>
            <a:r>
              <a:rPr sz="1700" dirty="0">
                <a:solidFill>
                  <a:srgbClr val="444444"/>
                </a:solidFill>
                <a:latin typeface="Calibri"/>
                <a:cs typeface="Calibri"/>
              </a:rPr>
              <a:t>is</a:t>
            </a:r>
            <a:r>
              <a:rPr sz="1700" spc="-95" dirty="0">
                <a:solidFill>
                  <a:srgbClr val="444444"/>
                </a:solidFill>
                <a:latin typeface="Calibri"/>
                <a:cs typeface="Calibri"/>
              </a:rPr>
              <a:t> </a:t>
            </a:r>
            <a:r>
              <a:rPr sz="1700" spc="-65" dirty="0">
                <a:latin typeface="Calibri"/>
                <a:cs typeface="Calibri"/>
              </a:rPr>
              <a:t>12</a:t>
            </a:r>
            <a:r>
              <a:rPr sz="1700" spc="-35" dirty="0">
                <a:latin typeface="Calibri"/>
                <a:cs typeface="Calibri"/>
              </a:rPr>
              <a:t> </a:t>
            </a:r>
            <a:r>
              <a:rPr sz="1700" spc="-25" dirty="0">
                <a:solidFill>
                  <a:srgbClr val="242424"/>
                </a:solidFill>
                <a:latin typeface="Calibri"/>
                <a:cs typeface="Calibri"/>
              </a:rPr>
              <a:t>and</a:t>
            </a:r>
            <a:r>
              <a:rPr sz="1700" spc="-70" dirty="0">
                <a:solidFill>
                  <a:srgbClr val="242424"/>
                </a:solidFill>
                <a:latin typeface="Calibri"/>
                <a:cs typeface="Calibri"/>
              </a:rPr>
              <a:t> </a:t>
            </a:r>
            <a:r>
              <a:rPr sz="1700" spc="-75" dirty="0">
                <a:solidFill>
                  <a:srgbClr val="111111"/>
                </a:solidFill>
                <a:latin typeface="Calibri"/>
                <a:cs typeface="Calibri"/>
              </a:rPr>
              <a:t>the</a:t>
            </a:r>
            <a:r>
              <a:rPr sz="1700" spc="-20" dirty="0">
                <a:solidFill>
                  <a:srgbClr val="111111"/>
                </a:solidFill>
                <a:latin typeface="Calibri"/>
                <a:cs typeface="Calibri"/>
              </a:rPr>
              <a:t> </a:t>
            </a:r>
            <a:r>
              <a:rPr sz="1700" spc="-95" dirty="0">
                <a:latin typeface="Calibri"/>
                <a:cs typeface="Calibri"/>
              </a:rPr>
              <a:t>maximum</a:t>
            </a:r>
            <a:r>
              <a:rPr sz="1700" spc="-5" dirty="0">
                <a:latin typeface="Calibri"/>
                <a:cs typeface="Calibri"/>
              </a:rPr>
              <a:t> </a:t>
            </a:r>
            <a:r>
              <a:rPr sz="1700" spc="-35" dirty="0">
                <a:solidFill>
                  <a:srgbClr val="232323"/>
                </a:solidFill>
                <a:latin typeface="Calibri"/>
                <a:cs typeface="Calibri"/>
              </a:rPr>
              <a:t>cycle</a:t>
            </a:r>
            <a:r>
              <a:rPr sz="1700" spc="-60" dirty="0">
                <a:solidFill>
                  <a:srgbClr val="232323"/>
                </a:solidFill>
                <a:latin typeface="Calibri"/>
                <a:cs typeface="Calibri"/>
              </a:rPr>
              <a:t> </a:t>
            </a:r>
            <a:r>
              <a:rPr sz="1700" spc="-75" dirty="0">
                <a:latin typeface="Calibri"/>
                <a:cs typeface="Calibri"/>
              </a:rPr>
              <a:t>temperature</a:t>
            </a:r>
            <a:r>
              <a:rPr sz="1700" spc="-10" dirty="0">
                <a:latin typeface="Calibri"/>
                <a:cs typeface="Calibri"/>
              </a:rPr>
              <a:t> </a:t>
            </a:r>
            <a:r>
              <a:rPr sz="1700" spc="-35" dirty="0">
                <a:solidFill>
                  <a:srgbClr val="1C1C1C"/>
                </a:solidFill>
                <a:latin typeface="Calibri"/>
                <a:cs typeface="Calibri"/>
              </a:rPr>
              <a:t>is</a:t>
            </a:r>
            <a:r>
              <a:rPr sz="1700" spc="-50" dirty="0">
                <a:solidFill>
                  <a:srgbClr val="1C1C1C"/>
                </a:solidFill>
                <a:latin typeface="Calibri"/>
                <a:cs typeface="Calibri"/>
              </a:rPr>
              <a:t> </a:t>
            </a:r>
            <a:r>
              <a:rPr sz="1700" spc="-50" dirty="0">
                <a:latin typeface="Calibri"/>
                <a:cs typeface="Calibri"/>
              </a:rPr>
              <a:t>2000</a:t>
            </a:r>
            <a:r>
              <a:rPr sz="1700" spc="45" dirty="0">
                <a:latin typeface="Calibri"/>
                <a:cs typeface="Calibri"/>
              </a:rPr>
              <a:t> </a:t>
            </a:r>
            <a:r>
              <a:rPr sz="1700" spc="-145" dirty="0">
                <a:latin typeface="Calibri"/>
                <a:cs typeface="Calibri"/>
              </a:rPr>
              <a:t>”K.</a:t>
            </a:r>
            <a:r>
              <a:rPr sz="1700" spc="45" dirty="0">
                <a:latin typeface="Calibri"/>
                <a:cs typeface="Calibri"/>
              </a:rPr>
              <a:t> </a:t>
            </a:r>
            <a:r>
              <a:rPr sz="1700" spc="-50" dirty="0">
                <a:latin typeface="Calibri"/>
                <a:cs typeface="Calibri"/>
              </a:rPr>
              <a:t>determine</a:t>
            </a:r>
            <a:r>
              <a:rPr sz="1700" spc="20" dirty="0">
                <a:latin typeface="Calibri"/>
                <a:cs typeface="Calibri"/>
              </a:rPr>
              <a:t> </a:t>
            </a:r>
            <a:r>
              <a:rPr sz="1700" spc="-45" dirty="0">
                <a:solidFill>
                  <a:srgbClr val="1F1F1F"/>
                </a:solidFill>
                <a:latin typeface="Calibri"/>
                <a:cs typeface="Calibri"/>
              </a:rPr>
              <a:t>the</a:t>
            </a:r>
            <a:r>
              <a:rPr sz="1700" spc="-55" dirty="0">
                <a:solidFill>
                  <a:srgbClr val="1F1F1F"/>
                </a:solidFill>
                <a:latin typeface="Calibri"/>
                <a:cs typeface="Calibri"/>
              </a:rPr>
              <a:t> </a:t>
            </a:r>
            <a:r>
              <a:rPr sz="1700" spc="-75" dirty="0">
                <a:solidFill>
                  <a:srgbClr val="111111"/>
                </a:solidFill>
                <a:latin typeface="Calibri"/>
                <a:cs typeface="Calibri"/>
              </a:rPr>
              <a:t>cycle</a:t>
            </a:r>
            <a:r>
              <a:rPr sz="1700" spc="-20" dirty="0">
                <a:solidFill>
                  <a:srgbClr val="111111"/>
                </a:solidFill>
                <a:latin typeface="Calibri"/>
                <a:cs typeface="Calibri"/>
              </a:rPr>
              <a:t> </a:t>
            </a:r>
            <a:r>
              <a:rPr sz="1700" spc="-10" dirty="0">
                <a:latin typeface="Calibri"/>
                <a:cs typeface="Calibri"/>
              </a:rPr>
              <a:t>efficiency. </a:t>
            </a:r>
            <a:r>
              <a:rPr sz="1700" i="1" spc="-50" dirty="0">
                <a:latin typeface="Calibri"/>
                <a:cs typeface="Calibri"/>
              </a:rPr>
              <a:t>Ans.</a:t>
            </a:r>
            <a:r>
              <a:rPr sz="1700" i="1" spc="-30" dirty="0">
                <a:latin typeface="Calibri"/>
                <a:cs typeface="Calibri"/>
              </a:rPr>
              <a:t> </a:t>
            </a:r>
            <a:r>
              <a:rPr sz="1700" i="1" spc="-10" dirty="0">
                <a:latin typeface="Calibri"/>
                <a:cs typeface="Calibri"/>
              </a:rPr>
              <a:t>S4.22%</a:t>
            </a:r>
            <a:endParaRPr sz="1700">
              <a:latin typeface="Calibri"/>
              <a:cs typeface="Calibri"/>
            </a:endParaRPr>
          </a:p>
          <a:p>
            <a:pPr marL="181609" marR="786762" indent="-169545">
              <a:lnSpc>
                <a:spcPts val="1700"/>
              </a:lnSpc>
              <a:spcBef>
                <a:spcPts val="700"/>
              </a:spcBef>
              <a:buClr>
                <a:srgbClr val="000000"/>
              </a:buClr>
              <a:buChar char="•"/>
              <a:tabLst>
                <a:tab pos="181609" algn="l"/>
              </a:tabLst>
            </a:pPr>
            <a:r>
              <a:rPr sz="1700" spc="-165" dirty="0">
                <a:solidFill>
                  <a:srgbClr val="0C0C0C"/>
                </a:solidFill>
                <a:latin typeface="Calibri"/>
                <a:cs typeface="Calibri"/>
              </a:rPr>
              <a:t>A</a:t>
            </a:r>
            <a:r>
              <a:rPr sz="1700" spc="25" dirty="0">
                <a:solidFill>
                  <a:srgbClr val="0C0C0C"/>
                </a:solidFill>
                <a:latin typeface="Calibri"/>
                <a:cs typeface="Calibri"/>
              </a:rPr>
              <a:t> </a:t>
            </a:r>
            <a:r>
              <a:rPr sz="1700" spc="-55" dirty="0">
                <a:latin typeface="Calibri"/>
                <a:cs typeface="Calibri"/>
              </a:rPr>
              <a:t>diesel</a:t>
            </a:r>
            <a:r>
              <a:rPr sz="1700" spc="-45" dirty="0">
                <a:latin typeface="Calibri"/>
                <a:cs typeface="Calibri"/>
              </a:rPr>
              <a:t> </a:t>
            </a:r>
            <a:r>
              <a:rPr sz="1700" spc="-65" dirty="0">
                <a:latin typeface="Calibri"/>
                <a:cs typeface="Calibri"/>
              </a:rPr>
              <a:t>cycle</a:t>
            </a:r>
            <a:r>
              <a:rPr sz="1700" spc="-30" dirty="0">
                <a:latin typeface="Calibri"/>
                <a:cs typeface="Calibri"/>
              </a:rPr>
              <a:t> </a:t>
            </a:r>
            <a:r>
              <a:rPr sz="1700" spc="-10" dirty="0">
                <a:solidFill>
                  <a:srgbClr val="161616"/>
                </a:solidFill>
                <a:latin typeface="Calibri"/>
                <a:cs typeface="Calibri"/>
              </a:rPr>
              <a:t>has</a:t>
            </a:r>
            <a:r>
              <a:rPr sz="1700" spc="-90" dirty="0">
                <a:solidFill>
                  <a:srgbClr val="161616"/>
                </a:solidFill>
                <a:latin typeface="Calibri"/>
                <a:cs typeface="Calibri"/>
              </a:rPr>
              <a:t> </a:t>
            </a:r>
            <a:r>
              <a:rPr sz="1700" spc="-40" dirty="0">
                <a:solidFill>
                  <a:srgbClr val="3D3D3D"/>
                </a:solidFill>
                <a:latin typeface="Calibri"/>
                <a:cs typeface="Calibri"/>
              </a:rPr>
              <a:t>a</a:t>
            </a:r>
            <a:r>
              <a:rPr sz="1700" spc="-65" dirty="0">
                <a:solidFill>
                  <a:srgbClr val="3D3D3D"/>
                </a:solidFill>
                <a:latin typeface="Calibri"/>
                <a:cs typeface="Calibri"/>
              </a:rPr>
              <a:t> </a:t>
            </a:r>
            <a:r>
              <a:rPr sz="1700" spc="-70" dirty="0">
                <a:latin typeface="Calibri"/>
                <a:cs typeface="Calibri"/>
              </a:rPr>
              <a:t>compression</a:t>
            </a:r>
            <a:r>
              <a:rPr sz="1700" spc="-25" dirty="0">
                <a:latin typeface="Calibri"/>
                <a:cs typeface="Calibri"/>
              </a:rPr>
              <a:t> </a:t>
            </a:r>
            <a:r>
              <a:rPr sz="1700" spc="-30" dirty="0">
                <a:latin typeface="Calibri"/>
                <a:cs typeface="Calibri"/>
              </a:rPr>
              <a:t>ratio</a:t>
            </a:r>
            <a:r>
              <a:rPr sz="1700" spc="-65" dirty="0">
                <a:latin typeface="Calibri"/>
                <a:cs typeface="Calibri"/>
              </a:rPr>
              <a:t> </a:t>
            </a:r>
            <a:r>
              <a:rPr sz="1700" spc="-110" dirty="0">
                <a:latin typeface="Calibri"/>
                <a:cs typeface="Calibri"/>
              </a:rPr>
              <a:t>of</a:t>
            </a:r>
            <a:r>
              <a:rPr sz="1700" spc="5" dirty="0">
                <a:latin typeface="Calibri"/>
                <a:cs typeface="Calibri"/>
              </a:rPr>
              <a:t> </a:t>
            </a:r>
            <a:r>
              <a:rPr sz="1700" dirty="0">
                <a:solidFill>
                  <a:srgbClr val="414141"/>
                </a:solidFill>
                <a:latin typeface="Calibri"/>
                <a:cs typeface="Calibri"/>
              </a:rPr>
              <a:t>8</a:t>
            </a:r>
            <a:r>
              <a:rPr sz="1700" spc="-100" dirty="0">
                <a:solidFill>
                  <a:srgbClr val="414141"/>
                </a:solidFill>
                <a:latin typeface="Calibri"/>
                <a:cs typeface="Calibri"/>
              </a:rPr>
              <a:t> </a:t>
            </a:r>
            <a:r>
              <a:rPr sz="1700" spc="-20" dirty="0">
                <a:solidFill>
                  <a:srgbClr val="1F1F1F"/>
                </a:solidFill>
                <a:latin typeface="Calibri"/>
                <a:cs typeface="Calibri"/>
              </a:rPr>
              <a:t>and</a:t>
            </a:r>
            <a:r>
              <a:rPr sz="1700" spc="-55" dirty="0">
                <a:solidFill>
                  <a:srgbClr val="1F1F1F"/>
                </a:solidFill>
                <a:latin typeface="Calibri"/>
                <a:cs typeface="Calibri"/>
              </a:rPr>
              <a:t> </a:t>
            </a:r>
            <a:r>
              <a:rPr sz="1700" spc="-30" dirty="0">
                <a:solidFill>
                  <a:srgbClr val="0F0F0F"/>
                </a:solidFill>
                <a:latin typeface="Calibri"/>
                <a:cs typeface="Calibri"/>
              </a:rPr>
              <a:t>initial</a:t>
            </a:r>
            <a:r>
              <a:rPr sz="1700" spc="-25" dirty="0">
                <a:solidFill>
                  <a:srgbClr val="0F0F0F"/>
                </a:solidFill>
                <a:latin typeface="Calibri"/>
                <a:cs typeface="Calibri"/>
              </a:rPr>
              <a:t> </a:t>
            </a:r>
            <a:r>
              <a:rPr sz="1700" spc="-85" dirty="0">
                <a:latin typeface="Calibri"/>
                <a:cs typeface="Calibri"/>
              </a:rPr>
              <a:t>temperature</a:t>
            </a:r>
            <a:r>
              <a:rPr sz="1700" spc="70" dirty="0">
                <a:latin typeface="Calibri"/>
                <a:cs typeface="Calibri"/>
              </a:rPr>
              <a:t> </a:t>
            </a:r>
            <a:r>
              <a:rPr sz="1700" spc="-45" dirty="0">
                <a:solidFill>
                  <a:srgbClr val="181818"/>
                </a:solidFill>
                <a:latin typeface="Calibri"/>
                <a:cs typeface="Calibri"/>
              </a:rPr>
              <a:t>of</a:t>
            </a:r>
            <a:r>
              <a:rPr sz="1700" spc="-50" dirty="0">
                <a:solidFill>
                  <a:srgbClr val="181818"/>
                </a:solidFill>
                <a:latin typeface="Calibri"/>
                <a:cs typeface="Calibri"/>
              </a:rPr>
              <a:t> </a:t>
            </a:r>
            <a:r>
              <a:rPr sz="1700" dirty="0">
                <a:solidFill>
                  <a:srgbClr val="3B3B3B"/>
                </a:solidFill>
                <a:latin typeface="Calibri"/>
                <a:cs typeface="Calibri"/>
              </a:rPr>
              <a:t>34</a:t>
            </a:r>
            <a:r>
              <a:rPr sz="1700" spc="20" dirty="0">
                <a:solidFill>
                  <a:srgbClr val="3B3B3B"/>
                </a:solidFill>
                <a:latin typeface="Calibri"/>
                <a:cs typeface="Calibri"/>
              </a:rPr>
              <a:t> </a:t>
            </a:r>
            <a:r>
              <a:rPr sz="1700" spc="-130" dirty="0">
                <a:solidFill>
                  <a:srgbClr val="0C0C0C"/>
                </a:solidFill>
                <a:latin typeface="Calibri"/>
                <a:cs typeface="Calibri"/>
              </a:rPr>
              <a:t>”C.</a:t>
            </a:r>
            <a:r>
              <a:rPr sz="1700" spc="10" dirty="0">
                <a:solidFill>
                  <a:srgbClr val="0C0C0C"/>
                </a:solidFill>
                <a:latin typeface="Calibri"/>
                <a:cs typeface="Calibri"/>
              </a:rPr>
              <a:t> </a:t>
            </a:r>
            <a:r>
              <a:rPr sz="1700" spc="-35" dirty="0">
                <a:latin typeface="Calibri"/>
                <a:cs typeface="Calibri"/>
              </a:rPr>
              <a:t>If</a:t>
            </a:r>
            <a:r>
              <a:rPr sz="1700" spc="-5" dirty="0">
                <a:latin typeface="Calibri"/>
                <a:cs typeface="Calibri"/>
              </a:rPr>
              <a:t> </a:t>
            </a:r>
            <a:r>
              <a:rPr sz="1700" spc="-25" dirty="0">
                <a:solidFill>
                  <a:srgbClr val="131313"/>
                </a:solidFill>
                <a:latin typeface="Calibri"/>
                <a:cs typeface="Calibri"/>
              </a:rPr>
              <a:t>the </a:t>
            </a:r>
            <a:r>
              <a:rPr sz="1700" spc="-85" dirty="0">
                <a:latin typeface="Calibri"/>
                <a:cs typeface="Calibri"/>
              </a:rPr>
              <a:t>maximum</a:t>
            </a:r>
            <a:r>
              <a:rPr sz="1700" spc="-15" dirty="0">
                <a:latin typeface="Calibri"/>
                <a:cs typeface="Calibri"/>
              </a:rPr>
              <a:t> </a:t>
            </a:r>
            <a:r>
              <a:rPr sz="1700" spc="-75" dirty="0">
                <a:latin typeface="Calibri"/>
                <a:cs typeface="Calibri"/>
              </a:rPr>
              <a:t>temperature</a:t>
            </a:r>
            <a:r>
              <a:rPr sz="1700" spc="20" dirty="0">
                <a:latin typeface="Calibri"/>
                <a:cs typeface="Calibri"/>
              </a:rPr>
              <a:t> </a:t>
            </a:r>
            <a:r>
              <a:rPr sz="1700" dirty="0">
                <a:solidFill>
                  <a:srgbClr val="1F1F1F"/>
                </a:solidFill>
                <a:latin typeface="Calibri"/>
                <a:cs typeface="Calibri"/>
              </a:rPr>
              <a:t>of</a:t>
            </a:r>
            <a:r>
              <a:rPr sz="1700" spc="-35" dirty="0">
                <a:solidFill>
                  <a:srgbClr val="1F1F1F"/>
                </a:solidFill>
                <a:latin typeface="Calibri"/>
                <a:cs typeface="Calibri"/>
              </a:rPr>
              <a:t> </a:t>
            </a:r>
            <a:r>
              <a:rPr sz="1700" spc="-95" dirty="0">
                <a:latin typeface="Calibri"/>
                <a:cs typeface="Calibri"/>
              </a:rPr>
              <a:t>the</a:t>
            </a:r>
            <a:r>
              <a:rPr sz="1700" dirty="0">
                <a:latin typeface="Calibri"/>
                <a:cs typeface="Calibri"/>
              </a:rPr>
              <a:t> </a:t>
            </a:r>
            <a:r>
              <a:rPr sz="1700" spc="-60" dirty="0">
                <a:latin typeface="Calibri"/>
                <a:cs typeface="Calibri"/>
              </a:rPr>
              <a:t>cycle</a:t>
            </a:r>
            <a:r>
              <a:rPr sz="1700" spc="-40" dirty="0">
                <a:latin typeface="Calibri"/>
                <a:cs typeface="Calibri"/>
              </a:rPr>
              <a:t> </a:t>
            </a:r>
            <a:r>
              <a:rPr sz="1700" spc="-35" dirty="0">
                <a:solidFill>
                  <a:srgbClr val="1D1D1D"/>
                </a:solidFill>
                <a:latin typeface="Calibri"/>
                <a:cs typeface="Calibri"/>
              </a:rPr>
              <a:t>is</a:t>
            </a:r>
            <a:r>
              <a:rPr sz="1700" spc="-60" dirty="0">
                <a:solidFill>
                  <a:srgbClr val="1D1D1D"/>
                </a:solidFill>
                <a:latin typeface="Calibri"/>
                <a:cs typeface="Calibri"/>
              </a:rPr>
              <a:t> </a:t>
            </a:r>
            <a:r>
              <a:rPr sz="1700" spc="-45" dirty="0">
                <a:solidFill>
                  <a:srgbClr val="131313"/>
                </a:solidFill>
                <a:latin typeface="Calibri"/>
                <a:cs typeface="Calibri"/>
              </a:rPr>
              <a:t>2000</a:t>
            </a:r>
            <a:r>
              <a:rPr sz="1700" spc="30" dirty="0">
                <a:solidFill>
                  <a:srgbClr val="131313"/>
                </a:solidFill>
                <a:latin typeface="Calibri"/>
                <a:cs typeface="Calibri"/>
              </a:rPr>
              <a:t> </a:t>
            </a:r>
            <a:r>
              <a:rPr sz="1700" spc="-50" dirty="0">
                <a:solidFill>
                  <a:srgbClr val="676767"/>
                </a:solidFill>
                <a:latin typeface="Calibri"/>
                <a:cs typeface="Calibri"/>
              </a:rPr>
              <a:t>”</a:t>
            </a:r>
            <a:r>
              <a:rPr sz="1700" spc="-50" dirty="0">
                <a:solidFill>
                  <a:srgbClr val="1C1C1C"/>
                </a:solidFill>
                <a:latin typeface="Calibri"/>
                <a:cs typeface="Calibri"/>
              </a:rPr>
              <a:t>K,</a:t>
            </a:r>
            <a:r>
              <a:rPr sz="1700" spc="-204" dirty="0">
                <a:solidFill>
                  <a:srgbClr val="1C1C1C"/>
                </a:solidFill>
                <a:latin typeface="Calibri"/>
                <a:cs typeface="Calibri"/>
              </a:rPr>
              <a:t> </a:t>
            </a:r>
            <a:r>
              <a:rPr sz="1700" spc="-40" dirty="0">
                <a:latin typeface="Calibri"/>
                <a:cs typeface="Calibri"/>
              </a:rPr>
              <a:t>find</a:t>
            </a:r>
            <a:r>
              <a:rPr sz="1700" spc="-50" dirty="0">
                <a:latin typeface="Calibri"/>
                <a:cs typeface="Calibri"/>
              </a:rPr>
              <a:t> </a:t>
            </a:r>
            <a:r>
              <a:rPr sz="1700" spc="-80" dirty="0">
                <a:latin typeface="Calibri"/>
                <a:cs typeface="Calibri"/>
              </a:rPr>
              <a:t>the</a:t>
            </a:r>
            <a:r>
              <a:rPr sz="1700" spc="-20" dirty="0">
                <a:latin typeface="Calibri"/>
                <a:cs typeface="Calibri"/>
              </a:rPr>
              <a:t> </a:t>
            </a:r>
            <a:r>
              <a:rPr sz="1700" spc="-70" dirty="0">
                <a:latin typeface="Calibri"/>
                <a:cs typeface="Calibri"/>
              </a:rPr>
              <a:t>Heat</a:t>
            </a:r>
            <a:r>
              <a:rPr sz="1700" spc="-25" dirty="0">
                <a:latin typeface="Calibri"/>
                <a:cs typeface="Calibri"/>
              </a:rPr>
              <a:t> </a:t>
            </a:r>
            <a:r>
              <a:rPr sz="1700" spc="-60" dirty="0">
                <a:latin typeface="Calibri"/>
                <a:cs typeface="Calibri"/>
              </a:rPr>
              <a:t>rejected.</a:t>
            </a:r>
            <a:r>
              <a:rPr sz="1700" spc="85" dirty="0">
                <a:latin typeface="Calibri"/>
                <a:cs typeface="Calibri"/>
              </a:rPr>
              <a:t> </a:t>
            </a:r>
            <a:r>
              <a:rPr sz="1700" spc="-45" dirty="0">
                <a:solidFill>
                  <a:srgbClr val="0F0F0F"/>
                </a:solidFill>
                <a:latin typeface="Calibri"/>
                <a:cs typeface="Calibri"/>
              </a:rPr>
              <a:t>726.RFP/kg</a:t>
            </a:r>
            <a:endParaRPr sz="1700">
              <a:latin typeface="Calibri"/>
              <a:cs typeface="Calibri"/>
            </a:endParaRPr>
          </a:p>
          <a:p>
            <a:pPr marL="180974" indent="-154304">
              <a:spcBef>
                <a:spcPts val="509"/>
              </a:spcBef>
              <a:buClr>
                <a:srgbClr val="000000"/>
              </a:buClr>
              <a:buChar char="•"/>
              <a:tabLst>
                <a:tab pos="180974" algn="l"/>
              </a:tabLst>
            </a:pPr>
            <a:r>
              <a:rPr sz="1550" dirty="0">
                <a:solidFill>
                  <a:srgbClr val="232323"/>
                </a:solidFill>
                <a:latin typeface="Calibri"/>
                <a:cs typeface="Calibri"/>
              </a:rPr>
              <a:t>A</a:t>
            </a:r>
            <a:r>
              <a:rPr sz="1550" spc="90" dirty="0">
                <a:solidFill>
                  <a:srgbClr val="232323"/>
                </a:solidFill>
                <a:latin typeface="Calibri"/>
                <a:cs typeface="Calibri"/>
              </a:rPr>
              <a:t> </a:t>
            </a:r>
            <a:r>
              <a:rPr sz="1550" dirty="0">
                <a:latin typeface="Calibri"/>
                <a:cs typeface="Calibri"/>
              </a:rPr>
              <a:t>diesel</a:t>
            </a:r>
            <a:r>
              <a:rPr sz="1550" spc="35" dirty="0">
                <a:latin typeface="Calibri"/>
                <a:cs typeface="Calibri"/>
              </a:rPr>
              <a:t> </a:t>
            </a:r>
            <a:r>
              <a:rPr sz="1550" dirty="0">
                <a:solidFill>
                  <a:srgbClr val="0C0C0C"/>
                </a:solidFill>
                <a:latin typeface="Calibri"/>
                <a:cs typeface="Calibri"/>
              </a:rPr>
              <a:t>cycle</a:t>
            </a:r>
            <a:r>
              <a:rPr sz="1550" spc="25" dirty="0">
                <a:solidFill>
                  <a:srgbClr val="0C0C0C"/>
                </a:solidFill>
                <a:latin typeface="Calibri"/>
                <a:cs typeface="Calibri"/>
              </a:rPr>
              <a:t> </a:t>
            </a:r>
            <a:r>
              <a:rPr sz="1550" dirty="0">
                <a:solidFill>
                  <a:srgbClr val="161616"/>
                </a:solidFill>
                <a:latin typeface="Calibri"/>
                <a:cs typeface="Calibri"/>
              </a:rPr>
              <a:t>has</a:t>
            </a:r>
            <a:r>
              <a:rPr sz="1550" spc="70" dirty="0">
                <a:solidFill>
                  <a:srgbClr val="161616"/>
                </a:solidFill>
                <a:latin typeface="Calibri"/>
                <a:cs typeface="Calibri"/>
              </a:rPr>
              <a:t> </a:t>
            </a:r>
            <a:r>
              <a:rPr sz="1550" dirty="0">
                <a:solidFill>
                  <a:srgbClr val="363636"/>
                </a:solidFill>
                <a:latin typeface="Calibri"/>
                <a:cs typeface="Calibri"/>
              </a:rPr>
              <a:t>a</a:t>
            </a:r>
            <a:r>
              <a:rPr sz="1550" spc="-15" dirty="0">
                <a:solidFill>
                  <a:srgbClr val="363636"/>
                </a:solidFill>
                <a:latin typeface="Calibri"/>
                <a:cs typeface="Calibri"/>
              </a:rPr>
              <a:t> </a:t>
            </a:r>
            <a:r>
              <a:rPr sz="1550" dirty="0">
                <a:latin typeface="Calibri"/>
                <a:cs typeface="Calibri"/>
              </a:rPr>
              <a:t>cycle</a:t>
            </a:r>
            <a:r>
              <a:rPr sz="1550" spc="75" dirty="0">
                <a:latin typeface="Calibri"/>
                <a:cs typeface="Calibri"/>
              </a:rPr>
              <a:t> </a:t>
            </a:r>
            <a:r>
              <a:rPr sz="1550" dirty="0">
                <a:latin typeface="Calibri"/>
                <a:cs typeface="Calibri"/>
              </a:rPr>
              <a:t>efficiency</a:t>
            </a:r>
            <a:r>
              <a:rPr sz="1550" spc="105" dirty="0">
                <a:latin typeface="Calibri"/>
                <a:cs typeface="Calibri"/>
              </a:rPr>
              <a:t> </a:t>
            </a:r>
            <a:r>
              <a:rPr sz="1550" dirty="0">
                <a:solidFill>
                  <a:srgbClr val="2D2D2D"/>
                </a:solidFill>
                <a:latin typeface="Calibri"/>
                <a:cs typeface="Calibri"/>
              </a:rPr>
              <a:t>of</a:t>
            </a:r>
            <a:r>
              <a:rPr sz="1550" spc="55" dirty="0">
                <a:solidFill>
                  <a:srgbClr val="2D2D2D"/>
                </a:solidFill>
                <a:latin typeface="Calibri"/>
                <a:cs typeface="Calibri"/>
              </a:rPr>
              <a:t> </a:t>
            </a:r>
            <a:r>
              <a:rPr sz="1550" dirty="0">
                <a:solidFill>
                  <a:srgbClr val="232323"/>
                </a:solidFill>
                <a:latin typeface="Calibri"/>
                <a:cs typeface="Calibri"/>
              </a:rPr>
              <a:t>S8%.</a:t>
            </a:r>
            <a:r>
              <a:rPr sz="1550" spc="85" dirty="0">
                <a:solidFill>
                  <a:srgbClr val="232323"/>
                </a:solidFill>
                <a:latin typeface="Calibri"/>
                <a:cs typeface="Calibri"/>
              </a:rPr>
              <a:t> </a:t>
            </a:r>
            <a:r>
              <a:rPr sz="1550" dirty="0">
                <a:latin typeface="Calibri"/>
                <a:cs typeface="Calibri"/>
              </a:rPr>
              <a:t>If</a:t>
            </a:r>
            <a:r>
              <a:rPr sz="1550" spc="90" dirty="0">
                <a:latin typeface="Calibri"/>
                <a:cs typeface="Calibri"/>
              </a:rPr>
              <a:t> </a:t>
            </a:r>
            <a:r>
              <a:rPr sz="1550" dirty="0">
                <a:solidFill>
                  <a:srgbClr val="131313"/>
                </a:solidFill>
                <a:latin typeface="Calibri"/>
                <a:cs typeface="Calibri"/>
              </a:rPr>
              <a:t>heat</a:t>
            </a:r>
            <a:r>
              <a:rPr sz="1550" spc="-10" dirty="0">
                <a:solidFill>
                  <a:srgbClr val="131313"/>
                </a:solidFill>
                <a:latin typeface="Calibri"/>
                <a:cs typeface="Calibri"/>
              </a:rPr>
              <a:t> </a:t>
            </a:r>
            <a:r>
              <a:rPr sz="1550" dirty="0">
                <a:solidFill>
                  <a:srgbClr val="131313"/>
                </a:solidFill>
                <a:latin typeface="Calibri"/>
                <a:cs typeface="Calibri"/>
              </a:rPr>
              <a:t>added</a:t>
            </a:r>
            <a:r>
              <a:rPr sz="1550" spc="110" dirty="0">
                <a:solidFill>
                  <a:srgbClr val="131313"/>
                </a:solidFill>
                <a:latin typeface="Calibri"/>
                <a:cs typeface="Calibri"/>
              </a:rPr>
              <a:t> </a:t>
            </a:r>
            <a:r>
              <a:rPr sz="1550" dirty="0">
                <a:solidFill>
                  <a:srgbClr val="131313"/>
                </a:solidFill>
                <a:latin typeface="Calibri"/>
                <a:cs typeface="Calibri"/>
              </a:rPr>
              <a:t>is</a:t>
            </a:r>
            <a:r>
              <a:rPr sz="1550" spc="100" dirty="0">
                <a:solidFill>
                  <a:srgbClr val="131313"/>
                </a:solidFill>
                <a:latin typeface="Calibri"/>
                <a:cs typeface="Calibri"/>
              </a:rPr>
              <a:t> </a:t>
            </a:r>
            <a:r>
              <a:rPr sz="1550" dirty="0">
                <a:latin typeface="Calibri"/>
                <a:cs typeface="Calibri"/>
              </a:rPr>
              <a:t>1600KJ/Kg,</a:t>
            </a:r>
            <a:r>
              <a:rPr sz="1550" spc="165" dirty="0">
                <a:latin typeface="Calibri"/>
                <a:cs typeface="Calibri"/>
              </a:rPr>
              <a:t> </a:t>
            </a:r>
            <a:r>
              <a:rPr sz="1550" dirty="0">
                <a:solidFill>
                  <a:srgbClr val="161616"/>
                </a:solidFill>
                <a:latin typeface="Calibri"/>
                <a:cs typeface="Calibri"/>
              </a:rPr>
              <a:t>Find</a:t>
            </a:r>
            <a:r>
              <a:rPr sz="1550" spc="-30" dirty="0">
                <a:solidFill>
                  <a:srgbClr val="161616"/>
                </a:solidFill>
                <a:latin typeface="Calibri"/>
                <a:cs typeface="Calibri"/>
              </a:rPr>
              <a:t> </a:t>
            </a:r>
            <a:r>
              <a:rPr sz="1550" dirty="0">
                <a:latin typeface="Calibri"/>
                <a:cs typeface="Calibri"/>
              </a:rPr>
              <a:t>the</a:t>
            </a:r>
            <a:r>
              <a:rPr sz="1550" spc="95" dirty="0">
                <a:latin typeface="Calibri"/>
                <a:cs typeface="Calibri"/>
              </a:rPr>
              <a:t> </a:t>
            </a:r>
            <a:r>
              <a:rPr sz="1550" dirty="0">
                <a:solidFill>
                  <a:srgbClr val="161616"/>
                </a:solidFill>
                <a:latin typeface="Calibri"/>
                <a:cs typeface="Calibri"/>
              </a:rPr>
              <a:t>work.</a:t>
            </a:r>
            <a:r>
              <a:rPr sz="1550" spc="60" dirty="0">
                <a:solidFill>
                  <a:srgbClr val="161616"/>
                </a:solidFill>
                <a:latin typeface="Calibri"/>
                <a:cs typeface="Calibri"/>
              </a:rPr>
              <a:t> </a:t>
            </a:r>
            <a:r>
              <a:rPr sz="1550" i="1" spc="-20" dirty="0">
                <a:solidFill>
                  <a:srgbClr val="1A1A1A"/>
                </a:solidFill>
                <a:latin typeface="Calibri"/>
                <a:cs typeface="Calibri"/>
              </a:rPr>
              <a:t>Ans.</a:t>
            </a:r>
            <a:endParaRPr sz="1550">
              <a:latin typeface="Calibri"/>
              <a:cs typeface="Calibri"/>
            </a:endParaRPr>
          </a:p>
          <a:p>
            <a:pPr>
              <a:spcBef>
                <a:spcPts val="250"/>
              </a:spcBef>
              <a:buFont typeface="Calibri"/>
              <a:buChar char="•"/>
            </a:pPr>
            <a:endParaRPr sz="1550">
              <a:latin typeface="Calibri"/>
              <a:cs typeface="Calibri"/>
            </a:endParaRPr>
          </a:p>
          <a:p>
            <a:pPr marL="181609" indent="-168909">
              <a:lnSpc>
                <a:spcPts val="1864"/>
              </a:lnSpc>
              <a:buClr>
                <a:srgbClr val="000000"/>
              </a:buClr>
              <a:buChar char="•"/>
              <a:tabLst>
                <a:tab pos="181609" algn="l"/>
              </a:tabLst>
            </a:pPr>
            <a:r>
              <a:rPr sz="1650" dirty="0">
                <a:solidFill>
                  <a:srgbClr val="212121"/>
                </a:solidFill>
                <a:latin typeface="Calibri"/>
                <a:cs typeface="Calibri"/>
              </a:rPr>
              <a:t>A</a:t>
            </a:r>
            <a:r>
              <a:rPr sz="1650" spc="-95" dirty="0">
                <a:solidFill>
                  <a:srgbClr val="212121"/>
                </a:solidFill>
                <a:latin typeface="Calibri"/>
                <a:cs typeface="Calibri"/>
              </a:rPr>
              <a:t> </a:t>
            </a:r>
            <a:r>
              <a:rPr sz="1650" spc="-25" dirty="0">
                <a:latin typeface="Calibri"/>
                <a:cs typeface="Calibri"/>
              </a:rPr>
              <a:t>diesel</a:t>
            </a:r>
            <a:r>
              <a:rPr sz="1650" spc="-70" dirty="0">
                <a:latin typeface="Calibri"/>
                <a:cs typeface="Calibri"/>
              </a:rPr>
              <a:t> </a:t>
            </a:r>
            <a:r>
              <a:rPr sz="1650" spc="-25" dirty="0">
                <a:latin typeface="Calibri"/>
                <a:cs typeface="Calibri"/>
              </a:rPr>
              <a:t>has</a:t>
            </a:r>
            <a:r>
              <a:rPr sz="1650" spc="-70" dirty="0">
                <a:latin typeface="Calibri"/>
                <a:cs typeface="Calibri"/>
              </a:rPr>
              <a:t> </a:t>
            </a:r>
            <a:r>
              <a:rPr sz="1650" dirty="0">
                <a:latin typeface="Calibri"/>
                <a:cs typeface="Calibri"/>
              </a:rPr>
              <a:t>a</a:t>
            </a:r>
            <a:r>
              <a:rPr sz="1650" spc="-90" dirty="0">
                <a:latin typeface="Calibri"/>
                <a:cs typeface="Calibri"/>
              </a:rPr>
              <a:t> </a:t>
            </a:r>
            <a:r>
              <a:rPr sz="1650" spc="-40" dirty="0">
                <a:latin typeface="Calibri"/>
                <a:cs typeface="Calibri"/>
              </a:rPr>
              <a:t>compression</a:t>
            </a:r>
            <a:r>
              <a:rPr sz="1650" spc="20" dirty="0">
                <a:latin typeface="Calibri"/>
                <a:cs typeface="Calibri"/>
              </a:rPr>
              <a:t> </a:t>
            </a:r>
            <a:r>
              <a:rPr sz="1650" spc="-30" dirty="0">
                <a:latin typeface="Calibri"/>
                <a:cs typeface="Calibri"/>
              </a:rPr>
              <a:t>ratio</a:t>
            </a:r>
            <a:r>
              <a:rPr sz="1650" spc="-15" dirty="0">
                <a:latin typeface="Calibri"/>
                <a:cs typeface="Calibri"/>
              </a:rPr>
              <a:t> </a:t>
            </a:r>
            <a:r>
              <a:rPr sz="1650" dirty="0">
                <a:solidFill>
                  <a:srgbClr val="1C1C1C"/>
                </a:solidFill>
                <a:latin typeface="Calibri"/>
                <a:cs typeface="Calibri"/>
              </a:rPr>
              <a:t>of</a:t>
            </a:r>
            <a:r>
              <a:rPr sz="1650" spc="-70" dirty="0">
                <a:solidFill>
                  <a:srgbClr val="1C1C1C"/>
                </a:solidFill>
                <a:latin typeface="Calibri"/>
                <a:cs typeface="Calibri"/>
              </a:rPr>
              <a:t> </a:t>
            </a:r>
            <a:r>
              <a:rPr sz="1650" spc="-35" dirty="0">
                <a:solidFill>
                  <a:srgbClr val="212121"/>
                </a:solidFill>
                <a:latin typeface="Calibri"/>
                <a:cs typeface="Calibri"/>
              </a:rPr>
              <a:t>8</a:t>
            </a:r>
            <a:r>
              <a:rPr sz="1650" spc="-105" dirty="0">
                <a:solidFill>
                  <a:srgbClr val="212121"/>
                </a:solidFill>
                <a:latin typeface="Calibri"/>
                <a:cs typeface="Calibri"/>
              </a:rPr>
              <a:t> </a:t>
            </a:r>
            <a:r>
              <a:rPr sz="1650" spc="-10" dirty="0">
                <a:solidFill>
                  <a:srgbClr val="232323"/>
                </a:solidFill>
                <a:latin typeface="Calibri"/>
                <a:cs typeface="Calibri"/>
              </a:rPr>
              <a:t>and</a:t>
            </a:r>
            <a:r>
              <a:rPr sz="1650" spc="-80" dirty="0">
                <a:solidFill>
                  <a:srgbClr val="232323"/>
                </a:solidFill>
                <a:latin typeface="Calibri"/>
                <a:cs typeface="Calibri"/>
              </a:rPr>
              <a:t> </a:t>
            </a:r>
            <a:r>
              <a:rPr sz="1650" spc="-10" dirty="0">
                <a:solidFill>
                  <a:srgbClr val="1A1A1A"/>
                </a:solidFill>
                <a:latin typeface="Calibri"/>
                <a:cs typeface="Calibri"/>
              </a:rPr>
              <a:t>cut</a:t>
            </a:r>
            <a:r>
              <a:rPr sz="1650" spc="-85" dirty="0">
                <a:solidFill>
                  <a:srgbClr val="1A1A1A"/>
                </a:solidFill>
                <a:latin typeface="Calibri"/>
                <a:cs typeface="Calibri"/>
              </a:rPr>
              <a:t> </a:t>
            </a:r>
            <a:r>
              <a:rPr sz="1650" spc="-10" dirty="0">
                <a:solidFill>
                  <a:srgbClr val="1A1A1A"/>
                </a:solidFill>
                <a:latin typeface="Calibri"/>
                <a:cs typeface="Calibri"/>
              </a:rPr>
              <a:t>off</a:t>
            </a:r>
            <a:r>
              <a:rPr sz="1650" spc="-85" dirty="0">
                <a:solidFill>
                  <a:srgbClr val="1A1A1A"/>
                </a:solidFill>
                <a:latin typeface="Calibri"/>
                <a:cs typeface="Calibri"/>
              </a:rPr>
              <a:t> </a:t>
            </a:r>
            <a:r>
              <a:rPr sz="1650" spc="-10" dirty="0">
                <a:latin typeface="Calibri"/>
                <a:cs typeface="Calibri"/>
              </a:rPr>
              <a:t>ratio</a:t>
            </a:r>
            <a:r>
              <a:rPr sz="1650" spc="-35" dirty="0">
                <a:latin typeface="Calibri"/>
                <a:cs typeface="Calibri"/>
              </a:rPr>
              <a:t> </a:t>
            </a:r>
            <a:r>
              <a:rPr sz="1650" dirty="0">
                <a:latin typeface="Calibri"/>
                <a:cs typeface="Calibri"/>
              </a:rPr>
              <a:t>of</a:t>
            </a:r>
            <a:r>
              <a:rPr sz="1650" spc="-85" dirty="0">
                <a:latin typeface="Calibri"/>
                <a:cs typeface="Calibri"/>
              </a:rPr>
              <a:t> </a:t>
            </a:r>
            <a:r>
              <a:rPr sz="1650" spc="-20" dirty="0">
                <a:latin typeface="Calibri"/>
                <a:cs typeface="Calibri"/>
              </a:rPr>
              <a:t>2.5.</a:t>
            </a:r>
            <a:r>
              <a:rPr sz="1650" spc="-50" dirty="0">
                <a:latin typeface="Calibri"/>
                <a:cs typeface="Calibri"/>
              </a:rPr>
              <a:t> </a:t>
            </a:r>
            <a:r>
              <a:rPr sz="1650" spc="-10" dirty="0">
                <a:latin typeface="Calibri"/>
                <a:cs typeface="Calibri"/>
              </a:rPr>
              <a:t>Find</a:t>
            </a:r>
            <a:r>
              <a:rPr sz="1650" spc="50" dirty="0">
                <a:latin typeface="Calibri"/>
                <a:cs typeface="Calibri"/>
              </a:rPr>
              <a:t> </a:t>
            </a:r>
            <a:r>
              <a:rPr sz="1650" spc="-45" dirty="0">
                <a:solidFill>
                  <a:srgbClr val="161616"/>
                </a:solidFill>
                <a:latin typeface="Calibri"/>
                <a:cs typeface="Calibri"/>
              </a:rPr>
              <a:t>the </a:t>
            </a:r>
            <a:r>
              <a:rPr sz="1650" spc="-25" dirty="0">
                <a:latin typeface="Calibri"/>
                <a:cs typeface="Calibri"/>
              </a:rPr>
              <a:t>cycle</a:t>
            </a:r>
            <a:r>
              <a:rPr sz="1650" spc="-30" dirty="0">
                <a:latin typeface="Calibri"/>
                <a:cs typeface="Calibri"/>
              </a:rPr>
              <a:t> </a:t>
            </a:r>
            <a:r>
              <a:rPr sz="1650" spc="-40" dirty="0">
                <a:latin typeface="Calibri"/>
                <a:cs typeface="Calibri"/>
              </a:rPr>
              <a:t>efficiency.</a:t>
            </a:r>
            <a:r>
              <a:rPr sz="1650" spc="15" dirty="0">
                <a:latin typeface="Calibri"/>
                <a:cs typeface="Calibri"/>
              </a:rPr>
              <a:t> </a:t>
            </a:r>
            <a:r>
              <a:rPr sz="1650" i="1" spc="-20" dirty="0">
                <a:solidFill>
                  <a:srgbClr val="1D1D1D"/>
                </a:solidFill>
                <a:latin typeface="Calibri"/>
                <a:cs typeface="Calibri"/>
              </a:rPr>
              <a:t>Ans.</a:t>
            </a:r>
            <a:endParaRPr sz="1650">
              <a:latin typeface="Calibri"/>
              <a:cs typeface="Calibri"/>
            </a:endParaRPr>
          </a:p>
          <a:p>
            <a:pPr marL="182879">
              <a:lnSpc>
                <a:spcPts val="1805"/>
              </a:lnSpc>
            </a:pPr>
            <a:r>
              <a:rPr sz="1600" i="1" dirty="0">
                <a:latin typeface="Calibri"/>
                <a:cs typeface="Calibri"/>
              </a:rPr>
              <a:t>45.97</a:t>
            </a:r>
            <a:r>
              <a:rPr sz="1600" i="1" spc="110" dirty="0">
                <a:latin typeface="Calibri"/>
                <a:cs typeface="Calibri"/>
              </a:rPr>
              <a:t> </a:t>
            </a:r>
            <a:r>
              <a:rPr sz="1600" i="1" spc="-25" dirty="0">
                <a:solidFill>
                  <a:srgbClr val="525252"/>
                </a:solidFill>
                <a:latin typeface="Calibri"/>
                <a:cs typeface="Calibri"/>
              </a:rPr>
              <a:t>fi›</a:t>
            </a:r>
            <a:endParaRPr sz="16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32BFAD-C601-420E-AB02-CCD7E4EFB1EA}"/>
              </a:ext>
            </a:extLst>
          </p:cNvPr>
          <p:cNvGraphicFramePr>
            <a:graphicFrameLocks noGrp="1"/>
          </p:cNvGraphicFramePr>
          <p:nvPr>
            <p:extLst>
              <p:ext uri="{D42A27DB-BD31-4B8C-83A1-F6EECF244321}">
                <p14:modId xmlns:p14="http://schemas.microsoft.com/office/powerpoint/2010/main" val="1005907050"/>
              </p:ext>
            </p:extLst>
          </p:nvPr>
        </p:nvGraphicFramePr>
        <p:xfrm>
          <a:off x="0" y="1"/>
          <a:ext cx="11887199" cy="6823346"/>
        </p:xfrm>
        <a:graphic>
          <a:graphicData uri="http://schemas.openxmlformats.org/drawingml/2006/table">
            <a:tbl>
              <a:tblPr>
                <a:tableStyleId>{616DA210-FB5B-4158-B5E0-FEB733F419BA}</a:tableStyleId>
              </a:tblPr>
              <a:tblGrid>
                <a:gridCol w="933917">
                  <a:extLst>
                    <a:ext uri="{9D8B030D-6E8A-4147-A177-3AD203B41FA5}">
                      <a16:colId xmlns:a16="http://schemas.microsoft.com/office/drawing/2014/main" val="53544633"/>
                    </a:ext>
                  </a:extLst>
                </a:gridCol>
                <a:gridCol w="3295204">
                  <a:extLst>
                    <a:ext uri="{9D8B030D-6E8A-4147-A177-3AD203B41FA5}">
                      <a16:colId xmlns:a16="http://schemas.microsoft.com/office/drawing/2014/main" val="749868515"/>
                    </a:ext>
                  </a:extLst>
                </a:gridCol>
                <a:gridCol w="2241351">
                  <a:extLst>
                    <a:ext uri="{9D8B030D-6E8A-4147-A177-3AD203B41FA5}">
                      <a16:colId xmlns:a16="http://schemas.microsoft.com/office/drawing/2014/main" val="297517005"/>
                    </a:ext>
                  </a:extLst>
                </a:gridCol>
                <a:gridCol w="3844140">
                  <a:extLst>
                    <a:ext uri="{9D8B030D-6E8A-4147-A177-3AD203B41FA5}">
                      <a16:colId xmlns:a16="http://schemas.microsoft.com/office/drawing/2014/main" val="4184363275"/>
                    </a:ext>
                  </a:extLst>
                </a:gridCol>
                <a:gridCol w="1572587">
                  <a:extLst>
                    <a:ext uri="{9D8B030D-6E8A-4147-A177-3AD203B41FA5}">
                      <a16:colId xmlns:a16="http://schemas.microsoft.com/office/drawing/2014/main" val="34565132"/>
                    </a:ext>
                  </a:extLst>
                </a:gridCol>
              </a:tblGrid>
              <a:tr h="475321">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Course Plan Specifying Content, CLOs, </a:t>
                      </a:r>
                      <a:r>
                        <a:rPr lang="en-US" sz="1600" b="1" dirty="0">
                          <a:effectLst/>
                          <a:latin typeface="Times New Roman" panose="02020603050405020304" pitchFamily="18" charset="0"/>
                          <a:cs typeface="Times New Roman" panose="02020603050405020304" pitchFamily="18" charset="0"/>
                        </a:rPr>
                        <a:t>Teaching Learning Strategy and Assessment Strategy</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806934"/>
                  </a:ext>
                </a:extLst>
              </a:tr>
              <a:tr h="237661">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0388220"/>
                  </a:ext>
                </a:extLst>
              </a:tr>
              <a:tr h="712982">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Week</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Topics</a:t>
                      </a:r>
                      <a:endParaRPr lang="en-US" sz="1600" dirty="0">
                        <a:latin typeface="Times New Roman" panose="02020603050405020304" pitchFamily="18" charset="0"/>
                        <a:cs typeface="Times New Roman" panose="02020603050405020304" pitchFamily="18" charset="0"/>
                      </a:endParaRPr>
                    </a:p>
                  </a:txBody>
                  <a:tcPr marL="37085" marR="37085"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Teaching Learning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Assessment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Corresponding CLOs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extLst>
                  <a:ext uri="{0D108BD9-81ED-4DB2-BD59-A6C34878D82A}">
                    <a16:rowId xmlns:a16="http://schemas.microsoft.com/office/drawing/2014/main" val="232246254"/>
                  </a:ext>
                </a:extLst>
              </a:tr>
              <a:tr h="2138946">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lnR w="12700" cap="flat" cmpd="sng" algn="ctr">
                      <a:solidFill>
                        <a:schemeClr val="tx1"/>
                      </a:solidFill>
                      <a:prstDash val="solid"/>
                      <a:round/>
                      <a:headEnd type="none" w="med" len="med"/>
                      <a:tailEnd type="none" w="med" len="med"/>
                    </a:lnR>
                  </a:tcPr>
                </a:tc>
                <a:tc>
                  <a:txBody>
                    <a:bodyPr/>
                    <a:lstStyle/>
                    <a:p>
                      <a:pPr algn="ctr"/>
                      <a:r>
                        <a:rPr lang="en-US" sz="1600" dirty="0">
                          <a:effectLst/>
                          <a:latin typeface="Times New Roman" panose="02020603050405020304" pitchFamily="18" charset="0"/>
                          <a:cs typeface="Times New Roman" panose="02020603050405020304" pitchFamily="18" charset="0"/>
                        </a:rPr>
                        <a:t>System, Surroundings, Types of Boundaries, Specific Heat, Sensible heat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Enthalpy, Entropy, Internal Energy Intensive, Extensive Property and difference</a:t>
                      </a:r>
                    </a:p>
                    <a:p>
                      <a:pPr algn="ctr"/>
                      <a:r>
                        <a:rPr lang="en-US" sz="1600" dirty="0">
                          <a:effectLst/>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marL="37085" marR="370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Lecture, Oral Presentation, PPT </a:t>
                      </a: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Quiz, Written exam, 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CLO 1</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extLst>
                  <a:ext uri="{0D108BD9-81ED-4DB2-BD59-A6C34878D82A}">
                    <a16:rowId xmlns:a16="http://schemas.microsoft.com/office/drawing/2014/main" val="4238389865"/>
                  </a:ext>
                </a:extLst>
              </a:tr>
              <a:tr h="1301537">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Isobaric Process, Adiabatic Process</a:t>
                      </a:r>
                    </a:p>
                    <a:p>
                      <a:pPr algn="ctr"/>
                      <a:r>
                        <a:rPr lang="en-US" sz="1600" dirty="0">
                          <a:effectLst/>
                          <a:latin typeface="Times New Roman" panose="02020603050405020304" pitchFamily="18" charset="0"/>
                          <a:cs typeface="Times New Roman" panose="02020603050405020304" pitchFamily="18" charset="0"/>
                        </a:rPr>
                        <a:t>Isothermal Process, Polytropic Process</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txBody>
                  <a:tcPr marL="37085" marR="37085" marT="0" marB="0" anchor="ct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PPT </a:t>
                      </a: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Assignment, Quiz, Written exam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CLO 1</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extLst>
                  <a:ext uri="{0D108BD9-81ED-4DB2-BD59-A6C34878D82A}">
                    <a16:rowId xmlns:a16="http://schemas.microsoft.com/office/drawing/2014/main" val="943841352"/>
                  </a:ext>
                </a:extLst>
              </a:tr>
              <a:tr h="96471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zeroth law and 1st law of Thermodynamics</a:t>
                      </a:r>
                    </a:p>
                    <a:p>
                      <a:pPr algn="ctr"/>
                      <a:endParaRPr lang="en-US" sz="1600" dirty="0">
                        <a:latin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PPT </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CLO 2</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extLst>
                  <a:ext uri="{0D108BD9-81ED-4DB2-BD59-A6C34878D82A}">
                    <a16:rowId xmlns:a16="http://schemas.microsoft.com/office/drawing/2014/main" val="1763840925"/>
                  </a:ext>
                </a:extLst>
              </a:tr>
              <a:tr h="950643">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2nd and 3rd Law of Thermodynamics</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PPT </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CLO 2</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37085" marR="37085" marT="0" marB="0" anchor="ctr"/>
                </a:tc>
                <a:extLst>
                  <a:ext uri="{0D108BD9-81ED-4DB2-BD59-A6C34878D82A}">
                    <a16:rowId xmlns:a16="http://schemas.microsoft.com/office/drawing/2014/main" val="1473276955"/>
                  </a:ext>
                </a:extLst>
              </a:tr>
            </a:tbl>
          </a:graphicData>
        </a:graphic>
      </p:graphicFrame>
    </p:spTree>
    <p:extLst>
      <p:ext uri="{BB962C8B-B14F-4D97-AF65-F5344CB8AC3E}">
        <p14:creationId xmlns:p14="http://schemas.microsoft.com/office/powerpoint/2010/main" val="2007180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7</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Rankine Cycle</a:t>
            </a:r>
          </a:p>
          <a:p>
            <a:pPr algn="ctr">
              <a:spcBef>
                <a:spcPts val="719"/>
              </a:spcBef>
            </a:pPr>
            <a:r>
              <a:rPr lang="en-US" sz="3600" b="1" spc="-9" dirty="0">
                <a:latin typeface="Times New Roman"/>
                <a:cs typeface="Times New Roman"/>
              </a:rPr>
              <a:t>(75-86)</a:t>
            </a:r>
            <a:endParaRPr sz="3600" dirty="0">
              <a:latin typeface="Times New Roman"/>
              <a:cs typeface="Times New Roman"/>
            </a:endParaRPr>
          </a:p>
        </p:txBody>
      </p:sp>
    </p:spTree>
    <p:extLst>
      <p:ext uri="{BB962C8B-B14F-4D97-AF65-F5344CB8AC3E}">
        <p14:creationId xmlns:p14="http://schemas.microsoft.com/office/powerpoint/2010/main" val="15337479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2108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grpSp>
        <p:nvGrpSpPr>
          <p:cNvPr id="3" name="object 3"/>
          <p:cNvGrpSpPr/>
          <p:nvPr/>
        </p:nvGrpSpPr>
        <p:grpSpPr>
          <a:xfrm>
            <a:off x="1905000" y="610361"/>
            <a:ext cx="8026400" cy="4165600"/>
            <a:chOff x="533400" y="2210561"/>
            <a:chExt cx="8026400" cy="4165600"/>
          </a:xfrm>
        </p:grpSpPr>
        <p:pic>
          <p:nvPicPr>
            <p:cNvPr id="4" name="object 4"/>
            <p:cNvPicPr/>
            <p:nvPr/>
          </p:nvPicPr>
          <p:blipFill>
            <a:blip r:embed="rId2" cstate="print"/>
            <a:stretch>
              <a:fillRect/>
            </a:stretch>
          </p:blipFill>
          <p:spPr>
            <a:xfrm>
              <a:off x="533400" y="2740901"/>
              <a:ext cx="7473060" cy="3634740"/>
            </a:xfrm>
            <a:prstGeom prst="rect">
              <a:avLst/>
            </a:prstGeom>
          </p:spPr>
        </p:pic>
        <p:pic>
          <p:nvPicPr>
            <p:cNvPr id="5" name="object 5"/>
            <p:cNvPicPr/>
            <p:nvPr/>
          </p:nvPicPr>
          <p:blipFill>
            <a:blip r:embed="rId3" cstate="print"/>
            <a:stretch>
              <a:fillRect/>
            </a:stretch>
          </p:blipFill>
          <p:spPr>
            <a:xfrm>
              <a:off x="3824985" y="2236495"/>
              <a:ext cx="4696460" cy="1190091"/>
            </a:xfrm>
            <a:prstGeom prst="rect">
              <a:avLst/>
            </a:prstGeom>
          </p:spPr>
        </p:pic>
        <p:sp>
          <p:nvSpPr>
            <p:cNvPr id="6" name="object 6"/>
            <p:cNvSpPr/>
            <p:nvPr/>
          </p:nvSpPr>
          <p:spPr>
            <a:xfrm>
              <a:off x="3812032" y="2223515"/>
              <a:ext cx="4735195" cy="1216660"/>
            </a:xfrm>
            <a:custGeom>
              <a:avLst/>
              <a:gdLst/>
              <a:ahLst/>
              <a:cxnLst/>
              <a:rect l="l" t="t" r="r" b="b"/>
              <a:pathLst>
                <a:path w="4735195" h="1216660">
                  <a:moveTo>
                    <a:pt x="0" y="1216152"/>
                  </a:moveTo>
                  <a:lnTo>
                    <a:pt x="4734687" y="1216152"/>
                  </a:lnTo>
                  <a:lnTo>
                    <a:pt x="4734687" y="0"/>
                  </a:lnTo>
                  <a:lnTo>
                    <a:pt x="0" y="0"/>
                  </a:lnTo>
                  <a:lnTo>
                    <a:pt x="0" y="1216152"/>
                  </a:lnTo>
                  <a:close/>
                </a:path>
              </a:pathLst>
            </a:custGeom>
            <a:ln w="25907">
              <a:solidFill>
                <a:srgbClr val="009999"/>
              </a:solidFill>
            </a:ln>
          </p:spPr>
          <p:txBody>
            <a:bodyPr wrap="square" lIns="0" tIns="0" rIns="0" bIns="0" rtlCol="0"/>
            <a:lstStyle/>
            <a:p>
              <a:endParaRPr sz="1800"/>
            </a:p>
          </p:txBody>
        </p:sp>
      </p:grpSp>
      <p:sp>
        <p:nvSpPr>
          <p:cNvPr id="7" name="object 7"/>
          <p:cNvSpPr txBox="1">
            <a:spLocks noGrp="1"/>
          </p:cNvSpPr>
          <p:nvPr>
            <p:ph type="title"/>
          </p:nvPr>
        </p:nvSpPr>
        <p:spPr>
          <a:xfrm>
            <a:off x="1831341" y="-1498601"/>
            <a:ext cx="6308725" cy="874598"/>
          </a:xfrm>
          <a:prstGeom prst="rect">
            <a:avLst/>
          </a:prstGeom>
        </p:spPr>
        <p:txBody>
          <a:bodyPr vert="horz" wrap="square" lIns="0" tIns="27940" rIns="0" bIns="0" rtlCol="0" anchor="t">
            <a:spAutoFit/>
          </a:bodyPr>
          <a:lstStyle/>
          <a:p>
            <a:pPr marL="12700" marR="5080">
              <a:lnSpc>
                <a:spcPts val="3329"/>
              </a:lnSpc>
              <a:spcBef>
                <a:spcPts val="220"/>
              </a:spcBef>
            </a:pPr>
            <a:r>
              <a:rPr sz="2800" dirty="0">
                <a:solidFill>
                  <a:srgbClr val="FF3300"/>
                </a:solidFill>
              </a:rPr>
              <a:t>RANKINE</a:t>
            </a:r>
            <a:r>
              <a:rPr sz="2800" spc="-125" dirty="0">
                <a:solidFill>
                  <a:srgbClr val="FF3300"/>
                </a:solidFill>
              </a:rPr>
              <a:t> </a:t>
            </a:r>
            <a:r>
              <a:rPr sz="2800" dirty="0">
                <a:solidFill>
                  <a:srgbClr val="FF3300"/>
                </a:solidFill>
              </a:rPr>
              <a:t>CYCLE:</a:t>
            </a:r>
            <a:r>
              <a:rPr sz="2800" spc="-120" dirty="0">
                <a:solidFill>
                  <a:srgbClr val="FF3300"/>
                </a:solidFill>
              </a:rPr>
              <a:t> </a:t>
            </a:r>
            <a:r>
              <a:rPr sz="2800" dirty="0">
                <a:solidFill>
                  <a:srgbClr val="FF3300"/>
                </a:solidFill>
              </a:rPr>
              <a:t>THE</a:t>
            </a:r>
            <a:r>
              <a:rPr sz="2800" spc="-130" dirty="0">
                <a:solidFill>
                  <a:srgbClr val="FF3300"/>
                </a:solidFill>
              </a:rPr>
              <a:t> </a:t>
            </a:r>
            <a:r>
              <a:rPr sz="2800" spc="-10" dirty="0">
                <a:solidFill>
                  <a:srgbClr val="FF3300"/>
                </a:solidFill>
              </a:rPr>
              <a:t>IDEAL</a:t>
            </a:r>
            <a:r>
              <a:rPr sz="2800" spc="-185" dirty="0">
                <a:solidFill>
                  <a:srgbClr val="FF3300"/>
                </a:solidFill>
              </a:rPr>
              <a:t> </a:t>
            </a:r>
            <a:r>
              <a:rPr sz="2800" spc="-10" dirty="0">
                <a:solidFill>
                  <a:srgbClr val="FF3300"/>
                </a:solidFill>
              </a:rPr>
              <a:t>CYCLE </a:t>
            </a:r>
            <a:r>
              <a:rPr sz="2800" dirty="0">
                <a:solidFill>
                  <a:srgbClr val="FF3300"/>
                </a:solidFill>
              </a:rPr>
              <a:t>FOR</a:t>
            </a:r>
            <a:r>
              <a:rPr sz="2800" spc="-70" dirty="0">
                <a:solidFill>
                  <a:srgbClr val="FF3300"/>
                </a:solidFill>
              </a:rPr>
              <a:t> </a:t>
            </a:r>
            <a:r>
              <a:rPr sz="2800" dirty="0">
                <a:solidFill>
                  <a:srgbClr val="FF3300"/>
                </a:solidFill>
              </a:rPr>
              <a:t>VAPOR</a:t>
            </a:r>
            <a:r>
              <a:rPr sz="2800" spc="-65" dirty="0">
                <a:solidFill>
                  <a:srgbClr val="FF3300"/>
                </a:solidFill>
              </a:rPr>
              <a:t> </a:t>
            </a:r>
            <a:r>
              <a:rPr sz="2800" dirty="0">
                <a:solidFill>
                  <a:srgbClr val="FF3300"/>
                </a:solidFill>
              </a:rPr>
              <a:t>POWER</a:t>
            </a:r>
            <a:r>
              <a:rPr sz="2800" spc="-70" dirty="0">
                <a:solidFill>
                  <a:srgbClr val="FF3300"/>
                </a:solidFill>
              </a:rPr>
              <a:t> </a:t>
            </a:r>
            <a:r>
              <a:rPr sz="2800" spc="-10" dirty="0">
                <a:solidFill>
                  <a:srgbClr val="FF3300"/>
                </a:solidFill>
              </a:rPr>
              <a:t>CYCLES</a:t>
            </a:r>
            <a:endParaRPr sz="2800"/>
          </a:p>
        </p:txBody>
      </p:sp>
      <p:sp>
        <p:nvSpPr>
          <p:cNvPr id="8" name="object 8"/>
          <p:cNvSpPr txBox="1"/>
          <p:nvPr/>
        </p:nvSpPr>
        <p:spPr>
          <a:xfrm>
            <a:off x="1831341" y="-583947"/>
            <a:ext cx="7980680" cy="1399101"/>
          </a:xfrm>
          <a:prstGeom prst="rect">
            <a:avLst/>
          </a:prstGeom>
        </p:spPr>
        <p:txBody>
          <a:bodyPr vert="horz" wrap="square" lIns="0" tIns="13970" rIns="0" bIns="0" rtlCol="0">
            <a:spAutoFit/>
          </a:bodyPr>
          <a:lstStyle/>
          <a:p>
            <a:pPr marL="12700" marR="5080">
              <a:lnSpc>
                <a:spcPct val="99500"/>
              </a:lnSpc>
              <a:spcBef>
                <a:spcPts val="110"/>
              </a:spcBef>
            </a:pPr>
            <a:r>
              <a:rPr sz="1800" dirty="0">
                <a:latin typeface="Arial MT"/>
                <a:cs typeface="Arial MT"/>
              </a:rPr>
              <a:t>Many</a:t>
            </a:r>
            <a:r>
              <a:rPr sz="1800" spc="-20" dirty="0">
                <a:latin typeface="Arial MT"/>
                <a:cs typeface="Arial MT"/>
              </a:rPr>
              <a:t> </a:t>
            </a:r>
            <a:r>
              <a:rPr sz="1800" dirty="0">
                <a:latin typeface="Arial MT"/>
                <a:cs typeface="Arial MT"/>
              </a:rPr>
              <a:t>of</a:t>
            </a:r>
            <a:r>
              <a:rPr sz="1800" spc="-20" dirty="0">
                <a:latin typeface="Arial MT"/>
                <a:cs typeface="Arial MT"/>
              </a:rPr>
              <a:t> </a:t>
            </a:r>
            <a:r>
              <a:rPr sz="1800" dirty="0">
                <a:latin typeface="Arial MT"/>
                <a:cs typeface="Arial MT"/>
              </a:rPr>
              <a:t>the</a:t>
            </a:r>
            <a:r>
              <a:rPr sz="1800" spc="-40" dirty="0">
                <a:latin typeface="Arial MT"/>
                <a:cs typeface="Arial MT"/>
              </a:rPr>
              <a:t> </a:t>
            </a:r>
            <a:r>
              <a:rPr sz="1800" dirty="0">
                <a:latin typeface="Arial MT"/>
                <a:cs typeface="Arial MT"/>
              </a:rPr>
              <a:t>impracticalities</a:t>
            </a:r>
            <a:r>
              <a:rPr sz="1800" spc="-20" dirty="0">
                <a:latin typeface="Arial MT"/>
                <a:cs typeface="Arial MT"/>
              </a:rPr>
              <a:t> </a:t>
            </a:r>
            <a:r>
              <a:rPr sz="1800" dirty="0">
                <a:latin typeface="Arial MT"/>
                <a:cs typeface="Arial MT"/>
              </a:rPr>
              <a:t>associated</a:t>
            </a:r>
            <a:r>
              <a:rPr sz="1800" spc="-25" dirty="0">
                <a:latin typeface="Arial MT"/>
                <a:cs typeface="Arial MT"/>
              </a:rPr>
              <a:t> </a:t>
            </a:r>
            <a:r>
              <a:rPr sz="1800" dirty="0">
                <a:latin typeface="Arial MT"/>
                <a:cs typeface="Arial MT"/>
              </a:rPr>
              <a:t>with</a:t>
            </a:r>
            <a:r>
              <a:rPr sz="1800" spc="-15"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Carnot</a:t>
            </a:r>
            <a:r>
              <a:rPr sz="1800" spc="-20" dirty="0">
                <a:latin typeface="Arial MT"/>
                <a:cs typeface="Arial MT"/>
              </a:rPr>
              <a:t> </a:t>
            </a:r>
            <a:r>
              <a:rPr sz="1800" dirty="0">
                <a:latin typeface="Arial MT"/>
                <a:cs typeface="Arial MT"/>
              </a:rPr>
              <a:t>cycle</a:t>
            </a:r>
            <a:r>
              <a:rPr sz="1800" spc="-35" dirty="0">
                <a:latin typeface="Arial MT"/>
                <a:cs typeface="Arial MT"/>
              </a:rPr>
              <a:t> </a:t>
            </a:r>
            <a:r>
              <a:rPr sz="1800" dirty="0">
                <a:latin typeface="Arial MT"/>
                <a:cs typeface="Arial MT"/>
              </a:rPr>
              <a:t>can</a:t>
            </a:r>
            <a:r>
              <a:rPr sz="1800" spc="-35" dirty="0">
                <a:latin typeface="Arial MT"/>
                <a:cs typeface="Arial MT"/>
              </a:rPr>
              <a:t> </a:t>
            </a:r>
            <a:r>
              <a:rPr sz="1800" dirty="0">
                <a:latin typeface="Arial MT"/>
                <a:cs typeface="Arial MT"/>
              </a:rPr>
              <a:t>be</a:t>
            </a:r>
            <a:r>
              <a:rPr sz="1800" spc="-40" dirty="0">
                <a:latin typeface="Arial MT"/>
                <a:cs typeface="Arial MT"/>
              </a:rPr>
              <a:t> </a:t>
            </a:r>
            <a:r>
              <a:rPr sz="1800" spc="-10" dirty="0">
                <a:latin typeface="Arial MT"/>
                <a:cs typeface="Arial MT"/>
              </a:rPr>
              <a:t>eliminated </a:t>
            </a:r>
            <a:r>
              <a:rPr sz="1800" dirty="0">
                <a:latin typeface="Arial MT"/>
                <a:cs typeface="Arial MT"/>
              </a:rPr>
              <a:t>by</a:t>
            </a:r>
            <a:r>
              <a:rPr sz="1800" spc="-20" dirty="0">
                <a:latin typeface="Arial MT"/>
                <a:cs typeface="Arial MT"/>
              </a:rPr>
              <a:t> </a:t>
            </a:r>
            <a:r>
              <a:rPr sz="1800" dirty="0">
                <a:latin typeface="Arial MT"/>
                <a:cs typeface="Arial MT"/>
              </a:rPr>
              <a:t>superheating</a:t>
            </a:r>
            <a:r>
              <a:rPr sz="1800" spc="-20" dirty="0">
                <a:latin typeface="Arial MT"/>
                <a:cs typeface="Arial MT"/>
              </a:rPr>
              <a:t> </a:t>
            </a:r>
            <a:r>
              <a:rPr sz="1800" dirty="0">
                <a:latin typeface="Arial MT"/>
                <a:cs typeface="Arial MT"/>
              </a:rPr>
              <a:t>the</a:t>
            </a:r>
            <a:r>
              <a:rPr sz="1800" spc="-30" dirty="0">
                <a:latin typeface="Arial MT"/>
                <a:cs typeface="Arial MT"/>
              </a:rPr>
              <a:t> </a:t>
            </a:r>
            <a:r>
              <a:rPr sz="1800" dirty="0">
                <a:latin typeface="Arial MT"/>
                <a:cs typeface="Arial MT"/>
              </a:rPr>
              <a:t>steam</a:t>
            </a:r>
            <a:r>
              <a:rPr sz="1800" spc="-20" dirty="0">
                <a:latin typeface="Arial MT"/>
                <a:cs typeface="Arial MT"/>
              </a:rPr>
              <a:t> </a:t>
            </a:r>
            <a:r>
              <a:rPr sz="1800" dirty="0">
                <a:latin typeface="Arial MT"/>
                <a:cs typeface="Arial MT"/>
              </a:rPr>
              <a:t>in</a:t>
            </a:r>
            <a:r>
              <a:rPr sz="1800" spc="-10" dirty="0">
                <a:latin typeface="Arial MT"/>
                <a:cs typeface="Arial MT"/>
              </a:rPr>
              <a:t> </a:t>
            </a:r>
            <a:r>
              <a:rPr sz="1800" dirty="0">
                <a:latin typeface="Arial MT"/>
                <a:cs typeface="Arial MT"/>
              </a:rPr>
              <a:t>the</a:t>
            </a:r>
            <a:r>
              <a:rPr sz="1800" spc="-30" dirty="0">
                <a:latin typeface="Arial MT"/>
                <a:cs typeface="Arial MT"/>
              </a:rPr>
              <a:t> </a:t>
            </a:r>
            <a:r>
              <a:rPr sz="1800" dirty="0">
                <a:latin typeface="Arial MT"/>
                <a:cs typeface="Arial MT"/>
              </a:rPr>
              <a:t>boiler</a:t>
            </a:r>
            <a:r>
              <a:rPr sz="1800" spc="-20" dirty="0">
                <a:latin typeface="Arial MT"/>
                <a:cs typeface="Arial MT"/>
              </a:rPr>
              <a:t> </a:t>
            </a:r>
            <a:r>
              <a:rPr sz="1800" dirty="0">
                <a:latin typeface="Arial MT"/>
                <a:cs typeface="Arial MT"/>
              </a:rPr>
              <a:t>and</a:t>
            </a:r>
            <a:r>
              <a:rPr sz="1800" spc="-15" dirty="0">
                <a:latin typeface="Arial MT"/>
                <a:cs typeface="Arial MT"/>
              </a:rPr>
              <a:t> </a:t>
            </a:r>
            <a:r>
              <a:rPr sz="1800" dirty="0">
                <a:latin typeface="Arial MT"/>
                <a:cs typeface="Arial MT"/>
              </a:rPr>
              <a:t>condensing</a:t>
            </a:r>
            <a:r>
              <a:rPr sz="1800" spc="-25" dirty="0">
                <a:latin typeface="Arial MT"/>
                <a:cs typeface="Arial MT"/>
              </a:rPr>
              <a:t> </a:t>
            </a:r>
            <a:r>
              <a:rPr sz="1800" dirty="0">
                <a:latin typeface="Arial MT"/>
                <a:cs typeface="Arial MT"/>
              </a:rPr>
              <a:t>it</a:t>
            </a:r>
            <a:r>
              <a:rPr sz="1800" spc="-15" dirty="0">
                <a:latin typeface="Arial MT"/>
                <a:cs typeface="Arial MT"/>
              </a:rPr>
              <a:t> </a:t>
            </a:r>
            <a:r>
              <a:rPr sz="1800" dirty="0">
                <a:latin typeface="Arial MT"/>
                <a:cs typeface="Arial MT"/>
              </a:rPr>
              <a:t>completely</a:t>
            </a:r>
            <a:r>
              <a:rPr sz="1800" spc="-25" dirty="0">
                <a:latin typeface="Arial MT"/>
                <a:cs typeface="Arial MT"/>
              </a:rPr>
              <a:t> </a:t>
            </a:r>
            <a:r>
              <a:rPr sz="1800" dirty="0">
                <a:latin typeface="Arial MT"/>
                <a:cs typeface="Arial MT"/>
              </a:rPr>
              <a:t>in</a:t>
            </a:r>
            <a:r>
              <a:rPr sz="1800" spc="-30" dirty="0">
                <a:latin typeface="Arial MT"/>
                <a:cs typeface="Arial MT"/>
              </a:rPr>
              <a:t> </a:t>
            </a:r>
            <a:r>
              <a:rPr sz="1800" spc="-25" dirty="0">
                <a:latin typeface="Arial MT"/>
                <a:cs typeface="Arial MT"/>
              </a:rPr>
              <a:t>the </a:t>
            </a:r>
            <a:r>
              <a:rPr sz="1800" dirty="0">
                <a:latin typeface="Arial MT"/>
                <a:cs typeface="Arial MT"/>
              </a:rPr>
              <a:t>condenser.</a:t>
            </a:r>
            <a:r>
              <a:rPr sz="1800" spc="-75" dirty="0">
                <a:latin typeface="Arial MT"/>
                <a:cs typeface="Arial MT"/>
              </a:rPr>
              <a:t> </a:t>
            </a:r>
            <a:r>
              <a:rPr sz="1800" dirty="0">
                <a:solidFill>
                  <a:srgbClr val="CC00CC"/>
                </a:solidFill>
                <a:latin typeface="Arial MT"/>
                <a:cs typeface="Arial MT"/>
              </a:rPr>
              <a:t>The</a:t>
            </a:r>
            <a:r>
              <a:rPr sz="1800" spc="-65" dirty="0">
                <a:solidFill>
                  <a:srgbClr val="CC00CC"/>
                </a:solidFill>
                <a:latin typeface="Arial MT"/>
                <a:cs typeface="Arial MT"/>
              </a:rPr>
              <a:t> </a:t>
            </a:r>
            <a:r>
              <a:rPr sz="1800" dirty="0">
                <a:solidFill>
                  <a:srgbClr val="CC00CC"/>
                </a:solidFill>
                <a:latin typeface="Arial MT"/>
                <a:cs typeface="Arial MT"/>
              </a:rPr>
              <a:t>cycle</a:t>
            </a:r>
            <a:r>
              <a:rPr sz="1800" spc="-30" dirty="0">
                <a:solidFill>
                  <a:srgbClr val="CC00CC"/>
                </a:solidFill>
                <a:latin typeface="Arial MT"/>
                <a:cs typeface="Arial MT"/>
              </a:rPr>
              <a:t> </a:t>
            </a:r>
            <a:r>
              <a:rPr sz="1800" dirty="0">
                <a:solidFill>
                  <a:srgbClr val="CC00CC"/>
                </a:solidFill>
                <a:latin typeface="Arial MT"/>
                <a:cs typeface="Arial MT"/>
              </a:rPr>
              <a:t>that</a:t>
            </a:r>
            <a:r>
              <a:rPr sz="1800" spc="-45" dirty="0">
                <a:solidFill>
                  <a:srgbClr val="CC00CC"/>
                </a:solidFill>
                <a:latin typeface="Arial MT"/>
                <a:cs typeface="Arial MT"/>
              </a:rPr>
              <a:t> </a:t>
            </a:r>
            <a:r>
              <a:rPr sz="1800" dirty="0">
                <a:solidFill>
                  <a:srgbClr val="CC00CC"/>
                </a:solidFill>
                <a:latin typeface="Arial MT"/>
                <a:cs typeface="Arial MT"/>
              </a:rPr>
              <a:t>results</a:t>
            </a:r>
            <a:r>
              <a:rPr sz="1800" spc="-35" dirty="0">
                <a:solidFill>
                  <a:srgbClr val="CC00CC"/>
                </a:solidFill>
                <a:latin typeface="Arial MT"/>
                <a:cs typeface="Arial MT"/>
              </a:rPr>
              <a:t> </a:t>
            </a:r>
            <a:r>
              <a:rPr sz="1800" dirty="0">
                <a:solidFill>
                  <a:srgbClr val="CC00CC"/>
                </a:solidFill>
                <a:latin typeface="Arial MT"/>
                <a:cs typeface="Arial MT"/>
              </a:rPr>
              <a:t>is</a:t>
            </a:r>
            <a:r>
              <a:rPr sz="1800" spc="-55" dirty="0">
                <a:solidFill>
                  <a:srgbClr val="CC00CC"/>
                </a:solidFill>
                <a:latin typeface="Arial MT"/>
                <a:cs typeface="Arial MT"/>
              </a:rPr>
              <a:t> </a:t>
            </a:r>
            <a:r>
              <a:rPr sz="1800" dirty="0">
                <a:solidFill>
                  <a:srgbClr val="CC00CC"/>
                </a:solidFill>
                <a:latin typeface="Arial MT"/>
                <a:cs typeface="Arial MT"/>
              </a:rPr>
              <a:t>the</a:t>
            </a:r>
            <a:r>
              <a:rPr sz="1800" spc="-55" dirty="0">
                <a:solidFill>
                  <a:srgbClr val="CC00CC"/>
                </a:solidFill>
                <a:latin typeface="Arial MT"/>
                <a:cs typeface="Arial MT"/>
              </a:rPr>
              <a:t> </a:t>
            </a:r>
            <a:r>
              <a:rPr sz="1800" b="1" dirty="0">
                <a:solidFill>
                  <a:srgbClr val="CC00CC"/>
                </a:solidFill>
                <a:latin typeface="Arial"/>
                <a:cs typeface="Arial"/>
              </a:rPr>
              <a:t>Rankine</a:t>
            </a:r>
            <a:r>
              <a:rPr sz="1800" b="1" spc="-50" dirty="0">
                <a:solidFill>
                  <a:srgbClr val="CC00CC"/>
                </a:solidFill>
                <a:latin typeface="Arial"/>
                <a:cs typeface="Arial"/>
              </a:rPr>
              <a:t> </a:t>
            </a:r>
            <a:r>
              <a:rPr sz="1800" b="1" dirty="0">
                <a:solidFill>
                  <a:srgbClr val="CC00CC"/>
                </a:solidFill>
                <a:latin typeface="Arial"/>
                <a:cs typeface="Arial"/>
              </a:rPr>
              <a:t>cycle</a:t>
            </a:r>
            <a:r>
              <a:rPr sz="1800" dirty="0">
                <a:solidFill>
                  <a:srgbClr val="CC00CC"/>
                </a:solidFill>
                <a:latin typeface="Arial MT"/>
                <a:cs typeface="Arial MT"/>
              </a:rPr>
              <a:t>,</a:t>
            </a:r>
            <a:r>
              <a:rPr sz="1800" spc="-40" dirty="0">
                <a:solidFill>
                  <a:srgbClr val="CC00CC"/>
                </a:solidFill>
                <a:latin typeface="Arial MT"/>
                <a:cs typeface="Arial MT"/>
              </a:rPr>
              <a:t> </a:t>
            </a:r>
            <a:r>
              <a:rPr sz="1800" dirty="0">
                <a:solidFill>
                  <a:srgbClr val="CC00CC"/>
                </a:solidFill>
                <a:latin typeface="Arial MT"/>
                <a:cs typeface="Arial MT"/>
              </a:rPr>
              <a:t>which</a:t>
            </a:r>
            <a:r>
              <a:rPr sz="1800" spc="-15" dirty="0">
                <a:solidFill>
                  <a:srgbClr val="CC00CC"/>
                </a:solidFill>
                <a:latin typeface="Arial MT"/>
                <a:cs typeface="Arial MT"/>
              </a:rPr>
              <a:t> </a:t>
            </a:r>
            <a:r>
              <a:rPr sz="1800" dirty="0">
                <a:solidFill>
                  <a:srgbClr val="CC00CC"/>
                </a:solidFill>
                <a:latin typeface="Arial MT"/>
                <a:cs typeface="Arial MT"/>
              </a:rPr>
              <a:t>is</a:t>
            </a:r>
            <a:r>
              <a:rPr sz="1800" spc="-50" dirty="0">
                <a:solidFill>
                  <a:srgbClr val="CC00CC"/>
                </a:solidFill>
                <a:latin typeface="Arial MT"/>
                <a:cs typeface="Arial MT"/>
              </a:rPr>
              <a:t> </a:t>
            </a:r>
            <a:r>
              <a:rPr sz="1800" dirty="0">
                <a:solidFill>
                  <a:srgbClr val="CC00CC"/>
                </a:solidFill>
                <a:latin typeface="Arial MT"/>
                <a:cs typeface="Arial MT"/>
              </a:rPr>
              <a:t>the</a:t>
            </a:r>
            <a:r>
              <a:rPr sz="1800" spc="-60" dirty="0">
                <a:solidFill>
                  <a:srgbClr val="CC00CC"/>
                </a:solidFill>
                <a:latin typeface="Arial MT"/>
                <a:cs typeface="Arial MT"/>
              </a:rPr>
              <a:t> </a:t>
            </a:r>
            <a:r>
              <a:rPr sz="1800" dirty="0">
                <a:solidFill>
                  <a:srgbClr val="CC00CC"/>
                </a:solidFill>
                <a:latin typeface="Arial MT"/>
                <a:cs typeface="Arial MT"/>
              </a:rPr>
              <a:t>ideal</a:t>
            </a:r>
            <a:r>
              <a:rPr sz="1800" spc="-40" dirty="0">
                <a:solidFill>
                  <a:srgbClr val="CC00CC"/>
                </a:solidFill>
                <a:latin typeface="Arial MT"/>
                <a:cs typeface="Arial MT"/>
              </a:rPr>
              <a:t> </a:t>
            </a:r>
            <a:r>
              <a:rPr sz="1800" spc="-10" dirty="0">
                <a:solidFill>
                  <a:srgbClr val="CC00CC"/>
                </a:solidFill>
                <a:latin typeface="Arial MT"/>
                <a:cs typeface="Arial MT"/>
              </a:rPr>
              <a:t>cycle </a:t>
            </a:r>
            <a:r>
              <a:rPr sz="1800" dirty="0">
                <a:solidFill>
                  <a:srgbClr val="CC00CC"/>
                </a:solidFill>
                <a:latin typeface="Arial MT"/>
                <a:cs typeface="Arial MT"/>
              </a:rPr>
              <a:t>for</a:t>
            </a:r>
            <a:r>
              <a:rPr sz="1800" spc="-15" dirty="0">
                <a:solidFill>
                  <a:srgbClr val="CC00CC"/>
                </a:solidFill>
                <a:latin typeface="Arial MT"/>
                <a:cs typeface="Arial MT"/>
              </a:rPr>
              <a:t> </a:t>
            </a:r>
            <a:r>
              <a:rPr sz="1800" dirty="0">
                <a:solidFill>
                  <a:srgbClr val="CC00CC"/>
                </a:solidFill>
                <a:latin typeface="Arial MT"/>
                <a:cs typeface="Arial MT"/>
              </a:rPr>
              <a:t>vapor</a:t>
            </a:r>
            <a:r>
              <a:rPr sz="1800" spc="-15" dirty="0">
                <a:solidFill>
                  <a:srgbClr val="CC00CC"/>
                </a:solidFill>
                <a:latin typeface="Arial MT"/>
                <a:cs typeface="Arial MT"/>
              </a:rPr>
              <a:t> </a:t>
            </a:r>
            <a:r>
              <a:rPr sz="1800" dirty="0">
                <a:solidFill>
                  <a:srgbClr val="CC00CC"/>
                </a:solidFill>
                <a:latin typeface="Arial MT"/>
                <a:cs typeface="Arial MT"/>
              </a:rPr>
              <a:t>power</a:t>
            </a:r>
            <a:r>
              <a:rPr sz="1800" spc="-15" dirty="0">
                <a:solidFill>
                  <a:srgbClr val="CC00CC"/>
                </a:solidFill>
                <a:latin typeface="Arial MT"/>
                <a:cs typeface="Arial MT"/>
              </a:rPr>
              <a:t> </a:t>
            </a:r>
            <a:r>
              <a:rPr sz="1800" dirty="0">
                <a:solidFill>
                  <a:srgbClr val="CC00CC"/>
                </a:solidFill>
                <a:latin typeface="Arial MT"/>
                <a:cs typeface="Arial MT"/>
              </a:rPr>
              <a:t>plants.</a:t>
            </a:r>
            <a:r>
              <a:rPr sz="1800" spc="-15" dirty="0">
                <a:solidFill>
                  <a:srgbClr val="CC00CC"/>
                </a:solidFill>
                <a:latin typeface="Arial MT"/>
                <a:cs typeface="Arial MT"/>
              </a:rPr>
              <a:t> </a:t>
            </a:r>
            <a:r>
              <a:rPr sz="1800" dirty="0">
                <a:solidFill>
                  <a:srgbClr val="CC00CC"/>
                </a:solidFill>
                <a:latin typeface="Arial MT"/>
                <a:cs typeface="Arial MT"/>
              </a:rPr>
              <a:t>The</a:t>
            </a:r>
            <a:r>
              <a:rPr sz="1800" spc="-20" dirty="0">
                <a:solidFill>
                  <a:srgbClr val="CC00CC"/>
                </a:solidFill>
                <a:latin typeface="Arial MT"/>
                <a:cs typeface="Arial MT"/>
              </a:rPr>
              <a:t> </a:t>
            </a:r>
            <a:r>
              <a:rPr sz="1800" dirty="0">
                <a:solidFill>
                  <a:srgbClr val="CC00CC"/>
                </a:solidFill>
                <a:latin typeface="Arial MT"/>
                <a:cs typeface="Arial MT"/>
              </a:rPr>
              <a:t>ideal</a:t>
            </a:r>
            <a:r>
              <a:rPr sz="1800" spc="-15" dirty="0">
                <a:solidFill>
                  <a:srgbClr val="CC00CC"/>
                </a:solidFill>
                <a:latin typeface="Arial MT"/>
                <a:cs typeface="Arial MT"/>
              </a:rPr>
              <a:t> </a:t>
            </a:r>
            <a:r>
              <a:rPr sz="1800" dirty="0">
                <a:solidFill>
                  <a:srgbClr val="CC00CC"/>
                </a:solidFill>
                <a:latin typeface="Arial MT"/>
                <a:cs typeface="Arial MT"/>
              </a:rPr>
              <a:t>Rankine</a:t>
            </a:r>
            <a:r>
              <a:rPr sz="1800" spc="-25" dirty="0">
                <a:solidFill>
                  <a:srgbClr val="CC00CC"/>
                </a:solidFill>
                <a:latin typeface="Arial MT"/>
                <a:cs typeface="Arial MT"/>
              </a:rPr>
              <a:t> </a:t>
            </a:r>
            <a:r>
              <a:rPr sz="1800" dirty="0">
                <a:solidFill>
                  <a:srgbClr val="CC00CC"/>
                </a:solidFill>
                <a:latin typeface="Arial MT"/>
                <a:cs typeface="Arial MT"/>
              </a:rPr>
              <a:t>cycle</a:t>
            </a:r>
            <a:r>
              <a:rPr sz="1800" spc="-25" dirty="0">
                <a:solidFill>
                  <a:srgbClr val="CC00CC"/>
                </a:solidFill>
                <a:latin typeface="Arial MT"/>
                <a:cs typeface="Arial MT"/>
              </a:rPr>
              <a:t> </a:t>
            </a:r>
            <a:r>
              <a:rPr sz="1800" dirty="0">
                <a:solidFill>
                  <a:srgbClr val="CC00CC"/>
                </a:solidFill>
                <a:latin typeface="Arial MT"/>
                <a:cs typeface="Arial MT"/>
              </a:rPr>
              <a:t>does</a:t>
            </a:r>
            <a:r>
              <a:rPr sz="1800" spc="-10" dirty="0">
                <a:solidFill>
                  <a:srgbClr val="CC00CC"/>
                </a:solidFill>
                <a:latin typeface="Arial MT"/>
                <a:cs typeface="Arial MT"/>
              </a:rPr>
              <a:t> </a:t>
            </a:r>
            <a:r>
              <a:rPr sz="1800" dirty="0">
                <a:solidFill>
                  <a:srgbClr val="CC00CC"/>
                </a:solidFill>
                <a:latin typeface="Arial MT"/>
                <a:cs typeface="Arial MT"/>
              </a:rPr>
              <a:t>not</a:t>
            </a:r>
            <a:r>
              <a:rPr sz="1800" spc="-15" dirty="0">
                <a:solidFill>
                  <a:srgbClr val="CC00CC"/>
                </a:solidFill>
                <a:latin typeface="Arial MT"/>
                <a:cs typeface="Arial MT"/>
              </a:rPr>
              <a:t> </a:t>
            </a:r>
            <a:r>
              <a:rPr sz="1800" dirty="0">
                <a:solidFill>
                  <a:srgbClr val="CC00CC"/>
                </a:solidFill>
                <a:latin typeface="Arial MT"/>
                <a:cs typeface="Arial MT"/>
              </a:rPr>
              <a:t>involve</a:t>
            </a:r>
            <a:r>
              <a:rPr sz="1800" spc="-15" dirty="0">
                <a:solidFill>
                  <a:srgbClr val="CC00CC"/>
                </a:solidFill>
                <a:latin typeface="Arial MT"/>
                <a:cs typeface="Arial MT"/>
              </a:rPr>
              <a:t> </a:t>
            </a:r>
            <a:r>
              <a:rPr sz="1800" dirty="0">
                <a:solidFill>
                  <a:srgbClr val="CC00CC"/>
                </a:solidFill>
                <a:latin typeface="Arial MT"/>
                <a:cs typeface="Arial MT"/>
              </a:rPr>
              <a:t>any</a:t>
            </a:r>
            <a:r>
              <a:rPr sz="1800" spc="-15" dirty="0">
                <a:solidFill>
                  <a:srgbClr val="CC00CC"/>
                </a:solidFill>
                <a:latin typeface="Arial MT"/>
                <a:cs typeface="Arial MT"/>
              </a:rPr>
              <a:t> </a:t>
            </a:r>
            <a:r>
              <a:rPr sz="1800" spc="-10" dirty="0">
                <a:solidFill>
                  <a:srgbClr val="CC00CC"/>
                </a:solidFill>
                <a:latin typeface="Arial MT"/>
                <a:cs typeface="Arial MT"/>
              </a:rPr>
              <a:t>internal irreversibilities.</a:t>
            </a:r>
            <a:endParaRPr sz="1800">
              <a:latin typeface="Arial MT"/>
              <a:cs typeface="Arial MT"/>
            </a:endParaRPr>
          </a:p>
        </p:txBody>
      </p:sp>
      <p:sp>
        <p:nvSpPr>
          <p:cNvPr id="9" name="object 9"/>
          <p:cNvSpPr txBox="1"/>
          <p:nvPr/>
        </p:nvSpPr>
        <p:spPr>
          <a:xfrm>
            <a:off x="1983741" y="4747971"/>
            <a:ext cx="3220085" cy="289823"/>
          </a:xfrm>
          <a:prstGeom prst="rect">
            <a:avLst/>
          </a:prstGeom>
        </p:spPr>
        <p:txBody>
          <a:bodyPr vert="horz" wrap="square" lIns="0" tIns="12700" rIns="0" bIns="0" rtlCol="0">
            <a:spAutoFit/>
          </a:bodyPr>
          <a:lstStyle/>
          <a:p>
            <a:pPr marL="12700">
              <a:spcBef>
                <a:spcPts val="100"/>
              </a:spcBef>
            </a:pPr>
            <a:r>
              <a:rPr sz="1800" dirty="0">
                <a:solidFill>
                  <a:srgbClr val="3333FF"/>
                </a:solidFill>
                <a:latin typeface="Arial MT"/>
                <a:cs typeface="Arial MT"/>
              </a:rPr>
              <a:t>The</a:t>
            </a:r>
            <a:r>
              <a:rPr sz="1800" spc="-75" dirty="0">
                <a:solidFill>
                  <a:srgbClr val="3333FF"/>
                </a:solidFill>
                <a:latin typeface="Arial MT"/>
                <a:cs typeface="Arial MT"/>
              </a:rPr>
              <a:t> </a:t>
            </a:r>
            <a:r>
              <a:rPr sz="1800" dirty="0">
                <a:solidFill>
                  <a:srgbClr val="3333FF"/>
                </a:solidFill>
                <a:latin typeface="Arial MT"/>
                <a:cs typeface="Arial MT"/>
              </a:rPr>
              <a:t>simple</a:t>
            </a:r>
            <a:r>
              <a:rPr sz="1800" spc="-55" dirty="0">
                <a:solidFill>
                  <a:srgbClr val="3333FF"/>
                </a:solidFill>
                <a:latin typeface="Arial MT"/>
                <a:cs typeface="Arial MT"/>
              </a:rPr>
              <a:t> </a:t>
            </a:r>
            <a:r>
              <a:rPr sz="1800" dirty="0">
                <a:solidFill>
                  <a:srgbClr val="3333FF"/>
                </a:solidFill>
                <a:latin typeface="Arial MT"/>
                <a:cs typeface="Arial MT"/>
              </a:rPr>
              <a:t>ideal</a:t>
            </a:r>
            <a:r>
              <a:rPr sz="1800" spc="-55" dirty="0">
                <a:solidFill>
                  <a:srgbClr val="3333FF"/>
                </a:solidFill>
                <a:latin typeface="Arial MT"/>
                <a:cs typeface="Arial MT"/>
              </a:rPr>
              <a:t> </a:t>
            </a:r>
            <a:r>
              <a:rPr sz="1800" dirty="0">
                <a:solidFill>
                  <a:srgbClr val="3333FF"/>
                </a:solidFill>
                <a:latin typeface="Arial MT"/>
                <a:cs typeface="Arial MT"/>
              </a:rPr>
              <a:t>Rankine</a:t>
            </a:r>
            <a:r>
              <a:rPr sz="1800" spc="-35"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2056766" y="4149725"/>
            <a:ext cx="2713863" cy="645795"/>
          </a:xfrm>
          <a:prstGeom prst="rect">
            <a:avLst/>
          </a:prstGeom>
        </p:spPr>
      </p:pic>
      <p:pic>
        <p:nvPicPr>
          <p:cNvPr id="4" name="object 4"/>
          <p:cNvPicPr/>
          <p:nvPr/>
        </p:nvPicPr>
        <p:blipFill>
          <a:blip r:embed="rId3" cstate="print"/>
          <a:stretch>
            <a:fillRect/>
          </a:stretch>
        </p:blipFill>
        <p:spPr>
          <a:xfrm>
            <a:off x="7924165" y="343535"/>
            <a:ext cx="2142998" cy="340995"/>
          </a:xfrm>
          <a:prstGeom prst="rect">
            <a:avLst/>
          </a:prstGeom>
        </p:spPr>
      </p:pic>
      <p:pic>
        <p:nvPicPr>
          <p:cNvPr id="5" name="object 5"/>
          <p:cNvPicPr/>
          <p:nvPr/>
        </p:nvPicPr>
        <p:blipFill>
          <a:blip r:embed="rId4" cstate="print"/>
          <a:stretch>
            <a:fillRect/>
          </a:stretch>
        </p:blipFill>
        <p:spPr>
          <a:xfrm>
            <a:off x="7086600" y="760095"/>
            <a:ext cx="3018154" cy="298450"/>
          </a:xfrm>
          <a:prstGeom prst="rect">
            <a:avLst/>
          </a:prstGeom>
        </p:spPr>
      </p:pic>
      <p:pic>
        <p:nvPicPr>
          <p:cNvPr id="6" name="object 6"/>
          <p:cNvPicPr/>
          <p:nvPr/>
        </p:nvPicPr>
        <p:blipFill>
          <a:blip r:embed="rId5" cstate="print"/>
          <a:stretch>
            <a:fillRect/>
          </a:stretch>
        </p:blipFill>
        <p:spPr>
          <a:xfrm>
            <a:off x="5470525" y="2654935"/>
            <a:ext cx="3559936" cy="311785"/>
          </a:xfrm>
          <a:prstGeom prst="rect">
            <a:avLst/>
          </a:prstGeom>
        </p:spPr>
      </p:pic>
      <p:pic>
        <p:nvPicPr>
          <p:cNvPr id="7" name="object 7"/>
          <p:cNvPicPr/>
          <p:nvPr/>
        </p:nvPicPr>
        <p:blipFill>
          <a:blip r:embed="rId6" cstate="print"/>
          <a:stretch>
            <a:fillRect/>
          </a:stretch>
        </p:blipFill>
        <p:spPr>
          <a:xfrm>
            <a:off x="5478145" y="3044826"/>
            <a:ext cx="2138933" cy="578485"/>
          </a:xfrm>
          <a:prstGeom prst="rect">
            <a:avLst/>
          </a:prstGeom>
        </p:spPr>
      </p:pic>
      <p:sp>
        <p:nvSpPr>
          <p:cNvPr id="8" name="object 8"/>
          <p:cNvSpPr txBox="1">
            <a:spLocks noGrp="1"/>
          </p:cNvSpPr>
          <p:nvPr>
            <p:ph type="title"/>
          </p:nvPr>
        </p:nvSpPr>
        <p:spPr>
          <a:xfrm>
            <a:off x="1831340" y="-1346201"/>
            <a:ext cx="6223000" cy="382156"/>
          </a:xfrm>
          <a:prstGeom prst="rect">
            <a:avLst/>
          </a:prstGeom>
        </p:spPr>
        <p:txBody>
          <a:bodyPr vert="horz" wrap="square" lIns="0" tIns="12700" rIns="0" bIns="0" rtlCol="0" anchor="t">
            <a:spAutoFit/>
          </a:bodyPr>
          <a:lstStyle/>
          <a:p>
            <a:pPr marL="12700">
              <a:spcBef>
                <a:spcPts val="100"/>
              </a:spcBef>
            </a:pPr>
            <a:r>
              <a:rPr sz="2400" spc="-10" dirty="0">
                <a:solidFill>
                  <a:srgbClr val="FF3300"/>
                </a:solidFill>
              </a:rPr>
              <a:t>Energy</a:t>
            </a:r>
            <a:r>
              <a:rPr sz="2400" spc="-140" dirty="0">
                <a:solidFill>
                  <a:srgbClr val="FF3300"/>
                </a:solidFill>
              </a:rPr>
              <a:t> </a:t>
            </a:r>
            <a:r>
              <a:rPr sz="2400" dirty="0">
                <a:solidFill>
                  <a:srgbClr val="FF3300"/>
                </a:solidFill>
              </a:rPr>
              <a:t>Analysis</a:t>
            </a:r>
            <a:r>
              <a:rPr sz="2400" spc="-25" dirty="0">
                <a:solidFill>
                  <a:srgbClr val="FF3300"/>
                </a:solidFill>
              </a:rPr>
              <a:t> </a:t>
            </a:r>
            <a:r>
              <a:rPr sz="2400" dirty="0">
                <a:solidFill>
                  <a:srgbClr val="FF3300"/>
                </a:solidFill>
              </a:rPr>
              <a:t>of</a:t>
            </a:r>
            <a:r>
              <a:rPr sz="2400" spc="-65" dirty="0">
                <a:solidFill>
                  <a:srgbClr val="FF3300"/>
                </a:solidFill>
              </a:rPr>
              <a:t> </a:t>
            </a:r>
            <a:r>
              <a:rPr sz="2400" dirty="0">
                <a:solidFill>
                  <a:srgbClr val="FF3300"/>
                </a:solidFill>
              </a:rPr>
              <a:t>the</a:t>
            </a:r>
            <a:r>
              <a:rPr sz="2400" spc="-60" dirty="0">
                <a:solidFill>
                  <a:srgbClr val="FF3300"/>
                </a:solidFill>
              </a:rPr>
              <a:t> </a:t>
            </a:r>
            <a:r>
              <a:rPr sz="2400" dirty="0">
                <a:solidFill>
                  <a:srgbClr val="FF3300"/>
                </a:solidFill>
              </a:rPr>
              <a:t>Ideal</a:t>
            </a:r>
            <a:r>
              <a:rPr sz="2400" spc="-70" dirty="0">
                <a:solidFill>
                  <a:srgbClr val="FF3300"/>
                </a:solidFill>
              </a:rPr>
              <a:t> </a:t>
            </a:r>
            <a:r>
              <a:rPr sz="2400" dirty="0">
                <a:solidFill>
                  <a:srgbClr val="FF3300"/>
                </a:solidFill>
              </a:rPr>
              <a:t>Rankine</a:t>
            </a:r>
            <a:r>
              <a:rPr sz="2400" spc="-35" dirty="0">
                <a:solidFill>
                  <a:srgbClr val="FF3300"/>
                </a:solidFill>
              </a:rPr>
              <a:t> </a:t>
            </a:r>
            <a:r>
              <a:rPr sz="2400" spc="-10" dirty="0">
                <a:solidFill>
                  <a:srgbClr val="FF3300"/>
                </a:solidFill>
              </a:rPr>
              <a:t>Cycle</a:t>
            </a:r>
            <a:endParaRPr sz="2400"/>
          </a:p>
        </p:txBody>
      </p:sp>
      <p:sp>
        <p:nvSpPr>
          <p:cNvPr id="9" name="object 9"/>
          <p:cNvSpPr txBox="1"/>
          <p:nvPr/>
        </p:nvSpPr>
        <p:spPr>
          <a:xfrm>
            <a:off x="5337175" y="-887222"/>
            <a:ext cx="2905760" cy="289823"/>
          </a:xfrm>
          <a:prstGeom prst="rect">
            <a:avLst/>
          </a:prstGeom>
        </p:spPr>
        <p:txBody>
          <a:bodyPr vert="horz" wrap="square" lIns="0" tIns="12700" rIns="0" bIns="0" rtlCol="0">
            <a:spAutoFit/>
          </a:bodyPr>
          <a:lstStyle/>
          <a:p>
            <a:pPr marL="12700">
              <a:spcBef>
                <a:spcPts val="100"/>
              </a:spcBef>
            </a:pPr>
            <a:r>
              <a:rPr sz="1800" spc="-10" dirty="0">
                <a:solidFill>
                  <a:srgbClr val="CC00CC"/>
                </a:solidFill>
                <a:latin typeface="Arial MT"/>
                <a:cs typeface="Arial MT"/>
              </a:rPr>
              <a:t>Steady-</a:t>
            </a:r>
            <a:r>
              <a:rPr sz="1800" dirty="0">
                <a:solidFill>
                  <a:srgbClr val="CC00CC"/>
                </a:solidFill>
                <a:latin typeface="Arial MT"/>
                <a:cs typeface="Arial MT"/>
              </a:rPr>
              <a:t>flow</a:t>
            </a:r>
            <a:r>
              <a:rPr sz="1800" spc="-40" dirty="0">
                <a:solidFill>
                  <a:srgbClr val="CC00CC"/>
                </a:solidFill>
                <a:latin typeface="Arial MT"/>
                <a:cs typeface="Arial MT"/>
              </a:rPr>
              <a:t> </a:t>
            </a:r>
            <a:r>
              <a:rPr sz="1800" dirty="0">
                <a:solidFill>
                  <a:srgbClr val="CC00CC"/>
                </a:solidFill>
                <a:latin typeface="Arial MT"/>
                <a:cs typeface="Arial MT"/>
              </a:rPr>
              <a:t>energy</a:t>
            </a:r>
            <a:r>
              <a:rPr sz="1800" spc="-25" dirty="0">
                <a:solidFill>
                  <a:srgbClr val="CC00CC"/>
                </a:solidFill>
                <a:latin typeface="Arial MT"/>
                <a:cs typeface="Arial MT"/>
              </a:rPr>
              <a:t> </a:t>
            </a:r>
            <a:r>
              <a:rPr sz="1800" spc="-10" dirty="0">
                <a:solidFill>
                  <a:srgbClr val="CC00CC"/>
                </a:solidFill>
                <a:latin typeface="Arial MT"/>
                <a:cs typeface="Arial MT"/>
              </a:rPr>
              <a:t>equation</a:t>
            </a:r>
            <a:endParaRPr sz="1800">
              <a:latin typeface="Arial MT"/>
              <a:cs typeface="Arial MT"/>
            </a:endParaRPr>
          </a:p>
        </p:txBody>
      </p:sp>
      <p:sp>
        <p:nvSpPr>
          <p:cNvPr id="10" name="object 10"/>
          <p:cNvSpPr txBox="1"/>
          <p:nvPr/>
        </p:nvSpPr>
        <p:spPr>
          <a:xfrm>
            <a:off x="1907540" y="2772536"/>
            <a:ext cx="3201670" cy="1309653"/>
          </a:xfrm>
          <a:prstGeom prst="rect">
            <a:avLst/>
          </a:prstGeom>
        </p:spPr>
        <p:txBody>
          <a:bodyPr vert="horz" wrap="square" lIns="0" tIns="14604" rIns="0" bIns="0" rtlCol="0">
            <a:spAutoFit/>
          </a:bodyPr>
          <a:lstStyle/>
          <a:p>
            <a:pPr marL="12700" marR="5080">
              <a:lnSpc>
                <a:spcPct val="99400"/>
              </a:lnSpc>
              <a:spcBef>
                <a:spcPts val="114"/>
              </a:spcBef>
            </a:pPr>
            <a:r>
              <a:rPr sz="1700" dirty="0">
                <a:latin typeface="Arial MT"/>
                <a:cs typeface="Arial MT"/>
              </a:rPr>
              <a:t>The</a:t>
            </a:r>
            <a:r>
              <a:rPr sz="1700" spc="-40" dirty="0">
                <a:latin typeface="Arial MT"/>
                <a:cs typeface="Arial MT"/>
              </a:rPr>
              <a:t> </a:t>
            </a:r>
            <a:r>
              <a:rPr sz="1700" dirty="0">
                <a:latin typeface="Arial MT"/>
                <a:cs typeface="Arial MT"/>
              </a:rPr>
              <a:t>efficiency</a:t>
            </a:r>
            <a:r>
              <a:rPr sz="1700" spc="-40" dirty="0">
                <a:latin typeface="Arial MT"/>
                <a:cs typeface="Arial MT"/>
              </a:rPr>
              <a:t> </a:t>
            </a:r>
            <a:r>
              <a:rPr sz="1700" dirty="0">
                <a:latin typeface="Arial MT"/>
                <a:cs typeface="Arial MT"/>
              </a:rPr>
              <a:t>of</a:t>
            </a:r>
            <a:r>
              <a:rPr sz="1700" spc="-45" dirty="0">
                <a:latin typeface="Arial MT"/>
                <a:cs typeface="Arial MT"/>
              </a:rPr>
              <a:t> </a:t>
            </a:r>
            <a:r>
              <a:rPr sz="1700" dirty="0">
                <a:latin typeface="Arial MT"/>
                <a:cs typeface="Arial MT"/>
              </a:rPr>
              <a:t>power</a:t>
            </a:r>
            <a:r>
              <a:rPr sz="1700" spc="-45" dirty="0">
                <a:latin typeface="Arial MT"/>
                <a:cs typeface="Arial MT"/>
              </a:rPr>
              <a:t> </a:t>
            </a:r>
            <a:r>
              <a:rPr sz="1700" dirty="0">
                <a:latin typeface="Arial MT"/>
                <a:cs typeface="Arial MT"/>
              </a:rPr>
              <a:t>plants</a:t>
            </a:r>
            <a:r>
              <a:rPr sz="1700" spc="-45" dirty="0">
                <a:latin typeface="Arial MT"/>
                <a:cs typeface="Arial MT"/>
              </a:rPr>
              <a:t> </a:t>
            </a:r>
            <a:r>
              <a:rPr sz="1700" spc="-25" dirty="0">
                <a:latin typeface="Arial MT"/>
                <a:cs typeface="Arial MT"/>
              </a:rPr>
              <a:t>in </a:t>
            </a:r>
            <a:r>
              <a:rPr sz="1700" dirty="0">
                <a:latin typeface="Arial MT"/>
                <a:cs typeface="Arial MT"/>
              </a:rPr>
              <a:t>the</a:t>
            </a:r>
            <a:r>
              <a:rPr sz="1700" spc="-35" dirty="0">
                <a:latin typeface="Arial MT"/>
                <a:cs typeface="Arial MT"/>
              </a:rPr>
              <a:t> </a:t>
            </a:r>
            <a:r>
              <a:rPr sz="1700" dirty="0">
                <a:latin typeface="Arial MT"/>
                <a:cs typeface="Arial MT"/>
              </a:rPr>
              <a:t>U.S.</a:t>
            </a:r>
            <a:r>
              <a:rPr sz="1700" spc="-45" dirty="0">
                <a:latin typeface="Arial MT"/>
                <a:cs typeface="Arial MT"/>
              </a:rPr>
              <a:t> </a:t>
            </a:r>
            <a:r>
              <a:rPr sz="1700" dirty="0">
                <a:latin typeface="Arial MT"/>
                <a:cs typeface="Arial MT"/>
              </a:rPr>
              <a:t>is</a:t>
            </a:r>
            <a:r>
              <a:rPr sz="1700" spc="-40" dirty="0">
                <a:latin typeface="Arial MT"/>
                <a:cs typeface="Arial MT"/>
              </a:rPr>
              <a:t> </a:t>
            </a:r>
            <a:r>
              <a:rPr sz="1700" dirty="0">
                <a:latin typeface="Arial MT"/>
                <a:cs typeface="Arial MT"/>
              </a:rPr>
              <a:t>often</a:t>
            </a:r>
            <a:r>
              <a:rPr sz="1700" spc="-30" dirty="0">
                <a:latin typeface="Arial MT"/>
                <a:cs typeface="Arial MT"/>
              </a:rPr>
              <a:t> </a:t>
            </a:r>
            <a:r>
              <a:rPr sz="1700" dirty="0">
                <a:latin typeface="Arial MT"/>
                <a:cs typeface="Arial MT"/>
              </a:rPr>
              <a:t>expressed</a:t>
            </a:r>
            <a:r>
              <a:rPr sz="1700" spc="-35" dirty="0">
                <a:latin typeface="Arial MT"/>
                <a:cs typeface="Arial MT"/>
              </a:rPr>
              <a:t> </a:t>
            </a:r>
            <a:r>
              <a:rPr sz="1700" spc="-25" dirty="0">
                <a:latin typeface="Arial MT"/>
                <a:cs typeface="Arial MT"/>
              </a:rPr>
              <a:t>in </a:t>
            </a:r>
            <a:r>
              <a:rPr sz="1700" dirty="0">
                <a:latin typeface="Arial MT"/>
                <a:cs typeface="Arial MT"/>
              </a:rPr>
              <a:t>terms</a:t>
            </a:r>
            <a:r>
              <a:rPr sz="1700" spc="-25" dirty="0">
                <a:latin typeface="Arial MT"/>
                <a:cs typeface="Arial MT"/>
              </a:rPr>
              <a:t> </a:t>
            </a:r>
            <a:r>
              <a:rPr sz="1700" dirty="0">
                <a:latin typeface="Arial MT"/>
                <a:cs typeface="Arial MT"/>
              </a:rPr>
              <a:t>of</a:t>
            </a:r>
            <a:r>
              <a:rPr sz="1700" spc="-25" dirty="0">
                <a:latin typeface="Arial MT"/>
                <a:cs typeface="Arial MT"/>
              </a:rPr>
              <a:t> </a:t>
            </a:r>
            <a:r>
              <a:rPr sz="1700" b="1" dirty="0">
                <a:latin typeface="Arial"/>
                <a:cs typeface="Arial"/>
              </a:rPr>
              <a:t>heat</a:t>
            </a:r>
            <a:r>
              <a:rPr sz="1700" b="1" spc="-20" dirty="0">
                <a:latin typeface="Arial"/>
                <a:cs typeface="Arial"/>
              </a:rPr>
              <a:t> </a:t>
            </a:r>
            <a:r>
              <a:rPr sz="1700" b="1" dirty="0">
                <a:latin typeface="Arial"/>
                <a:cs typeface="Arial"/>
              </a:rPr>
              <a:t>rate</a:t>
            </a:r>
            <a:r>
              <a:rPr sz="1700" dirty="0">
                <a:latin typeface="Arial MT"/>
                <a:cs typeface="Arial MT"/>
              </a:rPr>
              <a:t>,</a:t>
            </a:r>
            <a:r>
              <a:rPr sz="1700" spc="-25" dirty="0">
                <a:latin typeface="Arial MT"/>
                <a:cs typeface="Arial MT"/>
              </a:rPr>
              <a:t> </a:t>
            </a:r>
            <a:r>
              <a:rPr sz="1700" dirty="0">
                <a:latin typeface="Arial MT"/>
                <a:cs typeface="Arial MT"/>
              </a:rPr>
              <a:t>which</a:t>
            </a:r>
            <a:r>
              <a:rPr sz="1700" spc="-20" dirty="0">
                <a:latin typeface="Arial MT"/>
                <a:cs typeface="Arial MT"/>
              </a:rPr>
              <a:t> </a:t>
            </a:r>
            <a:r>
              <a:rPr sz="1700" dirty="0">
                <a:latin typeface="Arial MT"/>
                <a:cs typeface="Arial MT"/>
              </a:rPr>
              <a:t>is</a:t>
            </a:r>
            <a:r>
              <a:rPr sz="1700" spc="-20" dirty="0">
                <a:latin typeface="Arial MT"/>
                <a:cs typeface="Arial MT"/>
              </a:rPr>
              <a:t> </a:t>
            </a:r>
            <a:r>
              <a:rPr sz="1700" spc="-25" dirty="0">
                <a:latin typeface="Arial MT"/>
                <a:cs typeface="Arial MT"/>
              </a:rPr>
              <a:t>the </a:t>
            </a:r>
            <a:r>
              <a:rPr sz="1700" dirty="0">
                <a:latin typeface="Arial MT"/>
                <a:cs typeface="Arial MT"/>
              </a:rPr>
              <a:t>amount</a:t>
            </a:r>
            <a:r>
              <a:rPr sz="1700" spc="-80" dirty="0">
                <a:latin typeface="Arial MT"/>
                <a:cs typeface="Arial MT"/>
              </a:rPr>
              <a:t> </a:t>
            </a:r>
            <a:r>
              <a:rPr sz="1700" dirty="0">
                <a:latin typeface="Arial MT"/>
                <a:cs typeface="Arial MT"/>
              </a:rPr>
              <a:t>of</a:t>
            </a:r>
            <a:r>
              <a:rPr sz="1700" spc="-85" dirty="0">
                <a:latin typeface="Arial MT"/>
                <a:cs typeface="Arial MT"/>
              </a:rPr>
              <a:t> </a:t>
            </a:r>
            <a:r>
              <a:rPr sz="1700" dirty="0">
                <a:latin typeface="Arial MT"/>
                <a:cs typeface="Arial MT"/>
              </a:rPr>
              <a:t>heat</a:t>
            </a:r>
            <a:r>
              <a:rPr sz="1700" spc="-55" dirty="0">
                <a:latin typeface="Arial MT"/>
                <a:cs typeface="Arial MT"/>
              </a:rPr>
              <a:t> </a:t>
            </a:r>
            <a:r>
              <a:rPr sz="1700" dirty="0">
                <a:latin typeface="Arial MT"/>
                <a:cs typeface="Arial MT"/>
              </a:rPr>
              <a:t>supplied,</a:t>
            </a:r>
            <a:r>
              <a:rPr sz="1700" spc="-80" dirty="0">
                <a:latin typeface="Arial MT"/>
                <a:cs typeface="Arial MT"/>
              </a:rPr>
              <a:t> </a:t>
            </a:r>
            <a:r>
              <a:rPr sz="1700" dirty="0">
                <a:latin typeface="Arial MT"/>
                <a:cs typeface="Arial MT"/>
              </a:rPr>
              <a:t>in</a:t>
            </a:r>
            <a:r>
              <a:rPr sz="1700" spc="-75" dirty="0">
                <a:latin typeface="Arial MT"/>
                <a:cs typeface="Arial MT"/>
              </a:rPr>
              <a:t> </a:t>
            </a:r>
            <a:r>
              <a:rPr sz="1700" spc="-10" dirty="0">
                <a:latin typeface="Arial MT"/>
                <a:cs typeface="Arial MT"/>
              </a:rPr>
              <a:t>Btu’s, </a:t>
            </a:r>
            <a:r>
              <a:rPr sz="1700" dirty="0">
                <a:latin typeface="Arial MT"/>
                <a:cs typeface="Arial MT"/>
              </a:rPr>
              <a:t>to</a:t>
            </a:r>
            <a:r>
              <a:rPr sz="1700" spc="-35" dirty="0">
                <a:latin typeface="Arial MT"/>
                <a:cs typeface="Arial MT"/>
              </a:rPr>
              <a:t> </a:t>
            </a:r>
            <a:r>
              <a:rPr sz="1700" dirty="0">
                <a:latin typeface="Arial MT"/>
                <a:cs typeface="Arial MT"/>
              </a:rPr>
              <a:t>generate</a:t>
            </a:r>
            <a:r>
              <a:rPr sz="1700" spc="-30" dirty="0">
                <a:latin typeface="Arial MT"/>
                <a:cs typeface="Arial MT"/>
              </a:rPr>
              <a:t> </a:t>
            </a:r>
            <a:r>
              <a:rPr sz="1700" dirty="0">
                <a:latin typeface="Arial MT"/>
                <a:cs typeface="Arial MT"/>
              </a:rPr>
              <a:t>1</a:t>
            </a:r>
            <a:r>
              <a:rPr sz="1700" spc="-30" dirty="0">
                <a:latin typeface="Arial MT"/>
                <a:cs typeface="Arial MT"/>
              </a:rPr>
              <a:t> </a:t>
            </a:r>
            <a:r>
              <a:rPr sz="1700" dirty="0">
                <a:latin typeface="Arial MT"/>
                <a:cs typeface="Arial MT"/>
              </a:rPr>
              <a:t>kWh</a:t>
            </a:r>
            <a:r>
              <a:rPr sz="1700" spc="-30" dirty="0">
                <a:latin typeface="Arial MT"/>
                <a:cs typeface="Arial MT"/>
              </a:rPr>
              <a:t> </a:t>
            </a:r>
            <a:r>
              <a:rPr sz="1700" dirty="0">
                <a:latin typeface="Arial MT"/>
                <a:cs typeface="Arial MT"/>
              </a:rPr>
              <a:t>of</a:t>
            </a:r>
            <a:r>
              <a:rPr sz="1700" spc="-40" dirty="0">
                <a:latin typeface="Arial MT"/>
                <a:cs typeface="Arial MT"/>
              </a:rPr>
              <a:t> </a:t>
            </a:r>
            <a:r>
              <a:rPr sz="1700" spc="-10" dirty="0">
                <a:latin typeface="Arial MT"/>
                <a:cs typeface="Arial MT"/>
              </a:rPr>
              <a:t>electricity.</a:t>
            </a:r>
            <a:endParaRPr sz="1700">
              <a:latin typeface="Arial MT"/>
              <a:cs typeface="Arial MT"/>
            </a:endParaRPr>
          </a:p>
        </p:txBody>
      </p:sp>
      <p:sp>
        <p:nvSpPr>
          <p:cNvPr id="11" name="object 11"/>
          <p:cNvSpPr txBox="1"/>
          <p:nvPr/>
        </p:nvSpPr>
        <p:spPr>
          <a:xfrm>
            <a:off x="5413375" y="3684270"/>
            <a:ext cx="4133850" cy="1111714"/>
          </a:xfrm>
          <a:prstGeom prst="rect">
            <a:avLst/>
          </a:prstGeom>
        </p:spPr>
        <p:txBody>
          <a:bodyPr vert="horz" wrap="square" lIns="0" tIns="14604" rIns="0" bIns="0" rtlCol="0">
            <a:spAutoFit/>
          </a:bodyPr>
          <a:lstStyle/>
          <a:p>
            <a:pPr marL="12700" marR="5080">
              <a:lnSpc>
                <a:spcPct val="99300"/>
              </a:lnSpc>
              <a:spcBef>
                <a:spcPts val="114"/>
              </a:spcBef>
            </a:pPr>
            <a:r>
              <a:rPr sz="1800" dirty="0">
                <a:latin typeface="Arial MT"/>
                <a:cs typeface="Arial MT"/>
              </a:rPr>
              <a:t>The</a:t>
            </a:r>
            <a:r>
              <a:rPr sz="1800" spc="-70" dirty="0">
                <a:latin typeface="Arial MT"/>
                <a:cs typeface="Arial MT"/>
              </a:rPr>
              <a:t> </a:t>
            </a:r>
            <a:r>
              <a:rPr sz="1800" spc="-10" dirty="0">
                <a:latin typeface="Arial MT"/>
                <a:cs typeface="Arial MT"/>
              </a:rPr>
              <a:t>thermal</a:t>
            </a:r>
            <a:r>
              <a:rPr sz="1800" spc="-65" dirty="0">
                <a:latin typeface="Arial MT"/>
                <a:cs typeface="Arial MT"/>
              </a:rPr>
              <a:t> </a:t>
            </a:r>
            <a:r>
              <a:rPr sz="1800" dirty="0">
                <a:latin typeface="Arial MT"/>
                <a:cs typeface="Arial MT"/>
              </a:rPr>
              <a:t>efficiency</a:t>
            </a:r>
            <a:r>
              <a:rPr sz="1800" spc="-55" dirty="0">
                <a:latin typeface="Arial MT"/>
                <a:cs typeface="Arial MT"/>
              </a:rPr>
              <a:t> </a:t>
            </a:r>
            <a:r>
              <a:rPr sz="1800" dirty="0">
                <a:latin typeface="Arial MT"/>
                <a:cs typeface="Arial MT"/>
              </a:rPr>
              <a:t>can</a:t>
            </a:r>
            <a:r>
              <a:rPr sz="1800" spc="-75" dirty="0">
                <a:latin typeface="Arial MT"/>
                <a:cs typeface="Arial MT"/>
              </a:rPr>
              <a:t> </a:t>
            </a:r>
            <a:r>
              <a:rPr sz="1800" dirty="0">
                <a:latin typeface="Arial MT"/>
                <a:cs typeface="Arial MT"/>
              </a:rPr>
              <a:t>be</a:t>
            </a:r>
            <a:r>
              <a:rPr sz="1800" spc="-75" dirty="0">
                <a:latin typeface="Arial MT"/>
                <a:cs typeface="Arial MT"/>
              </a:rPr>
              <a:t> </a:t>
            </a:r>
            <a:r>
              <a:rPr sz="1800" spc="-10" dirty="0">
                <a:latin typeface="Arial MT"/>
                <a:cs typeface="Arial MT"/>
              </a:rPr>
              <a:t>interpreted </a:t>
            </a:r>
            <a:r>
              <a:rPr sz="1800" dirty="0">
                <a:latin typeface="Arial MT"/>
                <a:cs typeface="Arial MT"/>
              </a:rPr>
              <a:t>as</a:t>
            </a:r>
            <a:r>
              <a:rPr sz="1800" spc="-10" dirty="0">
                <a:latin typeface="Arial MT"/>
                <a:cs typeface="Arial MT"/>
              </a:rPr>
              <a:t> </a:t>
            </a:r>
            <a:r>
              <a:rPr sz="1800" dirty="0">
                <a:latin typeface="Arial MT"/>
                <a:cs typeface="Arial MT"/>
              </a:rPr>
              <a:t>the</a:t>
            </a:r>
            <a:r>
              <a:rPr sz="1800" spc="-15" dirty="0">
                <a:latin typeface="Arial MT"/>
                <a:cs typeface="Arial MT"/>
              </a:rPr>
              <a:t> </a:t>
            </a:r>
            <a:r>
              <a:rPr sz="1800" dirty="0">
                <a:latin typeface="Arial MT"/>
                <a:cs typeface="Arial MT"/>
              </a:rPr>
              <a:t>ratio</a:t>
            </a:r>
            <a:r>
              <a:rPr sz="1800" spc="-20" dirty="0">
                <a:latin typeface="Arial MT"/>
                <a:cs typeface="Arial MT"/>
              </a:rPr>
              <a:t> </a:t>
            </a:r>
            <a:r>
              <a:rPr sz="1800" dirty="0">
                <a:latin typeface="Arial MT"/>
                <a:cs typeface="Arial MT"/>
              </a:rPr>
              <a:t>of</a:t>
            </a:r>
            <a:r>
              <a:rPr sz="1800" spc="-5"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area</a:t>
            </a:r>
            <a:r>
              <a:rPr sz="1800" spc="-5" dirty="0">
                <a:latin typeface="Arial MT"/>
                <a:cs typeface="Arial MT"/>
              </a:rPr>
              <a:t> </a:t>
            </a:r>
            <a:r>
              <a:rPr sz="1800" dirty="0">
                <a:latin typeface="Arial MT"/>
                <a:cs typeface="Arial MT"/>
              </a:rPr>
              <a:t>enclosed</a:t>
            </a:r>
            <a:r>
              <a:rPr sz="1800" spc="-20" dirty="0">
                <a:latin typeface="Arial MT"/>
                <a:cs typeface="Arial MT"/>
              </a:rPr>
              <a:t> </a:t>
            </a:r>
            <a:r>
              <a:rPr sz="1800" dirty="0">
                <a:latin typeface="Arial MT"/>
                <a:cs typeface="Arial MT"/>
              </a:rPr>
              <a:t>by</a:t>
            </a:r>
            <a:r>
              <a:rPr sz="1800" spc="-5" dirty="0">
                <a:latin typeface="Arial MT"/>
                <a:cs typeface="Arial MT"/>
              </a:rPr>
              <a:t> </a:t>
            </a:r>
            <a:r>
              <a:rPr sz="1800" spc="-25" dirty="0">
                <a:latin typeface="Arial MT"/>
                <a:cs typeface="Arial MT"/>
              </a:rPr>
              <a:t>the </a:t>
            </a:r>
            <a:r>
              <a:rPr sz="1800" dirty="0">
                <a:latin typeface="Arial MT"/>
                <a:cs typeface="Arial MT"/>
              </a:rPr>
              <a:t>cycle</a:t>
            </a:r>
            <a:r>
              <a:rPr sz="1800" spc="-25" dirty="0">
                <a:latin typeface="Arial MT"/>
                <a:cs typeface="Arial MT"/>
              </a:rPr>
              <a:t> </a:t>
            </a:r>
            <a:r>
              <a:rPr sz="1800" dirty="0">
                <a:latin typeface="Arial MT"/>
                <a:cs typeface="Arial MT"/>
              </a:rPr>
              <a:t>on</a:t>
            </a:r>
            <a:r>
              <a:rPr sz="1800" spc="-10" dirty="0">
                <a:latin typeface="Arial MT"/>
                <a:cs typeface="Arial MT"/>
              </a:rPr>
              <a:t> </a:t>
            </a:r>
            <a:r>
              <a:rPr sz="1800" dirty="0">
                <a:latin typeface="Arial MT"/>
                <a:cs typeface="Arial MT"/>
              </a:rPr>
              <a:t>a</a:t>
            </a:r>
            <a:r>
              <a:rPr sz="1800" spc="-25" dirty="0">
                <a:latin typeface="Arial MT"/>
                <a:cs typeface="Arial MT"/>
              </a:rPr>
              <a:t> </a:t>
            </a:r>
            <a:r>
              <a:rPr sz="1800" i="1" spc="-10" dirty="0">
                <a:latin typeface="Arial"/>
                <a:cs typeface="Arial"/>
              </a:rPr>
              <a:t>T-</a:t>
            </a:r>
            <a:r>
              <a:rPr sz="1800" i="1" dirty="0">
                <a:latin typeface="Arial"/>
                <a:cs typeface="Arial"/>
              </a:rPr>
              <a:t>s</a:t>
            </a:r>
            <a:r>
              <a:rPr sz="1800" i="1" spc="-40" dirty="0">
                <a:latin typeface="Arial"/>
                <a:cs typeface="Arial"/>
              </a:rPr>
              <a:t> </a:t>
            </a:r>
            <a:r>
              <a:rPr sz="1800" dirty="0">
                <a:latin typeface="Arial MT"/>
                <a:cs typeface="Arial MT"/>
              </a:rPr>
              <a:t>diagram</a:t>
            </a:r>
            <a:r>
              <a:rPr sz="1800" spc="-10" dirty="0">
                <a:latin typeface="Arial MT"/>
                <a:cs typeface="Arial MT"/>
              </a:rPr>
              <a:t> </a:t>
            </a:r>
            <a:r>
              <a:rPr sz="1800" dirty="0">
                <a:latin typeface="Arial MT"/>
                <a:cs typeface="Arial MT"/>
              </a:rPr>
              <a:t>to</a:t>
            </a:r>
            <a:r>
              <a:rPr sz="1800" spc="-30" dirty="0">
                <a:latin typeface="Arial MT"/>
                <a:cs typeface="Arial MT"/>
              </a:rPr>
              <a:t> </a:t>
            </a:r>
            <a:r>
              <a:rPr sz="1800" dirty="0">
                <a:latin typeface="Arial MT"/>
                <a:cs typeface="Arial MT"/>
              </a:rPr>
              <a:t>the</a:t>
            </a:r>
            <a:r>
              <a:rPr sz="1800" spc="-45" dirty="0">
                <a:latin typeface="Arial MT"/>
                <a:cs typeface="Arial MT"/>
              </a:rPr>
              <a:t> </a:t>
            </a:r>
            <a:r>
              <a:rPr sz="1800" dirty="0">
                <a:latin typeface="Arial MT"/>
                <a:cs typeface="Arial MT"/>
              </a:rPr>
              <a:t>area</a:t>
            </a:r>
            <a:r>
              <a:rPr sz="1800" spc="-10" dirty="0">
                <a:latin typeface="Arial MT"/>
                <a:cs typeface="Arial MT"/>
              </a:rPr>
              <a:t> under </a:t>
            </a:r>
            <a:r>
              <a:rPr sz="1800" dirty="0">
                <a:latin typeface="Arial MT"/>
                <a:cs typeface="Arial MT"/>
              </a:rPr>
              <a:t>the</a:t>
            </a:r>
            <a:r>
              <a:rPr sz="1800" spc="-15" dirty="0">
                <a:latin typeface="Arial MT"/>
                <a:cs typeface="Arial MT"/>
              </a:rPr>
              <a:t> </a:t>
            </a:r>
            <a:r>
              <a:rPr sz="1800" spc="-10" dirty="0">
                <a:latin typeface="Arial MT"/>
                <a:cs typeface="Arial MT"/>
              </a:rPr>
              <a:t>heat-</a:t>
            </a:r>
            <a:r>
              <a:rPr sz="1800" dirty="0">
                <a:latin typeface="Arial MT"/>
                <a:cs typeface="Arial MT"/>
              </a:rPr>
              <a:t>addition</a:t>
            </a:r>
            <a:r>
              <a:rPr sz="1800" spc="-10" dirty="0">
                <a:latin typeface="Arial MT"/>
                <a:cs typeface="Arial MT"/>
              </a:rPr>
              <a:t> process.</a:t>
            </a:r>
            <a:endParaRPr sz="1800">
              <a:latin typeface="Arial MT"/>
              <a:cs typeface="Arial MT"/>
            </a:endParaRPr>
          </a:p>
        </p:txBody>
      </p:sp>
      <p:pic>
        <p:nvPicPr>
          <p:cNvPr id="12" name="object 12"/>
          <p:cNvPicPr/>
          <p:nvPr/>
        </p:nvPicPr>
        <p:blipFill>
          <a:blip r:embed="rId7" cstate="print"/>
          <a:stretch>
            <a:fillRect/>
          </a:stretch>
        </p:blipFill>
        <p:spPr>
          <a:xfrm>
            <a:off x="5181601" y="-530353"/>
            <a:ext cx="4911217" cy="299465"/>
          </a:xfrm>
          <a:prstGeom prst="rect">
            <a:avLst/>
          </a:prstGeom>
        </p:spPr>
      </p:pic>
      <p:pic>
        <p:nvPicPr>
          <p:cNvPr id="13" name="object 13"/>
          <p:cNvPicPr/>
          <p:nvPr/>
        </p:nvPicPr>
        <p:blipFill>
          <a:blip r:embed="rId8" cstate="print"/>
          <a:stretch>
            <a:fillRect/>
          </a:stretch>
        </p:blipFill>
        <p:spPr>
          <a:xfrm>
            <a:off x="5181600" y="-77216"/>
            <a:ext cx="4925440" cy="377443"/>
          </a:xfrm>
          <a:prstGeom prst="rect">
            <a:avLst/>
          </a:prstGeom>
        </p:spPr>
      </p:pic>
      <p:pic>
        <p:nvPicPr>
          <p:cNvPr id="14" name="object 14"/>
          <p:cNvPicPr/>
          <p:nvPr/>
        </p:nvPicPr>
        <p:blipFill>
          <a:blip r:embed="rId9" cstate="print"/>
          <a:stretch>
            <a:fillRect/>
          </a:stretch>
        </p:blipFill>
        <p:spPr>
          <a:xfrm>
            <a:off x="5181600" y="1141477"/>
            <a:ext cx="4904740" cy="1370711"/>
          </a:xfrm>
          <a:prstGeom prst="rect">
            <a:avLst/>
          </a:prstGeom>
        </p:spPr>
      </p:pic>
      <p:pic>
        <p:nvPicPr>
          <p:cNvPr id="15" name="object 15"/>
          <p:cNvPicPr/>
          <p:nvPr/>
        </p:nvPicPr>
        <p:blipFill>
          <a:blip r:embed="rId10" cstate="print"/>
          <a:stretch>
            <a:fillRect/>
          </a:stretch>
        </p:blipFill>
        <p:spPr>
          <a:xfrm>
            <a:off x="1828165" y="-685800"/>
            <a:ext cx="3209036" cy="3259454"/>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grpSp>
        <p:nvGrpSpPr>
          <p:cNvPr id="3" name="object 3"/>
          <p:cNvGrpSpPr/>
          <p:nvPr/>
        </p:nvGrpSpPr>
        <p:grpSpPr>
          <a:xfrm>
            <a:off x="1878965" y="808990"/>
            <a:ext cx="8234680" cy="3508375"/>
            <a:chOff x="507365" y="2409189"/>
            <a:chExt cx="8234680" cy="3508375"/>
          </a:xfrm>
        </p:grpSpPr>
        <p:pic>
          <p:nvPicPr>
            <p:cNvPr id="4" name="object 4"/>
            <p:cNvPicPr/>
            <p:nvPr/>
          </p:nvPicPr>
          <p:blipFill>
            <a:blip r:embed="rId2" cstate="print"/>
            <a:stretch>
              <a:fillRect/>
            </a:stretch>
          </p:blipFill>
          <p:spPr>
            <a:xfrm>
              <a:off x="507365" y="2429001"/>
              <a:ext cx="6807708" cy="3488436"/>
            </a:xfrm>
            <a:prstGeom prst="rect">
              <a:avLst/>
            </a:prstGeom>
          </p:spPr>
        </p:pic>
        <p:pic>
          <p:nvPicPr>
            <p:cNvPr id="5" name="object 5"/>
            <p:cNvPicPr/>
            <p:nvPr/>
          </p:nvPicPr>
          <p:blipFill>
            <a:blip r:embed="rId3" cstate="print"/>
            <a:stretch>
              <a:fillRect/>
            </a:stretch>
          </p:blipFill>
          <p:spPr>
            <a:xfrm>
              <a:off x="6620129" y="2428976"/>
              <a:ext cx="2054352" cy="623341"/>
            </a:xfrm>
            <a:prstGeom prst="rect">
              <a:avLst/>
            </a:prstGeom>
          </p:spPr>
        </p:pic>
        <p:sp>
          <p:nvSpPr>
            <p:cNvPr id="6" name="object 6"/>
            <p:cNvSpPr/>
            <p:nvPr/>
          </p:nvSpPr>
          <p:spPr>
            <a:xfrm>
              <a:off x="6610223" y="2419095"/>
              <a:ext cx="2086610" cy="643255"/>
            </a:xfrm>
            <a:custGeom>
              <a:avLst/>
              <a:gdLst/>
              <a:ahLst/>
              <a:cxnLst/>
              <a:rect l="l" t="t" r="r" b="b"/>
              <a:pathLst>
                <a:path w="2086609" h="643255">
                  <a:moveTo>
                    <a:pt x="0" y="643127"/>
                  </a:moveTo>
                  <a:lnTo>
                    <a:pt x="2086355" y="643127"/>
                  </a:lnTo>
                  <a:lnTo>
                    <a:pt x="2086355" y="0"/>
                  </a:lnTo>
                  <a:lnTo>
                    <a:pt x="0" y="0"/>
                  </a:lnTo>
                  <a:lnTo>
                    <a:pt x="0" y="643127"/>
                  </a:lnTo>
                  <a:close/>
                </a:path>
              </a:pathLst>
            </a:custGeom>
            <a:ln w="19812">
              <a:solidFill>
                <a:srgbClr val="808080"/>
              </a:solidFill>
            </a:ln>
          </p:spPr>
          <p:txBody>
            <a:bodyPr wrap="square" lIns="0" tIns="0" rIns="0" bIns="0" rtlCol="0"/>
            <a:lstStyle/>
            <a:p>
              <a:endParaRPr sz="1800"/>
            </a:p>
          </p:txBody>
        </p:sp>
        <p:pic>
          <p:nvPicPr>
            <p:cNvPr id="7" name="object 7"/>
            <p:cNvPicPr/>
            <p:nvPr/>
          </p:nvPicPr>
          <p:blipFill>
            <a:blip r:embed="rId4" cstate="print"/>
            <a:stretch>
              <a:fillRect/>
            </a:stretch>
          </p:blipFill>
          <p:spPr>
            <a:xfrm>
              <a:off x="6629273" y="3190976"/>
              <a:ext cx="2074291" cy="623341"/>
            </a:xfrm>
            <a:prstGeom prst="rect">
              <a:avLst/>
            </a:prstGeom>
          </p:spPr>
        </p:pic>
        <p:sp>
          <p:nvSpPr>
            <p:cNvPr id="8" name="object 8"/>
            <p:cNvSpPr/>
            <p:nvPr/>
          </p:nvSpPr>
          <p:spPr>
            <a:xfrm>
              <a:off x="6619367" y="3181095"/>
              <a:ext cx="2112645" cy="643255"/>
            </a:xfrm>
            <a:custGeom>
              <a:avLst/>
              <a:gdLst/>
              <a:ahLst/>
              <a:cxnLst/>
              <a:rect l="l" t="t" r="r" b="b"/>
              <a:pathLst>
                <a:path w="2112645" h="643254">
                  <a:moveTo>
                    <a:pt x="0" y="643127"/>
                  </a:moveTo>
                  <a:lnTo>
                    <a:pt x="2112263" y="643127"/>
                  </a:lnTo>
                  <a:lnTo>
                    <a:pt x="2112263" y="0"/>
                  </a:lnTo>
                  <a:lnTo>
                    <a:pt x="0" y="0"/>
                  </a:lnTo>
                  <a:lnTo>
                    <a:pt x="0" y="643127"/>
                  </a:lnTo>
                  <a:close/>
                </a:path>
              </a:pathLst>
            </a:custGeom>
            <a:ln w="19812">
              <a:solidFill>
                <a:srgbClr val="808080"/>
              </a:solidFill>
            </a:ln>
          </p:spPr>
          <p:txBody>
            <a:bodyPr wrap="square" lIns="0" tIns="0" rIns="0" bIns="0" rtlCol="0"/>
            <a:lstStyle/>
            <a:p>
              <a:endParaRPr sz="1800"/>
            </a:p>
          </p:txBody>
        </p:sp>
      </p:grpSp>
      <p:sp>
        <p:nvSpPr>
          <p:cNvPr id="9" name="object 9"/>
          <p:cNvSpPr txBox="1">
            <a:spLocks noGrp="1"/>
          </p:cNvSpPr>
          <p:nvPr>
            <p:ph type="title"/>
          </p:nvPr>
        </p:nvSpPr>
        <p:spPr>
          <a:xfrm>
            <a:off x="1831340" y="-1423924"/>
            <a:ext cx="6341110" cy="823302"/>
          </a:xfrm>
          <a:prstGeom prst="rect">
            <a:avLst/>
          </a:prstGeom>
        </p:spPr>
        <p:txBody>
          <a:bodyPr vert="horz" wrap="square" lIns="0" tIns="27940" rIns="0" bIns="0" rtlCol="0" anchor="t">
            <a:spAutoFit/>
          </a:bodyPr>
          <a:lstStyle/>
          <a:p>
            <a:pPr marL="12700" marR="5080">
              <a:lnSpc>
                <a:spcPts val="3100"/>
              </a:lnSpc>
              <a:spcBef>
                <a:spcPts val="220"/>
              </a:spcBef>
            </a:pPr>
            <a:r>
              <a:rPr sz="2600" spc="-10" dirty="0">
                <a:solidFill>
                  <a:srgbClr val="FF3300"/>
                </a:solidFill>
              </a:rPr>
              <a:t>DEVIATION</a:t>
            </a:r>
            <a:r>
              <a:rPr sz="2600" spc="-160" dirty="0">
                <a:solidFill>
                  <a:srgbClr val="FF3300"/>
                </a:solidFill>
              </a:rPr>
              <a:t> </a:t>
            </a:r>
            <a:r>
              <a:rPr sz="2600" spc="-10" dirty="0">
                <a:solidFill>
                  <a:srgbClr val="FF3300"/>
                </a:solidFill>
              </a:rPr>
              <a:t>OF</a:t>
            </a:r>
            <a:r>
              <a:rPr sz="2600" spc="-160" dirty="0">
                <a:solidFill>
                  <a:srgbClr val="FF3300"/>
                </a:solidFill>
              </a:rPr>
              <a:t> </a:t>
            </a:r>
            <a:r>
              <a:rPr sz="2600" spc="-10" dirty="0">
                <a:solidFill>
                  <a:srgbClr val="FF3300"/>
                </a:solidFill>
              </a:rPr>
              <a:t>ACTUAL</a:t>
            </a:r>
            <a:r>
              <a:rPr sz="2600" spc="-160" dirty="0">
                <a:solidFill>
                  <a:srgbClr val="FF3300"/>
                </a:solidFill>
              </a:rPr>
              <a:t> </a:t>
            </a:r>
            <a:r>
              <a:rPr sz="2600" dirty="0">
                <a:solidFill>
                  <a:srgbClr val="FF3300"/>
                </a:solidFill>
              </a:rPr>
              <a:t>VAPOR</a:t>
            </a:r>
            <a:r>
              <a:rPr sz="2600" spc="-140" dirty="0">
                <a:solidFill>
                  <a:srgbClr val="FF3300"/>
                </a:solidFill>
              </a:rPr>
              <a:t> </a:t>
            </a:r>
            <a:r>
              <a:rPr sz="2600" spc="-10" dirty="0">
                <a:solidFill>
                  <a:srgbClr val="FF3300"/>
                </a:solidFill>
              </a:rPr>
              <a:t>POWER </a:t>
            </a:r>
            <a:r>
              <a:rPr sz="2600" dirty="0">
                <a:solidFill>
                  <a:srgbClr val="FF3300"/>
                </a:solidFill>
              </a:rPr>
              <a:t>CYCLES</a:t>
            </a:r>
            <a:r>
              <a:rPr sz="2600" spc="-35" dirty="0">
                <a:solidFill>
                  <a:srgbClr val="FF3300"/>
                </a:solidFill>
              </a:rPr>
              <a:t> </a:t>
            </a:r>
            <a:r>
              <a:rPr sz="2600" dirty="0">
                <a:solidFill>
                  <a:srgbClr val="FF3300"/>
                </a:solidFill>
              </a:rPr>
              <a:t>FROM</a:t>
            </a:r>
            <a:r>
              <a:rPr sz="2600" spc="-25" dirty="0">
                <a:solidFill>
                  <a:srgbClr val="FF3300"/>
                </a:solidFill>
              </a:rPr>
              <a:t> </a:t>
            </a:r>
            <a:r>
              <a:rPr sz="2600" dirty="0">
                <a:solidFill>
                  <a:srgbClr val="FF3300"/>
                </a:solidFill>
              </a:rPr>
              <a:t>IDEALIZED</a:t>
            </a:r>
            <a:r>
              <a:rPr sz="2600" spc="-35" dirty="0">
                <a:solidFill>
                  <a:srgbClr val="FF3300"/>
                </a:solidFill>
              </a:rPr>
              <a:t> </a:t>
            </a:r>
            <a:r>
              <a:rPr sz="2600" spc="-20" dirty="0">
                <a:solidFill>
                  <a:srgbClr val="FF3300"/>
                </a:solidFill>
              </a:rPr>
              <a:t>ONES</a:t>
            </a:r>
            <a:endParaRPr sz="2600"/>
          </a:p>
        </p:txBody>
      </p:sp>
      <p:sp>
        <p:nvSpPr>
          <p:cNvPr id="10" name="object 10"/>
          <p:cNvSpPr txBox="1"/>
          <p:nvPr/>
        </p:nvSpPr>
        <p:spPr>
          <a:xfrm>
            <a:off x="1831340" y="-507747"/>
            <a:ext cx="7078980" cy="915635"/>
          </a:xfrm>
          <a:prstGeom prst="rect">
            <a:avLst/>
          </a:prstGeom>
        </p:spPr>
        <p:txBody>
          <a:bodyPr vert="horz" wrap="square" lIns="0" tIns="22860" rIns="0" bIns="0" rtlCol="0">
            <a:spAutoFit/>
          </a:bodyPr>
          <a:lstStyle/>
          <a:p>
            <a:pPr marL="12700" marR="5080">
              <a:lnSpc>
                <a:spcPts val="2150"/>
              </a:lnSpc>
              <a:spcBef>
                <a:spcPts val="180"/>
              </a:spcBef>
            </a:pPr>
            <a:r>
              <a:rPr sz="1800" dirty="0">
                <a:latin typeface="Arial MT"/>
                <a:cs typeface="Arial MT"/>
              </a:rPr>
              <a:t>The</a:t>
            </a:r>
            <a:r>
              <a:rPr sz="1800" spc="-70" dirty="0">
                <a:latin typeface="Arial MT"/>
                <a:cs typeface="Arial MT"/>
              </a:rPr>
              <a:t> </a:t>
            </a:r>
            <a:r>
              <a:rPr sz="1800" dirty="0">
                <a:latin typeface="Arial MT"/>
                <a:cs typeface="Arial MT"/>
              </a:rPr>
              <a:t>actual</a:t>
            </a:r>
            <a:r>
              <a:rPr sz="1800" spc="-45" dirty="0">
                <a:latin typeface="Arial MT"/>
                <a:cs typeface="Arial MT"/>
              </a:rPr>
              <a:t> </a:t>
            </a:r>
            <a:r>
              <a:rPr sz="1800" dirty="0">
                <a:latin typeface="Arial MT"/>
                <a:cs typeface="Arial MT"/>
              </a:rPr>
              <a:t>vapor</a:t>
            </a:r>
            <a:r>
              <a:rPr sz="1800" spc="-50" dirty="0">
                <a:latin typeface="Arial MT"/>
                <a:cs typeface="Arial MT"/>
              </a:rPr>
              <a:t> </a:t>
            </a:r>
            <a:r>
              <a:rPr sz="1800" dirty="0">
                <a:latin typeface="Arial MT"/>
                <a:cs typeface="Arial MT"/>
              </a:rPr>
              <a:t>power</a:t>
            </a:r>
            <a:r>
              <a:rPr sz="1800" spc="-15" dirty="0">
                <a:latin typeface="Arial MT"/>
                <a:cs typeface="Arial MT"/>
              </a:rPr>
              <a:t> </a:t>
            </a:r>
            <a:r>
              <a:rPr sz="1800" dirty="0">
                <a:latin typeface="Arial MT"/>
                <a:cs typeface="Arial MT"/>
              </a:rPr>
              <a:t>cycle</a:t>
            </a:r>
            <a:r>
              <a:rPr sz="1800" spc="-15" dirty="0">
                <a:latin typeface="Arial MT"/>
                <a:cs typeface="Arial MT"/>
              </a:rPr>
              <a:t> </a:t>
            </a:r>
            <a:r>
              <a:rPr sz="1800" dirty="0">
                <a:latin typeface="Arial MT"/>
                <a:cs typeface="Arial MT"/>
              </a:rPr>
              <a:t>differs</a:t>
            </a:r>
            <a:r>
              <a:rPr sz="1800" spc="-55" dirty="0">
                <a:latin typeface="Arial MT"/>
                <a:cs typeface="Arial MT"/>
              </a:rPr>
              <a:t> </a:t>
            </a:r>
            <a:r>
              <a:rPr sz="1800" dirty="0">
                <a:latin typeface="Arial MT"/>
                <a:cs typeface="Arial MT"/>
              </a:rPr>
              <a:t>from</a:t>
            </a:r>
            <a:r>
              <a:rPr sz="1800" spc="-50" dirty="0">
                <a:latin typeface="Arial MT"/>
                <a:cs typeface="Arial MT"/>
              </a:rPr>
              <a:t> </a:t>
            </a:r>
            <a:r>
              <a:rPr sz="1800" dirty="0">
                <a:latin typeface="Arial MT"/>
                <a:cs typeface="Arial MT"/>
              </a:rPr>
              <a:t>the</a:t>
            </a:r>
            <a:r>
              <a:rPr sz="1800" spc="-45" dirty="0">
                <a:latin typeface="Arial MT"/>
                <a:cs typeface="Arial MT"/>
              </a:rPr>
              <a:t> </a:t>
            </a:r>
            <a:r>
              <a:rPr sz="1800" dirty="0">
                <a:latin typeface="Arial MT"/>
                <a:cs typeface="Arial MT"/>
              </a:rPr>
              <a:t>ideal</a:t>
            </a:r>
            <a:r>
              <a:rPr sz="1800" spc="-40" dirty="0">
                <a:latin typeface="Arial MT"/>
                <a:cs typeface="Arial MT"/>
              </a:rPr>
              <a:t> </a:t>
            </a:r>
            <a:r>
              <a:rPr sz="1800" dirty="0">
                <a:latin typeface="Arial MT"/>
                <a:cs typeface="Arial MT"/>
              </a:rPr>
              <a:t>Rankine</a:t>
            </a:r>
            <a:r>
              <a:rPr sz="1800" spc="-20" dirty="0">
                <a:latin typeface="Arial MT"/>
                <a:cs typeface="Arial MT"/>
              </a:rPr>
              <a:t> </a:t>
            </a:r>
            <a:r>
              <a:rPr sz="1800" dirty="0">
                <a:latin typeface="Arial MT"/>
                <a:cs typeface="Arial MT"/>
              </a:rPr>
              <a:t>cycle</a:t>
            </a:r>
            <a:r>
              <a:rPr sz="1800" spc="-40" dirty="0">
                <a:latin typeface="Arial MT"/>
                <a:cs typeface="Arial MT"/>
              </a:rPr>
              <a:t> </a:t>
            </a:r>
            <a:r>
              <a:rPr sz="1800" dirty="0">
                <a:latin typeface="Arial MT"/>
                <a:cs typeface="Arial MT"/>
              </a:rPr>
              <a:t>as</a:t>
            </a:r>
            <a:r>
              <a:rPr sz="1800" spc="-50" dirty="0">
                <a:latin typeface="Arial MT"/>
                <a:cs typeface="Arial MT"/>
              </a:rPr>
              <a:t> a </a:t>
            </a:r>
            <a:r>
              <a:rPr sz="1800" dirty="0">
                <a:latin typeface="Arial MT"/>
                <a:cs typeface="Arial MT"/>
              </a:rPr>
              <a:t>result</a:t>
            </a:r>
            <a:r>
              <a:rPr sz="1800" spc="-25" dirty="0">
                <a:latin typeface="Arial MT"/>
                <a:cs typeface="Arial MT"/>
              </a:rPr>
              <a:t> </a:t>
            </a:r>
            <a:r>
              <a:rPr sz="1800" dirty="0">
                <a:latin typeface="Arial MT"/>
                <a:cs typeface="Arial MT"/>
              </a:rPr>
              <a:t>of</a:t>
            </a:r>
            <a:r>
              <a:rPr sz="1800" spc="-20" dirty="0">
                <a:latin typeface="Arial MT"/>
                <a:cs typeface="Arial MT"/>
              </a:rPr>
              <a:t> </a:t>
            </a:r>
            <a:r>
              <a:rPr sz="1800" dirty="0">
                <a:latin typeface="Arial MT"/>
                <a:cs typeface="Arial MT"/>
              </a:rPr>
              <a:t>irreversibilities</a:t>
            </a:r>
            <a:r>
              <a:rPr sz="1800" spc="-20" dirty="0">
                <a:latin typeface="Arial MT"/>
                <a:cs typeface="Arial MT"/>
              </a:rPr>
              <a:t> </a:t>
            </a:r>
            <a:r>
              <a:rPr sz="1800" dirty="0">
                <a:latin typeface="Arial MT"/>
                <a:cs typeface="Arial MT"/>
              </a:rPr>
              <a:t>in</a:t>
            </a:r>
            <a:r>
              <a:rPr sz="1800" spc="-20" dirty="0">
                <a:latin typeface="Arial MT"/>
                <a:cs typeface="Arial MT"/>
              </a:rPr>
              <a:t> </a:t>
            </a:r>
            <a:r>
              <a:rPr sz="1800" dirty="0">
                <a:latin typeface="Arial MT"/>
                <a:cs typeface="Arial MT"/>
              </a:rPr>
              <a:t>various</a:t>
            </a:r>
            <a:r>
              <a:rPr sz="1800" spc="-20" dirty="0">
                <a:latin typeface="Arial MT"/>
                <a:cs typeface="Arial MT"/>
              </a:rPr>
              <a:t> </a:t>
            </a:r>
            <a:r>
              <a:rPr sz="1800" spc="-10" dirty="0">
                <a:latin typeface="Arial MT"/>
                <a:cs typeface="Arial MT"/>
              </a:rPr>
              <a:t>components.</a:t>
            </a:r>
            <a:endParaRPr sz="1800">
              <a:latin typeface="Arial MT"/>
              <a:cs typeface="Arial MT"/>
            </a:endParaRPr>
          </a:p>
          <a:p>
            <a:pPr marL="12700">
              <a:spcBef>
                <a:spcPts val="360"/>
              </a:spcBef>
            </a:pPr>
            <a:r>
              <a:rPr sz="1800" dirty="0">
                <a:solidFill>
                  <a:srgbClr val="CC00CC"/>
                </a:solidFill>
                <a:latin typeface="Arial MT"/>
                <a:cs typeface="Arial MT"/>
              </a:rPr>
              <a:t>Fluid</a:t>
            </a:r>
            <a:r>
              <a:rPr sz="1800" spc="-55" dirty="0">
                <a:solidFill>
                  <a:srgbClr val="CC00CC"/>
                </a:solidFill>
                <a:latin typeface="Arial MT"/>
                <a:cs typeface="Arial MT"/>
              </a:rPr>
              <a:t> </a:t>
            </a:r>
            <a:r>
              <a:rPr sz="1800" dirty="0">
                <a:solidFill>
                  <a:srgbClr val="CC00CC"/>
                </a:solidFill>
                <a:latin typeface="Arial MT"/>
                <a:cs typeface="Arial MT"/>
              </a:rPr>
              <a:t>friction</a:t>
            </a:r>
            <a:r>
              <a:rPr sz="1800" spc="-45" dirty="0">
                <a:solidFill>
                  <a:srgbClr val="CC00CC"/>
                </a:solidFill>
                <a:latin typeface="Arial MT"/>
                <a:cs typeface="Arial MT"/>
              </a:rPr>
              <a:t> </a:t>
            </a:r>
            <a:r>
              <a:rPr sz="1800" dirty="0">
                <a:latin typeface="Arial MT"/>
                <a:cs typeface="Arial MT"/>
              </a:rPr>
              <a:t>and</a:t>
            </a:r>
            <a:r>
              <a:rPr sz="1800" spc="-45" dirty="0">
                <a:latin typeface="Arial MT"/>
                <a:cs typeface="Arial MT"/>
              </a:rPr>
              <a:t> </a:t>
            </a:r>
            <a:r>
              <a:rPr sz="1800" dirty="0">
                <a:solidFill>
                  <a:srgbClr val="CC00CC"/>
                </a:solidFill>
                <a:latin typeface="Arial MT"/>
                <a:cs typeface="Arial MT"/>
              </a:rPr>
              <a:t>heat</a:t>
            </a:r>
            <a:r>
              <a:rPr sz="1800" spc="-45" dirty="0">
                <a:solidFill>
                  <a:srgbClr val="CC00CC"/>
                </a:solidFill>
                <a:latin typeface="Arial MT"/>
                <a:cs typeface="Arial MT"/>
              </a:rPr>
              <a:t> </a:t>
            </a:r>
            <a:r>
              <a:rPr sz="1800" dirty="0">
                <a:solidFill>
                  <a:srgbClr val="CC00CC"/>
                </a:solidFill>
                <a:latin typeface="Arial MT"/>
                <a:cs typeface="Arial MT"/>
              </a:rPr>
              <a:t>loss</a:t>
            </a:r>
            <a:r>
              <a:rPr sz="1800" spc="-40" dirty="0">
                <a:solidFill>
                  <a:srgbClr val="CC00CC"/>
                </a:solidFill>
                <a:latin typeface="Arial MT"/>
                <a:cs typeface="Arial MT"/>
              </a:rPr>
              <a:t> </a:t>
            </a:r>
            <a:r>
              <a:rPr sz="1800" dirty="0">
                <a:solidFill>
                  <a:srgbClr val="CC00CC"/>
                </a:solidFill>
                <a:latin typeface="Arial MT"/>
                <a:cs typeface="Arial MT"/>
              </a:rPr>
              <a:t>to</a:t>
            </a:r>
            <a:r>
              <a:rPr sz="1800" spc="-60" dirty="0">
                <a:solidFill>
                  <a:srgbClr val="CC00CC"/>
                </a:solidFill>
                <a:latin typeface="Arial MT"/>
                <a:cs typeface="Arial MT"/>
              </a:rPr>
              <a:t> </a:t>
            </a:r>
            <a:r>
              <a:rPr sz="1800" dirty="0">
                <a:solidFill>
                  <a:srgbClr val="CC00CC"/>
                </a:solidFill>
                <a:latin typeface="Arial MT"/>
                <a:cs typeface="Arial MT"/>
              </a:rPr>
              <a:t>the</a:t>
            </a:r>
            <a:r>
              <a:rPr sz="1800" spc="-55" dirty="0">
                <a:solidFill>
                  <a:srgbClr val="CC00CC"/>
                </a:solidFill>
                <a:latin typeface="Arial MT"/>
                <a:cs typeface="Arial MT"/>
              </a:rPr>
              <a:t> </a:t>
            </a:r>
            <a:r>
              <a:rPr sz="1800" dirty="0">
                <a:solidFill>
                  <a:srgbClr val="CC00CC"/>
                </a:solidFill>
                <a:latin typeface="Arial MT"/>
                <a:cs typeface="Arial MT"/>
              </a:rPr>
              <a:t>surroundings</a:t>
            </a:r>
            <a:r>
              <a:rPr sz="1800" spc="-10" dirty="0">
                <a:solidFill>
                  <a:srgbClr val="CC00CC"/>
                </a:solidFill>
                <a:latin typeface="Arial MT"/>
                <a:cs typeface="Arial MT"/>
              </a:rPr>
              <a:t> </a:t>
            </a:r>
            <a:r>
              <a:rPr sz="1800" dirty="0">
                <a:latin typeface="Arial MT"/>
                <a:cs typeface="Arial MT"/>
              </a:rPr>
              <a:t>are</a:t>
            </a:r>
            <a:r>
              <a:rPr sz="1800" spc="-45" dirty="0">
                <a:latin typeface="Arial MT"/>
                <a:cs typeface="Arial MT"/>
              </a:rPr>
              <a:t> </a:t>
            </a:r>
            <a:r>
              <a:rPr sz="1800" dirty="0">
                <a:latin typeface="Arial MT"/>
                <a:cs typeface="Arial MT"/>
              </a:rPr>
              <a:t>the</a:t>
            </a:r>
            <a:r>
              <a:rPr sz="1800" spc="-50" dirty="0">
                <a:latin typeface="Arial MT"/>
                <a:cs typeface="Arial MT"/>
              </a:rPr>
              <a:t> </a:t>
            </a:r>
            <a:r>
              <a:rPr sz="1800" dirty="0">
                <a:latin typeface="Arial MT"/>
                <a:cs typeface="Arial MT"/>
              </a:rPr>
              <a:t>two</a:t>
            </a:r>
            <a:r>
              <a:rPr sz="1800" spc="-25" dirty="0">
                <a:latin typeface="Arial MT"/>
                <a:cs typeface="Arial MT"/>
              </a:rPr>
              <a:t> </a:t>
            </a:r>
            <a:r>
              <a:rPr sz="1800" spc="-10" dirty="0">
                <a:latin typeface="Arial MT"/>
                <a:cs typeface="Arial MT"/>
              </a:rPr>
              <a:t>common</a:t>
            </a:r>
            <a:endParaRPr sz="1800">
              <a:latin typeface="Arial MT"/>
              <a:cs typeface="Arial MT"/>
            </a:endParaRPr>
          </a:p>
        </p:txBody>
      </p:sp>
      <p:sp>
        <p:nvSpPr>
          <p:cNvPr id="11" name="object 11"/>
          <p:cNvSpPr txBox="1"/>
          <p:nvPr/>
        </p:nvSpPr>
        <p:spPr>
          <a:xfrm>
            <a:off x="1831340" y="368554"/>
            <a:ext cx="2630170" cy="289823"/>
          </a:xfrm>
          <a:prstGeom prst="rect">
            <a:avLst/>
          </a:prstGeom>
        </p:spPr>
        <p:txBody>
          <a:bodyPr vert="horz" wrap="square" lIns="0" tIns="12700" rIns="0" bIns="0" rtlCol="0">
            <a:spAutoFit/>
          </a:bodyPr>
          <a:lstStyle/>
          <a:p>
            <a:pPr marL="12700">
              <a:spcBef>
                <a:spcPts val="100"/>
              </a:spcBef>
            </a:pPr>
            <a:r>
              <a:rPr sz="1800" dirty="0">
                <a:latin typeface="Arial MT"/>
                <a:cs typeface="Arial MT"/>
              </a:rPr>
              <a:t>sources</a:t>
            </a:r>
            <a:r>
              <a:rPr sz="1800" spc="-15" dirty="0">
                <a:latin typeface="Arial MT"/>
                <a:cs typeface="Arial MT"/>
              </a:rPr>
              <a:t> </a:t>
            </a:r>
            <a:r>
              <a:rPr sz="1800" dirty="0">
                <a:latin typeface="Arial MT"/>
                <a:cs typeface="Arial MT"/>
              </a:rPr>
              <a:t>of</a:t>
            </a:r>
            <a:r>
              <a:rPr sz="1800" spc="-15" dirty="0">
                <a:latin typeface="Arial MT"/>
                <a:cs typeface="Arial MT"/>
              </a:rPr>
              <a:t> </a:t>
            </a:r>
            <a:r>
              <a:rPr sz="1800" spc="-10" dirty="0">
                <a:latin typeface="Arial MT"/>
                <a:cs typeface="Arial MT"/>
              </a:rPr>
              <a:t>irreversibilities.</a:t>
            </a:r>
            <a:endParaRPr sz="1800">
              <a:latin typeface="Arial MT"/>
              <a:cs typeface="Arial MT"/>
            </a:endParaRPr>
          </a:p>
        </p:txBody>
      </p:sp>
      <p:sp>
        <p:nvSpPr>
          <p:cNvPr id="12" name="object 12"/>
          <p:cNvSpPr txBox="1"/>
          <p:nvPr/>
        </p:nvSpPr>
        <p:spPr>
          <a:xfrm>
            <a:off x="7700010" y="477139"/>
            <a:ext cx="2407285" cy="289823"/>
          </a:xfrm>
          <a:prstGeom prst="rect">
            <a:avLst/>
          </a:prstGeom>
        </p:spPr>
        <p:txBody>
          <a:bodyPr vert="horz" wrap="square" lIns="0" tIns="12700" rIns="0" bIns="0" rtlCol="0">
            <a:spAutoFit/>
          </a:bodyPr>
          <a:lstStyle/>
          <a:p>
            <a:pPr marL="12700">
              <a:spcBef>
                <a:spcPts val="100"/>
              </a:spcBef>
            </a:pPr>
            <a:r>
              <a:rPr sz="1800" b="1" dirty="0">
                <a:latin typeface="Arial"/>
                <a:cs typeface="Arial"/>
              </a:rPr>
              <a:t>Isentropic</a:t>
            </a:r>
            <a:r>
              <a:rPr sz="1800" b="1" spc="-105" dirty="0">
                <a:latin typeface="Arial"/>
                <a:cs typeface="Arial"/>
              </a:rPr>
              <a:t> </a:t>
            </a:r>
            <a:r>
              <a:rPr sz="1800" b="1" spc="-10" dirty="0">
                <a:latin typeface="Arial"/>
                <a:cs typeface="Arial"/>
              </a:rPr>
              <a:t>efficiencies</a:t>
            </a:r>
            <a:endParaRPr sz="1800">
              <a:latin typeface="Arial"/>
              <a:cs typeface="Arial"/>
            </a:endParaRPr>
          </a:p>
        </p:txBody>
      </p:sp>
      <p:sp>
        <p:nvSpPr>
          <p:cNvPr id="13" name="object 13"/>
          <p:cNvSpPr txBox="1"/>
          <p:nvPr/>
        </p:nvSpPr>
        <p:spPr>
          <a:xfrm>
            <a:off x="1831341" y="4331919"/>
            <a:ext cx="7744459" cy="551433"/>
          </a:xfrm>
          <a:prstGeom prst="rect">
            <a:avLst/>
          </a:prstGeom>
        </p:spPr>
        <p:txBody>
          <a:bodyPr vert="horz" wrap="square" lIns="0" tIns="12700" rIns="0" bIns="0" rtlCol="0">
            <a:spAutoFit/>
          </a:bodyPr>
          <a:lstStyle/>
          <a:p>
            <a:pPr marL="352424" indent="-339724">
              <a:lnSpc>
                <a:spcPts val="2065"/>
              </a:lnSpc>
              <a:spcBef>
                <a:spcPts val="100"/>
              </a:spcBef>
              <a:buAutoNum type="alphaLcParenBoth"/>
              <a:tabLst>
                <a:tab pos="352424" algn="l"/>
              </a:tabLst>
            </a:pPr>
            <a:r>
              <a:rPr sz="1800" dirty="0">
                <a:solidFill>
                  <a:srgbClr val="3333FF"/>
                </a:solidFill>
                <a:latin typeface="Arial MT"/>
                <a:cs typeface="Arial MT"/>
              </a:rPr>
              <a:t>Deviation</a:t>
            </a:r>
            <a:r>
              <a:rPr sz="1800" spc="-30" dirty="0">
                <a:solidFill>
                  <a:srgbClr val="3333FF"/>
                </a:solidFill>
                <a:latin typeface="Arial MT"/>
                <a:cs typeface="Arial MT"/>
              </a:rPr>
              <a:t> </a:t>
            </a:r>
            <a:r>
              <a:rPr sz="1800" dirty="0">
                <a:solidFill>
                  <a:srgbClr val="3333FF"/>
                </a:solidFill>
                <a:latin typeface="Arial MT"/>
                <a:cs typeface="Arial MT"/>
              </a:rPr>
              <a:t>of</a:t>
            </a:r>
            <a:r>
              <a:rPr sz="1800" spc="-45" dirty="0">
                <a:solidFill>
                  <a:srgbClr val="3333FF"/>
                </a:solidFill>
                <a:latin typeface="Arial MT"/>
                <a:cs typeface="Arial MT"/>
              </a:rPr>
              <a:t> </a:t>
            </a:r>
            <a:r>
              <a:rPr sz="1800" dirty="0">
                <a:solidFill>
                  <a:srgbClr val="3333FF"/>
                </a:solidFill>
                <a:latin typeface="Arial MT"/>
                <a:cs typeface="Arial MT"/>
              </a:rPr>
              <a:t>actual</a:t>
            </a:r>
            <a:r>
              <a:rPr sz="1800" spc="-55" dirty="0">
                <a:solidFill>
                  <a:srgbClr val="3333FF"/>
                </a:solidFill>
                <a:latin typeface="Arial MT"/>
                <a:cs typeface="Arial MT"/>
              </a:rPr>
              <a:t> </a:t>
            </a:r>
            <a:r>
              <a:rPr sz="1800" dirty="0">
                <a:solidFill>
                  <a:srgbClr val="3333FF"/>
                </a:solidFill>
                <a:latin typeface="Arial MT"/>
                <a:cs typeface="Arial MT"/>
              </a:rPr>
              <a:t>vapor</a:t>
            </a:r>
            <a:r>
              <a:rPr sz="1800" spc="-35" dirty="0">
                <a:solidFill>
                  <a:srgbClr val="3333FF"/>
                </a:solidFill>
                <a:latin typeface="Arial MT"/>
                <a:cs typeface="Arial MT"/>
              </a:rPr>
              <a:t> </a:t>
            </a:r>
            <a:r>
              <a:rPr sz="1800" dirty="0">
                <a:solidFill>
                  <a:srgbClr val="3333FF"/>
                </a:solidFill>
                <a:latin typeface="Arial MT"/>
                <a:cs typeface="Arial MT"/>
              </a:rPr>
              <a:t>power</a:t>
            </a:r>
            <a:r>
              <a:rPr sz="1800" spc="-20" dirty="0">
                <a:solidFill>
                  <a:srgbClr val="3333FF"/>
                </a:solidFill>
                <a:latin typeface="Arial MT"/>
                <a:cs typeface="Arial MT"/>
              </a:rPr>
              <a:t> </a:t>
            </a:r>
            <a:r>
              <a:rPr sz="1800" dirty="0">
                <a:solidFill>
                  <a:srgbClr val="3333FF"/>
                </a:solidFill>
                <a:latin typeface="Arial MT"/>
                <a:cs typeface="Arial MT"/>
              </a:rPr>
              <a:t>cycle</a:t>
            </a:r>
            <a:r>
              <a:rPr sz="1800" spc="-45" dirty="0">
                <a:solidFill>
                  <a:srgbClr val="3333FF"/>
                </a:solidFill>
                <a:latin typeface="Arial MT"/>
                <a:cs typeface="Arial MT"/>
              </a:rPr>
              <a:t> </a:t>
            </a:r>
            <a:r>
              <a:rPr sz="1800" dirty="0">
                <a:solidFill>
                  <a:srgbClr val="3333FF"/>
                </a:solidFill>
                <a:latin typeface="Arial MT"/>
                <a:cs typeface="Arial MT"/>
              </a:rPr>
              <a:t>from</a:t>
            </a:r>
            <a:r>
              <a:rPr sz="1800" spc="-50" dirty="0">
                <a:solidFill>
                  <a:srgbClr val="3333FF"/>
                </a:solidFill>
                <a:latin typeface="Arial MT"/>
                <a:cs typeface="Arial MT"/>
              </a:rPr>
              <a:t> </a:t>
            </a:r>
            <a:r>
              <a:rPr sz="1800" dirty="0">
                <a:solidFill>
                  <a:srgbClr val="3333FF"/>
                </a:solidFill>
                <a:latin typeface="Arial MT"/>
                <a:cs typeface="Arial MT"/>
              </a:rPr>
              <a:t>the</a:t>
            </a:r>
            <a:r>
              <a:rPr sz="1800" spc="-65" dirty="0">
                <a:solidFill>
                  <a:srgbClr val="3333FF"/>
                </a:solidFill>
                <a:latin typeface="Arial MT"/>
                <a:cs typeface="Arial MT"/>
              </a:rPr>
              <a:t> </a:t>
            </a:r>
            <a:r>
              <a:rPr sz="1800" dirty="0">
                <a:solidFill>
                  <a:srgbClr val="3333FF"/>
                </a:solidFill>
                <a:latin typeface="Arial MT"/>
                <a:cs typeface="Arial MT"/>
              </a:rPr>
              <a:t>ideal</a:t>
            </a:r>
            <a:r>
              <a:rPr sz="1800" spc="-60" dirty="0">
                <a:solidFill>
                  <a:srgbClr val="3333FF"/>
                </a:solidFill>
                <a:latin typeface="Arial MT"/>
                <a:cs typeface="Arial MT"/>
              </a:rPr>
              <a:t> </a:t>
            </a:r>
            <a:r>
              <a:rPr sz="1800" dirty="0">
                <a:solidFill>
                  <a:srgbClr val="3333FF"/>
                </a:solidFill>
                <a:latin typeface="Arial MT"/>
                <a:cs typeface="Arial MT"/>
              </a:rPr>
              <a:t>Rankine</a:t>
            </a:r>
            <a:r>
              <a:rPr sz="1800" spc="-25"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a:p>
            <a:pPr marL="347344" indent="-334644">
              <a:lnSpc>
                <a:spcPts val="2065"/>
              </a:lnSpc>
              <a:buAutoNum type="alphaLcParenBoth"/>
              <a:tabLst>
                <a:tab pos="347344" algn="l"/>
              </a:tabLst>
            </a:pPr>
            <a:r>
              <a:rPr sz="1800" dirty="0">
                <a:solidFill>
                  <a:srgbClr val="3333FF"/>
                </a:solidFill>
                <a:latin typeface="Arial MT"/>
                <a:cs typeface="Arial MT"/>
              </a:rPr>
              <a:t>The</a:t>
            </a:r>
            <a:r>
              <a:rPr sz="1800" spc="-70" dirty="0">
                <a:solidFill>
                  <a:srgbClr val="3333FF"/>
                </a:solidFill>
                <a:latin typeface="Arial MT"/>
                <a:cs typeface="Arial MT"/>
              </a:rPr>
              <a:t> </a:t>
            </a:r>
            <a:r>
              <a:rPr sz="1800" dirty="0">
                <a:solidFill>
                  <a:srgbClr val="3333FF"/>
                </a:solidFill>
                <a:latin typeface="Arial MT"/>
                <a:cs typeface="Arial MT"/>
              </a:rPr>
              <a:t>effect</a:t>
            </a:r>
            <a:r>
              <a:rPr sz="1800" spc="-50" dirty="0">
                <a:solidFill>
                  <a:srgbClr val="3333FF"/>
                </a:solidFill>
                <a:latin typeface="Arial MT"/>
                <a:cs typeface="Arial MT"/>
              </a:rPr>
              <a:t> </a:t>
            </a:r>
            <a:r>
              <a:rPr sz="1800" dirty="0">
                <a:solidFill>
                  <a:srgbClr val="3333FF"/>
                </a:solidFill>
                <a:latin typeface="Arial MT"/>
                <a:cs typeface="Arial MT"/>
              </a:rPr>
              <a:t>of</a:t>
            </a:r>
            <a:r>
              <a:rPr sz="1800" spc="-35" dirty="0">
                <a:solidFill>
                  <a:srgbClr val="3333FF"/>
                </a:solidFill>
                <a:latin typeface="Arial MT"/>
                <a:cs typeface="Arial MT"/>
              </a:rPr>
              <a:t> </a:t>
            </a:r>
            <a:r>
              <a:rPr sz="1800" dirty="0">
                <a:solidFill>
                  <a:srgbClr val="3333FF"/>
                </a:solidFill>
                <a:latin typeface="Arial MT"/>
                <a:cs typeface="Arial MT"/>
              </a:rPr>
              <a:t>pump</a:t>
            </a:r>
            <a:r>
              <a:rPr sz="1800" spc="-45" dirty="0">
                <a:solidFill>
                  <a:srgbClr val="3333FF"/>
                </a:solidFill>
                <a:latin typeface="Arial MT"/>
                <a:cs typeface="Arial MT"/>
              </a:rPr>
              <a:t> </a:t>
            </a:r>
            <a:r>
              <a:rPr sz="1800" dirty="0">
                <a:solidFill>
                  <a:srgbClr val="3333FF"/>
                </a:solidFill>
                <a:latin typeface="Arial MT"/>
                <a:cs typeface="Arial MT"/>
              </a:rPr>
              <a:t>and</a:t>
            </a:r>
            <a:r>
              <a:rPr sz="1800" spc="-40" dirty="0">
                <a:solidFill>
                  <a:srgbClr val="3333FF"/>
                </a:solidFill>
                <a:latin typeface="Arial MT"/>
                <a:cs typeface="Arial MT"/>
              </a:rPr>
              <a:t> </a:t>
            </a:r>
            <a:r>
              <a:rPr sz="1800" dirty="0">
                <a:solidFill>
                  <a:srgbClr val="3333FF"/>
                </a:solidFill>
                <a:latin typeface="Arial MT"/>
                <a:cs typeface="Arial MT"/>
              </a:rPr>
              <a:t>turbine</a:t>
            </a:r>
            <a:r>
              <a:rPr sz="1800" spc="-40" dirty="0">
                <a:solidFill>
                  <a:srgbClr val="3333FF"/>
                </a:solidFill>
                <a:latin typeface="Arial MT"/>
                <a:cs typeface="Arial MT"/>
              </a:rPr>
              <a:t> </a:t>
            </a:r>
            <a:r>
              <a:rPr sz="1800" dirty="0">
                <a:solidFill>
                  <a:srgbClr val="3333FF"/>
                </a:solidFill>
                <a:latin typeface="Arial MT"/>
                <a:cs typeface="Arial MT"/>
              </a:rPr>
              <a:t>irreversibilities</a:t>
            </a:r>
            <a:r>
              <a:rPr sz="1800" spc="-5" dirty="0">
                <a:solidFill>
                  <a:srgbClr val="3333FF"/>
                </a:solidFill>
                <a:latin typeface="Arial MT"/>
                <a:cs typeface="Arial MT"/>
              </a:rPr>
              <a:t> </a:t>
            </a:r>
            <a:r>
              <a:rPr sz="1800" dirty="0">
                <a:solidFill>
                  <a:srgbClr val="3333FF"/>
                </a:solidFill>
                <a:latin typeface="Arial MT"/>
                <a:cs typeface="Arial MT"/>
              </a:rPr>
              <a:t>on</a:t>
            </a:r>
            <a:r>
              <a:rPr sz="1800" spc="-60" dirty="0">
                <a:solidFill>
                  <a:srgbClr val="3333FF"/>
                </a:solidFill>
                <a:latin typeface="Arial MT"/>
                <a:cs typeface="Arial MT"/>
              </a:rPr>
              <a:t> </a:t>
            </a:r>
            <a:r>
              <a:rPr sz="1800" dirty="0">
                <a:solidFill>
                  <a:srgbClr val="3333FF"/>
                </a:solidFill>
                <a:latin typeface="Arial MT"/>
                <a:cs typeface="Arial MT"/>
              </a:rPr>
              <a:t>the</a:t>
            </a:r>
            <a:r>
              <a:rPr sz="1800" spc="-50" dirty="0">
                <a:solidFill>
                  <a:srgbClr val="3333FF"/>
                </a:solidFill>
                <a:latin typeface="Arial MT"/>
                <a:cs typeface="Arial MT"/>
              </a:rPr>
              <a:t> </a:t>
            </a:r>
            <a:r>
              <a:rPr sz="1800" dirty="0">
                <a:solidFill>
                  <a:srgbClr val="3333FF"/>
                </a:solidFill>
                <a:latin typeface="Arial MT"/>
                <a:cs typeface="Arial MT"/>
              </a:rPr>
              <a:t>ideal</a:t>
            </a:r>
            <a:r>
              <a:rPr sz="1800" spc="-30" dirty="0">
                <a:solidFill>
                  <a:srgbClr val="3333FF"/>
                </a:solidFill>
                <a:latin typeface="Arial MT"/>
                <a:cs typeface="Arial MT"/>
              </a:rPr>
              <a:t> </a:t>
            </a:r>
            <a:r>
              <a:rPr sz="1800" dirty="0">
                <a:solidFill>
                  <a:srgbClr val="3333FF"/>
                </a:solidFill>
                <a:latin typeface="Arial MT"/>
                <a:cs typeface="Arial MT"/>
              </a:rPr>
              <a:t>Rankine</a:t>
            </a:r>
            <a:r>
              <a:rPr sz="1800" spc="-30"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99822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1907541" y="-1329436"/>
            <a:ext cx="7512050" cy="747128"/>
          </a:xfrm>
          <a:prstGeom prst="rect">
            <a:avLst/>
          </a:prstGeom>
        </p:spPr>
        <p:txBody>
          <a:bodyPr vert="horz" wrap="square" lIns="0" tIns="25400" rIns="0" bIns="0" rtlCol="0" anchor="t">
            <a:spAutoFit/>
          </a:bodyPr>
          <a:lstStyle/>
          <a:p>
            <a:pPr marL="12700" marR="5080">
              <a:lnSpc>
                <a:spcPts val="2870"/>
              </a:lnSpc>
              <a:spcBef>
                <a:spcPts val="200"/>
              </a:spcBef>
            </a:pPr>
            <a:r>
              <a:rPr sz="2400" dirty="0">
                <a:solidFill>
                  <a:srgbClr val="FF3300"/>
                </a:solidFill>
              </a:rPr>
              <a:t>HOW</a:t>
            </a:r>
            <a:r>
              <a:rPr sz="2400" spc="-70" dirty="0">
                <a:solidFill>
                  <a:srgbClr val="FF3300"/>
                </a:solidFill>
              </a:rPr>
              <a:t> </a:t>
            </a:r>
            <a:r>
              <a:rPr sz="2400" dirty="0">
                <a:solidFill>
                  <a:srgbClr val="FF3300"/>
                </a:solidFill>
              </a:rPr>
              <a:t>CAN</a:t>
            </a:r>
            <a:r>
              <a:rPr sz="2400" spc="-70" dirty="0">
                <a:solidFill>
                  <a:srgbClr val="FF3300"/>
                </a:solidFill>
              </a:rPr>
              <a:t> </a:t>
            </a:r>
            <a:r>
              <a:rPr sz="2400" dirty="0">
                <a:solidFill>
                  <a:srgbClr val="FF3300"/>
                </a:solidFill>
              </a:rPr>
              <a:t>WE</a:t>
            </a:r>
            <a:r>
              <a:rPr sz="2400" spc="-80" dirty="0">
                <a:solidFill>
                  <a:srgbClr val="FF3300"/>
                </a:solidFill>
              </a:rPr>
              <a:t> </a:t>
            </a:r>
            <a:r>
              <a:rPr sz="2400" dirty="0">
                <a:solidFill>
                  <a:srgbClr val="FF3300"/>
                </a:solidFill>
              </a:rPr>
              <a:t>INCREASE</a:t>
            </a:r>
            <a:r>
              <a:rPr sz="2400" spc="-45" dirty="0">
                <a:solidFill>
                  <a:srgbClr val="FF3300"/>
                </a:solidFill>
              </a:rPr>
              <a:t> </a:t>
            </a:r>
            <a:r>
              <a:rPr sz="2400" dirty="0">
                <a:solidFill>
                  <a:srgbClr val="FF3300"/>
                </a:solidFill>
              </a:rPr>
              <a:t>THE</a:t>
            </a:r>
            <a:r>
              <a:rPr sz="2400" spc="-75" dirty="0">
                <a:solidFill>
                  <a:srgbClr val="FF3300"/>
                </a:solidFill>
              </a:rPr>
              <a:t> </a:t>
            </a:r>
            <a:r>
              <a:rPr sz="2400" dirty="0">
                <a:solidFill>
                  <a:srgbClr val="FF3300"/>
                </a:solidFill>
              </a:rPr>
              <a:t>EFFICIENCY</a:t>
            </a:r>
            <a:r>
              <a:rPr sz="2400" spc="-120" dirty="0">
                <a:solidFill>
                  <a:srgbClr val="FF3300"/>
                </a:solidFill>
              </a:rPr>
              <a:t> </a:t>
            </a:r>
            <a:r>
              <a:rPr sz="2400" dirty="0">
                <a:solidFill>
                  <a:srgbClr val="FF3300"/>
                </a:solidFill>
              </a:rPr>
              <a:t>OF</a:t>
            </a:r>
            <a:r>
              <a:rPr sz="2400" spc="-70" dirty="0">
                <a:solidFill>
                  <a:srgbClr val="FF3300"/>
                </a:solidFill>
              </a:rPr>
              <a:t> </a:t>
            </a:r>
            <a:r>
              <a:rPr sz="2400" spc="-25" dirty="0">
                <a:solidFill>
                  <a:srgbClr val="FF3300"/>
                </a:solidFill>
              </a:rPr>
              <a:t>THE </a:t>
            </a:r>
            <a:r>
              <a:rPr sz="2400" dirty="0">
                <a:solidFill>
                  <a:srgbClr val="FF3300"/>
                </a:solidFill>
              </a:rPr>
              <a:t>RANKINE</a:t>
            </a:r>
            <a:r>
              <a:rPr sz="2400" spc="-70" dirty="0">
                <a:solidFill>
                  <a:srgbClr val="FF3300"/>
                </a:solidFill>
              </a:rPr>
              <a:t> </a:t>
            </a:r>
            <a:r>
              <a:rPr sz="2400" spc="-10" dirty="0">
                <a:solidFill>
                  <a:srgbClr val="FF3300"/>
                </a:solidFill>
              </a:rPr>
              <a:t>CYCLE?</a:t>
            </a:r>
            <a:endParaRPr sz="2400"/>
          </a:p>
        </p:txBody>
      </p:sp>
      <p:sp>
        <p:nvSpPr>
          <p:cNvPr id="4" name="object 4"/>
          <p:cNvSpPr txBox="1"/>
          <p:nvPr/>
        </p:nvSpPr>
        <p:spPr>
          <a:xfrm>
            <a:off x="1822196" y="-583946"/>
            <a:ext cx="8184515" cy="5479257"/>
          </a:xfrm>
          <a:prstGeom prst="rect">
            <a:avLst/>
          </a:prstGeom>
        </p:spPr>
        <p:txBody>
          <a:bodyPr vert="horz" wrap="square" lIns="0" tIns="12700" rIns="0" bIns="0" rtlCol="0">
            <a:spAutoFit/>
          </a:bodyPr>
          <a:lstStyle/>
          <a:p>
            <a:pPr marL="97790">
              <a:spcBef>
                <a:spcPts val="100"/>
              </a:spcBef>
            </a:pPr>
            <a:r>
              <a:rPr sz="1800" dirty="0">
                <a:latin typeface="Arial MT"/>
                <a:cs typeface="Arial MT"/>
              </a:rPr>
              <a:t>The</a:t>
            </a:r>
            <a:r>
              <a:rPr sz="1800" spc="-80" dirty="0">
                <a:latin typeface="Arial MT"/>
                <a:cs typeface="Arial MT"/>
              </a:rPr>
              <a:t> </a:t>
            </a:r>
            <a:r>
              <a:rPr sz="1800" dirty="0">
                <a:latin typeface="Arial MT"/>
                <a:cs typeface="Arial MT"/>
              </a:rPr>
              <a:t>basic</a:t>
            </a:r>
            <a:r>
              <a:rPr sz="1800" spc="-35" dirty="0">
                <a:latin typeface="Arial MT"/>
                <a:cs typeface="Arial MT"/>
              </a:rPr>
              <a:t> </a:t>
            </a:r>
            <a:r>
              <a:rPr sz="1800" dirty="0">
                <a:latin typeface="Arial MT"/>
                <a:cs typeface="Arial MT"/>
              </a:rPr>
              <a:t>idea</a:t>
            </a:r>
            <a:r>
              <a:rPr sz="1800" spc="-35" dirty="0">
                <a:latin typeface="Arial MT"/>
                <a:cs typeface="Arial MT"/>
              </a:rPr>
              <a:t> </a:t>
            </a:r>
            <a:r>
              <a:rPr sz="1800" dirty="0">
                <a:latin typeface="Arial MT"/>
                <a:cs typeface="Arial MT"/>
              </a:rPr>
              <a:t>behind</a:t>
            </a:r>
            <a:r>
              <a:rPr sz="1800" spc="-35" dirty="0">
                <a:latin typeface="Arial MT"/>
                <a:cs typeface="Arial MT"/>
              </a:rPr>
              <a:t> </a:t>
            </a:r>
            <a:r>
              <a:rPr sz="1800" dirty="0">
                <a:latin typeface="Arial MT"/>
                <a:cs typeface="Arial MT"/>
              </a:rPr>
              <a:t>all</a:t>
            </a:r>
            <a:r>
              <a:rPr sz="1800" spc="-30" dirty="0">
                <a:latin typeface="Arial MT"/>
                <a:cs typeface="Arial MT"/>
              </a:rPr>
              <a:t> </a:t>
            </a:r>
            <a:r>
              <a:rPr sz="1800" dirty="0">
                <a:latin typeface="Arial MT"/>
                <a:cs typeface="Arial MT"/>
              </a:rPr>
              <a:t>the</a:t>
            </a:r>
            <a:r>
              <a:rPr sz="1800" spc="-50" dirty="0">
                <a:latin typeface="Arial MT"/>
                <a:cs typeface="Arial MT"/>
              </a:rPr>
              <a:t> </a:t>
            </a:r>
            <a:r>
              <a:rPr sz="1800" dirty="0">
                <a:latin typeface="Arial MT"/>
                <a:cs typeface="Arial MT"/>
              </a:rPr>
              <a:t>modifications</a:t>
            </a:r>
            <a:r>
              <a:rPr sz="1800" spc="-10" dirty="0">
                <a:latin typeface="Arial MT"/>
                <a:cs typeface="Arial MT"/>
              </a:rPr>
              <a:t> </a:t>
            </a:r>
            <a:r>
              <a:rPr sz="1800" dirty="0">
                <a:latin typeface="Arial MT"/>
                <a:cs typeface="Arial MT"/>
              </a:rPr>
              <a:t>to</a:t>
            </a:r>
            <a:r>
              <a:rPr sz="1800" spc="-60" dirty="0">
                <a:latin typeface="Arial MT"/>
                <a:cs typeface="Arial MT"/>
              </a:rPr>
              <a:t> </a:t>
            </a:r>
            <a:r>
              <a:rPr sz="1800" dirty="0">
                <a:latin typeface="Arial MT"/>
                <a:cs typeface="Arial MT"/>
              </a:rPr>
              <a:t>increase</a:t>
            </a:r>
            <a:r>
              <a:rPr sz="1800" spc="-20" dirty="0">
                <a:latin typeface="Arial MT"/>
                <a:cs typeface="Arial MT"/>
              </a:rPr>
              <a:t> </a:t>
            </a:r>
            <a:r>
              <a:rPr sz="1800" dirty="0">
                <a:latin typeface="Arial MT"/>
                <a:cs typeface="Arial MT"/>
              </a:rPr>
              <a:t>the</a:t>
            </a:r>
            <a:r>
              <a:rPr sz="1800" spc="-60" dirty="0">
                <a:latin typeface="Arial MT"/>
                <a:cs typeface="Arial MT"/>
              </a:rPr>
              <a:t> </a:t>
            </a:r>
            <a:r>
              <a:rPr sz="1800" dirty="0">
                <a:latin typeface="Arial MT"/>
                <a:cs typeface="Arial MT"/>
              </a:rPr>
              <a:t>thermal</a:t>
            </a:r>
            <a:r>
              <a:rPr sz="1800" spc="-55" dirty="0">
                <a:latin typeface="Arial MT"/>
                <a:cs typeface="Arial MT"/>
              </a:rPr>
              <a:t> </a:t>
            </a:r>
            <a:r>
              <a:rPr sz="1800" spc="-10" dirty="0">
                <a:latin typeface="Arial MT"/>
                <a:cs typeface="Arial MT"/>
              </a:rPr>
              <a:t>efficiency</a:t>
            </a:r>
            <a:endParaRPr sz="1800">
              <a:latin typeface="Arial MT"/>
              <a:cs typeface="Arial MT"/>
            </a:endParaRPr>
          </a:p>
          <a:p>
            <a:pPr marL="97790" marR="17780">
              <a:lnSpc>
                <a:spcPts val="2150"/>
              </a:lnSpc>
              <a:spcBef>
                <a:spcPts val="80"/>
              </a:spcBef>
            </a:pPr>
            <a:r>
              <a:rPr sz="1800" dirty="0">
                <a:latin typeface="Arial MT"/>
                <a:cs typeface="Arial MT"/>
              </a:rPr>
              <a:t>of</a:t>
            </a:r>
            <a:r>
              <a:rPr sz="1800" spc="-35" dirty="0">
                <a:latin typeface="Arial MT"/>
                <a:cs typeface="Arial MT"/>
              </a:rPr>
              <a:t> </a:t>
            </a:r>
            <a:r>
              <a:rPr sz="1800" dirty="0">
                <a:latin typeface="Arial MT"/>
                <a:cs typeface="Arial MT"/>
              </a:rPr>
              <a:t>a</a:t>
            </a:r>
            <a:r>
              <a:rPr sz="1800" spc="-35" dirty="0">
                <a:latin typeface="Arial MT"/>
                <a:cs typeface="Arial MT"/>
              </a:rPr>
              <a:t> </a:t>
            </a:r>
            <a:r>
              <a:rPr sz="1800" dirty="0">
                <a:latin typeface="Arial MT"/>
                <a:cs typeface="Arial MT"/>
              </a:rPr>
              <a:t>power</a:t>
            </a:r>
            <a:r>
              <a:rPr sz="1800" spc="-15" dirty="0">
                <a:latin typeface="Arial MT"/>
                <a:cs typeface="Arial MT"/>
              </a:rPr>
              <a:t> </a:t>
            </a:r>
            <a:r>
              <a:rPr sz="1800" dirty="0">
                <a:latin typeface="Arial MT"/>
                <a:cs typeface="Arial MT"/>
              </a:rPr>
              <a:t>cycle</a:t>
            </a:r>
            <a:r>
              <a:rPr sz="1800" spc="-25" dirty="0">
                <a:latin typeface="Arial MT"/>
                <a:cs typeface="Arial MT"/>
              </a:rPr>
              <a:t> </a:t>
            </a:r>
            <a:r>
              <a:rPr sz="1800" dirty="0">
                <a:latin typeface="Arial MT"/>
                <a:cs typeface="Arial MT"/>
              </a:rPr>
              <a:t>is</a:t>
            </a:r>
            <a:r>
              <a:rPr sz="1800" spc="-35" dirty="0">
                <a:latin typeface="Arial MT"/>
                <a:cs typeface="Arial MT"/>
              </a:rPr>
              <a:t> </a:t>
            </a:r>
            <a:r>
              <a:rPr sz="1800" dirty="0">
                <a:latin typeface="Arial MT"/>
                <a:cs typeface="Arial MT"/>
              </a:rPr>
              <a:t>the</a:t>
            </a:r>
            <a:r>
              <a:rPr sz="1800" spc="-50" dirty="0">
                <a:latin typeface="Arial MT"/>
                <a:cs typeface="Arial MT"/>
              </a:rPr>
              <a:t> </a:t>
            </a:r>
            <a:r>
              <a:rPr sz="1800" dirty="0">
                <a:latin typeface="Arial MT"/>
                <a:cs typeface="Arial MT"/>
              </a:rPr>
              <a:t>same:</a:t>
            </a:r>
            <a:r>
              <a:rPr sz="1800" spc="-15" dirty="0">
                <a:latin typeface="Arial MT"/>
                <a:cs typeface="Arial MT"/>
              </a:rPr>
              <a:t> </a:t>
            </a:r>
            <a:r>
              <a:rPr sz="1800" i="1" dirty="0">
                <a:solidFill>
                  <a:srgbClr val="CC00CC"/>
                </a:solidFill>
                <a:latin typeface="Arial"/>
                <a:cs typeface="Arial"/>
              </a:rPr>
              <a:t>Increase</a:t>
            </a:r>
            <a:r>
              <a:rPr sz="1800" i="1" spc="-35" dirty="0">
                <a:solidFill>
                  <a:srgbClr val="CC00CC"/>
                </a:solidFill>
                <a:latin typeface="Arial"/>
                <a:cs typeface="Arial"/>
              </a:rPr>
              <a:t> </a:t>
            </a:r>
            <a:r>
              <a:rPr sz="1800" i="1" dirty="0">
                <a:solidFill>
                  <a:srgbClr val="CC00CC"/>
                </a:solidFill>
                <a:latin typeface="Arial"/>
                <a:cs typeface="Arial"/>
              </a:rPr>
              <a:t>the</a:t>
            </a:r>
            <a:r>
              <a:rPr sz="1800" i="1" spc="-50" dirty="0">
                <a:solidFill>
                  <a:srgbClr val="CC00CC"/>
                </a:solidFill>
                <a:latin typeface="Arial"/>
                <a:cs typeface="Arial"/>
              </a:rPr>
              <a:t> </a:t>
            </a:r>
            <a:r>
              <a:rPr sz="1800" i="1" dirty="0">
                <a:solidFill>
                  <a:srgbClr val="CC00CC"/>
                </a:solidFill>
                <a:latin typeface="Arial"/>
                <a:cs typeface="Arial"/>
              </a:rPr>
              <a:t>average</a:t>
            </a:r>
            <a:r>
              <a:rPr sz="1800" i="1" spc="-35" dirty="0">
                <a:solidFill>
                  <a:srgbClr val="CC00CC"/>
                </a:solidFill>
                <a:latin typeface="Arial"/>
                <a:cs typeface="Arial"/>
              </a:rPr>
              <a:t> </a:t>
            </a:r>
            <a:r>
              <a:rPr sz="1800" i="1" dirty="0">
                <a:solidFill>
                  <a:srgbClr val="CC00CC"/>
                </a:solidFill>
                <a:latin typeface="Arial"/>
                <a:cs typeface="Arial"/>
              </a:rPr>
              <a:t>temperature</a:t>
            </a:r>
            <a:r>
              <a:rPr sz="1800" i="1" spc="-15" dirty="0">
                <a:solidFill>
                  <a:srgbClr val="CC00CC"/>
                </a:solidFill>
                <a:latin typeface="Arial"/>
                <a:cs typeface="Arial"/>
              </a:rPr>
              <a:t> </a:t>
            </a:r>
            <a:r>
              <a:rPr sz="1800" i="1" dirty="0">
                <a:solidFill>
                  <a:srgbClr val="CC00CC"/>
                </a:solidFill>
                <a:latin typeface="Arial"/>
                <a:cs typeface="Arial"/>
              </a:rPr>
              <a:t>at</a:t>
            </a:r>
            <a:r>
              <a:rPr sz="1800" i="1" spc="-30" dirty="0">
                <a:solidFill>
                  <a:srgbClr val="CC00CC"/>
                </a:solidFill>
                <a:latin typeface="Arial"/>
                <a:cs typeface="Arial"/>
              </a:rPr>
              <a:t> </a:t>
            </a:r>
            <a:r>
              <a:rPr sz="1800" i="1" dirty="0">
                <a:solidFill>
                  <a:srgbClr val="CC00CC"/>
                </a:solidFill>
                <a:latin typeface="Arial"/>
                <a:cs typeface="Arial"/>
              </a:rPr>
              <a:t>which</a:t>
            </a:r>
            <a:r>
              <a:rPr sz="1800" i="1" spc="-40" dirty="0">
                <a:solidFill>
                  <a:srgbClr val="CC00CC"/>
                </a:solidFill>
                <a:latin typeface="Arial"/>
                <a:cs typeface="Arial"/>
              </a:rPr>
              <a:t> </a:t>
            </a:r>
            <a:r>
              <a:rPr sz="1800" i="1" dirty="0">
                <a:solidFill>
                  <a:srgbClr val="CC00CC"/>
                </a:solidFill>
                <a:latin typeface="Arial"/>
                <a:cs typeface="Arial"/>
              </a:rPr>
              <a:t>heat</a:t>
            </a:r>
            <a:r>
              <a:rPr sz="1800" i="1" spc="-35" dirty="0">
                <a:solidFill>
                  <a:srgbClr val="CC00CC"/>
                </a:solidFill>
                <a:latin typeface="Arial"/>
                <a:cs typeface="Arial"/>
              </a:rPr>
              <a:t> </a:t>
            </a:r>
            <a:r>
              <a:rPr sz="1800" i="1" spc="-25" dirty="0">
                <a:solidFill>
                  <a:srgbClr val="CC00CC"/>
                </a:solidFill>
                <a:latin typeface="Arial"/>
                <a:cs typeface="Arial"/>
              </a:rPr>
              <a:t>is </a:t>
            </a:r>
            <a:r>
              <a:rPr sz="1800" i="1" dirty="0">
                <a:solidFill>
                  <a:srgbClr val="CC00CC"/>
                </a:solidFill>
                <a:latin typeface="Arial"/>
                <a:cs typeface="Arial"/>
              </a:rPr>
              <a:t>transferred</a:t>
            </a:r>
            <a:r>
              <a:rPr sz="1800" i="1" spc="-20" dirty="0">
                <a:solidFill>
                  <a:srgbClr val="CC00CC"/>
                </a:solidFill>
                <a:latin typeface="Arial"/>
                <a:cs typeface="Arial"/>
              </a:rPr>
              <a:t> </a:t>
            </a:r>
            <a:r>
              <a:rPr sz="1800" i="1" dirty="0">
                <a:solidFill>
                  <a:srgbClr val="CC00CC"/>
                </a:solidFill>
                <a:latin typeface="Arial"/>
                <a:cs typeface="Arial"/>
              </a:rPr>
              <a:t>to</a:t>
            </a:r>
            <a:r>
              <a:rPr sz="1800" i="1" spc="-10" dirty="0">
                <a:solidFill>
                  <a:srgbClr val="CC00CC"/>
                </a:solidFill>
                <a:latin typeface="Arial"/>
                <a:cs typeface="Arial"/>
              </a:rPr>
              <a:t> </a:t>
            </a:r>
            <a:r>
              <a:rPr sz="1800" i="1" dirty="0">
                <a:solidFill>
                  <a:srgbClr val="CC00CC"/>
                </a:solidFill>
                <a:latin typeface="Arial"/>
                <a:cs typeface="Arial"/>
              </a:rPr>
              <a:t>the</a:t>
            </a:r>
            <a:r>
              <a:rPr sz="1800" i="1" spc="-20" dirty="0">
                <a:solidFill>
                  <a:srgbClr val="CC00CC"/>
                </a:solidFill>
                <a:latin typeface="Arial"/>
                <a:cs typeface="Arial"/>
              </a:rPr>
              <a:t> </a:t>
            </a:r>
            <a:r>
              <a:rPr sz="1800" i="1" dirty="0">
                <a:solidFill>
                  <a:srgbClr val="CC00CC"/>
                </a:solidFill>
                <a:latin typeface="Arial"/>
                <a:cs typeface="Arial"/>
              </a:rPr>
              <a:t>working</a:t>
            </a:r>
            <a:r>
              <a:rPr sz="1800" i="1" spc="-10" dirty="0">
                <a:solidFill>
                  <a:srgbClr val="CC00CC"/>
                </a:solidFill>
                <a:latin typeface="Arial"/>
                <a:cs typeface="Arial"/>
              </a:rPr>
              <a:t> </a:t>
            </a:r>
            <a:r>
              <a:rPr sz="1800" i="1" dirty="0">
                <a:solidFill>
                  <a:srgbClr val="CC00CC"/>
                </a:solidFill>
                <a:latin typeface="Arial"/>
                <a:cs typeface="Arial"/>
              </a:rPr>
              <a:t>fluid</a:t>
            </a:r>
            <a:r>
              <a:rPr sz="1800" i="1" spc="-5" dirty="0">
                <a:solidFill>
                  <a:srgbClr val="CC00CC"/>
                </a:solidFill>
                <a:latin typeface="Arial"/>
                <a:cs typeface="Arial"/>
              </a:rPr>
              <a:t> </a:t>
            </a:r>
            <a:r>
              <a:rPr sz="1800" i="1" dirty="0">
                <a:solidFill>
                  <a:srgbClr val="CC00CC"/>
                </a:solidFill>
                <a:latin typeface="Arial"/>
                <a:cs typeface="Arial"/>
              </a:rPr>
              <a:t>in</a:t>
            </a:r>
            <a:r>
              <a:rPr sz="1800" i="1" spc="-20" dirty="0">
                <a:solidFill>
                  <a:srgbClr val="CC00CC"/>
                </a:solidFill>
                <a:latin typeface="Arial"/>
                <a:cs typeface="Arial"/>
              </a:rPr>
              <a:t> </a:t>
            </a:r>
            <a:r>
              <a:rPr sz="1800" i="1" dirty="0">
                <a:solidFill>
                  <a:srgbClr val="CC00CC"/>
                </a:solidFill>
                <a:latin typeface="Arial"/>
                <a:cs typeface="Arial"/>
              </a:rPr>
              <a:t>the</a:t>
            </a:r>
            <a:r>
              <a:rPr sz="1800" i="1" spc="-20" dirty="0">
                <a:solidFill>
                  <a:srgbClr val="CC00CC"/>
                </a:solidFill>
                <a:latin typeface="Arial"/>
                <a:cs typeface="Arial"/>
              </a:rPr>
              <a:t> </a:t>
            </a:r>
            <a:r>
              <a:rPr sz="1800" i="1" dirty="0">
                <a:solidFill>
                  <a:srgbClr val="CC00CC"/>
                </a:solidFill>
                <a:latin typeface="Arial"/>
                <a:cs typeface="Arial"/>
              </a:rPr>
              <a:t>boiler,</a:t>
            </a:r>
            <a:r>
              <a:rPr sz="1800" i="1" spc="-10" dirty="0">
                <a:solidFill>
                  <a:srgbClr val="CC00CC"/>
                </a:solidFill>
                <a:latin typeface="Arial"/>
                <a:cs typeface="Arial"/>
              </a:rPr>
              <a:t> </a:t>
            </a:r>
            <a:r>
              <a:rPr sz="1800" i="1" dirty="0">
                <a:solidFill>
                  <a:srgbClr val="CC00CC"/>
                </a:solidFill>
                <a:latin typeface="Arial"/>
                <a:cs typeface="Arial"/>
              </a:rPr>
              <a:t>or</a:t>
            </a:r>
            <a:r>
              <a:rPr sz="1800" i="1" spc="-10" dirty="0">
                <a:solidFill>
                  <a:srgbClr val="CC00CC"/>
                </a:solidFill>
                <a:latin typeface="Arial"/>
                <a:cs typeface="Arial"/>
              </a:rPr>
              <a:t> </a:t>
            </a:r>
            <a:r>
              <a:rPr sz="1800" i="1" dirty="0">
                <a:solidFill>
                  <a:srgbClr val="CC00CC"/>
                </a:solidFill>
                <a:latin typeface="Arial"/>
                <a:cs typeface="Arial"/>
              </a:rPr>
              <a:t>decrease</a:t>
            </a:r>
            <a:r>
              <a:rPr sz="1800" i="1" spc="-15" dirty="0">
                <a:solidFill>
                  <a:srgbClr val="CC00CC"/>
                </a:solidFill>
                <a:latin typeface="Arial"/>
                <a:cs typeface="Arial"/>
              </a:rPr>
              <a:t> </a:t>
            </a:r>
            <a:r>
              <a:rPr sz="1800" i="1" dirty="0">
                <a:solidFill>
                  <a:srgbClr val="CC00CC"/>
                </a:solidFill>
                <a:latin typeface="Arial"/>
                <a:cs typeface="Arial"/>
              </a:rPr>
              <a:t>the</a:t>
            </a:r>
            <a:r>
              <a:rPr sz="1800" i="1" spc="-10" dirty="0">
                <a:solidFill>
                  <a:srgbClr val="CC00CC"/>
                </a:solidFill>
                <a:latin typeface="Arial"/>
                <a:cs typeface="Arial"/>
              </a:rPr>
              <a:t> average </a:t>
            </a:r>
            <a:r>
              <a:rPr sz="1800" i="1" dirty="0">
                <a:solidFill>
                  <a:srgbClr val="CC00CC"/>
                </a:solidFill>
                <a:latin typeface="Arial"/>
                <a:cs typeface="Arial"/>
              </a:rPr>
              <a:t>temperature</a:t>
            </a:r>
            <a:r>
              <a:rPr sz="1800" i="1" spc="-15" dirty="0">
                <a:solidFill>
                  <a:srgbClr val="CC00CC"/>
                </a:solidFill>
                <a:latin typeface="Arial"/>
                <a:cs typeface="Arial"/>
              </a:rPr>
              <a:t> </a:t>
            </a:r>
            <a:r>
              <a:rPr sz="1800" i="1" dirty="0">
                <a:solidFill>
                  <a:srgbClr val="CC00CC"/>
                </a:solidFill>
                <a:latin typeface="Arial"/>
                <a:cs typeface="Arial"/>
              </a:rPr>
              <a:t>at</a:t>
            </a:r>
            <a:r>
              <a:rPr sz="1800" i="1" spc="-10" dirty="0">
                <a:solidFill>
                  <a:srgbClr val="CC00CC"/>
                </a:solidFill>
                <a:latin typeface="Arial"/>
                <a:cs typeface="Arial"/>
              </a:rPr>
              <a:t> </a:t>
            </a:r>
            <a:r>
              <a:rPr sz="1800" i="1" dirty="0">
                <a:solidFill>
                  <a:srgbClr val="CC00CC"/>
                </a:solidFill>
                <a:latin typeface="Arial"/>
                <a:cs typeface="Arial"/>
              </a:rPr>
              <a:t>which</a:t>
            </a:r>
            <a:r>
              <a:rPr sz="1800" i="1" spc="-15" dirty="0">
                <a:solidFill>
                  <a:srgbClr val="CC00CC"/>
                </a:solidFill>
                <a:latin typeface="Arial"/>
                <a:cs typeface="Arial"/>
              </a:rPr>
              <a:t> </a:t>
            </a:r>
            <a:r>
              <a:rPr sz="1800" i="1" dirty="0">
                <a:solidFill>
                  <a:srgbClr val="CC00CC"/>
                </a:solidFill>
                <a:latin typeface="Arial"/>
                <a:cs typeface="Arial"/>
              </a:rPr>
              <a:t>heat</a:t>
            </a:r>
            <a:r>
              <a:rPr sz="1800" i="1" spc="-10" dirty="0">
                <a:solidFill>
                  <a:srgbClr val="CC00CC"/>
                </a:solidFill>
                <a:latin typeface="Arial"/>
                <a:cs typeface="Arial"/>
              </a:rPr>
              <a:t> </a:t>
            </a:r>
            <a:r>
              <a:rPr sz="1800" i="1" dirty="0">
                <a:solidFill>
                  <a:srgbClr val="CC00CC"/>
                </a:solidFill>
                <a:latin typeface="Arial"/>
                <a:cs typeface="Arial"/>
              </a:rPr>
              <a:t>is</a:t>
            </a:r>
            <a:r>
              <a:rPr sz="1800" i="1" spc="-15" dirty="0">
                <a:solidFill>
                  <a:srgbClr val="CC00CC"/>
                </a:solidFill>
                <a:latin typeface="Arial"/>
                <a:cs typeface="Arial"/>
              </a:rPr>
              <a:t> </a:t>
            </a:r>
            <a:r>
              <a:rPr sz="1800" i="1" dirty="0">
                <a:solidFill>
                  <a:srgbClr val="CC00CC"/>
                </a:solidFill>
                <a:latin typeface="Arial"/>
                <a:cs typeface="Arial"/>
              </a:rPr>
              <a:t>rejected</a:t>
            </a:r>
            <a:r>
              <a:rPr sz="1800" i="1" spc="-15" dirty="0">
                <a:solidFill>
                  <a:srgbClr val="CC00CC"/>
                </a:solidFill>
                <a:latin typeface="Arial"/>
                <a:cs typeface="Arial"/>
              </a:rPr>
              <a:t> </a:t>
            </a:r>
            <a:r>
              <a:rPr sz="1800" i="1" dirty="0">
                <a:solidFill>
                  <a:srgbClr val="CC00CC"/>
                </a:solidFill>
                <a:latin typeface="Arial"/>
                <a:cs typeface="Arial"/>
              </a:rPr>
              <a:t>from</a:t>
            </a:r>
            <a:r>
              <a:rPr sz="1800" i="1" spc="-15" dirty="0">
                <a:solidFill>
                  <a:srgbClr val="CC00CC"/>
                </a:solidFill>
                <a:latin typeface="Arial"/>
                <a:cs typeface="Arial"/>
              </a:rPr>
              <a:t> </a:t>
            </a:r>
            <a:r>
              <a:rPr sz="1800" i="1" dirty="0">
                <a:solidFill>
                  <a:srgbClr val="CC00CC"/>
                </a:solidFill>
                <a:latin typeface="Arial"/>
                <a:cs typeface="Arial"/>
              </a:rPr>
              <a:t>the</a:t>
            </a:r>
            <a:r>
              <a:rPr sz="1800" i="1" spc="-25" dirty="0">
                <a:solidFill>
                  <a:srgbClr val="CC00CC"/>
                </a:solidFill>
                <a:latin typeface="Arial"/>
                <a:cs typeface="Arial"/>
              </a:rPr>
              <a:t> </a:t>
            </a:r>
            <a:r>
              <a:rPr sz="1800" i="1" dirty="0">
                <a:solidFill>
                  <a:srgbClr val="CC00CC"/>
                </a:solidFill>
                <a:latin typeface="Arial"/>
                <a:cs typeface="Arial"/>
              </a:rPr>
              <a:t>working</a:t>
            </a:r>
            <a:r>
              <a:rPr sz="1800" i="1" spc="-20" dirty="0">
                <a:solidFill>
                  <a:srgbClr val="CC00CC"/>
                </a:solidFill>
                <a:latin typeface="Arial"/>
                <a:cs typeface="Arial"/>
              </a:rPr>
              <a:t> </a:t>
            </a:r>
            <a:r>
              <a:rPr sz="1800" i="1" dirty="0">
                <a:solidFill>
                  <a:srgbClr val="CC00CC"/>
                </a:solidFill>
                <a:latin typeface="Arial"/>
                <a:cs typeface="Arial"/>
              </a:rPr>
              <a:t>fluid</a:t>
            </a:r>
            <a:r>
              <a:rPr sz="1800" i="1" spc="-10" dirty="0">
                <a:solidFill>
                  <a:srgbClr val="CC00CC"/>
                </a:solidFill>
                <a:latin typeface="Arial"/>
                <a:cs typeface="Arial"/>
              </a:rPr>
              <a:t> </a:t>
            </a:r>
            <a:r>
              <a:rPr sz="1800" i="1" dirty="0">
                <a:solidFill>
                  <a:srgbClr val="CC00CC"/>
                </a:solidFill>
                <a:latin typeface="Arial"/>
                <a:cs typeface="Arial"/>
              </a:rPr>
              <a:t>in</a:t>
            </a:r>
            <a:r>
              <a:rPr sz="1800" i="1" spc="-25" dirty="0">
                <a:solidFill>
                  <a:srgbClr val="CC00CC"/>
                </a:solidFill>
                <a:latin typeface="Arial"/>
                <a:cs typeface="Arial"/>
              </a:rPr>
              <a:t> </a:t>
            </a:r>
            <a:r>
              <a:rPr sz="1800" i="1" dirty="0">
                <a:solidFill>
                  <a:srgbClr val="CC00CC"/>
                </a:solidFill>
                <a:latin typeface="Arial"/>
                <a:cs typeface="Arial"/>
              </a:rPr>
              <a:t>the</a:t>
            </a:r>
            <a:r>
              <a:rPr sz="1800" i="1" spc="-25" dirty="0">
                <a:solidFill>
                  <a:srgbClr val="CC00CC"/>
                </a:solidFill>
                <a:latin typeface="Arial"/>
                <a:cs typeface="Arial"/>
              </a:rPr>
              <a:t> </a:t>
            </a:r>
            <a:r>
              <a:rPr sz="1800" i="1" spc="-10" dirty="0">
                <a:solidFill>
                  <a:srgbClr val="CC00CC"/>
                </a:solidFill>
                <a:latin typeface="Arial"/>
                <a:cs typeface="Arial"/>
              </a:rPr>
              <a:t>condenser.</a:t>
            </a:r>
            <a:endParaRPr sz="1800">
              <a:latin typeface="Arial"/>
              <a:cs typeface="Arial"/>
            </a:endParaRPr>
          </a:p>
          <a:p>
            <a:pPr>
              <a:spcBef>
                <a:spcPts val="15"/>
              </a:spcBef>
            </a:pPr>
            <a:endParaRPr sz="1800">
              <a:latin typeface="Arial"/>
              <a:cs typeface="Arial"/>
            </a:endParaRPr>
          </a:p>
          <a:p>
            <a:pPr marL="50800">
              <a:spcBef>
                <a:spcPts val="5"/>
              </a:spcBef>
            </a:pPr>
            <a:r>
              <a:rPr sz="2400" b="1" dirty="0">
                <a:solidFill>
                  <a:srgbClr val="FF3300"/>
                </a:solidFill>
                <a:latin typeface="Arial"/>
                <a:cs typeface="Arial"/>
              </a:rPr>
              <a:t>Lowering</a:t>
            </a:r>
            <a:r>
              <a:rPr sz="2400" b="1" spc="-114" dirty="0">
                <a:solidFill>
                  <a:srgbClr val="FF3300"/>
                </a:solidFill>
                <a:latin typeface="Arial"/>
                <a:cs typeface="Arial"/>
              </a:rPr>
              <a:t> </a:t>
            </a:r>
            <a:r>
              <a:rPr sz="2400" b="1" dirty="0">
                <a:solidFill>
                  <a:srgbClr val="FF3300"/>
                </a:solidFill>
                <a:latin typeface="Arial"/>
                <a:cs typeface="Arial"/>
              </a:rPr>
              <a:t>the</a:t>
            </a:r>
            <a:r>
              <a:rPr sz="2400" b="1" spc="-100" dirty="0">
                <a:solidFill>
                  <a:srgbClr val="FF3300"/>
                </a:solidFill>
                <a:latin typeface="Arial"/>
                <a:cs typeface="Arial"/>
              </a:rPr>
              <a:t> </a:t>
            </a:r>
            <a:r>
              <a:rPr sz="2400" b="1" dirty="0">
                <a:solidFill>
                  <a:srgbClr val="FF3300"/>
                </a:solidFill>
                <a:latin typeface="Arial"/>
                <a:cs typeface="Arial"/>
              </a:rPr>
              <a:t>Condenser</a:t>
            </a:r>
            <a:r>
              <a:rPr sz="2400" b="1" spc="-60" dirty="0">
                <a:solidFill>
                  <a:srgbClr val="FF3300"/>
                </a:solidFill>
                <a:latin typeface="Arial"/>
                <a:cs typeface="Arial"/>
              </a:rPr>
              <a:t> </a:t>
            </a:r>
            <a:r>
              <a:rPr sz="2400" b="1" dirty="0">
                <a:solidFill>
                  <a:srgbClr val="FF3300"/>
                </a:solidFill>
                <a:latin typeface="Arial"/>
                <a:cs typeface="Arial"/>
              </a:rPr>
              <a:t>Pressure</a:t>
            </a:r>
            <a:r>
              <a:rPr sz="2400" b="1" spc="-70" dirty="0">
                <a:solidFill>
                  <a:srgbClr val="FF3300"/>
                </a:solidFill>
                <a:latin typeface="Arial"/>
                <a:cs typeface="Arial"/>
              </a:rPr>
              <a:t> </a:t>
            </a:r>
            <a:r>
              <a:rPr sz="2400" b="1" dirty="0">
                <a:solidFill>
                  <a:srgbClr val="FF3300"/>
                </a:solidFill>
                <a:latin typeface="Arial"/>
                <a:cs typeface="Arial"/>
              </a:rPr>
              <a:t>(</a:t>
            </a:r>
            <a:r>
              <a:rPr sz="2400" b="1" i="1" dirty="0">
                <a:solidFill>
                  <a:srgbClr val="FF3300"/>
                </a:solidFill>
                <a:latin typeface="Arial"/>
                <a:cs typeface="Arial"/>
              </a:rPr>
              <a:t>Lowers</a:t>
            </a:r>
            <a:r>
              <a:rPr sz="2400" b="1" i="1" spc="-95" dirty="0">
                <a:solidFill>
                  <a:srgbClr val="FF3300"/>
                </a:solidFill>
                <a:latin typeface="Arial"/>
                <a:cs typeface="Arial"/>
              </a:rPr>
              <a:t> </a:t>
            </a:r>
            <a:r>
              <a:rPr sz="2400" b="1" i="1" spc="-10" dirty="0">
                <a:solidFill>
                  <a:srgbClr val="FF3300"/>
                </a:solidFill>
                <a:latin typeface="Arial"/>
                <a:cs typeface="Arial"/>
              </a:rPr>
              <a:t>T</a:t>
            </a:r>
            <a:r>
              <a:rPr sz="2400" b="1" spc="-15" baseline="-19097" dirty="0">
                <a:solidFill>
                  <a:srgbClr val="FF3300"/>
                </a:solidFill>
                <a:latin typeface="Arial"/>
                <a:cs typeface="Arial"/>
              </a:rPr>
              <a:t>low,avg</a:t>
            </a:r>
            <a:r>
              <a:rPr sz="2400" b="1" spc="-10" dirty="0">
                <a:solidFill>
                  <a:srgbClr val="FF3300"/>
                </a:solidFill>
                <a:latin typeface="Arial"/>
                <a:cs typeface="Arial"/>
              </a:rPr>
              <a:t>)</a:t>
            </a:r>
            <a:endParaRPr sz="2400">
              <a:latin typeface="Arial"/>
              <a:cs typeface="Arial"/>
            </a:endParaRPr>
          </a:p>
          <a:p>
            <a:pPr marL="3527411" marR="135890">
              <a:lnSpc>
                <a:spcPct val="99400"/>
              </a:lnSpc>
              <a:spcBef>
                <a:spcPts val="1689"/>
              </a:spcBef>
            </a:pPr>
            <a:r>
              <a:rPr sz="1800" dirty="0">
                <a:latin typeface="Arial MT"/>
                <a:cs typeface="Arial MT"/>
              </a:rPr>
              <a:t>To</a:t>
            </a:r>
            <a:r>
              <a:rPr sz="1800" spc="-25" dirty="0">
                <a:latin typeface="Arial MT"/>
                <a:cs typeface="Arial MT"/>
              </a:rPr>
              <a:t> </a:t>
            </a:r>
            <a:r>
              <a:rPr sz="1800" dirty="0">
                <a:latin typeface="Arial MT"/>
                <a:cs typeface="Arial MT"/>
              </a:rPr>
              <a:t>take</a:t>
            </a:r>
            <a:r>
              <a:rPr sz="1800" spc="-20" dirty="0">
                <a:latin typeface="Arial MT"/>
                <a:cs typeface="Arial MT"/>
              </a:rPr>
              <a:t> </a:t>
            </a:r>
            <a:r>
              <a:rPr sz="1800" dirty="0">
                <a:latin typeface="Arial MT"/>
                <a:cs typeface="Arial MT"/>
              </a:rPr>
              <a:t>advantage</a:t>
            </a:r>
            <a:r>
              <a:rPr sz="1800" spc="-25" dirty="0">
                <a:latin typeface="Arial MT"/>
                <a:cs typeface="Arial MT"/>
              </a:rPr>
              <a:t> </a:t>
            </a:r>
            <a:r>
              <a:rPr sz="1800" dirty="0">
                <a:latin typeface="Arial MT"/>
                <a:cs typeface="Arial MT"/>
              </a:rPr>
              <a:t>of</a:t>
            </a:r>
            <a:r>
              <a:rPr sz="1800" spc="-10" dirty="0">
                <a:latin typeface="Arial MT"/>
                <a:cs typeface="Arial MT"/>
              </a:rPr>
              <a:t> </a:t>
            </a:r>
            <a:r>
              <a:rPr sz="1800" dirty="0">
                <a:latin typeface="Arial MT"/>
                <a:cs typeface="Arial MT"/>
              </a:rPr>
              <a:t>the</a:t>
            </a:r>
            <a:r>
              <a:rPr sz="1800" spc="-20" dirty="0">
                <a:latin typeface="Arial MT"/>
                <a:cs typeface="Arial MT"/>
              </a:rPr>
              <a:t> </a:t>
            </a:r>
            <a:r>
              <a:rPr sz="1800" spc="-10" dirty="0">
                <a:latin typeface="Arial MT"/>
                <a:cs typeface="Arial MT"/>
              </a:rPr>
              <a:t>increased </a:t>
            </a:r>
            <a:r>
              <a:rPr sz="1800" dirty="0">
                <a:latin typeface="Arial MT"/>
                <a:cs typeface="Arial MT"/>
              </a:rPr>
              <a:t>efficiencies</a:t>
            </a:r>
            <a:r>
              <a:rPr sz="1800" spc="-55" dirty="0">
                <a:latin typeface="Arial MT"/>
                <a:cs typeface="Arial MT"/>
              </a:rPr>
              <a:t> </a:t>
            </a:r>
            <a:r>
              <a:rPr sz="1800" dirty="0">
                <a:latin typeface="Arial MT"/>
                <a:cs typeface="Arial MT"/>
              </a:rPr>
              <a:t>at</a:t>
            </a:r>
            <a:r>
              <a:rPr sz="1800" spc="-85" dirty="0">
                <a:latin typeface="Arial MT"/>
                <a:cs typeface="Arial MT"/>
              </a:rPr>
              <a:t> </a:t>
            </a:r>
            <a:r>
              <a:rPr sz="1800" dirty="0">
                <a:latin typeface="Arial MT"/>
                <a:cs typeface="Arial MT"/>
              </a:rPr>
              <a:t>low</a:t>
            </a:r>
            <a:r>
              <a:rPr sz="1800" spc="-70" dirty="0">
                <a:latin typeface="Arial MT"/>
                <a:cs typeface="Arial MT"/>
              </a:rPr>
              <a:t> </a:t>
            </a:r>
            <a:r>
              <a:rPr sz="1800" dirty="0">
                <a:latin typeface="Arial MT"/>
                <a:cs typeface="Arial MT"/>
              </a:rPr>
              <a:t>pressures,</a:t>
            </a:r>
            <a:r>
              <a:rPr sz="1800" spc="-65" dirty="0">
                <a:latin typeface="Arial MT"/>
                <a:cs typeface="Arial MT"/>
              </a:rPr>
              <a:t> </a:t>
            </a:r>
            <a:r>
              <a:rPr sz="1800" dirty="0">
                <a:latin typeface="Arial MT"/>
                <a:cs typeface="Arial MT"/>
              </a:rPr>
              <a:t>the</a:t>
            </a:r>
            <a:r>
              <a:rPr sz="1800" spc="-90" dirty="0">
                <a:latin typeface="Arial MT"/>
                <a:cs typeface="Arial MT"/>
              </a:rPr>
              <a:t> </a:t>
            </a:r>
            <a:r>
              <a:rPr sz="1800" spc="-10" dirty="0">
                <a:latin typeface="Arial MT"/>
                <a:cs typeface="Arial MT"/>
              </a:rPr>
              <a:t>condensers </a:t>
            </a:r>
            <a:r>
              <a:rPr sz="1800" dirty="0">
                <a:latin typeface="Arial MT"/>
                <a:cs typeface="Arial MT"/>
              </a:rPr>
              <a:t>of</a:t>
            </a:r>
            <a:r>
              <a:rPr sz="1800" spc="-25" dirty="0">
                <a:latin typeface="Arial MT"/>
                <a:cs typeface="Arial MT"/>
              </a:rPr>
              <a:t> </a:t>
            </a:r>
            <a:r>
              <a:rPr sz="1800" dirty="0">
                <a:latin typeface="Arial MT"/>
                <a:cs typeface="Arial MT"/>
              </a:rPr>
              <a:t>steam</a:t>
            </a:r>
            <a:r>
              <a:rPr sz="1800" spc="-25" dirty="0">
                <a:latin typeface="Arial MT"/>
                <a:cs typeface="Arial MT"/>
              </a:rPr>
              <a:t> </a:t>
            </a:r>
            <a:r>
              <a:rPr sz="1800" dirty="0">
                <a:latin typeface="Arial MT"/>
                <a:cs typeface="Arial MT"/>
              </a:rPr>
              <a:t>power</a:t>
            </a:r>
            <a:r>
              <a:rPr sz="1800" spc="-25" dirty="0">
                <a:latin typeface="Arial MT"/>
                <a:cs typeface="Arial MT"/>
              </a:rPr>
              <a:t> </a:t>
            </a:r>
            <a:r>
              <a:rPr sz="1800" dirty="0">
                <a:latin typeface="Arial MT"/>
                <a:cs typeface="Arial MT"/>
              </a:rPr>
              <a:t>plants</a:t>
            </a:r>
            <a:r>
              <a:rPr sz="1800" spc="-20" dirty="0">
                <a:latin typeface="Arial MT"/>
                <a:cs typeface="Arial MT"/>
              </a:rPr>
              <a:t> </a:t>
            </a:r>
            <a:r>
              <a:rPr sz="1800" dirty="0">
                <a:latin typeface="Arial MT"/>
                <a:cs typeface="Arial MT"/>
              </a:rPr>
              <a:t>usually</a:t>
            </a:r>
            <a:r>
              <a:rPr sz="1800" spc="-25" dirty="0">
                <a:latin typeface="Arial MT"/>
                <a:cs typeface="Arial MT"/>
              </a:rPr>
              <a:t> </a:t>
            </a:r>
            <a:r>
              <a:rPr sz="1800" dirty="0">
                <a:latin typeface="Arial MT"/>
                <a:cs typeface="Arial MT"/>
              </a:rPr>
              <a:t>operate</a:t>
            </a:r>
            <a:r>
              <a:rPr sz="1800" spc="-25" dirty="0">
                <a:latin typeface="Arial MT"/>
                <a:cs typeface="Arial MT"/>
              </a:rPr>
              <a:t> </a:t>
            </a:r>
            <a:r>
              <a:rPr sz="1800" spc="-20" dirty="0">
                <a:latin typeface="Arial MT"/>
                <a:cs typeface="Arial MT"/>
              </a:rPr>
              <a:t>well </a:t>
            </a:r>
            <a:r>
              <a:rPr sz="1800" dirty="0">
                <a:latin typeface="Arial MT"/>
                <a:cs typeface="Arial MT"/>
              </a:rPr>
              <a:t>below</a:t>
            </a:r>
            <a:r>
              <a:rPr sz="1800" spc="-25" dirty="0">
                <a:latin typeface="Arial MT"/>
                <a:cs typeface="Arial MT"/>
              </a:rPr>
              <a:t> </a:t>
            </a:r>
            <a:r>
              <a:rPr sz="1800" dirty="0">
                <a:latin typeface="Arial MT"/>
                <a:cs typeface="Arial MT"/>
              </a:rPr>
              <a:t>the</a:t>
            </a:r>
            <a:r>
              <a:rPr sz="1800" spc="-25" dirty="0">
                <a:latin typeface="Arial MT"/>
                <a:cs typeface="Arial MT"/>
              </a:rPr>
              <a:t> </a:t>
            </a:r>
            <a:r>
              <a:rPr sz="1800" dirty="0">
                <a:latin typeface="Arial MT"/>
                <a:cs typeface="Arial MT"/>
              </a:rPr>
              <a:t>atmospheric</a:t>
            </a:r>
            <a:r>
              <a:rPr sz="1800" spc="-20" dirty="0">
                <a:latin typeface="Arial MT"/>
                <a:cs typeface="Arial MT"/>
              </a:rPr>
              <a:t> </a:t>
            </a:r>
            <a:r>
              <a:rPr sz="1800" dirty="0">
                <a:latin typeface="Arial MT"/>
                <a:cs typeface="Arial MT"/>
              </a:rPr>
              <a:t>pressure.</a:t>
            </a:r>
            <a:r>
              <a:rPr sz="1800" spc="-15" dirty="0">
                <a:latin typeface="Arial MT"/>
                <a:cs typeface="Arial MT"/>
              </a:rPr>
              <a:t> </a:t>
            </a:r>
            <a:r>
              <a:rPr sz="1800" dirty="0">
                <a:latin typeface="Arial MT"/>
                <a:cs typeface="Arial MT"/>
              </a:rPr>
              <a:t>There</a:t>
            </a:r>
            <a:r>
              <a:rPr sz="1800" spc="-15" dirty="0">
                <a:latin typeface="Arial MT"/>
                <a:cs typeface="Arial MT"/>
              </a:rPr>
              <a:t> </a:t>
            </a:r>
            <a:r>
              <a:rPr sz="1800" dirty="0">
                <a:latin typeface="Arial MT"/>
                <a:cs typeface="Arial MT"/>
              </a:rPr>
              <a:t>is</a:t>
            </a:r>
            <a:r>
              <a:rPr sz="1800" spc="-15" dirty="0">
                <a:latin typeface="Arial MT"/>
                <a:cs typeface="Arial MT"/>
              </a:rPr>
              <a:t> </a:t>
            </a:r>
            <a:r>
              <a:rPr sz="1800" spc="-50" dirty="0">
                <a:latin typeface="Arial MT"/>
                <a:cs typeface="Arial MT"/>
              </a:rPr>
              <a:t>a </a:t>
            </a:r>
            <a:r>
              <a:rPr sz="1800" dirty="0">
                <a:latin typeface="Arial MT"/>
                <a:cs typeface="Arial MT"/>
              </a:rPr>
              <a:t>lower</a:t>
            </a:r>
            <a:r>
              <a:rPr sz="1800" spc="-30" dirty="0">
                <a:latin typeface="Arial MT"/>
                <a:cs typeface="Arial MT"/>
              </a:rPr>
              <a:t> </a:t>
            </a:r>
            <a:r>
              <a:rPr sz="1800" dirty="0">
                <a:latin typeface="Arial MT"/>
                <a:cs typeface="Arial MT"/>
              </a:rPr>
              <a:t>limit</a:t>
            </a:r>
            <a:r>
              <a:rPr sz="1800" spc="-20" dirty="0">
                <a:latin typeface="Arial MT"/>
                <a:cs typeface="Arial MT"/>
              </a:rPr>
              <a:t> </a:t>
            </a:r>
            <a:r>
              <a:rPr sz="1800" dirty="0">
                <a:latin typeface="Arial MT"/>
                <a:cs typeface="Arial MT"/>
              </a:rPr>
              <a:t>to</a:t>
            </a:r>
            <a:r>
              <a:rPr sz="1800" spc="-20" dirty="0">
                <a:latin typeface="Arial MT"/>
                <a:cs typeface="Arial MT"/>
              </a:rPr>
              <a:t> </a:t>
            </a:r>
            <a:r>
              <a:rPr sz="1800" dirty="0">
                <a:latin typeface="Arial MT"/>
                <a:cs typeface="Arial MT"/>
              </a:rPr>
              <a:t>this</a:t>
            </a:r>
            <a:r>
              <a:rPr sz="1800" spc="-20" dirty="0">
                <a:latin typeface="Arial MT"/>
                <a:cs typeface="Arial MT"/>
              </a:rPr>
              <a:t> </a:t>
            </a:r>
            <a:r>
              <a:rPr sz="1800" dirty="0">
                <a:latin typeface="Arial MT"/>
                <a:cs typeface="Arial MT"/>
              </a:rPr>
              <a:t>pressure</a:t>
            </a:r>
            <a:r>
              <a:rPr sz="1800" spc="-20" dirty="0">
                <a:latin typeface="Arial MT"/>
                <a:cs typeface="Arial MT"/>
              </a:rPr>
              <a:t> </a:t>
            </a:r>
            <a:r>
              <a:rPr sz="1800" dirty="0">
                <a:latin typeface="Arial MT"/>
                <a:cs typeface="Arial MT"/>
              </a:rPr>
              <a:t>depending</a:t>
            </a:r>
            <a:r>
              <a:rPr sz="1800" spc="-20" dirty="0">
                <a:latin typeface="Arial MT"/>
                <a:cs typeface="Arial MT"/>
              </a:rPr>
              <a:t> </a:t>
            </a:r>
            <a:r>
              <a:rPr sz="1800" dirty="0">
                <a:latin typeface="Arial MT"/>
                <a:cs typeface="Arial MT"/>
              </a:rPr>
              <a:t>on</a:t>
            </a:r>
            <a:r>
              <a:rPr sz="1800" spc="-15" dirty="0">
                <a:latin typeface="Arial MT"/>
                <a:cs typeface="Arial MT"/>
              </a:rPr>
              <a:t> </a:t>
            </a:r>
            <a:r>
              <a:rPr sz="1800" spc="-25" dirty="0">
                <a:latin typeface="Arial MT"/>
                <a:cs typeface="Arial MT"/>
              </a:rPr>
              <a:t>the </a:t>
            </a:r>
            <a:r>
              <a:rPr sz="1800" dirty="0">
                <a:latin typeface="Arial MT"/>
                <a:cs typeface="Arial MT"/>
              </a:rPr>
              <a:t>temperature</a:t>
            </a:r>
            <a:r>
              <a:rPr sz="1800" spc="-25" dirty="0">
                <a:latin typeface="Arial MT"/>
                <a:cs typeface="Arial MT"/>
              </a:rPr>
              <a:t> </a:t>
            </a:r>
            <a:r>
              <a:rPr sz="1800" dirty="0">
                <a:latin typeface="Arial MT"/>
                <a:cs typeface="Arial MT"/>
              </a:rPr>
              <a:t>of</a:t>
            </a:r>
            <a:r>
              <a:rPr sz="1800" spc="-15" dirty="0">
                <a:latin typeface="Arial MT"/>
                <a:cs typeface="Arial MT"/>
              </a:rPr>
              <a:t> </a:t>
            </a:r>
            <a:r>
              <a:rPr sz="1800" dirty="0">
                <a:latin typeface="Arial MT"/>
                <a:cs typeface="Arial MT"/>
              </a:rPr>
              <a:t>the</a:t>
            </a:r>
            <a:r>
              <a:rPr sz="1800" spc="-35" dirty="0">
                <a:latin typeface="Arial MT"/>
                <a:cs typeface="Arial MT"/>
              </a:rPr>
              <a:t> </a:t>
            </a:r>
            <a:r>
              <a:rPr sz="1800" dirty="0">
                <a:latin typeface="Arial MT"/>
                <a:cs typeface="Arial MT"/>
              </a:rPr>
              <a:t>cooling</a:t>
            </a:r>
            <a:r>
              <a:rPr sz="1800" spc="-20" dirty="0">
                <a:latin typeface="Arial MT"/>
                <a:cs typeface="Arial MT"/>
              </a:rPr>
              <a:t> </a:t>
            </a:r>
            <a:r>
              <a:rPr sz="1800" spc="-10" dirty="0">
                <a:latin typeface="Arial MT"/>
                <a:cs typeface="Arial MT"/>
              </a:rPr>
              <a:t>medium</a:t>
            </a:r>
            <a:endParaRPr sz="1800">
              <a:latin typeface="Arial MT"/>
              <a:cs typeface="Arial MT"/>
            </a:endParaRPr>
          </a:p>
          <a:p>
            <a:pPr marL="3527411" marR="351788">
              <a:lnSpc>
                <a:spcPct val="99500"/>
              </a:lnSpc>
              <a:spcBef>
                <a:spcPts val="480"/>
              </a:spcBef>
            </a:pPr>
            <a:r>
              <a:rPr sz="1800" b="1" dirty="0">
                <a:solidFill>
                  <a:srgbClr val="CC00CC"/>
                </a:solidFill>
                <a:latin typeface="Arial"/>
                <a:cs typeface="Arial"/>
              </a:rPr>
              <a:t>Side</a:t>
            </a:r>
            <a:r>
              <a:rPr sz="1800" b="1" spc="-30" dirty="0">
                <a:solidFill>
                  <a:srgbClr val="CC00CC"/>
                </a:solidFill>
                <a:latin typeface="Arial"/>
                <a:cs typeface="Arial"/>
              </a:rPr>
              <a:t> </a:t>
            </a:r>
            <a:r>
              <a:rPr sz="1800" b="1" dirty="0">
                <a:solidFill>
                  <a:srgbClr val="CC00CC"/>
                </a:solidFill>
                <a:latin typeface="Arial"/>
                <a:cs typeface="Arial"/>
              </a:rPr>
              <a:t>effect:</a:t>
            </a:r>
            <a:r>
              <a:rPr sz="1800" b="1" spc="-30" dirty="0">
                <a:solidFill>
                  <a:srgbClr val="CC00CC"/>
                </a:solidFill>
                <a:latin typeface="Arial"/>
                <a:cs typeface="Arial"/>
              </a:rPr>
              <a:t> </a:t>
            </a:r>
            <a:r>
              <a:rPr sz="1800" dirty="0">
                <a:solidFill>
                  <a:srgbClr val="CC00CC"/>
                </a:solidFill>
                <a:latin typeface="Arial MT"/>
                <a:cs typeface="Arial MT"/>
              </a:rPr>
              <a:t>Lowering</a:t>
            </a:r>
            <a:r>
              <a:rPr sz="1800" spc="-25" dirty="0">
                <a:solidFill>
                  <a:srgbClr val="CC00CC"/>
                </a:solidFill>
                <a:latin typeface="Arial MT"/>
                <a:cs typeface="Arial MT"/>
              </a:rPr>
              <a:t> </a:t>
            </a:r>
            <a:r>
              <a:rPr sz="1800" dirty="0">
                <a:solidFill>
                  <a:srgbClr val="CC00CC"/>
                </a:solidFill>
                <a:latin typeface="Arial MT"/>
                <a:cs typeface="Arial MT"/>
              </a:rPr>
              <a:t>the</a:t>
            </a:r>
            <a:r>
              <a:rPr sz="1800" spc="-35" dirty="0">
                <a:solidFill>
                  <a:srgbClr val="CC00CC"/>
                </a:solidFill>
                <a:latin typeface="Arial MT"/>
                <a:cs typeface="Arial MT"/>
              </a:rPr>
              <a:t> </a:t>
            </a:r>
            <a:r>
              <a:rPr sz="1800" spc="-10" dirty="0">
                <a:solidFill>
                  <a:srgbClr val="CC00CC"/>
                </a:solidFill>
                <a:latin typeface="Arial MT"/>
                <a:cs typeface="Arial MT"/>
              </a:rPr>
              <a:t>condenser </a:t>
            </a:r>
            <a:r>
              <a:rPr sz="1800" dirty="0">
                <a:solidFill>
                  <a:srgbClr val="CC00CC"/>
                </a:solidFill>
                <a:latin typeface="Arial MT"/>
                <a:cs typeface="Arial MT"/>
              </a:rPr>
              <a:t>pressure</a:t>
            </a:r>
            <a:r>
              <a:rPr sz="1800" spc="-80" dirty="0">
                <a:solidFill>
                  <a:srgbClr val="CC00CC"/>
                </a:solidFill>
                <a:latin typeface="Arial MT"/>
                <a:cs typeface="Arial MT"/>
              </a:rPr>
              <a:t> </a:t>
            </a:r>
            <a:r>
              <a:rPr sz="1800" dirty="0">
                <a:solidFill>
                  <a:srgbClr val="CC00CC"/>
                </a:solidFill>
                <a:latin typeface="Arial MT"/>
                <a:cs typeface="Arial MT"/>
              </a:rPr>
              <a:t>increases</a:t>
            </a:r>
            <a:r>
              <a:rPr sz="1800" spc="-50" dirty="0">
                <a:solidFill>
                  <a:srgbClr val="CC00CC"/>
                </a:solidFill>
                <a:latin typeface="Arial MT"/>
                <a:cs typeface="Arial MT"/>
              </a:rPr>
              <a:t> </a:t>
            </a:r>
            <a:r>
              <a:rPr sz="1800" dirty="0">
                <a:solidFill>
                  <a:srgbClr val="CC00CC"/>
                </a:solidFill>
                <a:latin typeface="Arial MT"/>
                <a:cs typeface="Arial MT"/>
              </a:rPr>
              <a:t>the</a:t>
            </a:r>
            <a:r>
              <a:rPr sz="1800" spc="-85" dirty="0">
                <a:solidFill>
                  <a:srgbClr val="CC00CC"/>
                </a:solidFill>
                <a:latin typeface="Arial MT"/>
                <a:cs typeface="Arial MT"/>
              </a:rPr>
              <a:t> </a:t>
            </a:r>
            <a:r>
              <a:rPr sz="1800" dirty="0">
                <a:solidFill>
                  <a:srgbClr val="CC00CC"/>
                </a:solidFill>
                <a:latin typeface="Arial MT"/>
                <a:cs typeface="Arial MT"/>
              </a:rPr>
              <a:t>moisture</a:t>
            </a:r>
            <a:r>
              <a:rPr sz="1800" spc="-70" dirty="0">
                <a:solidFill>
                  <a:srgbClr val="CC00CC"/>
                </a:solidFill>
                <a:latin typeface="Arial MT"/>
                <a:cs typeface="Arial MT"/>
              </a:rPr>
              <a:t> </a:t>
            </a:r>
            <a:r>
              <a:rPr sz="1800" dirty="0">
                <a:solidFill>
                  <a:srgbClr val="CC00CC"/>
                </a:solidFill>
                <a:latin typeface="Arial MT"/>
                <a:cs typeface="Arial MT"/>
              </a:rPr>
              <a:t>content</a:t>
            </a:r>
            <a:r>
              <a:rPr sz="1800" spc="-65" dirty="0">
                <a:solidFill>
                  <a:srgbClr val="CC00CC"/>
                </a:solidFill>
                <a:latin typeface="Arial MT"/>
                <a:cs typeface="Arial MT"/>
              </a:rPr>
              <a:t> </a:t>
            </a:r>
            <a:r>
              <a:rPr sz="1800" spc="-25" dirty="0">
                <a:solidFill>
                  <a:srgbClr val="CC00CC"/>
                </a:solidFill>
                <a:latin typeface="Arial MT"/>
                <a:cs typeface="Arial MT"/>
              </a:rPr>
              <a:t>of </a:t>
            </a:r>
            <a:r>
              <a:rPr sz="1800" dirty="0">
                <a:solidFill>
                  <a:srgbClr val="CC00CC"/>
                </a:solidFill>
                <a:latin typeface="Arial MT"/>
                <a:cs typeface="Arial MT"/>
              </a:rPr>
              <a:t>the</a:t>
            </a:r>
            <a:r>
              <a:rPr sz="1800" spc="-65" dirty="0">
                <a:solidFill>
                  <a:srgbClr val="CC00CC"/>
                </a:solidFill>
                <a:latin typeface="Arial MT"/>
                <a:cs typeface="Arial MT"/>
              </a:rPr>
              <a:t> </a:t>
            </a:r>
            <a:r>
              <a:rPr sz="1800" dirty="0">
                <a:solidFill>
                  <a:srgbClr val="CC00CC"/>
                </a:solidFill>
                <a:latin typeface="Arial MT"/>
                <a:cs typeface="Arial MT"/>
              </a:rPr>
              <a:t>steam</a:t>
            </a:r>
            <a:r>
              <a:rPr sz="1800" spc="-20" dirty="0">
                <a:solidFill>
                  <a:srgbClr val="CC00CC"/>
                </a:solidFill>
                <a:latin typeface="Arial MT"/>
                <a:cs typeface="Arial MT"/>
              </a:rPr>
              <a:t> </a:t>
            </a:r>
            <a:r>
              <a:rPr sz="1800" dirty="0">
                <a:solidFill>
                  <a:srgbClr val="CC00CC"/>
                </a:solidFill>
                <a:latin typeface="Arial MT"/>
                <a:cs typeface="Arial MT"/>
              </a:rPr>
              <a:t>at</a:t>
            </a:r>
            <a:r>
              <a:rPr sz="1800" spc="-10" dirty="0">
                <a:solidFill>
                  <a:srgbClr val="CC00CC"/>
                </a:solidFill>
                <a:latin typeface="Arial MT"/>
                <a:cs typeface="Arial MT"/>
              </a:rPr>
              <a:t> </a:t>
            </a:r>
            <a:r>
              <a:rPr sz="1800" dirty="0">
                <a:solidFill>
                  <a:srgbClr val="CC00CC"/>
                </a:solidFill>
                <a:latin typeface="Arial MT"/>
                <a:cs typeface="Arial MT"/>
              </a:rPr>
              <a:t>the</a:t>
            </a:r>
            <a:r>
              <a:rPr sz="1800" spc="-35" dirty="0">
                <a:solidFill>
                  <a:srgbClr val="CC00CC"/>
                </a:solidFill>
                <a:latin typeface="Arial MT"/>
                <a:cs typeface="Arial MT"/>
              </a:rPr>
              <a:t> </a:t>
            </a:r>
            <a:r>
              <a:rPr sz="1800" dirty="0">
                <a:solidFill>
                  <a:srgbClr val="CC00CC"/>
                </a:solidFill>
                <a:latin typeface="Arial MT"/>
                <a:cs typeface="Arial MT"/>
              </a:rPr>
              <a:t>final</a:t>
            </a:r>
            <a:r>
              <a:rPr sz="1800" spc="-35" dirty="0">
                <a:solidFill>
                  <a:srgbClr val="CC00CC"/>
                </a:solidFill>
                <a:latin typeface="Arial MT"/>
                <a:cs typeface="Arial MT"/>
              </a:rPr>
              <a:t> </a:t>
            </a:r>
            <a:r>
              <a:rPr sz="1800" dirty="0">
                <a:solidFill>
                  <a:srgbClr val="CC00CC"/>
                </a:solidFill>
                <a:latin typeface="Arial MT"/>
                <a:cs typeface="Arial MT"/>
              </a:rPr>
              <a:t>stages</a:t>
            </a:r>
            <a:r>
              <a:rPr sz="1800" spc="-10" dirty="0">
                <a:solidFill>
                  <a:srgbClr val="CC00CC"/>
                </a:solidFill>
                <a:latin typeface="Arial MT"/>
                <a:cs typeface="Arial MT"/>
              </a:rPr>
              <a:t> </a:t>
            </a:r>
            <a:r>
              <a:rPr sz="1800" dirty="0">
                <a:solidFill>
                  <a:srgbClr val="CC00CC"/>
                </a:solidFill>
                <a:latin typeface="Arial MT"/>
                <a:cs typeface="Arial MT"/>
              </a:rPr>
              <a:t>of</a:t>
            </a:r>
            <a:r>
              <a:rPr sz="1800" spc="-25" dirty="0">
                <a:solidFill>
                  <a:srgbClr val="CC00CC"/>
                </a:solidFill>
                <a:latin typeface="Arial MT"/>
                <a:cs typeface="Arial MT"/>
              </a:rPr>
              <a:t> </a:t>
            </a:r>
            <a:r>
              <a:rPr sz="1800" dirty="0">
                <a:solidFill>
                  <a:srgbClr val="CC00CC"/>
                </a:solidFill>
                <a:latin typeface="Arial MT"/>
                <a:cs typeface="Arial MT"/>
              </a:rPr>
              <a:t>the</a:t>
            </a:r>
            <a:r>
              <a:rPr sz="1800" spc="-25" dirty="0">
                <a:solidFill>
                  <a:srgbClr val="CC00CC"/>
                </a:solidFill>
                <a:latin typeface="Arial MT"/>
                <a:cs typeface="Arial MT"/>
              </a:rPr>
              <a:t> </a:t>
            </a:r>
            <a:r>
              <a:rPr sz="1800" spc="-10" dirty="0">
                <a:solidFill>
                  <a:srgbClr val="CC00CC"/>
                </a:solidFill>
                <a:latin typeface="Arial MT"/>
                <a:cs typeface="Arial MT"/>
              </a:rPr>
              <a:t>turbine.</a:t>
            </a:r>
            <a:endParaRPr sz="1800">
              <a:latin typeface="Arial MT"/>
              <a:cs typeface="Arial MT"/>
            </a:endParaRPr>
          </a:p>
          <a:p>
            <a:pPr marL="3451212" marR="2031992">
              <a:lnSpc>
                <a:spcPct val="99200"/>
              </a:lnSpc>
              <a:spcBef>
                <a:spcPts val="770"/>
              </a:spcBef>
            </a:pPr>
            <a:r>
              <a:rPr sz="1800" dirty="0">
                <a:solidFill>
                  <a:srgbClr val="3333FF"/>
                </a:solidFill>
                <a:latin typeface="Arial MT"/>
                <a:cs typeface="Arial MT"/>
              </a:rPr>
              <a:t>The</a:t>
            </a:r>
            <a:r>
              <a:rPr sz="1800" spc="-25" dirty="0">
                <a:solidFill>
                  <a:srgbClr val="3333FF"/>
                </a:solidFill>
                <a:latin typeface="Arial MT"/>
                <a:cs typeface="Arial MT"/>
              </a:rPr>
              <a:t> </a:t>
            </a:r>
            <a:r>
              <a:rPr sz="1800" dirty="0">
                <a:solidFill>
                  <a:srgbClr val="3333FF"/>
                </a:solidFill>
                <a:latin typeface="Arial MT"/>
                <a:cs typeface="Arial MT"/>
              </a:rPr>
              <a:t>effect</a:t>
            </a:r>
            <a:r>
              <a:rPr sz="1800" spc="-10" dirty="0">
                <a:solidFill>
                  <a:srgbClr val="3333FF"/>
                </a:solidFill>
                <a:latin typeface="Arial MT"/>
                <a:cs typeface="Arial MT"/>
              </a:rPr>
              <a:t> </a:t>
            </a:r>
            <a:r>
              <a:rPr sz="1800" dirty="0">
                <a:solidFill>
                  <a:srgbClr val="3333FF"/>
                </a:solidFill>
                <a:latin typeface="Arial MT"/>
                <a:cs typeface="Arial MT"/>
              </a:rPr>
              <a:t>of</a:t>
            </a:r>
            <a:r>
              <a:rPr sz="1800" spc="-10" dirty="0">
                <a:solidFill>
                  <a:srgbClr val="3333FF"/>
                </a:solidFill>
                <a:latin typeface="Arial MT"/>
                <a:cs typeface="Arial MT"/>
              </a:rPr>
              <a:t> </a:t>
            </a:r>
            <a:r>
              <a:rPr sz="1800" dirty="0">
                <a:solidFill>
                  <a:srgbClr val="3333FF"/>
                </a:solidFill>
                <a:latin typeface="Arial MT"/>
                <a:cs typeface="Arial MT"/>
              </a:rPr>
              <a:t>lowering</a:t>
            </a:r>
            <a:r>
              <a:rPr sz="1800" spc="-10" dirty="0">
                <a:solidFill>
                  <a:srgbClr val="3333FF"/>
                </a:solidFill>
                <a:latin typeface="Arial MT"/>
                <a:cs typeface="Arial MT"/>
              </a:rPr>
              <a:t> </a:t>
            </a:r>
            <a:r>
              <a:rPr sz="1800" spc="-25" dirty="0">
                <a:solidFill>
                  <a:srgbClr val="3333FF"/>
                </a:solidFill>
                <a:latin typeface="Arial MT"/>
                <a:cs typeface="Arial MT"/>
              </a:rPr>
              <a:t>the </a:t>
            </a:r>
            <a:r>
              <a:rPr sz="1800" dirty="0">
                <a:solidFill>
                  <a:srgbClr val="3333FF"/>
                </a:solidFill>
                <a:latin typeface="Arial MT"/>
                <a:cs typeface="Arial MT"/>
              </a:rPr>
              <a:t>condenser</a:t>
            </a:r>
            <a:r>
              <a:rPr sz="1800" spc="-80" dirty="0">
                <a:solidFill>
                  <a:srgbClr val="3333FF"/>
                </a:solidFill>
                <a:latin typeface="Arial MT"/>
                <a:cs typeface="Arial MT"/>
              </a:rPr>
              <a:t> </a:t>
            </a:r>
            <a:r>
              <a:rPr sz="1800" dirty="0">
                <a:solidFill>
                  <a:srgbClr val="3333FF"/>
                </a:solidFill>
                <a:latin typeface="Arial MT"/>
                <a:cs typeface="Arial MT"/>
              </a:rPr>
              <a:t>pressure</a:t>
            </a:r>
            <a:r>
              <a:rPr sz="1800" spc="-90" dirty="0">
                <a:solidFill>
                  <a:srgbClr val="3333FF"/>
                </a:solidFill>
                <a:latin typeface="Arial MT"/>
                <a:cs typeface="Arial MT"/>
              </a:rPr>
              <a:t> </a:t>
            </a:r>
            <a:r>
              <a:rPr sz="1800" dirty="0">
                <a:solidFill>
                  <a:srgbClr val="3333FF"/>
                </a:solidFill>
                <a:latin typeface="Arial MT"/>
                <a:cs typeface="Arial MT"/>
              </a:rPr>
              <a:t>on</a:t>
            </a:r>
            <a:r>
              <a:rPr sz="1800" spc="-105" dirty="0">
                <a:solidFill>
                  <a:srgbClr val="3333FF"/>
                </a:solidFill>
                <a:latin typeface="Arial MT"/>
                <a:cs typeface="Arial MT"/>
              </a:rPr>
              <a:t> </a:t>
            </a:r>
            <a:r>
              <a:rPr sz="1800" spc="-25" dirty="0">
                <a:solidFill>
                  <a:srgbClr val="3333FF"/>
                </a:solidFill>
                <a:latin typeface="Arial MT"/>
                <a:cs typeface="Arial MT"/>
              </a:rPr>
              <a:t>the </a:t>
            </a:r>
            <a:r>
              <a:rPr sz="1800" dirty="0">
                <a:solidFill>
                  <a:srgbClr val="3333FF"/>
                </a:solidFill>
                <a:latin typeface="Arial MT"/>
                <a:cs typeface="Arial MT"/>
              </a:rPr>
              <a:t>ideal</a:t>
            </a:r>
            <a:r>
              <a:rPr sz="1800" spc="-30" dirty="0">
                <a:solidFill>
                  <a:srgbClr val="3333FF"/>
                </a:solidFill>
                <a:latin typeface="Arial MT"/>
                <a:cs typeface="Arial MT"/>
              </a:rPr>
              <a:t> </a:t>
            </a:r>
            <a:r>
              <a:rPr sz="1800" dirty="0">
                <a:solidFill>
                  <a:srgbClr val="3333FF"/>
                </a:solidFill>
                <a:latin typeface="Arial MT"/>
                <a:cs typeface="Arial MT"/>
              </a:rPr>
              <a:t>Rankine</a:t>
            </a:r>
            <a:r>
              <a:rPr sz="1800" spc="-10" dirty="0">
                <a:solidFill>
                  <a:srgbClr val="3333FF"/>
                </a:solidFill>
                <a:latin typeface="Arial MT"/>
                <a:cs typeface="Arial MT"/>
              </a:rPr>
              <a:t> cycle.</a:t>
            </a:r>
            <a:endParaRPr sz="1800">
              <a:latin typeface="Arial MT"/>
              <a:cs typeface="Arial MT"/>
            </a:endParaRPr>
          </a:p>
        </p:txBody>
      </p:sp>
      <p:pic>
        <p:nvPicPr>
          <p:cNvPr id="5" name="object 5"/>
          <p:cNvPicPr/>
          <p:nvPr/>
        </p:nvPicPr>
        <p:blipFill>
          <a:blip r:embed="rId2" cstate="print"/>
          <a:stretch>
            <a:fillRect/>
          </a:stretch>
        </p:blipFill>
        <p:spPr>
          <a:xfrm>
            <a:off x="1828800" y="1435569"/>
            <a:ext cx="3354070" cy="335407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2047240" y="-1202945"/>
            <a:ext cx="6720840" cy="751488"/>
          </a:xfrm>
          <a:prstGeom prst="rect">
            <a:avLst/>
          </a:prstGeom>
        </p:spPr>
        <p:txBody>
          <a:bodyPr vert="horz" wrap="square" lIns="0" tIns="12700" rIns="0" bIns="0" rtlCol="0" anchor="t">
            <a:spAutoFit/>
          </a:bodyPr>
          <a:lstStyle/>
          <a:p>
            <a:pPr marL="25400" marR="17780">
              <a:spcBef>
                <a:spcPts val="100"/>
              </a:spcBef>
            </a:pPr>
            <a:r>
              <a:rPr sz="2400" dirty="0">
                <a:solidFill>
                  <a:srgbClr val="FF3300"/>
                </a:solidFill>
              </a:rPr>
              <a:t>Superheating</a:t>
            </a:r>
            <a:r>
              <a:rPr sz="2400" spc="-110" dirty="0">
                <a:solidFill>
                  <a:srgbClr val="FF3300"/>
                </a:solidFill>
              </a:rPr>
              <a:t> </a:t>
            </a:r>
            <a:r>
              <a:rPr sz="2400" dirty="0">
                <a:solidFill>
                  <a:srgbClr val="FF3300"/>
                </a:solidFill>
              </a:rPr>
              <a:t>the</a:t>
            </a:r>
            <a:r>
              <a:rPr sz="2400" spc="-110" dirty="0">
                <a:solidFill>
                  <a:srgbClr val="FF3300"/>
                </a:solidFill>
              </a:rPr>
              <a:t> </a:t>
            </a:r>
            <a:r>
              <a:rPr sz="2400" spc="-10" dirty="0">
                <a:solidFill>
                  <a:srgbClr val="FF3300"/>
                </a:solidFill>
              </a:rPr>
              <a:t>Steam</a:t>
            </a:r>
            <a:r>
              <a:rPr sz="2400" spc="-105" dirty="0">
                <a:solidFill>
                  <a:srgbClr val="FF3300"/>
                </a:solidFill>
              </a:rPr>
              <a:t> </a:t>
            </a:r>
            <a:r>
              <a:rPr sz="2400" dirty="0">
                <a:solidFill>
                  <a:srgbClr val="FF3300"/>
                </a:solidFill>
              </a:rPr>
              <a:t>to</a:t>
            </a:r>
            <a:r>
              <a:rPr sz="2400" spc="-110" dirty="0">
                <a:solidFill>
                  <a:srgbClr val="FF3300"/>
                </a:solidFill>
              </a:rPr>
              <a:t> </a:t>
            </a:r>
            <a:r>
              <a:rPr sz="2400" dirty="0">
                <a:solidFill>
                  <a:srgbClr val="FF3300"/>
                </a:solidFill>
              </a:rPr>
              <a:t>High</a:t>
            </a:r>
            <a:r>
              <a:rPr sz="2400" spc="-130" dirty="0">
                <a:solidFill>
                  <a:srgbClr val="FF3300"/>
                </a:solidFill>
              </a:rPr>
              <a:t> </a:t>
            </a:r>
            <a:r>
              <a:rPr sz="2400" spc="-10" dirty="0">
                <a:solidFill>
                  <a:srgbClr val="FF3300"/>
                </a:solidFill>
              </a:rPr>
              <a:t>Temperatures </a:t>
            </a:r>
            <a:r>
              <a:rPr sz="2400" dirty="0">
                <a:solidFill>
                  <a:srgbClr val="FF3300"/>
                </a:solidFill>
              </a:rPr>
              <a:t>(</a:t>
            </a:r>
            <a:r>
              <a:rPr sz="2400" i="1" dirty="0">
                <a:solidFill>
                  <a:srgbClr val="FF3300"/>
                </a:solidFill>
                <a:latin typeface="Arial"/>
                <a:cs typeface="Arial"/>
              </a:rPr>
              <a:t>Increases</a:t>
            </a:r>
            <a:r>
              <a:rPr sz="2400" i="1" spc="-160" dirty="0">
                <a:solidFill>
                  <a:srgbClr val="FF3300"/>
                </a:solidFill>
                <a:latin typeface="Arial"/>
                <a:cs typeface="Arial"/>
              </a:rPr>
              <a:t> </a:t>
            </a:r>
            <a:r>
              <a:rPr sz="2400" i="1" spc="-10" dirty="0">
                <a:solidFill>
                  <a:srgbClr val="FF3300"/>
                </a:solidFill>
                <a:latin typeface="Arial"/>
                <a:cs typeface="Arial"/>
              </a:rPr>
              <a:t>T</a:t>
            </a:r>
            <a:r>
              <a:rPr sz="2400" spc="-15" baseline="-19097" dirty="0">
                <a:solidFill>
                  <a:srgbClr val="FF3300"/>
                </a:solidFill>
              </a:rPr>
              <a:t>high,avg</a:t>
            </a:r>
            <a:r>
              <a:rPr sz="2400" spc="-10" dirty="0">
                <a:solidFill>
                  <a:srgbClr val="FF3300"/>
                </a:solidFill>
              </a:rPr>
              <a:t>)</a:t>
            </a:r>
            <a:endParaRPr sz="2400">
              <a:latin typeface="Arial"/>
              <a:cs typeface="Arial"/>
            </a:endParaRPr>
          </a:p>
        </p:txBody>
      </p:sp>
      <p:sp>
        <p:nvSpPr>
          <p:cNvPr id="4" name="object 4"/>
          <p:cNvSpPr txBox="1"/>
          <p:nvPr/>
        </p:nvSpPr>
        <p:spPr>
          <a:xfrm>
            <a:off x="1983740" y="3447669"/>
            <a:ext cx="3060700" cy="845103"/>
          </a:xfrm>
          <a:prstGeom prst="rect">
            <a:avLst/>
          </a:prstGeom>
        </p:spPr>
        <p:txBody>
          <a:bodyPr vert="horz" wrap="square" lIns="0" tIns="13970" rIns="0" bIns="0" rtlCol="0">
            <a:spAutoFit/>
          </a:bodyPr>
          <a:lstStyle/>
          <a:p>
            <a:pPr marL="12700" marR="5080" algn="just">
              <a:lnSpc>
                <a:spcPct val="99500"/>
              </a:lnSpc>
              <a:spcBef>
                <a:spcPts val="110"/>
              </a:spcBef>
            </a:pPr>
            <a:r>
              <a:rPr sz="1800" dirty="0">
                <a:solidFill>
                  <a:srgbClr val="3333FF"/>
                </a:solidFill>
                <a:latin typeface="Arial MT"/>
                <a:cs typeface="Arial MT"/>
              </a:rPr>
              <a:t>The</a:t>
            </a:r>
            <a:r>
              <a:rPr sz="1800" spc="-35" dirty="0">
                <a:solidFill>
                  <a:srgbClr val="3333FF"/>
                </a:solidFill>
                <a:latin typeface="Arial MT"/>
                <a:cs typeface="Arial MT"/>
              </a:rPr>
              <a:t> </a:t>
            </a:r>
            <a:r>
              <a:rPr sz="1800" dirty="0">
                <a:solidFill>
                  <a:srgbClr val="3333FF"/>
                </a:solidFill>
                <a:latin typeface="Arial MT"/>
                <a:cs typeface="Arial MT"/>
              </a:rPr>
              <a:t>effect</a:t>
            </a:r>
            <a:r>
              <a:rPr sz="1800" spc="-25" dirty="0">
                <a:solidFill>
                  <a:srgbClr val="3333FF"/>
                </a:solidFill>
                <a:latin typeface="Arial MT"/>
                <a:cs typeface="Arial MT"/>
              </a:rPr>
              <a:t> </a:t>
            </a:r>
            <a:r>
              <a:rPr sz="1800" dirty="0">
                <a:solidFill>
                  <a:srgbClr val="3333FF"/>
                </a:solidFill>
                <a:latin typeface="Arial MT"/>
                <a:cs typeface="Arial MT"/>
              </a:rPr>
              <a:t>of</a:t>
            </a:r>
            <a:r>
              <a:rPr sz="1800" spc="-20" dirty="0">
                <a:solidFill>
                  <a:srgbClr val="3333FF"/>
                </a:solidFill>
                <a:latin typeface="Arial MT"/>
                <a:cs typeface="Arial MT"/>
              </a:rPr>
              <a:t> </a:t>
            </a:r>
            <a:r>
              <a:rPr sz="1800" dirty="0">
                <a:solidFill>
                  <a:srgbClr val="3333FF"/>
                </a:solidFill>
                <a:latin typeface="Arial MT"/>
                <a:cs typeface="Arial MT"/>
              </a:rPr>
              <a:t>superheating</a:t>
            </a:r>
            <a:r>
              <a:rPr sz="1800" spc="-15" dirty="0">
                <a:solidFill>
                  <a:srgbClr val="3333FF"/>
                </a:solidFill>
                <a:latin typeface="Arial MT"/>
                <a:cs typeface="Arial MT"/>
              </a:rPr>
              <a:t> </a:t>
            </a:r>
            <a:r>
              <a:rPr sz="1800" spc="-25" dirty="0">
                <a:solidFill>
                  <a:srgbClr val="3333FF"/>
                </a:solidFill>
                <a:latin typeface="Arial MT"/>
                <a:cs typeface="Arial MT"/>
              </a:rPr>
              <a:t>the </a:t>
            </a:r>
            <a:r>
              <a:rPr sz="1800" dirty="0">
                <a:solidFill>
                  <a:srgbClr val="3333FF"/>
                </a:solidFill>
                <a:latin typeface="Arial MT"/>
                <a:cs typeface="Arial MT"/>
              </a:rPr>
              <a:t>steam</a:t>
            </a:r>
            <a:r>
              <a:rPr sz="1800" spc="95" dirty="0">
                <a:solidFill>
                  <a:srgbClr val="3333FF"/>
                </a:solidFill>
                <a:latin typeface="Arial MT"/>
                <a:cs typeface="Arial MT"/>
              </a:rPr>
              <a:t> </a:t>
            </a:r>
            <a:r>
              <a:rPr sz="1800" dirty="0">
                <a:solidFill>
                  <a:srgbClr val="3333FF"/>
                </a:solidFill>
                <a:latin typeface="Arial MT"/>
                <a:cs typeface="Arial MT"/>
              </a:rPr>
              <a:t>to</a:t>
            </a:r>
            <a:r>
              <a:rPr sz="1800" spc="100" dirty="0">
                <a:solidFill>
                  <a:srgbClr val="3333FF"/>
                </a:solidFill>
                <a:latin typeface="Arial MT"/>
                <a:cs typeface="Arial MT"/>
              </a:rPr>
              <a:t> </a:t>
            </a:r>
            <a:r>
              <a:rPr sz="1800" dirty="0">
                <a:solidFill>
                  <a:srgbClr val="3333FF"/>
                </a:solidFill>
                <a:latin typeface="Arial MT"/>
                <a:cs typeface="Arial MT"/>
              </a:rPr>
              <a:t>higher</a:t>
            </a:r>
            <a:r>
              <a:rPr sz="1800" spc="100" dirty="0">
                <a:solidFill>
                  <a:srgbClr val="3333FF"/>
                </a:solidFill>
                <a:latin typeface="Arial MT"/>
                <a:cs typeface="Arial MT"/>
              </a:rPr>
              <a:t> </a:t>
            </a:r>
            <a:r>
              <a:rPr sz="1800" spc="-10" dirty="0">
                <a:solidFill>
                  <a:srgbClr val="3333FF"/>
                </a:solidFill>
                <a:latin typeface="Arial MT"/>
                <a:cs typeface="Arial MT"/>
              </a:rPr>
              <a:t>temperatures </a:t>
            </a:r>
            <a:r>
              <a:rPr sz="1800" dirty="0">
                <a:solidFill>
                  <a:srgbClr val="3333FF"/>
                </a:solidFill>
                <a:latin typeface="Arial MT"/>
                <a:cs typeface="Arial MT"/>
              </a:rPr>
              <a:t>on</a:t>
            </a:r>
            <a:r>
              <a:rPr sz="1800" spc="-25" dirty="0">
                <a:solidFill>
                  <a:srgbClr val="3333FF"/>
                </a:solidFill>
                <a:latin typeface="Arial MT"/>
                <a:cs typeface="Arial MT"/>
              </a:rPr>
              <a:t> </a:t>
            </a:r>
            <a:r>
              <a:rPr sz="1800" dirty="0">
                <a:solidFill>
                  <a:srgbClr val="3333FF"/>
                </a:solidFill>
                <a:latin typeface="Arial MT"/>
                <a:cs typeface="Arial MT"/>
              </a:rPr>
              <a:t>the</a:t>
            </a:r>
            <a:r>
              <a:rPr sz="1800" spc="-20" dirty="0">
                <a:solidFill>
                  <a:srgbClr val="3333FF"/>
                </a:solidFill>
                <a:latin typeface="Arial MT"/>
                <a:cs typeface="Arial MT"/>
              </a:rPr>
              <a:t> </a:t>
            </a:r>
            <a:r>
              <a:rPr sz="1800" dirty="0">
                <a:solidFill>
                  <a:srgbClr val="3333FF"/>
                </a:solidFill>
                <a:latin typeface="Arial MT"/>
                <a:cs typeface="Arial MT"/>
              </a:rPr>
              <a:t>ideal</a:t>
            </a:r>
            <a:r>
              <a:rPr sz="1800" spc="-10" dirty="0">
                <a:solidFill>
                  <a:srgbClr val="3333FF"/>
                </a:solidFill>
                <a:latin typeface="Arial MT"/>
                <a:cs typeface="Arial MT"/>
              </a:rPr>
              <a:t> </a:t>
            </a:r>
            <a:r>
              <a:rPr sz="1800" dirty="0">
                <a:solidFill>
                  <a:srgbClr val="3333FF"/>
                </a:solidFill>
                <a:latin typeface="Arial MT"/>
                <a:cs typeface="Arial MT"/>
              </a:rPr>
              <a:t>Rankine</a:t>
            </a:r>
            <a:r>
              <a:rPr sz="1800" spc="-10" dirty="0">
                <a:solidFill>
                  <a:srgbClr val="3333FF"/>
                </a:solidFill>
                <a:latin typeface="Arial MT"/>
                <a:cs typeface="Arial MT"/>
              </a:rPr>
              <a:t> cycle.</a:t>
            </a:r>
            <a:endParaRPr sz="1800">
              <a:latin typeface="Arial MT"/>
              <a:cs typeface="Arial MT"/>
            </a:endParaRPr>
          </a:p>
        </p:txBody>
      </p:sp>
      <p:sp>
        <p:nvSpPr>
          <p:cNvPr id="5" name="object 5"/>
          <p:cNvSpPr txBox="1"/>
          <p:nvPr/>
        </p:nvSpPr>
        <p:spPr>
          <a:xfrm>
            <a:off x="5567554" y="-440690"/>
            <a:ext cx="4243070" cy="3886833"/>
          </a:xfrm>
          <a:prstGeom prst="rect">
            <a:avLst/>
          </a:prstGeom>
        </p:spPr>
        <p:txBody>
          <a:bodyPr vert="horz" wrap="square" lIns="0" tIns="13335" rIns="0" bIns="0" rtlCol="0">
            <a:spAutoFit/>
          </a:bodyPr>
          <a:lstStyle/>
          <a:p>
            <a:pPr marL="12700" marR="202564">
              <a:lnSpc>
                <a:spcPct val="99800"/>
              </a:lnSpc>
              <a:spcBef>
                <a:spcPts val="105"/>
              </a:spcBef>
            </a:pPr>
            <a:r>
              <a:rPr sz="2000" dirty="0">
                <a:latin typeface="Arial MT"/>
                <a:cs typeface="Arial MT"/>
              </a:rPr>
              <a:t>Both</a:t>
            </a:r>
            <a:r>
              <a:rPr sz="2000" spc="-45" dirty="0">
                <a:latin typeface="Arial MT"/>
                <a:cs typeface="Arial MT"/>
              </a:rPr>
              <a:t> </a:t>
            </a:r>
            <a:r>
              <a:rPr sz="2000" dirty="0">
                <a:latin typeface="Arial MT"/>
                <a:cs typeface="Arial MT"/>
              </a:rPr>
              <a:t>the</a:t>
            </a:r>
            <a:r>
              <a:rPr sz="2000" spc="-45" dirty="0">
                <a:latin typeface="Arial MT"/>
                <a:cs typeface="Arial MT"/>
              </a:rPr>
              <a:t> </a:t>
            </a:r>
            <a:r>
              <a:rPr sz="2000" dirty="0">
                <a:latin typeface="Arial MT"/>
                <a:cs typeface="Arial MT"/>
              </a:rPr>
              <a:t>net</a:t>
            </a:r>
            <a:r>
              <a:rPr sz="2000" spc="-45" dirty="0">
                <a:latin typeface="Arial MT"/>
                <a:cs typeface="Arial MT"/>
              </a:rPr>
              <a:t> </a:t>
            </a:r>
            <a:r>
              <a:rPr sz="2000" dirty="0">
                <a:latin typeface="Arial MT"/>
                <a:cs typeface="Arial MT"/>
              </a:rPr>
              <a:t>work</a:t>
            </a:r>
            <a:r>
              <a:rPr sz="2000" spc="-45" dirty="0">
                <a:latin typeface="Arial MT"/>
                <a:cs typeface="Arial MT"/>
              </a:rPr>
              <a:t> </a:t>
            </a:r>
            <a:r>
              <a:rPr sz="2000" dirty="0">
                <a:latin typeface="Arial MT"/>
                <a:cs typeface="Arial MT"/>
              </a:rPr>
              <a:t>and</a:t>
            </a:r>
            <a:r>
              <a:rPr sz="2000" spc="-40" dirty="0">
                <a:latin typeface="Arial MT"/>
                <a:cs typeface="Arial MT"/>
              </a:rPr>
              <a:t> </a:t>
            </a:r>
            <a:r>
              <a:rPr sz="2000" dirty="0">
                <a:latin typeface="Arial MT"/>
                <a:cs typeface="Arial MT"/>
              </a:rPr>
              <a:t>heat</a:t>
            </a:r>
            <a:r>
              <a:rPr sz="2000" spc="-65" dirty="0">
                <a:latin typeface="Arial MT"/>
                <a:cs typeface="Arial MT"/>
              </a:rPr>
              <a:t> </a:t>
            </a:r>
            <a:r>
              <a:rPr sz="2000" spc="-10" dirty="0">
                <a:latin typeface="Arial MT"/>
                <a:cs typeface="Arial MT"/>
              </a:rPr>
              <a:t>input </a:t>
            </a:r>
            <a:r>
              <a:rPr sz="2000" dirty="0">
                <a:latin typeface="Arial MT"/>
                <a:cs typeface="Arial MT"/>
              </a:rPr>
              <a:t>increase</a:t>
            </a:r>
            <a:r>
              <a:rPr sz="2000" spc="-60" dirty="0">
                <a:latin typeface="Arial MT"/>
                <a:cs typeface="Arial MT"/>
              </a:rPr>
              <a:t> </a:t>
            </a:r>
            <a:r>
              <a:rPr sz="2000" dirty="0">
                <a:latin typeface="Arial MT"/>
                <a:cs typeface="Arial MT"/>
              </a:rPr>
              <a:t>as</a:t>
            </a:r>
            <a:r>
              <a:rPr sz="2000" spc="-20" dirty="0">
                <a:latin typeface="Arial MT"/>
                <a:cs typeface="Arial MT"/>
              </a:rPr>
              <a:t> </a:t>
            </a:r>
            <a:r>
              <a:rPr sz="2000" dirty="0">
                <a:latin typeface="Arial MT"/>
                <a:cs typeface="Arial MT"/>
              </a:rPr>
              <a:t>a</a:t>
            </a:r>
            <a:r>
              <a:rPr sz="2000" spc="-55" dirty="0">
                <a:latin typeface="Arial MT"/>
                <a:cs typeface="Arial MT"/>
              </a:rPr>
              <a:t> </a:t>
            </a:r>
            <a:r>
              <a:rPr sz="2000" dirty="0">
                <a:latin typeface="Arial MT"/>
                <a:cs typeface="Arial MT"/>
              </a:rPr>
              <a:t>result</a:t>
            </a:r>
            <a:r>
              <a:rPr sz="2000" spc="-40" dirty="0">
                <a:latin typeface="Arial MT"/>
                <a:cs typeface="Arial MT"/>
              </a:rPr>
              <a:t> </a:t>
            </a:r>
            <a:r>
              <a:rPr sz="2000" dirty="0">
                <a:latin typeface="Arial MT"/>
                <a:cs typeface="Arial MT"/>
              </a:rPr>
              <a:t>of</a:t>
            </a:r>
            <a:r>
              <a:rPr sz="2000" spc="-50" dirty="0">
                <a:latin typeface="Arial MT"/>
                <a:cs typeface="Arial MT"/>
              </a:rPr>
              <a:t> </a:t>
            </a:r>
            <a:r>
              <a:rPr sz="2000" spc="-10" dirty="0">
                <a:latin typeface="Arial MT"/>
                <a:cs typeface="Arial MT"/>
              </a:rPr>
              <a:t>superheating </a:t>
            </a:r>
            <a:r>
              <a:rPr sz="2000" dirty="0">
                <a:latin typeface="Arial MT"/>
                <a:cs typeface="Arial MT"/>
              </a:rPr>
              <a:t>the</a:t>
            </a:r>
            <a:r>
              <a:rPr sz="2000" spc="-10" dirty="0">
                <a:latin typeface="Arial MT"/>
                <a:cs typeface="Arial MT"/>
              </a:rPr>
              <a:t> </a:t>
            </a:r>
            <a:r>
              <a:rPr sz="2000" dirty="0">
                <a:latin typeface="Arial MT"/>
                <a:cs typeface="Arial MT"/>
              </a:rPr>
              <a:t>steam</a:t>
            </a:r>
            <a:r>
              <a:rPr sz="2000" spc="-5" dirty="0">
                <a:latin typeface="Arial MT"/>
                <a:cs typeface="Arial MT"/>
              </a:rPr>
              <a:t> </a:t>
            </a:r>
            <a:r>
              <a:rPr sz="2000" dirty="0">
                <a:latin typeface="Arial MT"/>
                <a:cs typeface="Arial MT"/>
              </a:rPr>
              <a:t>to a</a:t>
            </a:r>
            <a:r>
              <a:rPr sz="2000" spc="-10" dirty="0">
                <a:latin typeface="Arial MT"/>
                <a:cs typeface="Arial MT"/>
              </a:rPr>
              <a:t> </a:t>
            </a:r>
            <a:r>
              <a:rPr sz="2000" dirty="0">
                <a:latin typeface="Arial MT"/>
                <a:cs typeface="Arial MT"/>
              </a:rPr>
              <a:t>higher</a:t>
            </a:r>
            <a:r>
              <a:rPr sz="2000" spc="-5" dirty="0">
                <a:latin typeface="Arial MT"/>
                <a:cs typeface="Arial MT"/>
              </a:rPr>
              <a:t> </a:t>
            </a:r>
            <a:r>
              <a:rPr sz="2000" spc="-10" dirty="0">
                <a:latin typeface="Arial MT"/>
                <a:cs typeface="Arial MT"/>
              </a:rPr>
              <a:t>temperature. </a:t>
            </a:r>
            <a:r>
              <a:rPr sz="2000" dirty="0">
                <a:latin typeface="Arial MT"/>
                <a:cs typeface="Arial MT"/>
              </a:rPr>
              <a:t>The</a:t>
            </a:r>
            <a:r>
              <a:rPr sz="2000" spc="-30" dirty="0">
                <a:latin typeface="Arial MT"/>
                <a:cs typeface="Arial MT"/>
              </a:rPr>
              <a:t> </a:t>
            </a:r>
            <a:r>
              <a:rPr sz="2000" dirty="0">
                <a:latin typeface="Arial MT"/>
                <a:cs typeface="Arial MT"/>
              </a:rPr>
              <a:t>overall</a:t>
            </a:r>
            <a:r>
              <a:rPr sz="2000" spc="-35" dirty="0">
                <a:latin typeface="Arial MT"/>
                <a:cs typeface="Arial MT"/>
              </a:rPr>
              <a:t> </a:t>
            </a:r>
            <a:r>
              <a:rPr sz="2000" dirty="0">
                <a:latin typeface="Arial MT"/>
                <a:cs typeface="Arial MT"/>
              </a:rPr>
              <a:t>effect</a:t>
            </a:r>
            <a:r>
              <a:rPr sz="2000" spc="-35" dirty="0">
                <a:latin typeface="Arial MT"/>
                <a:cs typeface="Arial MT"/>
              </a:rPr>
              <a:t> </a:t>
            </a:r>
            <a:r>
              <a:rPr sz="2000" dirty="0">
                <a:latin typeface="Arial MT"/>
                <a:cs typeface="Arial MT"/>
              </a:rPr>
              <a:t>is</a:t>
            </a:r>
            <a:r>
              <a:rPr sz="2000" spc="-25" dirty="0">
                <a:latin typeface="Arial MT"/>
                <a:cs typeface="Arial MT"/>
              </a:rPr>
              <a:t> </a:t>
            </a:r>
            <a:r>
              <a:rPr sz="2000" dirty="0">
                <a:latin typeface="Arial MT"/>
                <a:cs typeface="Arial MT"/>
              </a:rPr>
              <a:t>an</a:t>
            </a:r>
            <a:r>
              <a:rPr sz="2000" spc="-30" dirty="0">
                <a:latin typeface="Arial MT"/>
                <a:cs typeface="Arial MT"/>
              </a:rPr>
              <a:t> </a:t>
            </a:r>
            <a:r>
              <a:rPr sz="2000" dirty="0">
                <a:latin typeface="Arial MT"/>
                <a:cs typeface="Arial MT"/>
              </a:rPr>
              <a:t>increase</a:t>
            </a:r>
            <a:r>
              <a:rPr sz="2000" spc="-35" dirty="0">
                <a:latin typeface="Arial MT"/>
                <a:cs typeface="Arial MT"/>
              </a:rPr>
              <a:t> </a:t>
            </a:r>
            <a:r>
              <a:rPr sz="2000" spc="-25" dirty="0">
                <a:latin typeface="Arial MT"/>
                <a:cs typeface="Arial MT"/>
              </a:rPr>
              <a:t>in </a:t>
            </a:r>
            <a:r>
              <a:rPr sz="2000" dirty="0">
                <a:latin typeface="Arial MT"/>
                <a:cs typeface="Arial MT"/>
              </a:rPr>
              <a:t>thermal</a:t>
            </a:r>
            <a:r>
              <a:rPr sz="2000" spc="-110" dirty="0">
                <a:latin typeface="Arial MT"/>
                <a:cs typeface="Arial MT"/>
              </a:rPr>
              <a:t> </a:t>
            </a:r>
            <a:r>
              <a:rPr sz="2000" dirty="0">
                <a:latin typeface="Arial MT"/>
                <a:cs typeface="Arial MT"/>
              </a:rPr>
              <a:t>efficiency</a:t>
            </a:r>
            <a:r>
              <a:rPr sz="2000" spc="-105" dirty="0">
                <a:latin typeface="Arial MT"/>
                <a:cs typeface="Arial MT"/>
              </a:rPr>
              <a:t> </a:t>
            </a:r>
            <a:r>
              <a:rPr sz="2000" dirty="0">
                <a:latin typeface="Arial MT"/>
                <a:cs typeface="Arial MT"/>
              </a:rPr>
              <a:t>since</a:t>
            </a:r>
            <a:r>
              <a:rPr sz="2000" spc="-95" dirty="0">
                <a:latin typeface="Arial MT"/>
                <a:cs typeface="Arial MT"/>
              </a:rPr>
              <a:t> </a:t>
            </a:r>
            <a:r>
              <a:rPr sz="2000" dirty="0">
                <a:latin typeface="Arial MT"/>
                <a:cs typeface="Arial MT"/>
              </a:rPr>
              <a:t>the</a:t>
            </a:r>
            <a:r>
              <a:rPr sz="2000" spc="-95" dirty="0">
                <a:latin typeface="Arial MT"/>
                <a:cs typeface="Arial MT"/>
              </a:rPr>
              <a:t> </a:t>
            </a:r>
            <a:r>
              <a:rPr sz="2000" spc="-10" dirty="0">
                <a:latin typeface="Arial MT"/>
                <a:cs typeface="Arial MT"/>
              </a:rPr>
              <a:t>average </a:t>
            </a:r>
            <a:r>
              <a:rPr sz="2000" dirty="0">
                <a:latin typeface="Arial MT"/>
                <a:cs typeface="Arial MT"/>
              </a:rPr>
              <a:t>temperature</a:t>
            </a:r>
            <a:r>
              <a:rPr sz="2000" spc="-35" dirty="0">
                <a:latin typeface="Arial MT"/>
                <a:cs typeface="Arial MT"/>
              </a:rPr>
              <a:t> </a:t>
            </a:r>
            <a:r>
              <a:rPr sz="2000" dirty="0">
                <a:latin typeface="Arial MT"/>
                <a:cs typeface="Arial MT"/>
              </a:rPr>
              <a:t>at</a:t>
            </a:r>
            <a:r>
              <a:rPr sz="2000" spc="-30" dirty="0">
                <a:latin typeface="Arial MT"/>
                <a:cs typeface="Arial MT"/>
              </a:rPr>
              <a:t> </a:t>
            </a:r>
            <a:r>
              <a:rPr sz="2000" dirty="0">
                <a:latin typeface="Arial MT"/>
                <a:cs typeface="Arial MT"/>
              </a:rPr>
              <a:t>which</a:t>
            </a:r>
            <a:r>
              <a:rPr sz="2000" spc="-20" dirty="0">
                <a:latin typeface="Arial MT"/>
                <a:cs typeface="Arial MT"/>
              </a:rPr>
              <a:t> </a:t>
            </a:r>
            <a:r>
              <a:rPr sz="2000" dirty="0">
                <a:latin typeface="Arial MT"/>
                <a:cs typeface="Arial MT"/>
              </a:rPr>
              <a:t>heat</a:t>
            </a:r>
            <a:r>
              <a:rPr sz="2000" spc="-35" dirty="0">
                <a:latin typeface="Arial MT"/>
                <a:cs typeface="Arial MT"/>
              </a:rPr>
              <a:t> </a:t>
            </a:r>
            <a:r>
              <a:rPr sz="2000" dirty="0">
                <a:latin typeface="Arial MT"/>
                <a:cs typeface="Arial MT"/>
              </a:rPr>
              <a:t>is</a:t>
            </a:r>
            <a:r>
              <a:rPr sz="2000" spc="-20" dirty="0">
                <a:latin typeface="Arial MT"/>
                <a:cs typeface="Arial MT"/>
              </a:rPr>
              <a:t> </a:t>
            </a:r>
            <a:r>
              <a:rPr sz="2000" spc="-10" dirty="0">
                <a:latin typeface="Arial MT"/>
                <a:cs typeface="Arial MT"/>
              </a:rPr>
              <a:t>added increases.</a:t>
            </a:r>
            <a:endParaRPr sz="2000">
              <a:latin typeface="Arial MT"/>
              <a:cs typeface="Arial MT"/>
            </a:endParaRPr>
          </a:p>
          <a:p>
            <a:pPr marL="12700" marR="5080">
              <a:lnSpc>
                <a:spcPct val="99400"/>
              </a:lnSpc>
              <a:spcBef>
                <a:spcPts val="775"/>
              </a:spcBef>
            </a:pPr>
            <a:r>
              <a:rPr sz="2000" dirty="0">
                <a:solidFill>
                  <a:srgbClr val="CC00CC"/>
                </a:solidFill>
                <a:latin typeface="Arial MT"/>
                <a:cs typeface="Arial MT"/>
              </a:rPr>
              <a:t>Superheating</a:t>
            </a:r>
            <a:r>
              <a:rPr sz="2000" spc="-25" dirty="0">
                <a:solidFill>
                  <a:srgbClr val="CC00CC"/>
                </a:solidFill>
                <a:latin typeface="Arial MT"/>
                <a:cs typeface="Arial MT"/>
              </a:rPr>
              <a:t> </a:t>
            </a:r>
            <a:r>
              <a:rPr sz="2000" dirty="0">
                <a:solidFill>
                  <a:srgbClr val="CC00CC"/>
                </a:solidFill>
                <a:latin typeface="Arial MT"/>
                <a:cs typeface="Arial MT"/>
              </a:rPr>
              <a:t>to</a:t>
            </a:r>
            <a:r>
              <a:rPr sz="2000" spc="-15" dirty="0">
                <a:solidFill>
                  <a:srgbClr val="CC00CC"/>
                </a:solidFill>
                <a:latin typeface="Arial MT"/>
                <a:cs typeface="Arial MT"/>
              </a:rPr>
              <a:t> </a:t>
            </a:r>
            <a:r>
              <a:rPr sz="2000" dirty="0">
                <a:solidFill>
                  <a:srgbClr val="CC00CC"/>
                </a:solidFill>
                <a:latin typeface="Arial MT"/>
                <a:cs typeface="Arial MT"/>
              </a:rPr>
              <a:t>higher</a:t>
            </a:r>
            <a:r>
              <a:rPr sz="2000" spc="-10" dirty="0">
                <a:solidFill>
                  <a:srgbClr val="CC00CC"/>
                </a:solidFill>
                <a:latin typeface="Arial MT"/>
                <a:cs typeface="Arial MT"/>
              </a:rPr>
              <a:t> temperatures </a:t>
            </a:r>
            <a:r>
              <a:rPr sz="2000" dirty="0">
                <a:solidFill>
                  <a:srgbClr val="CC00CC"/>
                </a:solidFill>
                <a:latin typeface="Arial MT"/>
                <a:cs typeface="Arial MT"/>
              </a:rPr>
              <a:t>decreases</a:t>
            </a:r>
            <a:r>
              <a:rPr sz="2000" spc="-95" dirty="0">
                <a:solidFill>
                  <a:srgbClr val="CC00CC"/>
                </a:solidFill>
                <a:latin typeface="Arial MT"/>
                <a:cs typeface="Arial MT"/>
              </a:rPr>
              <a:t> </a:t>
            </a:r>
            <a:r>
              <a:rPr sz="2000" dirty="0">
                <a:solidFill>
                  <a:srgbClr val="CC00CC"/>
                </a:solidFill>
                <a:latin typeface="Arial MT"/>
                <a:cs typeface="Arial MT"/>
              </a:rPr>
              <a:t>the</a:t>
            </a:r>
            <a:r>
              <a:rPr sz="2000" spc="-70" dirty="0">
                <a:solidFill>
                  <a:srgbClr val="CC00CC"/>
                </a:solidFill>
                <a:latin typeface="Arial MT"/>
                <a:cs typeface="Arial MT"/>
              </a:rPr>
              <a:t> </a:t>
            </a:r>
            <a:r>
              <a:rPr sz="2000" dirty="0">
                <a:solidFill>
                  <a:srgbClr val="CC00CC"/>
                </a:solidFill>
                <a:latin typeface="Arial MT"/>
                <a:cs typeface="Arial MT"/>
              </a:rPr>
              <a:t>moisture</a:t>
            </a:r>
            <a:r>
              <a:rPr sz="2000" spc="-85" dirty="0">
                <a:solidFill>
                  <a:srgbClr val="CC00CC"/>
                </a:solidFill>
                <a:latin typeface="Arial MT"/>
                <a:cs typeface="Arial MT"/>
              </a:rPr>
              <a:t> </a:t>
            </a:r>
            <a:r>
              <a:rPr sz="2000" dirty="0">
                <a:solidFill>
                  <a:srgbClr val="CC00CC"/>
                </a:solidFill>
                <a:latin typeface="Arial MT"/>
                <a:cs typeface="Arial MT"/>
              </a:rPr>
              <a:t>content</a:t>
            </a:r>
            <a:r>
              <a:rPr sz="2000" spc="-90" dirty="0">
                <a:solidFill>
                  <a:srgbClr val="CC00CC"/>
                </a:solidFill>
                <a:latin typeface="Arial MT"/>
                <a:cs typeface="Arial MT"/>
              </a:rPr>
              <a:t> </a:t>
            </a:r>
            <a:r>
              <a:rPr sz="2000" dirty="0">
                <a:solidFill>
                  <a:srgbClr val="CC00CC"/>
                </a:solidFill>
                <a:latin typeface="Arial MT"/>
                <a:cs typeface="Arial MT"/>
              </a:rPr>
              <a:t>of</a:t>
            </a:r>
            <a:r>
              <a:rPr sz="2000" spc="-75" dirty="0">
                <a:solidFill>
                  <a:srgbClr val="CC00CC"/>
                </a:solidFill>
                <a:latin typeface="Arial MT"/>
                <a:cs typeface="Arial MT"/>
              </a:rPr>
              <a:t> </a:t>
            </a:r>
            <a:r>
              <a:rPr sz="2000" spc="-25" dirty="0">
                <a:solidFill>
                  <a:srgbClr val="CC00CC"/>
                </a:solidFill>
                <a:latin typeface="Arial MT"/>
                <a:cs typeface="Arial MT"/>
              </a:rPr>
              <a:t>the </a:t>
            </a:r>
            <a:r>
              <a:rPr sz="2000" dirty="0">
                <a:solidFill>
                  <a:srgbClr val="CC00CC"/>
                </a:solidFill>
                <a:latin typeface="Arial MT"/>
                <a:cs typeface="Arial MT"/>
              </a:rPr>
              <a:t>steam</a:t>
            </a:r>
            <a:r>
              <a:rPr sz="2000" spc="-20" dirty="0">
                <a:solidFill>
                  <a:srgbClr val="CC00CC"/>
                </a:solidFill>
                <a:latin typeface="Arial MT"/>
                <a:cs typeface="Arial MT"/>
              </a:rPr>
              <a:t> </a:t>
            </a:r>
            <a:r>
              <a:rPr sz="2000" dirty="0">
                <a:solidFill>
                  <a:srgbClr val="CC00CC"/>
                </a:solidFill>
                <a:latin typeface="Arial MT"/>
                <a:cs typeface="Arial MT"/>
              </a:rPr>
              <a:t>at</a:t>
            </a:r>
            <a:r>
              <a:rPr sz="2000" spc="-25" dirty="0">
                <a:solidFill>
                  <a:srgbClr val="CC00CC"/>
                </a:solidFill>
                <a:latin typeface="Arial MT"/>
                <a:cs typeface="Arial MT"/>
              </a:rPr>
              <a:t> </a:t>
            </a:r>
            <a:r>
              <a:rPr sz="2000" dirty="0">
                <a:solidFill>
                  <a:srgbClr val="CC00CC"/>
                </a:solidFill>
                <a:latin typeface="Arial MT"/>
                <a:cs typeface="Arial MT"/>
              </a:rPr>
              <a:t>the</a:t>
            </a:r>
            <a:r>
              <a:rPr sz="2000" spc="-20" dirty="0">
                <a:solidFill>
                  <a:srgbClr val="CC00CC"/>
                </a:solidFill>
                <a:latin typeface="Arial MT"/>
                <a:cs typeface="Arial MT"/>
              </a:rPr>
              <a:t> </a:t>
            </a:r>
            <a:r>
              <a:rPr sz="2000" dirty="0">
                <a:solidFill>
                  <a:srgbClr val="CC00CC"/>
                </a:solidFill>
                <a:latin typeface="Arial MT"/>
                <a:cs typeface="Arial MT"/>
              </a:rPr>
              <a:t>turbine</a:t>
            </a:r>
            <a:r>
              <a:rPr sz="2000" spc="-15" dirty="0">
                <a:solidFill>
                  <a:srgbClr val="CC00CC"/>
                </a:solidFill>
                <a:latin typeface="Arial MT"/>
                <a:cs typeface="Arial MT"/>
              </a:rPr>
              <a:t> </a:t>
            </a:r>
            <a:r>
              <a:rPr sz="2000" dirty="0">
                <a:solidFill>
                  <a:srgbClr val="CC00CC"/>
                </a:solidFill>
                <a:latin typeface="Arial MT"/>
                <a:cs typeface="Arial MT"/>
              </a:rPr>
              <a:t>exit,</a:t>
            </a:r>
            <a:r>
              <a:rPr sz="2000" spc="-25" dirty="0">
                <a:solidFill>
                  <a:srgbClr val="CC00CC"/>
                </a:solidFill>
                <a:latin typeface="Arial MT"/>
                <a:cs typeface="Arial MT"/>
              </a:rPr>
              <a:t> </a:t>
            </a:r>
            <a:r>
              <a:rPr sz="2000" dirty="0">
                <a:solidFill>
                  <a:srgbClr val="CC00CC"/>
                </a:solidFill>
                <a:latin typeface="Arial MT"/>
                <a:cs typeface="Arial MT"/>
              </a:rPr>
              <a:t>which</a:t>
            </a:r>
            <a:r>
              <a:rPr sz="2000" spc="-20" dirty="0">
                <a:solidFill>
                  <a:srgbClr val="CC00CC"/>
                </a:solidFill>
                <a:latin typeface="Arial MT"/>
                <a:cs typeface="Arial MT"/>
              </a:rPr>
              <a:t> </a:t>
            </a:r>
            <a:r>
              <a:rPr sz="2000" spc="-25" dirty="0">
                <a:solidFill>
                  <a:srgbClr val="CC00CC"/>
                </a:solidFill>
                <a:latin typeface="Arial MT"/>
                <a:cs typeface="Arial MT"/>
              </a:rPr>
              <a:t>is </a:t>
            </a:r>
            <a:r>
              <a:rPr sz="2000" spc="-10" dirty="0">
                <a:solidFill>
                  <a:srgbClr val="CC00CC"/>
                </a:solidFill>
                <a:latin typeface="Arial MT"/>
                <a:cs typeface="Arial MT"/>
              </a:rPr>
              <a:t>desirable.</a:t>
            </a:r>
            <a:endParaRPr sz="2000">
              <a:latin typeface="Arial MT"/>
              <a:cs typeface="Arial MT"/>
            </a:endParaRPr>
          </a:p>
          <a:p>
            <a:pPr marL="12700">
              <a:spcBef>
                <a:spcPts val="740"/>
              </a:spcBef>
            </a:pPr>
            <a:r>
              <a:rPr sz="2000" dirty="0">
                <a:latin typeface="Arial MT"/>
                <a:cs typeface="Arial MT"/>
              </a:rPr>
              <a:t>The</a:t>
            </a:r>
            <a:r>
              <a:rPr sz="2000" spc="-35" dirty="0">
                <a:latin typeface="Arial MT"/>
                <a:cs typeface="Arial MT"/>
              </a:rPr>
              <a:t> </a:t>
            </a:r>
            <a:r>
              <a:rPr sz="2000" dirty="0">
                <a:latin typeface="Arial MT"/>
                <a:cs typeface="Arial MT"/>
              </a:rPr>
              <a:t>temperature</a:t>
            </a:r>
            <a:r>
              <a:rPr sz="2000" spc="-30" dirty="0">
                <a:latin typeface="Arial MT"/>
                <a:cs typeface="Arial MT"/>
              </a:rPr>
              <a:t> </a:t>
            </a:r>
            <a:r>
              <a:rPr sz="2000" dirty="0">
                <a:latin typeface="Arial MT"/>
                <a:cs typeface="Arial MT"/>
              </a:rPr>
              <a:t>is</a:t>
            </a:r>
            <a:r>
              <a:rPr sz="2000" spc="-30" dirty="0">
                <a:latin typeface="Arial MT"/>
                <a:cs typeface="Arial MT"/>
              </a:rPr>
              <a:t> </a:t>
            </a:r>
            <a:r>
              <a:rPr sz="2000" dirty="0">
                <a:latin typeface="Arial MT"/>
                <a:cs typeface="Arial MT"/>
              </a:rPr>
              <a:t>limited</a:t>
            </a:r>
            <a:r>
              <a:rPr sz="2000" spc="-50" dirty="0">
                <a:latin typeface="Arial MT"/>
                <a:cs typeface="Arial MT"/>
              </a:rPr>
              <a:t> </a:t>
            </a:r>
            <a:r>
              <a:rPr sz="2000" spc="-25" dirty="0">
                <a:latin typeface="Arial MT"/>
                <a:cs typeface="Arial MT"/>
              </a:rPr>
              <a:t>by</a:t>
            </a:r>
            <a:endParaRPr sz="2000">
              <a:latin typeface="Arial MT"/>
              <a:cs typeface="Arial MT"/>
            </a:endParaRPr>
          </a:p>
        </p:txBody>
      </p:sp>
      <p:sp>
        <p:nvSpPr>
          <p:cNvPr id="6" name="object 6"/>
          <p:cNvSpPr txBox="1"/>
          <p:nvPr/>
        </p:nvSpPr>
        <p:spPr>
          <a:xfrm>
            <a:off x="5567553" y="3395854"/>
            <a:ext cx="4371975" cy="929485"/>
          </a:xfrm>
          <a:prstGeom prst="rect">
            <a:avLst/>
          </a:prstGeom>
        </p:spPr>
        <p:txBody>
          <a:bodyPr vert="horz" wrap="square" lIns="0" tIns="15240" rIns="0" bIns="0" rtlCol="0">
            <a:spAutoFit/>
          </a:bodyPr>
          <a:lstStyle/>
          <a:p>
            <a:pPr marL="12700" marR="5080" algn="just">
              <a:lnSpc>
                <a:spcPct val="99300"/>
              </a:lnSpc>
              <a:spcBef>
                <a:spcPts val="120"/>
              </a:spcBef>
            </a:pPr>
            <a:r>
              <a:rPr sz="2000" dirty="0">
                <a:latin typeface="Arial MT"/>
                <a:cs typeface="Arial MT"/>
              </a:rPr>
              <a:t>metallurgical</a:t>
            </a:r>
            <a:r>
              <a:rPr sz="2000" spc="-114" dirty="0">
                <a:latin typeface="Arial MT"/>
                <a:cs typeface="Arial MT"/>
              </a:rPr>
              <a:t> </a:t>
            </a:r>
            <a:r>
              <a:rPr sz="2000" dirty="0">
                <a:latin typeface="Arial MT"/>
                <a:cs typeface="Arial MT"/>
              </a:rPr>
              <a:t>considerations.</a:t>
            </a:r>
            <a:r>
              <a:rPr sz="2000" spc="-90" dirty="0">
                <a:latin typeface="Arial MT"/>
                <a:cs typeface="Arial MT"/>
              </a:rPr>
              <a:t> </a:t>
            </a:r>
            <a:r>
              <a:rPr sz="2000" spc="-10" dirty="0">
                <a:latin typeface="Arial MT"/>
                <a:cs typeface="Arial MT"/>
              </a:rPr>
              <a:t>Presently </a:t>
            </a:r>
            <a:r>
              <a:rPr sz="2000" dirty="0">
                <a:latin typeface="Arial MT"/>
                <a:cs typeface="Arial MT"/>
              </a:rPr>
              <a:t>the</a:t>
            </a:r>
            <a:r>
              <a:rPr sz="2000" spc="-85" dirty="0">
                <a:latin typeface="Arial MT"/>
                <a:cs typeface="Arial MT"/>
              </a:rPr>
              <a:t> </a:t>
            </a:r>
            <a:r>
              <a:rPr sz="2000" dirty="0">
                <a:latin typeface="Arial MT"/>
                <a:cs typeface="Arial MT"/>
              </a:rPr>
              <a:t>highest</a:t>
            </a:r>
            <a:r>
              <a:rPr sz="2000" spc="-90" dirty="0">
                <a:latin typeface="Arial MT"/>
                <a:cs typeface="Arial MT"/>
              </a:rPr>
              <a:t> </a:t>
            </a:r>
            <a:r>
              <a:rPr sz="2000" dirty="0">
                <a:latin typeface="Arial MT"/>
                <a:cs typeface="Arial MT"/>
              </a:rPr>
              <a:t>steam</a:t>
            </a:r>
            <a:r>
              <a:rPr sz="2000" spc="-75" dirty="0">
                <a:latin typeface="Arial MT"/>
                <a:cs typeface="Arial MT"/>
              </a:rPr>
              <a:t> </a:t>
            </a:r>
            <a:r>
              <a:rPr sz="2000" dirty="0">
                <a:latin typeface="Arial MT"/>
                <a:cs typeface="Arial MT"/>
              </a:rPr>
              <a:t>temperature</a:t>
            </a:r>
            <a:r>
              <a:rPr sz="2000" spc="-100" dirty="0">
                <a:latin typeface="Arial MT"/>
                <a:cs typeface="Arial MT"/>
              </a:rPr>
              <a:t> </a:t>
            </a:r>
            <a:r>
              <a:rPr sz="2000" spc="-10" dirty="0">
                <a:latin typeface="Arial MT"/>
                <a:cs typeface="Arial MT"/>
              </a:rPr>
              <a:t>allowed </a:t>
            </a:r>
            <a:r>
              <a:rPr sz="2000" dirty="0">
                <a:latin typeface="Arial MT"/>
                <a:cs typeface="Arial MT"/>
              </a:rPr>
              <a:t>at</a:t>
            </a:r>
            <a:r>
              <a:rPr sz="2000" spc="-20" dirty="0">
                <a:latin typeface="Arial MT"/>
                <a:cs typeface="Arial MT"/>
              </a:rPr>
              <a:t> </a:t>
            </a:r>
            <a:r>
              <a:rPr sz="2000" dirty="0">
                <a:latin typeface="Arial MT"/>
                <a:cs typeface="Arial MT"/>
              </a:rPr>
              <a:t>the</a:t>
            </a:r>
            <a:r>
              <a:rPr sz="2000" spc="-15" dirty="0">
                <a:latin typeface="Arial MT"/>
                <a:cs typeface="Arial MT"/>
              </a:rPr>
              <a:t> </a:t>
            </a:r>
            <a:r>
              <a:rPr sz="2000" dirty="0">
                <a:latin typeface="Arial MT"/>
                <a:cs typeface="Arial MT"/>
              </a:rPr>
              <a:t>turbine</a:t>
            </a:r>
            <a:r>
              <a:rPr sz="2000" spc="-25" dirty="0">
                <a:latin typeface="Arial MT"/>
                <a:cs typeface="Arial MT"/>
              </a:rPr>
              <a:t> </a:t>
            </a:r>
            <a:r>
              <a:rPr sz="2000" dirty="0">
                <a:latin typeface="Arial MT"/>
                <a:cs typeface="Arial MT"/>
              </a:rPr>
              <a:t>inlet</a:t>
            </a:r>
            <a:r>
              <a:rPr sz="2000" spc="-20" dirty="0">
                <a:latin typeface="Arial MT"/>
                <a:cs typeface="Arial MT"/>
              </a:rPr>
              <a:t> </a:t>
            </a:r>
            <a:r>
              <a:rPr sz="2000" dirty="0">
                <a:latin typeface="Arial MT"/>
                <a:cs typeface="Arial MT"/>
              </a:rPr>
              <a:t>is</a:t>
            </a:r>
            <a:r>
              <a:rPr sz="2000" spc="-10" dirty="0">
                <a:latin typeface="Arial MT"/>
                <a:cs typeface="Arial MT"/>
              </a:rPr>
              <a:t> </a:t>
            </a:r>
            <a:r>
              <a:rPr sz="2000" dirty="0">
                <a:latin typeface="Arial MT"/>
                <a:cs typeface="Arial MT"/>
              </a:rPr>
              <a:t>about</a:t>
            </a:r>
            <a:r>
              <a:rPr sz="2000" spc="-35" dirty="0">
                <a:latin typeface="Arial MT"/>
                <a:cs typeface="Arial MT"/>
              </a:rPr>
              <a:t> </a:t>
            </a:r>
            <a:r>
              <a:rPr sz="2000" spc="-10" dirty="0">
                <a:latin typeface="Arial MT"/>
                <a:cs typeface="Arial MT"/>
              </a:rPr>
              <a:t>620°C.</a:t>
            </a:r>
            <a:endParaRPr sz="2000">
              <a:latin typeface="Arial MT"/>
              <a:cs typeface="Arial MT"/>
            </a:endParaRPr>
          </a:p>
        </p:txBody>
      </p:sp>
      <p:pic>
        <p:nvPicPr>
          <p:cNvPr id="7" name="object 7"/>
          <p:cNvPicPr/>
          <p:nvPr/>
        </p:nvPicPr>
        <p:blipFill>
          <a:blip r:embed="rId2" cstate="print"/>
          <a:stretch>
            <a:fillRect/>
          </a:stretch>
        </p:blipFill>
        <p:spPr>
          <a:xfrm>
            <a:off x="1993265" y="-83820"/>
            <a:ext cx="3352927" cy="352044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grpSp>
        <p:nvGrpSpPr>
          <p:cNvPr id="3" name="object 3"/>
          <p:cNvGrpSpPr/>
          <p:nvPr/>
        </p:nvGrpSpPr>
        <p:grpSpPr>
          <a:xfrm>
            <a:off x="6247891" y="-921233"/>
            <a:ext cx="3810000" cy="5791200"/>
            <a:chOff x="4876291" y="678967"/>
            <a:chExt cx="3810000" cy="5791200"/>
          </a:xfrm>
        </p:grpSpPr>
        <p:sp>
          <p:nvSpPr>
            <p:cNvPr id="4" name="object 4"/>
            <p:cNvSpPr/>
            <p:nvPr/>
          </p:nvSpPr>
          <p:spPr>
            <a:xfrm>
              <a:off x="4876291" y="678967"/>
              <a:ext cx="3810000" cy="5791200"/>
            </a:xfrm>
            <a:custGeom>
              <a:avLst/>
              <a:gdLst/>
              <a:ahLst/>
              <a:cxnLst/>
              <a:rect l="l" t="t" r="r" b="b"/>
              <a:pathLst>
                <a:path w="3810000" h="5791200">
                  <a:moveTo>
                    <a:pt x="3810000" y="0"/>
                  </a:moveTo>
                  <a:lnTo>
                    <a:pt x="0" y="0"/>
                  </a:lnTo>
                  <a:lnTo>
                    <a:pt x="0" y="5791200"/>
                  </a:lnTo>
                  <a:lnTo>
                    <a:pt x="3810000" y="5791200"/>
                  </a:lnTo>
                  <a:lnTo>
                    <a:pt x="3810000" y="0"/>
                  </a:lnTo>
                  <a:close/>
                </a:path>
              </a:pathLst>
            </a:custGeom>
            <a:solidFill>
              <a:srgbClr val="B9DFE1"/>
            </a:solidFill>
          </p:spPr>
          <p:txBody>
            <a:bodyPr wrap="square" lIns="0" tIns="0" rIns="0" bIns="0" rtlCol="0"/>
            <a:lstStyle/>
            <a:p>
              <a:endParaRPr sz="1800"/>
            </a:p>
          </p:txBody>
        </p:sp>
        <p:pic>
          <p:nvPicPr>
            <p:cNvPr id="5" name="object 5"/>
            <p:cNvPicPr/>
            <p:nvPr/>
          </p:nvPicPr>
          <p:blipFill>
            <a:blip r:embed="rId2" cstate="print"/>
            <a:stretch>
              <a:fillRect/>
            </a:stretch>
          </p:blipFill>
          <p:spPr>
            <a:xfrm>
              <a:off x="5336539" y="2431567"/>
              <a:ext cx="2968752" cy="3657600"/>
            </a:xfrm>
            <a:prstGeom prst="rect">
              <a:avLst/>
            </a:prstGeom>
          </p:spPr>
        </p:pic>
      </p:grpSp>
      <p:sp>
        <p:nvSpPr>
          <p:cNvPr id="6" name="object 6"/>
          <p:cNvSpPr txBox="1"/>
          <p:nvPr/>
        </p:nvSpPr>
        <p:spPr>
          <a:xfrm>
            <a:off x="6247891" y="-921232"/>
            <a:ext cx="3810000" cy="5959323"/>
          </a:xfrm>
          <a:prstGeom prst="rect">
            <a:avLst/>
          </a:prstGeom>
          <a:ln w="9144">
            <a:solidFill>
              <a:srgbClr val="000000"/>
            </a:solidFill>
          </a:ln>
        </p:spPr>
        <p:txBody>
          <a:bodyPr vert="horz" wrap="square" lIns="0" tIns="52069" rIns="0" bIns="0" rtlCol="0">
            <a:spAutoFit/>
          </a:bodyPr>
          <a:lstStyle/>
          <a:p>
            <a:pPr marL="168909" marR="204469">
              <a:lnSpc>
                <a:spcPct val="99600"/>
              </a:lnSpc>
              <a:spcBef>
                <a:spcPts val="409"/>
              </a:spcBef>
            </a:pPr>
            <a:r>
              <a:rPr sz="1800" dirty="0">
                <a:latin typeface="Arial MT"/>
                <a:cs typeface="Arial MT"/>
              </a:rPr>
              <a:t>Today</a:t>
            </a:r>
            <a:r>
              <a:rPr sz="1800" spc="-105" dirty="0">
                <a:latin typeface="Arial MT"/>
                <a:cs typeface="Arial MT"/>
              </a:rPr>
              <a:t> </a:t>
            </a:r>
            <a:r>
              <a:rPr sz="1800" dirty="0">
                <a:latin typeface="Arial MT"/>
                <a:cs typeface="Arial MT"/>
              </a:rPr>
              <a:t>many</a:t>
            </a:r>
            <a:r>
              <a:rPr sz="1800" spc="-100" dirty="0">
                <a:latin typeface="Arial MT"/>
                <a:cs typeface="Arial MT"/>
              </a:rPr>
              <a:t> </a:t>
            </a:r>
            <a:r>
              <a:rPr sz="1800" dirty="0">
                <a:latin typeface="Arial MT"/>
                <a:cs typeface="Arial MT"/>
              </a:rPr>
              <a:t>modern</a:t>
            </a:r>
            <a:r>
              <a:rPr sz="1800" spc="-90" dirty="0">
                <a:latin typeface="Arial MT"/>
                <a:cs typeface="Arial MT"/>
              </a:rPr>
              <a:t> </a:t>
            </a:r>
            <a:r>
              <a:rPr sz="1800" dirty="0">
                <a:latin typeface="Arial MT"/>
                <a:cs typeface="Arial MT"/>
              </a:rPr>
              <a:t>steam</a:t>
            </a:r>
            <a:r>
              <a:rPr sz="1800" spc="-95" dirty="0">
                <a:latin typeface="Arial MT"/>
                <a:cs typeface="Arial MT"/>
              </a:rPr>
              <a:t> </a:t>
            </a:r>
            <a:r>
              <a:rPr sz="1800" spc="-10" dirty="0">
                <a:latin typeface="Arial MT"/>
                <a:cs typeface="Arial MT"/>
              </a:rPr>
              <a:t>power </a:t>
            </a:r>
            <a:r>
              <a:rPr sz="1800" dirty="0">
                <a:latin typeface="Arial MT"/>
                <a:cs typeface="Arial MT"/>
              </a:rPr>
              <a:t>plants</a:t>
            </a:r>
            <a:r>
              <a:rPr sz="1800" spc="-15" dirty="0">
                <a:latin typeface="Arial MT"/>
                <a:cs typeface="Arial MT"/>
              </a:rPr>
              <a:t> </a:t>
            </a:r>
            <a:r>
              <a:rPr sz="1800" dirty="0">
                <a:latin typeface="Arial MT"/>
                <a:cs typeface="Arial MT"/>
              </a:rPr>
              <a:t>operate</a:t>
            </a:r>
            <a:r>
              <a:rPr sz="1800" spc="-15" dirty="0">
                <a:latin typeface="Arial MT"/>
                <a:cs typeface="Arial MT"/>
              </a:rPr>
              <a:t> </a:t>
            </a:r>
            <a:r>
              <a:rPr sz="1800" dirty="0">
                <a:latin typeface="Arial MT"/>
                <a:cs typeface="Arial MT"/>
              </a:rPr>
              <a:t>at</a:t>
            </a:r>
            <a:r>
              <a:rPr sz="1800" spc="-10" dirty="0">
                <a:latin typeface="Arial MT"/>
                <a:cs typeface="Arial MT"/>
              </a:rPr>
              <a:t> supercritical </a:t>
            </a:r>
            <a:r>
              <a:rPr sz="1800" dirty="0">
                <a:latin typeface="Arial MT"/>
                <a:cs typeface="Arial MT"/>
              </a:rPr>
              <a:t>pressures</a:t>
            </a:r>
            <a:r>
              <a:rPr sz="1800" spc="-5" dirty="0">
                <a:latin typeface="Arial MT"/>
                <a:cs typeface="Arial MT"/>
              </a:rPr>
              <a:t> </a:t>
            </a:r>
            <a:r>
              <a:rPr sz="1800" dirty="0">
                <a:latin typeface="Arial MT"/>
                <a:cs typeface="Arial MT"/>
              </a:rPr>
              <a:t>(</a:t>
            </a:r>
            <a:r>
              <a:rPr sz="1800" i="1" dirty="0">
                <a:latin typeface="Arial"/>
                <a:cs typeface="Arial"/>
              </a:rPr>
              <a:t>P</a:t>
            </a:r>
            <a:r>
              <a:rPr sz="1800" i="1" spc="-5" dirty="0">
                <a:latin typeface="Arial"/>
                <a:cs typeface="Arial"/>
              </a:rPr>
              <a:t> </a:t>
            </a:r>
            <a:r>
              <a:rPr sz="1800" i="1" dirty="0">
                <a:latin typeface="Arial"/>
                <a:cs typeface="Arial"/>
              </a:rPr>
              <a:t>&gt;</a:t>
            </a:r>
            <a:r>
              <a:rPr sz="1800" i="1" spc="-10" dirty="0">
                <a:latin typeface="Arial"/>
                <a:cs typeface="Arial"/>
              </a:rPr>
              <a:t> </a:t>
            </a:r>
            <a:r>
              <a:rPr sz="1800" dirty="0">
                <a:latin typeface="Arial MT"/>
                <a:cs typeface="Arial MT"/>
              </a:rPr>
              <a:t>22.06</a:t>
            </a:r>
            <a:r>
              <a:rPr sz="1800" spc="-15" dirty="0">
                <a:latin typeface="Arial MT"/>
                <a:cs typeface="Arial MT"/>
              </a:rPr>
              <a:t> </a:t>
            </a:r>
            <a:r>
              <a:rPr sz="1800" dirty="0">
                <a:latin typeface="Arial MT"/>
                <a:cs typeface="Arial MT"/>
              </a:rPr>
              <a:t>MPa)</a:t>
            </a:r>
            <a:r>
              <a:rPr sz="1800" spc="-5" dirty="0">
                <a:latin typeface="Arial MT"/>
                <a:cs typeface="Arial MT"/>
              </a:rPr>
              <a:t> </a:t>
            </a:r>
            <a:r>
              <a:rPr sz="1800" spc="-25" dirty="0">
                <a:latin typeface="Arial MT"/>
                <a:cs typeface="Arial MT"/>
              </a:rPr>
              <a:t>and </a:t>
            </a:r>
            <a:r>
              <a:rPr sz="1800" dirty="0">
                <a:latin typeface="Arial MT"/>
                <a:cs typeface="Arial MT"/>
              </a:rPr>
              <a:t>have</a:t>
            </a:r>
            <a:r>
              <a:rPr sz="1800" spc="-30" dirty="0">
                <a:latin typeface="Arial MT"/>
                <a:cs typeface="Arial MT"/>
              </a:rPr>
              <a:t> </a:t>
            </a:r>
            <a:r>
              <a:rPr sz="1800" dirty="0">
                <a:latin typeface="Arial MT"/>
                <a:cs typeface="Arial MT"/>
              </a:rPr>
              <a:t>thermal</a:t>
            </a:r>
            <a:r>
              <a:rPr sz="1800" spc="-30" dirty="0">
                <a:latin typeface="Arial MT"/>
                <a:cs typeface="Arial MT"/>
              </a:rPr>
              <a:t> </a:t>
            </a:r>
            <a:r>
              <a:rPr sz="1800" dirty="0">
                <a:latin typeface="Arial MT"/>
                <a:cs typeface="Arial MT"/>
              </a:rPr>
              <a:t>efficiencies</a:t>
            </a:r>
            <a:r>
              <a:rPr sz="1800" spc="-30" dirty="0">
                <a:latin typeface="Arial MT"/>
                <a:cs typeface="Arial MT"/>
              </a:rPr>
              <a:t> </a:t>
            </a:r>
            <a:r>
              <a:rPr sz="1800" dirty="0">
                <a:latin typeface="Arial MT"/>
                <a:cs typeface="Arial MT"/>
              </a:rPr>
              <a:t>of</a:t>
            </a:r>
            <a:r>
              <a:rPr sz="1800" spc="-20" dirty="0">
                <a:latin typeface="Arial MT"/>
                <a:cs typeface="Arial MT"/>
              </a:rPr>
              <a:t> </a:t>
            </a:r>
            <a:r>
              <a:rPr sz="1800" spc="-10" dirty="0">
                <a:latin typeface="Arial MT"/>
                <a:cs typeface="Arial MT"/>
              </a:rPr>
              <a:t>about </a:t>
            </a:r>
            <a:r>
              <a:rPr sz="1800" dirty="0">
                <a:latin typeface="Arial MT"/>
                <a:cs typeface="Arial MT"/>
              </a:rPr>
              <a:t>40%</a:t>
            </a:r>
            <a:r>
              <a:rPr sz="1800" spc="-60" dirty="0">
                <a:latin typeface="Arial MT"/>
                <a:cs typeface="Arial MT"/>
              </a:rPr>
              <a:t> </a:t>
            </a:r>
            <a:r>
              <a:rPr sz="1800" dirty="0">
                <a:latin typeface="Arial MT"/>
                <a:cs typeface="Arial MT"/>
              </a:rPr>
              <a:t>for</a:t>
            </a:r>
            <a:r>
              <a:rPr sz="1800" spc="-65" dirty="0">
                <a:latin typeface="Arial MT"/>
                <a:cs typeface="Arial MT"/>
              </a:rPr>
              <a:t> </a:t>
            </a:r>
            <a:r>
              <a:rPr sz="1800" spc="-10" dirty="0">
                <a:latin typeface="Arial MT"/>
                <a:cs typeface="Arial MT"/>
              </a:rPr>
              <a:t>fossil-</a:t>
            </a:r>
            <a:r>
              <a:rPr sz="1800" dirty="0">
                <a:latin typeface="Arial MT"/>
                <a:cs typeface="Arial MT"/>
              </a:rPr>
              <a:t>fuel</a:t>
            </a:r>
            <a:r>
              <a:rPr sz="1800" spc="-45" dirty="0">
                <a:latin typeface="Arial MT"/>
                <a:cs typeface="Arial MT"/>
              </a:rPr>
              <a:t> </a:t>
            </a:r>
            <a:r>
              <a:rPr sz="1800" dirty="0">
                <a:latin typeface="Arial MT"/>
                <a:cs typeface="Arial MT"/>
              </a:rPr>
              <a:t>plants</a:t>
            </a:r>
            <a:r>
              <a:rPr sz="1800" spc="-35" dirty="0">
                <a:latin typeface="Arial MT"/>
                <a:cs typeface="Arial MT"/>
              </a:rPr>
              <a:t> </a:t>
            </a:r>
            <a:r>
              <a:rPr sz="1800" dirty="0">
                <a:latin typeface="Arial MT"/>
                <a:cs typeface="Arial MT"/>
              </a:rPr>
              <a:t>and</a:t>
            </a:r>
            <a:r>
              <a:rPr sz="1800" spc="-40" dirty="0">
                <a:latin typeface="Arial MT"/>
                <a:cs typeface="Arial MT"/>
              </a:rPr>
              <a:t> </a:t>
            </a:r>
            <a:r>
              <a:rPr sz="1800" spc="-25" dirty="0">
                <a:latin typeface="Arial MT"/>
                <a:cs typeface="Arial MT"/>
              </a:rPr>
              <a:t>34% </a:t>
            </a:r>
            <a:r>
              <a:rPr sz="1800" dirty="0">
                <a:latin typeface="Arial MT"/>
                <a:cs typeface="Arial MT"/>
              </a:rPr>
              <a:t>for</a:t>
            </a:r>
            <a:r>
              <a:rPr sz="1800" spc="-10" dirty="0">
                <a:latin typeface="Arial MT"/>
                <a:cs typeface="Arial MT"/>
              </a:rPr>
              <a:t> </a:t>
            </a:r>
            <a:r>
              <a:rPr sz="1800" dirty="0">
                <a:latin typeface="Arial MT"/>
                <a:cs typeface="Arial MT"/>
              </a:rPr>
              <a:t>nuclear</a:t>
            </a:r>
            <a:r>
              <a:rPr sz="1800" spc="-5" dirty="0">
                <a:latin typeface="Arial MT"/>
                <a:cs typeface="Arial MT"/>
              </a:rPr>
              <a:t> </a:t>
            </a:r>
            <a:r>
              <a:rPr sz="1800" spc="-10" dirty="0">
                <a:latin typeface="Arial MT"/>
                <a:cs typeface="Arial MT"/>
              </a:rPr>
              <a:t>plants.</a:t>
            </a: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lnSpc>
                <a:spcPct val="100000"/>
              </a:lnSpc>
            </a:pPr>
            <a:endParaRPr sz="1800">
              <a:latin typeface="Arial MT"/>
              <a:cs typeface="Arial MT"/>
            </a:endParaRPr>
          </a:p>
          <a:p>
            <a:pPr>
              <a:spcBef>
                <a:spcPts val="715"/>
              </a:spcBef>
            </a:pPr>
            <a:endParaRPr sz="1800">
              <a:latin typeface="Arial MT"/>
              <a:cs typeface="Arial MT"/>
            </a:endParaRPr>
          </a:p>
          <a:p>
            <a:pPr marL="104774" algn="ctr"/>
            <a:r>
              <a:rPr sz="1800" dirty="0">
                <a:solidFill>
                  <a:srgbClr val="3333FF"/>
                </a:solidFill>
                <a:latin typeface="Arial MT"/>
                <a:cs typeface="Arial MT"/>
              </a:rPr>
              <a:t>A</a:t>
            </a:r>
            <a:r>
              <a:rPr sz="1800" spc="-120" dirty="0">
                <a:solidFill>
                  <a:srgbClr val="3333FF"/>
                </a:solidFill>
                <a:latin typeface="Arial MT"/>
                <a:cs typeface="Arial MT"/>
              </a:rPr>
              <a:t> </a:t>
            </a:r>
            <a:r>
              <a:rPr sz="1800" spc="-10" dirty="0">
                <a:solidFill>
                  <a:srgbClr val="3333FF"/>
                </a:solidFill>
                <a:latin typeface="Arial MT"/>
                <a:cs typeface="Arial MT"/>
              </a:rPr>
              <a:t>supercritical</a:t>
            </a:r>
            <a:r>
              <a:rPr sz="1800" spc="-45" dirty="0">
                <a:solidFill>
                  <a:srgbClr val="3333FF"/>
                </a:solidFill>
                <a:latin typeface="Arial MT"/>
                <a:cs typeface="Arial MT"/>
              </a:rPr>
              <a:t> </a:t>
            </a:r>
            <a:r>
              <a:rPr sz="1800" dirty="0">
                <a:solidFill>
                  <a:srgbClr val="3333FF"/>
                </a:solidFill>
                <a:latin typeface="Arial MT"/>
                <a:cs typeface="Arial MT"/>
              </a:rPr>
              <a:t>Rankine</a:t>
            </a:r>
            <a:r>
              <a:rPr sz="1800" spc="-30"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p:txBody>
      </p:sp>
      <p:pic>
        <p:nvPicPr>
          <p:cNvPr id="7" name="object 7"/>
          <p:cNvPicPr/>
          <p:nvPr/>
        </p:nvPicPr>
        <p:blipFill>
          <a:blip r:embed="rId3" cstate="print"/>
          <a:stretch>
            <a:fillRect/>
          </a:stretch>
        </p:blipFill>
        <p:spPr>
          <a:xfrm>
            <a:off x="1981201" y="784886"/>
            <a:ext cx="3719829" cy="3610483"/>
          </a:xfrm>
          <a:prstGeom prst="rect">
            <a:avLst/>
          </a:prstGeom>
        </p:spPr>
      </p:pic>
      <p:sp>
        <p:nvSpPr>
          <p:cNvPr id="8" name="object 8"/>
          <p:cNvSpPr txBox="1">
            <a:spLocks noGrp="1"/>
          </p:cNvSpPr>
          <p:nvPr>
            <p:ph type="title"/>
          </p:nvPr>
        </p:nvSpPr>
        <p:spPr>
          <a:xfrm>
            <a:off x="1882141" y="-1423925"/>
            <a:ext cx="7249159" cy="382156"/>
          </a:xfrm>
          <a:prstGeom prst="rect">
            <a:avLst/>
          </a:prstGeom>
        </p:spPr>
        <p:txBody>
          <a:bodyPr vert="horz" wrap="square" lIns="0" tIns="12700" rIns="0" bIns="0" rtlCol="0" anchor="t">
            <a:spAutoFit/>
          </a:bodyPr>
          <a:lstStyle/>
          <a:p>
            <a:pPr marL="38100">
              <a:spcBef>
                <a:spcPts val="100"/>
              </a:spcBef>
            </a:pPr>
            <a:r>
              <a:rPr sz="2400" u="none" dirty="0">
                <a:solidFill>
                  <a:srgbClr val="FF3300"/>
                </a:solidFill>
              </a:rPr>
              <a:t>Increasing</a:t>
            </a:r>
            <a:r>
              <a:rPr sz="2400" u="none" spc="-120" dirty="0">
                <a:solidFill>
                  <a:srgbClr val="FF3300"/>
                </a:solidFill>
              </a:rPr>
              <a:t> </a:t>
            </a:r>
            <a:r>
              <a:rPr sz="2400" u="none" dirty="0">
                <a:solidFill>
                  <a:srgbClr val="FF3300"/>
                </a:solidFill>
              </a:rPr>
              <a:t>the</a:t>
            </a:r>
            <a:r>
              <a:rPr sz="2400" u="none" spc="-85" dirty="0">
                <a:solidFill>
                  <a:srgbClr val="FF3300"/>
                </a:solidFill>
              </a:rPr>
              <a:t> </a:t>
            </a:r>
            <a:r>
              <a:rPr sz="2400" u="none" dirty="0">
                <a:solidFill>
                  <a:srgbClr val="FF3300"/>
                </a:solidFill>
              </a:rPr>
              <a:t>Boiler</a:t>
            </a:r>
            <a:r>
              <a:rPr sz="2400" u="none" spc="-100" dirty="0">
                <a:solidFill>
                  <a:srgbClr val="FF3300"/>
                </a:solidFill>
              </a:rPr>
              <a:t> </a:t>
            </a:r>
            <a:r>
              <a:rPr sz="2400" u="none" dirty="0">
                <a:solidFill>
                  <a:srgbClr val="FF3300"/>
                </a:solidFill>
              </a:rPr>
              <a:t>Pressure</a:t>
            </a:r>
            <a:r>
              <a:rPr sz="2400" u="none" spc="-65" dirty="0">
                <a:solidFill>
                  <a:srgbClr val="FF3300"/>
                </a:solidFill>
              </a:rPr>
              <a:t> </a:t>
            </a:r>
            <a:r>
              <a:rPr sz="2400" u="none" spc="-10" dirty="0">
                <a:solidFill>
                  <a:srgbClr val="FF3300"/>
                </a:solidFill>
              </a:rPr>
              <a:t>(</a:t>
            </a:r>
            <a:r>
              <a:rPr sz="2400" i="1" u="none" spc="-10" dirty="0">
                <a:solidFill>
                  <a:srgbClr val="FF3300"/>
                </a:solidFill>
              </a:rPr>
              <a:t>Increases</a:t>
            </a:r>
            <a:r>
              <a:rPr sz="2400" i="1" u="none" spc="-75" dirty="0">
                <a:solidFill>
                  <a:srgbClr val="FF3300"/>
                </a:solidFill>
              </a:rPr>
              <a:t> </a:t>
            </a:r>
            <a:r>
              <a:rPr sz="2400" i="1" u="none" spc="-10" dirty="0">
                <a:solidFill>
                  <a:srgbClr val="FF3300"/>
                </a:solidFill>
              </a:rPr>
              <a:t>T</a:t>
            </a:r>
            <a:r>
              <a:rPr sz="2400" u="none" spc="-15" baseline="-19097" dirty="0">
                <a:solidFill>
                  <a:srgbClr val="FF3300"/>
                </a:solidFill>
              </a:rPr>
              <a:t>high,avg</a:t>
            </a:r>
            <a:r>
              <a:rPr sz="2400" u="none" spc="-10" dirty="0">
                <a:solidFill>
                  <a:srgbClr val="FF3300"/>
                </a:solidFill>
              </a:rPr>
              <a:t>)</a:t>
            </a:r>
            <a:endParaRPr sz="2400"/>
          </a:p>
        </p:txBody>
      </p:sp>
      <p:sp>
        <p:nvSpPr>
          <p:cNvPr id="9" name="object 9"/>
          <p:cNvSpPr txBox="1"/>
          <p:nvPr/>
        </p:nvSpPr>
        <p:spPr>
          <a:xfrm>
            <a:off x="1983741" y="-969518"/>
            <a:ext cx="3679190" cy="1697901"/>
          </a:xfrm>
          <a:prstGeom prst="rect">
            <a:avLst/>
          </a:prstGeom>
        </p:spPr>
        <p:txBody>
          <a:bodyPr vert="horz" wrap="square" lIns="0" tIns="22860" rIns="0" bIns="0" rtlCol="0">
            <a:spAutoFit/>
          </a:bodyPr>
          <a:lstStyle/>
          <a:p>
            <a:pPr marL="12700" marR="5080">
              <a:lnSpc>
                <a:spcPts val="2150"/>
              </a:lnSpc>
              <a:spcBef>
                <a:spcPts val="180"/>
              </a:spcBef>
            </a:pPr>
            <a:r>
              <a:rPr sz="1800" dirty="0">
                <a:latin typeface="Arial MT"/>
                <a:cs typeface="Arial MT"/>
              </a:rPr>
              <a:t>For</a:t>
            </a:r>
            <a:r>
              <a:rPr sz="1800" spc="-60" dirty="0">
                <a:latin typeface="Arial MT"/>
                <a:cs typeface="Arial MT"/>
              </a:rPr>
              <a:t> </a:t>
            </a:r>
            <a:r>
              <a:rPr sz="1800" dirty="0">
                <a:latin typeface="Arial MT"/>
                <a:cs typeface="Arial MT"/>
              </a:rPr>
              <a:t>a</a:t>
            </a:r>
            <a:r>
              <a:rPr sz="1800" spc="-60" dirty="0">
                <a:latin typeface="Arial MT"/>
                <a:cs typeface="Arial MT"/>
              </a:rPr>
              <a:t> </a:t>
            </a:r>
            <a:r>
              <a:rPr sz="1800" dirty="0">
                <a:latin typeface="Arial MT"/>
                <a:cs typeface="Arial MT"/>
              </a:rPr>
              <a:t>fixed</a:t>
            </a:r>
            <a:r>
              <a:rPr sz="1800" spc="-70" dirty="0">
                <a:latin typeface="Arial MT"/>
                <a:cs typeface="Arial MT"/>
              </a:rPr>
              <a:t> </a:t>
            </a:r>
            <a:r>
              <a:rPr sz="1800" dirty="0">
                <a:latin typeface="Arial MT"/>
                <a:cs typeface="Arial MT"/>
              </a:rPr>
              <a:t>turbine</a:t>
            </a:r>
            <a:r>
              <a:rPr sz="1800" spc="-55" dirty="0">
                <a:latin typeface="Arial MT"/>
                <a:cs typeface="Arial MT"/>
              </a:rPr>
              <a:t> </a:t>
            </a:r>
            <a:r>
              <a:rPr sz="1800" dirty="0">
                <a:latin typeface="Arial MT"/>
                <a:cs typeface="Arial MT"/>
              </a:rPr>
              <a:t>inlet</a:t>
            </a:r>
            <a:r>
              <a:rPr sz="1800" spc="-50" dirty="0">
                <a:latin typeface="Arial MT"/>
                <a:cs typeface="Arial MT"/>
              </a:rPr>
              <a:t> </a:t>
            </a:r>
            <a:r>
              <a:rPr sz="1800" spc="-10" dirty="0">
                <a:latin typeface="Arial MT"/>
                <a:cs typeface="Arial MT"/>
              </a:rPr>
              <a:t>temperature, </a:t>
            </a:r>
            <a:r>
              <a:rPr sz="1800" dirty="0">
                <a:latin typeface="Arial MT"/>
                <a:cs typeface="Arial MT"/>
              </a:rPr>
              <a:t>the</a:t>
            </a:r>
            <a:r>
              <a:rPr sz="1800" spc="-20" dirty="0">
                <a:latin typeface="Arial MT"/>
                <a:cs typeface="Arial MT"/>
              </a:rPr>
              <a:t> </a:t>
            </a:r>
            <a:r>
              <a:rPr sz="1800" dirty="0">
                <a:latin typeface="Arial MT"/>
                <a:cs typeface="Arial MT"/>
              </a:rPr>
              <a:t>cycle</a:t>
            </a:r>
            <a:r>
              <a:rPr sz="1800" spc="-10" dirty="0">
                <a:latin typeface="Arial MT"/>
                <a:cs typeface="Arial MT"/>
              </a:rPr>
              <a:t> </a:t>
            </a:r>
            <a:r>
              <a:rPr sz="1800" dirty="0">
                <a:latin typeface="Arial MT"/>
                <a:cs typeface="Arial MT"/>
              </a:rPr>
              <a:t>shifts to</a:t>
            </a:r>
            <a:r>
              <a:rPr sz="1800" spc="-10"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left</a:t>
            </a:r>
            <a:r>
              <a:rPr sz="1800" spc="-10" dirty="0">
                <a:latin typeface="Arial MT"/>
                <a:cs typeface="Arial MT"/>
              </a:rPr>
              <a:t> </a:t>
            </a:r>
            <a:r>
              <a:rPr sz="1800" dirty="0">
                <a:latin typeface="Arial MT"/>
                <a:cs typeface="Arial MT"/>
              </a:rPr>
              <a:t>and</a:t>
            </a:r>
            <a:r>
              <a:rPr sz="1800" spc="-5" dirty="0">
                <a:latin typeface="Arial MT"/>
                <a:cs typeface="Arial MT"/>
              </a:rPr>
              <a:t> </a:t>
            </a:r>
            <a:r>
              <a:rPr sz="1800" spc="-25" dirty="0">
                <a:latin typeface="Arial MT"/>
                <a:cs typeface="Arial MT"/>
              </a:rPr>
              <a:t>the </a:t>
            </a:r>
            <a:r>
              <a:rPr sz="1800" dirty="0">
                <a:latin typeface="Arial MT"/>
                <a:cs typeface="Arial MT"/>
              </a:rPr>
              <a:t>moisture</a:t>
            </a:r>
            <a:r>
              <a:rPr sz="1800" spc="-25" dirty="0">
                <a:latin typeface="Arial MT"/>
                <a:cs typeface="Arial MT"/>
              </a:rPr>
              <a:t> </a:t>
            </a:r>
            <a:r>
              <a:rPr sz="1800" dirty="0">
                <a:latin typeface="Arial MT"/>
                <a:cs typeface="Arial MT"/>
              </a:rPr>
              <a:t>content</a:t>
            </a:r>
            <a:r>
              <a:rPr sz="1800" spc="-15" dirty="0">
                <a:latin typeface="Arial MT"/>
                <a:cs typeface="Arial MT"/>
              </a:rPr>
              <a:t> </a:t>
            </a:r>
            <a:r>
              <a:rPr sz="1800" dirty="0">
                <a:latin typeface="Arial MT"/>
                <a:cs typeface="Arial MT"/>
              </a:rPr>
              <a:t>of</a:t>
            </a:r>
            <a:r>
              <a:rPr sz="1800" spc="-15" dirty="0">
                <a:latin typeface="Arial MT"/>
                <a:cs typeface="Arial MT"/>
              </a:rPr>
              <a:t> </a:t>
            </a:r>
            <a:r>
              <a:rPr sz="1800" dirty="0">
                <a:latin typeface="Arial MT"/>
                <a:cs typeface="Arial MT"/>
              </a:rPr>
              <a:t>steam</a:t>
            </a:r>
            <a:r>
              <a:rPr sz="1800" spc="-15" dirty="0">
                <a:latin typeface="Arial MT"/>
                <a:cs typeface="Arial MT"/>
              </a:rPr>
              <a:t> </a:t>
            </a:r>
            <a:r>
              <a:rPr sz="1800" dirty="0">
                <a:latin typeface="Arial MT"/>
                <a:cs typeface="Arial MT"/>
              </a:rPr>
              <a:t>at</a:t>
            </a:r>
            <a:r>
              <a:rPr sz="1800" spc="-10" dirty="0">
                <a:latin typeface="Arial MT"/>
                <a:cs typeface="Arial MT"/>
              </a:rPr>
              <a:t> </a:t>
            </a:r>
            <a:r>
              <a:rPr sz="1800" spc="-25" dirty="0">
                <a:latin typeface="Arial MT"/>
                <a:cs typeface="Arial MT"/>
              </a:rPr>
              <a:t>the </a:t>
            </a:r>
            <a:r>
              <a:rPr sz="1800" dirty="0">
                <a:latin typeface="Arial MT"/>
                <a:cs typeface="Arial MT"/>
              </a:rPr>
              <a:t>turbine</a:t>
            </a:r>
            <a:r>
              <a:rPr sz="1800" spc="-30" dirty="0">
                <a:latin typeface="Arial MT"/>
                <a:cs typeface="Arial MT"/>
              </a:rPr>
              <a:t> </a:t>
            </a:r>
            <a:r>
              <a:rPr sz="1800" dirty="0">
                <a:latin typeface="Arial MT"/>
                <a:cs typeface="Arial MT"/>
              </a:rPr>
              <a:t>exit</a:t>
            </a:r>
            <a:r>
              <a:rPr sz="1800" spc="-25" dirty="0">
                <a:latin typeface="Arial MT"/>
                <a:cs typeface="Arial MT"/>
              </a:rPr>
              <a:t> </a:t>
            </a:r>
            <a:r>
              <a:rPr sz="1800" dirty="0">
                <a:latin typeface="Arial MT"/>
                <a:cs typeface="Arial MT"/>
              </a:rPr>
              <a:t>increases.</a:t>
            </a:r>
            <a:r>
              <a:rPr sz="1800" spc="-25" dirty="0">
                <a:latin typeface="Arial MT"/>
                <a:cs typeface="Arial MT"/>
              </a:rPr>
              <a:t> </a:t>
            </a:r>
            <a:r>
              <a:rPr sz="1800" dirty="0">
                <a:latin typeface="Arial MT"/>
                <a:cs typeface="Arial MT"/>
              </a:rPr>
              <a:t>This</a:t>
            </a:r>
            <a:r>
              <a:rPr sz="1800" spc="-30" dirty="0">
                <a:latin typeface="Arial MT"/>
                <a:cs typeface="Arial MT"/>
              </a:rPr>
              <a:t> </a:t>
            </a:r>
            <a:r>
              <a:rPr sz="1800" spc="-20" dirty="0">
                <a:latin typeface="Arial MT"/>
                <a:cs typeface="Arial MT"/>
              </a:rPr>
              <a:t>side </a:t>
            </a:r>
            <a:r>
              <a:rPr sz="1800" dirty="0">
                <a:latin typeface="Arial MT"/>
                <a:cs typeface="Arial MT"/>
              </a:rPr>
              <a:t>effect</a:t>
            </a:r>
            <a:r>
              <a:rPr sz="1800" spc="-25" dirty="0">
                <a:latin typeface="Arial MT"/>
                <a:cs typeface="Arial MT"/>
              </a:rPr>
              <a:t> </a:t>
            </a:r>
            <a:r>
              <a:rPr sz="1800" dirty="0">
                <a:latin typeface="Arial MT"/>
                <a:cs typeface="Arial MT"/>
              </a:rPr>
              <a:t>can</a:t>
            </a:r>
            <a:r>
              <a:rPr sz="1800" spc="-10" dirty="0">
                <a:latin typeface="Arial MT"/>
                <a:cs typeface="Arial MT"/>
              </a:rPr>
              <a:t> </a:t>
            </a:r>
            <a:r>
              <a:rPr sz="1800" dirty="0">
                <a:latin typeface="Arial MT"/>
                <a:cs typeface="Arial MT"/>
              </a:rPr>
              <a:t>be</a:t>
            </a:r>
            <a:r>
              <a:rPr sz="1800" spc="-10" dirty="0">
                <a:latin typeface="Arial MT"/>
                <a:cs typeface="Arial MT"/>
              </a:rPr>
              <a:t> </a:t>
            </a:r>
            <a:r>
              <a:rPr sz="1800" dirty="0">
                <a:latin typeface="Arial MT"/>
                <a:cs typeface="Arial MT"/>
              </a:rPr>
              <a:t>corrected</a:t>
            </a:r>
            <a:r>
              <a:rPr sz="1800" spc="-20" dirty="0">
                <a:latin typeface="Arial MT"/>
                <a:cs typeface="Arial MT"/>
              </a:rPr>
              <a:t> </a:t>
            </a:r>
            <a:r>
              <a:rPr sz="1800" dirty="0">
                <a:latin typeface="Arial MT"/>
                <a:cs typeface="Arial MT"/>
              </a:rPr>
              <a:t>by</a:t>
            </a:r>
            <a:r>
              <a:rPr sz="1800" spc="-10" dirty="0">
                <a:latin typeface="Arial MT"/>
                <a:cs typeface="Arial MT"/>
              </a:rPr>
              <a:t> reheating </a:t>
            </a:r>
            <a:r>
              <a:rPr sz="1800" dirty="0">
                <a:latin typeface="Arial MT"/>
                <a:cs typeface="Arial MT"/>
              </a:rPr>
              <a:t>the</a:t>
            </a:r>
            <a:r>
              <a:rPr sz="1800" spc="-30" dirty="0">
                <a:latin typeface="Arial MT"/>
                <a:cs typeface="Arial MT"/>
              </a:rPr>
              <a:t> </a:t>
            </a:r>
            <a:r>
              <a:rPr sz="1800" spc="-10" dirty="0">
                <a:latin typeface="Arial MT"/>
                <a:cs typeface="Arial MT"/>
              </a:rPr>
              <a:t>steam.</a:t>
            </a:r>
            <a:endParaRPr sz="1800">
              <a:latin typeface="Arial MT"/>
              <a:cs typeface="Arial MT"/>
            </a:endParaRPr>
          </a:p>
        </p:txBody>
      </p:sp>
      <p:sp>
        <p:nvSpPr>
          <p:cNvPr id="10" name="object 10"/>
          <p:cNvSpPr txBox="1"/>
          <p:nvPr/>
        </p:nvSpPr>
        <p:spPr>
          <a:xfrm>
            <a:off x="1983741" y="4405072"/>
            <a:ext cx="3688079" cy="566822"/>
          </a:xfrm>
          <a:prstGeom prst="rect">
            <a:avLst/>
          </a:prstGeom>
        </p:spPr>
        <p:txBody>
          <a:bodyPr vert="horz" wrap="square" lIns="0" tIns="12700" rIns="0" bIns="0" rtlCol="0">
            <a:spAutoFit/>
          </a:bodyPr>
          <a:lstStyle/>
          <a:p>
            <a:pPr marL="12700" marR="5080">
              <a:spcBef>
                <a:spcPts val="100"/>
              </a:spcBef>
            </a:pPr>
            <a:r>
              <a:rPr sz="1800" dirty="0">
                <a:solidFill>
                  <a:srgbClr val="3333FF"/>
                </a:solidFill>
                <a:latin typeface="Arial MT"/>
                <a:cs typeface="Arial MT"/>
              </a:rPr>
              <a:t>The</a:t>
            </a:r>
            <a:r>
              <a:rPr sz="1800" spc="-65" dirty="0">
                <a:solidFill>
                  <a:srgbClr val="3333FF"/>
                </a:solidFill>
                <a:latin typeface="Arial MT"/>
                <a:cs typeface="Arial MT"/>
              </a:rPr>
              <a:t> </a:t>
            </a:r>
            <a:r>
              <a:rPr sz="1800" dirty="0">
                <a:solidFill>
                  <a:srgbClr val="3333FF"/>
                </a:solidFill>
                <a:latin typeface="Arial MT"/>
                <a:cs typeface="Arial MT"/>
              </a:rPr>
              <a:t>effect</a:t>
            </a:r>
            <a:r>
              <a:rPr sz="1800" spc="-45" dirty="0">
                <a:solidFill>
                  <a:srgbClr val="3333FF"/>
                </a:solidFill>
                <a:latin typeface="Arial MT"/>
                <a:cs typeface="Arial MT"/>
              </a:rPr>
              <a:t> </a:t>
            </a:r>
            <a:r>
              <a:rPr sz="1800" dirty="0">
                <a:solidFill>
                  <a:srgbClr val="3333FF"/>
                </a:solidFill>
                <a:latin typeface="Arial MT"/>
                <a:cs typeface="Arial MT"/>
              </a:rPr>
              <a:t>of</a:t>
            </a:r>
            <a:r>
              <a:rPr sz="1800" spc="-45" dirty="0">
                <a:solidFill>
                  <a:srgbClr val="3333FF"/>
                </a:solidFill>
                <a:latin typeface="Arial MT"/>
                <a:cs typeface="Arial MT"/>
              </a:rPr>
              <a:t> </a:t>
            </a:r>
            <a:r>
              <a:rPr sz="1800" dirty="0">
                <a:solidFill>
                  <a:srgbClr val="3333FF"/>
                </a:solidFill>
                <a:latin typeface="Arial MT"/>
                <a:cs typeface="Arial MT"/>
              </a:rPr>
              <a:t>increasing</a:t>
            </a:r>
            <a:r>
              <a:rPr sz="1800" spc="-20" dirty="0">
                <a:solidFill>
                  <a:srgbClr val="3333FF"/>
                </a:solidFill>
                <a:latin typeface="Arial MT"/>
                <a:cs typeface="Arial MT"/>
              </a:rPr>
              <a:t> </a:t>
            </a:r>
            <a:r>
              <a:rPr sz="1800" dirty="0">
                <a:solidFill>
                  <a:srgbClr val="3333FF"/>
                </a:solidFill>
                <a:latin typeface="Arial MT"/>
                <a:cs typeface="Arial MT"/>
              </a:rPr>
              <a:t>the</a:t>
            </a:r>
            <a:r>
              <a:rPr sz="1800" spc="-55" dirty="0">
                <a:solidFill>
                  <a:srgbClr val="3333FF"/>
                </a:solidFill>
                <a:latin typeface="Arial MT"/>
                <a:cs typeface="Arial MT"/>
              </a:rPr>
              <a:t> </a:t>
            </a:r>
            <a:r>
              <a:rPr sz="1800" spc="-10" dirty="0">
                <a:solidFill>
                  <a:srgbClr val="3333FF"/>
                </a:solidFill>
                <a:latin typeface="Arial MT"/>
                <a:cs typeface="Arial MT"/>
              </a:rPr>
              <a:t>boiler </a:t>
            </a:r>
            <a:r>
              <a:rPr sz="1800" dirty="0">
                <a:solidFill>
                  <a:srgbClr val="3333FF"/>
                </a:solidFill>
                <a:latin typeface="Arial MT"/>
                <a:cs typeface="Arial MT"/>
              </a:rPr>
              <a:t>pressure</a:t>
            </a:r>
            <a:r>
              <a:rPr sz="1800" spc="-50" dirty="0">
                <a:solidFill>
                  <a:srgbClr val="3333FF"/>
                </a:solidFill>
                <a:latin typeface="Arial MT"/>
                <a:cs typeface="Arial MT"/>
              </a:rPr>
              <a:t> </a:t>
            </a:r>
            <a:r>
              <a:rPr sz="1800" dirty="0">
                <a:solidFill>
                  <a:srgbClr val="3333FF"/>
                </a:solidFill>
                <a:latin typeface="Arial MT"/>
                <a:cs typeface="Arial MT"/>
              </a:rPr>
              <a:t>on</a:t>
            </a:r>
            <a:r>
              <a:rPr sz="1800" spc="-45" dirty="0">
                <a:solidFill>
                  <a:srgbClr val="3333FF"/>
                </a:solidFill>
                <a:latin typeface="Arial MT"/>
                <a:cs typeface="Arial MT"/>
              </a:rPr>
              <a:t> </a:t>
            </a:r>
            <a:r>
              <a:rPr sz="1800" dirty="0">
                <a:solidFill>
                  <a:srgbClr val="3333FF"/>
                </a:solidFill>
                <a:latin typeface="Arial MT"/>
                <a:cs typeface="Arial MT"/>
              </a:rPr>
              <a:t>the</a:t>
            </a:r>
            <a:r>
              <a:rPr sz="1800" spc="-45" dirty="0">
                <a:solidFill>
                  <a:srgbClr val="3333FF"/>
                </a:solidFill>
                <a:latin typeface="Arial MT"/>
                <a:cs typeface="Arial MT"/>
              </a:rPr>
              <a:t> </a:t>
            </a:r>
            <a:r>
              <a:rPr sz="1800" dirty="0">
                <a:solidFill>
                  <a:srgbClr val="3333FF"/>
                </a:solidFill>
                <a:latin typeface="Arial MT"/>
                <a:cs typeface="Arial MT"/>
              </a:rPr>
              <a:t>ideal</a:t>
            </a:r>
            <a:r>
              <a:rPr sz="1800" spc="-25" dirty="0">
                <a:solidFill>
                  <a:srgbClr val="3333FF"/>
                </a:solidFill>
                <a:latin typeface="Arial MT"/>
                <a:cs typeface="Arial MT"/>
              </a:rPr>
              <a:t> </a:t>
            </a:r>
            <a:r>
              <a:rPr sz="1800" dirty="0">
                <a:solidFill>
                  <a:srgbClr val="3333FF"/>
                </a:solidFill>
                <a:latin typeface="Arial MT"/>
                <a:cs typeface="Arial MT"/>
              </a:rPr>
              <a:t>Rankine</a:t>
            </a:r>
            <a:r>
              <a:rPr sz="1800" spc="-35"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100584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1981200" y="523876"/>
            <a:ext cx="4578350" cy="311785"/>
          </a:xfrm>
          <a:prstGeom prst="rect">
            <a:avLst/>
          </a:prstGeom>
        </p:spPr>
      </p:pic>
      <p:pic>
        <p:nvPicPr>
          <p:cNvPr id="4" name="object 4"/>
          <p:cNvPicPr/>
          <p:nvPr/>
        </p:nvPicPr>
        <p:blipFill>
          <a:blip r:embed="rId3" cstate="print"/>
          <a:stretch>
            <a:fillRect/>
          </a:stretch>
        </p:blipFill>
        <p:spPr>
          <a:xfrm>
            <a:off x="1980566" y="975360"/>
            <a:ext cx="4898263" cy="317500"/>
          </a:xfrm>
          <a:prstGeom prst="rect">
            <a:avLst/>
          </a:prstGeom>
        </p:spPr>
      </p:pic>
      <p:sp>
        <p:nvSpPr>
          <p:cNvPr id="5" name="object 5"/>
          <p:cNvSpPr txBox="1">
            <a:spLocks noGrp="1"/>
          </p:cNvSpPr>
          <p:nvPr>
            <p:ph type="title"/>
          </p:nvPr>
        </p:nvSpPr>
        <p:spPr>
          <a:xfrm>
            <a:off x="1907540" y="-1347724"/>
            <a:ext cx="6398260" cy="443070"/>
          </a:xfrm>
          <a:prstGeom prst="rect">
            <a:avLst/>
          </a:prstGeom>
        </p:spPr>
        <p:txBody>
          <a:bodyPr vert="horz" wrap="square" lIns="0" tIns="12065" rIns="0" bIns="0" rtlCol="0" anchor="t">
            <a:spAutoFit/>
          </a:bodyPr>
          <a:lstStyle/>
          <a:p>
            <a:pPr marL="12700">
              <a:spcBef>
                <a:spcPts val="95"/>
              </a:spcBef>
            </a:pPr>
            <a:r>
              <a:rPr sz="2800" spc="-20" dirty="0">
                <a:solidFill>
                  <a:srgbClr val="FF3300"/>
                </a:solidFill>
              </a:rPr>
              <a:t>THE</a:t>
            </a:r>
            <a:r>
              <a:rPr sz="2800" spc="-160" dirty="0">
                <a:solidFill>
                  <a:srgbClr val="FF3300"/>
                </a:solidFill>
              </a:rPr>
              <a:t> </a:t>
            </a:r>
            <a:r>
              <a:rPr sz="2800" spc="-25" dirty="0">
                <a:solidFill>
                  <a:srgbClr val="FF3300"/>
                </a:solidFill>
              </a:rPr>
              <a:t>IDEAL</a:t>
            </a:r>
            <a:r>
              <a:rPr sz="2800" spc="-180" dirty="0">
                <a:solidFill>
                  <a:srgbClr val="FF3300"/>
                </a:solidFill>
              </a:rPr>
              <a:t> </a:t>
            </a:r>
            <a:r>
              <a:rPr sz="2800" spc="-20" dirty="0">
                <a:solidFill>
                  <a:srgbClr val="FF3300"/>
                </a:solidFill>
              </a:rPr>
              <a:t>REHEAT</a:t>
            </a:r>
            <a:r>
              <a:rPr sz="2800" spc="-130" dirty="0">
                <a:solidFill>
                  <a:srgbClr val="FF3300"/>
                </a:solidFill>
              </a:rPr>
              <a:t> </a:t>
            </a:r>
            <a:r>
              <a:rPr sz="2800" spc="-10" dirty="0">
                <a:solidFill>
                  <a:srgbClr val="FF3300"/>
                </a:solidFill>
              </a:rPr>
              <a:t>RANKINE</a:t>
            </a:r>
            <a:r>
              <a:rPr sz="2800" spc="-130" dirty="0">
                <a:solidFill>
                  <a:srgbClr val="FF3300"/>
                </a:solidFill>
              </a:rPr>
              <a:t> </a:t>
            </a:r>
            <a:r>
              <a:rPr sz="2800" spc="-10" dirty="0">
                <a:solidFill>
                  <a:srgbClr val="FF3300"/>
                </a:solidFill>
              </a:rPr>
              <a:t>CYCLE</a:t>
            </a:r>
            <a:endParaRPr sz="2800"/>
          </a:p>
        </p:txBody>
      </p:sp>
      <p:sp>
        <p:nvSpPr>
          <p:cNvPr id="6" name="object 6"/>
          <p:cNvSpPr txBox="1"/>
          <p:nvPr/>
        </p:nvSpPr>
        <p:spPr>
          <a:xfrm>
            <a:off x="1755141" y="-814070"/>
            <a:ext cx="8371205" cy="1223412"/>
          </a:xfrm>
          <a:prstGeom prst="rect">
            <a:avLst/>
          </a:prstGeom>
        </p:spPr>
        <p:txBody>
          <a:bodyPr vert="horz" wrap="square" lIns="0" tIns="12700" rIns="0" bIns="0" rtlCol="0">
            <a:spAutoFit/>
          </a:bodyPr>
          <a:lstStyle/>
          <a:p>
            <a:pPr marL="12700" marR="5080">
              <a:spcBef>
                <a:spcPts val="100"/>
              </a:spcBef>
            </a:pPr>
            <a:r>
              <a:rPr sz="1800" i="1" dirty="0">
                <a:solidFill>
                  <a:srgbClr val="CC00CC"/>
                </a:solidFill>
                <a:latin typeface="Arial"/>
                <a:cs typeface="Arial"/>
              </a:rPr>
              <a:t>How</a:t>
            </a:r>
            <a:r>
              <a:rPr sz="1800" i="1" spc="-60" dirty="0">
                <a:solidFill>
                  <a:srgbClr val="CC00CC"/>
                </a:solidFill>
                <a:latin typeface="Arial"/>
                <a:cs typeface="Arial"/>
              </a:rPr>
              <a:t> </a:t>
            </a:r>
            <a:r>
              <a:rPr sz="1800" i="1" dirty="0">
                <a:solidFill>
                  <a:srgbClr val="CC00CC"/>
                </a:solidFill>
                <a:latin typeface="Arial"/>
                <a:cs typeface="Arial"/>
              </a:rPr>
              <a:t>can</a:t>
            </a:r>
            <a:r>
              <a:rPr sz="1800" i="1" spc="-65" dirty="0">
                <a:solidFill>
                  <a:srgbClr val="CC00CC"/>
                </a:solidFill>
                <a:latin typeface="Arial"/>
                <a:cs typeface="Arial"/>
              </a:rPr>
              <a:t> </a:t>
            </a:r>
            <a:r>
              <a:rPr sz="1800" i="1" dirty="0">
                <a:solidFill>
                  <a:srgbClr val="CC00CC"/>
                </a:solidFill>
                <a:latin typeface="Arial"/>
                <a:cs typeface="Arial"/>
              </a:rPr>
              <a:t>we</a:t>
            </a:r>
            <a:r>
              <a:rPr sz="1800" i="1" spc="-70" dirty="0">
                <a:solidFill>
                  <a:srgbClr val="CC00CC"/>
                </a:solidFill>
                <a:latin typeface="Arial"/>
                <a:cs typeface="Arial"/>
              </a:rPr>
              <a:t> </a:t>
            </a:r>
            <a:r>
              <a:rPr sz="1800" i="1" dirty="0">
                <a:solidFill>
                  <a:srgbClr val="CC00CC"/>
                </a:solidFill>
                <a:latin typeface="Arial"/>
                <a:cs typeface="Arial"/>
              </a:rPr>
              <a:t>take</a:t>
            </a:r>
            <a:r>
              <a:rPr sz="1800" i="1" spc="-65" dirty="0">
                <a:solidFill>
                  <a:srgbClr val="CC00CC"/>
                </a:solidFill>
                <a:latin typeface="Arial"/>
                <a:cs typeface="Arial"/>
              </a:rPr>
              <a:t> </a:t>
            </a:r>
            <a:r>
              <a:rPr sz="1800" i="1" dirty="0">
                <a:solidFill>
                  <a:srgbClr val="CC00CC"/>
                </a:solidFill>
                <a:latin typeface="Arial"/>
                <a:cs typeface="Arial"/>
              </a:rPr>
              <a:t>advantage</a:t>
            </a:r>
            <a:r>
              <a:rPr sz="1800" i="1" spc="-35" dirty="0">
                <a:solidFill>
                  <a:srgbClr val="CC00CC"/>
                </a:solidFill>
                <a:latin typeface="Arial"/>
                <a:cs typeface="Arial"/>
              </a:rPr>
              <a:t> </a:t>
            </a:r>
            <a:r>
              <a:rPr sz="1800" i="1" dirty="0">
                <a:solidFill>
                  <a:srgbClr val="CC00CC"/>
                </a:solidFill>
                <a:latin typeface="Arial"/>
                <a:cs typeface="Arial"/>
              </a:rPr>
              <a:t>of</a:t>
            </a:r>
            <a:r>
              <a:rPr sz="1800" i="1" spc="-50" dirty="0">
                <a:solidFill>
                  <a:srgbClr val="CC00CC"/>
                </a:solidFill>
                <a:latin typeface="Arial"/>
                <a:cs typeface="Arial"/>
              </a:rPr>
              <a:t> </a:t>
            </a:r>
            <a:r>
              <a:rPr sz="1800" i="1" dirty="0">
                <a:solidFill>
                  <a:srgbClr val="CC00CC"/>
                </a:solidFill>
                <a:latin typeface="Arial"/>
                <a:cs typeface="Arial"/>
              </a:rPr>
              <a:t>the</a:t>
            </a:r>
            <a:r>
              <a:rPr sz="1800" i="1" spc="-60" dirty="0">
                <a:solidFill>
                  <a:srgbClr val="CC00CC"/>
                </a:solidFill>
                <a:latin typeface="Arial"/>
                <a:cs typeface="Arial"/>
              </a:rPr>
              <a:t> </a:t>
            </a:r>
            <a:r>
              <a:rPr sz="1800" i="1" dirty="0">
                <a:solidFill>
                  <a:srgbClr val="CC00CC"/>
                </a:solidFill>
                <a:latin typeface="Arial"/>
                <a:cs typeface="Arial"/>
              </a:rPr>
              <a:t>increased</a:t>
            </a:r>
            <a:r>
              <a:rPr sz="1800" i="1" spc="-35" dirty="0">
                <a:solidFill>
                  <a:srgbClr val="CC00CC"/>
                </a:solidFill>
                <a:latin typeface="Arial"/>
                <a:cs typeface="Arial"/>
              </a:rPr>
              <a:t> </a:t>
            </a:r>
            <a:r>
              <a:rPr sz="1800" i="1" dirty="0">
                <a:solidFill>
                  <a:srgbClr val="CC00CC"/>
                </a:solidFill>
                <a:latin typeface="Arial"/>
                <a:cs typeface="Arial"/>
              </a:rPr>
              <a:t>efficiencies</a:t>
            </a:r>
            <a:r>
              <a:rPr sz="1800" i="1" spc="-25" dirty="0">
                <a:solidFill>
                  <a:srgbClr val="CC00CC"/>
                </a:solidFill>
                <a:latin typeface="Arial"/>
                <a:cs typeface="Arial"/>
              </a:rPr>
              <a:t> </a:t>
            </a:r>
            <a:r>
              <a:rPr sz="1800" i="1" dirty="0">
                <a:solidFill>
                  <a:srgbClr val="CC00CC"/>
                </a:solidFill>
                <a:latin typeface="Arial"/>
                <a:cs typeface="Arial"/>
              </a:rPr>
              <a:t>at</a:t>
            </a:r>
            <a:r>
              <a:rPr sz="1800" i="1" spc="-40" dirty="0">
                <a:solidFill>
                  <a:srgbClr val="CC00CC"/>
                </a:solidFill>
                <a:latin typeface="Arial"/>
                <a:cs typeface="Arial"/>
              </a:rPr>
              <a:t> </a:t>
            </a:r>
            <a:r>
              <a:rPr sz="1800" i="1" dirty="0">
                <a:solidFill>
                  <a:srgbClr val="CC00CC"/>
                </a:solidFill>
                <a:latin typeface="Arial"/>
                <a:cs typeface="Arial"/>
              </a:rPr>
              <a:t>higher</a:t>
            </a:r>
            <a:r>
              <a:rPr sz="1800" i="1" spc="-15" dirty="0">
                <a:solidFill>
                  <a:srgbClr val="CC00CC"/>
                </a:solidFill>
                <a:latin typeface="Arial"/>
                <a:cs typeface="Arial"/>
              </a:rPr>
              <a:t> </a:t>
            </a:r>
            <a:r>
              <a:rPr sz="1800" i="1" dirty="0">
                <a:solidFill>
                  <a:srgbClr val="CC00CC"/>
                </a:solidFill>
                <a:latin typeface="Arial"/>
                <a:cs typeface="Arial"/>
              </a:rPr>
              <a:t>boiler</a:t>
            </a:r>
            <a:r>
              <a:rPr sz="1800" i="1" spc="-25" dirty="0">
                <a:solidFill>
                  <a:srgbClr val="CC00CC"/>
                </a:solidFill>
                <a:latin typeface="Arial"/>
                <a:cs typeface="Arial"/>
              </a:rPr>
              <a:t> </a:t>
            </a:r>
            <a:r>
              <a:rPr sz="1800" i="1" spc="-10" dirty="0">
                <a:solidFill>
                  <a:srgbClr val="CC00CC"/>
                </a:solidFill>
                <a:latin typeface="Arial"/>
                <a:cs typeface="Arial"/>
              </a:rPr>
              <a:t>pressures </a:t>
            </a:r>
            <a:r>
              <a:rPr sz="1800" i="1" dirty="0">
                <a:solidFill>
                  <a:srgbClr val="CC00CC"/>
                </a:solidFill>
                <a:latin typeface="Arial"/>
                <a:cs typeface="Arial"/>
              </a:rPr>
              <a:t>without</a:t>
            </a:r>
            <a:r>
              <a:rPr sz="1800" i="1" spc="-50" dirty="0">
                <a:solidFill>
                  <a:srgbClr val="CC00CC"/>
                </a:solidFill>
                <a:latin typeface="Arial"/>
                <a:cs typeface="Arial"/>
              </a:rPr>
              <a:t> </a:t>
            </a:r>
            <a:r>
              <a:rPr sz="1800" i="1" dirty="0">
                <a:solidFill>
                  <a:srgbClr val="CC00CC"/>
                </a:solidFill>
                <a:latin typeface="Arial"/>
                <a:cs typeface="Arial"/>
              </a:rPr>
              <a:t>facing</a:t>
            </a:r>
            <a:r>
              <a:rPr sz="1800" i="1" spc="-50" dirty="0">
                <a:solidFill>
                  <a:srgbClr val="CC00CC"/>
                </a:solidFill>
                <a:latin typeface="Arial"/>
                <a:cs typeface="Arial"/>
              </a:rPr>
              <a:t> </a:t>
            </a:r>
            <a:r>
              <a:rPr sz="1800" i="1" dirty="0">
                <a:solidFill>
                  <a:srgbClr val="CC00CC"/>
                </a:solidFill>
                <a:latin typeface="Arial"/>
                <a:cs typeface="Arial"/>
              </a:rPr>
              <a:t>the</a:t>
            </a:r>
            <a:r>
              <a:rPr sz="1800" i="1" spc="-50" dirty="0">
                <a:solidFill>
                  <a:srgbClr val="CC00CC"/>
                </a:solidFill>
                <a:latin typeface="Arial"/>
                <a:cs typeface="Arial"/>
              </a:rPr>
              <a:t> </a:t>
            </a:r>
            <a:r>
              <a:rPr sz="1800" i="1" dirty="0">
                <a:solidFill>
                  <a:srgbClr val="CC00CC"/>
                </a:solidFill>
                <a:latin typeface="Arial"/>
                <a:cs typeface="Arial"/>
              </a:rPr>
              <a:t>problem</a:t>
            </a:r>
            <a:r>
              <a:rPr sz="1800" i="1" spc="-15" dirty="0">
                <a:solidFill>
                  <a:srgbClr val="CC00CC"/>
                </a:solidFill>
                <a:latin typeface="Arial"/>
                <a:cs typeface="Arial"/>
              </a:rPr>
              <a:t> </a:t>
            </a:r>
            <a:r>
              <a:rPr sz="1800" i="1" dirty="0">
                <a:solidFill>
                  <a:srgbClr val="CC00CC"/>
                </a:solidFill>
                <a:latin typeface="Arial"/>
                <a:cs typeface="Arial"/>
              </a:rPr>
              <a:t>of</a:t>
            </a:r>
            <a:r>
              <a:rPr sz="1800" i="1" spc="-40" dirty="0">
                <a:solidFill>
                  <a:srgbClr val="CC00CC"/>
                </a:solidFill>
                <a:latin typeface="Arial"/>
                <a:cs typeface="Arial"/>
              </a:rPr>
              <a:t> </a:t>
            </a:r>
            <a:r>
              <a:rPr sz="1800" i="1" dirty="0">
                <a:solidFill>
                  <a:srgbClr val="CC00CC"/>
                </a:solidFill>
                <a:latin typeface="Arial"/>
                <a:cs typeface="Arial"/>
              </a:rPr>
              <a:t>excessive</a:t>
            </a:r>
            <a:r>
              <a:rPr sz="1800" i="1" spc="-35" dirty="0">
                <a:solidFill>
                  <a:srgbClr val="CC00CC"/>
                </a:solidFill>
                <a:latin typeface="Arial"/>
                <a:cs typeface="Arial"/>
              </a:rPr>
              <a:t> </a:t>
            </a:r>
            <a:r>
              <a:rPr sz="1800" i="1" dirty="0">
                <a:solidFill>
                  <a:srgbClr val="CC00CC"/>
                </a:solidFill>
                <a:latin typeface="Arial"/>
                <a:cs typeface="Arial"/>
              </a:rPr>
              <a:t>moisture</a:t>
            </a:r>
            <a:r>
              <a:rPr sz="1800" i="1" spc="-20" dirty="0">
                <a:solidFill>
                  <a:srgbClr val="CC00CC"/>
                </a:solidFill>
                <a:latin typeface="Arial"/>
                <a:cs typeface="Arial"/>
              </a:rPr>
              <a:t> </a:t>
            </a:r>
            <a:r>
              <a:rPr sz="1800" i="1" dirty="0">
                <a:solidFill>
                  <a:srgbClr val="CC00CC"/>
                </a:solidFill>
                <a:latin typeface="Arial"/>
                <a:cs typeface="Arial"/>
              </a:rPr>
              <a:t>at</a:t>
            </a:r>
            <a:r>
              <a:rPr sz="1800" i="1" spc="-30" dirty="0">
                <a:solidFill>
                  <a:srgbClr val="CC00CC"/>
                </a:solidFill>
                <a:latin typeface="Arial"/>
                <a:cs typeface="Arial"/>
              </a:rPr>
              <a:t> </a:t>
            </a:r>
            <a:r>
              <a:rPr sz="1800" i="1" dirty="0">
                <a:solidFill>
                  <a:srgbClr val="CC00CC"/>
                </a:solidFill>
                <a:latin typeface="Arial"/>
                <a:cs typeface="Arial"/>
              </a:rPr>
              <a:t>the</a:t>
            </a:r>
            <a:r>
              <a:rPr sz="1800" i="1" spc="-45" dirty="0">
                <a:solidFill>
                  <a:srgbClr val="CC00CC"/>
                </a:solidFill>
                <a:latin typeface="Arial"/>
                <a:cs typeface="Arial"/>
              </a:rPr>
              <a:t> </a:t>
            </a:r>
            <a:r>
              <a:rPr sz="1800" i="1" dirty="0">
                <a:solidFill>
                  <a:srgbClr val="CC00CC"/>
                </a:solidFill>
                <a:latin typeface="Arial"/>
                <a:cs typeface="Arial"/>
              </a:rPr>
              <a:t>final</a:t>
            </a:r>
            <a:r>
              <a:rPr sz="1800" i="1" spc="-45" dirty="0">
                <a:solidFill>
                  <a:srgbClr val="CC00CC"/>
                </a:solidFill>
                <a:latin typeface="Arial"/>
                <a:cs typeface="Arial"/>
              </a:rPr>
              <a:t> </a:t>
            </a:r>
            <a:r>
              <a:rPr sz="1800" i="1" dirty="0">
                <a:solidFill>
                  <a:srgbClr val="CC00CC"/>
                </a:solidFill>
                <a:latin typeface="Arial"/>
                <a:cs typeface="Arial"/>
              </a:rPr>
              <a:t>stages</a:t>
            </a:r>
            <a:r>
              <a:rPr sz="1800" i="1" spc="-35" dirty="0">
                <a:solidFill>
                  <a:srgbClr val="CC00CC"/>
                </a:solidFill>
                <a:latin typeface="Arial"/>
                <a:cs typeface="Arial"/>
              </a:rPr>
              <a:t> </a:t>
            </a:r>
            <a:r>
              <a:rPr sz="1800" i="1" dirty="0">
                <a:solidFill>
                  <a:srgbClr val="CC00CC"/>
                </a:solidFill>
                <a:latin typeface="Arial"/>
                <a:cs typeface="Arial"/>
              </a:rPr>
              <a:t>of</a:t>
            </a:r>
            <a:r>
              <a:rPr sz="1800" i="1" spc="-40" dirty="0">
                <a:solidFill>
                  <a:srgbClr val="CC00CC"/>
                </a:solidFill>
                <a:latin typeface="Arial"/>
                <a:cs typeface="Arial"/>
              </a:rPr>
              <a:t> </a:t>
            </a:r>
            <a:r>
              <a:rPr sz="1800" i="1" dirty="0">
                <a:solidFill>
                  <a:srgbClr val="CC00CC"/>
                </a:solidFill>
                <a:latin typeface="Arial"/>
                <a:cs typeface="Arial"/>
              </a:rPr>
              <a:t>the</a:t>
            </a:r>
            <a:r>
              <a:rPr sz="1800" i="1" spc="-45" dirty="0">
                <a:solidFill>
                  <a:srgbClr val="CC00CC"/>
                </a:solidFill>
                <a:latin typeface="Arial"/>
                <a:cs typeface="Arial"/>
              </a:rPr>
              <a:t> </a:t>
            </a:r>
            <a:r>
              <a:rPr sz="1800" i="1" spc="-10" dirty="0">
                <a:solidFill>
                  <a:srgbClr val="CC00CC"/>
                </a:solidFill>
                <a:latin typeface="Arial"/>
                <a:cs typeface="Arial"/>
              </a:rPr>
              <a:t>turbine?</a:t>
            </a:r>
            <a:endParaRPr sz="1800">
              <a:latin typeface="Arial"/>
              <a:cs typeface="Arial"/>
            </a:endParaRPr>
          </a:p>
          <a:p>
            <a:pPr marL="266699" indent="-253999">
              <a:spcBef>
                <a:spcPts val="430"/>
              </a:spcBef>
              <a:buAutoNum type="arabicPeriod"/>
              <a:tabLst>
                <a:tab pos="266699" algn="l"/>
              </a:tabLst>
            </a:pPr>
            <a:r>
              <a:rPr sz="1800" dirty="0">
                <a:latin typeface="Arial MT"/>
                <a:cs typeface="Arial MT"/>
              </a:rPr>
              <a:t>Superheat</a:t>
            </a:r>
            <a:r>
              <a:rPr sz="1800" spc="-40" dirty="0">
                <a:latin typeface="Arial MT"/>
                <a:cs typeface="Arial MT"/>
              </a:rPr>
              <a:t> </a:t>
            </a:r>
            <a:r>
              <a:rPr sz="1800" dirty="0">
                <a:latin typeface="Arial MT"/>
                <a:cs typeface="Arial MT"/>
              </a:rPr>
              <a:t>the</a:t>
            </a:r>
            <a:r>
              <a:rPr sz="1800" spc="-45" dirty="0">
                <a:latin typeface="Arial MT"/>
                <a:cs typeface="Arial MT"/>
              </a:rPr>
              <a:t> </a:t>
            </a:r>
            <a:r>
              <a:rPr sz="1800" dirty="0">
                <a:latin typeface="Arial MT"/>
                <a:cs typeface="Arial MT"/>
              </a:rPr>
              <a:t>steam</a:t>
            </a:r>
            <a:r>
              <a:rPr sz="1800" spc="-35" dirty="0">
                <a:latin typeface="Arial MT"/>
                <a:cs typeface="Arial MT"/>
              </a:rPr>
              <a:t> </a:t>
            </a:r>
            <a:r>
              <a:rPr sz="1800" dirty="0">
                <a:latin typeface="Arial MT"/>
                <a:cs typeface="Arial MT"/>
              </a:rPr>
              <a:t>to</a:t>
            </a:r>
            <a:r>
              <a:rPr sz="1800" spc="-40" dirty="0">
                <a:latin typeface="Arial MT"/>
                <a:cs typeface="Arial MT"/>
              </a:rPr>
              <a:t> </a:t>
            </a:r>
            <a:r>
              <a:rPr sz="1800" dirty="0">
                <a:latin typeface="Arial MT"/>
                <a:cs typeface="Arial MT"/>
              </a:rPr>
              <a:t>very</a:t>
            </a:r>
            <a:r>
              <a:rPr sz="1800" spc="-40" dirty="0">
                <a:latin typeface="Arial MT"/>
                <a:cs typeface="Arial MT"/>
              </a:rPr>
              <a:t> </a:t>
            </a:r>
            <a:r>
              <a:rPr sz="1800" dirty="0">
                <a:latin typeface="Arial MT"/>
                <a:cs typeface="Arial MT"/>
              </a:rPr>
              <a:t>high</a:t>
            </a:r>
            <a:r>
              <a:rPr sz="1800" spc="-40" dirty="0">
                <a:latin typeface="Arial MT"/>
                <a:cs typeface="Arial MT"/>
              </a:rPr>
              <a:t> </a:t>
            </a:r>
            <a:r>
              <a:rPr sz="1800" dirty="0">
                <a:latin typeface="Arial MT"/>
                <a:cs typeface="Arial MT"/>
              </a:rPr>
              <a:t>temperatures.</a:t>
            </a:r>
            <a:r>
              <a:rPr sz="1800" spc="-20" dirty="0">
                <a:latin typeface="Arial MT"/>
                <a:cs typeface="Arial MT"/>
              </a:rPr>
              <a:t> </a:t>
            </a:r>
            <a:r>
              <a:rPr sz="1800" dirty="0">
                <a:latin typeface="Arial MT"/>
                <a:cs typeface="Arial MT"/>
              </a:rPr>
              <a:t>It</a:t>
            </a:r>
            <a:r>
              <a:rPr sz="1800" spc="-45" dirty="0">
                <a:latin typeface="Arial MT"/>
                <a:cs typeface="Arial MT"/>
              </a:rPr>
              <a:t> </a:t>
            </a:r>
            <a:r>
              <a:rPr sz="1800" dirty="0">
                <a:latin typeface="Arial MT"/>
                <a:cs typeface="Arial MT"/>
              </a:rPr>
              <a:t>is</a:t>
            </a:r>
            <a:r>
              <a:rPr sz="1800" spc="-35" dirty="0">
                <a:latin typeface="Arial MT"/>
                <a:cs typeface="Arial MT"/>
              </a:rPr>
              <a:t> </a:t>
            </a:r>
            <a:r>
              <a:rPr sz="1800" dirty="0">
                <a:latin typeface="Arial MT"/>
                <a:cs typeface="Arial MT"/>
              </a:rPr>
              <a:t>limited</a:t>
            </a:r>
            <a:r>
              <a:rPr sz="1800" spc="-25" dirty="0">
                <a:latin typeface="Arial MT"/>
                <a:cs typeface="Arial MT"/>
              </a:rPr>
              <a:t> </a:t>
            </a:r>
            <a:r>
              <a:rPr sz="1800" spc="-10" dirty="0">
                <a:latin typeface="Arial MT"/>
                <a:cs typeface="Arial MT"/>
              </a:rPr>
              <a:t>metallurgically.</a:t>
            </a:r>
            <a:endParaRPr sz="1800">
              <a:latin typeface="Arial MT"/>
              <a:cs typeface="Arial MT"/>
            </a:endParaRPr>
          </a:p>
          <a:p>
            <a:pPr marL="266699" indent="-253999">
              <a:spcBef>
                <a:spcPts val="420"/>
              </a:spcBef>
              <a:buAutoNum type="arabicPeriod"/>
              <a:tabLst>
                <a:tab pos="266699" algn="l"/>
              </a:tabLst>
            </a:pPr>
            <a:r>
              <a:rPr sz="1800" dirty="0">
                <a:latin typeface="Arial MT"/>
                <a:cs typeface="Arial MT"/>
              </a:rPr>
              <a:t>Expand</a:t>
            </a:r>
            <a:r>
              <a:rPr sz="1800" spc="-40" dirty="0">
                <a:latin typeface="Arial MT"/>
                <a:cs typeface="Arial MT"/>
              </a:rPr>
              <a:t> </a:t>
            </a:r>
            <a:r>
              <a:rPr sz="1800" dirty="0">
                <a:latin typeface="Arial MT"/>
                <a:cs typeface="Arial MT"/>
              </a:rPr>
              <a:t>the</a:t>
            </a:r>
            <a:r>
              <a:rPr sz="1800" spc="-40" dirty="0">
                <a:latin typeface="Arial MT"/>
                <a:cs typeface="Arial MT"/>
              </a:rPr>
              <a:t> </a:t>
            </a:r>
            <a:r>
              <a:rPr sz="1800" dirty="0">
                <a:latin typeface="Arial MT"/>
                <a:cs typeface="Arial MT"/>
              </a:rPr>
              <a:t>steam</a:t>
            </a:r>
            <a:r>
              <a:rPr sz="1800" spc="-35" dirty="0">
                <a:latin typeface="Arial MT"/>
                <a:cs typeface="Arial MT"/>
              </a:rPr>
              <a:t> </a:t>
            </a:r>
            <a:r>
              <a:rPr sz="1800" dirty="0">
                <a:latin typeface="Arial MT"/>
                <a:cs typeface="Arial MT"/>
              </a:rPr>
              <a:t>in</a:t>
            </a:r>
            <a:r>
              <a:rPr sz="1800" spc="-40" dirty="0">
                <a:latin typeface="Arial MT"/>
                <a:cs typeface="Arial MT"/>
              </a:rPr>
              <a:t> </a:t>
            </a:r>
            <a:r>
              <a:rPr sz="1800" dirty="0">
                <a:latin typeface="Arial MT"/>
                <a:cs typeface="Arial MT"/>
              </a:rPr>
              <a:t>the</a:t>
            </a:r>
            <a:r>
              <a:rPr sz="1800" spc="-45" dirty="0">
                <a:latin typeface="Arial MT"/>
                <a:cs typeface="Arial MT"/>
              </a:rPr>
              <a:t> </a:t>
            </a:r>
            <a:r>
              <a:rPr sz="1800" dirty="0">
                <a:latin typeface="Arial MT"/>
                <a:cs typeface="Arial MT"/>
              </a:rPr>
              <a:t>turbine</a:t>
            </a:r>
            <a:r>
              <a:rPr sz="1800" spc="-30" dirty="0">
                <a:latin typeface="Arial MT"/>
                <a:cs typeface="Arial MT"/>
              </a:rPr>
              <a:t> </a:t>
            </a:r>
            <a:r>
              <a:rPr sz="1800" dirty="0">
                <a:latin typeface="Arial MT"/>
                <a:cs typeface="Arial MT"/>
              </a:rPr>
              <a:t>in</a:t>
            </a:r>
            <a:r>
              <a:rPr sz="1800" spc="-50" dirty="0">
                <a:latin typeface="Arial MT"/>
                <a:cs typeface="Arial MT"/>
              </a:rPr>
              <a:t> </a:t>
            </a:r>
            <a:r>
              <a:rPr sz="1800" dirty="0">
                <a:latin typeface="Arial MT"/>
                <a:cs typeface="Arial MT"/>
              </a:rPr>
              <a:t>two</a:t>
            </a:r>
            <a:r>
              <a:rPr sz="1800" spc="-5" dirty="0">
                <a:latin typeface="Arial MT"/>
                <a:cs typeface="Arial MT"/>
              </a:rPr>
              <a:t> </a:t>
            </a:r>
            <a:r>
              <a:rPr sz="1800" dirty="0">
                <a:latin typeface="Arial MT"/>
                <a:cs typeface="Arial MT"/>
              </a:rPr>
              <a:t>stages,</a:t>
            </a:r>
            <a:r>
              <a:rPr sz="1800" spc="-25" dirty="0">
                <a:latin typeface="Arial MT"/>
                <a:cs typeface="Arial MT"/>
              </a:rPr>
              <a:t> </a:t>
            </a:r>
            <a:r>
              <a:rPr sz="1800" dirty="0">
                <a:latin typeface="Arial MT"/>
                <a:cs typeface="Arial MT"/>
              </a:rPr>
              <a:t>and</a:t>
            </a:r>
            <a:r>
              <a:rPr sz="1800" spc="-25" dirty="0">
                <a:latin typeface="Arial MT"/>
                <a:cs typeface="Arial MT"/>
              </a:rPr>
              <a:t> </a:t>
            </a:r>
            <a:r>
              <a:rPr sz="1800" dirty="0">
                <a:latin typeface="Arial MT"/>
                <a:cs typeface="Arial MT"/>
              </a:rPr>
              <a:t>reheat</a:t>
            </a:r>
            <a:r>
              <a:rPr sz="1800" spc="-20" dirty="0">
                <a:latin typeface="Arial MT"/>
                <a:cs typeface="Arial MT"/>
              </a:rPr>
              <a:t> </a:t>
            </a:r>
            <a:r>
              <a:rPr sz="1800" dirty="0">
                <a:latin typeface="Arial MT"/>
                <a:cs typeface="Arial MT"/>
              </a:rPr>
              <a:t>it</a:t>
            </a:r>
            <a:r>
              <a:rPr sz="1800" spc="-30" dirty="0">
                <a:latin typeface="Arial MT"/>
                <a:cs typeface="Arial MT"/>
              </a:rPr>
              <a:t> </a:t>
            </a:r>
            <a:r>
              <a:rPr sz="1800" dirty="0">
                <a:latin typeface="Arial MT"/>
                <a:cs typeface="Arial MT"/>
              </a:rPr>
              <a:t>in</a:t>
            </a:r>
            <a:r>
              <a:rPr sz="1800" spc="-30" dirty="0">
                <a:latin typeface="Arial MT"/>
                <a:cs typeface="Arial MT"/>
              </a:rPr>
              <a:t> </a:t>
            </a:r>
            <a:r>
              <a:rPr sz="1800" dirty="0">
                <a:latin typeface="Arial MT"/>
                <a:cs typeface="Arial MT"/>
              </a:rPr>
              <a:t>between</a:t>
            </a:r>
            <a:r>
              <a:rPr sz="1800" spc="15" dirty="0">
                <a:latin typeface="Arial MT"/>
                <a:cs typeface="Arial MT"/>
              </a:rPr>
              <a:t> </a:t>
            </a:r>
            <a:r>
              <a:rPr sz="1800" spc="-10" dirty="0">
                <a:latin typeface="Arial MT"/>
                <a:cs typeface="Arial MT"/>
              </a:rPr>
              <a:t>(</a:t>
            </a:r>
            <a:r>
              <a:rPr sz="1800" b="1" spc="-10" dirty="0">
                <a:latin typeface="Arial"/>
                <a:cs typeface="Arial"/>
              </a:rPr>
              <a:t>reheat</a:t>
            </a:r>
            <a:r>
              <a:rPr sz="1800" spc="-10" dirty="0">
                <a:latin typeface="Arial MT"/>
                <a:cs typeface="Arial MT"/>
              </a:rPr>
              <a:t>)</a:t>
            </a:r>
            <a:endParaRPr sz="1800">
              <a:latin typeface="Arial MT"/>
              <a:cs typeface="Arial MT"/>
            </a:endParaRPr>
          </a:p>
        </p:txBody>
      </p:sp>
      <p:pic>
        <p:nvPicPr>
          <p:cNvPr id="7" name="object 7"/>
          <p:cNvPicPr/>
          <p:nvPr/>
        </p:nvPicPr>
        <p:blipFill>
          <a:blip r:embed="rId4" cstate="print"/>
          <a:stretch>
            <a:fillRect/>
          </a:stretch>
        </p:blipFill>
        <p:spPr>
          <a:xfrm>
            <a:off x="1751965" y="1491514"/>
            <a:ext cx="7973568" cy="3537077"/>
          </a:xfrm>
          <a:prstGeom prst="rect">
            <a:avLst/>
          </a:prstGeom>
        </p:spPr>
      </p:pic>
      <p:sp>
        <p:nvSpPr>
          <p:cNvPr id="8" name="object 8"/>
          <p:cNvSpPr txBox="1"/>
          <p:nvPr/>
        </p:nvSpPr>
        <p:spPr>
          <a:xfrm>
            <a:off x="2006600" y="1629283"/>
            <a:ext cx="3208020" cy="289823"/>
          </a:xfrm>
          <a:prstGeom prst="rect">
            <a:avLst/>
          </a:prstGeom>
        </p:spPr>
        <p:txBody>
          <a:bodyPr vert="horz" wrap="square" lIns="0" tIns="12700" rIns="0" bIns="0" rtlCol="0">
            <a:spAutoFit/>
          </a:bodyPr>
          <a:lstStyle/>
          <a:p>
            <a:pPr marL="12700">
              <a:spcBef>
                <a:spcPts val="100"/>
              </a:spcBef>
            </a:pPr>
            <a:r>
              <a:rPr sz="1800" dirty="0">
                <a:solidFill>
                  <a:srgbClr val="3333FF"/>
                </a:solidFill>
                <a:latin typeface="Arial MT"/>
                <a:cs typeface="Arial MT"/>
              </a:rPr>
              <a:t>The</a:t>
            </a:r>
            <a:r>
              <a:rPr sz="1800" spc="-65" dirty="0">
                <a:solidFill>
                  <a:srgbClr val="3333FF"/>
                </a:solidFill>
                <a:latin typeface="Arial MT"/>
                <a:cs typeface="Arial MT"/>
              </a:rPr>
              <a:t> </a:t>
            </a:r>
            <a:r>
              <a:rPr sz="1800" dirty="0">
                <a:solidFill>
                  <a:srgbClr val="3333FF"/>
                </a:solidFill>
                <a:latin typeface="Arial MT"/>
                <a:cs typeface="Arial MT"/>
              </a:rPr>
              <a:t>ideal</a:t>
            </a:r>
            <a:r>
              <a:rPr sz="1800" spc="-45" dirty="0">
                <a:solidFill>
                  <a:srgbClr val="3333FF"/>
                </a:solidFill>
                <a:latin typeface="Arial MT"/>
                <a:cs typeface="Arial MT"/>
              </a:rPr>
              <a:t> </a:t>
            </a:r>
            <a:r>
              <a:rPr sz="1800" dirty="0">
                <a:solidFill>
                  <a:srgbClr val="3333FF"/>
                </a:solidFill>
                <a:latin typeface="Arial MT"/>
                <a:cs typeface="Arial MT"/>
              </a:rPr>
              <a:t>reheat</a:t>
            </a:r>
            <a:r>
              <a:rPr sz="1800" spc="-25" dirty="0">
                <a:solidFill>
                  <a:srgbClr val="3333FF"/>
                </a:solidFill>
                <a:latin typeface="Arial MT"/>
                <a:cs typeface="Arial MT"/>
              </a:rPr>
              <a:t> </a:t>
            </a:r>
            <a:r>
              <a:rPr sz="1800" dirty="0">
                <a:solidFill>
                  <a:srgbClr val="3333FF"/>
                </a:solidFill>
                <a:latin typeface="Arial MT"/>
                <a:cs typeface="Arial MT"/>
              </a:rPr>
              <a:t>Rankine</a:t>
            </a:r>
            <a:r>
              <a:rPr sz="1800" spc="-40" dirty="0">
                <a:solidFill>
                  <a:srgbClr val="3333FF"/>
                </a:solidFill>
                <a:latin typeface="Arial MT"/>
                <a:cs typeface="Arial MT"/>
              </a:rPr>
              <a:t> </a:t>
            </a:r>
            <a:r>
              <a:rPr sz="1800" spc="-10" dirty="0">
                <a:solidFill>
                  <a:srgbClr val="3333FF"/>
                </a:solidFill>
                <a:latin typeface="Arial MT"/>
                <a:cs typeface="Arial MT"/>
              </a:rPr>
              <a:t>cycle.</a:t>
            </a:r>
            <a:endParaRPr sz="1800">
              <a:latin typeface="Arial MT"/>
              <a:cs typeface="Arial M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6324601" y="-990600"/>
            <a:ext cx="3700779" cy="3788664"/>
          </a:xfrm>
          <a:prstGeom prst="rect">
            <a:avLst/>
          </a:prstGeom>
        </p:spPr>
      </p:pic>
      <p:sp>
        <p:nvSpPr>
          <p:cNvPr id="4" name="object 4"/>
          <p:cNvSpPr txBox="1"/>
          <p:nvPr/>
        </p:nvSpPr>
        <p:spPr>
          <a:xfrm>
            <a:off x="1907540" y="-1344677"/>
            <a:ext cx="4210050" cy="6373861"/>
          </a:xfrm>
          <a:prstGeom prst="rect">
            <a:avLst/>
          </a:prstGeom>
        </p:spPr>
        <p:txBody>
          <a:bodyPr vert="horz" wrap="square" lIns="0" tIns="13970" rIns="0" bIns="0" rtlCol="0">
            <a:spAutoFit/>
          </a:bodyPr>
          <a:lstStyle/>
          <a:p>
            <a:pPr marL="12700" marR="5080">
              <a:lnSpc>
                <a:spcPct val="99500"/>
              </a:lnSpc>
              <a:spcBef>
                <a:spcPts val="110"/>
              </a:spcBef>
            </a:pPr>
            <a:r>
              <a:rPr sz="1800" dirty="0">
                <a:latin typeface="Arial MT"/>
                <a:cs typeface="Arial MT"/>
              </a:rPr>
              <a:t>The</a:t>
            </a:r>
            <a:r>
              <a:rPr sz="1800" spc="-20" dirty="0">
                <a:latin typeface="Arial MT"/>
                <a:cs typeface="Arial MT"/>
              </a:rPr>
              <a:t> </a:t>
            </a:r>
            <a:r>
              <a:rPr sz="1800" dirty="0">
                <a:latin typeface="Arial MT"/>
                <a:cs typeface="Arial MT"/>
              </a:rPr>
              <a:t>single</a:t>
            </a:r>
            <a:r>
              <a:rPr sz="1800" spc="-25" dirty="0">
                <a:latin typeface="Arial MT"/>
                <a:cs typeface="Arial MT"/>
              </a:rPr>
              <a:t> </a:t>
            </a:r>
            <a:r>
              <a:rPr sz="1800" dirty="0">
                <a:latin typeface="Arial MT"/>
                <a:cs typeface="Arial MT"/>
              </a:rPr>
              <a:t>reheat</a:t>
            </a:r>
            <a:r>
              <a:rPr sz="1800" spc="-5" dirty="0">
                <a:latin typeface="Arial MT"/>
                <a:cs typeface="Arial MT"/>
              </a:rPr>
              <a:t> </a:t>
            </a:r>
            <a:r>
              <a:rPr sz="1800" dirty="0">
                <a:latin typeface="Arial MT"/>
                <a:cs typeface="Arial MT"/>
              </a:rPr>
              <a:t>in</a:t>
            </a:r>
            <a:r>
              <a:rPr sz="1800" spc="-20" dirty="0">
                <a:latin typeface="Arial MT"/>
                <a:cs typeface="Arial MT"/>
              </a:rPr>
              <a:t> </a:t>
            </a:r>
            <a:r>
              <a:rPr sz="1800" dirty="0">
                <a:latin typeface="Arial MT"/>
                <a:cs typeface="Arial MT"/>
              </a:rPr>
              <a:t>a</a:t>
            </a:r>
            <a:r>
              <a:rPr sz="1800" spc="-10" dirty="0">
                <a:latin typeface="Arial MT"/>
                <a:cs typeface="Arial MT"/>
              </a:rPr>
              <a:t> </a:t>
            </a:r>
            <a:r>
              <a:rPr sz="1800" dirty="0">
                <a:latin typeface="Arial MT"/>
                <a:cs typeface="Arial MT"/>
              </a:rPr>
              <a:t>modern</a:t>
            </a:r>
            <a:r>
              <a:rPr sz="1800" spc="-10" dirty="0">
                <a:latin typeface="Arial MT"/>
                <a:cs typeface="Arial MT"/>
              </a:rPr>
              <a:t> power </a:t>
            </a:r>
            <a:r>
              <a:rPr sz="1800" dirty="0">
                <a:latin typeface="Arial MT"/>
                <a:cs typeface="Arial MT"/>
              </a:rPr>
              <a:t>plant</a:t>
            </a:r>
            <a:r>
              <a:rPr sz="1800" spc="-45" dirty="0">
                <a:latin typeface="Arial MT"/>
                <a:cs typeface="Arial MT"/>
              </a:rPr>
              <a:t> </a:t>
            </a:r>
            <a:r>
              <a:rPr sz="1800" dirty="0">
                <a:latin typeface="Arial MT"/>
                <a:cs typeface="Arial MT"/>
              </a:rPr>
              <a:t>improves</a:t>
            </a:r>
            <a:r>
              <a:rPr sz="1800" spc="-35" dirty="0">
                <a:latin typeface="Arial MT"/>
                <a:cs typeface="Arial MT"/>
              </a:rPr>
              <a:t> </a:t>
            </a:r>
            <a:r>
              <a:rPr sz="1800" dirty="0">
                <a:latin typeface="Arial MT"/>
                <a:cs typeface="Arial MT"/>
              </a:rPr>
              <a:t>the</a:t>
            </a:r>
            <a:r>
              <a:rPr sz="1800" spc="-65" dirty="0">
                <a:latin typeface="Arial MT"/>
                <a:cs typeface="Arial MT"/>
              </a:rPr>
              <a:t> </a:t>
            </a:r>
            <a:r>
              <a:rPr sz="1800" dirty="0">
                <a:latin typeface="Arial MT"/>
                <a:cs typeface="Arial MT"/>
              </a:rPr>
              <a:t>cycle</a:t>
            </a:r>
            <a:r>
              <a:rPr sz="1800" spc="-55" dirty="0">
                <a:latin typeface="Arial MT"/>
                <a:cs typeface="Arial MT"/>
              </a:rPr>
              <a:t> </a:t>
            </a:r>
            <a:r>
              <a:rPr sz="1800" dirty="0">
                <a:latin typeface="Arial MT"/>
                <a:cs typeface="Arial MT"/>
              </a:rPr>
              <a:t>efficiency</a:t>
            </a:r>
            <a:r>
              <a:rPr sz="1800" spc="-45" dirty="0">
                <a:latin typeface="Arial MT"/>
                <a:cs typeface="Arial MT"/>
              </a:rPr>
              <a:t> </a:t>
            </a:r>
            <a:r>
              <a:rPr sz="1800" dirty="0">
                <a:latin typeface="Arial MT"/>
                <a:cs typeface="Arial MT"/>
              </a:rPr>
              <a:t>by</a:t>
            </a:r>
            <a:r>
              <a:rPr sz="1800" spc="-60" dirty="0">
                <a:latin typeface="Arial MT"/>
                <a:cs typeface="Arial MT"/>
              </a:rPr>
              <a:t> </a:t>
            </a:r>
            <a:r>
              <a:rPr sz="1800" dirty="0">
                <a:latin typeface="Arial MT"/>
                <a:cs typeface="Arial MT"/>
              </a:rPr>
              <a:t>4</a:t>
            </a:r>
            <a:r>
              <a:rPr sz="1800" spc="-65" dirty="0">
                <a:latin typeface="Arial MT"/>
                <a:cs typeface="Arial MT"/>
              </a:rPr>
              <a:t> </a:t>
            </a:r>
            <a:r>
              <a:rPr sz="1800" spc="-25" dirty="0">
                <a:latin typeface="Arial MT"/>
                <a:cs typeface="Arial MT"/>
              </a:rPr>
              <a:t>to </a:t>
            </a:r>
            <a:r>
              <a:rPr sz="1800" dirty="0">
                <a:latin typeface="Arial MT"/>
                <a:cs typeface="Arial MT"/>
              </a:rPr>
              <a:t>5%</a:t>
            </a:r>
            <a:r>
              <a:rPr sz="1800" spc="-20" dirty="0">
                <a:latin typeface="Arial MT"/>
                <a:cs typeface="Arial MT"/>
              </a:rPr>
              <a:t> </a:t>
            </a:r>
            <a:r>
              <a:rPr sz="1800" dirty="0">
                <a:latin typeface="Arial MT"/>
                <a:cs typeface="Arial MT"/>
              </a:rPr>
              <a:t>by</a:t>
            </a:r>
            <a:r>
              <a:rPr sz="1800" spc="-5" dirty="0">
                <a:latin typeface="Arial MT"/>
                <a:cs typeface="Arial MT"/>
              </a:rPr>
              <a:t> </a:t>
            </a:r>
            <a:r>
              <a:rPr sz="1800" dirty="0">
                <a:latin typeface="Arial MT"/>
                <a:cs typeface="Arial MT"/>
              </a:rPr>
              <a:t>increasing</a:t>
            </a:r>
            <a:r>
              <a:rPr sz="1800" spc="-20" dirty="0">
                <a:latin typeface="Arial MT"/>
                <a:cs typeface="Arial MT"/>
              </a:rPr>
              <a:t> </a:t>
            </a:r>
            <a:r>
              <a:rPr sz="1800" dirty="0">
                <a:latin typeface="Arial MT"/>
                <a:cs typeface="Arial MT"/>
              </a:rPr>
              <a:t>the</a:t>
            </a:r>
            <a:r>
              <a:rPr sz="1800" spc="-15" dirty="0">
                <a:latin typeface="Arial MT"/>
                <a:cs typeface="Arial MT"/>
              </a:rPr>
              <a:t> </a:t>
            </a:r>
            <a:r>
              <a:rPr sz="1800" spc="-10" dirty="0">
                <a:latin typeface="Arial MT"/>
                <a:cs typeface="Arial MT"/>
              </a:rPr>
              <a:t>average </a:t>
            </a:r>
            <a:r>
              <a:rPr sz="1800" dirty="0">
                <a:latin typeface="Arial MT"/>
                <a:cs typeface="Arial MT"/>
              </a:rPr>
              <a:t>temperature</a:t>
            </a:r>
            <a:r>
              <a:rPr sz="1800" spc="-20" dirty="0">
                <a:latin typeface="Arial MT"/>
                <a:cs typeface="Arial MT"/>
              </a:rPr>
              <a:t> </a:t>
            </a:r>
            <a:r>
              <a:rPr sz="1800" dirty="0">
                <a:latin typeface="Arial MT"/>
                <a:cs typeface="Arial MT"/>
              </a:rPr>
              <a:t>at</a:t>
            </a:r>
            <a:r>
              <a:rPr sz="1800" spc="-15" dirty="0">
                <a:latin typeface="Arial MT"/>
                <a:cs typeface="Arial MT"/>
              </a:rPr>
              <a:t> </a:t>
            </a:r>
            <a:r>
              <a:rPr sz="1800" dirty="0">
                <a:latin typeface="Arial MT"/>
                <a:cs typeface="Arial MT"/>
              </a:rPr>
              <a:t>which</a:t>
            </a:r>
            <a:r>
              <a:rPr sz="1800" spc="-20" dirty="0">
                <a:latin typeface="Arial MT"/>
                <a:cs typeface="Arial MT"/>
              </a:rPr>
              <a:t> </a:t>
            </a:r>
            <a:r>
              <a:rPr sz="1800" dirty="0">
                <a:latin typeface="Arial MT"/>
                <a:cs typeface="Arial MT"/>
              </a:rPr>
              <a:t>heat</a:t>
            </a:r>
            <a:r>
              <a:rPr sz="1800" spc="-15" dirty="0">
                <a:latin typeface="Arial MT"/>
                <a:cs typeface="Arial MT"/>
              </a:rPr>
              <a:t> </a:t>
            </a:r>
            <a:r>
              <a:rPr sz="1800" dirty="0">
                <a:latin typeface="Arial MT"/>
                <a:cs typeface="Arial MT"/>
              </a:rPr>
              <a:t>is</a:t>
            </a:r>
            <a:r>
              <a:rPr sz="1800" spc="-20" dirty="0">
                <a:latin typeface="Arial MT"/>
                <a:cs typeface="Arial MT"/>
              </a:rPr>
              <a:t> </a:t>
            </a:r>
            <a:r>
              <a:rPr sz="1800" spc="-10" dirty="0">
                <a:latin typeface="Arial MT"/>
                <a:cs typeface="Arial MT"/>
              </a:rPr>
              <a:t>transferred </a:t>
            </a:r>
            <a:r>
              <a:rPr sz="1800" dirty="0">
                <a:latin typeface="Arial MT"/>
                <a:cs typeface="Arial MT"/>
              </a:rPr>
              <a:t>to</a:t>
            </a:r>
            <a:r>
              <a:rPr sz="1800" spc="-10" dirty="0">
                <a:latin typeface="Arial MT"/>
                <a:cs typeface="Arial MT"/>
              </a:rPr>
              <a:t> </a:t>
            </a:r>
            <a:r>
              <a:rPr sz="1800" dirty="0">
                <a:latin typeface="Arial MT"/>
                <a:cs typeface="Arial MT"/>
              </a:rPr>
              <a:t>the</a:t>
            </a:r>
            <a:r>
              <a:rPr sz="1800" spc="-10" dirty="0">
                <a:latin typeface="Arial MT"/>
                <a:cs typeface="Arial MT"/>
              </a:rPr>
              <a:t> steam.</a:t>
            </a:r>
            <a:endParaRPr sz="1800">
              <a:latin typeface="Arial MT"/>
              <a:cs typeface="Arial MT"/>
            </a:endParaRPr>
          </a:p>
          <a:p>
            <a:pPr marL="12700" marR="12065">
              <a:lnSpc>
                <a:spcPct val="99500"/>
              </a:lnSpc>
              <a:spcBef>
                <a:spcPts val="680"/>
              </a:spcBef>
            </a:pPr>
            <a:r>
              <a:rPr sz="1800" dirty="0">
                <a:solidFill>
                  <a:srgbClr val="CC00CC"/>
                </a:solidFill>
                <a:latin typeface="Arial MT"/>
                <a:cs typeface="Arial MT"/>
              </a:rPr>
              <a:t>The</a:t>
            </a:r>
            <a:r>
              <a:rPr sz="1800" spc="-40" dirty="0">
                <a:solidFill>
                  <a:srgbClr val="CC00CC"/>
                </a:solidFill>
                <a:latin typeface="Arial MT"/>
                <a:cs typeface="Arial MT"/>
              </a:rPr>
              <a:t> </a:t>
            </a:r>
            <a:r>
              <a:rPr sz="1800" dirty="0">
                <a:solidFill>
                  <a:srgbClr val="CC00CC"/>
                </a:solidFill>
                <a:latin typeface="Arial MT"/>
                <a:cs typeface="Arial MT"/>
              </a:rPr>
              <a:t>average</a:t>
            </a:r>
            <a:r>
              <a:rPr sz="1800" spc="-30" dirty="0">
                <a:solidFill>
                  <a:srgbClr val="CC00CC"/>
                </a:solidFill>
                <a:latin typeface="Arial MT"/>
                <a:cs typeface="Arial MT"/>
              </a:rPr>
              <a:t> </a:t>
            </a:r>
            <a:r>
              <a:rPr sz="1800" dirty="0">
                <a:solidFill>
                  <a:srgbClr val="CC00CC"/>
                </a:solidFill>
                <a:latin typeface="Arial MT"/>
                <a:cs typeface="Arial MT"/>
              </a:rPr>
              <a:t>temperature</a:t>
            </a:r>
            <a:r>
              <a:rPr sz="1800" spc="-20" dirty="0">
                <a:solidFill>
                  <a:srgbClr val="CC00CC"/>
                </a:solidFill>
                <a:latin typeface="Arial MT"/>
                <a:cs typeface="Arial MT"/>
              </a:rPr>
              <a:t> </a:t>
            </a:r>
            <a:r>
              <a:rPr sz="1800" dirty="0">
                <a:solidFill>
                  <a:srgbClr val="CC00CC"/>
                </a:solidFill>
                <a:latin typeface="Arial MT"/>
                <a:cs typeface="Arial MT"/>
              </a:rPr>
              <a:t>during</a:t>
            </a:r>
            <a:r>
              <a:rPr sz="1800" spc="-25" dirty="0">
                <a:solidFill>
                  <a:srgbClr val="CC00CC"/>
                </a:solidFill>
                <a:latin typeface="Arial MT"/>
                <a:cs typeface="Arial MT"/>
              </a:rPr>
              <a:t> the </a:t>
            </a:r>
            <a:r>
              <a:rPr sz="1800" dirty="0">
                <a:solidFill>
                  <a:srgbClr val="CC00CC"/>
                </a:solidFill>
                <a:latin typeface="Arial MT"/>
                <a:cs typeface="Arial MT"/>
              </a:rPr>
              <a:t>reheat</a:t>
            </a:r>
            <a:r>
              <a:rPr sz="1800" spc="-15" dirty="0">
                <a:solidFill>
                  <a:srgbClr val="CC00CC"/>
                </a:solidFill>
                <a:latin typeface="Arial MT"/>
                <a:cs typeface="Arial MT"/>
              </a:rPr>
              <a:t> </a:t>
            </a:r>
            <a:r>
              <a:rPr sz="1800" dirty="0">
                <a:solidFill>
                  <a:srgbClr val="CC00CC"/>
                </a:solidFill>
                <a:latin typeface="Arial MT"/>
                <a:cs typeface="Arial MT"/>
              </a:rPr>
              <a:t>process</a:t>
            </a:r>
            <a:r>
              <a:rPr sz="1800" spc="-10" dirty="0">
                <a:solidFill>
                  <a:srgbClr val="CC00CC"/>
                </a:solidFill>
                <a:latin typeface="Arial MT"/>
                <a:cs typeface="Arial MT"/>
              </a:rPr>
              <a:t> </a:t>
            </a:r>
            <a:r>
              <a:rPr sz="1800" dirty="0">
                <a:solidFill>
                  <a:srgbClr val="CC00CC"/>
                </a:solidFill>
                <a:latin typeface="Arial MT"/>
                <a:cs typeface="Arial MT"/>
              </a:rPr>
              <a:t>can</a:t>
            </a:r>
            <a:r>
              <a:rPr sz="1800" spc="-25" dirty="0">
                <a:solidFill>
                  <a:srgbClr val="CC00CC"/>
                </a:solidFill>
                <a:latin typeface="Arial MT"/>
                <a:cs typeface="Arial MT"/>
              </a:rPr>
              <a:t> </a:t>
            </a:r>
            <a:r>
              <a:rPr sz="1800" dirty="0">
                <a:solidFill>
                  <a:srgbClr val="CC00CC"/>
                </a:solidFill>
                <a:latin typeface="Arial MT"/>
                <a:cs typeface="Arial MT"/>
              </a:rPr>
              <a:t>be</a:t>
            </a:r>
            <a:r>
              <a:rPr sz="1800" spc="-25" dirty="0">
                <a:solidFill>
                  <a:srgbClr val="CC00CC"/>
                </a:solidFill>
                <a:latin typeface="Arial MT"/>
                <a:cs typeface="Arial MT"/>
              </a:rPr>
              <a:t> </a:t>
            </a:r>
            <a:r>
              <a:rPr sz="1800" dirty="0">
                <a:solidFill>
                  <a:srgbClr val="CC00CC"/>
                </a:solidFill>
                <a:latin typeface="Arial MT"/>
                <a:cs typeface="Arial MT"/>
              </a:rPr>
              <a:t>increased</a:t>
            </a:r>
            <a:r>
              <a:rPr sz="1800" spc="-20" dirty="0">
                <a:solidFill>
                  <a:srgbClr val="CC00CC"/>
                </a:solidFill>
                <a:latin typeface="Arial MT"/>
                <a:cs typeface="Arial MT"/>
              </a:rPr>
              <a:t> </a:t>
            </a:r>
            <a:r>
              <a:rPr sz="1800" spc="-25" dirty="0">
                <a:solidFill>
                  <a:srgbClr val="CC00CC"/>
                </a:solidFill>
                <a:latin typeface="Arial MT"/>
                <a:cs typeface="Arial MT"/>
              </a:rPr>
              <a:t>by </a:t>
            </a:r>
            <a:r>
              <a:rPr sz="1800" dirty="0">
                <a:solidFill>
                  <a:srgbClr val="CC00CC"/>
                </a:solidFill>
                <a:latin typeface="Arial MT"/>
                <a:cs typeface="Arial MT"/>
              </a:rPr>
              <a:t>increasing</a:t>
            </a:r>
            <a:r>
              <a:rPr sz="1800" spc="-30" dirty="0">
                <a:solidFill>
                  <a:srgbClr val="CC00CC"/>
                </a:solidFill>
                <a:latin typeface="Arial MT"/>
                <a:cs typeface="Arial MT"/>
              </a:rPr>
              <a:t> </a:t>
            </a:r>
            <a:r>
              <a:rPr sz="1800" dirty="0">
                <a:solidFill>
                  <a:srgbClr val="CC00CC"/>
                </a:solidFill>
                <a:latin typeface="Arial MT"/>
                <a:cs typeface="Arial MT"/>
              </a:rPr>
              <a:t>the</a:t>
            </a:r>
            <a:r>
              <a:rPr sz="1800" spc="-20" dirty="0">
                <a:solidFill>
                  <a:srgbClr val="CC00CC"/>
                </a:solidFill>
                <a:latin typeface="Arial MT"/>
                <a:cs typeface="Arial MT"/>
              </a:rPr>
              <a:t> </a:t>
            </a:r>
            <a:r>
              <a:rPr sz="1800" dirty="0">
                <a:solidFill>
                  <a:srgbClr val="CC00CC"/>
                </a:solidFill>
                <a:latin typeface="Arial MT"/>
                <a:cs typeface="Arial MT"/>
              </a:rPr>
              <a:t>number</a:t>
            </a:r>
            <a:r>
              <a:rPr sz="1800" spc="-10" dirty="0">
                <a:solidFill>
                  <a:srgbClr val="CC00CC"/>
                </a:solidFill>
                <a:latin typeface="Arial MT"/>
                <a:cs typeface="Arial MT"/>
              </a:rPr>
              <a:t> </a:t>
            </a:r>
            <a:r>
              <a:rPr sz="1800" dirty="0">
                <a:solidFill>
                  <a:srgbClr val="CC00CC"/>
                </a:solidFill>
                <a:latin typeface="Arial MT"/>
                <a:cs typeface="Arial MT"/>
              </a:rPr>
              <a:t>of</a:t>
            </a:r>
            <a:r>
              <a:rPr sz="1800" spc="-20" dirty="0">
                <a:solidFill>
                  <a:srgbClr val="CC00CC"/>
                </a:solidFill>
                <a:latin typeface="Arial MT"/>
                <a:cs typeface="Arial MT"/>
              </a:rPr>
              <a:t> </a:t>
            </a:r>
            <a:r>
              <a:rPr sz="1800" dirty="0">
                <a:solidFill>
                  <a:srgbClr val="CC00CC"/>
                </a:solidFill>
                <a:latin typeface="Arial MT"/>
                <a:cs typeface="Arial MT"/>
              </a:rPr>
              <a:t>expansion</a:t>
            </a:r>
            <a:r>
              <a:rPr sz="1800" spc="-25" dirty="0">
                <a:solidFill>
                  <a:srgbClr val="CC00CC"/>
                </a:solidFill>
                <a:latin typeface="Arial MT"/>
                <a:cs typeface="Arial MT"/>
              </a:rPr>
              <a:t> and </a:t>
            </a:r>
            <a:r>
              <a:rPr sz="1800" dirty="0">
                <a:solidFill>
                  <a:srgbClr val="CC00CC"/>
                </a:solidFill>
                <a:latin typeface="Arial MT"/>
                <a:cs typeface="Arial MT"/>
              </a:rPr>
              <a:t>reheat</a:t>
            </a:r>
            <a:r>
              <a:rPr sz="1800" spc="-45" dirty="0">
                <a:solidFill>
                  <a:srgbClr val="CC00CC"/>
                </a:solidFill>
                <a:latin typeface="Arial MT"/>
                <a:cs typeface="Arial MT"/>
              </a:rPr>
              <a:t> </a:t>
            </a:r>
            <a:r>
              <a:rPr sz="1800" spc="-10" dirty="0">
                <a:solidFill>
                  <a:srgbClr val="CC00CC"/>
                </a:solidFill>
                <a:latin typeface="Arial MT"/>
                <a:cs typeface="Arial MT"/>
              </a:rPr>
              <a:t>stages.</a:t>
            </a:r>
            <a:r>
              <a:rPr sz="1800" spc="-130" dirty="0">
                <a:solidFill>
                  <a:srgbClr val="CC00CC"/>
                </a:solidFill>
                <a:latin typeface="Arial MT"/>
                <a:cs typeface="Arial MT"/>
              </a:rPr>
              <a:t> </a:t>
            </a:r>
            <a:r>
              <a:rPr sz="1800" dirty="0">
                <a:solidFill>
                  <a:srgbClr val="CC00CC"/>
                </a:solidFill>
                <a:latin typeface="Arial MT"/>
                <a:cs typeface="Arial MT"/>
              </a:rPr>
              <a:t>As</a:t>
            </a:r>
            <a:r>
              <a:rPr sz="1800" spc="-40" dirty="0">
                <a:solidFill>
                  <a:srgbClr val="CC00CC"/>
                </a:solidFill>
                <a:latin typeface="Arial MT"/>
                <a:cs typeface="Arial MT"/>
              </a:rPr>
              <a:t> </a:t>
            </a:r>
            <a:r>
              <a:rPr sz="1800" dirty="0">
                <a:solidFill>
                  <a:srgbClr val="CC00CC"/>
                </a:solidFill>
                <a:latin typeface="Arial MT"/>
                <a:cs typeface="Arial MT"/>
              </a:rPr>
              <a:t>the</a:t>
            </a:r>
            <a:r>
              <a:rPr sz="1800" spc="-60" dirty="0">
                <a:solidFill>
                  <a:srgbClr val="CC00CC"/>
                </a:solidFill>
                <a:latin typeface="Arial MT"/>
                <a:cs typeface="Arial MT"/>
              </a:rPr>
              <a:t> </a:t>
            </a:r>
            <a:r>
              <a:rPr sz="1800" dirty="0">
                <a:solidFill>
                  <a:srgbClr val="CC00CC"/>
                </a:solidFill>
                <a:latin typeface="Arial MT"/>
                <a:cs typeface="Arial MT"/>
              </a:rPr>
              <a:t>number</a:t>
            </a:r>
            <a:r>
              <a:rPr sz="1800" spc="-15" dirty="0">
                <a:solidFill>
                  <a:srgbClr val="CC00CC"/>
                </a:solidFill>
                <a:latin typeface="Arial MT"/>
                <a:cs typeface="Arial MT"/>
              </a:rPr>
              <a:t> </a:t>
            </a:r>
            <a:r>
              <a:rPr sz="1800" dirty="0">
                <a:solidFill>
                  <a:srgbClr val="CC00CC"/>
                </a:solidFill>
                <a:latin typeface="Arial MT"/>
                <a:cs typeface="Arial MT"/>
              </a:rPr>
              <a:t>of</a:t>
            </a:r>
            <a:r>
              <a:rPr sz="1800" spc="-35" dirty="0">
                <a:solidFill>
                  <a:srgbClr val="CC00CC"/>
                </a:solidFill>
                <a:latin typeface="Arial MT"/>
                <a:cs typeface="Arial MT"/>
              </a:rPr>
              <a:t> </a:t>
            </a:r>
            <a:r>
              <a:rPr sz="1800" dirty="0">
                <a:solidFill>
                  <a:srgbClr val="CC00CC"/>
                </a:solidFill>
                <a:latin typeface="Arial MT"/>
                <a:cs typeface="Arial MT"/>
              </a:rPr>
              <a:t>stages</a:t>
            </a:r>
            <a:r>
              <a:rPr sz="1800" spc="-45" dirty="0">
                <a:solidFill>
                  <a:srgbClr val="CC00CC"/>
                </a:solidFill>
                <a:latin typeface="Arial MT"/>
                <a:cs typeface="Arial MT"/>
              </a:rPr>
              <a:t> </a:t>
            </a:r>
            <a:r>
              <a:rPr sz="1800" spc="-25" dirty="0">
                <a:solidFill>
                  <a:srgbClr val="CC00CC"/>
                </a:solidFill>
                <a:latin typeface="Arial MT"/>
                <a:cs typeface="Arial MT"/>
              </a:rPr>
              <a:t>is </a:t>
            </a:r>
            <a:r>
              <a:rPr sz="1800" dirty="0">
                <a:solidFill>
                  <a:srgbClr val="CC00CC"/>
                </a:solidFill>
                <a:latin typeface="Arial MT"/>
                <a:cs typeface="Arial MT"/>
              </a:rPr>
              <a:t>increased,</a:t>
            </a:r>
            <a:r>
              <a:rPr sz="1800" spc="-20" dirty="0">
                <a:solidFill>
                  <a:srgbClr val="CC00CC"/>
                </a:solidFill>
                <a:latin typeface="Arial MT"/>
                <a:cs typeface="Arial MT"/>
              </a:rPr>
              <a:t> </a:t>
            </a:r>
            <a:r>
              <a:rPr sz="1800" dirty="0">
                <a:solidFill>
                  <a:srgbClr val="CC00CC"/>
                </a:solidFill>
                <a:latin typeface="Arial MT"/>
                <a:cs typeface="Arial MT"/>
              </a:rPr>
              <a:t>the</a:t>
            </a:r>
            <a:r>
              <a:rPr sz="1800" spc="-15" dirty="0">
                <a:solidFill>
                  <a:srgbClr val="CC00CC"/>
                </a:solidFill>
                <a:latin typeface="Arial MT"/>
                <a:cs typeface="Arial MT"/>
              </a:rPr>
              <a:t> </a:t>
            </a:r>
            <a:r>
              <a:rPr sz="1800" dirty="0">
                <a:solidFill>
                  <a:srgbClr val="CC00CC"/>
                </a:solidFill>
                <a:latin typeface="Arial MT"/>
                <a:cs typeface="Arial MT"/>
              </a:rPr>
              <a:t>expansion</a:t>
            </a:r>
            <a:r>
              <a:rPr sz="1800" spc="-20" dirty="0">
                <a:solidFill>
                  <a:srgbClr val="CC00CC"/>
                </a:solidFill>
                <a:latin typeface="Arial MT"/>
                <a:cs typeface="Arial MT"/>
              </a:rPr>
              <a:t> </a:t>
            </a:r>
            <a:r>
              <a:rPr sz="1800" dirty="0">
                <a:solidFill>
                  <a:srgbClr val="CC00CC"/>
                </a:solidFill>
                <a:latin typeface="Arial MT"/>
                <a:cs typeface="Arial MT"/>
              </a:rPr>
              <a:t>and</a:t>
            </a:r>
            <a:r>
              <a:rPr sz="1800" spc="-15" dirty="0">
                <a:solidFill>
                  <a:srgbClr val="CC00CC"/>
                </a:solidFill>
                <a:latin typeface="Arial MT"/>
                <a:cs typeface="Arial MT"/>
              </a:rPr>
              <a:t> </a:t>
            </a:r>
            <a:r>
              <a:rPr sz="1800" spc="-10" dirty="0">
                <a:solidFill>
                  <a:srgbClr val="CC00CC"/>
                </a:solidFill>
                <a:latin typeface="Arial MT"/>
                <a:cs typeface="Arial MT"/>
              </a:rPr>
              <a:t>reheat </a:t>
            </a:r>
            <a:r>
              <a:rPr sz="1800" dirty="0">
                <a:solidFill>
                  <a:srgbClr val="CC00CC"/>
                </a:solidFill>
                <a:latin typeface="Arial MT"/>
                <a:cs typeface="Arial MT"/>
              </a:rPr>
              <a:t>processes</a:t>
            </a:r>
            <a:r>
              <a:rPr sz="1800" spc="-25" dirty="0">
                <a:solidFill>
                  <a:srgbClr val="CC00CC"/>
                </a:solidFill>
                <a:latin typeface="Arial MT"/>
                <a:cs typeface="Arial MT"/>
              </a:rPr>
              <a:t> </a:t>
            </a:r>
            <a:r>
              <a:rPr sz="1800" dirty="0">
                <a:solidFill>
                  <a:srgbClr val="CC00CC"/>
                </a:solidFill>
                <a:latin typeface="Arial MT"/>
                <a:cs typeface="Arial MT"/>
              </a:rPr>
              <a:t>approach</a:t>
            </a:r>
            <a:r>
              <a:rPr sz="1800" spc="-15" dirty="0">
                <a:solidFill>
                  <a:srgbClr val="CC00CC"/>
                </a:solidFill>
                <a:latin typeface="Arial MT"/>
                <a:cs typeface="Arial MT"/>
              </a:rPr>
              <a:t> </a:t>
            </a:r>
            <a:r>
              <a:rPr sz="1800" dirty="0">
                <a:solidFill>
                  <a:srgbClr val="CC00CC"/>
                </a:solidFill>
                <a:latin typeface="Arial MT"/>
                <a:cs typeface="Arial MT"/>
              </a:rPr>
              <a:t>an</a:t>
            </a:r>
            <a:r>
              <a:rPr sz="1800" spc="-10" dirty="0">
                <a:solidFill>
                  <a:srgbClr val="CC00CC"/>
                </a:solidFill>
                <a:latin typeface="Arial MT"/>
                <a:cs typeface="Arial MT"/>
              </a:rPr>
              <a:t> isothermal </a:t>
            </a:r>
            <a:r>
              <a:rPr sz="1800" dirty="0">
                <a:solidFill>
                  <a:srgbClr val="CC00CC"/>
                </a:solidFill>
                <a:latin typeface="Arial MT"/>
                <a:cs typeface="Arial MT"/>
              </a:rPr>
              <a:t>process</a:t>
            </a:r>
            <a:r>
              <a:rPr sz="1800" spc="-30" dirty="0">
                <a:solidFill>
                  <a:srgbClr val="CC00CC"/>
                </a:solidFill>
                <a:latin typeface="Arial MT"/>
                <a:cs typeface="Arial MT"/>
              </a:rPr>
              <a:t> </a:t>
            </a:r>
            <a:r>
              <a:rPr sz="1800" dirty="0">
                <a:solidFill>
                  <a:srgbClr val="CC00CC"/>
                </a:solidFill>
                <a:latin typeface="Arial MT"/>
                <a:cs typeface="Arial MT"/>
              </a:rPr>
              <a:t>at</a:t>
            </a:r>
            <a:r>
              <a:rPr sz="1800" spc="-20" dirty="0">
                <a:solidFill>
                  <a:srgbClr val="CC00CC"/>
                </a:solidFill>
                <a:latin typeface="Arial MT"/>
                <a:cs typeface="Arial MT"/>
              </a:rPr>
              <a:t> </a:t>
            </a:r>
            <a:r>
              <a:rPr sz="1800" dirty="0">
                <a:solidFill>
                  <a:srgbClr val="CC00CC"/>
                </a:solidFill>
                <a:latin typeface="Arial MT"/>
                <a:cs typeface="Arial MT"/>
              </a:rPr>
              <a:t>the</a:t>
            </a:r>
            <a:r>
              <a:rPr sz="1800" spc="-20" dirty="0">
                <a:solidFill>
                  <a:srgbClr val="CC00CC"/>
                </a:solidFill>
                <a:latin typeface="Arial MT"/>
                <a:cs typeface="Arial MT"/>
              </a:rPr>
              <a:t> </a:t>
            </a:r>
            <a:r>
              <a:rPr sz="1800" dirty="0">
                <a:solidFill>
                  <a:srgbClr val="CC00CC"/>
                </a:solidFill>
                <a:latin typeface="Arial MT"/>
                <a:cs typeface="Arial MT"/>
              </a:rPr>
              <a:t>maximum</a:t>
            </a:r>
            <a:r>
              <a:rPr sz="1800" spc="-30" dirty="0">
                <a:solidFill>
                  <a:srgbClr val="CC00CC"/>
                </a:solidFill>
                <a:latin typeface="Arial MT"/>
                <a:cs typeface="Arial MT"/>
              </a:rPr>
              <a:t> </a:t>
            </a:r>
            <a:r>
              <a:rPr sz="1800" spc="-10" dirty="0">
                <a:solidFill>
                  <a:srgbClr val="CC00CC"/>
                </a:solidFill>
                <a:latin typeface="Arial MT"/>
                <a:cs typeface="Arial MT"/>
              </a:rPr>
              <a:t>temperature.</a:t>
            </a:r>
            <a:endParaRPr sz="1800">
              <a:latin typeface="Arial MT"/>
              <a:cs typeface="Arial MT"/>
            </a:endParaRPr>
          </a:p>
          <a:p>
            <a:pPr marL="12700" marR="132080">
              <a:lnSpc>
                <a:spcPct val="99300"/>
              </a:lnSpc>
              <a:spcBef>
                <a:spcPts val="65"/>
              </a:spcBef>
            </a:pPr>
            <a:r>
              <a:rPr sz="1800" dirty="0">
                <a:solidFill>
                  <a:srgbClr val="CC00CC"/>
                </a:solidFill>
                <a:latin typeface="Arial MT"/>
                <a:cs typeface="Arial MT"/>
              </a:rPr>
              <a:t>The</a:t>
            </a:r>
            <a:r>
              <a:rPr sz="1800" spc="-30" dirty="0">
                <a:solidFill>
                  <a:srgbClr val="CC00CC"/>
                </a:solidFill>
                <a:latin typeface="Arial MT"/>
                <a:cs typeface="Arial MT"/>
              </a:rPr>
              <a:t> </a:t>
            </a:r>
            <a:r>
              <a:rPr sz="1800" dirty="0">
                <a:solidFill>
                  <a:srgbClr val="CC00CC"/>
                </a:solidFill>
                <a:latin typeface="Arial MT"/>
                <a:cs typeface="Arial MT"/>
              </a:rPr>
              <a:t>use</a:t>
            </a:r>
            <a:r>
              <a:rPr sz="1800" spc="-20" dirty="0">
                <a:solidFill>
                  <a:srgbClr val="CC00CC"/>
                </a:solidFill>
                <a:latin typeface="Arial MT"/>
                <a:cs typeface="Arial MT"/>
              </a:rPr>
              <a:t> </a:t>
            </a:r>
            <a:r>
              <a:rPr sz="1800" dirty="0">
                <a:solidFill>
                  <a:srgbClr val="CC00CC"/>
                </a:solidFill>
                <a:latin typeface="Arial MT"/>
                <a:cs typeface="Arial MT"/>
              </a:rPr>
              <a:t>of</a:t>
            </a:r>
            <a:r>
              <a:rPr sz="1800" spc="-5" dirty="0">
                <a:solidFill>
                  <a:srgbClr val="CC00CC"/>
                </a:solidFill>
                <a:latin typeface="Arial MT"/>
                <a:cs typeface="Arial MT"/>
              </a:rPr>
              <a:t> </a:t>
            </a:r>
            <a:r>
              <a:rPr sz="1800" dirty="0">
                <a:solidFill>
                  <a:srgbClr val="CC00CC"/>
                </a:solidFill>
                <a:latin typeface="Arial MT"/>
                <a:cs typeface="Arial MT"/>
              </a:rPr>
              <a:t>more</a:t>
            </a:r>
            <a:r>
              <a:rPr sz="1800" spc="-10" dirty="0">
                <a:solidFill>
                  <a:srgbClr val="CC00CC"/>
                </a:solidFill>
                <a:latin typeface="Arial MT"/>
                <a:cs typeface="Arial MT"/>
              </a:rPr>
              <a:t> </a:t>
            </a:r>
            <a:r>
              <a:rPr sz="1800" dirty="0">
                <a:solidFill>
                  <a:srgbClr val="CC00CC"/>
                </a:solidFill>
                <a:latin typeface="Arial MT"/>
                <a:cs typeface="Arial MT"/>
              </a:rPr>
              <a:t>than</a:t>
            </a:r>
            <a:r>
              <a:rPr sz="1800" spc="-5" dirty="0">
                <a:solidFill>
                  <a:srgbClr val="CC00CC"/>
                </a:solidFill>
                <a:latin typeface="Arial MT"/>
                <a:cs typeface="Arial MT"/>
              </a:rPr>
              <a:t> </a:t>
            </a:r>
            <a:r>
              <a:rPr sz="1800" dirty="0">
                <a:solidFill>
                  <a:srgbClr val="CC00CC"/>
                </a:solidFill>
                <a:latin typeface="Arial MT"/>
                <a:cs typeface="Arial MT"/>
              </a:rPr>
              <a:t>two</a:t>
            </a:r>
            <a:r>
              <a:rPr sz="1800" spc="-20" dirty="0">
                <a:solidFill>
                  <a:srgbClr val="CC00CC"/>
                </a:solidFill>
                <a:latin typeface="Arial MT"/>
                <a:cs typeface="Arial MT"/>
              </a:rPr>
              <a:t> </a:t>
            </a:r>
            <a:r>
              <a:rPr sz="1800" dirty="0">
                <a:solidFill>
                  <a:srgbClr val="CC00CC"/>
                </a:solidFill>
                <a:latin typeface="Arial MT"/>
                <a:cs typeface="Arial MT"/>
              </a:rPr>
              <a:t>reheat </a:t>
            </a:r>
            <a:r>
              <a:rPr sz="1800" spc="-10" dirty="0">
                <a:solidFill>
                  <a:srgbClr val="CC00CC"/>
                </a:solidFill>
                <a:latin typeface="Arial MT"/>
                <a:cs typeface="Arial MT"/>
              </a:rPr>
              <a:t>stages </a:t>
            </a:r>
            <a:r>
              <a:rPr sz="1800" dirty="0">
                <a:solidFill>
                  <a:srgbClr val="CC00CC"/>
                </a:solidFill>
                <a:latin typeface="Arial MT"/>
                <a:cs typeface="Arial MT"/>
              </a:rPr>
              <a:t>is</a:t>
            </a:r>
            <a:r>
              <a:rPr sz="1800" spc="-25" dirty="0">
                <a:solidFill>
                  <a:srgbClr val="CC00CC"/>
                </a:solidFill>
                <a:latin typeface="Arial MT"/>
                <a:cs typeface="Arial MT"/>
              </a:rPr>
              <a:t> </a:t>
            </a:r>
            <a:r>
              <a:rPr sz="1800" dirty="0">
                <a:solidFill>
                  <a:srgbClr val="CC00CC"/>
                </a:solidFill>
                <a:latin typeface="Arial MT"/>
                <a:cs typeface="Arial MT"/>
              </a:rPr>
              <a:t>not</a:t>
            </a:r>
            <a:r>
              <a:rPr sz="1800" spc="-15" dirty="0">
                <a:solidFill>
                  <a:srgbClr val="CC00CC"/>
                </a:solidFill>
                <a:latin typeface="Arial MT"/>
                <a:cs typeface="Arial MT"/>
              </a:rPr>
              <a:t> </a:t>
            </a:r>
            <a:r>
              <a:rPr sz="1800" dirty="0">
                <a:solidFill>
                  <a:srgbClr val="CC00CC"/>
                </a:solidFill>
                <a:latin typeface="Arial MT"/>
                <a:cs typeface="Arial MT"/>
              </a:rPr>
              <a:t>practical.</a:t>
            </a:r>
            <a:r>
              <a:rPr sz="1800" spc="-20" dirty="0">
                <a:solidFill>
                  <a:srgbClr val="CC00CC"/>
                </a:solidFill>
                <a:latin typeface="Arial MT"/>
                <a:cs typeface="Arial MT"/>
              </a:rPr>
              <a:t> </a:t>
            </a:r>
            <a:r>
              <a:rPr sz="1800" dirty="0">
                <a:solidFill>
                  <a:srgbClr val="CC00CC"/>
                </a:solidFill>
                <a:latin typeface="Arial MT"/>
                <a:cs typeface="Arial MT"/>
              </a:rPr>
              <a:t>The</a:t>
            </a:r>
            <a:r>
              <a:rPr sz="1800" spc="-25" dirty="0">
                <a:solidFill>
                  <a:srgbClr val="CC00CC"/>
                </a:solidFill>
                <a:latin typeface="Arial MT"/>
                <a:cs typeface="Arial MT"/>
              </a:rPr>
              <a:t> </a:t>
            </a:r>
            <a:r>
              <a:rPr sz="1800" spc="-10" dirty="0">
                <a:solidFill>
                  <a:srgbClr val="CC00CC"/>
                </a:solidFill>
                <a:latin typeface="Arial MT"/>
                <a:cs typeface="Arial MT"/>
              </a:rPr>
              <a:t>theoretical </a:t>
            </a:r>
            <a:r>
              <a:rPr sz="1800" dirty="0">
                <a:solidFill>
                  <a:srgbClr val="CC00CC"/>
                </a:solidFill>
                <a:latin typeface="Arial MT"/>
                <a:cs typeface="Arial MT"/>
              </a:rPr>
              <a:t>improvement</a:t>
            </a:r>
            <a:r>
              <a:rPr sz="1800" spc="-25" dirty="0">
                <a:solidFill>
                  <a:srgbClr val="CC00CC"/>
                </a:solidFill>
                <a:latin typeface="Arial MT"/>
                <a:cs typeface="Arial MT"/>
              </a:rPr>
              <a:t> </a:t>
            </a:r>
            <a:r>
              <a:rPr sz="1800" dirty="0">
                <a:solidFill>
                  <a:srgbClr val="CC00CC"/>
                </a:solidFill>
                <a:latin typeface="Arial MT"/>
                <a:cs typeface="Arial MT"/>
              </a:rPr>
              <a:t>in</a:t>
            </a:r>
            <a:r>
              <a:rPr sz="1800" spc="-20" dirty="0">
                <a:solidFill>
                  <a:srgbClr val="CC00CC"/>
                </a:solidFill>
                <a:latin typeface="Arial MT"/>
                <a:cs typeface="Arial MT"/>
              </a:rPr>
              <a:t> </a:t>
            </a:r>
            <a:r>
              <a:rPr sz="1800" dirty="0">
                <a:solidFill>
                  <a:srgbClr val="CC00CC"/>
                </a:solidFill>
                <a:latin typeface="Arial MT"/>
                <a:cs typeface="Arial MT"/>
              </a:rPr>
              <a:t>efficiency</a:t>
            </a:r>
            <a:r>
              <a:rPr sz="1800" spc="-20" dirty="0">
                <a:solidFill>
                  <a:srgbClr val="CC00CC"/>
                </a:solidFill>
                <a:latin typeface="Arial MT"/>
                <a:cs typeface="Arial MT"/>
              </a:rPr>
              <a:t> </a:t>
            </a:r>
            <a:r>
              <a:rPr sz="1800" dirty="0">
                <a:solidFill>
                  <a:srgbClr val="CC00CC"/>
                </a:solidFill>
                <a:latin typeface="Arial MT"/>
                <a:cs typeface="Arial MT"/>
              </a:rPr>
              <a:t>from</a:t>
            </a:r>
            <a:r>
              <a:rPr sz="1800" spc="-20" dirty="0">
                <a:solidFill>
                  <a:srgbClr val="CC00CC"/>
                </a:solidFill>
                <a:latin typeface="Arial MT"/>
                <a:cs typeface="Arial MT"/>
              </a:rPr>
              <a:t> </a:t>
            </a:r>
            <a:r>
              <a:rPr sz="1800" spc="-25" dirty="0">
                <a:solidFill>
                  <a:srgbClr val="CC00CC"/>
                </a:solidFill>
                <a:latin typeface="Arial MT"/>
                <a:cs typeface="Arial MT"/>
              </a:rPr>
              <a:t>the </a:t>
            </a:r>
            <a:r>
              <a:rPr sz="1800" dirty="0">
                <a:solidFill>
                  <a:srgbClr val="CC00CC"/>
                </a:solidFill>
                <a:latin typeface="Arial MT"/>
                <a:cs typeface="Arial MT"/>
              </a:rPr>
              <a:t>second</a:t>
            </a:r>
            <a:r>
              <a:rPr sz="1800" spc="-55" dirty="0">
                <a:solidFill>
                  <a:srgbClr val="CC00CC"/>
                </a:solidFill>
                <a:latin typeface="Arial MT"/>
                <a:cs typeface="Arial MT"/>
              </a:rPr>
              <a:t> </a:t>
            </a:r>
            <a:r>
              <a:rPr sz="1800" dirty="0">
                <a:solidFill>
                  <a:srgbClr val="CC00CC"/>
                </a:solidFill>
                <a:latin typeface="Arial MT"/>
                <a:cs typeface="Arial MT"/>
              </a:rPr>
              <a:t>reheat</a:t>
            </a:r>
            <a:r>
              <a:rPr sz="1800" spc="-45" dirty="0">
                <a:solidFill>
                  <a:srgbClr val="CC00CC"/>
                </a:solidFill>
                <a:latin typeface="Arial MT"/>
                <a:cs typeface="Arial MT"/>
              </a:rPr>
              <a:t> </a:t>
            </a:r>
            <a:r>
              <a:rPr sz="1800" dirty="0">
                <a:solidFill>
                  <a:srgbClr val="CC00CC"/>
                </a:solidFill>
                <a:latin typeface="Arial MT"/>
                <a:cs typeface="Arial MT"/>
              </a:rPr>
              <a:t>is</a:t>
            </a:r>
            <a:r>
              <a:rPr sz="1800" spc="-55" dirty="0">
                <a:solidFill>
                  <a:srgbClr val="CC00CC"/>
                </a:solidFill>
                <a:latin typeface="Arial MT"/>
                <a:cs typeface="Arial MT"/>
              </a:rPr>
              <a:t> </a:t>
            </a:r>
            <a:r>
              <a:rPr sz="1800" dirty="0">
                <a:solidFill>
                  <a:srgbClr val="CC00CC"/>
                </a:solidFill>
                <a:latin typeface="Arial MT"/>
                <a:cs typeface="Arial MT"/>
              </a:rPr>
              <a:t>about</a:t>
            </a:r>
            <a:r>
              <a:rPr sz="1800" spc="-40" dirty="0">
                <a:solidFill>
                  <a:srgbClr val="CC00CC"/>
                </a:solidFill>
                <a:latin typeface="Arial MT"/>
                <a:cs typeface="Arial MT"/>
              </a:rPr>
              <a:t> </a:t>
            </a:r>
            <a:r>
              <a:rPr sz="1800" dirty="0">
                <a:solidFill>
                  <a:srgbClr val="CC00CC"/>
                </a:solidFill>
                <a:latin typeface="Arial MT"/>
                <a:cs typeface="Arial MT"/>
              </a:rPr>
              <a:t>half</a:t>
            </a:r>
            <a:r>
              <a:rPr sz="1800" spc="-45" dirty="0">
                <a:solidFill>
                  <a:srgbClr val="CC00CC"/>
                </a:solidFill>
                <a:latin typeface="Arial MT"/>
                <a:cs typeface="Arial MT"/>
              </a:rPr>
              <a:t> </a:t>
            </a:r>
            <a:r>
              <a:rPr sz="1800" dirty="0">
                <a:solidFill>
                  <a:srgbClr val="CC00CC"/>
                </a:solidFill>
                <a:latin typeface="Arial MT"/>
                <a:cs typeface="Arial MT"/>
              </a:rPr>
              <a:t>of</a:t>
            </a:r>
            <a:r>
              <a:rPr sz="1800" spc="-65" dirty="0">
                <a:solidFill>
                  <a:srgbClr val="CC00CC"/>
                </a:solidFill>
                <a:latin typeface="Arial MT"/>
                <a:cs typeface="Arial MT"/>
              </a:rPr>
              <a:t> </a:t>
            </a:r>
            <a:r>
              <a:rPr sz="1800" dirty="0">
                <a:solidFill>
                  <a:srgbClr val="CC00CC"/>
                </a:solidFill>
                <a:latin typeface="Arial MT"/>
                <a:cs typeface="Arial MT"/>
              </a:rPr>
              <a:t>that</a:t>
            </a:r>
            <a:r>
              <a:rPr sz="1800" spc="-35" dirty="0">
                <a:solidFill>
                  <a:srgbClr val="CC00CC"/>
                </a:solidFill>
                <a:latin typeface="Arial MT"/>
                <a:cs typeface="Arial MT"/>
              </a:rPr>
              <a:t> </a:t>
            </a:r>
            <a:r>
              <a:rPr sz="1800" spc="-10" dirty="0">
                <a:solidFill>
                  <a:srgbClr val="CC00CC"/>
                </a:solidFill>
                <a:latin typeface="Arial MT"/>
                <a:cs typeface="Arial MT"/>
              </a:rPr>
              <a:t>which </a:t>
            </a:r>
            <a:r>
              <a:rPr sz="1800" dirty="0">
                <a:solidFill>
                  <a:srgbClr val="CC00CC"/>
                </a:solidFill>
                <a:latin typeface="Arial MT"/>
                <a:cs typeface="Arial MT"/>
              </a:rPr>
              <a:t>results</a:t>
            </a:r>
            <a:r>
              <a:rPr sz="1800" spc="-20" dirty="0">
                <a:solidFill>
                  <a:srgbClr val="CC00CC"/>
                </a:solidFill>
                <a:latin typeface="Arial MT"/>
                <a:cs typeface="Arial MT"/>
              </a:rPr>
              <a:t> </a:t>
            </a:r>
            <a:r>
              <a:rPr sz="1800" dirty="0">
                <a:solidFill>
                  <a:srgbClr val="CC00CC"/>
                </a:solidFill>
                <a:latin typeface="Arial MT"/>
                <a:cs typeface="Arial MT"/>
              </a:rPr>
              <a:t>from</a:t>
            </a:r>
            <a:r>
              <a:rPr sz="1800" spc="-25" dirty="0">
                <a:solidFill>
                  <a:srgbClr val="CC00CC"/>
                </a:solidFill>
                <a:latin typeface="Arial MT"/>
                <a:cs typeface="Arial MT"/>
              </a:rPr>
              <a:t> </a:t>
            </a:r>
            <a:r>
              <a:rPr sz="1800" dirty="0">
                <a:solidFill>
                  <a:srgbClr val="CC00CC"/>
                </a:solidFill>
                <a:latin typeface="Arial MT"/>
                <a:cs typeface="Arial MT"/>
              </a:rPr>
              <a:t>a</a:t>
            </a:r>
            <a:r>
              <a:rPr sz="1800" spc="-15" dirty="0">
                <a:solidFill>
                  <a:srgbClr val="CC00CC"/>
                </a:solidFill>
                <a:latin typeface="Arial MT"/>
                <a:cs typeface="Arial MT"/>
              </a:rPr>
              <a:t> </a:t>
            </a:r>
            <a:r>
              <a:rPr sz="1800" dirty="0">
                <a:solidFill>
                  <a:srgbClr val="CC00CC"/>
                </a:solidFill>
                <a:latin typeface="Arial MT"/>
                <a:cs typeface="Arial MT"/>
              </a:rPr>
              <a:t>single</a:t>
            </a:r>
            <a:r>
              <a:rPr sz="1800" spc="-30" dirty="0">
                <a:solidFill>
                  <a:srgbClr val="CC00CC"/>
                </a:solidFill>
                <a:latin typeface="Arial MT"/>
                <a:cs typeface="Arial MT"/>
              </a:rPr>
              <a:t> </a:t>
            </a:r>
            <a:r>
              <a:rPr sz="1800" spc="-10" dirty="0">
                <a:solidFill>
                  <a:srgbClr val="CC00CC"/>
                </a:solidFill>
                <a:latin typeface="Arial MT"/>
                <a:cs typeface="Arial MT"/>
              </a:rPr>
              <a:t>reheat.</a:t>
            </a:r>
            <a:endParaRPr sz="1800">
              <a:latin typeface="Arial MT"/>
              <a:cs typeface="Arial MT"/>
            </a:endParaRPr>
          </a:p>
          <a:p>
            <a:pPr marL="12700" marR="153670">
              <a:spcBef>
                <a:spcPts val="675"/>
              </a:spcBef>
            </a:pPr>
            <a:r>
              <a:rPr sz="1800" dirty="0">
                <a:latin typeface="Arial MT"/>
                <a:cs typeface="Arial MT"/>
              </a:rPr>
              <a:t>The</a:t>
            </a:r>
            <a:r>
              <a:rPr sz="1800" spc="-25" dirty="0">
                <a:latin typeface="Arial MT"/>
                <a:cs typeface="Arial MT"/>
              </a:rPr>
              <a:t> </a:t>
            </a:r>
            <a:r>
              <a:rPr sz="1800" dirty="0">
                <a:latin typeface="Arial MT"/>
                <a:cs typeface="Arial MT"/>
              </a:rPr>
              <a:t>reheat</a:t>
            </a:r>
            <a:r>
              <a:rPr sz="1800" spc="-15" dirty="0">
                <a:latin typeface="Arial MT"/>
                <a:cs typeface="Arial MT"/>
              </a:rPr>
              <a:t> </a:t>
            </a:r>
            <a:r>
              <a:rPr sz="1800" dirty="0">
                <a:latin typeface="Arial MT"/>
                <a:cs typeface="Arial MT"/>
              </a:rPr>
              <a:t>temperatures</a:t>
            </a:r>
            <a:r>
              <a:rPr sz="1800" spc="-15" dirty="0">
                <a:latin typeface="Arial MT"/>
                <a:cs typeface="Arial MT"/>
              </a:rPr>
              <a:t> </a:t>
            </a:r>
            <a:r>
              <a:rPr sz="1800" dirty="0">
                <a:latin typeface="Arial MT"/>
                <a:cs typeface="Arial MT"/>
              </a:rPr>
              <a:t>are</a:t>
            </a:r>
            <a:r>
              <a:rPr sz="1800" spc="-15" dirty="0">
                <a:latin typeface="Arial MT"/>
                <a:cs typeface="Arial MT"/>
              </a:rPr>
              <a:t> </a:t>
            </a:r>
            <a:r>
              <a:rPr sz="1800" dirty="0">
                <a:latin typeface="Arial MT"/>
                <a:cs typeface="Arial MT"/>
              </a:rPr>
              <a:t>very</a:t>
            </a:r>
            <a:r>
              <a:rPr sz="1800" spc="-10" dirty="0">
                <a:latin typeface="Arial MT"/>
                <a:cs typeface="Arial MT"/>
              </a:rPr>
              <a:t> close </a:t>
            </a:r>
            <a:r>
              <a:rPr sz="1800" dirty="0">
                <a:latin typeface="Arial MT"/>
                <a:cs typeface="Arial MT"/>
              </a:rPr>
              <a:t>or</a:t>
            </a:r>
            <a:r>
              <a:rPr sz="1800" spc="-65" dirty="0">
                <a:latin typeface="Arial MT"/>
                <a:cs typeface="Arial MT"/>
              </a:rPr>
              <a:t> </a:t>
            </a:r>
            <a:r>
              <a:rPr sz="1800" dirty="0">
                <a:latin typeface="Arial MT"/>
                <a:cs typeface="Arial MT"/>
              </a:rPr>
              <a:t>equal</a:t>
            </a:r>
            <a:r>
              <a:rPr sz="1800" spc="-50" dirty="0">
                <a:latin typeface="Arial MT"/>
                <a:cs typeface="Arial MT"/>
              </a:rPr>
              <a:t> </a:t>
            </a:r>
            <a:r>
              <a:rPr sz="1800" dirty="0">
                <a:latin typeface="Arial MT"/>
                <a:cs typeface="Arial MT"/>
              </a:rPr>
              <a:t>to</a:t>
            </a:r>
            <a:r>
              <a:rPr sz="1800" spc="-65" dirty="0">
                <a:latin typeface="Arial MT"/>
                <a:cs typeface="Arial MT"/>
              </a:rPr>
              <a:t> </a:t>
            </a:r>
            <a:r>
              <a:rPr sz="1800" dirty="0">
                <a:latin typeface="Arial MT"/>
                <a:cs typeface="Arial MT"/>
              </a:rPr>
              <a:t>the</a:t>
            </a:r>
            <a:r>
              <a:rPr sz="1800" spc="-55" dirty="0">
                <a:latin typeface="Arial MT"/>
                <a:cs typeface="Arial MT"/>
              </a:rPr>
              <a:t> </a:t>
            </a:r>
            <a:r>
              <a:rPr sz="1800" dirty="0">
                <a:latin typeface="Arial MT"/>
                <a:cs typeface="Arial MT"/>
              </a:rPr>
              <a:t>turbine</a:t>
            </a:r>
            <a:r>
              <a:rPr sz="1800" spc="-45" dirty="0">
                <a:latin typeface="Arial MT"/>
                <a:cs typeface="Arial MT"/>
              </a:rPr>
              <a:t> </a:t>
            </a:r>
            <a:r>
              <a:rPr sz="1800" dirty="0">
                <a:latin typeface="Arial MT"/>
                <a:cs typeface="Arial MT"/>
              </a:rPr>
              <a:t>inlet</a:t>
            </a:r>
            <a:r>
              <a:rPr sz="1800" spc="-50" dirty="0">
                <a:latin typeface="Arial MT"/>
                <a:cs typeface="Arial MT"/>
              </a:rPr>
              <a:t> </a:t>
            </a:r>
            <a:r>
              <a:rPr sz="1800" spc="-10" dirty="0">
                <a:latin typeface="Arial MT"/>
                <a:cs typeface="Arial MT"/>
              </a:rPr>
              <a:t>temperature.</a:t>
            </a:r>
            <a:endParaRPr sz="1800">
              <a:latin typeface="Arial MT"/>
              <a:cs typeface="Arial MT"/>
            </a:endParaRPr>
          </a:p>
          <a:p>
            <a:pPr marL="12700" marR="357504">
              <a:lnSpc>
                <a:spcPts val="2150"/>
              </a:lnSpc>
              <a:spcBef>
                <a:spcPts val="730"/>
              </a:spcBef>
            </a:pPr>
            <a:r>
              <a:rPr sz="1800" dirty="0">
                <a:solidFill>
                  <a:srgbClr val="CC00CC"/>
                </a:solidFill>
                <a:latin typeface="Arial MT"/>
                <a:cs typeface="Arial MT"/>
              </a:rPr>
              <a:t>The</a:t>
            </a:r>
            <a:r>
              <a:rPr sz="1800" spc="-90" dirty="0">
                <a:solidFill>
                  <a:srgbClr val="CC00CC"/>
                </a:solidFill>
                <a:latin typeface="Arial MT"/>
                <a:cs typeface="Arial MT"/>
              </a:rPr>
              <a:t> </a:t>
            </a:r>
            <a:r>
              <a:rPr sz="1800" dirty="0">
                <a:solidFill>
                  <a:srgbClr val="CC00CC"/>
                </a:solidFill>
                <a:latin typeface="Arial MT"/>
                <a:cs typeface="Arial MT"/>
              </a:rPr>
              <a:t>optimum</a:t>
            </a:r>
            <a:r>
              <a:rPr sz="1800" spc="-65" dirty="0">
                <a:solidFill>
                  <a:srgbClr val="CC00CC"/>
                </a:solidFill>
                <a:latin typeface="Arial MT"/>
                <a:cs typeface="Arial MT"/>
              </a:rPr>
              <a:t> </a:t>
            </a:r>
            <a:r>
              <a:rPr sz="1800" dirty="0">
                <a:solidFill>
                  <a:srgbClr val="CC00CC"/>
                </a:solidFill>
                <a:latin typeface="Arial MT"/>
                <a:cs typeface="Arial MT"/>
              </a:rPr>
              <a:t>reheat</a:t>
            </a:r>
            <a:r>
              <a:rPr sz="1800" spc="-60" dirty="0">
                <a:solidFill>
                  <a:srgbClr val="CC00CC"/>
                </a:solidFill>
                <a:latin typeface="Arial MT"/>
                <a:cs typeface="Arial MT"/>
              </a:rPr>
              <a:t> </a:t>
            </a:r>
            <a:r>
              <a:rPr sz="1800" dirty="0">
                <a:solidFill>
                  <a:srgbClr val="CC00CC"/>
                </a:solidFill>
                <a:latin typeface="Arial MT"/>
                <a:cs typeface="Arial MT"/>
              </a:rPr>
              <a:t>pressure</a:t>
            </a:r>
            <a:r>
              <a:rPr sz="1800" spc="-55" dirty="0">
                <a:solidFill>
                  <a:srgbClr val="CC00CC"/>
                </a:solidFill>
                <a:latin typeface="Arial MT"/>
                <a:cs typeface="Arial MT"/>
              </a:rPr>
              <a:t> </a:t>
            </a:r>
            <a:r>
              <a:rPr sz="1800" dirty="0">
                <a:solidFill>
                  <a:srgbClr val="CC00CC"/>
                </a:solidFill>
                <a:latin typeface="Arial MT"/>
                <a:cs typeface="Arial MT"/>
              </a:rPr>
              <a:t>is</a:t>
            </a:r>
            <a:r>
              <a:rPr sz="1800" spc="-65" dirty="0">
                <a:solidFill>
                  <a:srgbClr val="CC00CC"/>
                </a:solidFill>
                <a:latin typeface="Arial MT"/>
                <a:cs typeface="Arial MT"/>
              </a:rPr>
              <a:t> </a:t>
            </a:r>
            <a:r>
              <a:rPr sz="1800" spc="-10" dirty="0">
                <a:solidFill>
                  <a:srgbClr val="CC00CC"/>
                </a:solidFill>
                <a:latin typeface="Arial MT"/>
                <a:cs typeface="Arial MT"/>
              </a:rPr>
              <a:t>about one-</a:t>
            </a:r>
            <a:r>
              <a:rPr sz="1800" dirty="0">
                <a:solidFill>
                  <a:srgbClr val="CC00CC"/>
                </a:solidFill>
                <a:latin typeface="Arial MT"/>
                <a:cs typeface="Arial MT"/>
              </a:rPr>
              <a:t>fourth</a:t>
            </a:r>
            <a:r>
              <a:rPr sz="1800" spc="-30" dirty="0">
                <a:solidFill>
                  <a:srgbClr val="CC00CC"/>
                </a:solidFill>
                <a:latin typeface="Arial MT"/>
                <a:cs typeface="Arial MT"/>
              </a:rPr>
              <a:t> </a:t>
            </a:r>
            <a:r>
              <a:rPr sz="1800" dirty="0">
                <a:solidFill>
                  <a:srgbClr val="CC00CC"/>
                </a:solidFill>
                <a:latin typeface="Arial MT"/>
                <a:cs typeface="Arial MT"/>
              </a:rPr>
              <a:t>of</a:t>
            </a:r>
            <a:r>
              <a:rPr sz="1800" spc="-15" dirty="0">
                <a:solidFill>
                  <a:srgbClr val="CC00CC"/>
                </a:solidFill>
                <a:latin typeface="Arial MT"/>
                <a:cs typeface="Arial MT"/>
              </a:rPr>
              <a:t> </a:t>
            </a:r>
            <a:r>
              <a:rPr sz="1800" dirty="0">
                <a:solidFill>
                  <a:srgbClr val="CC00CC"/>
                </a:solidFill>
                <a:latin typeface="Arial MT"/>
                <a:cs typeface="Arial MT"/>
              </a:rPr>
              <a:t>the</a:t>
            </a:r>
            <a:r>
              <a:rPr sz="1800" spc="-25" dirty="0">
                <a:solidFill>
                  <a:srgbClr val="CC00CC"/>
                </a:solidFill>
                <a:latin typeface="Arial MT"/>
                <a:cs typeface="Arial MT"/>
              </a:rPr>
              <a:t> </a:t>
            </a:r>
            <a:r>
              <a:rPr sz="1800" dirty="0">
                <a:solidFill>
                  <a:srgbClr val="CC00CC"/>
                </a:solidFill>
                <a:latin typeface="Arial MT"/>
                <a:cs typeface="Arial MT"/>
              </a:rPr>
              <a:t>maximum</a:t>
            </a:r>
            <a:r>
              <a:rPr sz="1800" spc="-20" dirty="0">
                <a:solidFill>
                  <a:srgbClr val="CC00CC"/>
                </a:solidFill>
                <a:latin typeface="Arial MT"/>
                <a:cs typeface="Arial MT"/>
              </a:rPr>
              <a:t> </a:t>
            </a:r>
            <a:r>
              <a:rPr sz="1800" spc="-10" dirty="0">
                <a:solidFill>
                  <a:srgbClr val="CC00CC"/>
                </a:solidFill>
                <a:latin typeface="Arial MT"/>
                <a:cs typeface="Arial MT"/>
              </a:rPr>
              <a:t>cycle pressure.</a:t>
            </a:r>
            <a:endParaRPr sz="1800">
              <a:latin typeface="Arial MT"/>
              <a:cs typeface="Arial MT"/>
            </a:endParaRPr>
          </a:p>
        </p:txBody>
      </p:sp>
      <p:sp>
        <p:nvSpPr>
          <p:cNvPr id="5" name="object 5"/>
          <p:cNvSpPr txBox="1"/>
          <p:nvPr/>
        </p:nvSpPr>
        <p:spPr>
          <a:xfrm>
            <a:off x="6328028" y="2848736"/>
            <a:ext cx="3194685" cy="1399101"/>
          </a:xfrm>
          <a:prstGeom prst="rect">
            <a:avLst/>
          </a:prstGeom>
        </p:spPr>
        <p:txBody>
          <a:bodyPr vert="horz" wrap="square" lIns="0" tIns="13970" rIns="0" bIns="0" rtlCol="0">
            <a:spAutoFit/>
          </a:bodyPr>
          <a:lstStyle/>
          <a:p>
            <a:pPr marL="12700" marR="5080">
              <a:lnSpc>
                <a:spcPct val="99500"/>
              </a:lnSpc>
              <a:spcBef>
                <a:spcPts val="110"/>
              </a:spcBef>
            </a:pPr>
            <a:r>
              <a:rPr sz="1800" dirty="0">
                <a:solidFill>
                  <a:srgbClr val="3333FF"/>
                </a:solidFill>
                <a:latin typeface="Arial MT"/>
                <a:cs typeface="Arial MT"/>
              </a:rPr>
              <a:t>The</a:t>
            </a:r>
            <a:r>
              <a:rPr sz="1800" spc="-35" dirty="0">
                <a:solidFill>
                  <a:srgbClr val="3333FF"/>
                </a:solidFill>
                <a:latin typeface="Arial MT"/>
                <a:cs typeface="Arial MT"/>
              </a:rPr>
              <a:t> </a:t>
            </a:r>
            <a:r>
              <a:rPr sz="1800" dirty="0">
                <a:solidFill>
                  <a:srgbClr val="3333FF"/>
                </a:solidFill>
                <a:latin typeface="Arial MT"/>
                <a:cs typeface="Arial MT"/>
              </a:rPr>
              <a:t>average</a:t>
            </a:r>
            <a:r>
              <a:rPr sz="1800" spc="-30" dirty="0">
                <a:solidFill>
                  <a:srgbClr val="3333FF"/>
                </a:solidFill>
                <a:latin typeface="Arial MT"/>
                <a:cs typeface="Arial MT"/>
              </a:rPr>
              <a:t> </a:t>
            </a:r>
            <a:r>
              <a:rPr sz="1800" dirty="0">
                <a:solidFill>
                  <a:srgbClr val="3333FF"/>
                </a:solidFill>
                <a:latin typeface="Arial MT"/>
                <a:cs typeface="Arial MT"/>
              </a:rPr>
              <a:t>temperature</a:t>
            </a:r>
            <a:r>
              <a:rPr sz="1800" spc="-25" dirty="0">
                <a:solidFill>
                  <a:srgbClr val="3333FF"/>
                </a:solidFill>
                <a:latin typeface="Arial MT"/>
                <a:cs typeface="Arial MT"/>
              </a:rPr>
              <a:t> at </a:t>
            </a:r>
            <a:r>
              <a:rPr sz="1800" dirty="0">
                <a:solidFill>
                  <a:srgbClr val="3333FF"/>
                </a:solidFill>
                <a:latin typeface="Arial MT"/>
                <a:cs typeface="Arial MT"/>
              </a:rPr>
              <a:t>which</a:t>
            </a:r>
            <a:r>
              <a:rPr sz="1800" spc="-35" dirty="0">
                <a:solidFill>
                  <a:srgbClr val="3333FF"/>
                </a:solidFill>
                <a:latin typeface="Arial MT"/>
                <a:cs typeface="Arial MT"/>
              </a:rPr>
              <a:t> </a:t>
            </a:r>
            <a:r>
              <a:rPr sz="1800" dirty="0">
                <a:solidFill>
                  <a:srgbClr val="3333FF"/>
                </a:solidFill>
                <a:latin typeface="Arial MT"/>
                <a:cs typeface="Arial MT"/>
              </a:rPr>
              <a:t>heat</a:t>
            </a:r>
            <a:r>
              <a:rPr sz="1800" spc="-65" dirty="0">
                <a:solidFill>
                  <a:srgbClr val="3333FF"/>
                </a:solidFill>
                <a:latin typeface="Arial MT"/>
                <a:cs typeface="Arial MT"/>
              </a:rPr>
              <a:t> </a:t>
            </a:r>
            <a:r>
              <a:rPr sz="1800" dirty="0">
                <a:solidFill>
                  <a:srgbClr val="3333FF"/>
                </a:solidFill>
                <a:latin typeface="Arial MT"/>
                <a:cs typeface="Arial MT"/>
              </a:rPr>
              <a:t>is</a:t>
            </a:r>
            <a:r>
              <a:rPr sz="1800" spc="-75" dirty="0">
                <a:solidFill>
                  <a:srgbClr val="3333FF"/>
                </a:solidFill>
                <a:latin typeface="Arial MT"/>
                <a:cs typeface="Arial MT"/>
              </a:rPr>
              <a:t> </a:t>
            </a:r>
            <a:r>
              <a:rPr sz="1800" dirty="0">
                <a:solidFill>
                  <a:srgbClr val="3333FF"/>
                </a:solidFill>
                <a:latin typeface="Arial MT"/>
                <a:cs typeface="Arial MT"/>
              </a:rPr>
              <a:t>transferred</a:t>
            </a:r>
            <a:r>
              <a:rPr sz="1800" spc="-65" dirty="0">
                <a:solidFill>
                  <a:srgbClr val="3333FF"/>
                </a:solidFill>
                <a:latin typeface="Arial MT"/>
                <a:cs typeface="Arial MT"/>
              </a:rPr>
              <a:t> </a:t>
            </a:r>
            <a:r>
              <a:rPr sz="1800" spc="-10" dirty="0">
                <a:solidFill>
                  <a:srgbClr val="3333FF"/>
                </a:solidFill>
                <a:latin typeface="Arial MT"/>
                <a:cs typeface="Arial MT"/>
              </a:rPr>
              <a:t>during </a:t>
            </a:r>
            <a:r>
              <a:rPr sz="1800" dirty="0">
                <a:solidFill>
                  <a:srgbClr val="3333FF"/>
                </a:solidFill>
                <a:latin typeface="Arial MT"/>
                <a:cs typeface="Arial MT"/>
              </a:rPr>
              <a:t>reheating</a:t>
            </a:r>
            <a:r>
              <a:rPr sz="1800" spc="-25" dirty="0">
                <a:solidFill>
                  <a:srgbClr val="3333FF"/>
                </a:solidFill>
                <a:latin typeface="Arial MT"/>
                <a:cs typeface="Arial MT"/>
              </a:rPr>
              <a:t> </a:t>
            </a:r>
            <a:r>
              <a:rPr sz="1800" dirty="0">
                <a:solidFill>
                  <a:srgbClr val="3333FF"/>
                </a:solidFill>
                <a:latin typeface="Arial MT"/>
                <a:cs typeface="Arial MT"/>
              </a:rPr>
              <a:t>increases</a:t>
            </a:r>
            <a:r>
              <a:rPr sz="1800" spc="-25" dirty="0">
                <a:solidFill>
                  <a:srgbClr val="3333FF"/>
                </a:solidFill>
                <a:latin typeface="Arial MT"/>
                <a:cs typeface="Arial MT"/>
              </a:rPr>
              <a:t> </a:t>
            </a:r>
            <a:r>
              <a:rPr sz="1800" dirty="0">
                <a:solidFill>
                  <a:srgbClr val="3333FF"/>
                </a:solidFill>
                <a:latin typeface="Arial MT"/>
                <a:cs typeface="Arial MT"/>
              </a:rPr>
              <a:t>as</a:t>
            </a:r>
            <a:r>
              <a:rPr sz="1800" spc="-25" dirty="0">
                <a:solidFill>
                  <a:srgbClr val="3333FF"/>
                </a:solidFill>
                <a:latin typeface="Arial MT"/>
                <a:cs typeface="Arial MT"/>
              </a:rPr>
              <a:t> the </a:t>
            </a:r>
            <a:r>
              <a:rPr sz="1800" dirty="0">
                <a:solidFill>
                  <a:srgbClr val="3333FF"/>
                </a:solidFill>
                <a:latin typeface="Arial MT"/>
                <a:cs typeface="Arial MT"/>
              </a:rPr>
              <a:t>number</a:t>
            </a:r>
            <a:r>
              <a:rPr sz="1800" spc="-25" dirty="0">
                <a:solidFill>
                  <a:srgbClr val="3333FF"/>
                </a:solidFill>
                <a:latin typeface="Arial MT"/>
                <a:cs typeface="Arial MT"/>
              </a:rPr>
              <a:t> </a:t>
            </a:r>
            <a:r>
              <a:rPr sz="1800" dirty="0">
                <a:solidFill>
                  <a:srgbClr val="3333FF"/>
                </a:solidFill>
                <a:latin typeface="Arial MT"/>
                <a:cs typeface="Arial MT"/>
              </a:rPr>
              <a:t>of</a:t>
            </a:r>
            <a:r>
              <a:rPr sz="1800" spc="-10" dirty="0">
                <a:solidFill>
                  <a:srgbClr val="3333FF"/>
                </a:solidFill>
                <a:latin typeface="Arial MT"/>
                <a:cs typeface="Arial MT"/>
              </a:rPr>
              <a:t> </a:t>
            </a:r>
            <a:r>
              <a:rPr sz="1800" dirty="0">
                <a:solidFill>
                  <a:srgbClr val="3333FF"/>
                </a:solidFill>
                <a:latin typeface="Arial MT"/>
                <a:cs typeface="Arial MT"/>
              </a:rPr>
              <a:t>reheat</a:t>
            </a:r>
            <a:r>
              <a:rPr sz="1800" spc="-15" dirty="0">
                <a:solidFill>
                  <a:srgbClr val="3333FF"/>
                </a:solidFill>
                <a:latin typeface="Arial MT"/>
                <a:cs typeface="Arial MT"/>
              </a:rPr>
              <a:t> </a:t>
            </a:r>
            <a:r>
              <a:rPr sz="1800" dirty="0">
                <a:solidFill>
                  <a:srgbClr val="3333FF"/>
                </a:solidFill>
                <a:latin typeface="Arial MT"/>
                <a:cs typeface="Arial MT"/>
              </a:rPr>
              <a:t>stages</a:t>
            </a:r>
            <a:r>
              <a:rPr sz="1800" spc="-10" dirty="0">
                <a:solidFill>
                  <a:srgbClr val="3333FF"/>
                </a:solidFill>
                <a:latin typeface="Arial MT"/>
                <a:cs typeface="Arial MT"/>
              </a:rPr>
              <a:t> </a:t>
            </a:r>
            <a:r>
              <a:rPr sz="1800" spc="-25" dirty="0">
                <a:solidFill>
                  <a:srgbClr val="3333FF"/>
                </a:solidFill>
                <a:latin typeface="Arial MT"/>
                <a:cs typeface="Arial MT"/>
              </a:rPr>
              <a:t>is </a:t>
            </a:r>
            <a:r>
              <a:rPr sz="1800" spc="-10" dirty="0">
                <a:solidFill>
                  <a:srgbClr val="3333FF"/>
                </a:solidFill>
                <a:latin typeface="Arial MT"/>
                <a:cs typeface="Arial MT"/>
              </a:rPr>
              <a:t>increased.</a:t>
            </a:r>
            <a:endParaRPr sz="1800">
              <a:latin typeface="Arial MT"/>
              <a:cs typeface="Arial M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a:spLocks noGrp="1"/>
          </p:cNvSpPr>
          <p:nvPr>
            <p:ph type="title"/>
          </p:nvPr>
        </p:nvSpPr>
        <p:spPr>
          <a:xfrm>
            <a:off x="1831340" y="-1347724"/>
            <a:ext cx="7724140" cy="443070"/>
          </a:xfrm>
          <a:prstGeom prst="rect">
            <a:avLst/>
          </a:prstGeom>
        </p:spPr>
        <p:txBody>
          <a:bodyPr vert="horz" wrap="square" lIns="0" tIns="12065" rIns="0" bIns="0" rtlCol="0" anchor="t">
            <a:spAutoFit/>
          </a:bodyPr>
          <a:lstStyle/>
          <a:p>
            <a:pPr marL="12700">
              <a:spcBef>
                <a:spcPts val="95"/>
              </a:spcBef>
            </a:pPr>
            <a:r>
              <a:rPr sz="2800" spc="-10" dirty="0">
                <a:solidFill>
                  <a:srgbClr val="FF3300"/>
                </a:solidFill>
              </a:rPr>
              <a:t>THE</a:t>
            </a:r>
            <a:r>
              <a:rPr sz="2800" spc="-150" dirty="0">
                <a:solidFill>
                  <a:srgbClr val="FF3300"/>
                </a:solidFill>
              </a:rPr>
              <a:t> </a:t>
            </a:r>
            <a:r>
              <a:rPr sz="2800" spc="-25" dirty="0">
                <a:solidFill>
                  <a:srgbClr val="FF3300"/>
                </a:solidFill>
              </a:rPr>
              <a:t>IDEAL</a:t>
            </a:r>
            <a:r>
              <a:rPr sz="2800" spc="-175" dirty="0">
                <a:solidFill>
                  <a:srgbClr val="FF3300"/>
                </a:solidFill>
              </a:rPr>
              <a:t> </a:t>
            </a:r>
            <a:r>
              <a:rPr sz="2800" spc="-25" dirty="0">
                <a:solidFill>
                  <a:srgbClr val="FF3300"/>
                </a:solidFill>
              </a:rPr>
              <a:t>REGENERATIVE</a:t>
            </a:r>
            <a:r>
              <a:rPr sz="2800" spc="-125" dirty="0">
                <a:solidFill>
                  <a:srgbClr val="FF3300"/>
                </a:solidFill>
              </a:rPr>
              <a:t> </a:t>
            </a:r>
            <a:r>
              <a:rPr sz="2800" spc="-20" dirty="0">
                <a:solidFill>
                  <a:srgbClr val="FF3300"/>
                </a:solidFill>
              </a:rPr>
              <a:t>RANKINE</a:t>
            </a:r>
            <a:r>
              <a:rPr sz="2800" spc="-110" dirty="0">
                <a:solidFill>
                  <a:srgbClr val="FF3300"/>
                </a:solidFill>
              </a:rPr>
              <a:t> </a:t>
            </a:r>
            <a:r>
              <a:rPr sz="2800" spc="-10" dirty="0">
                <a:solidFill>
                  <a:srgbClr val="FF3300"/>
                </a:solidFill>
              </a:rPr>
              <a:t>CYCLE</a:t>
            </a:r>
            <a:endParaRPr sz="2800"/>
          </a:p>
        </p:txBody>
      </p:sp>
      <p:sp>
        <p:nvSpPr>
          <p:cNvPr id="4" name="object 4"/>
          <p:cNvSpPr txBox="1"/>
          <p:nvPr/>
        </p:nvSpPr>
        <p:spPr>
          <a:xfrm>
            <a:off x="5566029" y="-734822"/>
            <a:ext cx="4304665" cy="3726661"/>
          </a:xfrm>
          <a:prstGeom prst="rect">
            <a:avLst/>
          </a:prstGeom>
        </p:spPr>
        <p:txBody>
          <a:bodyPr vert="horz" wrap="square" lIns="0" tIns="22860" rIns="0" bIns="0" rtlCol="0">
            <a:spAutoFit/>
          </a:bodyPr>
          <a:lstStyle/>
          <a:p>
            <a:pPr marL="12700" marR="372109">
              <a:lnSpc>
                <a:spcPts val="2150"/>
              </a:lnSpc>
              <a:spcBef>
                <a:spcPts val="180"/>
              </a:spcBef>
            </a:pPr>
            <a:r>
              <a:rPr sz="1800" dirty="0">
                <a:latin typeface="Arial MT"/>
                <a:cs typeface="Arial MT"/>
              </a:rPr>
              <a:t>Heat</a:t>
            </a:r>
            <a:r>
              <a:rPr sz="1800" spc="-20" dirty="0">
                <a:latin typeface="Arial MT"/>
                <a:cs typeface="Arial MT"/>
              </a:rPr>
              <a:t> </a:t>
            </a:r>
            <a:r>
              <a:rPr sz="1800" dirty="0">
                <a:latin typeface="Arial MT"/>
                <a:cs typeface="Arial MT"/>
              </a:rPr>
              <a:t>is</a:t>
            </a:r>
            <a:r>
              <a:rPr sz="1800" spc="-10" dirty="0">
                <a:latin typeface="Arial MT"/>
                <a:cs typeface="Arial MT"/>
              </a:rPr>
              <a:t> </a:t>
            </a:r>
            <a:r>
              <a:rPr sz="1800" dirty="0">
                <a:latin typeface="Arial MT"/>
                <a:cs typeface="Arial MT"/>
              </a:rPr>
              <a:t>transferred</a:t>
            </a:r>
            <a:r>
              <a:rPr sz="1800" spc="-20" dirty="0">
                <a:latin typeface="Arial MT"/>
                <a:cs typeface="Arial MT"/>
              </a:rPr>
              <a:t> </a:t>
            </a:r>
            <a:r>
              <a:rPr sz="1800" dirty="0">
                <a:latin typeface="Arial MT"/>
                <a:cs typeface="Arial MT"/>
              </a:rPr>
              <a:t>to</a:t>
            </a:r>
            <a:r>
              <a:rPr sz="1800" spc="-10"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working</a:t>
            </a:r>
            <a:r>
              <a:rPr sz="1800" spc="-5" dirty="0">
                <a:latin typeface="Arial MT"/>
                <a:cs typeface="Arial MT"/>
              </a:rPr>
              <a:t> </a:t>
            </a:r>
            <a:r>
              <a:rPr sz="1800" spc="-10" dirty="0">
                <a:latin typeface="Arial MT"/>
                <a:cs typeface="Arial MT"/>
              </a:rPr>
              <a:t>fluid </a:t>
            </a:r>
            <a:r>
              <a:rPr sz="1800" dirty="0">
                <a:latin typeface="Arial MT"/>
                <a:cs typeface="Arial MT"/>
              </a:rPr>
              <a:t>during</a:t>
            </a:r>
            <a:r>
              <a:rPr sz="1800" spc="-25" dirty="0">
                <a:latin typeface="Arial MT"/>
                <a:cs typeface="Arial MT"/>
              </a:rPr>
              <a:t> </a:t>
            </a:r>
            <a:r>
              <a:rPr sz="1800" dirty="0">
                <a:latin typeface="Arial MT"/>
                <a:cs typeface="Arial MT"/>
              </a:rPr>
              <a:t>process</a:t>
            </a:r>
            <a:r>
              <a:rPr sz="1800" spc="-5" dirty="0">
                <a:latin typeface="Arial MT"/>
                <a:cs typeface="Arial MT"/>
              </a:rPr>
              <a:t> </a:t>
            </a:r>
            <a:r>
              <a:rPr sz="1800" spc="-10" dirty="0">
                <a:latin typeface="Arial MT"/>
                <a:cs typeface="Arial MT"/>
              </a:rPr>
              <a:t>2-</a:t>
            </a:r>
            <a:r>
              <a:rPr sz="1800" dirty="0">
                <a:latin typeface="Arial MT"/>
                <a:cs typeface="Arial MT"/>
              </a:rPr>
              <a:t>2’</a:t>
            </a:r>
            <a:r>
              <a:rPr sz="1800" spc="-20" dirty="0">
                <a:latin typeface="Arial MT"/>
                <a:cs typeface="Arial MT"/>
              </a:rPr>
              <a:t> </a:t>
            </a:r>
            <a:r>
              <a:rPr sz="1800" dirty="0">
                <a:latin typeface="Arial MT"/>
                <a:cs typeface="Arial MT"/>
              </a:rPr>
              <a:t>at</a:t>
            </a:r>
            <a:r>
              <a:rPr sz="1800" spc="-10" dirty="0">
                <a:latin typeface="Arial MT"/>
                <a:cs typeface="Arial MT"/>
              </a:rPr>
              <a:t> </a:t>
            </a:r>
            <a:r>
              <a:rPr sz="1800" dirty="0">
                <a:latin typeface="Arial MT"/>
                <a:cs typeface="Arial MT"/>
              </a:rPr>
              <a:t>a</a:t>
            </a:r>
            <a:r>
              <a:rPr sz="1800" spc="-10" dirty="0">
                <a:latin typeface="Arial MT"/>
                <a:cs typeface="Arial MT"/>
              </a:rPr>
              <a:t> </a:t>
            </a:r>
            <a:r>
              <a:rPr sz="1800" dirty="0">
                <a:latin typeface="Arial MT"/>
                <a:cs typeface="Arial MT"/>
              </a:rPr>
              <a:t>relatively</a:t>
            </a:r>
            <a:r>
              <a:rPr sz="1800" spc="-10" dirty="0">
                <a:latin typeface="Arial MT"/>
                <a:cs typeface="Arial MT"/>
              </a:rPr>
              <a:t> </a:t>
            </a:r>
            <a:r>
              <a:rPr sz="1800" spc="-25" dirty="0">
                <a:latin typeface="Arial MT"/>
                <a:cs typeface="Arial MT"/>
              </a:rPr>
              <a:t>low </a:t>
            </a:r>
            <a:r>
              <a:rPr sz="1800" dirty="0">
                <a:latin typeface="Arial MT"/>
                <a:cs typeface="Arial MT"/>
              </a:rPr>
              <a:t>temperature.</a:t>
            </a:r>
            <a:r>
              <a:rPr sz="1800" spc="-25" dirty="0">
                <a:latin typeface="Arial MT"/>
                <a:cs typeface="Arial MT"/>
              </a:rPr>
              <a:t> </a:t>
            </a:r>
            <a:r>
              <a:rPr sz="1800" dirty="0">
                <a:latin typeface="Arial MT"/>
                <a:cs typeface="Arial MT"/>
              </a:rPr>
              <a:t>This</a:t>
            </a:r>
            <a:r>
              <a:rPr sz="1800" spc="-25" dirty="0">
                <a:latin typeface="Arial MT"/>
                <a:cs typeface="Arial MT"/>
              </a:rPr>
              <a:t> </a:t>
            </a:r>
            <a:r>
              <a:rPr sz="1800" dirty="0">
                <a:latin typeface="Arial MT"/>
                <a:cs typeface="Arial MT"/>
              </a:rPr>
              <a:t>lowers</a:t>
            </a:r>
            <a:r>
              <a:rPr sz="1800" spc="-20" dirty="0">
                <a:latin typeface="Arial MT"/>
                <a:cs typeface="Arial MT"/>
              </a:rPr>
              <a:t> </a:t>
            </a:r>
            <a:r>
              <a:rPr sz="1800" dirty="0">
                <a:latin typeface="Arial MT"/>
                <a:cs typeface="Arial MT"/>
              </a:rPr>
              <a:t>the</a:t>
            </a:r>
            <a:r>
              <a:rPr sz="1800" spc="-20" dirty="0">
                <a:latin typeface="Arial MT"/>
                <a:cs typeface="Arial MT"/>
              </a:rPr>
              <a:t> </a:t>
            </a:r>
            <a:r>
              <a:rPr sz="1800" spc="-10" dirty="0">
                <a:latin typeface="Arial MT"/>
                <a:cs typeface="Arial MT"/>
              </a:rPr>
              <a:t>average heat-</a:t>
            </a:r>
            <a:r>
              <a:rPr sz="1800" dirty="0">
                <a:latin typeface="Arial MT"/>
                <a:cs typeface="Arial MT"/>
              </a:rPr>
              <a:t>addition</a:t>
            </a:r>
            <a:r>
              <a:rPr sz="1800" spc="-65" dirty="0">
                <a:latin typeface="Arial MT"/>
                <a:cs typeface="Arial MT"/>
              </a:rPr>
              <a:t> </a:t>
            </a:r>
            <a:r>
              <a:rPr sz="1800" dirty="0">
                <a:latin typeface="Arial MT"/>
                <a:cs typeface="Arial MT"/>
              </a:rPr>
              <a:t>temperature</a:t>
            </a:r>
            <a:r>
              <a:rPr sz="1800" spc="-65" dirty="0">
                <a:latin typeface="Arial MT"/>
                <a:cs typeface="Arial MT"/>
              </a:rPr>
              <a:t> </a:t>
            </a:r>
            <a:r>
              <a:rPr sz="1800" dirty="0">
                <a:latin typeface="Arial MT"/>
                <a:cs typeface="Arial MT"/>
              </a:rPr>
              <a:t>and</a:t>
            </a:r>
            <a:r>
              <a:rPr sz="1800" spc="-75" dirty="0">
                <a:latin typeface="Arial MT"/>
                <a:cs typeface="Arial MT"/>
              </a:rPr>
              <a:t> </a:t>
            </a:r>
            <a:r>
              <a:rPr sz="1800" dirty="0">
                <a:latin typeface="Arial MT"/>
                <a:cs typeface="Arial MT"/>
              </a:rPr>
              <a:t>thus</a:t>
            </a:r>
            <a:r>
              <a:rPr sz="1800" spc="-65" dirty="0">
                <a:latin typeface="Arial MT"/>
                <a:cs typeface="Arial MT"/>
              </a:rPr>
              <a:t> </a:t>
            </a:r>
            <a:r>
              <a:rPr sz="1800" spc="-25" dirty="0">
                <a:latin typeface="Arial MT"/>
                <a:cs typeface="Arial MT"/>
              </a:rPr>
              <a:t>the </a:t>
            </a:r>
            <a:r>
              <a:rPr sz="1800" dirty="0">
                <a:latin typeface="Arial MT"/>
                <a:cs typeface="Arial MT"/>
              </a:rPr>
              <a:t>cycle</a:t>
            </a:r>
            <a:r>
              <a:rPr sz="1800" spc="-30" dirty="0">
                <a:latin typeface="Arial MT"/>
                <a:cs typeface="Arial MT"/>
              </a:rPr>
              <a:t> </a:t>
            </a:r>
            <a:r>
              <a:rPr sz="1800" spc="-10" dirty="0">
                <a:latin typeface="Arial MT"/>
                <a:cs typeface="Arial MT"/>
              </a:rPr>
              <a:t>efficiency.</a:t>
            </a:r>
            <a:endParaRPr sz="1800">
              <a:latin typeface="Arial MT"/>
              <a:cs typeface="Arial MT"/>
            </a:endParaRPr>
          </a:p>
          <a:p>
            <a:pPr marL="12700" marR="5080">
              <a:lnSpc>
                <a:spcPct val="99500"/>
              </a:lnSpc>
              <a:spcBef>
                <a:spcPts val="605"/>
              </a:spcBef>
            </a:pPr>
            <a:r>
              <a:rPr sz="1800" dirty="0">
                <a:solidFill>
                  <a:srgbClr val="CC00CC"/>
                </a:solidFill>
                <a:latin typeface="Arial MT"/>
                <a:cs typeface="Arial MT"/>
              </a:rPr>
              <a:t>In</a:t>
            </a:r>
            <a:r>
              <a:rPr sz="1800" spc="-20" dirty="0">
                <a:solidFill>
                  <a:srgbClr val="CC00CC"/>
                </a:solidFill>
                <a:latin typeface="Arial MT"/>
                <a:cs typeface="Arial MT"/>
              </a:rPr>
              <a:t> </a:t>
            </a:r>
            <a:r>
              <a:rPr sz="1800" dirty="0">
                <a:solidFill>
                  <a:srgbClr val="CC00CC"/>
                </a:solidFill>
                <a:latin typeface="Arial MT"/>
                <a:cs typeface="Arial MT"/>
              </a:rPr>
              <a:t>steam</a:t>
            </a:r>
            <a:r>
              <a:rPr sz="1800" spc="-20" dirty="0">
                <a:solidFill>
                  <a:srgbClr val="CC00CC"/>
                </a:solidFill>
                <a:latin typeface="Arial MT"/>
                <a:cs typeface="Arial MT"/>
              </a:rPr>
              <a:t> </a:t>
            </a:r>
            <a:r>
              <a:rPr sz="1800" dirty="0">
                <a:solidFill>
                  <a:srgbClr val="CC00CC"/>
                </a:solidFill>
                <a:latin typeface="Arial MT"/>
                <a:cs typeface="Arial MT"/>
              </a:rPr>
              <a:t>power</a:t>
            </a:r>
            <a:r>
              <a:rPr sz="1800" spc="-20" dirty="0">
                <a:solidFill>
                  <a:srgbClr val="CC00CC"/>
                </a:solidFill>
                <a:latin typeface="Arial MT"/>
                <a:cs typeface="Arial MT"/>
              </a:rPr>
              <a:t> </a:t>
            </a:r>
            <a:r>
              <a:rPr sz="1800" dirty="0">
                <a:solidFill>
                  <a:srgbClr val="CC00CC"/>
                </a:solidFill>
                <a:latin typeface="Arial MT"/>
                <a:cs typeface="Arial MT"/>
              </a:rPr>
              <a:t>plants,</a:t>
            </a:r>
            <a:r>
              <a:rPr sz="1800" spc="-20" dirty="0">
                <a:solidFill>
                  <a:srgbClr val="CC00CC"/>
                </a:solidFill>
                <a:latin typeface="Arial MT"/>
                <a:cs typeface="Arial MT"/>
              </a:rPr>
              <a:t> </a:t>
            </a:r>
            <a:r>
              <a:rPr sz="1800" dirty="0">
                <a:solidFill>
                  <a:srgbClr val="CC00CC"/>
                </a:solidFill>
                <a:latin typeface="Arial MT"/>
                <a:cs typeface="Arial MT"/>
              </a:rPr>
              <a:t>steam</a:t>
            </a:r>
            <a:r>
              <a:rPr sz="1800" spc="-10" dirty="0">
                <a:solidFill>
                  <a:srgbClr val="CC00CC"/>
                </a:solidFill>
                <a:latin typeface="Arial MT"/>
                <a:cs typeface="Arial MT"/>
              </a:rPr>
              <a:t> </a:t>
            </a:r>
            <a:r>
              <a:rPr sz="1800" dirty="0">
                <a:solidFill>
                  <a:srgbClr val="CC00CC"/>
                </a:solidFill>
                <a:latin typeface="Arial MT"/>
                <a:cs typeface="Arial MT"/>
              </a:rPr>
              <a:t>is</a:t>
            </a:r>
            <a:r>
              <a:rPr sz="1800" spc="-20" dirty="0">
                <a:solidFill>
                  <a:srgbClr val="CC00CC"/>
                </a:solidFill>
                <a:latin typeface="Arial MT"/>
                <a:cs typeface="Arial MT"/>
              </a:rPr>
              <a:t> </a:t>
            </a:r>
            <a:r>
              <a:rPr sz="1800" spc="-10" dirty="0">
                <a:solidFill>
                  <a:srgbClr val="CC00CC"/>
                </a:solidFill>
                <a:latin typeface="Arial MT"/>
                <a:cs typeface="Arial MT"/>
              </a:rPr>
              <a:t>extracted </a:t>
            </a:r>
            <a:r>
              <a:rPr sz="1800" dirty="0">
                <a:solidFill>
                  <a:srgbClr val="CC00CC"/>
                </a:solidFill>
                <a:latin typeface="Arial MT"/>
                <a:cs typeface="Arial MT"/>
              </a:rPr>
              <a:t>from</a:t>
            </a:r>
            <a:r>
              <a:rPr sz="1800" spc="-15" dirty="0">
                <a:solidFill>
                  <a:srgbClr val="CC00CC"/>
                </a:solidFill>
                <a:latin typeface="Arial MT"/>
                <a:cs typeface="Arial MT"/>
              </a:rPr>
              <a:t> </a:t>
            </a:r>
            <a:r>
              <a:rPr sz="1800" dirty="0">
                <a:solidFill>
                  <a:srgbClr val="CC00CC"/>
                </a:solidFill>
                <a:latin typeface="Arial MT"/>
                <a:cs typeface="Arial MT"/>
              </a:rPr>
              <a:t>the</a:t>
            </a:r>
            <a:r>
              <a:rPr sz="1800" spc="-20" dirty="0">
                <a:solidFill>
                  <a:srgbClr val="CC00CC"/>
                </a:solidFill>
                <a:latin typeface="Arial MT"/>
                <a:cs typeface="Arial MT"/>
              </a:rPr>
              <a:t> </a:t>
            </a:r>
            <a:r>
              <a:rPr sz="1800" dirty="0">
                <a:solidFill>
                  <a:srgbClr val="CC00CC"/>
                </a:solidFill>
                <a:latin typeface="Arial MT"/>
                <a:cs typeface="Arial MT"/>
              </a:rPr>
              <a:t>turbine</a:t>
            </a:r>
            <a:r>
              <a:rPr sz="1800" spc="-10" dirty="0">
                <a:solidFill>
                  <a:srgbClr val="CC00CC"/>
                </a:solidFill>
                <a:latin typeface="Arial MT"/>
                <a:cs typeface="Arial MT"/>
              </a:rPr>
              <a:t> </a:t>
            </a:r>
            <a:r>
              <a:rPr sz="1800" dirty="0">
                <a:solidFill>
                  <a:srgbClr val="CC00CC"/>
                </a:solidFill>
                <a:latin typeface="Arial MT"/>
                <a:cs typeface="Arial MT"/>
              </a:rPr>
              <a:t>at</a:t>
            </a:r>
            <a:r>
              <a:rPr sz="1800" spc="-15" dirty="0">
                <a:solidFill>
                  <a:srgbClr val="CC00CC"/>
                </a:solidFill>
                <a:latin typeface="Arial MT"/>
                <a:cs typeface="Arial MT"/>
              </a:rPr>
              <a:t> </a:t>
            </a:r>
            <a:r>
              <a:rPr sz="1800" dirty="0">
                <a:solidFill>
                  <a:srgbClr val="CC00CC"/>
                </a:solidFill>
                <a:latin typeface="Arial MT"/>
                <a:cs typeface="Arial MT"/>
              </a:rPr>
              <a:t>various</a:t>
            </a:r>
            <a:r>
              <a:rPr sz="1800" spc="-5" dirty="0">
                <a:solidFill>
                  <a:srgbClr val="CC00CC"/>
                </a:solidFill>
                <a:latin typeface="Arial MT"/>
                <a:cs typeface="Arial MT"/>
              </a:rPr>
              <a:t> </a:t>
            </a:r>
            <a:r>
              <a:rPr sz="1800" dirty="0">
                <a:solidFill>
                  <a:srgbClr val="CC00CC"/>
                </a:solidFill>
                <a:latin typeface="Arial MT"/>
                <a:cs typeface="Arial MT"/>
              </a:rPr>
              <a:t>points.</a:t>
            </a:r>
            <a:r>
              <a:rPr sz="1800" spc="-10" dirty="0">
                <a:solidFill>
                  <a:srgbClr val="CC00CC"/>
                </a:solidFill>
                <a:latin typeface="Arial MT"/>
                <a:cs typeface="Arial MT"/>
              </a:rPr>
              <a:t> </a:t>
            </a:r>
            <a:r>
              <a:rPr sz="1800" spc="-20" dirty="0">
                <a:solidFill>
                  <a:srgbClr val="CC00CC"/>
                </a:solidFill>
                <a:latin typeface="Arial MT"/>
                <a:cs typeface="Arial MT"/>
              </a:rPr>
              <a:t>This </a:t>
            </a:r>
            <a:r>
              <a:rPr sz="1800" dirty="0">
                <a:solidFill>
                  <a:srgbClr val="CC00CC"/>
                </a:solidFill>
                <a:latin typeface="Arial MT"/>
                <a:cs typeface="Arial MT"/>
              </a:rPr>
              <a:t>steam,</a:t>
            </a:r>
            <a:r>
              <a:rPr sz="1800" spc="-25" dirty="0">
                <a:solidFill>
                  <a:srgbClr val="CC00CC"/>
                </a:solidFill>
                <a:latin typeface="Arial MT"/>
                <a:cs typeface="Arial MT"/>
              </a:rPr>
              <a:t> </a:t>
            </a:r>
            <a:r>
              <a:rPr sz="1800" dirty="0">
                <a:solidFill>
                  <a:srgbClr val="CC00CC"/>
                </a:solidFill>
                <a:latin typeface="Arial MT"/>
                <a:cs typeface="Arial MT"/>
              </a:rPr>
              <a:t>which</a:t>
            </a:r>
            <a:r>
              <a:rPr sz="1800" spc="-30" dirty="0">
                <a:solidFill>
                  <a:srgbClr val="CC00CC"/>
                </a:solidFill>
                <a:latin typeface="Arial MT"/>
                <a:cs typeface="Arial MT"/>
              </a:rPr>
              <a:t> </a:t>
            </a:r>
            <a:r>
              <a:rPr sz="1800" dirty="0">
                <a:solidFill>
                  <a:srgbClr val="CC00CC"/>
                </a:solidFill>
                <a:latin typeface="Arial MT"/>
                <a:cs typeface="Arial MT"/>
              </a:rPr>
              <a:t>could</a:t>
            </a:r>
            <a:r>
              <a:rPr sz="1800" spc="-20" dirty="0">
                <a:solidFill>
                  <a:srgbClr val="CC00CC"/>
                </a:solidFill>
                <a:latin typeface="Arial MT"/>
                <a:cs typeface="Arial MT"/>
              </a:rPr>
              <a:t> </a:t>
            </a:r>
            <a:r>
              <a:rPr sz="1800" dirty="0">
                <a:solidFill>
                  <a:srgbClr val="CC00CC"/>
                </a:solidFill>
                <a:latin typeface="Arial MT"/>
                <a:cs typeface="Arial MT"/>
              </a:rPr>
              <a:t>have</a:t>
            </a:r>
            <a:r>
              <a:rPr sz="1800" spc="-20" dirty="0">
                <a:solidFill>
                  <a:srgbClr val="CC00CC"/>
                </a:solidFill>
                <a:latin typeface="Arial MT"/>
                <a:cs typeface="Arial MT"/>
              </a:rPr>
              <a:t> </a:t>
            </a:r>
            <a:r>
              <a:rPr sz="1800" dirty="0">
                <a:solidFill>
                  <a:srgbClr val="CC00CC"/>
                </a:solidFill>
                <a:latin typeface="Arial MT"/>
                <a:cs typeface="Arial MT"/>
              </a:rPr>
              <a:t>produced</a:t>
            </a:r>
            <a:r>
              <a:rPr sz="1800" spc="-20" dirty="0">
                <a:solidFill>
                  <a:srgbClr val="CC00CC"/>
                </a:solidFill>
                <a:latin typeface="Arial MT"/>
                <a:cs typeface="Arial MT"/>
              </a:rPr>
              <a:t> more </a:t>
            </a:r>
            <a:r>
              <a:rPr sz="1800" dirty="0">
                <a:solidFill>
                  <a:srgbClr val="CC00CC"/>
                </a:solidFill>
                <a:latin typeface="Arial MT"/>
                <a:cs typeface="Arial MT"/>
              </a:rPr>
              <a:t>work</a:t>
            </a:r>
            <a:r>
              <a:rPr sz="1800" spc="-35" dirty="0">
                <a:solidFill>
                  <a:srgbClr val="CC00CC"/>
                </a:solidFill>
                <a:latin typeface="Arial MT"/>
                <a:cs typeface="Arial MT"/>
              </a:rPr>
              <a:t> </a:t>
            </a:r>
            <a:r>
              <a:rPr sz="1800" dirty="0">
                <a:solidFill>
                  <a:srgbClr val="CC00CC"/>
                </a:solidFill>
                <a:latin typeface="Arial MT"/>
                <a:cs typeface="Arial MT"/>
              </a:rPr>
              <a:t>by</a:t>
            </a:r>
            <a:r>
              <a:rPr sz="1800" spc="-65" dirty="0">
                <a:solidFill>
                  <a:srgbClr val="CC00CC"/>
                </a:solidFill>
                <a:latin typeface="Arial MT"/>
                <a:cs typeface="Arial MT"/>
              </a:rPr>
              <a:t> </a:t>
            </a:r>
            <a:r>
              <a:rPr sz="1800" dirty="0">
                <a:solidFill>
                  <a:srgbClr val="CC00CC"/>
                </a:solidFill>
                <a:latin typeface="Arial MT"/>
                <a:cs typeface="Arial MT"/>
              </a:rPr>
              <a:t>expanding</a:t>
            </a:r>
            <a:r>
              <a:rPr sz="1800" spc="-25" dirty="0">
                <a:solidFill>
                  <a:srgbClr val="CC00CC"/>
                </a:solidFill>
                <a:latin typeface="Arial MT"/>
                <a:cs typeface="Arial MT"/>
              </a:rPr>
              <a:t> </a:t>
            </a:r>
            <a:r>
              <a:rPr sz="1800" dirty="0">
                <a:solidFill>
                  <a:srgbClr val="CC00CC"/>
                </a:solidFill>
                <a:latin typeface="Arial MT"/>
                <a:cs typeface="Arial MT"/>
              </a:rPr>
              <a:t>further</a:t>
            </a:r>
            <a:r>
              <a:rPr sz="1800" spc="-55" dirty="0">
                <a:solidFill>
                  <a:srgbClr val="CC00CC"/>
                </a:solidFill>
                <a:latin typeface="Arial MT"/>
                <a:cs typeface="Arial MT"/>
              </a:rPr>
              <a:t> </a:t>
            </a:r>
            <a:r>
              <a:rPr sz="1800" dirty="0">
                <a:solidFill>
                  <a:srgbClr val="CC00CC"/>
                </a:solidFill>
                <a:latin typeface="Arial MT"/>
                <a:cs typeface="Arial MT"/>
              </a:rPr>
              <a:t>in</a:t>
            </a:r>
            <a:r>
              <a:rPr sz="1800" spc="-65" dirty="0">
                <a:solidFill>
                  <a:srgbClr val="CC00CC"/>
                </a:solidFill>
                <a:latin typeface="Arial MT"/>
                <a:cs typeface="Arial MT"/>
              </a:rPr>
              <a:t> </a:t>
            </a:r>
            <a:r>
              <a:rPr sz="1800" dirty="0">
                <a:solidFill>
                  <a:srgbClr val="CC00CC"/>
                </a:solidFill>
                <a:latin typeface="Arial MT"/>
                <a:cs typeface="Arial MT"/>
              </a:rPr>
              <a:t>the</a:t>
            </a:r>
            <a:r>
              <a:rPr sz="1800" spc="-70" dirty="0">
                <a:solidFill>
                  <a:srgbClr val="CC00CC"/>
                </a:solidFill>
                <a:latin typeface="Arial MT"/>
                <a:cs typeface="Arial MT"/>
              </a:rPr>
              <a:t> </a:t>
            </a:r>
            <a:r>
              <a:rPr sz="1800" dirty="0">
                <a:solidFill>
                  <a:srgbClr val="CC00CC"/>
                </a:solidFill>
                <a:latin typeface="Arial MT"/>
                <a:cs typeface="Arial MT"/>
              </a:rPr>
              <a:t>turbine,</a:t>
            </a:r>
            <a:r>
              <a:rPr sz="1800" spc="-50" dirty="0">
                <a:solidFill>
                  <a:srgbClr val="CC00CC"/>
                </a:solidFill>
                <a:latin typeface="Arial MT"/>
                <a:cs typeface="Arial MT"/>
              </a:rPr>
              <a:t> </a:t>
            </a:r>
            <a:r>
              <a:rPr sz="1800" spc="-25" dirty="0">
                <a:solidFill>
                  <a:srgbClr val="CC00CC"/>
                </a:solidFill>
                <a:latin typeface="Arial MT"/>
                <a:cs typeface="Arial MT"/>
              </a:rPr>
              <a:t>is </a:t>
            </a:r>
            <a:r>
              <a:rPr sz="1800" dirty="0">
                <a:solidFill>
                  <a:srgbClr val="CC00CC"/>
                </a:solidFill>
                <a:latin typeface="Arial MT"/>
                <a:cs typeface="Arial MT"/>
              </a:rPr>
              <a:t>used</a:t>
            </a:r>
            <a:r>
              <a:rPr sz="1800" spc="-15" dirty="0">
                <a:solidFill>
                  <a:srgbClr val="CC00CC"/>
                </a:solidFill>
                <a:latin typeface="Arial MT"/>
                <a:cs typeface="Arial MT"/>
              </a:rPr>
              <a:t> </a:t>
            </a:r>
            <a:r>
              <a:rPr sz="1800" dirty="0">
                <a:solidFill>
                  <a:srgbClr val="CC00CC"/>
                </a:solidFill>
                <a:latin typeface="Arial MT"/>
                <a:cs typeface="Arial MT"/>
              </a:rPr>
              <a:t>to</a:t>
            </a:r>
            <a:r>
              <a:rPr sz="1800" spc="-15" dirty="0">
                <a:solidFill>
                  <a:srgbClr val="CC00CC"/>
                </a:solidFill>
                <a:latin typeface="Arial MT"/>
                <a:cs typeface="Arial MT"/>
              </a:rPr>
              <a:t> </a:t>
            </a:r>
            <a:r>
              <a:rPr sz="1800" dirty="0">
                <a:solidFill>
                  <a:srgbClr val="CC00CC"/>
                </a:solidFill>
                <a:latin typeface="Arial MT"/>
                <a:cs typeface="Arial MT"/>
              </a:rPr>
              <a:t>heat</a:t>
            </a:r>
            <a:r>
              <a:rPr sz="1800" spc="-10" dirty="0">
                <a:solidFill>
                  <a:srgbClr val="CC00CC"/>
                </a:solidFill>
                <a:latin typeface="Arial MT"/>
                <a:cs typeface="Arial MT"/>
              </a:rPr>
              <a:t> </a:t>
            </a:r>
            <a:r>
              <a:rPr sz="1800" dirty="0">
                <a:solidFill>
                  <a:srgbClr val="CC00CC"/>
                </a:solidFill>
                <a:latin typeface="Arial MT"/>
                <a:cs typeface="Arial MT"/>
              </a:rPr>
              <a:t>the</a:t>
            </a:r>
            <a:r>
              <a:rPr sz="1800" spc="-10" dirty="0">
                <a:solidFill>
                  <a:srgbClr val="CC00CC"/>
                </a:solidFill>
                <a:latin typeface="Arial MT"/>
                <a:cs typeface="Arial MT"/>
              </a:rPr>
              <a:t> </a:t>
            </a:r>
            <a:r>
              <a:rPr sz="1800" dirty="0">
                <a:solidFill>
                  <a:srgbClr val="CC00CC"/>
                </a:solidFill>
                <a:latin typeface="Arial MT"/>
                <a:cs typeface="Arial MT"/>
              </a:rPr>
              <a:t>feedwater</a:t>
            </a:r>
            <a:r>
              <a:rPr sz="1800" spc="-15" dirty="0">
                <a:solidFill>
                  <a:srgbClr val="CC00CC"/>
                </a:solidFill>
                <a:latin typeface="Arial MT"/>
                <a:cs typeface="Arial MT"/>
              </a:rPr>
              <a:t> </a:t>
            </a:r>
            <a:r>
              <a:rPr sz="1800" dirty="0">
                <a:solidFill>
                  <a:srgbClr val="CC00CC"/>
                </a:solidFill>
                <a:latin typeface="Arial MT"/>
                <a:cs typeface="Arial MT"/>
              </a:rPr>
              <a:t>instead.</a:t>
            </a:r>
            <a:r>
              <a:rPr sz="1800" spc="-10" dirty="0">
                <a:solidFill>
                  <a:srgbClr val="CC00CC"/>
                </a:solidFill>
                <a:latin typeface="Arial MT"/>
                <a:cs typeface="Arial MT"/>
              </a:rPr>
              <a:t> </a:t>
            </a:r>
            <a:r>
              <a:rPr sz="1800" spc="-25" dirty="0">
                <a:solidFill>
                  <a:srgbClr val="CC00CC"/>
                </a:solidFill>
                <a:latin typeface="Arial MT"/>
                <a:cs typeface="Arial MT"/>
              </a:rPr>
              <a:t>The </a:t>
            </a:r>
            <a:r>
              <a:rPr sz="1800" dirty="0">
                <a:solidFill>
                  <a:srgbClr val="CC00CC"/>
                </a:solidFill>
                <a:latin typeface="Arial MT"/>
                <a:cs typeface="Arial MT"/>
              </a:rPr>
              <a:t>device</a:t>
            </a:r>
            <a:r>
              <a:rPr sz="1800" spc="-25" dirty="0">
                <a:solidFill>
                  <a:srgbClr val="CC00CC"/>
                </a:solidFill>
                <a:latin typeface="Arial MT"/>
                <a:cs typeface="Arial MT"/>
              </a:rPr>
              <a:t> </a:t>
            </a:r>
            <a:r>
              <a:rPr sz="1800" dirty="0">
                <a:solidFill>
                  <a:srgbClr val="CC00CC"/>
                </a:solidFill>
                <a:latin typeface="Arial MT"/>
                <a:cs typeface="Arial MT"/>
              </a:rPr>
              <a:t>where</a:t>
            </a:r>
            <a:r>
              <a:rPr sz="1800" spc="-20" dirty="0">
                <a:solidFill>
                  <a:srgbClr val="CC00CC"/>
                </a:solidFill>
                <a:latin typeface="Arial MT"/>
                <a:cs typeface="Arial MT"/>
              </a:rPr>
              <a:t> </a:t>
            </a:r>
            <a:r>
              <a:rPr sz="1800" dirty="0">
                <a:solidFill>
                  <a:srgbClr val="CC00CC"/>
                </a:solidFill>
                <a:latin typeface="Arial MT"/>
                <a:cs typeface="Arial MT"/>
              </a:rPr>
              <a:t>the</a:t>
            </a:r>
            <a:r>
              <a:rPr sz="1800" spc="-30" dirty="0">
                <a:solidFill>
                  <a:srgbClr val="CC00CC"/>
                </a:solidFill>
                <a:latin typeface="Arial MT"/>
                <a:cs typeface="Arial MT"/>
              </a:rPr>
              <a:t> </a:t>
            </a:r>
            <a:r>
              <a:rPr sz="1800" dirty="0">
                <a:solidFill>
                  <a:srgbClr val="CC00CC"/>
                </a:solidFill>
                <a:latin typeface="Arial MT"/>
                <a:cs typeface="Arial MT"/>
              </a:rPr>
              <a:t>feedwater</a:t>
            </a:r>
            <a:r>
              <a:rPr sz="1800" spc="-20" dirty="0">
                <a:solidFill>
                  <a:srgbClr val="CC00CC"/>
                </a:solidFill>
                <a:latin typeface="Arial MT"/>
                <a:cs typeface="Arial MT"/>
              </a:rPr>
              <a:t> </a:t>
            </a:r>
            <a:r>
              <a:rPr sz="1800" dirty="0">
                <a:solidFill>
                  <a:srgbClr val="CC00CC"/>
                </a:solidFill>
                <a:latin typeface="Arial MT"/>
                <a:cs typeface="Arial MT"/>
              </a:rPr>
              <a:t>is</a:t>
            </a:r>
            <a:r>
              <a:rPr sz="1800" spc="-10" dirty="0">
                <a:solidFill>
                  <a:srgbClr val="CC00CC"/>
                </a:solidFill>
                <a:latin typeface="Arial MT"/>
                <a:cs typeface="Arial MT"/>
              </a:rPr>
              <a:t> </a:t>
            </a:r>
            <a:r>
              <a:rPr sz="1800" dirty="0">
                <a:solidFill>
                  <a:srgbClr val="CC00CC"/>
                </a:solidFill>
                <a:latin typeface="Arial MT"/>
                <a:cs typeface="Arial MT"/>
              </a:rPr>
              <a:t>heated</a:t>
            </a:r>
            <a:r>
              <a:rPr sz="1800" spc="-20" dirty="0">
                <a:solidFill>
                  <a:srgbClr val="CC00CC"/>
                </a:solidFill>
                <a:latin typeface="Arial MT"/>
                <a:cs typeface="Arial MT"/>
              </a:rPr>
              <a:t> </a:t>
            </a:r>
            <a:r>
              <a:rPr sz="1800" spc="-25" dirty="0">
                <a:solidFill>
                  <a:srgbClr val="CC00CC"/>
                </a:solidFill>
                <a:latin typeface="Arial MT"/>
                <a:cs typeface="Arial MT"/>
              </a:rPr>
              <a:t>by </a:t>
            </a:r>
            <a:r>
              <a:rPr sz="1800" dirty="0">
                <a:solidFill>
                  <a:srgbClr val="CC00CC"/>
                </a:solidFill>
                <a:latin typeface="Arial MT"/>
                <a:cs typeface="Arial MT"/>
              </a:rPr>
              <a:t>regeneration</a:t>
            </a:r>
            <a:r>
              <a:rPr sz="1800" spc="-40" dirty="0">
                <a:solidFill>
                  <a:srgbClr val="CC00CC"/>
                </a:solidFill>
                <a:latin typeface="Arial MT"/>
                <a:cs typeface="Arial MT"/>
              </a:rPr>
              <a:t> </a:t>
            </a:r>
            <a:r>
              <a:rPr sz="1800" dirty="0">
                <a:solidFill>
                  <a:srgbClr val="CC00CC"/>
                </a:solidFill>
                <a:latin typeface="Arial MT"/>
                <a:cs typeface="Arial MT"/>
              </a:rPr>
              <a:t>is</a:t>
            </a:r>
            <a:r>
              <a:rPr sz="1800" spc="-5" dirty="0">
                <a:solidFill>
                  <a:srgbClr val="CC00CC"/>
                </a:solidFill>
                <a:latin typeface="Arial MT"/>
                <a:cs typeface="Arial MT"/>
              </a:rPr>
              <a:t> </a:t>
            </a:r>
            <a:r>
              <a:rPr sz="1800" dirty="0">
                <a:solidFill>
                  <a:srgbClr val="CC00CC"/>
                </a:solidFill>
                <a:latin typeface="Arial MT"/>
                <a:cs typeface="Arial MT"/>
              </a:rPr>
              <a:t>called</a:t>
            </a:r>
            <a:r>
              <a:rPr sz="1800" spc="-20" dirty="0">
                <a:solidFill>
                  <a:srgbClr val="CC00CC"/>
                </a:solidFill>
                <a:latin typeface="Arial MT"/>
                <a:cs typeface="Arial MT"/>
              </a:rPr>
              <a:t> </a:t>
            </a:r>
            <a:r>
              <a:rPr sz="1800" dirty="0">
                <a:solidFill>
                  <a:srgbClr val="CC00CC"/>
                </a:solidFill>
                <a:latin typeface="Arial MT"/>
                <a:cs typeface="Arial MT"/>
              </a:rPr>
              <a:t>a</a:t>
            </a:r>
            <a:r>
              <a:rPr sz="1800" spc="-10" dirty="0">
                <a:solidFill>
                  <a:srgbClr val="CC00CC"/>
                </a:solidFill>
                <a:latin typeface="Arial MT"/>
                <a:cs typeface="Arial MT"/>
              </a:rPr>
              <a:t> </a:t>
            </a:r>
            <a:r>
              <a:rPr sz="1800" b="1" dirty="0">
                <a:solidFill>
                  <a:srgbClr val="CC00CC"/>
                </a:solidFill>
                <a:latin typeface="Arial"/>
                <a:cs typeface="Arial"/>
              </a:rPr>
              <a:t>regenerator</a:t>
            </a:r>
            <a:r>
              <a:rPr sz="1800" dirty="0">
                <a:solidFill>
                  <a:srgbClr val="CC00CC"/>
                </a:solidFill>
                <a:latin typeface="Arial MT"/>
                <a:cs typeface="Arial MT"/>
              </a:rPr>
              <a:t>,</a:t>
            </a:r>
            <a:r>
              <a:rPr sz="1800" spc="-15" dirty="0">
                <a:solidFill>
                  <a:srgbClr val="CC00CC"/>
                </a:solidFill>
                <a:latin typeface="Arial MT"/>
                <a:cs typeface="Arial MT"/>
              </a:rPr>
              <a:t> </a:t>
            </a:r>
            <a:r>
              <a:rPr sz="1800" dirty="0">
                <a:solidFill>
                  <a:srgbClr val="CC00CC"/>
                </a:solidFill>
                <a:latin typeface="Arial MT"/>
                <a:cs typeface="Arial MT"/>
              </a:rPr>
              <a:t>or</a:t>
            </a:r>
            <a:r>
              <a:rPr sz="1800" spc="-15" dirty="0">
                <a:solidFill>
                  <a:srgbClr val="CC00CC"/>
                </a:solidFill>
                <a:latin typeface="Arial MT"/>
                <a:cs typeface="Arial MT"/>
              </a:rPr>
              <a:t> </a:t>
            </a:r>
            <a:r>
              <a:rPr sz="1800" spc="-50" dirty="0">
                <a:solidFill>
                  <a:srgbClr val="CC00CC"/>
                </a:solidFill>
                <a:latin typeface="Arial MT"/>
                <a:cs typeface="Arial MT"/>
              </a:rPr>
              <a:t>a </a:t>
            </a:r>
            <a:r>
              <a:rPr sz="1800" b="1" dirty="0">
                <a:solidFill>
                  <a:srgbClr val="CC00CC"/>
                </a:solidFill>
                <a:latin typeface="Arial"/>
                <a:cs typeface="Arial"/>
              </a:rPr>
              <a:t>feedwater</a:t>
            </a:r>
            <a:r>
              <a:rPr sz="1800" b="1" spc="-45" dirty="0">
                <a:solidFill>
                  <a:srgbClr val="CC00CC"/>
                </a:solidFill>
                <a:latin typeface="Arial"/>
                <a:cs typeface="Arial"/>
              </a:rPr>
              <a:t> </a:t>
            </a:r>
            <a:r>
              <a:rPr sz="1800" b="1" dirty="0">
                <a:solidFill>
                  <a:srgbClr val="CC00CC"/>
                </a:solidFill>
                <a:latin typeface="Arial"/>
                <a:cs typeface="Arial"/>
              </a:rPr>
              <a:t>heater</a:t>
            </a:r>
            <a:r>
              <a:rPr sz="1800" b="1" spc="-45" dirty="0">
                <a:solidFill>
                  <a:srgbClr val="CC00CC"/>
                </a:solidFill>
                <a:latin typeface="Arial"/>
                <a:cs typeface="Arial"/>
              </a:rPr>
              <a:t> </a:t>
            </a:r>
            <a:r>
              <a:rPr sz="1800" b="1" spc="-10" dirty="0">
                <a:solidFill>
                  <a:srgbClr val="CC00CC"/>
                </a:solidFill>
                <a:latin typeface="Arial"/>
                <a:cs typeface="Arial"/>
              </a:rPr>
              <a:t>(FWH)</a:t>
            </a:r>
            <a:r>
              <a:rPr sz="1800" spc="-10" dirty="0">
                <a:solidFill>
                  <a:srgbClr val="CC00CC"/>
                </a:solidFill>
                <a:latin typeface="Arial MT"/>
                <a:cs typeface="Arial MT"/>
              </a:rPr>
              <a:t>.</a:t>
            </a:r>
            <a:endParaRPr sz="1800">
              <a:latin typeface="Arial MT"/>
              <a:cs typeface="Arial MT"/>
            </a:endParaRPr>
          </a:p>
        </p:txBody>
      </p:sp>
      <p:sp>
        <p:nvSpPr>
          <p:cNvPr id="5" name="object 5"/>
          <p:cNvSpPr txBox="1"/>
          <p:nvPr/>
        </p:nvSpPr>
        <p:spPr>
          <a:xfrm>
            <a:off x="1831340" y="2914270"/>
            <a:ext cx="3514725" cy="851515"/>
          </a:xfrm>
          <a:prstGeom prst="rect">
            <a:avLst/>
          </a:prstGeom>
        </p:spPr>
        <p:txBody>
          <a:bodyPr vert="horz" wrap="square" lIns="0" tIns="22860" rIns="0" bIns="0" rtlCol="0">
            <a:spAutoFit/>
          </a:bodyPr>
          <a:lstStyle/>
          <a:p>
            <a:pPr marL="12700" marR="5080">
              <a:lnSpc>
                <a:spcPts val="2150"/>
              </a:lnSpc>
              <a:spcBef>
                <a:spcPts val="180"/>
              </a:spcBef>
            </a:pPr>
            <a:r>
              <a:rPr sz="1800" dirty="0">
                <a:solidFill>
                  <a:srgbClr val="3333FF"/>
                </a:solidFill>
                <a:latin typeface="Arial MT"/>
                <a:cs typeface="Arial MT"/>
              </a:rPr>
              <a:t>The</a:t>
            </a:r>
            <a:r>
              <a:rPr sz="1800" spc="-15" dirty="0">
                <a:solidFill>
                  <a:srgbClr val="3333FF"/>
                </a:solidFill>
                <a:latin typeface="Arial MT"/>
                <a:cs typeface="Arial MT"/>
              </a:rPr>
              <a:t> </a:t>
            </a:r>
            <a:r>
              <a:rPr sz="1800" dirty="0">
                <a:solidFill>
                  <a:srgbClr val="3333FF"/>
                </a:solidFill>
                <a:latin typeface="Arial MT"/>
                <a:cs typeface="Arial MT"/>
              </a:rPr>
              <a:t>first part of</a:t>
            </a:r>
            <a:r>
              <a:rPr sz="1800" spc="-5" dirty="0">
                <a:solidFill>
                  <a:srgbClr val="3333FF"/>
                </a:solidFill>
                <a:latin typeface="Arial MT"/>
                <a:cs typeface="Arial MT"/>
              </a:rPr>
              <a:t> </a:t>
            </a:r>
            <a:r>
              <a:rPr sz="1800" dirty="0">
                <a:solidFill>
                  <a:srgbClr val="3333FF"/>
                </a:solidFill>
                <a:latin typeface="Arial MT"/>
                <a:cs typeface="Arial MT"/>
              </a:rPr>
              <a:t>the</a:t>
            </a:r>
            <a:r>
              <a:rPr sz="1800" spc="-15" dirty="0">
                <a:solidFill>
                  <a:srgbClr val="3333FF"/>
                </a:solidFill>
                <a:latin typeface="Arial MT"/>
                <a:cs typeface="Arial MT"/>
              </a:rPr>
              <a:t> </a:t>
            </a:r>
            <a:r>
              <a:rPr sz="1800" spc="-10" dirty="0">
                <a:solidFill>
                  <a:srgbClr val="3333FF"/>
                </a:solidFill>
                <a:latin typeface="Arial MT"/>
                <a:cs typeface="Arial MT"/>
              </a:rPr>
              <a:t>heat-addition </a:t>
            </a:r>
            <a:r>
              <a:rPr sz="1800" dirty="0">
                <a:solidFill>
                  <a:srgbClr val="3333FF"/>
                </a:solidFill>
                <a:latin typeface="Arial MT"/>
                <a:cs typeface="Arial MT"/>
              </a:rPr>
              <a:t>process</a:t>
            </a:r>
            <a:r>
              <a:rPr sz="1800" spc="-55" dirty="0">
                <a:solidFill>
                  <a:srgbClr val="3333FF"/>
                </a:solidFill>
                <a:latin typeface="Arial MT"/>
                <a:cs typeface="Arial MT"/>
              </a:rPr>
              <a:t> </a:t>
            </a:r>
            <a:r>
              <a:rPr sz="1800" dirty="0">
                <a:solidFill>
                  <a:srgbClr val="3333FF"/>
                </a:solidFill>
                <a:latin typeface="Arial MT"/>
                <a:cs typeface="Arial MT"/>
              </a:rPr>
              <a:t>in</a:t>
            </a:r>
            <a:r>
              <a:rPr sz="1800" spc="-65" dirty="0">
                <a:solidFill>
                  <a:srgbClr val="3333FF"/>
                </a:solidFill>
                <a:latin typeface="Arial MT"/>
                <a:cs typeface="Arial MT"/>
              </a:rPr>
              <a:t> </a:t>
            </a:r>
            <a:r>
              <a:rPr sz="1800" dirty="0">
                <a:solidFill>
                  <a:srgbClr val="3333FF"/>
                </a:solidFill>
                <a:latin typeface="Arial MT"/>
                <a:cs typeface="Arial MT"/>
              </a:rPr>
              <a:t>the</a:t>
            </a:r>
            <a:r>
              <a:rPr sz="1800" spc="-65" dirty="0">
                <a:solidFill>
                  <a:srgbClr val="3333FF"/>
                </a:solidFill>
                <a:latin typeface="Arial MT"/>
                <a:cs typeface="Arial MT"/>
              </a:rPr>
              <a:t> </a:t>
            </a:r>
            <a:r>
              <a:rPr sz="1800" dirty="0">
                <a:solidFill>
                  <a:srgbClr val="3333FF"/>
                </a:solidFill>
                <a:latin typeface="Arial MT"/>
                <a:cs typeface="Arial MT"/>
              </a:rPr>
              <a:t>boiler</a:t>
            </a:r>
            <a:r>
              <a:rPr sz="1800" spc="-45" dirty="0">
                <a:solidFill>
                  <a:srgbClr val="3333FF"/>
                </a:solidFill>
                <a:latin typeface="Arial MT"/>
                <a:cs typeface="Arial MT"/>
              </a:rPr>
              <a:t> </a:t>
            </a:r>
            <a:r>
              <a:rPr sz="1800" dirty="0">
                <a:solidFill>
                  <a:srgbClr val="3333FF"/>
                </a:solidFill>
                <a:latin typeface="Arial MT"/>
                <a:cs typeface="Arial MT"/>
              </a:rPr>
              <a:t>takes</a:t>
            </a:r>
            <a:r>
              <a:rPr sz="1800" spc="-50" dirty="0">
                <a:solidFill>
                  <a:srgbClr val="3333FF"/>
                </a:solidFill>
                <a:latin typeface="Arial MT"/>
                <a:cs typeface="Arial MT"/>
              </a:rPr>
              <a:t> </a:t>
            </a:r>
            <a:r>
              <a:rPr sz="1800" dirty="0">
                <a:solidFill>
                  <a:srgbClr val="3333FF"/>
                </a:solidFill>
                <a:latin typeface="Arial MT"/>
                <a:cs typeface="Arial MT"/>
              </a:rPr>
              <a:t>place</a:t>
            </a:r>
            <a:r>
              <a:rPr sz="1800" spc="-55" dirty="0">
                <a:solidFill>
                  <a:srgbClr val="3333FF"/>
                </a:solidFill>
                <a:latin typeface="Arial MT"/>
                <a:cs typeface="Arial MT"/>
              </a:rPr>
              <a:t> </a:t>
            </a:r>
            <a:r>
              <a:rPr sz="1800" spc="-25" dirty="0">
                <a:solidFill>
                  <a:srgbClr val="3333FF"/>
                </a:solidFill>
                <a:latin typeface="Arial MT"/>
                <a:cs typeface="Arial MT"/>
              </a:rPr>
              <a:t>at </a:t>
            </a:r>
            <a:r>
              <a:rPr sz="1800" dirty="0">
                <a:solidFill>
                  <a:srgbClr val="3333FF"/>
                </a:solidFill>
                <a:latin typeface="Arial MT"/>
                <a:cs typeface="Arial MT"/>
              </a:rPr>
              <a:t>relatively</a:t>
            </a:r>
            <a:r>
              <a:rPr sz="1800" spc="-25" dirty="0">
                <a:solidFill>
                  <a:srgbClr val="3333FF"/>
                </a:solidFill>
                <a:latin typeface="Arial MT"/>
                <a:cs typeface="Arial MT"/>
              </a:rPr>
              <a:t> </a:t>
            </a:r>
            <a:r>
              <a:rPr sz="1800" dirty="0">
                <a:solidFill>
                  <a:srgbClr val="3333FF"/>
                </a:solidFill>
                <a:latin typeface="Arial MT"/>
                <a:cs typeface="Arial MT"/>
              </a:rPr>
              <a:t>low</a:t>
            </a:r>
            <a:r>
              <a:rPr sz="1800" spc="-25" dirty="0">
                <a:solidFill>
                  <a:srgbClr val="3333FF"/>
                </a:solidFill>
                <a:latin typeface="Arial MT"/>
                <a:cs typeface="Arial MT"/>
              </a:rPr>
              <a:t> </a:t>
            </a:r>
            <a:r>
              <a:rPr sz="1800" spc="-10" dirty="0">
                <a:solidFill>
                  <a:srgbClr val="3333FF"/>
                </a:solidFill>
                <a:latin typeface="Arial MT"/>
                <a:cs typeface="Arial MT"/>
              </a:rPr>
              <a:t>temperatures.</a:t>
            </a:r>
            <a:endParaRPr sz="1800">
              <a:latin typeface="Arial MT"/>
              <a:cs typeface="Arial MT"/>
            </a:endParaRPr>
          </a:p>
        </p:txBody>
      </p:sp>
      <p:sp>
        <p:nvSpPr>
          <p:cNvPr id="6" name="object 6"/>
          <p:cNvSpPr txBox="1"/>
          <p:nvPr/>
        </p:nvSpPr>
        <p:spPr>
          <a:xfrm>
            <a:off x="5567553" y="2990469"/>
            <a:ext cx="4253865" cy="1659557"/>
          </a:xfrm>
          <a:prstGeom prst="rect">
            <a:avLst/>
          </a:prstGeom>
        </p:spPr>
        <p:txBody>
          <a:bodyPr vert="horz" wrap="square" lIns="0" tIns="13970" rIns="0" bIns="0" rtlCol="0">
            <a:spAutoFit/>
          </a:bodyPr>
          <a:lstStyle/>
          <a:p>
            <a:pPr marL="12700" marR="5080">
              <a:lnSpc>
                <a:spcPct val="99400"/>
              </a:lnSpc>
              <a:spcBef>
                <a:spcPts val="110"/>
              </a:spcBef>
            </a:pPr>
            <a:r>
              <a:rPr sz="1800" dirty="0">
                <a:latin typeface="Arial MT"/>
                <a:cs typeface="Arial MT"/>
              </a:rPr>
              <a:t>A</a:t>
            </a:r>
            <a:r>
              <a:rPr sz="1800" spc="-50" dirty="0">
                <a:latin typeface="Arial MT"/>
                <a:cs typeface="Arial MT"/>
              </a:rPr>
              <a:t> </a:t>
            </a:r>
            <a:r>
              <a:rPr sz="1800" dirty="0">
                <a:latin typeface="Arial MT"/>
                <a:cs typeface="Arial MT"/>
              </a:rPr>
              <a:t>feedwater</a:t>
            </a:r>
            <a:r>
              <a:rPr sz="1800" spc="-10" dirty="0">
                <a:latin typeface="Arial MT"/>
                <a:cs typeface="Arial MT"/>
              </a:rPr>
              <a:t> </a:t>
            </a:r>
            <a:r>
              <a:rPr sz="1800" dirty="0">
                <a:latin typeface="Arial MT"/>
                <a:cs typeface="Arial MT"/>
              </a:rPr>
              <a:t>heater</a:t>
            </a:r>
            <a:r>
              <a:rPr sz="1800" spc="-10" dirty="0">
                <a:latin typeface="Arial MT"/>
                <a:cs typeface="Arial MT"/>
              </a:rPr>
              <a:t> </a:t>
            </a:r>
            <a:r>
              <a:rPr sz="1800" dirty="0">
                <a:latin typeface="Arial MT"/>
                <a:cs typeface="Arial MT"/>
              </a:rPr>
              <a:t>is</a:t>
            </a:r>
            <a:r>
              <a:rPr sz="1800" spc="-10" dirty="0">
                <a:latin typeface="Arial MT"/>
                <a:cs typeface="Arial MT"/>
              </a:rPr>
              <a:t> </a:t>
            </a:r>
            <a:r>
              <a:rPr sz="1800" dirty="0">
                <a:latin typeface="Arial MT"/>
                <a:cs typeface="Arial MT"/>
              </a:rPr>
              <a:t>basically</a:t>
            </a:r>
            <a:r>
              <a:rPr sz="1800" spc="-10" dirty="0">
                <a:latin typeface="Arial MT"/>
                <a:cs typeface="Arial MT"/>
              </a:rPr>
              <a:t> </a:t>
            </a:r>
            <a:r>
              <a:rPr sz="1800" dirty="0">
                <a:latin typeface="Arial MT"/>
                <a:cs typeface="Arial MT"/>
              </a:rPr>
              <a:t>a</a:t>
            </a:r>
            <a:r>
              <a:rPr sz="1800" spc="-15" dirty="0">
                <a:latin typeface="Arial MT"/>
                <a:cs typeface="Arial MT"/>
              </a:rPr>
              <a:t> </a:t>
            </a:r>
            <a:r>
              <a:rPr sz="1800" spc="-20" dirty="0">
                <a:latin typeface="Arial MT"/>
                <a:cs typeface="Arial MT"/>
              </a:rPr>
              <a:t>heat </a:t>
            </a:r>
            <a:r>
              <a:rPr sz="1800" dirty="0">
                <a:latin typeface="Arial MT"/>
                <a:cs typeface="Arial MT"/>
              </a:rPr>
              <a:t>exchanger</a:t>
            </a:r>
            <a:r>
              <a:rPr sz="1800" spc="-30" dirty="0">
                <a:latin typeface="Arial MT"/>
                <a:cs typeface="Arial MT"/>
              </a:rPr>
              <a:t> </a:t>
            </a:r>
            <a:r>
              <a:rPr sz="1800" dirty="0">
                <a:latin typeface="Arial MT"/>
                <a:cs typeface="Arial MT"/>
              </a:rPr>
              <a:t>where</a:t>
            </a:r>
            <a:r>
              <a:rPr sz="1800" spc="-25" dirty="0">
                <a:latin typeface="Arial MT"/>
                <a:cs typeface="Arial MT"/>
              </a:rPr>
              <a:t> </a:t>
            </a:r>
            <a:r>
              <a:rPr sz="1800" dirty="0">
                <a:latin typeface="Arial MT"/>
                <a:cs typeface="Arial MT"/>
              </a:rPr>
              <a:t>heat</a:t>
            </a:r>
            <a:r>
              <a:rPr sz="1800" spc="-15" dirty="0">
                <a:latin typeface="Arial MT"/>
                <a:cs typeface="Arial MT"/>
              </a:rPr>
              <a:t> </a:t>
            </a:r>
            <a:r>
              <a:rPr sz="1800" dirty="0">
                <a:latin typeface="Arial MT"/>
                <a:cs typeface="Arial MT"/>
              </a:rPr>
              <a:t>is</a:t>
            </a:r>
            <a:r>
              <a:rPr sz="1800" spc="-20" dirty="0">
                <a:latin typeface="Arial MT"/>
                <a:cs typeface="Arial MT"/>
              </a:rPr>
              <a:t> </a:t>
            </a:r>
            <a:r>
              <a:rPr sz="1800" dirty="0">
                <a:latin typeface="Arial MT"/>
                <a:cs typeface="Arial MT"/>
              </a:rPr>
              <a:t>transferred</a:t>
            </a:r>
            <a:r>
              <a:rPr sz="1800" spc="-25" dirty="0">
                <a:latin typeface="Arial MT"/>
                <a:cs typeface="Arial MT"/>
              </a:rPr>
              <a:t> </a:t>
            </a:r>
            <a:r>
              <a:rPr sz="1800" spc="-20" dirty="0">
                <a:latin typeface="Arial MT"/>
                <a:cs typeface="Arial MT"/>
              </a:rPr>
              <a:t>from </a:t>
            </a:r>
            <a:r>
              <a:rPr sz="1800" dirty="0">
                <a:latin typeface="Arial MT"/>
                <a:cs typeface="Arial MT"/>
              </a:rPr>
              <a:t>the</a:t>
            </a:r>
            <a:r>
              <a:rPr sz="1800" spc="-25" dirty="0">
                <a:latin typeface="Arial MT"/>
                <a:cs typeface="Arial MT"/>
              </a:rPr>
              <a:t> </a:t>
            </a:r>
            <a:r>
              <a:rPr sz="1800" dirty="0">
                <a:latin typeface="Arial MT"/>
                <a:cs typeface="Arial MT"/>
              </a:rPr>
              <a:t>steam</a:t>
            </a:r>
            <a:r>
              <a:rPr sz="1800" spc="-15" dirty="0">
                <a:latin typeface="Arial MT"/>
                <a:cs typeface="Arial MT"/>
              </a:rPr>
              <a:t> </a:t>
            </a:r>
            <a:r>
              <a:rPr sz="1800" dirty="0">
                <a:latin typeface="Arial MT"/>
                <a:cs typeface="Arial MT"/>
              </a:rPr>
              <a:t>to</a:t>
            </a:r>
            <a:r>
              <a:rPr sz="1800" spc="-10" dirty="0">
                <a:latin typeface="Arial MT"/>
                <a:cs typeface="Arial MT"/>
              </a:rPr>
              <a:t> </a:t>
            </a:r>
            <a:r>
              <a:rPr sz="1800" dirty="0">
                <a:latin typeface="Arial MT"/>
                <a:cs typeface="Arial MT"/>
              </a:rPr>
              <a:t>the</a:t>
            </a:r>
            <a:r>
              <a:rPr sz="1800" spc="-25" dirty="0">
                <a:latin typeface="Arial MT"/>
                <a:cs typeface="Arial MT"/>
              </a:rPr>
              <a:t> </a:t>
            </a:r>
            <a:r>
              <a:rPr sz="1800" dirty="0">
                <a:latin typeface="Arial MT"/>
                <a:cs typeface="Arial MT"/>
              </a:rPr>
              <a:t>feedwater</a:t>
            </a:r>
            <a:r>
              <a:rPr sz="1800" spc="-10" dirty="0">
                <a:latin typeface="Arial MT"/>
                <a:cs typeface="Arial MT"/>
              </a:rPr>
              <a:t> </a:t>
            </a:r>
            <a:r>
              <a:rPr sz="1800" dirty="0">
                <a:latin typeface="Arial MT"/>
                <a:cs typeface="Arial MT"/>
              </a:rPr>
              <a:t>either</a:t>
            </a:r>
            <a:r>
              <a:rPr sz="1800" spc="-15" dirty="0">
                <a:latin typeface="Arial MT"/>
                <a:cs typeface="Arial MT"/>
              </a:rPr>
              <a:t> </a:t>
            </a:r>
            <a:r>
              <a:rPr sz="1800" spc="-25" dirty="0">
                <a:latin typeface="Arial MT"/>
                <a:cs typeface="Arial MT"/>
              </a:rPr>
              <a:t>by </a:t>
            </a:r>
            <a:r>
              <a:rPr sz="1800" dirty="0">
                <a:latin typeface="Arial MT"/>
                <a:cs typeface="Arial MT"/>
              </a:rPr>
              <a:t>mixing</a:t>
            </a:r>
            <a:r>
              <a:rPr sz="1800" spc="-35" dirty="0">
                <a:latin typeface="Arial MT"/>
                <a:cs typeface="Arial MT"/>
              </a:rPr>
              <a:t> </a:t>
            </a:r>
            <a:r>
              <a:rPr sz="1800" dirty="0">
                <a:latin typeface="Arial MT"/>
                <a:cs typeface="Arial MT"/>
              </a:rPr>
              <a:t>the</a:t>
            </a:r>
            <a:r>
              <a:rPr sz="1800" spc="-25" dirty="0">
                <a:latin typeface="Arial MT"/>
                <a:cs typeface="Arial MT"/>
              </a:rPr>
              <a:t> </a:t>
            </a:r>
            <a:r>
              <a:rPr sz="1800" dirty="0">
                <a:latin typeface="Arial MT"/>
                <a:cs typeface="Arial MT"/>
              </a:rPr>
              <a:t>two</a:t>
            </a:r>
            <a:r>
              <a:rPr sz="1800" spc="-30" dirty="0">
                <a:latin typeface="Arial MT"/>
                <a:cs typeface="Arial MT"/>
              </a:rPr>
              <a:t> </a:t>
            </a:r>
            <a:r>
              <a:rPr sz="1800" dirty="0">
                <a:latin typeface="Arial MT"/>
                <a:cs typeface="Arial MT"/>
              </a:rPr>
              <a:t>fluid</a:t>
            </a:r>
            <a:r>
              <a:rPr sz="1800" spc="-35" dirty="0">
                <a:latin typeface="Arial MT"/>
                <a:cs typeface="Arial MT"/>
              </a:rPr>
              <a:t> </a:t>
            </a:r>
            <a:r>
              <a:rPr sz="1800" dirty="0">
                <a:latin typeface="Arial MT"/>
                <a:cs typeface="Arial MT"/>
              </a:rPr>
              <a:t>streams</a:t>
            </a:r>
            <a:r>
              <a:rPr sz="1800" spc="-25" dirty="0">
                <a:latin typeface="Arial MT"/>
                <a:cs typeface="Arial MT"/>
              </a:rPr>
              <a:t> </a:t>
            </a:r>
            <a:r>
              <a:rPr sz="1800" spc="-10" dirty="0">
                <a:latin typeface="Arial MT"/>
                <a:cs typeface="Arial MT"/>
              </a:rPr>
              <a:t>(</a:t>
            </a:r>
            <a:r>
              <a:rPr sz="1800" spc="-10" dirty="0">
                <a:solidFill>
                  <a:srgbClr val="CC00CC"/>
                </a:solidFill>
                <a:latin typeface="Arial MT"/>
                <a:cs typeface="Arial MT"/>
              </a:rPr>
              <a:t>open </a:t>
            </a:r>
            <a:r>
              <a:rPr sz="1800" dirty="0">
                <a:solidFill>
                  <a:srgbClr val="CC00CC"/>
                </a:solidFill>
                <a:latin typeface="Arial MT"/>
                <a:cs typeface="Arial MT"/>
              </a:rPr>
              <a:t>feedwater</a:t>
            </a:r>
            <a:r>
              <a:rPr sz="1800" spc="-55" dirty="0">
                <a:solidFill>
                  <a:srgbClr val="CC00CC"/>
                </a:solidFill>
                <a:latin typeface="Arial MT"/>
                <a:cs typeface="Arial MT"/>
              </a:rPr>
              <a:t> </a:t>
            </a:r>
            <a:r>
              <a:rPr sz="1800" dirty="0">
                <a:solidFill>
                  <a:srgbClr val="CC00CC"/>
                </a:solidFill>
                <a:latin typeface="Arial MT"/>
                <a:cs typeface="Arial MT"/>
              </a:rPr>
              <a:t>heaters</a:t>
            </a:r>
            <a:r>
              <a:rPr sz="1800" dirty="0">
                <a:latin typeface="Arial MT"/>
                <a:cs typeface="Arial MT"/>
              </a:rPr>
              <a:t>)</a:t>
            </a:r>
            <a:r>
              <a:rPr sz="1800" spc="-90" dirty="0">
                <a:latin typeface="Arial MT"/>
                <a:cs typeface="Arial MT"/>
              </a:rPr>
              <a:t> </a:t>
            </a:r>
            <a:r>
              <a:rPr sz="1800" dirty="0">
                <a:latin typeface="Arial MT"/>
                <a:cs typeface="Arial MT"/>
              </a:rPr>
              <a:t>or</a:t>
            </a:r>
            <a:r>
              <a:rPr sz="1800" spc="-85" dirty="0">
                <a:latin typeface="Arial MT"/>
                <a:cs typeface="Arial MT"/>
              </a:rPr>
              <a:t> </a:t>
            </a:r>
            <a:r>
              <a:rPr sz="1800" dirty="0">
                <a:latin typeface="Arial MT"/>
                <a:cs typeface="Arial MT"/>
              </a:rPr>
              <a:t>without</a:t>
            </a:r>
            <a:r>
              <a:rPr sz="1800" spc="-50" dirty="0">
                <a:latin typeface="Arial MT"/>
                <a:cs typeface="Arial MT"/>
              </a:rPr>
              <a:t> </a:t>
            </a:r>
            <a:r>
              <a:rPr sz="1800" dirty="0">
                <a:latin typeface="Arial MT"/>
                <a:cs typeface="Arial MT"/>
              </a:rPr>
              <a:t>mixing</a:t>
            </a:r>
            <a:r>
              <a:rPr sz="1800" spc="-80" dirty="0">
                <a:latin typeface="Arial MT"/>
                <a:cs typeface="Arial MT"/>
              </a:rPr>
              <a:t> </a:t>
            </a:r>
            <a:r>
              <a:rPr sz="1800" spc="-20" dirty="0">
                <a:latin typeface="Arial MT"/>
                <a:cs typeface="Arial MT"/>
              </a:rPr>
              <a:t>them </a:t>
            </a:r>
            <a:r>
              <a:rPr sz="1800" dirty="0">
                <a:latin typeface="Arial MT"/>
                <a:cs typeface="Arial MT"/>
              </a:rPr>
              <a:t>(</a:t>
            </a:r>
            <a:r>
              <a:rPr sz="1800" dirty="0">
                <a:solidFill>
                  <a:srgbClr val="CC00CC"/>
                </a:solidFill>
                <a:latin typeface="Arial MT"/>
                <a:cs typeface="Arial MT"/>
              </a:rPr>
              <a:t>closed</a:t>
            </a:r>
            <a:r>
              <a:rPr sz="1800" spc="-20" dirty="0">
                <a:solidFill>
                  <a:srgbClr val="CC00CC"/>
                </a:solidFill>
                <a:latin typeface="Arial MT"/>
                <a:cs typeface="Arial MT"/>
              </a:rPr>
              <a:t> </a:t>
            </a:r>
            <a:r>
              <a:rPr sz="1800" dirty="0">
                <a:solidFill>
                  <a:srgbClr val="CC00CC"/>
                </a:solidFill>
                <a:latin typeface="Arial MT"/>
                <a:cs typeface="Arial MT"/>
              </a:rPr>
              <a:t>feedwater</a:t>
            </a:r>
            <a:r>
              <a:rPr sz="1800" spc="-20" dirty="0">
                <a:solidFill>
                  <a:srgbClr val="CC00CC"/>
                </a:solidFill>
                <a:latin typeface="Arial MT"/>
                <a:cs typeface="Arial MT"/>
              </a:rPr>
              <a:t> </a:t>
            </a:r>
            <a:r>
              <a:rPr sz="1800" spc="-10" dirty="0">
                <a:solidFill>
                  <a:srgbClr val="CC00CC"/>
                </a:solidFill>
                <a:latin typeface="Arial MT"/>
                <a:cs typeface="Arial MT"/>
              </a:rPr>
              <a:t>heaters</a:t>
            </a:r>
            <a:r>
              <a:rPr sz="1800" spc="-10" dirty="0">
                <a:latin typeface="Arial MT"/>
                <a:cs typeface="Arial MT"/>
              </a:rPr>
              <a:t>).</a:t>
            </a:r>
            <a:endParaRPr sz="1800">
              <a:latin typeface="Arial MT"/>
              <a:cs typeface="Arial MT"/>
            </a:endParaRPr>
          </a:p>
        </p:txBody>
      </p:sp>
      <p:pic>
        <p:nvPicPr>
          <p:cNvPr id="7" name="object 7"/>
          <p:cNvPicPr/>
          <p:nvPr/>
        </p:nvPicPr>
        <p:blipFill>
          <a:blip r:embed="rId2" cstate="print"/>
          <a:stretch>
            <a:fillRect/>
          </a:stretch>
        </p:blipFill>
        <p:spPr>
          <a:xfrm>
            <a:off x="1833244" y="-673736"/>
            <a:ext cx="3652520" cy="3568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AE0C50-8BA6-4489-A594-01522C102D4A}"/>
              </a:ext>
            </a:extLst>
          </p:cNvPr>
          <p:cNvGraphicFramePr>
            <a:graphicFrameLocks noGrp="1"/>
          </p:cNvGraphicFramePr>
          <p:nvPr>
            <p:extLst>
              <p:ext uri="{D42A27DB-BD31-4B8C-83A1-F6EECF244321}">
                <p14:modId xmlns:p14="http://schemas.microsoft.com/office/powerpoint/2010/main" val="2094209209"/>
              </p:ext>
            </p:extLst>
          </p:nvPr>
        </p:nvGraphicFramePr>
        <p:xfrm>
          <a:off x="1640539" y="1066802"/>
          <a:ext cx="8265462" cy="7421256"/>
        </p:xfrm>
        <a:graphic>
          <a:graphicData uri="http://schemas.openxmlformats.org/drawingml/2006/table">
            <a:tbl>
              <a:tblPr>
                <a:tableStyleId>{616DA210-FB5B-4158-B5E0-FEB733F419BA}</a:tableStyleId>
              </a:tblPr>
              <a:tblGrid>
                <a:gridCol w="721661">
                  <a:extLst>
                    <a:ext uri="{9D8B030D-6E8A-4147-A177-3AD203B41FA5}">
                      <a16:colId xmlns:a16="http://schemas.microsoft.com/office/drawing/2014/main" val="20390460"/>
                    </a:ext>
                  </a:extLst>
                </a:gridCol>
                <a:gridCol w="1455836">
                  <a:extLst>
                    <a:ext uri="{9D8B030D-6E8A-4147-A177-3AD203B41FA5}">
                      <a16:colId xmlns:a16="http://schemas.microsoft.com/office/drawing/2014/main" val="2816424189"/>
                    </a:ext>
                  </a:extLst>
                </a:gridCol>
                <a:gridCol w="1577571">
                  <a:extLst>
                    <a:ext uri="{9D8B030D-6E8A-4147-A177-3AD203B41FA5}">
                      <a16:colId xmlns:a16="http://schemas.microsoft.com/office/drawing/2014/main" val="2291065857"/>
                    </a:ext>
                  </a:extLst>
                </a:gridCol>
                <a:gridCol w="2227850">
                  <a:extLst>
                    <a:ext uri="{9D8B030D-6E8A-4147-A177-3AD203B41FA5}">
                      <a16:colId xmlns:a16="http://schemas.microsoft.com/office/drawing/2014/main" val="3809004513"/>
                    </a:ext>
                  </a:extLst>
                </a:gridCol>
                <a:gridCol w="2282544">
                  <a:extLst>
                    <a:ext uri="{9D8B030D-6E8A-4147-A177-3AD203B41FA5}">
                      <a16:colId xmlns:a16="http://schemas.microsoft.com/office/drawing/2014/main" val="3979626152"/>
                    </a:ext>
                  </a:extLst>
                </a:gridCol>
              </a:tblGrid>
              <a:tr h="2019129">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814" marR="27814"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Heat Pump, Heat Engine, Refrigerator and their differences</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Carnot Cycle (PV and TS diagram with Efficiency)</a:t>
                      </a:r>
                    </a:p>
                  </a:txBody>
                  <a:tcPr marL="27814" marR="27814" marT="0" marB="0" anchor="ct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814" marR="27814" marT="0" marB="0" anchor="ctr"/>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Assignment, Written exam, Quiz, CT</a:t>
                      </a:r>
                    </a:p>
                  </a:txBody>
                  <a:tcPr marL="27814" marR="27814" marT="0" marB="0" anchor="ctr"/>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CLO 3, CLO 4</a:t>
                      </a: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7814" marR="27814" marT="0" marB="0"/>
                </a:tc>
                <a:extLst>
                  <a:ext uri="{0D108BD9-81ED-4DB2-BD59-A6C34878D82A}">
                    <a16:rowId xmlns:a16="http://schemas.microsoft.com/office/drawing/2014/main" val="3261472527"/>
                  </a:ext>
                </a:extLst>
              </a:tr>
              <a:tr h="292608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814" marR="27814"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Otto Cycle (PV and TS diagram with Efficiency)</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Ericson and Stirling Cycle (PV and TS diagram with Efficiency), Diesel Cycle (PV and TS diagram with Efficiency)</a:t>
                      </a:r>
                    </a:p>
                  </a:txBody>
                  <a:tcPr marL="27814" marR="2781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7814" marR="27814" marT="0" marB="0" anchor="ctr"/>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Assignment, Quiz, Written exam, CT</a:t>
                      </a:r>
                    </a:p>
                  </a:txBody>
                  <a:tcPr marL="27814" marR="2781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3, CLO 4</a:t>
                      </a: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7814" marR="27814" marT="0" marB="0" anchor="ctr"/>
                </a:tc>
                <a:extLst>
                  <a:ext uri="{0D108BD9-81ED-4DB2-BD59-A6C34878D82A}">
                    <a16:rowId xmlns:a16="http://schemas.microsoft.com/office/drawing/2014/main" val="3068506076"/>
                  </a:ext>
                </a:extLst>
              </a:tr>
              <a:tr h="2476047">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600">
                          <a:effectLst/>
                          <a:latin typeface="Times New Roman" panose="02020603050405020304" pitchFamily="18" charset="0"/>
                          <a:cs typeface="Times New Roman" panose="02020603050405020304" pitchFamily="18" charset="0"/>
                        </a:rPr>
                        <a:t>    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814" marR="27814"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Rankine Cycle (PV and TS diagram with Efficiency)</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Rankine Cycle with Reheat and Regeneration and intercooling</a:t>
                      </a:r>
                    </a:p>
                  </a:txBody>
                  <a:tcPr marL="27814" marR="2781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 Group discussion,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814" marR="27814" marT="0" marB="0" anchor="ctr"/>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Assignment, Quiz, Written exam , CT</a:t>
                      </a:r>
                    </a:p>
                  </a:txBody>
                  <a:tcPr marL="27814" marR="2781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4, CLO 5</a:t>
                      </a:r>
                    </a:p>
                    <a:p>
                      <a:pPr marL="0" marR="0">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7814" marR="27814" marT="0" marB="0" anchor="ctr"/>
                </a:tc>
                <a:extLst>
                  <a:ext uri="{0D108BD9-81ED-4DB2-BD59-A6C34878D82A}">
                    <a16:rowId xmlns:a16="http://schemas.microsoft.com/office/drawing/2014/main" val="2214601298"/>
                  </a:ext>
                </a:extLst>
              </a:tr>
            </a:tbl>
          </a:graphicData>
        </a:graphic>
      </p:graphicFrame>
      <p:graphicFrame>
        <p:nvGraphicFramePr>
          <p:cNvPr id="5" name="Table 4">
            <a:extLst>
              <a:ext uri="{FF2B5EF4-FFF2-40B4-BE49-F238E27FC236}">
                <a16:creationId xmlns:a16="http://schemas.microsoft.com/office/drawing/2014/main" id="{4BDD4B9F-DD58-4B31-93C0-3BB9164E4B75}"/>
              </a:ext>
            </a:extLst>
          </p:cNvPr>
          <p:cNvGraphicFramePr>
            <a:graphicFrameLocks noGrp="1"/>
          </p:cNvGraphicFramePr>
          <p:nvPr>
            <p:extLst>
              <p:ext uri="{D42A27DB-BD31-4B8C-83A1-F6EECF244321}">
                <p14:modId xmlns:p14="http://schemas.microsoft.com/office/powerpoint/2010/main" val="2291505236"/>
              </p:ext>
            </p:extLst>
          </p:nvPr>
        </p:nvGraphicFramePr>
        <p:xfrm>
          <a:off x="1640538" y="-151728"/>
          <a:ext cx="8265460" cy="1292479"/>
        </p:xfrm>
        <a:graphic>
          <a:graphicData uri="http://schemas.openxmlformats.org/drawingml/2006/table">
            <a:tbl>
              <a:tblPr>
                <a:tableStyleId>{616DA210-FB5B-4158-B5E0-FEB733F419BA}</a:tableStyleId>
              </a:tblPr>
              <a:tblGrid>
                <a:gridCol w="721662">
                  <a:extLst>
                    <a:ext uri="{9D8B030D-6E8A-4147-A177-3AD203B41FA5}">
                      <a16:colId xmlns:a16="http://schemas.microsoft.com/office/drawing/2014/main" val="1393367732"/>
                    </a:ext>
                  </a:extLst>
                </a:gridCol>
                <a:gridCol w="1371600">
                  <a:extLst>
                    <a:ext uri="{9D8B030D-6E8A-4147-A177-3AD203B41FA5}">
                      <a16:colId xmlns:a16="http://schemas.microsoft.com/office/drawing/2014/main" val="1329828738"/>
                    </a:ext>
                  </a:extLst>
                </a:gridCol>
                <a:gridCol w="1676400">
                  <a:extLst>
                    <a:ext uri="{9D8B030D-6E8A-4147-A177-3AD203B41FA5}">
                      <a16:colId xmlns:a16="http://schemas.microsoft.com/office/drawing/2014/main" val="2049814220"/>
                    </a:ext>
                  </a:extLst>
                </a:gridCol>
                <a:gridCol w="2227837">
                  <a:extLst>
                    <a:ext uri="{9D8B030D-6E8A-4147-A177-3AD203B41FA5}">
                      <a16:colId xmlns:a16="http://schemas.microsoft.com/office/drawing/2014/main" val="330412212"/>
                    </a:ext>
                  </a:extLst>
                </a:gridCol>
                <a:gridCol w="2267961">
                  <a:extLst>
                    <a:ext uri="{9D8B030D-6E8A-4147-A177-3AD203B41FA5}">
                      <a16:colId xmlns:a16="http://schemas.microsoft.com/office/drawing/2014/main" val="2546171149"/>
                    </a:ext>
                  </a:extLst>
                </a:gridCol>
              </a:tblGrid>
              <a:tr h="262673">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Course Plan Specifying Content, CLOs, </a:t>
                      </a:r>
                      <a:r>
                        <a:rPr lang="en-US" sz="1600" b="1" dirty="0">
                          <a:effectLst/>
                          <a:latin typeface="Times New Roman" panose="02020603050405020304" pitchFamily="18" charset="0"/>
                          <a:cs typeface="Times New Roman" panose="02020603050405020304" pitchFamily="18" charset="0"/>
                        </a:rPr>
                        <a:t>Teaching Learning Strategy and Assessment Strategy</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2659964"/>
                  </a:ext>
                </a:extLst>
              </a:tr>
              <a:tr h="245911">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0560661"/>
                  </a:ext>
                </a:extLst>
              </a:tr>
              <a:tr h="558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Times New Roman" panose="02020603050405020304" pitchFamily="18" charset="0"/>
                          <a:cs typeface="Times New Roman" panose="02020603050405020304" pitchFamily="18" charset="0"/>
                        </a:rPr>
                        <a:t>Week</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marL="37085" marR="37085" marT="0" marB="0"/>
                </a:tc>
                <a:tc>
                  <a:txBody>
                    <a:bodyPr/>
                    <a:lstStyle/>
                    <a:p>
                      <a:r>
                        <a:rPr lang="en-US" sz="1600" dirty="0">
                          <a:effectLst/>
                          <a:latin typeface="Times New Roman" panose="02020603050405020304" pitchFamily="18" charset="0"/>
                          <a:cs typeface="Times New Roman" panose="02020603050405020304" pitchFamily="18" charset="0"/>
                        </a:rPr>
                        <a:t>Topics</a:t>
                      </a:r>
                      <a:endParaRPr lang="en-US" sz="1600" dirty="0">
                        <a:latin typeface="Times New Roman" panose="02020603050405020304" pitchFamily="18" charset="0"/>
                        <a:cs typeface="Times New Roman" panose="02020603050405020304" pitchFamily="18" charset="0"/>
                      </a:endParaRPr>
                    </a:p>
                  </a:txBody>
                  <a:tcPr marL="37085" marR="37085" marT="0" marB="0"/>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Teaching Learning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lgn="ctr">
                        <a:spcBef>
                          <a:spcPts val="0"/>
                        </a:spcBef>
                        <a:spcAft>
                          <a:spcPts val="0"/>
                        </a:spcAft>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Written exam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Corresponding CLOs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extLst>
                  <a:ext uri="{0D108BD9-81ED-4DB2-BD59-A6C34878D82A}">
                    <a16:rowId xmlns:a16="http://schemas.microsoft.com/office/drawing/2014/main" val="270684521"/>
                  </a:ext>
                </a:extLst>
              </a:tr>
            </a:tbl>
          </a:graphicData>
        </a:graphic>
      </p:graphicFrame>
    </p:spTree>
    <p:extLst>
      <p:ext uri="{BB962C8B-B14F-4D97-AF65-F5344CB8AC3E}">
        <p14:creationId xmlns:p14="http://schemas.microsoft.com/office/powerpoint/2010/main" val="3418315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grpSp>
        <p:nvGrpSpPr>
          <p:cNvPr id="3" name="object 3"/>
          <p:cNvGrpSpPr/>
          <p:nvPr/>
        </p:nvGrpSpPr>
        <p:grpSpPr>
          <a:xfrm>
            <a:off x="1828166" y="424815"/>
            <a:ext cx="8249920" cy="4217035"/>
            <a:chOff x="456565" y="2025014"/>
            <a:chExt cx="8249920" cy="4217035"/>
          </a:xfrm>
        </p:grpSpPr>
        <p:pic>
          <p:nvPicPr>
            <p:cNvPr id="4" name="object 4"/>
            <p:cNvPicPr/>
            <p:nvPr/>
          </p:nvPicPr>
          <p:blipFill>
            <a:blip r:embed="rId2" cstate="print"/>
            <a:stretch>
              <a:fillRect/>
            </a:stretch>
          </p:blipFill>
          <p:spPr>
            <a:xfrm>
              <a:off x="456565" y="2742831"/>
              <a:ext cx="8232648" cy="3498977"/>
            </a:xfrm>
            <a:prstGeom prst="rect">
              <a:avLst/>
            </a:prstGeom>
          </p:spPr>
        </p:pic>
        <p:pic>
          <p:nvPicPr>
            <p:cNvPr id="5" name="object 5"/>
            <p:cNvPicPr/>
            <p:nvPr/>
          </p:nvPicPr>
          <p:blipFill>
            <a:blip r:embed="rId3" cstate="print"/>
            <a:stretch>
              <a:fillRect/>
            </a:stretch>
          </p:blipFill>
          <p:spPr>
            <a:xfrm>
              <a:off x="4470780" y="2044826"/>
              <a:ext cx="4215384" cy="1078991"/>
            </a:xfrm>
            <a:prstGeom prst="rect">
              <a:avLst/>
            </a:prstGeom>
          </p:spPr>
        </p:pic>
        <p:sp>
          <p:nvSpPr>
            <p:cNvPr id="6" name="object 6"/>
            <p:cNvSpPr/>
            <p:nvPr/>
          </p:nvSpPr>
          <p:spPr>
            <a:xfrm>
              <a:off x="4460874" y="2034920"/>
              <a:ext cx="4235450" cy="1099185"/>
            </a:xfrm>
            <a:custGeom>
              <a:avLst/>
              <a:gdLst/>
              <a:ahLst/>
              <a:cxnLst/>
              <a:rect l="l" t="t" r="r" b="b"/>
              <a:pathLst>
                <a:path w="4235450" h="1099185">
                  <a:moveTo>
                    <a:pt x="0" y="1098803"/>
                  </a:moveTo>
                  <a:lnTo>
                    <a:pt x="4235196" y="1098803"/>
                  </a:lnTo>
                  <a:lnTo>
                    <a:pt x="4235196" y="0"/>
                  </a:lnTo>
                  <a:lnTo>
                    <a:pt x="0" y="0"/>
                  </a:lnTo>
                  <a:lnTo>
                    <a:pt x="0" y="1098803"/>
                  </a:lnTo>
                  <a:close/>
                </a:path>
              </a:pathLst>
            </a:custGeom>
            <a:ln w="19812">
              <a:solidFill>
                <a:srgbClr val="808080"/>
              </a:solidFill>
            </a:ln>
          </p:spPr>
          <p:txBody>
            <a:bodyPr wrap="square" lIns="0" tIns="0" rIns="0" bIns="0" rtlCol="0"/>
            <a:lstStyle/>
            <a:p>
              <a:endParaRPr sz="1800"/>
            </a:p>
          </p:txBody>
        </p:sp>
      </p:grpSp>
      <p:sp>
        <p:nvSpPr>
          <p:cNvPr id="7" name="object 7"/>
          <p:cNvSpPr txBox="1">
            <a:spLocks noGrp="1"/>
          </p:cNvSpPr>
          <p:nvPr>
            <p:ph type="title"/>
          </p:nvPr>
        </p:nvSpPr>
        <p:spPr>
          <a:xfrm>
            <a:off x="1881632" y="-1346201"/>
            <a:ext cx="3582035" cy="382156"/>
          </a:xfrm>
          <a:prstGeom prst="rect">
            <a:avLst/>
          </a:prstGeom>
        </p:spPr>
        <p:txBody>
          <a:bodyPr vert="horz" wrap="square" lIns="0" tIns="12700" rIns="0" bIns="0" rtlCol="0" anchor="t">
            <a:spAutoFit/>
          </a:bodyPr>
          <a:lstStyle/>
          <a:p>
            <a:pPr marL="12700">
              <a:spcBef>
                <a:spcPts val="100"/>
              </a:spcBef>
            </a:pPr>
            <a:r>
              <a:rPr sz="2400" dirty="0">
                <a:solidFill>
                  <a:srgbClr val="FF3300"/>
                </a:solidFill>
              </a:rPr>
              <a:t>Open</a:t>
            </a:r>
            <a:r>
              <a:rPr sz="2400" spc="-75" dirty="0">
                <a:solidFill>
                  <a:srgbClr val="FF3300"/>
                </a:solidFill>
              </a:rPr>
              <a:t> </a:t>
            </a:r>
            <a:r>
              <a:rPr sz="2400" spc="-10" dirty="0">
                <a:solidFill>
                  <a:srgbClr val="FF3300"/>
                </a:solidFill>
              </a:rPr>
              <a:t>Feedwater</a:t>
            </a:r>
            <a:r>
              <a:rPr sz="2400" spc="-60" dirty="0">
                <a:solidFill>
                  <a:srgbClr val="FF3300"/>
                </a:solidFill>
              </a:rPr>
              <a:t> </a:t>
            </a:r>
            <a:r>
              <a:rPr sz="2400" spc="-10" dirty="0">
                <a:solidFill>
                  <a:srgbClr val="FF3300"/>
                </a:solidFill>
              </a:rPr>
              <a:t>Heaters</a:t>
            </a:r>
            <a:endParaRPr sz="2400"/>
          </a:p>
        </p:txBody>
      </p:sp>
      <p:sp>
        <p:nvSpPr>
          <p:cNvPr id="8" name="object 8"/>
          <p:cNvSpPr txBox="1"/>
          <p:nvPr/>
        </p:nvSpPr>
        <p:spPr>
          <a:xfrm>
            <a:off x="1831341" y="-885698"/>
            <a:ext cx="3801745" cy="1827615"/>
          </a:xfrm>
          <a:prstGeom prst="rect">
            <a:avLst/>
          </a:prstGeom>
        </p:spPr>
        <p:txBody>
          <a:bodyPr vert="horz" wrap="square" lIns="0" tIns="14604" rIns="0" bIns="0" rtlCol="0">
            <a:spAutoFit/>
          </a:bodyPr>
          <a:lstStyle/>
          <a:p>
            <a:pPr marL="12700" marR="5080">
              <a:lnSpc>
                <a:spcPct val="99400"/>
              </a:lnSpc>
              <a:spcBef>
                <a:spcPts val="114"/>
              </a:spcBef>
            </a:pPr>
            <a:r>
              <a:rPr sz="1700" dirty="0">
                <a:latin typeface="Arial MT"/>
                <a:cs typeface="Arial MT"/>
              </a:rPr>
              <a:t>An</a:t>
            </a:r>
            <a:r>
              <a:rPr sz="1700" spc="-25" dirty="0">
                <a:latin typeface="Arial MT"/>
                <a:cs typeface="Arial MT"/>
              </a:rPr>
              <a:t> </a:t>
            </a:r>
            <a:r>
              <a:rPr sz="1700" b="1" dirty="0">
                <a:solidFill>
                  <a:srgbClr val="CC00CC"/>
                </a:solidFill>
                <a:latin typeface="Arial"/>
                <a:cs typeface="Arial"/>
              </a:rPr>
              <a:t>open</a:t>
            </a:r>
            <a:r>
              <a:rPr sz="1700" b="1" spc="-35" dirty="0">
                <a:solidFill>
                  <a:srgbClr val="CC00CC"/>
                </a:solidFill>
                <a:latin typeface="Arial"/>
                <a:cs typeface="Arial"/>
              </a:rPr>
              <a:t> </a:t>
            </a:r>
            <a:r>
              <a:rPr sz="1700" dirty="0">
                <a:latin typeface="Arial MT"/>
                <a:cs typeface="Arial MT"/>
              </a:rPr>
              <a:t>(or</a:t>
            </a:r>
            <a:r>
              <a:rPr sz="1700" spc="-50" dirty="0">
                <a:latin typeface="Arial MT"/>
                <a:cs typeface="Arial MT"/>
              </a:rPr>
              <a:t> </a:t>
            </a:r>
            <a:r>
              <a:rPr sz="1700" b="1" spc="-10" dirty="0">
                <a:solidFill>
                  <a:srgbClr val="CC00CC"/>
                </a:solidFill>
                <a:latin typeface="Arial"/>
                <a:cs typeface="Arial"/>
              </a:rPr>
              <a:t>direct-</a:t>
            </a:r>
            <a:r>
              <a:rPr sz="1700" b="1" dirty="0">
                <a:solidFill>
                  <a:srgbClr val="CC00CC"/>
                </a:solidFill>
                <a:latin typeface="Arial"/>
                <a:cs typeface="Arial"/>
              </a:rPr>
              <a:t>contact</a:t>
            </a:r>
            <a:r>
              <a:rPr sz="1700" dirty="0">
                <a:latin typeface="Arial MT"/>
                <a:cs typeface="Arial MT"/>
              </a:rPr>
              <a:t>)</a:t>
            </a:r>
            <a:r>
              <a:rPr sz="1700" spc="-45" dirty="0">
                <a:latin typeface="Arial MT"/>
                <a:cs typeface="Arial MT"/>
              </a:rPr>
              <a:t> </a:t>
            </a:r>
            <a:r>
              <a:rPr sz="1700" b="1" spc="-10" dirty="0">
                <a:solidFill>
                  <a:srgbClr val="CC00CC"/>
                </a:solidFill>
                <a:latin typeface="Arial"/>
                <a:cs typeface="Arial"/>
              </a:rPr>
              <a:t>feedwater </a:t>
            </a:r>
            <a:r>
              <a:rPr sz="1700" b="1" dirty="0">
                <a:solidFill>
                  <a:srgbClr val="CC00CC"/>
                </a:solidFill>
                <a:latin typeface="Arial"/>
                <a:cs typeface="Arial"/>
              </a:rPr>
              <a:t>heater</a:t>
            </a:r>
            <a:r>
              <a:rPr sz="1700" b="1" spc="-40" dirty="0">
                <a:solidFill>
                  <a:srgbClr val="CC00CC"/>
                </a:solidFill>
                <a:latin typeface="Arial"/>
                <a:cs typeface="Arial"/>
              </a:rPr>
              <a:t> </a:t>
            </a:r>
            <a:r>
              <a:rPr sz="1700" dirty="0">
                <a:latin typeface="Arial MT"/>
                <a:cs typeface="Arial MT"/>
              </a:rPr>
              <a:t>is</a:t>
            </a:r>
            <a:r>
              <a:rPr sz="1700" spc="-35" dirty="0">
                <a:latin typeface="Arial MT"/>
                <a:cs typeface="Arial MT"/>
              </a:rPr>
              <a:t> </a:t>
            </a:r>
            <a:r>
              <a:rPr sz="1700" dirty="0">
                <a:latin typeface="Arial MT"/>
                <a:cs typeface="Arial MT"/>
              </a:rPr>
              <a:t>basically</a:t>
            </a:r>
            <a:r>
              <a:rPr sz="1700" spc="-35" dirty="0">
                <a:latin typeface="Arial MT"/>
                <a:cs typeface="Arial MT"/>
              </a:rPr>
              <a:t> </a:t>
            </a:r>
            <a:r>
              <a:rPr sz="1700" dirty="0">
                <a:latin typeface="Arial MT"/>
                <a:cs typeface="Arial MT"/>
              </a:rPr>
              <a:t>a</a:t>
            </a:r>
            <a:r>
              <a:rPr sz="1700" spc="-30" dirty="0">
                <a:latin typeface="Arial MT"/>
                <a:cs typeface="Arial MT"/>
              </a:rPr>
              <a:t> </a:t>
            </a:r>
            <a:r>
              <a:rPr sz="1700" i="1" dirty="0">
                <a:latin typeface="Arial"/>
                <a:cs typeface="Arial"/>
              </a:rPr>
              <a:t>mixing</a:t>
            </a:r>
            <a:r>
              <a:rPr sz="1700" i="1" spc="-30" dirty="0">
                <a:latin typeface="Arial"/>
                <a:cs typeface="Arial"/>
              </a:rPr>
              <a:t> </a:t>
            </a:r>
            <a:r>
              <a:rPr sz="1700" i="1" spc="-10" dirty="0">
                <a:latin typeface="Arial"/>
                <a:cs typeface="Arial"/>
              </a:rPr>
              <a:t>chamber, </a:t>
            </a:r>
            <a:r>
              <a:rPr sz="1700" dirty="0">
                <a:latin typeface="Arial MT"/>
                <a:cs typeface="Arial MT"/>
              </a:rPr>
              <a:t>where</a:t>
            </a:r>
            <a:r>
              <a:rPr sz="1700" spc="-55" dirty="0">
                <a:latin typeface="Arial MT"/>
                <a:cs typeface="Arial MT"/>
              </a:rPr>
              <a:t> </a:t>
            </a:r>
            <a:r>
              <a:rPr sz="1700" dirty="0">
                <a:latin typeface="Arial MT"/>
                <a:cs typeface="Arial MT"/>
              </a:rPr>
              <a:t>the</a:t>
            </a:r>
            <a:r>
              <a:rPr sz="1700" spc="-40" dirty="0">
                <a:latin typeface="Arial MT"/>
                <a:cs typeface="Arial MT"/>
              </a:rPr>
              <a:t> </a:t>
            </a:r>
            <a:r>
              <a:rPr sz="1700" dirty="0">
                <a:latin typeface="Arial MT"/>
                <a:cs typeface="Arial MT"/>
              </a:rPr>
              <a:t>steam</a:t>
            </a:r>
            <a:r>
              <a:rPr sz="1700" spc="-50" dirty="0">
                <a:latin typeface="Arial MT"/>
                <a:cs typeface="Arial MT"/>
              </a:rPr>
              <a:t> </a:t>
            </a:r>
            <a:r>
              <a:rPr sz="1700" dirty="0">
                <a:latin typeface="Arial MT"/>
                <a:cs typeface="Arial MT"/>
              </a:rPr>
              <a:t>extracted</a:t>
            </a:r>
            <a:r>
              <a:rPr sz="1700" spc="-45" dirty="0">
                <a:latin typeface="Arial MT"/>
                <a:cs typeface="Arial MT"/>
              </a:rPr>
              <a:t> </a:t>
            </a:r>
            <a:r>
              <a:rPr sz="1700" dirty="0">
                <a:latin typeface="Arial MT"/>
                <a:cs typeface="Arial MT"/>
              </a:rPr>
              <a:t>from</a:t>
            </a:r>
            <a:r>
              <a:rPr sz="1700" spc="-50" dirty="0">
                <a:latin typeface="Arial MT"/>
                <a:cs typeface="Arial MT"/>
              </a:rPr>
              <a:t> </a:t>
            </a:r>
            <a:r>
              <a:rPr sz="1700" spc="-25" dirty="0">
                <a:latin typeface="Arial MT"/>
                <a:cs typeface="Arial MT"/>
              </a:rPr>
              <a:t>the </a:t>
            </a:r>
            <a:r>
              <a:rPr sz="1700" dirty="0">
                <a:latin typeface="Arial MT"/>
                <a:cs typeface="Arial MT"/>
              </a:rPr>
              <a:t>turbine</a:t>
            </a:r>
            <a:r>
              <a:rPr sz="1700" spc="-65" dirty="0">
                <a:latin typeface="Arial MT"/>
                <a:cs typeface="Arial MT"/>
              </a:rPr>
              <a:t> </a:t>
            </a:r>
            <a:r>
              <a:rPr sz="1700" dirty="0">
                <a:latin typeface="Arial MT"/>
                <a:cs typeface="Arial MT"/>
              </a:rPr>
              <a:t>mixes</a:t>
            </a:r>
            <a:r>
              <a:rPr sz="1700" spc="-80" dirty="0">
                <a:latin typeface="Arial MT"/>
                <a:cs typeface="Arial MT"/>
              </a:rPr>
              <a:t> </a:t>
            </a:r>
            <a:r>
              <a:rPr sz="1700" dirty="0">
                <a:latin typeface="Arial MT"/>
                <a:cs typeface="Arial MT"/>
              </a:rPr>
              <a:t>with</a:t>
            </a:r>
            <a:r>
              <a:rPr sz="1700" spc="-60" dirty="0">
                <a:latin typeface="Arial MT"/>
                <a:cs typeface="Arial MT"/>
              </a:rPr>
              <a:t> </a:t>
            </a:r>
            <a:r>
              <a:rPr sz="1700" dirty="0">
                <a:latin typeface="Arial MT"/>
                <a:cs typeface="Arial MT"/>
              </a:rPr>
              <a:t>the</a:t>
            </a:r>
            <a:r>
              <a:rPr sz="1700" spc="-60" dirty="0">
                <a:latin typeface="Arial MT"/>
                <a:cs typeface="Arial MT"/>
              </a:rPr>
              <a:t> </a:t>
            </a:r>
            <a:r>
              <a:rPr sz="1700" dirty="0">
                <a:latin typeface="Arial MT"/>
                <a:cs typeface="Arial MT"/>
              </a:rPr>
              <a:t>feedwater</a:t>
            </a:r>
            <a:r>
              <a:rPr sz="1700" spc="-70" dirty="0">
                <a:latin typeface="Arial MT"/>
                <a:cs typeface="Arial MT"/>
              </a:rPr>
              <a:t> </a:t>
            </a:r>
            <a:r>
              <a:rPr sz="1700" spc="-10" dirty="0">
                <a:latin typeface="Arial MT"/>
                <a:cs typeface="Arial MT"/>
              </a:rPr>
              <a:t>exiting </a:t>
            </a:r>
            <a:r>
              <a:rPr sz="1700" dirty="0">
                <a:latin typeface="Arial MT"/>
                <a:cs typeface="Arial MT"/>
              </a:rPr>
              <a:t>the</a:t>
            </a:r>
            <a:r>
              <a:rPr sz="1700" spc="-40" dirty="0">
                <a:latin typeface="Arial MT"/>
                <a:cs typeface="Arial MT"/>
              </a:rPr>
              <a:t> </a:t>
            </a:r>
            <a:r>
              <a:rPr sz="1700" dirty="0">
                <a:latin typeface="Arial MT"/>
                <a:cs typeface="Arial MT"/>
              </a:rPr>
              <a:t>pump.</a:t>
            </a:r>
            <a:r>
              <a:rPr sz="1700" spc="-50" dirty="0">
                <a:latin typeface="Arial MT"/>
                <a:cs typeface="Arial MT"/>
              </a:rPr>
              <a:t> </a:t>
            </a:r>
            <a:r>
              <a:rPr sz="1700" dirty="0">
                <a:latin typeface="Arial MT"/>
                <a:cs typeface="Arial MT"/>
              </a:rPr>
              <a:t>Ideally,</a:t>
            </a:r>
            <a:r>
              <a:rPr sz="1700" spc="-45" dirty="0">
                <a:latin typeface="Arial MT"/>
                <a:cs typeface="Arial MT"/>
              </a:rPr>
              <a:t> </a:t>
            </a:r>
            <a:r>
              <a:rPr sz="1700" dirty="0">
                <a:latin typeface="Arial MT"/>
                <a:cs typeface="Arial MT"/>
              </a:rPr>
              <a:t>the</a:t>
            </a:r>
            <a:r>
              <a:rPr sz="1700" spc="-40" dirty="0">
                <a:latin typeface="Arial MT"/>
                <a:cs typeface="Arial MT"/>
              </a:rPr>
              <a:t> </a:t>
            </a:r>
            <a:r>
              <a:rPr sz="1700" dirty="0">
                <a:latin typeface="Arial MT"/>
                <a:cs typeface="Arial MT"/>
              </a:rPr>
              <a:t>mixture</a:t>
            </a:r>
            <a:r>
              <a:rPr sz="1700" spc="-45" dirty="0">
                <a:latin typeface="Arial MT"/>
                <a:cs typeface="Arial MT"/>
              </a:rPr>
              <a:t> </a:t>
            </a:r>
            <a:r>
              <a:rPr sz="1700" spc="-10" dirty="0">
                <a:latin typeface="Arial MT"/>
                <a:cs typeface="Arial MT"/>
              </a:rPr>
              <a:t>leaves </a:t>
            </a:r>
            <a:r>
              <a:rPr sz="1700" dirty="0">
                <a:latin typeface="Arial MT"/>
                <a:cs typeface="Arial MT"/>
              </a:rPr>
              <a:t>the</a:t>
            </a:r>
            <a:r>
              <a:rPr sz="1700" spc="-40" dirty="0">
                <a:latin typeface="Arial MT"/>
                <a:cs typeface="Arial MT"/>
              </a:rPr>
              <a:t> </a:t>
            </a:r>
            <a:r>
              <a:rPr sz="1700" dirty="0">
                <a:latin typeface="Arial MT"/>
                <a:cs typeface="Arial MT"/>
              </a:rPr>
              <a:t>heater</a:t>
            </a:r>
            <a:r>
              <a:rPr sz="1700" spc="-50" dirty="0">
                <a:latin typeface="Arial MT"/>
                <a:cs typeface="Arial MT"/>
              </a:rPr>
              <a:t> </a:t>
            </a:r>
            <a:r>
              <a:rPr sz="1700" dirty="0">
                <a:latin typeface="Arial MT"/>
                <a:cs typeface="Arial MT"/>
              </a:rPr>
              <a:t>as</a:t>
            </a:r>
            <a:r>
              <a:rPr sz="1700" spc="-40" dirty="0">
                <a:latin typeface="Arial MT"/>
                <a:cs typeface="Arial MT"/>
              </a:rPr>
              <a:t> </a:t>
            </a:r>
            <a:r>
              <a:rPr sz="1700" dirty="0">
                <a:latin typeface="Arial MT"/>
                <a:cs typeface="Arial MT"/>
              </a:rPr>
              <a:t>a</a:t>
            </a:r>
            <a:r>
              <a:rPr sz="1700" spc="-35" dirty="0">
                <a:latin typeface="Arial MT"/>
                <a:cs typeface="Arial MT"/>
              </a:rPr>
              <a:t> </a:t>
            </a:r>
            <a:r>
              <a:rPr sz="1700" dirty="0">
                <a:latin typeface="Arial MT"/>
                <a:cs typeface="Arial MT"/>
              </a:rPr>
              <a:t>saturated</a:t>
            </a:r>
            <a:r>
              <a:rPr sz="1700" spc="-35" dirty="0">
                <a:latin typeface="Arial MT"/>
                <a:cs typeface="Arial MT"/>
              </a:rPr>
              <a:t> </a:t>
            </a:r>
            <a:r>
              <a:rPr sz="1700" dirty="0">
                <a:latin typeface="Arial MT"/>
                <a:cs typeface="Arial MT"/>
              </a:rPr>
              <a:t>liquid</a:t>
            </a:r>
            <a:r>
              <a:rPr sz="1700" spc="-60" dirty="0">
                <a:latin typeface="Arial MT"/>
                <a:cs typeface="Arial MT"/>
              </a:rPr>
              <a:t> </a:t>
            </a:r>
            <a:r>
              <a:rPr sz="1700" dirty="0">
                <a:latin typeface="Arial MT"/>
                <a:cs typeface="Arial MT"/>
              </a:rPr>
              <a:t>at</a:t>
            </a:r>
            <a:r>
              <a:rPr sz="1700" spc="-45" dirty="0">
                <a:latin typeface="Arial MT"/>
                <a:cs typeface="Arial MT"/>
              </a:rPr>
              <a:t> </a:t>
            </a:r>
            <a:r>
              <a:rPr sz="1700" spc="-25" dirty="0">
                <a:latin typeface="Arial MT"/>
                <a:cs typeface="Arial MT"/>
              </a:rPr>
              <a:t>the </a:t>
            </a:r>
            <a:r>
              <a:rPr sz="1700" dirty="0">
                <a:latin typeface="Arial MT"/>
                <a:cs typeface="Arial MT"/>
              </a:rPr>
              <a:t>heater</a:t>
            </a:r>
            <a:r>
              <a:rPr sz="1700" spc="-65" dirty="0">
                <a:latin typeface="Arial MT"/>
                <a:cs typeface="Arial MT"/>
              </a:rPr>
              <a:t> </a:t>
            </a:r>
            <a:r>
              <a:rPr sz="1700" spc="-10" dirty="0">
                <a:latin typeface="Arial MT"/>
                <a:cs typeface="Arial MT"/>
              </a:rPr>
              <a:t>pressure.</a:t>
            </a:r>
            <a:endParaRPr sz="1700">
              <a:latin typeface="Arial MT"/>
              <a:cs typeface="Arial MT"/>
            </a:endParaRPr>
          </a:p>
        </p:txBody>
      </p:sp>
      <p:sp>
        <p:nvSpPr>
          <p:cNvPr id="9" name="object 9"/>
          <p:cNvSpPr txBox="1"/>
          <p:nvPr/>
        </p:nvSpPr>
        <p:spPr>
          <a:xfrm>
            <a:off x="2078227" y="4586427"/>
            <a:ext cx="6953250" cy="289823"/>
          </a:xfrm>
          <a:prstGeom prst="rect">
            <a:avLst/>
          </a:prstGeom>
        </p:spPr>
        <p:txBody>
          <a:bodyPr vert="horz" wrap="square" lIns="0" tIns="12700" rIns="0" bIns="0" rtlCol="0">
            <a:spAutoFit/>
          </a:bodyPr>
          <a:lstStyle/>
          <a:p>
            <a:pPr marL="12700">
              <a:spcBef>
                <a:spcPts val="100"/>
              </a:spcBef>
            </a:pPr>
            <a:r>
              <a:rPr sz="1800" dirty="0">
                <a:solidFill>
                  <a:srgbClr val="3333FF"/>
                </a:solidFill>
                <a:latin typeface="Arial MT"/>
                <a:cs typeface="Arial MT"/>
              </a:rPr>
              <a:t>The</a:t>
            </a:r>
            <a:r>
              <a:rPr sz="1800" spc="-75" dirty="0">
                <a:solidFill>
                  <a:srgbClr val="3333FF"/>
                </a:solidFill>
                <a:latin typeface="Arial MT"/>
                <a:cs typeface="Arial MT"/>
              </a:rPr>
              <a:t> </a:t>
            </a:r>
            <a:r>
              <a:rPr sz="1800" dirty="0">
                <a:solidFill>
                  <a:srgbClr val="3333FF"/>
                </a:solidFill>
                <a:latin typeface="Arial MT"/>
                <a:cs typeface="Arial MT"/>
              </a:rPr>
              <a:t>ideal</a:t>
            </a:r>
            <a:r>
              <a:rPr sz="1800" spc="-55" dirty="0">
                <a:solidFill>
                  <a:srgbClr val="3333FF"/>
                </a:solidFill>
                <a:latin typeface="Arial MT"/>
                <a:cs typeface="Arial MT"/>
              </a:rPr>
              <a:t> </a:t>
            </a:r>
            <a:r>
              <a:rPr sz="1800" dirty="0">
                <a:solidFill>
                  <a:srgbClr val="3333FF"/>
                </a:solidFill>
                <a:latin typeface="Arial MT"/>
                <a:cs typeface="Arial MT"/>
              </a:rPr>
              <a:t>regenerative</a:t>
            </a:r>
            <a:r>
              <a:rPr sz="1800" spc="-30" dirty="0">
                <a:solidFill>
                  <a:srgbClr val="3333FF"/>
                </a:solidFill>
                <a:latin typeface="Arial MT"/>
                <a:cs typeface="Arial MT"/>
              </a:rPr>
              <a:t> </a:t>
            </a:r>
            <a:r>
              <a:rPr sz="1800" dirty="0">
                <a:solidFill>
                  <a:srgbClr val="3333FF"/>
                </a:solidFill>
                <a:latin typeface="Arial MT"/>
                <a:cs typeface="Arial MT"/>
              </a:rPr>
              <a:t>Rankine</a:t>
            </a:r>
            <a:r>
              <a:rPr sz="1800" spc="-45" dirty="0">
                <a:solidFill>
                  <a:srgbClr val="3333FF"/>
                </a:solidFill>
                <a:latin typeface="Arial MT"/>
                <a:cs typeface="Arial MT"/>
              </a:rPr>
              <a:t> </a:t>
            </a:r>
            <a:r>
              <a:rPr sz="1800" dirty="0">
                <a:solidFill>
                  <a:srgbClr val="3333FF"/>
                </a:solidFill>
                <a:latin typeface="Arial MT"/>
                <a:cs typeface="Arial MT"/>
              </a:rPr>
              <a:t>cycle</a:t>
            </a:r>
            <a:r>
              <a:rPr sz="1800" spc="-40" dirty="0">
                <a:solidFill>
                  <a:srgbClr val="3333FF"/>
                </a:solidFill>
                <a:latin typeface="Arial MT"/>
                <a:cs typeface="Arial MT"/>
              </a:rPr>
              <a:t> </a:t>
            </a:r>
            <a:r>
              <a:rPr sz="1800" dirty="0">
                <a:solidFill>
                  <a:srgbClr val="3333FF"/>
                </a:solidFill>
                <a:latin typeface="Arial MT"/>
                <a:cs typeface="Arial MT"/>
              </a:rPr>
              <a:t>with</a:t>
            </a:r>
            <a:r>
              <a:rPr sz="1800" spc="-15" dirty="0">
                <a:solidFill>
                  <a:srgbClr val="3333FF"/>
                </a:solidFill>
                <a:latin typeface="Arial MT"/>
                <a:cs typeface="Arial MT"/>
              </a:rPr>
              <a:t> </a:t>
            </a:r>
            <a:r>
              <a:rPr sz="1800" dirty="0">
                <a:solidFill>
                  <a:srgbClr val="3333FF"/>
                </a:solidFill>
                <a:latin typeface="Arial MT"/>
                <a:cs typeface="Arial MT"/>
              </a:rPr>
              <a:t>an</a:t>
            </a:r>
            <a:r>
              <a:rPr sz="1800" spc="-65" dirty="0">
                <a:solidFill>
                  <a:srgbClr val="3333FF"/>
                </a:solidFill>
                <a:latin typeface="Arial MT"/>
                <a:cs typeface="Arial MT"/>
              </a:rPr>
              <a:t> </a:t>
            </a:r>
            <a:r>
              <a:rPr sz="1800" dirty="0">
                <a:solidFill>
                  <a:srgbClr val="3333FF"/>
                </a:solidFill>
                <a:latin typeface="Arial MT"/>
                <a:cs typeface="Arial MT"/>
              </a:rPr>
              <a:t>open</a:t>
            </a:r>
            <a:r>
              <a:rPr sz="1800" spc="-45" dirty="0">
                <a:solidFill>
                  <a:srgbClr val="3333FF"/>
                </a:solidFill>
                <a:latin typeface="Arial MT"/>
                <a:cs typeface="Arial MT"/>
              </a:rPr>
              <a:t> </a:t>
            </a:r>
            <a:r>
              <a:rPr sz="1800" dirty="0">
                <a:solidFill>
                  <a:srgbClr val="3333FF"/>
                </a:solidFill>
                <a:latin typeface="Arial MT"/>
                <a:cs typeface="Arial MT"/>
              </a:rPr>
              <a:t>feedwater</a:t>
            </a:r>
            <a:r>
              <a:rPr sz="1800" spc="-15" dirty="0">
                <a:solidFill>
                  <a:srgbClr val="3333FF"/>
                </a:solidFill>
                <a:latin typeface="Arial MT"/>
                <a:cs typeface="Arial MT"/>
              </a:rPr>
              <a:t> </a:t>
            </a:r>
            <a:r>
              <a:rPr sz="1800" spc="-10" dirty="0">
                <a:solidFill>
                  <a:srgbClr val="3333FF"/>
                </a:solidFill>
                <a:latin typeface="Arial MT"/>
                <a:cs typeface="Arial MT"/>
              </a:rPr>
              <a:t>heater.</a:t>
            </a:r>
            <a:endParaRPr sz="1800">
              <a:latin typeface="Arial MT"/>
              <a:cs typeface="Arial MT"/>
            </a:endParaRPr>
          </a:p>
        </p:txBody>
      </p:sp>
      <p:grpSp>
        <p:nvGrpSpPr>
          <p:cNvPr id="10" name="object 10"/>
          <p:cNvGrpSpPr/>
          <p:nvPr/>
        </p:nvGrpSpPr>
        <p:grpSpPr>
          <a:xfrm>
            <a:off x="5999480" y="-1239520"/>
            <a:ext cx="4057015" cy="1612900"/>
            <a:chOff x="4627879" y="360679"/>
            <a:chExt cx="4057015" cy="1612900"/>
          </a:xfrm>
        </p:grpSpPr>
        <p:pic>
          <p:nvPicPr>
            <p:cNvPr id="11" name="object 11"/>
            <p:cNvPicPr/>
            <p:nvPr/>
          </p:nvPicPr>
          <p:blipFill>
            <a:blip r:embed="rId4" cstate="print"/>
            <a:stretch>
              <a:fillRect/>
            </a:stretch>
          </p:blipFill>
          <p:spPr>
            <a:xfrm>
              <a:off x="4647691" y="380491"/>
              <a:ext cx="4004944" cy="1572767"/>
            </a:xfrm>
            <a:prstGeom prst="rect">
              <a:avLst/>
            </a:prstGeom>
          </p:spPr>
        </p:pic>
        <p:sp>
          <p:nvSpPr>
            <p:cNvPr id="12" name="object 12"/>
            <p:cNvSpPr/>
            <p:nvPr/>
          </p:nvSpPr>
          <p:spPr>
            <a:xfrm>
              <a:off x="4637785" y="370585"/>
              <a:ext cx="4037329" cy="1592580"/>
            </a:xfrm>
            <a:custGeom>
              <a:avLst/>
              <a:gdLst/>
              <a:ahLst/>
              <a:cxnLst/>
              <a:rect l="l" t="t" r="r" b="b"/>
              <a:pathLst>
                <a:path w="4037329" h="1592580">
                  <a:moveTo>
                    <a:pt x="0" y="1592580"/>
                  </a:moveTo>
                  <a:lnTo>
                    <a:pt x="4037075" y="1592580"/>
                  </a:lnTo>
                  <a:lnTo>
                    <a:pt x="4037075" y="0"/>
                  </a:lnTo>
                  <a:lnTo>
                    <a:pt x="0" y="0"/>
                  </a:lnTo>
                  <a:lnTo>
                    <a:pt x="0" y="1592580"/>
                  </a:lnTo>
                  <a:close/>
                </a:path>
              </a:pathLst>
            </a:custGeom>
            <a:ln w="19812">
              <a:solidFill>
                <a:srgbClr val="808080"/>
              </a:solidFill>
            </a:ln>
          </p:spPr>
          <p:txBody>
            <a:bodyPr wrap="square" lIns="0" tIns="0" rIns="0" bIns="0" rtlCol="0"/>
            <a:lstStyle/>
            <a:p>
              <a:endParaRPr sz="1800"/>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pic>
        <p:nvPicPr>
          <p:cNvPr id="3" name="object 3"/>
          <p:cNvPicPr/>
          <p:nvPr/>
        </p:nvPicPr>
        <p:blipFill>
          <a:blip r:embed="rId2" cstate="print"/>
          <a:stretch>
            <a:fillRect/>
          </a:stretch>
        </p:blipFill>
        <p:spPr>
          <a:xfrm>
            <a:off x="1981200" y="530226"/>
            <a:ext cx="7880096" cy="3992879"/>
          </a:xfrm>
          <a:prstGeom prst="rect">
            <a:avLst/>
          </a:prstGeom>
        </p:spPr>
      </p:pic>
      <p:sp>
        <p:nvSpPr>
          <p:cNvPr id="4" name="object 4"/>
          <p:cNvSpPr txBox="1">
            <a:spLocks noGrp="1"/>
          </p:cNvSpPr>
          <p:nvPr>
            <p:ph type="title"/>
          </p:nvPr>
        </p:nvSpPr>
        <p:spPr>
          <a:xfrm>
            <a:off x="2059941" y="-1270001"/>
            <a:ext cx="3810635" cy="382156"/>
          </a:xfrm>
          <a:prstGeom prst="rect">
            <a:avLst/>
          </a:prstGeom>
        </p:spPr>
        <p:txBody>
          <a:bodyPr vert="horz" wrap="square" lIns="0" tIns="12700" rIns="0" bIns="0" rtlCol="0" anchor="t">
            <a:spAutoFit/>
          </a:bodyPr>
          <a:lstStyle/>
          <a:p>
            <a:pPr marL="12700">
              <a:spcBef>
                <a:spcPts val="100"/>
              </a:spcBef>
            </a:pPr>
            <a:r>
              <a:rPr sz="2400" dirty="0">
                <a:solidFill>
                  <a:srgbClr val="FF3300"/>
                </a:solidFill>
              </a:rPr>
              <a:t>Closed</a:t>
            </a:r>
            <a:r>
              <a:rPr sz="2400" spc="-140" dirty="0">
                <a:solidFill>
                  <a:srgbClr val="FF3300"/>
                </a:solidFill>
              </a:rPr>
              <a:t> </a:t>
            </a:r>
            <a:r>
              <a:rPr sz="2400" spc="-10" dirty="0">
                <a:solidFill>
                  <a:srgbClr val="FF3300"/>
                </a:solidFill>
              </a:rPr>
              <a:t>Feedwater</a:t>
            </a:r>
            <a:r>
              <a:rPr sz="2400" spc="-145" dirty="0">
                <a:solidFill>
                  <a:srgbClr val="FF3300"/>
                </a:solidFill>
              </a:rPr>
              <a:t> </a:t>
            </a:r>
            <a:r>
              <a:rPr sz="2400" spc="-10" dirty="0">
                <a:solidFill>
                  <a:srgbClr val="FF3300"/>
                </a:solidFill>
              </a:rPr>
              <a:t>Heaters</a:t>
            </a:r>
            <a:endParaRPr sz="2400"/>
          </a:p>
        </p:txBody>
      </p:sp>
      <p:sp>
        <p:nvSpPr>
          <p:cNvPr id="5" name="object 5"/>
          <p:cNvSpPr txBox="1"/>
          <p:nvPr/>
        </p:nvSpPr>
        <p:spPr>
          <a:xfrm>
            <a:off x="2059941" y="-734822"/>
            <a:ext cx="7481570" cy="1133644"/>
          </a:xfrm>
          <a:prstGeom prst="rect">
            <a:avLst/>
          </a:prstGeom>
        </p:spPr>
        <p:txBody>
          <a:bodyPr vert="horz" wrap="square" lIns="0" tIns="22860" rIns="0" bIns="0" rtlCol="0">
            <a:spAutoFit/>
          </a:bodyPr>
          <a:lstStyle/>
          <a:p>
            <a:pPr marL="12700" marR="5080">
              <a:lnSpc>
                <a:spcPts val="2150"/>
              </a:lnSpc>
              <a:spcBef>
                <a:spcPts val="180"/>
              </a:spcBef>
            </a:pPr>
            <a:r>
              <a:rPr sz="1800" dirty="0">
                <a:latin typeface="Arial MT"/>
                <a:cs typeface="Arial MT"/>
              </a:rPr>
              <a:t>Another</a:t>
            </a:r>
            <a:r>
              <a:rPr sz="1800" spc="-50" dirty="0">
                <a:latin typeface="Arial MT"/>
                <a:cs typeface="Arial MT"/>
              </a:rPr>
              <a:t> </a:t>
            </a:r>
            <a:r>
              <a:rPr sz="1800" dirty="0">
                <a:latin typeface="Arial MT"/>
                <a:cs typeface="Arial MT"/>
              </a:rPr>
              <a:t>type</a:t>
            </a:r>
            <a:r>
              <a:rPr sz="1800" spc="-35" dirty="0">
                <a:latin typeface="Arial MT"/>
                <a:cs typeface="Arial MT"/>
              </a:rPr>
              <a:t> </a:t>
            </a:r>
            <a:r>
              <a:rPr sz="1800" dirty="0">
                <a:latin typeface="Arial MT"/>
                <a:cs typeface="Arial MT"/>
              </a:rPr>
              <a:t>of</a:t>
            </a:r>
            <a:r>
              <a:rPr sz="1800" spc="-35" dirty="0">
                <a:latin typeface="Arial MT"/>
                <a:cs typeface="Arial MT"/>
              </a:rPr>
              <a:t> </a:t>
            </a:r>
            <a:r>
              <a:rPr sz="1800" dirty="0">
                <a:latin typeface="Arial MT"/>
                <a:cs typeface="Arial MT"/>
              </a:rPr>
              <a:t>feedwater</a:t>
            </a:r>
            <a:r>
              <a:rPr sz="1800" spc="-10" dirty="0">
                <a:latin typeface="Arial MT"/>
                <a:cs typeface="Arial MT"/>
              </a:rPr>
              <a:t> </a:t>
            </a:r>
            <a:r>
              <a:rPr sz="1800" dirty="0">
                <a:latin typeface="Arial MT"/>
                <a:cs typeface="Arial MT"/>
              </a:rPr>
              <a:t>heater</a:t>
            </a:r>
            <a:r>
              <a:rPr sz="1800" spc="-25" dirty="0">
                <a:latin typeface="Arial MT"/>
                <a:cs typeface="Arial MT"/>
              </a:rPr>
              <a:t> </a:t>
            </a:r>
            <a:r>
              <a:rPr sz="1800" dirty="0">
                <a:latin typeface="Arial MT"/>
                <a:cs typeface="Arial MT"/>
              </a:rPr>
              <a:t>frequently</a:t>
            </a:r>
            <a:r>
              <a:rPr sz="1800" spc="-30" dirty="0">
                <a:latin typeface="Arial MT"/>
                <a:cs typeface="Arial MT"/>
              </a:rPr>
              <a:t> </a:t>
            </a:r>
            <a:r>
              <a:rPr sz="1800" dirty="0">
                <a:latin typeface="Arial MT"/>
                <a:cs typeface="Arial MT"/>
              </a:rPr>
              <a:t>used</a:t>
            </a:r>
            <a:r>
              <a:rPr sz="1800" spc="-45" dirty="0">
                <a:latin typeface="Arial MT"/>
                <a:cs typeface="Arial MT"/>
              </a:rPr>
              <a:t> </a:t>
            </a:r>
            <a:r>
              <a:rPr sz="1800" dirty="0">
                <a:latin typeface="Arial MT"/>
                <a:cs typeface="Arial MT"/>
              </a:rPr>
              <a:t>in</a:t>
            </a:r>
            <a:r>
              <a:rPr sz="1800" spc="-45" dirty="0">
                <a:latin typeface="Arial MT"/>
                <a:cs typeface="Arial MT"/>
              </a:rPr>
              <a:t> </a:t>
            </a:r>
            <a:r>
              <a:rPr sz="1800" dirty="0">
                <a:latin typeface="Arial MT"/>
                <a:cs typeface="Arial MT"/>
              </a:rPr>
              <a:t>steam</a:t>
            </a:r>
            <a:r>
              <a:rPr sz="1800" spc="-35" dirty="0">
                <a:latin typeface="Arial MT"/>
                <a:cs typeface="Arial MT"/>
              </a:rPr>
              <a:t> </a:t>
            </a:r>
            <a:r>
              <a:rPr sz="1800" dirty="0">
                <a:latin typeface="Arial MT"/>
                <a:cs typeface="Arial MT"/>
              </a:rPr>
              <a:t>power</a:t>
            </a:r>
            <a:r>
              <a:rPr sz="1800" spc="-15" dirty="0">
                <a:latin typeface="Arial MT"/>
                <a:cs typeface="Arial MT"/>
              </a:rPr>
              <a:t> </a:t>
            </a:r>
            <a:r>
              <a:rPr sz="1800" dirty="0">
                <a:latin typeface="Arial MT"/>
                <a:cs typeface="Arial MT"/>
              </a:rPr>
              <a:t>plants</a:t>
            </a:r>
            <a:r>
              <a:rPr sz="1800" spc="-15" dirty="0">
                <a:latin typeface="Arial MT"/>
                <a:cs typeface="Arial MT"/>
              </a:rPr>
              <a:t> </a:t>
            </a:r>
            <a:r>
              <a:rPr sz="1800" spc="-25" dirty="0">
                <a:latin typeface="Arial MT"/>
                <a:cs typeface="Arial MT"/>
              </a:rPr>
              <a:t>is </a:t>
            </a:r>
            <a:r>
              <a:rPr sz="1800" dirty="0">
                <a:latin typeface="Arial MT"/>
                <a:cs typeface="Arial MT"/>
              </a:rPr>
              <a:t>the</a:t>
            </a:r>
            <a:r>
              <a:rPr sz="1800" spc="-35" dirty="0">
                <a:latin typeface="Arial MT"/>
                <a:cs typeface="Arial MT"/>
              </a:rPr>
              <a:t> </a:t>
            </a:r>
            <a:r>
              <a:rPr sz="1800" b="1" dirty="0">
                <a:solidFill>
                  <a:srgbClr val="CC00CC"/>
                </a:solidFill>
                <a:latin typeface="Arial"/>
                <a:cs typeface="Arial"/>
              </a:rPr>
              <a:t>closed</a:t>
            </a:r>
            <a:r>
              <a:rPr sz="1800" b="1" spc="-15" dirty="0">
                <a:solidFill>
                  <a:srgbClr val="CC00CC"/>
                </a:solidFill>
                <a:latin typeface="Arial"/>
                <a:cs typeface="Arial"/>
              </a:rPr>
              <a:t> </a:t>
            </a:r>
            <a:r>
              <a:rPr sz="1800" b="1" dirty="0">
                <a:solidFill>
                  <a:srgbClr val="CC00CC"/>
                </a:solidFill>
                <a:latin typeface="Arial"/>
                <a:cs typeface="Arial"/>
              </a:rPr>
              <a:t>feedwater</a:t>
            </a:r>
            <a:r>
              <a:rPr sz="1800" b="1" spc="-20" dirty="0">
                <a:solidFill>
                  <a:srgbClr val="CC00CC"/>
                </a:solidFill>
                <a:latin typeface="Arial"/>
                <a:cs typeface="Arial"/>
              </a:rPr>
              <a:t> </a:t>
            </a:r>
            <a:r>
              <a:rPr sz="1800" b="1" dirty="0">
                <a:solidFill>
                  <a:srgbClr val="CC00CC"/>
                </a:solidFill>
                <a:latin typeface="Arial"/>
                <a:cs typeface="Arial"/>
              </a:rPr>
              <a:t>heater</a:t>
            </a:r>
            <a:r>
              <a:rPr sz="1800" dirty="0">
                <a:latin typeface="Arial MT"/>
                <a:cs typeface="Arial MT"/>
              </a:rPr>
              <a:t>,</a:t>
            </a:r>
            <a:r>
              <a:rPr sz="1800" spc="-15" dirty="0">
                <a:latin typeface="Arial MT"/>
                <a:cs typeface="Arial MT"/>
              </a:rPr>
              <a:t> </a:t>
            </a:r>
            <a:r>
              <a:rPr sz="1800" dirty="0">
                <a:latin typeface="Arial MT"/>
                <a:cs typeface="Arial MT"/>
              </a:rPr>
              <a:t>in</a:t>
            </a:r>
            <a:r>
              <a:rPr sz="1800" spc="-20" dirty="0">
                <a:latin typeface="Arial MT"/>
                <a:cs typeface="Arial MT"/>
              </a:rPr>
              <a:t> </a:t>
            </a:r>
            <a:r>
              <a:rPr sz="1800" dirty="0">
                <a:latin typeface="Arial MT"/>
                <a:cs typeface="Arial MT"/>
              </a:rPr>
              <a:t>which</a:t>
            </a:r>
            <a:r>
              <a:rPr sz="1800" spc="-20" dirty="0">
                <a:latin typeface="Arial MT"/>
                <a:cs typeface="Arial MT"/>
              </a:rPr>
              <a:t> </a:t>
            </a:r>
            <a:r>
              <a:rPr sz="1800" dirty="0">
                <a:latin typeface="Arial MT"/>
                <a:cs typeface="Arial MT"/>
              </a:rPr>
              <a:t>heat</a:t>
            </a:r>
            <a:r>
              <a:rPr sz="1800" spc="-25" dirty="0">
                <a:latin typeface="Arial MT"/>
                <a:cs typeface="Arial MT"/>
              </a:rPr>
              <a:t> </a:t>
            </a:r>
            <a:r>
              <a:rPr sz="1800" dirty="0">
                <a:latin typeface="Arial MT"/>
                <a:cs typeface="Arial MT"/>
              </a:rPr>
              <a:t>is</a:t>
            </a:r>
            <a:r>
              <a:rPr sz="1800" spc="-20" dirty="0">
                <a:latin typeface="Arial MT"/>
                <a:cs typeface="Arial MT"/>
              </a:rPr>
              <a:t> </a:t>
            </a:r>
            <a:r>
              <a:rPr sz="1800" dirty="0">
                <a:latin typeface="Arial MT"/>
                <a:cs typeface="Arial MT"/>
              </a:rPr>
              <a:t>transferred</a:t>
            </a:r>
            <a:r>
              <a:rPr sz="1800" spc="-30" dirty="0">
                <a:latin typeface="Arial MT"/>
                <a:cs typeface="Arial MT"/>
              </a:rPr>
              <a:t> </a:t>
            </a:r>
            <a:r>
              <a:rPr sz="1800" dirty="0">
                <a:latin typeface="Arial MT"/>
                <a:cs typeface="Arial MT"/>
              </a:rPr>
              <a:t>from</a:t>
            </a:r>
            <a:r>
              <a:rPr sz="1800" spc="-25" dirty="0">
                <a:latin typeface="Arial MT"/>
                <a:cs typeface="Arial MT"/>
              </a:rPr>
              <a:t> the </a:t>
            </a:r>
            <a:r>
              <a:rPr sz="1800" dirty="0">
                <a:latin typeface="Arial MT"/>
                <a:cs typeface="Arial MT"/>
              </a:rPr>
              <a:t>extracted</a:t>
            </a:r>
            <a:r>
              <a:rPr sz="1800" spc="-60" dirty="0">
                <a:latin typeface="Arial MT"/>
                <a:cs typeface="Arial MT"/>
              </a:rPr>
              <a:t> </a:t>
            </a:r>
            <a:r>
              <a:rPr sz="1800" dirty="0">
                <a:latin typeface="Arial MT"/>
                <a:cs typeface="Arial MT"/>
              </a:rPr>
              <a:t>steam</a:t>
            </a:r>
            <a:r>
              <a:rPr sz="1800" spc="-50" dirty="0">
                <a:latin typeface="Arial MT"/>
                <a:cs typeface="Arial MT"/>
              </a:rPr>
              <a:t> </a:t>
            </a:r>
            <a:r>
              <a:rPr sz="1800" dirty="0">
                <a:latin typeface="Arial MT"/>
                <a:cs typeface="Arial MT"/>
              </a:rPr>
              <a:t>to</a:t>
            </a:r>
            <a:r>
              <a:rPr sz="1800" spc="-55" dirty="0">
                <a:latin typeface="Arial MT"/>
                <a:cs typeface="Arial MT"/>
              </a:rPr>
              <a:t> </a:t>
            </a:r>
            <a:r>
              <a:rPr sz="1800" dirty="0">
                <a:latin typeface="Arial MT"/>
                <a:cs typeface="Arial MT"/>
              </a:rPr>
              <a:t>the</a:t>
            </a:r>
            <a:r>
              <a:rPr sz="1800" spc="-70" dirty="0">
                <a:latin typeface="Arial MT"/>
                <a:cs typeface="Arial MT"/>
              </a:rPr>
              <a:t> </a:t>
            </a:r>
            <a:r>
              <a:rPr sz="1800" dirty="0">
                <a:latin typeface="Arial MT"/>
                <a:cs typeface="Arial MT"/>
              </a:rPr>
              <a:t>feedwater</a:t>
            </a:r>
            <a:r>
              <a:rPr sz="1800" spc="-20" dirty="0">
                <a:latin typeface="Arial MT"/>
                <a:cs typeface="Arial MT"/>
              </a:rPr>
              <a:t> </a:t>
            </a:r>
            <a:r>
              <a:rPr sz="1800" dirty="0">
                <a:latin typeface="Arial MT"/>
                <a:cs typeface="Arial MT"/>
              </a:rPr>
              <a:t>without</a:t>
            </a:r>
            <a:r>
              <a:rPr sz="1800" spc="-25" dirty="0">
                <a:latin typeface="Arial MT"/>
                <a:cs typeface="Arial MT"/>
              </a:rPr>
              <a:t> </a:t>
            </a:r>
            <a:r>
              <a:rPr sz="1800" dirty="0">
                <a:latin typeface="Arial MT"/>
                <a:cs typeface="Arial MT"/>
              </a:rPr>
              <a:t>any</a:t>
            </a:r>
            <a:r>
              <a:rPr sz="1800" spc="-45" dirty="0">
                <a:latin typeface="Arial MT"/>
                <a:cs typeface="Arial MT"/>
              </a:rPr>
              <a:t> </a:t>
            </a:r>
            <a:r>
              <a:rPr sz="1800" dirty="0">
                <a:latin typeface="Arial MT"/>
                <a:cs typeface="Arial MT"/>
              </a:rPr>
              <a:t>mixing</a:t>
            </a:r>
            <a:r>
              <a:rPr sz="1800" spc="-35" dirty="0">
                <a:latin typeface="Arial MT"/>
                <a:cs typeface="Arial MT"/>
              </a:rPr>
              <a:t> </a:t>
            </a:r>
            <a:r>
              <a:rPr sz="1800" dirty="0">
                <a:latin typeface="Arial MT"/>
                <a:cs typeface="Arial MT"/>
              </a:rPr>
              <a:t>taking</a:t>
            </a:r>
            <a:r>
              <a:rPr sz="1800" spc="-50" dirty="0">
                <a:latin typeface="Arial MT"/>
                <a:cs typeface="Arial MT"/>
              </a:rPr>
              <a:t> </a:t>
            </a:r>
            <a:r>
              <a:rPr sz="1800" dirty="0">
                <a:latin typeface="Arial MT"/>
                <a:cs typeface="Arial MT"/>
              </a:rPr>
              <a:t>place.</a:t>
            </a:r>
            <a:r>
              <a:rPr sz="1800" spc="-80" dirty="0">
                <a:latin typeface="Arial MT"/>
                <a:cs typeface="Arial MT"/>
              </a:rPr>
              <a:t> </a:t>
            </a:r>
            <a:r>
              <a:rPr sz="1800" dirty="0">
                <a:latin typeface="Arial MT"/>
                <a:cs typeface="Arial MT"/>
              </a:rPr>
              <a:t>The</a:t>
            </a:r>
            <a:r>
              <a:rPr sz="1800" spc="-80" dirty="0">
                <a:latin typeface="Arial MT"/>
                <a:cs typeface="Arial MT"/>
              </a:rPr>
              <a:t> </a:t>
            </a:r>
            <a:r>
              <a:rPr sz="1800" spc="-25" dirty="0">
                <a:latin typeface="Arial MT"/>
                <a:cs typeface="Arial MT"/>
              </a:rPr>
              <a:t>two </a:t>
            </a:r>
            <a:r>
              <a:rPr sz="1800" dirty="0">
                <a:latin typeface="Arial MT"/>
                <a:cs typeface="Arial MT"/>
              </a:rPr>
              <a:t>streams</a:t>
            </a:r>
            <a:r>
              <a:rPr sz="1800" spc="-20" dirty="0">
                <a:latin typeface="Arial MT"/>
                <a:cs typeface="Arial MT"/>
              </a:rPr>
              <a:t> </a:t>
            </a:r>
            <a:r>
              <a:rPr sz="1800" dirty="0">
                <a:latin typeface="Arial MT"/>
                <a:cs typeface="Arial MT"/>
              </a:rPr>
              <a:t>now</a:t>
            </a:r>
            <a:r>
              <a:rPr sz="1800" spc="-20" dirty="0">
                <a:latin typeface="Arial MT"/>
                <a:cs typeface="Arial MT"/>
              </a:rPr>
              <a:t> </a:t>
            </a:r>
            <a:r>
              <a:rPr sz="1800" dirty="0">
                <a:latin typeface="Arial MT"/>
                <a:cs typeface="Arial MT"/>
              </a:rPr>
              <a:t>can</a:t>
            </a:r>
            <a:r>
              <a:rPr sz="1800" spc="-25" dirty="0">
                <a:latin typeface="Arial MT"/>
                <a:cs typeface="Arial MT"/>
              </a:rPr>
              <a:t> </a:t>
            </a:r>
            <a:r>
              <a:rPr sz="1800" dirty="0">
                <a:latin typeface="Arial MT"/>
                <a:cs typeface="Arial MT"/>
              </a:rPr>
              <a:t>be</a:t>
            </a:r>
            <a:r>
              <a:rPr sz="1800" spc="-10" dirty="0">
                <a:latin typeface="Arial MT"/>
                <a:cs typeface="Arial MT"/>
              </a:rPr>
              <a:t> </a:t>
            </a:r>
            <a:r>
              <a:rPr sz="1800" dirty="0">
                <a:latin typeface="Arial MT"/>
                <a:cs typeface="Arial MT"/>
              </a:rPr>
              <a:t>at</a:t>
            </a:r>
            <a:r>
              <a:rPr sz="1800" spc="-15" dirty="0">
                <a:latin typeface="Arial MT"/>
                <a:cs typeface="Arial MT"/>
              </a:rPr>
              <a:t> </a:t>
            </a:r>
            <a:r>
              <a:rPr sz="1800" dirty="0">
                <a:latin typeface="Arial MT"/>
                <a:cs typeface="Arial MT"/>
              </a:rPr>
              <a:t>different</a:t>
            </a:r>
            <a:r>
              <a:rPr sz="1800" spc="-15" dirty="0">
                <a:latin typeface="Arial MT"/>
                <a:cs typeface="Arial MT"/>
              </a:rPr>
              <a:t> </a:t>
            </a:r>
            <a:r>
              <a:rPr sz="1800" dirty="0">
                <a:latin typeface="Arial MT"/>
                <a:cs typeface="Arial MT"/>
              </a:rPr>
              <a:t>pressures,</a:t>
            </a:r>
            <a:r>
              <a:rPr sz="1800" spc="-10" dirty="0">
                <a:latin typeface="Arial MT"/>
                <a:cs typeface="Arial MT"/>
              </a:rPr>
              <a:t> </a:t>
            </a:r>
            <a:r>
              <a:rPr sz="1800" dirty="0">
                <a:latin typeface="Arial MT"/>
                <a:cs typeface="Arial MT"/>
              </a:rPr>
              <a:t>since</a:t>
            </a:r>
            <a:r>
              <a:rPr sz="1800" spc="-25" dirty="0">
                <a:latin typeface="Arial MT"/>
                <a:cs typeface="Arial MT"/>
              </a:rPr>
              <a:t> </a:t>
            </a:r>
            <a:r>
              <a:rPr sz="1800" dirty="0">
                <a:latin typeface="Arial MT"/>
                <a:cs typeface="Arial MT"/>
              </a:rPr>
              <a:t>they</a:t>
            </a:r>
            <a:r>
              <a:rPr sz="1800" spc="5" dirty="0">
                <a:latin typeface="Arial MT"/>
                <a:cs typeface="Arial MT"/>
              </a:rPr>
              <a:t> </a:t>
            </a:r>
            <a:r>
              <a:rPr sz="1800" dirty="0">
                <a:latin typeface="Arial MT"/>
                <a:cs typeface="Arial MT"/>
              </a:rPr>
              <a:t>do</a:t>
            </a:r>
            <a:r>
              <a:rPr sz="1800" spc="-20" dirty="0">
                <a:latin typeface="Arial MT"/>
                <a:cs typeface="Arial MT"/>
              </a:rPr>
              <a:t> </a:t>
            </a:r>
            <a:r>
              <a:rPr sz="1800" dirty="0">
                <a:latin typeface="Arial MT"/>
                <a:cs typeface="Arial MT"/>
              </a:rPr>
              <a:t>not</a:t>
            </a:r>
            <a:r>
              <a:rPr sz="1800" spc="-10" dirty="0">
                <a:latin typeface="Arial MT"/>
                <a:cs typeface="Arial MT"/>
              </a:rPr>
              <a:t> </a:t>
            </a:r>
            <a:r>
              <a:rPr sz="1800" spc="-20" dirty="0">
                <a:latin typeface="Arial MT"/>
                <a:cs typeface="Arial MT"/>
              </a:rPr>
              <a:t>mix.</a:t>
            </a:r>
            <a:endParaRPr sz="1800">
              <a:latin typeface="Arial MT"/>
              <a:cs typeface="Arial MT"/>
            </a:endParaRPr>
          </a:p>
        </p:txBody>
      </p:sp>
      <p:sp>
        <p:nvSpPr>
          <p:cNvPr id="6" name="object 6"/>
          <p:cNvSpPr txBox="1"/>
          <p:nvPr/>
        </p:nvSpPr>
        <p:spPr>
          <a:xfrm>
            <a:off x="1983740" y="4520895"/>
            <a:ext cx="6979284" cy="289823"/>
          </a:xfrm>
          <a:prstGeom prst="rect">
            <a:avLst/>
          </a:prstGeom>
        </p:spPr>
        <p:txBody>
          <a:bodyPr vert="horz" wrap="square" lIns="0" tIns="12700" rIns="0" bIns="0" rtlCol="0">
            <a:spAutoFit/>
          </a:bodyPr>
          <a:lstStyle/>
          <a:p>
            <a:pPr marL="12700">
              <a:spcBef>
                <a:spcPts val="100"/>
              </a:spcBef>
            </a:pPr>
            <a:r>
              <a:rPr sz="1800" dirty="0">
                <a:solidFill>
                  <a:srgbClr val="3333FF"/>
                </a:solidFill>
                <a:latin typeface="Arial MT"/>
                <a:cs typeface="Arial MT"/>
              </a:rPr>
              <a:t>The</a:t>
            </a:r>
            <a:r>
              <a:rPr sz="1800" spc="-75" dirty="0">
                <a:solidFill>
                  <a:srgbClr val="3333FF"/>
                </a:solidFill>
                <a:latin typeface="Arial MT"/>
                <a:cs typeface="Arial MT"/>
              </a:rPr>
              <a:t> </a:t>
            </a:r>
            <a:r>
              <a:rPr sz="1800" dirty="0">
                <a:solidFill>
                  <a:srgbClr val="3333FF"/>
                </a:solidFill>
                <a:latin typeface="Arial MT"/>
                <a:cs typeface="Arial MT"/>
              </a:rPr>
              <a:t>ideal</a:t>
            </a:r>
            <a:r>
              <a:rPr sz="1800" spc="-60" dirty="0">
                <a:solidFill>
                  <a:srgbClr val="3333FF"/>
                </a:solidFill>
                <a:latin typeface="Arial MT"/>
                <a:cs typeface="Arial MT"/>
              </a:rPr>
              <a:t> </a:t>
            </a:r>
            <a:r>
              <a:rPr sz="1800" dirty="0">
                <a:solidFill>
                  <a:srgbClr val="3333FF"/>
                </a:solidFill>
                <a:latin typeface="Arial MT"/>
                <a:cs typeface="Arial MT"/>
              </a:rPr>
              <a:t>regenerative</a:t>
            </a:r>
            <a:r>
              <a:rPr sz="1800" spc="-35" dirty="0">
                <a:solidFill>
                  <a:srgbClr val="3333FF"/>
                </a:solidFill>
                <a:latin typeface="Arial MT"/>
                <a:cs typeface="Arial MT"/>
              </a:rPr>
              <a:t> </a:t>
            </a:r>
            <a:r>
              <a:rPr sz="1800" dirty="0">
                <a:solidFill>
                  <a:srgbClr val="3333FF"/>
                </a:solidFill>
                <a:latin typeface="Arial MT"/>
                <a:cs typeface="Arial MT"/>
              </a:rPr>
              <a:t>Rankine</a:t>
            </a:r>
            <a:r>
              <a:rPr sz="1800" spc="-55" dirty="0">
                <a:solidFill>
                  <a:srgbClr val="3333FF"/>
                </a:solidFill>
                <a:latin typeface="Arial MT"/>
                <a:cs typeface="Arial MT"/>
              </a:rPr>
              <a:t> </a:t>
            </a:r>
            <a:r>
              <a:rPr sz="1800" dirty="0">
                <a:solidFill>
                  <a:srgbClr val="3333FF"/>
                </a:solidFill>
                <a:latin typeface="Arial MT"/>
                <a:cs typeface="Arial MT"/>
              </a:rPr>
              <a:t>cycle</a:t>
            </a:r>
            <a:r>
              <a:rPr sz="1800" spc="-40" dirty="0">
                <a:solidFill>
                  <a:srgbClr val="3333FF"/>
                </a:solidFill>
                <a:latin typeface="Arial MT"/>
                <a:cs typeface="Arial MT"/>
              </a:rPr>
              <a:t> </a:t>
            </a:r>
            <a:r>
              <a:rPr sz="1800" dirty="0">
                <a:solidFill>
                  <a:srgbClr val="3333FF"/>
                </a:solidFill>
                <a:latin typeface="Arial MT"/>
                <a:cs typeface="Arial MT"/>
              </a:rPr>
              <a:t>with a</a:t>
            </a:r>
            <a:r>
              <a:rPr sz="1800" spc="-60" dirty="0">
                <a:solidFill>
                  <a:srgbClr val="3333FF"/>
                </a:solidFill>
                <a:latin typeface="Arial MT"/>
                <a:cs typeface="Arial MT"/>
              </a:rPr>
              <a:t> </a:t>
            </a:r>
            <a:r>
              <a:rPr sz="1800" dirty="0">
                <a:solidFill>
                  <a:srgbClr val="3333FF"/>
                </a:solidFill>
                <a:latin typeface="Arial MT"/>
                <a:cs typeface="Arial MT"/>
              </a:rPr>
              <a:t>closed</a:t>
            </a:r>
            <a:r>
              <a:rPr sz="1800" spc="-50" dirty="0">
                <a:solidFill>
                  <a:srgbClr val="3333FF"/>
                </a:solidFill>
                <a:latin typeface="Arial MT"/>
                <a:cs typeface="Arial MT"/>
              </a:rPr>
              <a:t> </a:t>
            </a:r>
            <a:r>
              <a:rPr sz="1800" dirty="0">
                <a:solidFill>
                  <a:srgbClr val="3333FF"/>
                </a:solidFill>
                <a:latin typeface="Arial MT"/>
                <a:cs typeface="Arial MT"/>
              </a:rPr>
              <a:t>feedwater</a:t>
            </a:r>
            <a:r>
              <a:rPr sz="1800" spc="-10" dirty="0">
                <a:solidFill>
                  <a:srgbClr val="3333FF"/>
                </a:solidFill>
                <a:latin typeface="Arial MT"/>
                <a:cs typeface="Arial MT"/>
              </a:rPr>
              <a:t> heater.</a:t>
            </a:r>
            <a:endParaRPr sz="1800">
              <a:latin typeface="Arial MT"/>
              <a:cs typeface="Arial M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160020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DDDDD"/>
          </a:solidFill>
        </p:spPr>
        <p:txBody>
          <a:bodyPr wrap="square" lIns="0" tIns="0" rIns="0" bIns="0" rtlCol="0"/>
          <a:lstStyle/>
          <a:p>
            <a:endParaRPr sz="1800"/>
          </a:p>
        </p:txBody>
      </p:sp>
      <p:sp>
        <p:nvSpPr>
          <p:cNvPr id="3" name="object 3"/>
          <p:cNvSpPr txBox="1"/>
          <p:nvPr/>
        </p:nvSpPr>
        <p:spPr>
          <a:xfrm>
            <a:off x="1831341" y="-1344677"/>
            <a:ext cx="8099425" cy="1309653"/>
          </a:xfrm>
          <a:prstGeom prst="rect">
            <a:avLst/>
          </a:prstGeom>
        </p:spPr>
        <p:txBody>
          <a:bodyPr vert="horz" wrap="square" lIns="0" tIns="14604" rIns="0" bIns="0" rtlCol="0">
            <a:spAutoFit/>
          </a:bodyPr>
          <a:lstStyle/>
          <a:p>
            <a:pPr marL="12700" marR="5080">
              <a:lnSpc>
                <a:spcPct val="99400"/>
              </a:lnSpc>
              <a:spcBef>
                <a:spcPts val="114"/>
              </a:spcBef>
            </a:pPr>
            <a:r>
              <a:rPr sz="1700" dirty="0">
                <a:latin typeface="Arial MT"/>
                <a:cs typeface="Arial MT"/>
              </a:rPr>
              <a:t>The</a:t>
            </a:r>
            <a:r>
              <a:rPr sz="1700" spc="-50" dirty="0">
                <a:latin typeface="Arial MT"/>
                <a:cs typeface="Arial MT"/>
              </a:rPr>
              <a:t> </a:t>
            </a:r>
            <a:r>
              <a:rPr sz="1700" dirty="0">
                <a:latin typeface="Arial MT"/>
                <a:cs typeface="Arial MT"/>
              </a:rPr>
              <a:t>closed</a:t>
            </a:r>
            <a:r>
              <a:rPr sz="1700" spc="-45" dirty="0">
                <a:latin typeface="Arial MT"/>
                <a:cs typeface="Arial MT"/>
              </a:rPr>
              <a:t> </a:t>
            </a:r>
            <a:r>
              <a:rPr sz="1700" dirty="0">
                <a:latin typeface="Arial MT"/>
                <a:cs typeface="Arial MT"/>
              </a:rPr>
              <a:t>feedwater</a:t>
            </a:r>
            <a:r>
              <a:rPr sz="1700" spc="-50" dirty="0">
                <a:latin typeface="Arial MT"/>
                <a:cs typeface="Arial MT"/>
              </a:rPr>
              <a:t> </a:t>
            </a:r>
            <a:r>
              <a:rPr sz="1700" dirty="0">
                <a:latin typeface="Arial MT"/>
                <a:cs typeface="Arial MT"/>
              </a:rPr>
              <a:t>heaters</a:t>
            </a:r>
            <a:r>
              <a:rPr sz="1700" spc="-50" dirty="0">
                <a:latin typeface="Arial MT"/>
                <a:cs typeface="Arial MT"/>
              </a:rPr>
              <a:t> </a:t>
            </a:r>
            <a:r>
              <a:rPr sz="1700" dirty="0">
                <a:latin typeface="Arial MT"/>
                <a:cs typeface="Arial MT"/>
              </a:rPr>
              <a:t>are</a:t>
            </a:r>
            <a:r>
              <a:rPr sz="1700" spc="-55" dirty="0">
                <a:latin typeface="Arial MT"/>
                <a:cs typeface="Arial MT"/>
              </a:rPr>
              <a:t> </a:t>
            </a:r>
            <a:r>
              <a:rPr sz="1700" dirty="0">
                <a:latin typeface="Arial MT"/>
                <a:cs typeface="Arial MT"/>
              </a:rPr>
              <a:t>more</a:t>
            </a:r>
            <a:r>
              <a:rPr sz="1700" spc="-50" dirty="0">
                <a:latin typeface="Arial MT"/>
                <a:cs typeface="Arial MT"/>
              </a:rPr>
              <a:t> </a:t>
            </a:r>
            <a:r>
              <a:rPr sz="1700" dirty="0">
                <a:latin typeface="Arial MT"/>
                <a:cs typeface="Arial MT"/>
              </a:rPr>
              <a:t>complex</a:t>
            </a:r>
            <a:r>
              <a:rPr sz="1700" spc="-50" dirty="0">
                <a:latin typeface="Arial MT"/>
                <a:cs typeface="Arial MT"/>
              </a:rPr>
              <a:t> </a:t>
            </a:r>
            <a:r>
              <a:rPr sz="1700" dirty="0">
                <a:latin typeface="Arial MT"/>
                <a:cs typeface="Arial MT"/>
              </a:rPr>
              <a:t>because</a:t>
            </a:r>
            <a:r>
              <a:rPr sz="1700" spc="-45" dirty="0">
                <a:latin typeface="Arial MT"/>
                <a:cs typeface="Arial MT"/>
              </a:rPr>
              <a:t> </a:t>
            </a:r>
            <a:r>
              <a:rPr sz="1700" dirty="0">
                <a:latin typeface="Arial MT"/>
                <a:cs typeface="Arial MT"/>
              </a:rPr>
              <a:t>of</a:t>
            </a:r>
            <a:r>
              <a:rPr sz="1700" spc="-60" dirty="0">
                <a:latin typeface="Arial MT"/>
                <a:cs typeface="Arial MT"/>
              </a:rPr>
              <a:t> </a:t>
            </a:r>
            <a:r>
              <a:rPr sz="1700" dirty="0">
                <a:latin typeface="Arial MT"/>
                <a:cs typeface="Arial MT"/>
              </a:rPr>
              <a:t>the</a:t>
            </a:r>
            <a:r>
              <a:rPr sz="1700" spc="-45" dirty="0">
                <a:latin typeface="Arial MT"/>
                <a:cs typeface="Arial MT"/>
              </a:rPr>
              <a:t> </a:t>
            </a:r>
            <a:r>
              <a:rPr sz="1700" dirty="0">
                <a:latin typeface="Arial MT"/>
                <a:cs typeface="Arial MT"/>
              </a:rPr>
              <a:t>internal</a:t>
            </a:r>
            <a:r>
              <a:rPr sz="1700" spc="-45" dirty="0">
                <a:latin typeface="Arial MT"/>
                <a:cs typeface="Arial MT"/>
              </a:rPr>
              <a:t> </a:t>
            </a:r>
            <a:r>
              <a:rPr sz="1700" spc="-10" dirty="0">
                <a:latin typeface="Arial MT"/>
                <a:cs typeface="Arial MT"/>
              </a:rPr>
              <a:t>tubing </a:t>
            </a:r>
            <a:r>
              <a:rPr sz="1700" dirty="0">
                <a:latin typeface="Arial MT"/>
                <a:cs typeface="Arial MT"/>
              </a:rPr>
              <a:t>network,</a:t>
            </a:r>
            <a:r>
              <a:rPr sz="1700" spc="-50" dirty="0">
                <a:latin typeface="Arial MT"/>
                <a:cs typeface="Arial MT"/>
              </a:rPr>
              <a:t> </a:t>
            </a:r>
            <a:r>
              <a:rPr sz="1700" dirty="0">
                <a:latin typeface="Arial MT"/>
                <a:cs typeface="Arial MT"/>
              </a:rPr>
              <a:t>and</a:t>
            </a:r>
            <a:r>
              <a:rPr sz="1700" spc="-35" dirty="0">
                <a:latin typeface="Arial MT"/>
                <a:cs typeface="Arial MT"/>
              </a:rPr>
              <a:t> </a:t>
            </a:r>
            <a:r>
              <a:rPr sz="1700" dirty="0">
                <a:latin typeface="Arial MT"/>
                <a:cs typeface="Arial MT"/>
              </a:rPr>
              <a:t>thus</a:t>
            </a:r>
            <a:r>
              <a:rPr sz="1700" spc="-35" dirty="0">
                <a:latin typeface="Arial MT"/>
                <a:cs typeface="Arial MT"/>
              </a:rPr>
              <a:t> </a:t>
            </a:r>
            <a:r>
              <a:rPr sz="1700" dirty="0">
                <a:latin typeface="Arial MT"/>
                <a:cs typeface="Arial MT"/>
              </a:rPr>
              <a:t>they</a:t>
            </a:r>
            <a:r>
              <a:rPr sz="1700" spc="-35" dirty="0">
                <a:latin typeface="Arial MT"/>
                <a:cs typeface="Arial MT"/>
              </a:rPr>
              <a:t> </a:t>
            </a:r>
            <a:r>
              <a:rPr sz="1700" dirty="0">
                <a:latin typeface="Arial MT"/>
                <a:cs typeface="Arial MT"/>
              </a:rPr>
              <a:t>are</a:t>
            </a:r>
            <a:r>
              <a:rPr sz="1700" spc="-40" dirty="0">
                <a:latin typeface="Arial MT"/>
                <a:cs typeface="Arial MT"/>
              </a:rPr>
              <a:t> </a:t>
            </a:r>
            <a:r>
              <a:rPr sz="1700" dirty="0">
                <a:latin typeface="Arial MT"/>
                <a:cs typeface="Arial MT"/>
              </a:rPr>
              <a:t>more</a:t>
            </a:r>
            <a:r>
              <a:rPr sz="1700" spc="-40" dirty="0">
                <a:latin typeface="Arial MT"/>
                <a:cs typeface="Arial MT"/>
              </a:rPr>
              <a:t> </a:t>
            </a:r>
            <a:r>
              <a:rPr sz="1700" dirty="0">
                <a:latin typeface="Arial MT"/>
                <a:cs typeface="Arial MT"/>
              </a:rPr>
              <a:t>expensive.</a:t>
            </a:r>
            <a:r>
              <a:rPr sz="1700" spc="-45" dirty="0">
                <a:latin typeface="Arial MT"/>
                <a:cs typeface="Arial MT"/>
              </a:rPr>
              <a:t> </a:t>
            </a:r>
            <a:r>
              <a:rPr sz="1700" dirty="0">
                <a:latin typeface="Arial MT"/>
                <a:cs typeface="Arial MT"/>
              </a:rPr>
              <a:t>Heat</a:t>
            </a:r>
            <a:r>
              <a:rPr sz="1700" spc="-45" dirty="0">
                <a:latin typeface="Arial MT"/>
                <a:cs typeface="Arial MT"/>
              </a:rPr>
              <a:t> </a:t>
            </a:r>
            <a:r>
              <a:rPr sz="1700" dirty="0">
                <a:latin typeface="Arial MT"/>
                <a:cs typeface="Arial MT"/>
              </a:rPr>
              <a:t>transfer</a:t>
            </a:r>
            <a:r>
              <a:rPr sz="1700" spc="-45" dirty="0">
                <a:latin typeface="Arial MT"/>
                <a:cs typeface="Arial MT"/>
              </a:rPr>
              <a:t> </a:t>
            </a:r>
            <a:r>
              <a:rPr sz="1700" dirty="0">
                <a:latin typeface="Arial MT"/>
                <a:cs typeface="Arial MT"/>
              </a:rPr>
              <a:t>in</a:t>
            </a:r>
            <a:r>
              <a:rPr sz="1700" spc="-35" dirty="0">
                <a:latin typeface="Arial MT"/>
                <a:cs typeface="Arial MT"/>
              </a:rPr>
              <a:t> </a:t>
            </a:r>
            <a:r>
              <a:rPr sz="1700" dirty="0">
                <a:latin typeface="Arial MT"/>
                <a:cs typeface="Arial MT"/>
              </a:rPr>
              <a:t>closed</a:t>
            </a:r>
            <a:r>
              <a:rPr sz="1700" spc="-35" dirty="0">
                <a:latin typeface="Arial MT"/>
                <a:cs typeface="Arial MT"/>
              </a:rPr>
              <a:t> </a:t>
            </a:r>
            <a:r>
              <a:rPr sz="1700" spc="-10" dirty="0">
                <a:latin typeface="Arial MT"/>
                <a:cs typeface="Arial MT"/>
              </a:rPr>
              <a:t>feedwater </a:t>
            </a:r>
            <a:r>
              <a:rPr sz="1700" dirty="0">
                <a:latin typeface="Arial MT"/>
                <a:cs typeface="Arial MT"/>
              </a:rPr>
              <a:t>heaters</a:t>
            </a:r>
            <a:r>
              <a:rPr sz="1700" spc="-35" dirty="0">
                <a:latin typeface="Arial MT"/>
                <a:cs typeface="Arial MT"/>
              </a:rPr>
              <a:t> </a:t>
            </a:r>
            <a:r>
              <a:rPr sz="1700" dirty="0">
                <a:latin typeface="Arial MT"/>
                <a:cs typeface="Arial MT"/>
              </a:rPr>
              <a:t>is</a:t>
            </a:r>
            <a:r>
              <a:rPr sz="1700" spc="-65" dirty="0">
                <a:latin typeface="Arial MT"/>
                <a:cs typeface="Arial MT"/>
              </a:rPr>
              <a:t> </a:t>
            </a:r>
            <a:r>
              <a:rPr sz="1700" dirty="0">
                <a:latin typeface="Arial MT"/>
                <a:cs typeface="Arial MT"/>
              </a:rPr>
              <a:t>less</a:t>
            </a:r>
            <a:r>
              <a:rPr sz="1700" spc="-40" dirty="0">
                <a:latin typeface="Arial MT"/>
                <a:cs typeface="Arial MT"/>
              </a:rPr>
              <a:t> </a:t>
            </a:r>
            <a:r>
              <a:rPr sz="1700" dirty="0">
                <a:latin typeface="Arial MT"/>
                <a:cs typeface="Arial MT"/>
              </a:rPr>
              <a:t>effective</a:t>
            </a:r>
            <a:r>
              <a:rPr sz="1700" spc="-35" dirty="0">
                <a:latin typeface="Arial MT"/>
                <a:cs typeface="Arial MT"/>
              </a:rPr>
              <a:t> </a:t>
            </a:r>
            <a:r>
              <a:rPr sz="1700" dirty="0">
                <a:latin typeface="Arial MT"/>
                <a:cs typeface="Arial MT"/>
              </a:rPr>
              <a:t>since</a:t>
            </a:r>
            <a:r>
              <a:rPr sz="1700" spc="-35" dirty="0">
                <a:latin typeface="Arial MT"/>
                <a:cs typeface="Arial MT"/>
              </a:rPr>
              <a:t> </a:t>
            </a:r>
            <a:r>
              <a:rPr sz="1700" dirty="0">
                <a:latin typeface="Arial MT"/>
                <a:cs typeface="Arial MT"/>
              </a:rPr>
              <a:t>the</a:t>
            </a:r>
            <a:r>
              <a:rPr sz="1700" spc="-35" dirty="0">
                <a:latin typeface="Arial MT"/>
                <a:cs typeface="Arial MT"/>
              </a:rPr>
              <a:t> </a:t>
            </a:r>
            <a:r>
              <a:rPr sz="1700" dirty="0">
                <a:latin typeface="Arial MT"/>
                <a:cs typeface="Arial MT"/>
              </a:rPr>
              <a:t>two</a:t>
            </a:r>
            <a:r>
              <a:rPr sz="1700" spc="-30" dirty="0">
                <a:latin typeface="Arial MT"/>
                <a:cs typeface="Arial MT"/>
              </a:rPr>
              <a:t> </a:t>
            </a:r>
            <a:r>
              <a:rPr sz="1700" dirty="0">
                <a:latin typeface="Arial MT"/>
                <a:cs typeface="Arial MT"/>
              </a:rPr>
              <a:t>streams</a:t>
            </a:r>
            <a:r>
              <a:rPr sz="1700" spc="-35" dirty="0">
                <a:latin typeface="Arial MT"/>
                <a:cs typeface="Arial MT"/>
              </a:rPr>
              <a:t> </a:t>
            </a:r>
            <a:r>
              <a:rPr sz="1700" dirty="0">
                <a:latin typeface="Arial MT"/>
                <a:cs typeface="Arial MT"/>
              </a:rPr>
              <a:t>are</a:t>
            </a:r>
            <a:r>
              <a:rPr sz="1700" spc="-60" dirty="0">
                <a:latin typeface="Arial MT"/>
                <a:cs typeface="Arial MT"/>
              </a:rPr>
              <a:t> </a:t>
            </a:r>
            <a:r>
              <a:rPr sz="1700" dirty="0">
                <a:latin typeface="Arial MT"/>
                <a:cs typeface="Arial MT"/>
              </a:rPr>
              <a:t>not</a:t>
            </a:r>
            <a:r>
              <a:rPr sz="1700" spc="-35" dirty="0">
                <a:latin typeface="Arial MT"/>
                <a:cs typeface="Arial MT"/>
              </a:rPr>
              <a:t> </a:t>
            </a:r>
            <a:r>
              <a:rPr sz="1700" dirty="0">
                <a:latin typeface="Arial MT"/>
                <a:cs typeface="Arial MT"/>
              </a:rPr>
              <a:t>allowed</a:t>
            </a:r>
            <a:r>
              <a:rPr sz="1700" spc="-30" dirty="0">
                <a:latin typeface="Arial MT"/>
                <a:cs typeface="Arial MT"/>
              </a:rPr>
              <a:t> </a:t>
            </a:r>
            <a:r>
              <a:rPr sz="1700" dirty="0">
                <a:latin typeface="Arial MT"/>
                <a:cs typeface="Arial MT"/>
              </a:rPr>
              <a:t>to</a:t>
            </a:r>
            <a:r>
              <a:rPr sz="1700" spc="-30" dirty="0">
                <a:latin typeface="Arial MT"/>
                <a:cs typeface="Arial MT"/>
              </a:rPr>
              <a:t> </a:t>
            </a:r>
            <a:r>
              <a:rPr sz="1700" dirty="0">
                <a:latin typeface="Arial MT"/>
                <a:cs typeface="Arial MT"/>
              </a:rPr>
              <a:t>be</a:t>
            </a:r>
            <a:r>
              <a:rPr sz="1700" spc="-35" dirty="0">
                <a:latin typeface="Arial MT"/>
                <a:cs typeface="Arial MT"/>
              </a:rPr>
              <a:t> </a:t>
            </a:r>
            <a:r>
              <a:rPr sz="1700" dirty="0">
                <a:latin typeface="Arial MT"/>
                <a:cs typeface="Arial MT"/>
              </a:rPr>
              <a:t>in</a:t>
            </a:r>
            <a:r>
              <a:rPr sz="1700" spc="-55" dirty="0">
                <a:latin typeface="Arial MT"/>
                <a:cs typeface="Arial MT"/>
              </a:rPr>
              <a:t> </a:t>
            </a:r>
            <a:r>
              <a:rPr sz="1700" dirty="0">
                <a:latin typeface="Arial MT"/>
                <a:cs typeface="Arial MT"/>
              </a:rPr>
              <a:t>direct</a:t>
            </a:r>
            <a:r>
              <a:rPr sz="1700" spc="-60" dirty="0">
                <a:latin typeface="Arial MT"/>
                <a:cs typeface="Arial MT"/>
              </a:rPr>
              <a:t> </a:t>
            </a:r>
            <a:r>
              <a:rPr sz="1700" spc="-10" dirty="0">
                <a:latin typeface="Arial MT"/>
                <a:cs typeface="Arial MT"/>
              </a:rPr>
              <a:t>contact. </a:t>
            </a:r>
            <a:r>
              <a:rPr sz="1700" dirty="0">
                <a:latin typeface="Arial MT"/>
                <a:cs typeface="Arial MT"/>
              </a:rPr>
              <a:t>However,</a:t>
            </a:r>
            <a:r>
              <a:rPr sz="1700" spc="-55" dirty="0">
                <a:latin typeface="Arial MT"/>
                <a:cs typeface="Arial MT"/>
              </a:rPr>
              <a:t> </a:t>
            </a:r>
            <a:r>
              <a:rPr sz="1700" dirty="0">
                <a:latin typeface="Arial MT"/>
                <a:cs typeface="Arial MT"/>
              </a:rPr>
              <a:t>closed</a:t>
            </a:r>
            <a:r>
              <a:rPr sz="1700" spc="-50" dirty="0">
                <a:latin typeface="Arial MT"/>
                <a:cs typeface="Arial MT"/>
              </a:rPr>
              <a:t> </a:t>
            </a:r>
            <a:r>
              <a:rPr sz="1700" dirty="0">
                <a:latin typeface="Arial MT"/>
                <a:cs typeface="Arial MT"/>
              </a:rPr>
              <a:t>feedwater</a:t>
            </a:r>
            <a:r>
              <a:rPr sz="1700" spc="-50" dirty="0">
                <a:latin typeface="Arial MT"/>
                <a:cs typeface="Arial MT"/>
              </a:rPr>
              <a:t> </a:t>
            </a:r>
            <a:r>
              <a:rPr sz="1700" dirty="0">
                <a:latin typeface="Arial MT"/>
                <a:cs typeface="Arial MT"/>
              </a:rPr>
              <a:t>heaters</a:t>
            </a:r>
            <a:r>
              <a:rPr sz="1700" spc="-50" dirty="0">
                <a:latin typeface="Arial MT"/>
                <a:cs typeface="Arial MT"/>
              </a:rPr>
              <a:t> </a:t>
            </a:r>
            <a:r>
              <a:rPr sz="1700" dirty="0">
                <a:latin typeface="Arial MT"/>
                <a:cs typeface="Arial MT"/>
              </a:rPr>
              <a:t>do</a:t>
            </a:r>
            <a:r>
              <a:rPr sz="1700" spc="-40" dirty="0">
                <a:latin typeface="Arial MT"/>
                <a:cs typeface="Arial MT"/>
              </a:rPr>
              <a:t> </a:t>
            </a:r>
            <a:r>
              <a:rPr sz="1700" dirty="0">
                <a:latin typeface="Arial MT"/>
                <a:cs typeface="Arial MT"/>
              </a:rPr>
              <a:t>not</a:t>
            </a:r>
            <a:r>
              <a:rPr sz="1700" spc="-55" dirty="0">
                <a:latin typeface="Arial MT"/>
                <a:cs typeface="Arial MT"/>
              </a:rPr>
              <a:t> </a:t>
            </a:r>
            <a:r>
              <a:rPr sz="1700" dirty="0">
                <a:latin typeface="Arial MT"/>
                <a:cs typeface="Arial MT"/>
              </a:rPr>
              <a:t>require</a:t>
            </a:r>
            <a:r>
              <a:rPr sz="1700" spc="-40" dirty="0">
                <a:latin typeface="Arial MT"/>
                <a:cs typeface="Arial MT"/>
              </a:rPr>
              <a:t> </a:t>
            </a:r>
            <a:r>
              <a:rPr sz="1700" dirty="0">
                <a:latin typeface="Arial MT"/>
                <a:cs typeface="Arial MT"/>
              </a:rPr>
              <a:t>a</a:t>
            </a:r>
            <a:r>
              <a:rPr sz="1700" spc="-50" dirty="0">
                <a:latin typeface="Arial MT"/>
                <a:cs typeface="Arial MT"/>
              </a:rPr>
              <a:t> </a:t>
            </a:r>
            <a:r>
              <a:rPr sz="1700" dirty="0">
                <a:latin typeface="Arial MT"/>
                <a:cs typeface="Arial MT"/>
              </a:rPr>
              <a:t>separate</a:t>
            </a:r>
            <a:r>
              <a:rPr sz="1700" spc="-45" dirty="0">
                <a:latin typeface="Arial MT"/>
                <a:cs typeface="Arial MT"/>
              </a:rPr>
              <a:t> </a:t>
            </a:r>
            <a:r>
              <a:rPr sz="1700" dirty="0">
                <a:latin typeface="Arial MT"/>
                <a:cs typeface="Arial MT"/>
              </a:rPr>
              <a:t>pump</a:t>
            </a:r>
            <a:r>
              <a:rPr sz="1700" spc="-50" dirty="0">
                <a:latin typeface="Arial MT"/>
                <a:cs typeface="Arial MT"/>
              </a:rPr>
              <a:t> </a:t>
            </a:r>
            <a:r>
              <a:rPr sz="1700" dirty="0">
                <a:latin typeface="Arial MT"/>
                <a:cs typeface="Arial MT"/>
              </a:rPr>
              <a:t>for</a:t>
            </a:r>
            <a:r>
              <a:rPr sz="1700" spc="-50" dirty="0">
                <a:latin typeface="Arial MT"/>
                <a:cs typeface="Arial MT"/>
              </a:rPr>
              <a:t> </a:t>
            </a:r>
            <a:r>
              <a:rPr sz="1700" dirty="0">
                <a:latin typeface="Arial MT"/>
                <a:cs typeface="Arial MT"/>
              </a:rPr>
              <a:t>each</a:t>
            </a:r>
            <a:r>
              <a:rPr sz="1700" spc="-40" dirty="0">
                <a:latin typeface="Arial MT"/>
                <a:cs typeface="Arial MT"/>
              </a:rPr>
              <a:t> </a:t>
            </a:r>
            <a:r>
              <a:rPr sz="1700" spc="-10" dirty="0">
                <a:latin typeface="Arial MT"/>
                <a:cs typeface="Arial MT"/>
              </a:rPr>
              <a:t>heater </a:t>
            </a:r>
            <a:r>
              <a:rPr sz="1700" dirty="0">
                <a:latin typeface="Arial MT"/>
                <a:cs typeface="Arial MT"/>
              </a:rPr>
              <a:t>since</a:t>
            </a:r>
            <a:r>
              <a:rPr sz="1700" spc="-45" dirty="0">
                <a:latin typeface="Arial MT"/>
                <a:cs typeface="Arial MT"/>
              </a:rPr>
              <a:t> </a:t>
            </a:r>
            <a:r>
              <a:rPr sz="1700" dirty="0">
                <a:latin typeface="Arial MT"/>
                <a:cs typeface="Arial MT"/>
              </a:rPr>
              <a:t>the</a:t>
            </a:r>
            <a:r>
              <a:rPr sz="1700" spc="-45" dirty="0">
                <a:latin typeface="Arial MT"/>
                <a:cs typeface="Arial MT"/>
              </a:rPr>
              <a:t> </a:t>
            </a:r>
            <a:r>
              <a:rPr sz="1700" dirty="0">
                <a:latin typeface="Arial MT"/>
                <a:cs typeface="Arial MT"/>
              </a:rPr>
              <a:t>extracted</a:t>
            </a:r>
            <a:r>
              <a:rPr sz="1700" spc="-45" dirty="0">
                <a:latin typeface="Arial MT"/>
                <a:cs typeface="Arial MT"/>
              </a:rPr>
              <a:t> </a:t>
            </a:r>
            <a:r>
              <a:rPr sz="1700" dirty="0">
                <a:latin typeface="Arial MT"/>
                <a:cs typeface="Arial MT"/>
              </a:rPr>
              <a:t>steam</a:t>
            </a:r>
            <a:r>
              <a:rPr sz="1700" spc="-55" dirty="0">
                <a:latin typeface="Arial MT"/>
                <a:cs typeface="Arial MT"/>
              </a:rPr>
              <a:t> </a:t>
            </a:r>
            <a:r>
              <a:rPr sz="1700" dirty="0">
                <a:latin typeface="Arial MT"/>
                <a:cs typeface="Arial MT"/>
              </a:rPr>
              <a:t>and</a:t>
            </a:r>
            <a:r>
              <a:rPr sz="1700" spc="-45" dirty="0">
                <a:latin typeface="Arial MT"/>
                <a:cs typeface="Arial MT"/>
              </a:rPr>
              <a:t> </a:t>
            </a:r>
            <a:r>
              <a:rPr sz="1700" dirty="0">
                <a:latin typeface="Arial MT"/>
                <a:cs typeface="Arial MT"/>
              </a:rPr>
              <a:t>the</a:t>
            </a:r>
            <a:r>
              <a:rPr sz="1700" spc="-45" dirty="0">
                <a:latin typeface="Arial MT"/>
                <a:cs typeface="Arial MT"/>
              </a:rPr>
              <a:t> </a:t>
            </a:r>
            <a:r>
              <a:rPr sz="1700" dirty="0">
                <a:latin typeface="Arial MT"/>
                <a:cs typeface="Arial MT"/>
              </a:rPr>
              <a:t>feedwater</a:t>
            </a:r>
            <a:r>
              <a:rPr sz="1700" spc="-55" dirty="0">
                <a:latin typeface="Arial MT"/>
                <a:cs typeface="Arial MT"/>
              </a:rPr>
              <a:t> </a:t>
            </a:r>
            <a:r>
              <a:rPr sz="1700" dirty="0">
                <a:latin typeface="Arial MT"/>
                <a:cs typeface="Arial MT"/>
              </a:rPr>
              <a:t>can</a:t>
            </a:r>
            <a:r>
              <a:rPr sz="1700" spc="-50" dirty="0">
                <a:latin typeface="Arial MT"/>
                <a:cs typeface="Arial MT"/>
              </a:rPr>
              <a:t> </a:t>
            </a:r>
            <a:r>
              <a:rPr sz="1700" dirty="0">
                <a:latin typeface="Arial MT"/>
                <a:cs typeface="Arial MT"/>
              </a:rPr>
              <a:t>be</a:t>
            </a:r>
            <a:r>
              <a:rPr sz="1700" spc="-45" dirty="0">
                <a:latin typeface="Arial MT"/>
                <a:cs typeface="Arial MT"/>
              </a:rPr>
              <a:t> </a:t>
            </a:r>
            <a:r>
              <a:rPr sz="1700" dirty="0">
                <a:latin typeface="Arial MT"/>
                <a:cs typeface="Arial MT"/>
              </a:rPr>
              <a:t>at</a:t>
            </a:r>
            <a:r>
              <a:rPr sz="1700" spc="-55" dirty="0">
                <a:latin typeface="Arial MT"/>
                <a:cs typeface="Arial MT"/>
              </a:rPr>
              <a:t> </a:t>
            </a:r>
            <a:r>
              <a:rPr sz="1700" dirty="0">
                <a:latin typeface="Arial MT"/>
                <a:cs typeface="Arial MT"/>
              </a:rPr>
              <a:t>different</a:t>
            </a:r>
            <a:r>
              <a:rPr sz="1700" spc="-45" dirty="0">
                <a:latin typeface="Arial MT"/>
                <a:cs typeface="Arial MT"/>
              </a:rPr>
              <a:t> </a:t>
            </a:r>
            <a:r>
              <a:rPr sz="1700" spc="-10" dirty="0">
                <a:latin typeface="Arial MT"/>
                <a:cs typeface="Arial MT"/>
              </a:rPr>
              <a:t>pressures.</a:t>
            </a:r>
            <a:endParaRPr sz="1700">
              <a:latin typeface="Arial MT"/>
              <a:cs typeface="Arial MT"/>
            </a:endParaRPr>
          </a:p>
        </p:txBody>
      </p:sp>
      <p:sp>
        <p:nvSpPr>
          <p:cNvPr id="4" name="object 4"/>
          <p:cNvSpPr txBox="1"/>
          <p:nvPr/>
        </p:nvSpPr>
        <p:spPr>
          <a:xfrm>
            <a:off x="8157209" y="176530"/>
            <a:ext cx="1866900" cy="2630848"/>
          </a:xfrm>
          <a:prstGeom prst="rect">
            <a:avLst/>
          </a:prstGeom>
        </p:spPr>
        <p:txBody>
          <a:bodyPr vert="horz" wrap="square" lIns="0" tIns="14605" rIns="0" bIns="0" rtlCol="0">
            <a:spAutoFit/>
          </a:bodyPr>
          <a:lstStyle/>
          <a:p>
            <a:pPr marL="12700" marR="5080">
              <a:lnSpc>
                <a:spcPct val="99500"/>
              </a:lnSpc>
              <a:spcBef>
                <a:spcPts val="115"/>
              </a:spcBef>
            </a:pPr>
            <a:r>
              <a:rPr sz="1700" dirty="0">
                <a:latin typeface="Arial MT"/>
                <a:cs typeface="Arial MT"/>
              </a:rPr>
              <a:t>Open</a:t>
            </a:r>
            <a:r>
              <a:rPr sz="1700" spc="-50" dirty="0">
                <a:latin typeface="Arial MT"/>
                <a:cs typeface="Arial MT"/>
              </a:rPr>
              <a:t> </a:t>
            </a:r>
            <a:r>
              <a:rPr sz="1700" spc="-10" dirty="0">
                <a:latin typeface="Arial MT"/>
                <a:cs typeface="Arial MT"/>
              </a:rPr>
              <a:t>feedwater </a:t>
            </a:r>
            <a:r>
              <a:rPr sz="1700" dirty="0">
                <a:latin typeface="Arial MT"/>
                <a:cs typeface="Arial MT"/>
              </a:rPr>
              <a:t>heaters</a:t>
            </a:r>
            <a:r>
              <a:rPr sz="1700" spc="-40" dirty="0">
                <a:latin typeface="Arial MT"/>
                <a:cs typeface="Arial MT"/>
              </a:rPr>
              <a:t> </a:t>
            </a:r>
            <a:r>
              <a:rPr sz="1700" dirty="0">
                <a:latin typeface="Arial MT"/>
                <a:cs typeface="Arial MT"/>
              </a:rPr>
              <a:t>are</a:t>
            </a:r>
            <a:r>
              <a:rPr sz="1700" spc="-45" dirty="0">
                <a:latin typeface="Arial MT"/>
                <a:cs typeface="Arial MT"/>
              </a:rPr>
              <a:t> </a:t>
            </a:r>
            <a:r>
              <a:rPr sz="1700" spc="-10" dirty="0">
                <a:latin typeface="Arial MT"/>
                <a:cs typeface="Arial MT"/>
              </a:rPr>
              <a:t>simple </a:t>
            </a:r>
            <a:r>
              <a:rPr sz="1700" dirty="0">
                <a:latin typeface="Arial MT"/>
                <a:cs typeface="Arial MT"/>
              </a:rPr>
              <a:t>and</a:t>
            </a:r>
            <a:r>
              <a:rPr sz="1700" spc="-40" dirty="0">
                <a:latin typeface="Arial MT"/>
                <a:cs typeface="Arial MT"/>
              </a:rPr>
              <a:t> </a:t>
            </a:r>
            <a:r>
              <a:rPr sz="1700" spc="-10" dirty="0">
                <a:latin typeface="Arial MT"/>
                <a:cs typeface="Arial MT"/>
              </a:rPr>
              <a:t>inexpensive </a:t>
            </a:r>
            <a:r>
              <a:rPr sz="1700" dirty="0">
                <a:latin typeface="Arial MT"/>
                <a:cs typeface="Arial MT"/>
              </a:rPr>
              <a:t>and</a:t>
            </a:r>
            <a:r>
              <a:rPr sz="1700" spc="-50" dirty="0">
                <a:latin typeface="Arial MT"/>
                <a:cs typeface="Arial MT"/>
              </a:rPr>
              <a:t> </a:t>
            </a:r>
            <a:r>
              <a:rPr sz="1700" dirty="0">
                <a:latin typeface="Arial MT"/>
                <a:cs typeface="Arial MT"/>
              </a:rPr>
              <a:t>have</a:t>
            </a:r>
            <a:r>
              <a:rPr sz="1700" spc="-55" dirty="0">
                <a:latin typeface="Arial MT"/>
                <a:cs typeface="Arial MT"/>
              </a:rPr>
              <a:t> </a:t>
            </a:r>
            <a:r>
              <a:rPr sz="1700" spc="-20" dirty="0">
                <a:latin typeface="Arial MT"/>
                <a:cs typeface="Arial MT"/>
              </a:rPr>
              <a:t>good </a:t>
            </a:r>
            <a:r>
              <a:rPr sz="1700" dirty="0">
                <a:latin typeface="Arial MT"/>
                <a:cs typeface="Arial MT"/>
              </a:rPr>
              <a:t>heat</a:t>
            </a:r>
            <a:r>
              <a:rPr sz="1700" spc="-45" dirty="0">
                <a:latin typeface="Arial MT"/>
                <a:cs typeface="Arial MT"/>
              </a:rPr>
              <a:t> </a:t>
            </a:r>
            <a:r>
              <a:rPr sz="1700" spc="-10" dirty="0">
                <a:latin typeface="Arial MT"/>
                <a:cs typeface="Arial MT"/>
              </a:rPr>
              <a:t>transfer </a:t>
            </a:r>
            <a:r>
              <a:rPr sz="1700" dirty="0">
                <a:latin typeface="Arial MT"/>
                <a:cs typeface="Arial MT"/>
              </a:rPr>
              <a:t>characteristics.</a:t>
            </a:r>
            <a:r>
              <a:rPr sz="1700" spc="-30" dirty="0">
                <a:latin typeface="Arial MT"/>
                <a:cs typeface="Arial MT"/>
              </a:rPr>
              <a:t> </a:t>
            </a:r>
            <a:r>
              <a:rPr sz="1700" spc="-25" dirty="0">
                <a:latin typeface="Arial MT"/>
                <a:cs typeface="Arial MT"/>
              </a:rPr>
              <a:t>For </a:t>
            </a:r>
            <a:r>
              <a:rPr sz="1700" dirty="0">
                <a:latin typeface="Arial MT"/>
                <a:cs typeface="Arial MT"/>
              </a:rPr>
              <a:t>each</a:t>
            </a:r>
            <a:r>
              <a:rPr sz="1700" spc="-55" dirty="0">
                <a:latin typeface="Arial MT"/>
                <a:cs typeface="Arial MT"/>
              </a:rPr>
              <a:t> </a:t>
            </a:r>
            <a:r>
              <a:rPr sz="1700" spc="-10" dirty="0">
                <a:latin typeface="Arial MT"/>
                <a:cs typeface="Arial MT"/>
              </a:rPr>
              <a:t>heater, however,</a:t>
            </a:r>
            <a:r>
              <a:rPr sz="1700" spc="-70" dirty="0">
                <a:latin typeface="Arial MT"/>
                <a:cs typeface="Arial MT"/>
              </a:rPr>
              <a:t> </a:t>
            </a:r>
            <a:r>
              <a:rPr sz="1700" dirty="0">
                <a:latin typeface="Arial MT"/>
                <a:cs typeface="Arial MT"/>
              </a:rPr>
              <a:t>a</a:t>
            </a:r>
            <a:r>
              <a:rPr sz="1700" spc="-70" dirty="0">
                <a:latin typeface="Arial MT"/>
                <a:cs typeface="Arial MT"/>
              </a:rPr>
              <a:t> </a:t>
            </a:r>
            <a:r>
              <a:rPr sz="1700" spc="-10" dirty="0">
                <a:latin typeface="Arial MT"/>
                <a:cs typeface="Arial MT"/>
              </a:rPr>
              <a:t>pump</a:t>
            </a:r>
            <a:r>
              <a:rPr sz="1700" spc="-90" dirty="0">
                <a:latin typeface="Arial MT"/>
                <a:cs typeface="Arial MT"/>
              </a:rPr>
              <a:t> </a:t>
            </a:r>
            <a:r>
              <a:rPr sz="1700" spc="-25" dirty="0">
                <a:latin typeface="Arial MT"/>
                <a:cs typeface="Arial MT"/>
              </a:rPr>
              <a:t>is </a:t>
            </a:r>
            <a:r>
              <a:rPr sz="1700" dirty="0">
                <a:latin typeface="Arial MT"/>
                <a:cs typeface="Arial MT"/>
              </a:rPr>
              <a:t>required</a:t>
            </a:r>
            <a:r>
              <a:rPr sz="1700" spc="-30" dirty="0">
                <a:latin typeface="Arial MT"/>
                <a:cs typeface="Arial MT"/>
              </a:rPr>
              <a:t> </a:t>
            </a:r>
            <a:r>
              <a:rPr sz="1700" dirty="0">
                <a:latin typeface="Arial MT"/>
                <a:cs typeface="Arial MT"/>
              </a:rPr>
              <a:t>to</a:t>
            </a:r>
            <a:r>
              <a:rPr sz="1700" spc="-35" dirty="0">
                <a:latin typeface="Arial MT"/>
                <a:cs typeface="Arial MT"/>
              </a:rPr>
              <a:t> </a:t>
            </a:r>
            <a:r>
              <a:rPr sz="1700" spc="-10" dirty="0">
                <a:latin typeface="Arial MT"/>
                <a:cs typeface="Arial MT"/>
              </a:rPr>
              <a:t>handle </a:t>
            </a:r>
            <a:r>
              <a:rPr sz="1700" dirty="0">
                <a:latin typeface="Arial MT"/>
                <a:cs typeface="Arial MT"/>
              </a:rPr>
              <a:t>the</a:t>
            </a:r>
            <a:r>
              <a:rPr sz="1700" spc="-35" dirty="0">
                <a:latin typeface="Arial MT"/>
                <a:cs typeface="Arial MT"/>
              </a:rPr>
              <a:t> </a:t>
            </a:r>
            <a:r>
              <a:rPr sz="1700" spc="-10" dirty="0">
                <a:latin typeface="Arial MT"/>
                <a:cs typeface="Arial MT"/>
              </a:rPr>
              <a:t>feedwater.</a:t>
            </a:r>
            <a:endParaRPr sz="1700">
              <a:latin typeface="Arial MT"/>
              <a:cs typeface="Arial MT"/>
            </a:endParaRPr>
          </a:p>
        </p:txBody>
      </p:sp>
      <p:sp>
        <p:nvSpPr>
          <p:cNvPr id="5" name="object 5"/>
          <p:cNvSpPr txBox="1"/>
          <p:nvPr/>
        </p:nvSpPr>
        <p:spPr>
          <a:xfrm>
            <a:off x="8157209" y="3022472"/>
            <a:ext cx="1802130" cy="1309653"/>
          </a:xfrm>
          <a:prstGeom prst="rect">
            <a:avLst/>
          </a:prstGeom>
        </p:spPr>
        <p:txBody>
          <a:bodyPr vert="horz" wrap="square" lIns="0" tIns="14604" rIns="0" bIns="0" rtlCol="0">
            <a:spAutoFit/>
          </a:bodyPr>
          <a:lstStyle/>
          <a:p>
            <a:pPr marL="12700" marR="5080">
              <a:lnSpc>
                <a:spcPct val="99400"/>
              </a:lnSpc>
              <a:spcBef>
                <a:spcPts val="114"/>
              </a:spcBef>
            </a:pPr>
            <a:r>
              <a:rPr sz="1700" dirty="0">
                <a:solidFill>
                  <a:srgbClr val="CC00CC"/>
                </a:solidFill>
                <a:latin typeface="Arial MT"/>
                <a:cs typeface="Arial MT"/>
              </a:rPr>
              <a:t>Most</a:t>
            </a:r>
            <a:r>
              <a:rPr sz="1700" spc="-20" dirty="0">
                <a:solidFill>
                  <a:srgbClr val="CC00CC"/>
                </a:solidFill>
                <a:latin typeface="Arial MT"/>
                <a:cs typeface="Arial MT"/>
              </a:rPr>
              <a:t> </a:t>
            </a:r>
            <a:r>
              <a:rPr sz="1700" dirty="0">
                <a:solidFill>
                  <a:srgbClr val="CC00CC"/>
                </a:solidFill>
                <a:latin typeface="Arial MT"/>
                <a:cs typeface="Arial MT"/>
              </a:rPr>
              <a:t>steam</a:t>
            </a:r>
            <a:r>
              <a:rPr sz="1700" spc="-10" dirty="0">
                <a:solidFill>
                  <a:srgbClr val="CC00CC"/>
                </a:solidFill>
                <a:latin typeface="Arial MT"/>
                <a:cs typeface="Arial MT"/>
              </a:rPr>
              <a:t> </a:t>
            </a:r>
            <a:r>
              <a:rPr sz="1700" spc="-20" dirty="0">
                <a:solidFill>
                  <a:srgbClr val="CC00CC"/>
                </a:solidFill>
                <a:latin typeface="Arial MT"/>
                <a:cs typeface="Arial MT"/>
              </a:rPr>
              <a:t>power </a:t>
            </a:r>
            <a:r>
              <a:rPr sz="1700" dirty="0">
                <a:solidFill>
                  <a:srgbClr val="CC00CC"/>
                </a:solidFill>
                <a:latin typeface="Arial MT"/>
                <a:cs typeface="Arial MT"/>
              </a:rPr>
              <a:t>plants</a:t>
            </a:r>
            <a:r>
              <a:rPr sz="1700" spc="-50" dirty="0">
                <a:solidFill>
                  <a:srgbClr val="CC00CC"/>
                </a:solidFill>
                <a:latin typeface="Arial MT"/>
                <a:cs typeface="Arial MT"/>
              </a:rPr>
              <a:t> </a:t>
            </a:r>
            <a:r>
              <a:rPr sz="1700" dirty="0">
                <a:solidFill>
                  <a:srgbClr val="CC00CC"/>
                </a:solidFill>
                <a:latin typeface="Arial MT"/>
                <a:cs typeface="Arial MT"/>
              </a:rPr>
              <a:t>use</a:t>
            </a:r>
            <a:r>
              <a:rPr sz="1700" spc="-35" dirty="0">
                <a:solidFill>
                  <a:srgbClr val="CC00CC"/>
                </a:solidFill>
                <a:latin typeface="Arial MT"/>
                <a:cs typeface="Arial MT"/>
              </a:rPr>
              <a:t> </a:t>
            </a:r>
            <a:r>
              <a:rPr sz="1700" spc="-50" dirty="0">
                <a:solidFill>
                  <a:srgbClr val="CC00CC"/>
                </a:solidFill>
                <a:latin typeface="Arial MT"/>
                <a:cs typeface="Arial MT"/>
              </a:rPr>
              <a:t>a </a:t>
            </a:r>
            <a:r>
              <a:rPr sz="1700" dirty="0">
                <a:solidFill>
                  <a:srgbClr val="CC00CC"/>
                </a:solidFill>
                <a:latin typeface="Arial MT"/>
                <a:cs typeface="Arial MT"/>
              </a:rPr>
              <a:t>combination</a:t>
            </a:r>
            <a:r>
              <a:rPr sz="1700" spc="-40" dirty="0">
                <a:solidFill>
                  <a:srgbClr val="CC00CC"/>
                </a:solidFill>
                <a:latin typeface="Arial MT"/>
                <a:cs typeface="Arial MT"/>
              </a:rPr>
              <a:t> </a:t>
            </a:r>
            <a:r>
              <a:rPr sz="1700" spc="-25" dirty="0">
                <a:solidFill>
                  <a:srgbClr val="CC00CC"/>
                </a:solidFill>
                <a:latin typeface="Arial MT"/>
                <a:cs typeface="Arial MT"/>
              </a:rPr>
              <a:t>of </a:t>
            </a:r>
            <a:r>
              <a:rPr sz="1700" dirty="0">
                <a:solidFill>
                  <a:srgbClr val="CC00CC"/>
                </a:solidFill>
                <a:latin typeface="Arial MT"/>
                <a:cs typeface="Arial MT"/>
              </a:rPr>
              <a:t>open</a:t>
            </a:r>
            <a:r>
              <a:rPr sz="1700" spc="-50" dirty="0">
                <a:solidFill>
                  <a:srgbClr val="CC00CC"/>
                </a:solidFill>
                <a:latin typeface="Arial MT"/>
                <a:cs typeface="Arial MT"/>
              </a:rPr>
              <a:t> </a:t>
            </a:r>
            <a:r>
              <a:rPr sz="1700" dirty="0">
                <a:solidFill>
                  <a:srgbClr val="CC00CC"/>
                </a:solidFill>
                <a:latin typeface="Arial MT"/>
                <a:cs typeface="Arial MT"/>
              </a:rPr>
              <a:t>and</a:t>
            </a:r>
            <a:r>
              <a:rPr sz="1700" spc="-55" dirty="0">
                <a:solidFill>
                  <a:srgbClr val="CC00CC"/>
                </a:solidFill>
                <a:latin typeface="Arial MT"/>
                <a:cs typeface="Arial MT"/>
              </a:rPr>
              <a:t> </a:t>
            </a:r>
            <a:r>
              <a:rPr sz="1700" spc="-10" dirty="0">
                <a:solidFill>
                  <a:srgbClr val="CC00CC"/>
                </a:solidFill>
                <a:latin typeface="Arial MT"/>
                <a:cs typeface="Arial MT"/>
              </a:rPr>
              <a:t>closed </a:t>
            </a:r>
            <a:r>
              <a:rPr sz="1700" dirty="0">
                <a:solidFill>
                  <a:srgbClr val="CC00CC"/>
                </a:solidFill>
                <a:latin typeface="Arial MT"/>
                <a:cs typeface="Arial MT"/>
              </a:rPr>
              <a:t>feedwater</a:t>
            </a:r>
            <a:r>
              <a:rPr sz="1700" spc="-114" dirty="0">
                <a:solidFill>
                  <a:srgbClr val="CC00CC"/>
                </a:solidFill>
                <a:latin typeface="Arial MT"/>
                <a:cs typeface="Arial MT"/>
              </a:rPr>
              <a:t> </a:t>
            </a:r>
            <a:r>
              <a:rPr sz="1700" spc="-10" dirty="0">
                <a:solidFill>
                  <a:srgbClr val="CC00CC"/>
                </a:solidFill>
                <a:latin typeface="Arial MT"/>
                <a:cs typeface="Arial MT"/>
              </a:rPr>
              <a:t>heaters.</a:t>
            </a:r>
            <a:endParaRPr sz="1700">
              <a:latin typeface="Arial MT"/>
              <a:cs typeface="Arial MT"/>
            </a:endParaRPr>
          </a:p>
        </p:txBody>
      </p:sp>
      <p:pic>
        <p:nvPicPr>
          <p:cNvPr id="6" name="object 6"/>
          <p:cNvPicPr/>
          <p:nvPr/>
        </p:nvPicPr>
        <p:blipFill>
          <a:blip r:embed="rId2" cstate="print"/>
          <a:stretch>
            <a:fillRect/>
          </a:stretch>
        </p:blipFill>
        <p:spPr>
          <a:xfrm>
            <a:off x="1828800" y="176618"/>
            <a:ext cx="6172200" cy="4696968"/>
          </a:xfrm>
          <a:prstGeom prst="rect">
            <a:avLst/>
          </a:prstGeom>
        </p:spPr>
      </p:pic>
      <p:sp>
        <p:nvSpPr>
          <p:cNvPr id="7" name="object 7"/>
          <p:cNvSpPr txBox="1"/>
          <p:nvPr/>
        </p:nvSpPr>
        <p:spPr>
          <a:xfrm>
            <a:off x="2593644" y="406349"/>
            <a:ext cx="3241040" cy="504625"/>
          </a:xfrm>
          <a:prstGeom prst="rect">
            <a:avLst/>
          </a:prstGeom>
        </p:spPr>
        <p:txBody>
          <a:bodyPr vert="horz" wrap="square" lIns="0" tIns="12065" rIns="0" bIns="0" rtlCol="0">
            <a:spAutoFit/>
          </a:bodyPr>
          <a:lstStyle/>
          <a:p>
            <a:pPr marL="12700">
              <a:spcBef>
                <a:spcPts val="95"/>
              </a:spcBef>
            </a:pPr>
            <a:r>
              <a:rPr sz="1600" dirty="0">
                <a:solidFill>
                  <a:srgbClr val="3333FF"/>
                </a:solidFill>
                <a:latin typeface="Arial MT"/>
                <a:cs typeface="Arial MT"/>
              </a:rPr>
              <a:t>A</a:t>
            </a:r>
            <a:r>
              <a:rPr sz="1600" spc="-60" dirty="0">
                <a:solidFill>
                  <a:srgbClr val="3333FF"/>
                </a:solidFill>
                <a:latin typeface="Arial MT"/>
                <a:cs typeface="Arial MT"/>
              </a:rPr>
              <a:t> </a:t>
            </a:r>
            <a:r>
              <a:rPr sz="1600" dirty="0">
                <a:solidFill>
                  <a:srgbClr val="3333FF"/>
                </a:solidFill>
                <a:latin typeface="Arial MT"/>
                <a:cs typeface="Arial MT"/>
              </a:rPr>
              <a:t>steam</a:t>
            </a:r>
            <a:r>
              <a:rPr sz="1600" spc="-25" dirty="0">
                <a:solidFill>
                  <a:srgbClr val="3333FF"/>
                </a:solidFill>
                <a:latin typeface="Arial MT"/>
                <a:cs typeface="Arial MT"/>
              </a:rPr>
              <a:t> </a:t>
            </a:r>
            <a:r>
              <a:rPr sz="1600" dirty="0">
                <a:solidFill>
                  <a:srgbClr val="3333FF"/>
                </a:solidFill>
                <a:latin typeface="Arial MT"/>
                <a:cs typeface="Arial MT"/>
              </a:rPr>
              <a:t>power</a:t>
            </a:r>
            <a:r>
              <a:rPr sz="1600" spc="-20" dirty="0">
                <a:solidFill>
                  <a:srgbClr val="3333FF"/>
                </a:solidFill>
                <a:latin typeface="Arial MT"/>
                <a:cs typeface="Arial MT"/>
              </a:rPr>
              <a:t> </a:t>
            </a:r>
            <a:r>
              <a:rPr sz="1600" dirty="0">
                <a:solidFill>
                  <a:srgbClr val="3333FF"/>
                </a:solidFill>
                <a:latin typeface="Arial MT"/>
                <a:cs typeface="Arial MT"/>
              </a:rPr>
              <a:t>plant</a:t>
            </a:r>
            <a:r>
              <a:rPr sz="1600" spc="-20" dirty="0">
                <a:solidFill>
                  <a:srgbClr val="3333FF"/>
                </a:solidFill>
                <a:latin typeface="Arial MT"/>
                <a:cs typeface="Arial MT"/>
              </a:rPr>
              <a:t> </a:t>
            </a:r>
            <a:r>
              <a:rPr sz="1600" dirty="0">
                <a:solidFill>
                  <a:srgbClr val="3333FF"/>
                </a:solidFill>
                <a:latin typeface="Arial MT"/>
                <a:cs typeface="Arial MT"/>
              </a:rPr>
              <a:t>with</a:t>
            </a:r>
            <a:r>
              <a:rPr sz="1600" spc="-25" dirty="0">
                <a:solidFill>
                  <a:srgbClr val="3333FF"/>
                </a:solidFill>
                <a:latin typeface="Arial MT"/>
                <a:cs typeface="Arial MT"/>
              </a:rPr>
              <a:t> </a:t>
            </a:r>
            <a:r>
              <a:rPr sz="1600" dirty="0">
                <a:solidFill>
                  <a:srgbClr val="3333FF"/>
                </a:solidFill>
                <a:latin typeface="Arial MT"/>
                <a:cs typeface="Arial MT"/>
              </a:rPr>
              <a:t>one</a:t>
            </a:r>
            <a:r>
              <a:rPr sz="1600" spc="-25" dirty="0">
                <a:solidFill>
                  <a:srgbClr val="3333FF"/>
                </a:solidFill>
                <a:latin typeface="Arial MT"/>
                <a:cs typeface="Arial MT"/>
              </a:rPr>
              <a:t> </a:t>
            </a:r>
            <a:r>
              <a:rPr sz="1600" spc="-20" dirty="0">
                <a:solidFill>
                  <a:srgbClr val="3333FF"/>
                </a:solidFill>
                <a:latin typeface="Arial MT"/>
                <a:cs typeface="Arial MT"/>
              </a:rPr>
              <a:t>open</a:t>
            </a:r>
            <a:endParaRPr sz="1600">
              <a:latin typeface="Arial MT"/>
              <a:cs typeface="Arial MT"/>
            </a:endParaRPr>
          </a:p>
          <a:p>
            <a:pPr marL="12700">
              <a:spcBef>
                <a:spcPts val="5"/>
              </a:spcBef>
            </a:pPr>
            <a:r>
              <a:rPr sz="1600" dirty="0">
                <a:solidFill>
                  <a:srgbClr val="3333FF"/>
                </a:solidFill>
                <a:latin typeface="Arial MT"/>
                <a:cs typeface="Arial MT"/>
              </a:rPr>
              <a:t>and</a:t>
            </a:r>
            <a:r>
              <a:rPr sz="1600" spc="-105" dirty="0">
                <a:solidFill>
                  <a:srgbClr val="3333FF"/>
                </a:solidFill>
                <a:latin typeface="Arial MT"/>
                <a:cs typeface="Arial MT"/>
              </a:rPr>
              <a:t> </a:t>
            </a:r>
            <a:r>
              <a:rPr sz="1600" dirty="0">
                <a:solidFill>
                  <a:srgbClr val="3333FF"/>
                </a:solidFill>
                <a:latin typeface="Arial MT"/>
                <a:cs typeface="Arial MT"/>
              </a:rPr>
              <a:t>three</a:t>
            </a:r>
            <a:r>
              <a:rPr sz="1600" spc="-75" dirty="0">
                <a:solidFill>
                  <a:srgbClr val="3333FF"/>
                </a:solidFill>
                <a:latin typeface="Arial MT"/>
                <a:cs typeface="Arial MT"/>
              </a:rPr>
              <a:t> </a:t>
            </a:r>
            <a:r>
              <a:rPr sz="1600" dirty="0">
                <a:solidFill>
                  <a:srgbClr val="3333FF"/>
                </a:solidFill>
                <a:latin typeface="Arial MT"/>
                <a:cs typeface="Arial MT"/>
              </a:rPr>
              <a:t>closed</a:t>
            </a:r>
            <a:r>
              <a:rPr sz="1600" spc="-105" dirty="0">
                <a:solidFill>
                  <a:srgbClr val="3333FF"/>
                </a:solidFill>
                <a:latin typeface="Arial MT"/>
                <a:cs typeface="Arial MT"/>
              </a:rPr>
              <a:t> </a:t>
            </a:r>
            <a:r>
              <a:rPr sz="1600" dirty="0">
                <a:solidFill>
                  <a:srgbClr val="3333FF"/>
                </a:solidFill>
                <a:latin typeface="Arial MT"/>
                <a:cs typeface="Arial MT"/>
              </a:rPr>
              <a:t>feedwater</a:t>
            </a:r>
            <a:r>
              <a:rPr sz="1600" spc="-75" dirty="0">
                <a:solidFill>
                  <a:srgbClr val="3333FF"/>
                </a:solidFill>
                <a:latin typeface="Arial MT"/>
                <a:cs typeface="Arial MT"/>
              </a:rPr>
              <a:t> </a:t>
            </a:r>
            <a:r>
              <a:rPr sz="1600" spc="-10" dirty="0">
                <a:solidFill>
                  <a:srgbClr val="3333FF"/>
                </a:solidFill>
                <a:latin typeface="Arial MT"/>
                <a:cs typeface="Arial MT"/>
              </a:rPr>
              <a:t>heaters.</a:t>
            </a:r>
            <a:endParaRPr sz="1600">
              <a:latin typeface="Arial MT"/>
              <a:cs typeface="Arial M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8</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Bryton Cycle</a:t>
            </a:r>
          </a:p>
          <a:p>
            <a:pPr algn="ctr">
              <a:spcBef>
                <a:spcPts val="719"/>
              </a:spcBef>
            </a:pPr>
            <a:r>
              <a:rPr lang="en-US" sz="3600" b="1" spc="-9" dirty="0">
                <a:latin typeface="Times New Roman"/>
                <a:cs typeface="Times New Roman"/>
              </a:rPr>
              <a:t>(88-98)</a:t>
            </a:r>
            <a:endParaRPr sz="3600" dirty="0">
              <a:latin typeface="Times New Roman"/>
              <a:cs typeface="Times New Roman"/>
            </a:endParaRPr>
          </a:p>
        </p:txBody>
      </p:sp>
    </p:spTree>
    <p:extLst>
      <p:ext uri="{BB962C8B-B14F-4D97-AF65-F5344CB8AC3E}">
        <p14:creationId xmlns:p14="http://schemas.microsoft.com/office/powerpoint/2010/main" val="3196274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209800" y="-990600"/>
            <a:ext cx="7239000" cy="1050415"/>
          </a:xfrm>
          <a:prstGeom prst="rect">
            <a:avLst/>
          </a:prstGeom>
        </p:spPr>
        <p:txBody>
          <a:bodyPr vert="horz" wrap="square" lIns="0" tIns="552576" rIns="0" bIns="0" rtlCol="0" anchor="t">
            <a:spAutoFit/>
          </a:bodyPr>
          <a:lstStyle/>
          <a:p>
            <a:pPr marL="2661275">
              <a:spcBef>
                <a:spcPts val="105"/>
              </a:spcBef>
            </a:pPr>
            <a:r>
              <a:rPr sz="3200" dirty="0">
                <a:solidFill>
                  <a:srgbClr val="000000"/>
                </a:solidFill>
                <a:latin typeface="Verdana"/>
                <a:cs typeface="Verdana"/>
              </a:rPr>
              <a:t>Brayton</a:t>
            </a:r>
            <a:r>
              <a:rPr sz="3200" spc="-175" dirty="0">
                <a:solidFill>
                  <a:srgbClr val="000000"/>
                </a:solidFill>
                <a:latin typeface="Verdana"/>
                <a:cs typeface="Verdana"/>
              </a:rPr>
              <a:t> </a:t>
            </a:r>
            <a:r>
              <a:rPr sz="3200" spc="-20" dirty="0">
                <a:solidFill>
                  <a:srgbClr val="000000"/>
                </a:solidFill>
                <a:latin typeface="Verdana"/>
                <a:cs typeface="Verdana"/>
              </a:rPr>
              <a:t>cycle</a:t>
            </a:r>
            <a:endParaRPr sz="3200" dirty="0">
              <a:latin typeface="Verdana"/>
              <a:cs typeface="Verdana"/>
            </a:endParaRPr>
          </a:p>
        </p:txBody>
      </p:sp>
      <p:sp>
        <p:nvSpPr>
          <p:cNvPr id="6" name="object 6"/>
          <p:cNvSpPr txBox="1"/>
          <p:nvPr/>
        </p:nvSpPr>
        <p:spPr>
          <a:xfrm>
            <a:off x="1828800" y="457200"/>
            <a:ext cx="8281670" cy="4036105"/>
          </a:xfrm>
          <a:prstGeom prst="rect">
            <a:avLst/>
          </a:prstGeom>
        </p:spPr>
        <p:txBody>
          <a:bodyPr vert="horz" wrap="square" lIns="0" tIns="53975" rIns="0" bIns="0" rtlCol="0">
            <a:spAutoFit/>
          </a:bodyPr>
          <a:lstStyle/>
          <a:p>
            <a:pPr marL="354963" marR="544828" indent="-342898">
              <a:lnSpc>
                <a:spcPct val="90000"/>
              </a:lnSpc>
              <a:spcBef>
                <a:spcPts val="425"/>
              </a:spcBef>
              <a:buFont typeface="Arial MT"/>
              <a:buChar char="•"/>
              <a:tabLst>
                <a:tab pos="356868" algn="l"/>
              </a:tabLst>
            </a:pPr>
            <a:r>
              <a:rPr sz="2700" dirty="0">
                <a:latin typeface="Verdana"/>
                <a:cs typeface="Verdana"/>
              </a:rPr>
              <a:t>The</a:t>
            </a:r>
            <a:r>
              <a:rPr sz="2700" spc="-160" dirty="0">
                <a:latin typeface="Verdana"/>
                <a:cs typeface="Verdana"/>
              </a:rPr>
              <a:t> </a:t>
            </a:r>
            <a:r>
              <a:rPr sz="2700" dirty="0">
                <a:latin typeface="Verdana"/>
                <a:cs typeface="Verdana"/>
              </a:rPr>
              <a:t>Brayton</a:t>
            </a:r>
            <a:r>
              <a:rPr sz="2700" spc="-125" dirty="0">
                <a:latin typeface="Verdana"/>
                <a:cs typeface="Verdana"/>
              </a:rPr>
              <a:t> </a:t>
            </a:r>
            <a:r>
              <a:rPr sz="2700" dirty="0">
                <a:latin typeface="Verdana"/>
                <a:cs typeface="Verdana"/>
              </a:rPr>
              <a:t>cycle</a:t>
            </a:r>
            <a:r>
              <a:rPr sz="2700" spc="-85" dirty="0">
                <a:latin typeface="Verdana"/>
                <a:cs typeface="Verdana"/>
              </a:rPr>
              <a:t> </a:t>
            </a:r>
            <a:r>
              <a:rPr sz="2700" dirty="0">
                <a:latin typeface="Verdana"/>
                <a:cs typeface="Verdana"/>
              </a:rPr>
              <a:t>was</a:t>
            </a:r>
            <a:r>
              <a:rPr sz="2700" spc="-105" dirty="0">
                <a:latin typeface="Verdana"/>
                <a:cs typeface="Verdana"/>
              </a:rPr>
              <a:t> </a:t>
            </a:r>
            <a:r>
              <a:rPr sz="2700" dirty="0">
                <a:latin typeface="Verdana"/>
                <a:cs typeface="Verdana"/>
              </a:rPr>
              <a:t>proposed</a:t>
            </a:r>
            <a:r>
              <a:rPr sz="2700" spc="-95" dirty="0">
                <a:latin typeface="Verdana"/>
                <a:cs typeface="Verdana"/>
              </a:rPr>
              <a:t> </a:t>
            </a:r>
            <a:r>
              <a:rPr sz="2700" dirty="0">
                <a:latin typeface="Verdana"/>
                <a:cs typeface="Verdana"/>
              </a:rPr>
              <a:t>by</a:t>
            </a:r>
            <a:r>
              <a:rPr sz="2700" spc="-70" dirty="0">
                <a:latin typeface="Verdana"/>
                <a:cs typeface="Verdana"/>
              </a:rPr>
              <a:t> </a:t>
            </a:r>
            <a:r>
              <a:rPr sz="2700" spc="-10" dirty="0">
                <a:latin typeface="Verdana"/>
                <a:cs typeface="Verdana"/>
              </a:rPr>
              <a:t>George 	</a:t>
            </a:r>
            <a:r>
              <a:rPr sz="2700" dirty="0">
                <a:latin typeface="Verdana"/>
                <a:cs typeface="Verdana"/>
              </a:rPr>
              <a:t>Brayton</a:t>
            </a:r>
            <a:r>
              <a:rPr sz="2700" spc="-35" dirty="0">
                <a:latin typeface="Verdana"/>
                <a:cs typeface="Verdana"/>
              </a:rPr>
              <a:t> </a:t>
            </a:r>
            <a:r>
              <a:rPr sz="2700" dirty="0">
                <a:latin typeface="Verdana"/>
                <a:cs typeface="Verdana"/>
              </a:rPr>
              <a:t>in</a:t>
            </a:r>
            <a:r>
              <a:rPr sz="2700" spc="-35" dirty="0">
                <a:latin typeface="Verdana"/>
                <a:cs typeface="Verdana"/>
              </a:rPr>
              <a:t> </a:t>
            </a:r>
            <a:r>
              <a:rPr sz="2700" dirty="0">
                <a:latin typeface="Verdana"/>
                <a:cs typeface="Verdana"/>
              </a:rPr>
              <a:t>1870</a:t>
            </a:r>
            <a:r>
              <a:rPr sz="2700" spc="-35" dirty="0">
                <a:latin typeface="Verdana"/>
                <a:cs typeface="Verdana"/>
              </a:rPr>
              <a:t> </a:t>
            </a:r>
            <a:r>
              <a:rPr sz="2700" dirty="0">
                <a:latin typeface="Verdana"/>
                <a:cs typeface="Verdana"/>
              </a:rPr>
              <a:t>for</a:t>
            </a:r>
            <a:r>
              <a:rPr sz="2700" spc="-30" dirty="0">
                <a:latin typeface="Verdana"/>
                <a:cs typeface="Verdana"/>
              </a:rPr>
              <a:t> </a:t>
            </a:r>
            <a:r>
              <a:rPr sz="2700" dirty="0">
                <a:latin typeface="Verdana"/>
                <a:cs typeface="Verdana"/>
              </a:rPr>
              <a:t>use</a:t>
            </a:r>
            <a:r>
              <a:rPr sz="2700" spc="-35" dirty="0">
                <a:latin typeface="Verdana"/>
                <a:cs typeface="Verdana"/>
              </a:rPr>
              <a:t> </a:t>
            </a:r>
            <a:r>
              <a:rPr sz="2700" dirty="0">
                <a:latin typeface="Verdana"/>
                <a:cs typeface="Verdana"/>
              </a:rPr>
              <a:t>in</a:t>
            </a:r>
            <a:r>
              <a:rPr sz="2700" spc="-30" dirty="0">
                <a:latin typeface="Verdana"/>
                <a:cs typeface="Verdana"/>
              </a:rPr>
              <a:t> </a:t>
            </a:r>
            <a:r>
              <a:rPr sz="2700" spc="-10" dirty="0">
                <a:latin typeface="Verdana"/>
                <a:cs typeface="Verdana"/>
              </a:rPr>
              <a:t>reciprocating 	engines.</a:t>
            </a:r>
            <a:endParaRPr sz="2700" dirty="0">
              <a:latin typeface="Verdana"/>
              <a:cs typeface="Verdana"/>
            </a:endParaRPr>
          </a:p>
          <a:p>
            <a:pPr marL="354963" marR="300354" indent="-342898">
              <a:lnSpc>
                <a:spcPts val="2890"/>
              </a:lnSpc>
              <a:spcBef>
                <a:spcPts val="700"/>
              </a:spcBef>
              <a:buFont typeface="Arial MT"/>
              <a:buChar char="•"/>
              <a:tabLst>
                <a:tab pos="356868" algn="l"/>
              </a:tabLst>
            </a:pPr>
            <a:r>
              <a:rPr sz="2700" dirty="0">
                <a:latin typeface="Verdana"/>
                <a:cs typeface="Verdana"/>
              </a:rPr>
              <a:t>Modern</a:t>
            </a:r>
            <a:r>
              <a:rPr sz="2700" spc="-150" dirty="0">
                <a:latin typeface="Verdana"/>
                <a:cs typeface="Verdana"/>
              </a:rPr>
              <a:t> </a:t>
            </a:r>
            <a:r>
              <a:rPr sz="2700" dirty="0">
                <a:latin typeface="Verdana"/>
                <a:cs typeface="Verdana"/>
              </a:rPr>
              <a:t>day</a:t>
            </a:r>
            <a:r>
              <a:rPr sz="2700" spc="-75" dirty="0">
                <a:latin typeface="Verdana"/>
                <a:cs typeface="Verdana"/>
              </a:rPr>
              <a:t> </a:t>
            </a:r>
            <a:r>
              <a:rPr sz="2700" dirty="0">
                <a:latin typeface="Verdana"/>
                <a:cs typeface="Verdana"/>
              </a:rPr>
              <a:t>gas</a:t>
            </a:r>
            <a:r>
              <a:rPr sz="2700" spc="-100" dirty="0">
                <a:latin typeface="Verdana"/>
                <a:cs typeface="Verdana"/>
              </a:rPr>
              <a:t> </a:t>
            </a:r>
            <a:r>
              <a:rPr sz="2700" dirty="0">
                <a:latin typeface="Verdana"/>
                <a:cs typeface="Verdana"/>
              </a:rPr>
              <a:t>turbines</a:t>
            </a:r>
            <a:r>
              <a:rPr sz="2700" spc="-110" dirty="0">
                <a:latin typeface="Verdana"/>
                <a:cs typeface="Verdana"/>
              </a:rPr>
              <a:t> </a:t>
            </a:r>
            <a:r>
              <a:rPr sz="2700" dirty="0">
                <a:latin typeface="Verdana"/>
                <a:cs typeface="Verdana"/>
              </a:rPr>
              <a:t>operate</a:t>
            </a:r>
            <a:r>
              <a:rPr sz="2700" spc="-140" dirty="0">
                <a:latin typeface="Verdana"/>
                <a:cs typeface="Verdana"/>
              </a:rPr>
              <a:t> </a:t>
            </a:r>
            <a:r>
              <a:rPr sz="2700" dirty="0">
                <a:latin typeface="Verdana"/>
                <a:cs typeface="Verdana"/>
              </a:rPr>
              <a:t>on</a:t>
            </a:r>
            <a:r>
              <a:rPr sz="2700" spc="-125" dirty="0">
                <a:latin typeface="Verdana"/>
                <a:cs typeface="Verdana"/>
              </a:rPr>
              <a:t> </a:t>
            </a:r>
            <a:r>
              <a:rPr sz="2700" spc="-10" dirty="0">
                <a:latin typeface="Verdana"/>
                <a:cs typeface="Verdana"/>
              </a:rPr>
              <a:t>Brayton 	</a:t>
            </a:r>
            <a:r>
              <a:rPr sz="2700" dirty="0">
                <a:latin typeface="Verdana"/>
                <a:cs typeface="Verdana"/>
              </a:rPr>
              <a:t>cycle</a:t>
            </a:r>
            <a:r>
              <a:rPr sz="2700" spc="-65" dirty="0">
                <a:latin typeface="Verdana"/>
                <a:cs typeface="Verdana"/>
              </a:rPr>
              <a:t> </a:t>
            </a:r>
            <a:r>
              <a:rPr sz="2700" dirty="0">
                <a:latin typeface="Verdana"/>
                <a:cs typeface="Verdana"/>
              </a:rPr>
              <a:t>and</a:t>
            </a:r>
            <a:r>
              <a:rPr sz="2700" spc="-60" dirty="0">
                <a:latin typeface="Verdana"/>
                <a:cs typeface="Verdana"/>
              </a:rPr>
              <a:t> </a:t>
            </a:r>
            <a:r>
              <a:rPr sz="2700" dirty="0">
                <a:latin typeface="Verdana"/>
                <a:cs typeface="Verdana"/>
              </a:rPr>
              <a:t>work</a:t>
            </a:r>
            <a:r>
              <a:rPr sz="2700" spc="-60" dirty="0">
                <a:latin typeface="Verdana"/>
                <a:cs typeface="Verdana"/>
              </a:rPr>
              <a:t> </a:t>
            </a:r>
            <a:r>
              <a:rPr sz="2700" dirty="0">
                <a:latin typeface="Verdana"/>
                <a:cs typeface="Verdana"/>
              </a:rPr>
              <a:t>with</a:t>
            </a:r>
            <a:r>
              <a:rPr sz="2700" spc="-65" dirty="0">
                <a:latin typeface="Verdana"/>
                <a:cs typeface="Verdana"/>
              </a:rPr>
              <a:t> </a:t>
            </a:r>
            <a:r>
              <a:rPr sz="2700" dirty="0">
                <a:latin typeface="Verdana"/>
                <a:cs typeface="Verdana"/>
              </a:rPr>
              <a:t>rotating</a:t>
            </a:r>
            <a:r>
              <a:rPr sz="2700" spc="-70" dirty="0">
                <a:latin typeface="Verdana"/>
                <a:cs typeface="Verdana"/>
              </a:rPr>
              <a:t> </a:t>
            </a:r>
            <a:r>
              <a:rPr sz="2700" spc="-10" dirty="0">
                <a:latin typeface="Verdana"/>
                <a:cs typeface="Verdana"/>
              </a:rPr>
              <a:t>machinery.</a:t>
            </a:r>
            <a:endParaRPr sz="2700" dirty="0">
              <a:latin typeface="Verdana"/>
              <a:cs typeface="Verdana"/>
            </a:endParaRPr>
          </a:p>
          <a:p>
            <a:pPr marL="354963" marR="98425" indent="-342898">
              <a:lnSpc>
                <a:spcPts val="2920"/>
              </a:lnSpc>
              <a:spcBef>
                <a:spcPts val="665"/>
              </a:spcBef>
              <a:buFont typeface="Arial MT"/>
              <a:buChar char="•"/>
              <a:tabLst>
                <a:tab pos="356868" algn="l"/>
              </a:tabLst>
            </a:pPr>
            <a:r>
              <a:rPr sz="2700" dirty="0">
                <a:latin typeface="Verdana"/>
                <a:cs typeface="Verdana"/>
              </a:rPr>
              <a:t>Gas</a:t>
            </a:r>
            <a:r>
              <a:rPr sz="2700" spc="-130" dirty="0">
                <a:latin typeface="Verdana"/>
                <a:cs typeface="Verdana"/>
              </a:rPr>
              <a:t> </a:t>
            </a:r>
            <a:r>
              <a:rPr sz="2700" dirty="0">
                <a:latin typeface="Verdana"/>
                <a:cs typeface="Verdana"/>
              </a:rPr>
              <a:t>turbines</a:t>
            </a:r>
            <a:r>
              <a:rPr sz="2700" spc="-95" dirty="0">
                <a:latin typeface="Verdana"/>
                <a:cs typeface="Verdana"/>
              </a:rPr>
              <a:t> </a:t>
            </a:r>
            <a:r>
              <a:rPr sz="2700" dirty="0">
                <a:latin typeface="Verdana"/>
                <a:cs typeface="Verdana"/>
              </a:rPr>
              <a:t>operate</a:t>
            </a:r>
            <a:r>
              <a:rPr sz="2700" spc="-125" dirty="0">
                <a:latin typeface="Verdana"/>
                <a:cs typeface="Verdana"/>
              </a:rPr>
              <a:t> </a:t>
            </a:r>
            <a:r>
              <a:rPr sz="2700" dirty="0">
                <a:latin typeface="Verdana"/>
                <a:cs typeface="Verdana"/>
              </a:rPr>
              <a:t>in</a:t>
            </a:r>
            <a:r>
              <a:rPr sz="2700" spc="-70" dirty="0">
                <a:latin typeface="Verdana"/>
                <a:cs typeface="Verdana"/>
              </a:rPr>
              <a:t> </a:t>
            </a:r>
            <a:r>
              <a:rPr sz="2700" spc="-25" dirty="0">
                <a:latin typeface="Verdana"/>
                <a:cs typeface="Verdana"/>
              </a:rPr>
              <a:t>open-</a:t>
            </a:r>
            <a:r>
              <a:rPr sz="2700" dirty="0">
                <a:latin typeface="Verdana"/>
                <a:cs typeface="Verdana"/>
              </a:rPr>
              <a:t>cycle</a:t>
            </a:r>
            <a:r>
              <a:rPr sz="2700" spc="-85" dirty="0">
                <a:latin typeface="Verdana"/>
                <a:cs typeface="Verdana"/>
              </a:rPr>
              <a:t> </a:t>
            </a:r>
            <a:r>
              <a:rPr sz="2700" dirty="0">
                <a:latin typeface="Verdana"/>
                <a:cs typeface="Verdana"/>
              </a:rPr>
              <a:t>mode,</a:t>
            </a:r>
            <a:r>
              <a:rPr sz="2700" spc="-90" dirty="0">
                <a:latin typeface="Verdana"/>
                <a:cs typeface="Verdana"/>
              </a:rPr>
              <a:t> </a:t>
            </a:r>
            <a:r>
              <a:rPr sz="2700" spc="-25" dirty="0">
                <a:latin typeface="Verdana"/>
                <a:cs typeface="Verdana"/>
              </a:rPr>
              <a:t>but 	</a:t>
            </a:r>
            <a:r>
              <a:rPr sz="2700" dirty="0">
                <a:latin typeface="Verdana"/>
                <a:cs typeface="Verdana"/>
              </a:rPr>
              <a:t>can</a:t>
            </a:r>
            <a:r>
              <a:rPr sz="2700" spc="-80" dirty="0">
                <a:latin typeface="Verdana"/>
                <a:cs typeface="Verdana"/>
              </a:rPr>
              <a:t> </a:t>
            </a:r>
            <a:r>
              <a:rPr sz="2700" dirty="0">
                <a:latin typeface="Verdana"/>
                <a:cs typeface="Verdana"/>
              </a:rPr>
              <a:t>be</a:t>
            </a:r>
            <a:r>
              <a:rPr sz="2700" spc="-70" dirty="0">
                <a:latin typeface="Verdana"/>
                <a:cs typeface="Verdana"/>
              </a:rPr>
              <a:t> </a:t>
            </a:r>
            <a:r>
              <a:rPr sz="2700" dirty="0">
                <a:latin typeface="Verdana"/>
                <a:cs typeface="Verdana"/>
              </a:rPr>
              <a:t>modelled</a:t>
            </a:r>
            <a:r>
              <a:rPr sz="2700" spc="-65" dirty="0">
                <a:latin typeface="Verdana"/>
                <a:cs typeface="Verdana"/>
              </a:rPr>
              <a:t> </a:t>
            </a:r>
            <a:r>
              <a:rPr sz="2700" dirty="0">
                <a:latin typeface="Verdana"/>
                <a:cs typeface="Verdana"/>
              </a:rPr>
              <a:t>as</a:t>
            </a:r>
            <a:r>
              <a:rPr sz="2700" spc="-80" dirty="0">
                <a:latin typeface="Verdana"/>
                <a:cs typeface="Verdana"/>
              </a:rPr>
              <a:t> </a:t>
            </a:r>
            <a:r>
              <a:rPr sz="2700" dirty="0">
                <a:latin typeface="Verdana"/>
                <a:cs typeface="Verdana"/>
              </a:rPr>
              <a:t>closed</a:t>
            </a:r>
            <a:r>
              <a:rPr sz="2700" spc="-65" dirty="0">
                <a:latin typeface="Verdana"/>
                <a:cs typeface="Verdana"/>
              </a:rPr>
              <a:t> </a:t>
            </a:r>
            <a:r>
              <a:rPr sz="2700" dirty="0">
                <a:latin typeface="Verdana"/>
                <a:cs typeface="Verdana"/>
              </a:rPr>
              <a:t>cycle</a:t>
            </a:r>
            <a:r>
              <a:rPr sz="2700" spc="-60" dirty="0">
                <a:latin typeface="Verdana"/>
                <a:cs typeface="Verdana"/>
              </a:rPr>
              <a:t> </a:t>
            </a:r>
            <a:r>
              <a:rPr sz="2700" dirty="0">
                <a:latin typeface="Verdana"/>
                <a:cs typeface="Verdana"/>
              </a:rPr>
              <a:t>using</a:t>
            </a:r>
            <a:r>
              <a:rPr sz="2700" spc="-70" dirty="0">
                <a:latin typeface="Verdana"/>
                <a:cs typeface="Verdana"/>
              </a:rPr>
              <a:t> </a:t>
            </a:r>
            <a:r>
              <a:rPr sz="2700" spc="-20" dirty="0">
                <a:latin typeface="Verdana"/>
                <a:cs typeface="Verdana"/>
              </a:rPr>
              <a:t>air- 	</a:t>
            </a:r>
            <a:r>
              <a:rPr sz="2700" dirty="0">
                <a:latin typeface="Verdana"/>
                <a:cs typeface="Verdana"/>
              </a:rPr>
              <a:t>standard</a:t>
            </a:r>
            <a:r>
              <a:rPr sz="2700" spc="-160" dirty="0">
                <a:latin typeface="Verdana"/>
                <a:cs typeface="Verdana"/>
              </a:rPr>
              <a:t> </a:t>
            </a:r>
            <a:r>
              <a:rPr sz="2700" spc="-10" dirty="0">
                <a:latin typeface="Verdana"/>
                <a:cs typeface="Verdana"/>
              </a:rPr>
              <a:t>assumptions.</a:t>
            </a:r>
            <a:endParaRPr sz="2700" dirty="0">
              <a:latin typeface="Verdana"/>
              <a:cs typeface="Verdana"/>
            </a:endParaRPr>
          </a:p>
          <a:p>
            <a:pPr marL="354963" marR="5080" indent="-342898">
              <a:lnSpc>
                <a:spcPts val="2920"/>
              </a:lnSpc>
              <a:spcBef>
                <a:spcPts val="600"/>
              </a:spcBef>
              <a:buFont typeface="Arial MT"/>
              <a:buChar char="•"/>
              <a:tabLst>
                <a:tab pos="356868" algn="l"/>
              </a:tabLst>
            </a:pPr>
            <a:r>
              <a:rPr sz="2700" spc="-10" dirty="0">
                <a:latin typeface="Verdana"/>
                <a:cs typeface="Verdana"/>
              </a:rPr>
              <a:t>Combustion</a:t>
            </a:r>
            <a:r>
              <a:rPr sz="2700" spc="-130" dirty="0">
                <a:latin typeface="Verdana"/>
                <a:cs typeface="Verdana"/>
              </a:rPr>
              <a:t> </a:t>
            </a:r>
            <a:r>
              <a:rPr sz="2700" dirty="0">
                <a:latin typeface="Verdana"/>
                <a:cs typeface="Verdana"/>
              </a:rPr>
              <a:t>and</a:t>
            </a:r>
            <a:r>
              <a:rPr sz="2700" spc="-105" dirty="0">
                <a:latin typeface="Verdana"/>
                <a:cs typeface="Verdana"/>
              </a:rPr>
              <a:t> </a:t>
            </a:r>
            <a:r>
              <a:rPr sz="2700" dirty="0">
                <a:latin typeface="Verdana"/>
                <a:cs typeface="Verdana"/>
              </a:rPr>
              <a:t>exhaust</a:t>
            </a:r>
            <a:r>
              <a:rPr sz="2700" spc="-105" dirty="0">
                <a:latin typeface="Verdana"/>
                <a:cs typeface="Verdana"/>
              </a:rPr>
              <a:t> </a:t>
            </a:r>
            <a:r>
              <a:rPr sz="2700" dirty="0">
                <a:latin typeface="Verdana"/>
                <a:cs typeface="Verdana"/>
              </a:rPr>
              <a:t>replaced</a:t>
            </a:r>
            <a:r>
              <a:rPr sz="2700" spc="-100" dirty="0">
                <a:latin typeface="Verdana"/>
                <a:cs typeface="Verdana"/>
              </a:rPr>
              <a:t> </a:t>
            </a:r>
            <a:r>
              <a:rPr sz="2700" dirty="0">
                <a:latin typeface="Verdana"/>
                <a:cs typeface="Verdana"/>
              </a:rPr>
              <a:t>by</a:t>
            </a:r>
            <a:r>
              <a:rPr sz="2700" spc="-110" dirty="0">
                <a:latin typeface="Verdana"/>
                <a:cs typeface="Verdana"/>
              </a:rPr>
              <a:t> </a:t>
            </a:r>
            <a:r>
              <a:rPr sz="2700" spc="-10" dirty="0">
                <a:latin typeface="Verdana"/>
                <a:cs typeface="Verdana"/>
              </a:rPr>
              <a:t>constant 	</a:t>
            </a:r>
            <a:r>
              <a:rPr sz="2700" dirty="0">
                <a:latin typeface="Verdana"/>
                <a:cs typeface="Verdana"/>
              </a:rPr>
              <a:t>pressure</a:t>
            </a:r>
            <a:r>
              <a:rPr sz="2700" spc="-105" dirty="0">
                <a:latin typeface="Verdana"/>
                <a:cs typeface="Verdana"/>
              </a:rPr>
              <a:t> </a:t>
            </a:r>
            <a:r>
              <a:rPr sz="2700" dirty="0">
                <a:latin typeface="Verdana"/>
                <a:cs typeface="Verdana"/>
              </a:rPr>
              <a:t>heat</a:t>
            </a:r>
            <a:r>
              <a:rPr sz="2700" spc="-100" dirty="0">
                <a:latin typeface="Verdana"/>
                <a:cs typeface="Verdana"/>
              </a:rPr>
              <a:t> </a:t>
            </a:r>
            <a:r>
              <a:rPr sz="2700" dirty="0">
                <a:latin typeface="Verdana"/>
                <a:cs typeface="Verdana"/>
              </a:rPr>
              <a:t>addition</a:t>
            </a:r>
            <a:r>
              <a:rPr sz="2700" spc="-100" dirty="0">
                <a:latin typeface="Verdana"/>
                <a:cs typeface="Verdana"/>
              </a:rPr>
              <a:t> </a:t>
            </a:r>
            <a:r>
              <a:rPr sz="2700" dirty="0">
                <a:latin typeface="Verdana"/>
                <a:cs typeface="Verdana"/>
              </a:rPr>
              <a:t>and</a:t>
            </a:r>
            <a:r>
              <a:rPr sz="2700" spc="-100" dirty="0">
                <a:latin typeface="Verdana"/>
                <a:cs typeface="Verdana"/>
              </a:rPr>
              <a:t> </a:t>
            </a:r>
            <a:r>
              <a:rPr sz="2700" spc="-10" dirty="0">
                <a:latin typeface="Verdana"/>
                <a:cs typeface="Verdana"/>
              </a:rPr>
              <a:t>rejection.</a:t>
            </a:r>
            <a:endParaRPr sz="2700" dirty="0">
              <a:latin typeface="Verdana"/>
              <a:cs typeface="Verdan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265681" y="-706119"/>
            <a:ext cx="9309979" cy="1050415"/>
          </a:xfrm>
          <a:prstGeom prst="rect">
            <a:avLst/>
          </a:prstGeom>
        </p:spPr>
        <p:txBody>
          <a:bodyPr vert="horz" wrap="square" lIns="0" tIns="552576" rIns="0" bIns="0" rtlCol="0" anchor="t">
            <a:spAutoFit/>
          </a:bodyPr>
          <a:lstStyle/>
          <a:p>
            <a:pPr marL="1999606">
              <a:spcBef>
                <a:spcPts val="105"/>
              </a:spcBef>
            </a:pPr>
            <a:r>
              <a:rPr sz="3200" dirty="0">
                <a:solidFill>
                  <a:srgbClr val="000000"/>
                </a:solidFill>
                <a:latin typeface="Verdana"/>
                <a:cs typeface="Verdana"/>
              </a:rPr>
              <a:t>Ideal</a:t>
            </a:r>
            <a:r>
              <a:rPr sz="3200" spc="-170" dirty="0">
                <a:solidFill>
                  <a:srgbClr val="000000"/>
                </a:solidFill>
                <a:latin typeface="Verdana"/>
                <a:cs typeface="Verdana"/>
              </a:rPr>
              <a:t> </a:t>
            </a:r>
            <a:r>
              <a:rPr sz="3200" dirty="0">
                <a:solidFill>
                  <a:srgbClr val="000000"/>
                </a:solidFill>
                <a:latin typeface="Verdana"/>
                <a:cs typeface="Verdana"/>
              </a:rPr>
              <a:t>Brayton</a:t>
            </a:r>
            <a:r>
              <a:rPr sz="3200" spc="-114"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2209801" y="533400"/>
            <a:ext cx="7444105" cy="3788217"/>
          </a:xfrm>
          <a:prstGeom prst="rect">
            <a:avLst/>
          </a:prstGeom>
        </p:spPr>
        <p:txBody>
          <a:bodyPr vert="horz" wrap="square" lIns="0" tIns="12700" rIns="0" bIns="0" rtlCol="0">
            <a:spAutoFit/>
          </a:bodyPr>
          <a:lstStyle/>
          <a:p>
            <a:pPr marL="354963" marR="5080" indent="-342898">
              <a:spcBef>
                <a:spcPts val="100"/>
              </a:spcBef>
              <a:buFont typeface="Arial MT"/>
              <a:buChar char="•"/>
              <a:tabLst>
                <a:tab pos="356868" algn="l"/>
              </a:tabLst>
            </a:pPr>
            <a:r>
              <a:rPr sz="2700" dirty="0">
                <a:latin typeface="Verdana"/>
                <a:cs typeface="Verdana"/>
              </a:rPr>
              <a:t>The</a:t>
            </a:r>
            <a:r>
              <a:rPr sz="2700" spc="-140" dirty="0">
                <a:latin typeface="Verdana"/>
                <a:cs typeface="Verdana"/>
              </a:rPr>
              <a:t> </a:t>
            </a:r>
            <a:r>
              <a:rPr sz="2700" dirty="0">
                <a:latin typeface="Verdana"/>
                <a:cs typeface="Verdana"/>
              </a:rPr>
              <a:t>Brayton</a:t>
            </a:r>
            <a:r>
              <a:rPr sz="2700" spc="-105" dirty="0">
                <a:latin typeface="Verdana"/>
                <a:cs typeface="Verdana"/>
              </a:rPr>
              <a:t> </a:t>
            </a:r>
            <a:r>
              <a:rPr sz="2700" dirty="0">
                <a:latin typeface="Verdana"/>
                <a:cs typeface="Verdana"/>
              </a:rPr>
              <a:t>cycle</a:t>
            </a:r>
            <a:r>
              <a:rPr sz="2700" spc="-60" dirty="0">
                <a:latin typeface="Verdana"/>
                <a:cs typeface="Verdana"/>
              </a:rPr>
              <a:t> </a:t>
            </a:r>
            <a:r>
              <a:rPr sz="2700" dirty="0">
                <a:latin typeface="Verdana"/>
                <a:cs typeface="Verdana"/>
              </a:rPr>
              <a:t>consists</a:t>
            </a:r>
            <a:r>
              <a:rPr sz="2700" spc="-105" dirty="0">
                <a:latin typeface="Verdana"/>
                <a:cs typeface="Verdana"/>
              </a:rPr>
              <a:t> </a:t>
            </a:r>
            <a:r>
              <a:rPr sz="2700" dirty="0">
                <a:latin typeface="Verdana"/>
                <a:cs typeface="Verdana"/>
              </a:rPr>
              <a:t>of</a:t>
            </a:r>
            <a:r>
              <a:rPr sz="2700" spc="-85" dirty="0">
                <a:latin typeface="Verdana"/>
                <a:cs typeface="Verdana"/>
              </a:rPr>
              <a:t> </a:t>
            </a:r>
            <a:r>
              <a:rPr sz="2700" dirty="0">
                <a:latin typeface="Verdana"/>
                <a:cs typeface="Verdana"/>
              </a:rPr>
              <a:t>four</a:t>
            </a:r>
            <a:r>
              <a:rPr sz="2700" spc="-105" dirty="0">
                <a:latin typeface="Verdana"/>
                <a:cs typeface="Verdana"/>
              </a:rPr>
              <a:t> </a:t>
            </a:r>
            <a:r>
              <a:rPr sz="2700" spc="-10" dirty="0">
                <a:latin typeface="Verdana"/>
                <a:cs typeface="Verdana"/>
              </a:rPr>
              <a:t>internally 	</a:t>
            </a:r>
            <a:r>
              <a:rPr sz="2700" dirty="0">
                <a:latin typeface="Verdana"/>
                <a:cs typeface="Verdana"/>
              </a:rPr>
              <a:t>reversible</a:t>
            </a:r>
            <a:r>
              <a:rPr sz="2700" spc="-140" dirty="0">
                <a:latin typeface="Verdana"/>
                <a:cs typeface="Verdana"/>
              </a:rPr>
              <a:t> </a:t>
            </a:r>
            <a:r>
              <a:rPr sz="2700" spc="-10" dirty="0">
                <a:latin typeface="Verdana"/>
                <a:cs typeface="Verdana"/>
              </a:rPr>
              <a:t>processes:</a:t>
            </a:r>
            <a:endParaRPr sz="2700" dirty="0">
              <a:latin typeface="Verdana"/>
              <a:cs typeface="Verdana"/>
            </a:endParaRPr>
          </a:p>
          <a:p>
            <a:pPr marL="755012" marR="1324604" lvl="1" indent="-285114">
              <a:spcBef>
                <a:spcPts val="655"/>
              </a:spcBef>
              <a:buFont typeface="Arial MT"/>
              <a:buChar char="–"/>
              <a:tabLst>
                <a:tab pos="755012" algn="l"/>
              </a:tabLst>
            </a:pPr>
            <a:r>
              <a:rPr sz="2800" spc="-10" dirty="0">
                <a:latin typeface="Verdana"/>
                <a:cs typeface="Verdana"/>
              </a:rPr>
              <a:t>1-</a:t>
            </a:r>
            <a:r>
              <a:rPr sz="2800" dirty="0">
                <a:latin typeface="Verdana"/>
                <a:cs typeface="Verdana"/>
              </a:rPr>
              <a:t>2</a:t>
            </a:r>
            <a:r>
              <a:rPr sz="2800" spc="-135" dirty="0">
                <a:latin typeface="Verdana"/>
                <a:cs typeface="Verdana"/>
              </a:rPr>
              <a:t> </a:t>
            </a:r>
            <a:r>
              <a:rPr sz="2800" dirty="0">
                <a:latin typeface="Verdana"/>
                <a:cs typeface="Verdana"/>
              </a:rPr>
              <a:t>Isentropic</a:t>
            </a:r>
            <a:r>
              <a:rPr sz="2800" spc="-105" dirty="0">
                <a:latin typeface="Verdana"/>
                <a:cs typeface="Verdana"/>
              </a:rPr>
              <a:t> </a:t>
            </a:r>
            <a:r>
              <a:rPr sz="2800" dirty="0">
                <a:latin typeface="Verdana"/>
                <a:cs typeface="Verdana"/>
              </a:rPr>
              <a:t>compression</a:t>
            </a:r>
            <a:r>
              <a:rPr sz="2800" spc="-170" dirty="0">
                <a:latin typeface="Verdana"/>
                <a:cs typeface="Verdana"/>
              </a:rPr>
              <a:t> </a:t>
            </a:r>
            <a:r>
              <a:rPr sz="2800" dirty="0">
                <a:latin typeface="Verdana"/>
                <a:cs typeface="Verdana"/>
              </a:rPr>
              <a:t>(in</a:t>
            </a:r>
            <a:r>
              <a:rPr sz="2800" spc="-130" dirty="0">
                <a:latin typeface="Verdana"/>
                <a:cs typeface="Verdana"/>
              </a:rPr>
              <a:t> </a:t>
            </a:r>
            <a:r>
              <a:rPr sz="2800" spc="-50" dirty="0">
                <a:latin typeface="Verdana"/>
                <a:cs typeface="Verdana"/>
              </a:rPr>
              <a:t>a </a:t>
            </a:r>
            <a:r>
              <a:rPr sz="2800" spc="-10" dirty="0">
                <a:latin typeface="Verdana"/>
                <a:cs typeface="Verdana"/>
              </a:rPr>
              <a:t>compressor)</a:t>
            </a:r>
            <a:endParaRPr sz="2800" dirty="0">
              <a:latin typeface="Verdana"/>
              <a:cs typeface="Verdana"/>
            </a:endParaRPr>
          </a:p>
          <a:p>
            <a:pPr marL="754377" lvl="1" indent="-284479">
              <a:spcBef>
                <a:spcPts val="650"/>
              </a:spcBef>
              <a:buFont typeface="Arial MT"/>
              <a:buChar char="–"/>
              <a:tabLst>
                <a:tab pos="754377" algn="l"/>
              </a:tabLst>
            </a:pPr>
            <a:r>
              <a:rPr sz="2800" spc="-10" dirty="0">
                <a:latin typeface="Verdana"/>
                <a:cs typeface="Verdana"/>
              </a:rPr>
              <a:t>2-</a:t>
            </a:r>
            <a:r>
              <a:rPr sz="2800" dirty="0">
                <a:latin typeface="Verdana"/>
                <a:cs typeface="Verdana"/>
              </a:rPr>
              <a:t>3</a:t>
            </a:r>
            <a:r>
              <a:rPr sz="2800" spc="-140" dirty="0">
                <a:latin typeface="Verdana"/>
                <a:cs typeface="Verdana"/>
              </a:rPr>
              <a:t> </a:t>
            </a:r>
            <a:r>
              <a:rPr sz="2800" spc="-25" dirty="0">
                <a:latin typeface="Verdana"/>
                <a:cs typeface="Verdana"/>
              </a:rPr>
              <a:t>Constant-</a:t>
            </a:r>
            <a:r>
              <a:rPr sz="2800" dirty="0">
                <a:latin typeface="Verdana"/>
                <a:cs typeface="Verdana"/>
              </a:rPr>
              <a:t>pressure</a:t>
            </a:r>
            <a:r>
              <a:rPr sz="2800" spc="-135" dirty="0">
                <a:latin typeface="Verdana"/>
                <a:cs typeface="Verdana"/>
              </a:rPr>
              <a:t> </a:t>
            </a:r>
            <a:r>
              <a:rPr sz="2800" dirty="0">
                <a:latin typeface="Verdana"/>
                <a:cs typeface="Verdana"/>
              </a:rPr>
              <a:t>heat</a:t>
            </a:r>
            <a:r>
              <a:rPr sz="2800" spc="-65" dirty="0">
                <a:latin typeface="Verdana"/>
                <a:cs typeface="Verdana"/>
              </a:rPr>
              <a:t> </a:t>
            </a:r>
            <a:r>
              <a:rPr sz="2800" spc="-10" dirty="0">
                <a:latin typeface="Verdana"/>
                <a:cs typeface="Verdana"/>
              </a:rPr>
              <a:t>addition</a:t>
            </a:r>
            <a:endParaRPr sz="2800" dirty="0">
              <a:latin typeface="Verdana"/>
              <a:cs typeface="Verdana"/>
            </a:endParaRPr>
          </a:p>
          <a:p>
            <a:pPr marL="754377" lvl="1" indent="-284479">
              <a:spcBef>
                <a:spcPts val="675"/>
              </a:spcBef>
              <a:buFont typeface="Arial MT"/>
              <a:buChar char="–"/>
              <a:tabLst>
                <a:tab pos="754377" algn="l"/>
              </a:tabLst>
            </a:pPr>
            <a:r>
              <a:rPr sz="2800" spc="-10" dirty="0">
                <a:latin typeface="Verdana"/>
                <a:cs typeface="Verdana"/>
              </a:rPr>
              <a:t>3-</a:t>
            </a:r>
            <a:r>
              <a:rPr sz="2800" dirty="0">
                <a:latin typeface="Verdana"/>
                <a:cs typeface="Verdana"/>
              </a:rPr>
              <a:t>4</a:t>
            </a:r>
            <a:r>
              <a:rPr sz="2800" spc="-125" dirty="0">
                <a:latin typeface="Verdana"/>
                <a:cs typeface="Verdana"/>
              </a:rPr>
              <a:t> </a:t>
            </a:r>
            <a:r>
              <a:rPr sz="2800" dirty="0">
                <a:latin typeface="Verdana"/>
                <a:cs typeface="Verdana"/>
              </a:rPr>
              <a:t>Isentropic</a:t>
            </a:r>
            <a:r>
              <a:rPr sz="2800" spc="-90" dirty="0">
                <a:latin typeface="Verdana"/>
                <a:cs typeface="Verdana"/>
              </a:rPr>
              <a:t> </a:t>
            </a:r>
            <a:r>
              <a:rPr sz="2800" dirty="0">
                <a:latin typeface="Verdana"/>
                <a:cs typeface="Verdana"/>
              </a:rPr>
              <a:t>expansion</a:t>
            </a:r>
            <a:r>
              <a:rPr sz="2800" spc="-114" dirty="0">
                <a:latin typeface="Verdana"/>
                <a:cs typeface="Verdana"/>
              </a:rPr>
              <a:t> </a:t>
            </a:r>
            <a:r>
              <a:rPr sz="2800" dirty="0">
                <a:latin typeface="Verdana"/>
                <a:cs typeface="Verdana"/>
              </a:rPr>
              <a:t>(in</a:t>
            </a:r>
            <a:r>
              <a:rPr sz="2800" spc="-105" dirty="0">
                <a:latin typeface="Verdana"/>
                <a:cs typeface="Verdana"/>
              </a:rPr>
              <a:t> </a:t>
            </a:r>
            <a:r>
              <a:rPr sz="2800" dirty="0">
                <a:latin typeface="Verdana"/>
                <a:cs typeface="Verdana"/>
              </a:rPr>
              <a:t>a</a:t>
            </a:r>
            <a:r>
              <a:rPr sz="2800" spc="-60" dirty="0">
                <a:latin typeface="Verdana"/>
                <a:cs typeface="Verdana"/>
              </a:rPr>
              <a:t> </a:t>
            </a:r>
            <a:r>
              <a:rPr sz="2800" spc="-10" dirty="0">
                <a:latin typeface="Verdana"/>
                <a:cs typeface="Verdana"/>
              </a:rPr>
              <a:t>turbine)</a:t>
            </a:r>
            <a:endParaRPr sz="2800" dirty="0">
              <a:latin typeface="Verdana"/>
              <a:cs typeface="Verdana"/>
            </a:endParaRPr>
          </a:p>
          <a:p>
            <a:pPr marL="754377" lvl="1" indent="-285749">
              <a:spcBef>
                <a:spcPts val="660"/>
              </a:spcBef>
              <a:buFont typeface="Arial MT"/>
              <a:buChar char="–"/>
              <a:tabLst>
                <a:tab pos="754377" algn="l"/>
              </a:tabLst>
            </a:pPr>
            <a:r>
              <a:rPr sz="2800" spc="-10" dirty="0">
                <a:latin typeface="Verdana"/>
                <a:cs typeface="Verdana"/>
              </a:rPr>
              <a:t>4-</a:t>
            </a:r>
            <a:r>
              <a:rPr sz="2800" dirty="0">
                <a:latin typeface="Verdana"/>
                <a:cs typeface="Verdana"/>
              </a:rPr>
              <a:t>1</a:t>
            </a:r>
            <a:r>
              <a:rPr sz="2800" spc="-140" dirty="0">
                <a:latin typeface="Verdana"/>
                <a:cs typeface="Verdana"/>
              </a:rPr>
              <a:t> </a:t>
            </a:r>
            <a:r>
              <a:rPr sz="2800" spc="-25" dirty="0">
                <a:latin typeface="Verdana"/>
                <a:cs typeface="Verdana"/>
              </a:rPr>
              <a:t>Constant-</a:t>
            </a:r>
            <a:r>
              <a:rPr sz="2800" dirty="0">
                <a:latin typeface="Verdana"/>
                <a:cs typeface="Verdana"/>
              </a:rPr>
              <a:t>pressure</a:t>
            </a:r>
            <a:r>
              <a:rPr sz="2800" spc="-135" dirty="0">
                <a:latin typeface="Verdana"/>
                <a:cs typeface="Verdana"/>
              </a:rPr>
              <a:t> </a:t>
            </a:r>
            <a:r>
              <a:rPr sz="2800" dirty="0">
                <a:latin typeface="Verdana"/>
                <a:cs typeface="Verdana"/>
              </a:rPr>
              <a:t>heat</a:t>
            </a:r>
            <a:r>
              <a:rPr sz="2800" spc="-65" dirty="0">
                <a:latin typeface="Verdana"/>
                <a:cs typeface="Verdana"/>
              </a:rPr>
              <a:t> </a:t>
            </a:r>
            <a:r>
              <a:rPr sz="2800" spc="-10" dirty="0">
                <a:latin typeface="Verdana"/>
                <a:cs typeface="Verdana"/>
              </a:rPr>
              <a:t>rejection</a:t>
            </a:r>
            <a:endParaRPr sz="2800" dirty="0">
              <a:latin typeface="Verdana"/>
              <a:cs typeface="Verdan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grpSp>
        <p:nvGrpSpPr>
          <p:cNvPr id="5" name="object 5"/>
          <p:cNvGrpSpPr/>
          <p:nvPr/>
        </p:nvGrpSpPr>
        <p:grpSpPr>
          <a:xfrm>
            <a:off x="2005966" y="172466"/>
            <a:ext cx="3573145" cy="3034030"/>
            <a:chOff x="634365" y="1772666"/>
            <a:chExt cx="3573145" cy="3034030"/>
          </a:xfrm>
        </p:grpSpPr>
        <p:sp>
          <p:nvSpPr>
            <p:cNvPr id="6" name="object 6"/>
            <p:cNvSpPr/>
            <p:nvPr/>
          </p:nvSpPr>
          <p:spPr>
            <a:xfrm>
              <a:off x="640715" y="1779016"/>
              <a:ext cx="3560445" cy="3021330"/>
            </a:xfrm>
            <a:custGeom>
              <a:avLst/>
              <a:gdLst/>
              <a:ahLst/>
              <a:cxnLst/>
              <a:rect l="l" t="t" r="r" b="b"/>
              <a:pathLst>
                <a:path w="3560445" h="3021329">
                  <a:moveTo>
                    <a:pt x="44475" y="2975356"/>
                  </a:moveTo>
                  <a:lnTo>
                    <a:pt x="3559937" y="2976880"/>
                  </a:lnTo>
                </a:path>
                <a:path w="3560445" h="3021329">
                  <a:moveTo>
                    <a:pt x="3483737" y="2932430"/>
                  </a:moveTo>
                  <a:lnTo>
                    <a:pt x="3559937" y="2976880"/>
                  </a:lnTo>
                  <a:lnTo>
                    <a:pt x="3483737" y="3021330"/>
                  </a:lnTo>
                </a:path>
                <a:path w="3560445" h="3021329">
                  <a:moveTo>
                    <a:pt x="43687" y="2975483"/>
                  </a:moveTo>
                  <a:lnTo>
                    <a:pt x="44475" y="0"/>
                  </a:lnTo>
                </a:path>
                <a:path w="3560445" h="3021329">
                  <a:moveTo>
                    <a:pt x="0" y="76200"/>
                  </a:moveTo>
                  <a:lnTo>
                    <a:pt x="44475" y="0"/>
                  </a:lnTo>
                  <a:lnTo>
                    <a:pt x="88900" y="76200"/>
                  </a:lnTo>
                </a:path>
              </a:pathLst>
            </a:custGeom>
            <a:ln w="12700">
              <a:solidFill>
                <a:srgbClr val="000000"/>
              </a:solidFill>
            </a:ln>
          </p:spPr>
          <p:txBody>
            <a:bodyPr wrap="square" lIns="0" tIns="0" rIns="0" bIns="0" rtlCol="0"/>
            <a:lstStyle/>
            <a:p>
              <a:endParaRPr sz="1800"/>
            </a:p>
          </p:txBody>
        </p:sp>
        <p:sp>
          <p:nvSpPr>
            <p:cNvPr id="7" name="object 7"/>
            <p:cNvSpPr/>
            <p:nvPr/>
          </p:nvSpPr>
          <p:spPr>
            <a:xfrm>
              <a:off x="1400429" y="2257552"/>
              <a:ext cx="2268855" cy="1823085"/>
            </a:xfrm>
            <a:custGeom>
              <a:avLst/>
              <a:gdLst/>
              <a:ahLst/>
              <a:cxnLst/>
              <a:rect l="l" t="t" r="r" b="b"/>
              <a:pathLst>
                <a:path w="2268854" h="1823085">
                  <a:moveTo>
                    <a:pt x="752475" y="1823085"/>
                  </a:moveTo>
                  <a:lnTo>
                    <a:pt x="724535" y="1773428"/>
                  </a:lnTo>
                  <a:lnTo>
                    <a:pt x="696976" y="1723898"/>
                  </a:lnTo>
                  <a:lnTo>
                    <a:pt x="669797" y="1674241"/>
                  </a:lnTo>
                  <a:lnTo>
                    <a:pt x="643001" y="1624584"/>
                  </a:lnTo>
                  <a:lnTo>
                    <a:pt x="616585" y="1575054"/>
                  </a:lnTo>
                  <a:lnTo>
                    <a:pt x="590550" y="1525397"/>
                  </a:lnTo>
                  <a:lnTo>
                    <a:pt x="565022" y="1475867"/>
                  </a:lnTo>
                  <a:lnTo>
                    <a:pt x="539750" y="1426337"/>
                  </a:lnTo>
                  <a:lnTo>
                    <a:pt x="515112" y="1376934"/>
                  </a:lnTo>
                  <a:lnTo>
                    <a:pt x="490728" y="1327531"/>
                  </a:lnTo>
                  <a:lnTo>
                    <a:pt x="466852" y="1278255"/>
                  </a:lnTo>
                  <a:lnTo>
                    <a:pt x="443357" y="1229233"/>
                  </a:lnTo>
                  <a:lnTo>
                    <a:pt x="420370" y="1180211"/>
                  </a:lnTo>
                  <a:lnTo>
                    <a:pt x="397764" y="1131315"/>
                  </a:lnTo>
                  <a:lnTo>
                    <a:pt x="375666" y="1082675"/>
                  </a:lnTo>
                  <a:lnTo>
                    <a:pt x="354076" y="1034161"/>
                  </a:lnTo>
                  <a:lnTo>
                    <a:pt x="332866" y="985901"/>
                  </a:lnTo>
                  <a:lnTo>
                    <a:pt x="312166" y="937768"/>
                  </a:lnTo>
                  <a:lnTo>
                    <a:pt x="291972" y="889888"/>
                  </a:lnTo>
                  <a:lnTo>
                    <a:pt x="272288" y="842263"/>
                  </a:lnTo>
                  <a:lnTo>
                    <a:pt x="253110" y="795020"/>
                  </a:lnTo>
                  <a:lnTo>
                    <a:pt x="234315" y="747902"/>
                  </a:lnTo>
                  <a:lnTo>
                    <a:pt x="216154" y="701167"/>
                  </a:lnTo>
                  <a:lnTo>
                    <a:pt x="198501" y="654685"/>
                  </a:lnTo>
                  <a:lnTo>
                    <a:pt x="181356" y="608457"/>
                  </a:lnTo>
                  <a:lnTo>
                    <a:pt x="164719" y="562737"/>
                  </a:lnTo>
                  <a:lnTo>
                    <a:pt x="148590" y="517271"/>
                  </a:lnTo>
                  <a:lnTo>
                    <a:pt x="133096" y="472186"/>
                  </a:lnTo>
                  <a:lnTo>
                    <a:pt x="118109" y="427482"/>
                  </a:lnTo>
                  <a:lnTo>
                    <a:pt x="103632" y="383286"/>
                  </a:lnTo>
                  <a:lnTo>
                    <a:pt x="89789" y="339344"/>
                  </a:lnTo>
                  <a:lnTo>
                    <a:pt x="76581" y="296037"/>
                  </a:lnTo>
                  <a:lnTo>
                    <a:pt x="63754" y="252984"/>
                  </a:lnTo>
                  <a:lnTo>
                    <a:pt x="51689" y="210565"/>
                  </a:lnTo>
                  <a:lnTo>
                    <a:pt x="40132" y="168528"/>
                  </a:lnTo>
                  <a:lnTo>
                    <a:pt x="29209" y="127000"/>
                  </a:lnTo>
                  <a:lnTo>
                    <a:pt x="18796" y="85978"/>
                  </a:lnTo>
                  <a:lnTo>
                    <a:pt x="9143" y="45593"/>
                  </a:lnTo>
                  <a:lnTo>
                    <a:pt x="0" y="5587"/>
                  </a:lnTo>
                </a:path>
                <a:path w="2268854" h="1823085">
                  <a:moveTo>
                    <a:pt x="2268728" y="1821053"/>
                  </a:moveTo>
                  <a:lnTo>
                    <a:pt x="2239645" y="1778381"/>
                  </a:lnTo>
                  <a:lnTo>
                    <a:pt x="2210689" y="1735582"/>
                  </a:lnTo>
                  <a:lnTo>
                    <a:pt x="2181860" y="1692529"/>
                  </a:lnTo>
                  <a:lnTo>
                    <a:pt x="2153031" y="1649476"/>
                  </a:lnTo>
                  <a:lnTo>
                    <a:pt x="2124456" y="1606042"/>
                  </a:lnTo>
                  <a:lnTo>
                    <a:pt x="2096008" y="1562608"/>
                  </a:lnTo>
                  <a:lnTo>
                    <a:pt x="2067560" y="1519047"/>
                  </a:lnTo>
                  <a:lnTo>
                    <a:pt x="2039366" y="1475359"/>
                  </a:lnTo>
                  <a:lnTo>
                    <a:pt x="2011299" y="1431544"/>
                  </a:lnTo>
                  <a:lnTo>
                    <a:pt x="1983359" y="1387602"/>
                  </a:lnTo>
                  <a:lnTo>
                    <a:pt x="1955673" y="1343660"/>
                  </a:lnTo>
                  <a:lnTo>
                    <a:pt x="1928114" y="1299590"/>
                  </a:lnTo>
                  <a:lnTo>
                    <a:pt x="1900682" y="1255522"/>
                  </a:lnTo>
                  <a:lnTo>
                    <a:pt x="1873377" y="1211326"/>
                  </a:lnTo>
                  <a:lnTo>
                    <a:pt x="1846326" y="1167130"/>
                  </a:lnTo>
                  <a:lnTo>
                    <a:pt x="1819528" y="1122934"/>
                  </a:lnTo>
                  <a:lnTo>
                    <a:pt x="1792859" y="1078738"/>
                  </a:lnTo>
                  <a:lnTo>
                    <a:pt x="1766443" y="1034414"/>
                  </a:lnTo>
                  <a:lnTo>
                    <a:pt x="1740153" y="990219"/>
                  </a:lnTo>
                  <a:lnTo>
                    <a:pt x="1714119" y="946023"/>
                  </a:lnTo>
                  <a:lnTo>
                    <a:pt x="1688338" y="901826"/>
                  </a:lnTo>
                  <a:lnTo>
                    <a:pt x="1662684" y="857631"/>
                  </a:lnTo>
                  <a:lnTo>
                    <a:pt x="1637411" y="813562"/>
                  </a:lnTo>
                  <a:lnTo>
                    <a:pt x="1612265" y="769493"/>
                  </a:lnTo>
                  <a:lnTo>
                    <a:pt x="1587500" y="725551"/>
                  </a:lnTo>
                  <a:lnTo>
                    <a:pt x="1562862" y="681736"/>
                  </a:lnTo>
                  <a:lnTo>
                    <a:pt x="1538605" y="637921"/>
                  </a:lnTo>
                  <a:lnTo>
                    <a:pt x="1514475" y="594233"/>
                  </a:lnTo>
                  <a:lnTo>
                    <a:pt x="1490726" y="550672"/>
                  </a:lnTo>
                  <a:lnTo>
                    <a:pt x="1467231" y="507238"/>
                  </a:lnTo>
                  <a:lnTo>
                    <a:pt x="1443990" y="463931"/>
                  </a:lnTo>
                  <a:lnTo>
                    <a:pt x="1421130" y="420750"/>
                  </a:lnTo>
                  <a:lnTo>
                    <a:pt x="1398523" y="377825"/>
                  </a:lnTo>
                  <a:lnTo>
                    <a:pt x="1376298" y="334899"/>
                  </a:lnTo>
                  <a:lnTo>
                    <a:pt x="1354201" y="292353"/>
                  </a:lnTo>
                  <a:lnTo>
                    <a:pt x="1332611" y="249936"/>
                  </a:lnTo>
                  <a:lnTo>
                    <a:pt x="1311275" y="207645"/>
                  </a:lnTo>
                  <a:lnTo>
                    <a:pt x="1290193" y="165608"/>
                  </a:lnTo>
                  <a:lnTo>
                    <a:pt x="1269619" y="123825"/>
                  </a:lnTo>
                  <a:lnTo>
                    <a:pt x="1249298" y="82296"/>
                  </a:lnTo>
                  <a:lnTo>
                    <a:pt x="1229360" y="41021"/>
                  </a:lnTo>
                  <a:lnTo>
                    <a:pt x="1209675" y="0"/>
                  </a:lnTo>
                </a:path>
              </a:pathLst>
            </a:custGeom>
            <a:ln w="19050">
              <a:solidFill>
                <a:srgbClr val="497DBA"/>
              </a:solidFill>
            </a:ln>
          </p:spPr>
          <p:txBody>
            <a:bodyPr wrap="square" lIns="0" tIns="0" rIns="0" bIns="0" rtlCol="0"/>
            <a:lstStyle/>
            <a:p>
              <a:endParaRPr sz="1800"/>
            </a:p>
          </p:txBody>
        </p:sp>
        <p:pic>
          <p:nvPicPr>
            <p:cNvPr id="8" name="object 8"/>
            <p:cNvPicPr/>
            <p:nvPr/>
          </p:nvPicPr>
          <p:blipFill>
            <a:blip r:embed="rId2" cstate="print"/>
            <a:stretch>
              <a:fillRect/>
            </a:stretch>
          </p:blipFill>
          <p:spPr>
            <a:xfrm>
              <a:off x="3128391" y="3264115"/>
              <a:ext cx="156667" cy="210223"/>
            </a:xfrm>
            <a:prstGeom prst="rect">
              <a:avLst/>
            </a:prstGeom>
          </p:spPr>
        </p:pic>
        <p:pic>
          <p:nvPicPr>
            <p:cNvPr id="9" name="object 9"/>
            <p:cNvPicPr/>
            <p:nvPr/>
          </p:nvPicPr>
          <p:blipFill>
            <a:blip r:embed="rId3" cstate="print"/>
            <a:stretch>
              <a:fillRect/>
            </a:stretch>
          </p:blipFill>
          <p:spPr>
            <a:xfrm>
              <a:off x="1739265" y="2206586"/>
              <a:ext cx="210337" cy="120561"/>
            </a:xfrm>
            <a:prstGeom prst="rect">
              <a:avLst/>
            </a:prstGeom>
          </p:spPr>
        </p:pic>
        <p:pic>
          <p:nvPicPr>
            <p:cNvPr id="10" name="object 10"/>
            <p:cNvPicPr/>
            <p:nvPr/>
          </p:nvPicPr>
          <p:blipFill>
            <a:blip r:embed="rId4" cstate="print"/>
            <a:stretch>
              <a:fillRect/>
            </a:stretch>
          </p:blipFill>
          <p:spPr>
            <a:xfrm>
              <a:off x="1665478" y="3097771"/>
              <a:ext cx="141858" cy="209816"/>
            </a:xfrm>
            <a:prstGeom prst="rect">
              <a:avLst/>
            </a:prstGeom>
          </p:spPr>
        </p:pic>
        <p:pic>
          <p:nvPicPr>
            <p:cNvPr id="11" name="object 11"/>
            <p:cNvPicPr/>
            <p:nvPr/>
          </p:nvPicPr>
          <p:blipFill>
            <a:blip r:embed="rId5" cstate="print"/>
            <a:stretch>
              <a:fillRect/>
            </a:stretch>
          </p:blipFill>
          <p:spPr>
            <a:xfrm>
              <a:off x="2775076" y="4027374"/>
              <a:ext cx="208864" cy="111301"/>
            </a:xfrm>
            <a:prstGeom prst="rect">
              <a:avLst/>
            </a:prstGeom>
          </p:spPr>
        </p:pic>
        <p:sp>
          <p:nvSpPr>
            <p:cNvPr id="12" name="object 12"/>
            <p:cNvSpPr/>
            <p:nvPr/>
          </p:nvSpPr>
          <p:spPr>
            <a:xfrm>
              <a:off x="1751965" y="2133854"/>
              <a:ext cx="1524000" cy="1155065"/>
            </a:xfrm>
            <a:custGeom>
              <a:avLst/>
              <a:gdLst/>
              <a:ahLst/>
              <a:cxnLst/>
              <a:rect l="l" t="t" r="r" b="b"/>
              <a:pathLst>
                <a:path w="1524000" h="1155064">
                  <a:moveTo>
                    <a:pt x="0" y="1154557"/>
                  </a:moveTo>
                  <a:lnTo>
                    <a:pt x="1524000" y="0"/>
                  </a:lnTo>
                </a:path>
                <a:path w="1524000" h="1155064">
                  <a:moveTo>
                    <a:pt x="1143000" y="609600"/>
                  </a:moveTo>
                  <a:lnTo>
                    <a:pt x="1524000" y="0"/>
                  </a:lnTo>
                </a:path>
              </a:pathLst>
            </a:custGeom>
            <a:ln w="12700">
              <a:solidFill>
                <a:srgbClr val="000000"/>
              </a:solidFill>
            </a:ln>
          </p:spPr>
          <p:txBody>
            <a:bodyPr wrap="square" lIns="0" tIns="0" rIns="0" bIns="0" rtlCol="0"/>
            <a:lstStyle/>
            <a:p>
              <a:endParaRPr sz="1800"/>
            </a:p>
          </p:txBody>
        </p:sp>
        <p:sp>
          <p:nvSpPr>
            <p:cNvPr id="13" name="object 13"/>
            <p:cNvSpPr/>
            <p:nvPr/>
          </p:nvSpPr>
          <p:spPr>
            <a:xfrm>
              <a:off x="1400429" y="2257552"/>
              <a:ext cx="2268855" cy="1823085"/>
            </a:xfrm>
            <a:custGeom>
              <a:avLst/>
              <a:gdLst/>
              <a:ahLst/>
              <a:cxnLst/>
              <a:rect l="l" t="t" r="r" b="b"/>
              <a:pathLst>
                <a:path w="2268854" h="1823085">
                  <a:moveTo>
                    <a:pt x="0" y="5587"/>
                  </a:moveTo>
                  <a:lnTo>
                    <a:pt x="1209675" y="0"/>
                  </a:lnTo>
                </a:path>
                <a:path w="2268854" h="1823085">
                  <a:moveTo>
                    <a:pt x="752475" y="1823085"/>
                  </a:moveTo>
                  <a:lnTo>
                    <a:pt x="2268728" y="1821053"/>
                  </a:lnTo>
                </a:path>
              </a:pathLst>
            </a:custGeom>
            <a:ln w="12700">
              <a:solidFill>
                <a:srgbClr val="497DBA"/>
              </a:solidFill>
            </a:ln>
          </p:spPr>
          <p:txBody>
            <a:bodyPr wrap="square" lIns="0" tIns="0" rIns="0" bIns="0" rtlCol="0"/>
            <a:lstStyle/>
            <a:p>
              <a:endParaRPr sz="1800"/>
            </a:p>
          </p:txBody>
        </p:sp>
        <p:pic>
          <p:nvPicPr>
            <p:cNvPr id="14" name="object 14"/>
            <p:cNvPicPr/>
            <p:nvPr/>
          </p:nvPicPr>
          <p:blipFill>
            <a:blip r:embed="rId6" cstate="print"/>
            <a:stretch>
              <a:fillRect/>
            </a:stretch>
          </p:blipFill>
          <p:spPr>
            <a:xfrm>
              <a:off x="1956815" y="2004098"/>
              <a:ext cx="323697" cy="512279"/>
            </a:xfrm>
            <a:prstGeom prst="rect">
              <a:avLst/>
            </a:prstGeom>
          </p:spPr>
        </p:pic>
        <p:sp>
          <p:nvSpPr>
            <p:cNvPr id="15" name="object 15"/>
            <p:cNvSpPr/>
            <p:nvPr/>
          </p:nvSpPr>
          <p:spPr>
            <a:xfrm>
              <a:off x="1956815" y="2004060"/>
              <a:ext cx="323850" cy="512445"/>
            </a:xfrm>
            <a:custGeom>
              <a:avLst/>
              <a:gdLst/>
              <a:ahLst/>
              <a:cxnLst/>
              <a:rect l="l" t="t" r="r" b="b"/>
              <a:pathLst>
                <a:path w="323850" h="512444">
                  <a:moveTo>
                    <a:pt x="104901" y="0"/>
                  </a:moveTo>
                  <a:lnTo>
                    <a:pt x="271271" y="384682"/>
                  </a:lnTo>
                  <a:lnTo>
                    <a:pt x="323722" y="361950"/>
                  </a:lnTo>
                  <a:lnTo>
                    <a:pt x="264159" y="512317"/>
                  </a:lnTo>
                  <a:lnTo>
                    <a:pt x="113918" y="452754"/>
                  </a:lnTo>
                  <a:lnTo>
                    <a:pt x="166369" y="430022"/>
                  </a:lnTo>
                  <a:lnTo>
                    <a:pt x="0" y="45338"/>
                  </a:lnTo>
                  <a:lnTo>
                    <a:pt x="104901" y="0"/>
                  </a:lnTo>
                  <a:close/>
                </a:path>
              </a:pathLst>
            </a:custGeom>
            <a:ln w="12700">
              <a:solidFill>
                <a:srgbClr val="385D89"/>
              </a:solidFill>
            </a:ln>
          </p:spPr>
          <p:txBody>
            <a:bodyPr wrap="square" lIns="0" tIns="0" rIns="0" bIns="0" rtlCol="0"/>
            <a:lstStyle/>
            <a:p>
              <a:endParaRPr sz="1800"/>
            </a:p>
          </p:txBody>
        </p:sp>
        <p:pic>
          <p:nvPicPr>
            <p:cNvPr id="16" name="object 16"/>
            <p:cNvPicPr/>
            <p:nvPr/>
          </p:nvPicPr>
          <p:blipFill>
            <a:blip r:embed="rId7" cstate="print"/>
            <a:stretch>
              <a:fillRect/>
            </a:stretch>
          </p:blipFill>
          <p:spPr>
            <a:xfrm>
              <a:off x="3026029" y="3750183"/>
              <a:ext cx="282892" cy="527812"/>
            </a:xfrm>
            <a:prstGeom prst="rect">
              <a:avLst/>
            </a:prstGeom>
          </p:spPr>
        </p:pic>
        <p:sp>
          <p:nvSpPr>
            <p:cNvPr id="17" name="object 17"/>
            <p:cNvSpPr/>
            <p:nvPr/>
          </p:nvSpPr>
          <p:spPr>
            <a:xfrm>
              <a:off x="3026029" y="3750183"/>
              <a:ext cx="283210" cy="528320"/>
            </a:xfrm>
            <a:custGeom>
              <a:avLst/>
              <a:gdLst/>
              <a:ahLst/>
              <a:cxnLst/>
              <a:rect l="l" t="t" r="r" b="b"/>
              <a:pathLst>
                <a:path w="283210" h="528320">
                  <a:moveTo>
                    <a:pt x="109600" y="0"/>
                  </a:moveTo>
                  <a:lnTo>
                    <a:pt x="228092" y="401955"/>
                  </a:lnTo>
                  <a:lnTo>
                    <a:pt x="282829" y="385826"/>
                  </a:lnTo>
                  <a:lnTo>
                    <a:pt x="205485" y="527812"/>
                  </a:lnTo>
                  <a:lnTo>
                    <a:pt x="63626" y="450469"/>
                  </a:lnTo>
                  <a:lnTo>
                    <a:pt x="118363" y="434213"/>
                  </a:lnTo>
                  <a:lnTo>
                    <a:pt x="0" y="32258"/>
                  </a:lnTo>
                  <a:lnTo>
                    <a:pt x="109600" y="0"/>
                  </a:lnTo>
                  <a:close/>
                </a:path>
              </a:pathLst>
            </a:custGeom>
            <a:ln w="12700">
              <a:solidFill>
                <a:srgbClr val="385D89"/>
              </a:solidFill>
            </a:ln>
          </p:spPr>
          <p:txBody>
            <a:bodyPr wrap="square" lIns="0" tIns="0" rIns="0" bIns="0" rtlCol="0"/>
            <a:lstStyle/>
            <a:p>
              <a:endParaRPr sz="1800"/>
            </a:p>
          </p:txBody>
        </p:sp>
      </p:grpSp>
      <p:sp>
        <p:nvSpPr>
          <p:cNvPr id="18" name="object 18"/>
          <p:cNvSpPr txBox="1"/>
          <p:nvPr/>
        </p:nvSpPr>
        <p:spPr>
          <a:xfrm>
            <a:off x="3177794" y="74422"/>
            <a:ext cx="382905" cy="321242"/>
          </a:xfrm>
          <a:prstGeom prst="rect">
            <a:avLst/>
          </a:prstGeom>
        </p:spPr>
        <p:txBody>
          <a:bodyPr vert="horz" wrap="square" lIns="0" tIns="13335" rIns="0" bIns="0" rtlCol="0">
            <a:spAutoFit/>
          </a:bodyPr>
          <a:lstStyle/>
          <a:p>
            <a:pPr marL="38100">
              <a:spcBef>
                <a:spcPts val="105"/>
              </a:spcBef>
            </a:pPr>
            <a:r>
              <a:rPr sz="3000" spc="-37" baseline="13888" dirty="0">
                <a:latin typeface="Verdana"/>
                <a:cs typeface="Verdana"/>
              </a:rPr>
              <a:t>q</a:t>
            </a:r>
            <a:r>
              <a:rPr sz="1350" spc="-25" dirty="0">
                <a:latin typeface="Verdana"/>
                <a:cs typeface="Verdana"/>
              </a:rPr>
              <a:t>in</a:t>
            </a:r>
            <a:endParaRPr sz="1350">
              <a:latin typeface="Verdana"/>
              <a:cs typeface="Verdana"/>
            </a:endParaRPr>
          </a:p>
        </p:txBody>
      </p:sp>
      <p:sp>
        <p:nvSpPr>
          <p:cNvPr id="19" name="object 19"/>
          <p:cNvSpPr txBox="1"/>
          <p:nvPr/>
        </p:nvSpPr>
        <p:spPr>
          <a:xfrm>
            <a:off x="2579929" y="445136"/>
            <a:ext cx="174625" cy="296876"/>
          </a:xfrm>
          <a:prstGeom prst="rect">
            <a:avLst/>
          </a:prstGeom>
        </p:spPr>
        <p:txBody>
          <a:bodyPr vert="horz" wrap="square" lIns="0" tIns="12065" rIns="0" bIns="0" rtlCol="0">
            <a:spAutoFit/>
          </a:bodyPr>
          <a:lstStyle/>
          <a:p>
            <a:pPr marL="12700">
              <a:spcBef>
                <a:spcPts val="95"/>
              </a:spcBef>
            </a:pPr>
            <a:r>
              <a:rPr sz="1850" spc="-50" dirty="0">
                <a:latin typeface="Verdana"/>
                <a:cs typeface="Verdana"/>
              </a:rPr>
              <a:t>2</a:t>
            </a:r>
            <a:endParaRPr sz="1850">
              <a:latin typeface="Verdana"/>
              <a:cs typeface="Verdana"/>
            </a:endParaRPr>
          </a:p>
        </p:txBody>
      </p:sp>
      <p:sp>
        <p:nvSpPr>
          <p:cNvPr id="20" name="object 20"/>
          <p:cNvSpPr txBox="1"/>
          <p:nvPr/>
        </p:nvSpPr>
        <p:spPr>
          <a:xfrm>
            <a:off x="3965576" y="407035"/>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3</a:t>
            </a:r>
            <a:endParaRPr sz="1800">
              <a:latin typeface="Verdana"/>
              <a:cs typeface="Verdana"/>
            </a:endParaRPr>
          </a:p>
        </p:txBody>
      </p:sp>
      <p:sp>
        <p:nvSpPr>
          <p:cNvPr id="21" name="object 21"/>
          <p:cNvSpPr txBox="1"/>
          <p:nvPr/>
        </p:nvSpPr>
        <p:spPr>
          <a:xfrm>
            <a:off x="4108831" y="260045"/>
            <a:ext cx="1161415" cy="289823"/>
          </a:xfrm>
          <a:prstGeom prst="rect">
            <a:avLst/>
          </a:prstGeom>
        </p:spPr>
        <p:txBody>
          <a:bodyPr vert="horz" wrap="square" lIns="0" tIns="12700" rIns="0" bIns="0" rtlCol="0">
            <a:spAutoFit/>
          </a:bodyPr>
          <a:lstStyle/>
          <a:p>
            <a:pPr marL="12700">
              <a:spcBef>
                <a:spcPts val="100"/>
              </a:spcBef>
            </a:pPr>
            <a:r>
              <a:rPr sz="1800" spc="-10" dirty="0">
                <a:latin typeface="Verdana"/>
                <a:cs typeface="Verdana"/>
              </a:rPr>
              <a:t>Isentropic</a:t>
            </a:r>
            <a:endParaRPr sz="1800">
              <a:latin typeface="Verdana"/>
              <a:cs typeface="Verdana"/>
            </a:endParaRPr>
          </a:p>
        </p:txBody>
      </p:sp>
      <p:sp>
        <p:nvSpPr>
          <p:cNvPr id="22" name="object 22"/>
          <p:cNvSpPr txBox="1"/>
          <p:nvPr/>
        </p:nvSpPr>
        <p:spPr>
          <a:xfrm>
            <a:off x="3331211" y="2365630"/>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23" name="object 23"/>
          <p:cNvSpPr txBox="1"/>
          <p:nvPr/>
        </p:nvSpPr>
        <p:spPr>
          <a:xfrm>
            <a:off x="5059808" y="2353437"/>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4</a:t>
            </a:r>
            <a:endParaRPr sz="1800">
              <a:latin typeface="Verdana"/>
              <a:cs typeface="Verdana"/>
            </a:endParaRPr>
          </a:p>
        </p:txBody>
      </p:sp>
      <p:sp>
        <p:nvSpPr>
          <p:cNvPr id="24" name="object 24"/>
          <p:cNvSpPr txBox="1"/>
          <p:nvPr/>
        </p:nvSpPr>
        <p:spPr>
          <a:xfrm>
            <a:off x="4168776" y="2583560"/>
            <a:ext cx="509905" cy="320601"/>
          </a:xfrm>
          <a:prstGeom prst="rect">
            <a:avLst/>
          </a:prstGeom>
        </p:spPr>
        <p:txBody>
          <a:bodyPr vert="horz" wrap="square" lIns="0" tIns="12700" rIns="0" bIns="0" rtlCol="0">
            <a:spAutoFit/>
          </a:bodyPr>
          <a:lstStyle/>
          <a:p>
            <a:pPr marL="38100">
              <a:spcBef>
                <a:spcPts val="100"/>
              </a:spcBef>
            </a:pPr>
            <a:r>
              <a:rPr sz="3000" spc="-30" baseline="13888" dirty="0">
                <a:latin typeface="Verdana"/>
                <a:cs typeface="Verdana"/>
              </a:rPr>
              <a:t>q</a:t>
            </a:r>
            <a:r>
              <a:rPr sz="1350" spc="-20" dirty="0">
                <a:latin typeface="Verdana"/>
                <a:cs typeface="Verdana"/>
              </a:rPr>
              <a:t>out</a:t>
            </a:r>
            <a:endParaRPr sz="1350">
              <a:latin typeface="Verdana"/>
              <a:cs typeface="Verdana"/>
            </a:endParaRPr>
          </a:p>
        </p:txBody>
      </p:sp>
      <p:grpSp>
        <p:nvGrpSpPr>
          <p:cNvPr id="25" name="object 25"/>
          <p:cNvGrpSpPr/>
          <p:nvPr/>
        </p:nvGrpSpPr>
        <p:grpSpPr>
          <a:xfrm>
            <a:off x="6425566" y="173608"/>
            <a:ext cx="3573145" cy="3034030"/>
            <a:chOff x="5053965" y="1773808"/>
            <a:chExt cx="3573145" cy="3034030"/>
          </a:xfrm>
        </p:grpSpPr>
        <p:sp>
          <p:nvSpPr>
            <p:cNvPr id="26" name="object 26"/>
            <p:cNvSpPr/>
            <p:nvPr/>
          </p:nvSpPr>
          <p:spPr>
            <a:xfrm>
              <a:off x="5060315" y="1780158"/>
              <a:ext cx="3560445" cy="3021330"/>
            </a:xfrm>
            <a:custGeom>
              <a:avLst/>
              <a:gdLst/>
              <a:ahLst/>
              <a:cxnLst/>
              <a:rect l="l" t="t" r="r" b="b"/>
              <a:pathLst>
                <a:path w="3560445" h="3021329">
                  <a:moveTo>
                    <a:pt x="44450" y="2975229"/>
                  </a:moveTo>
                  <a:lnTo>
                    <a:pt x="3559937" y="2976879"/>
                  </a:lnTo>
                </a:path>
                <a:path w="3560445" h="3021329">
                  <a:moveTo>
                    <a:pt x="3483737" y="2932429"/>
                  </a:moveTo>
                  <a:lnTo>
                    <a:pt x="3559937" y="2976879"/>
                  </a:lnTo>
                  <a:lnTo>
                    <a:pt x="3483737" y="3021329"/>
                  </a:lnTo>
                </a:path>
                <a:path w="3560445" h="3021329">
                  <a:moveTo>
                    <a:pt x="43687" y="2975355"/>
                  </a:moveTo>
                  <a:lnTo>
                    <a:pt x="44450" y="0"/>
                  </a:lnTo>
                </a:path>
                <a:path w="3560445" h="3021329">
                  <a:moveTo>
                    <a:pt x="0" y="76200"/>
                  </a:moveTo>
                  <a:lnTo>
                    <a:pt x="44450" y="0"/>
                  </a:lnTo>
                  <a:lnTo>
                    <a:pt x="88900" y="76200"/>
                  </a:lnTo>
                </a:path>
              </a:pathLst>
            </a:custGeom>
            <a:ln w="12700">
              <a:solidFill>
                <a:srgbClr val="000000"/>
              </a:solidFill>
            </a:ln>
          </p:spPr>
          <p:txBody>
            <a:bodyPr wrap="square" lIns="0" tIns="0" rIns="0" bIns="0" rtlCol="0"/>
            <a:lstStyle/>
            <a:p>
              <a:endParaRPr sz="1800"/>
            </a:p>
          </p:txBody>
        </p:sp>
        <p:sp>
          <p:nvSpPr>
            <p:cNvPr id="27" name="object 27"/>
            <p:cNvSpPr/>
            <p:nvPr/>
          </p:nvSpPr>
          <p:spPr>
            <a:xfrm>
              <a:off x="5527294" y="1845055"/>
              <a:ext cx="2411730" cy="2205355"/>
            </a:xfrm>
            <a:custGeom>
              <a:avLst/>
              <a:gdLst/>
              <a:ahLst/>
              <a:cxnLst/>
              <a:rect l="l" t="t" r="r" b="b"/>
              <a:pathLst>
                <a:path w="2411729" h="2205354">
                  <a:moveTo>
                    <a:pt x="2399410" y="1348740"/>
                  </a:moveTo>
                  <a:lnTo>
                    <a:pt x="2347976" y="1372743"/>
                  </a:lnTo>
                  <a:lnTo>
                    <a:pt x="2296540" y="1396492"/>
                  </a:lnTo>
                  <a:lnTo>
                    <a:pt x="2244979" y="1420114"/>
                  </a:lnTo>
                  <a:lnTo>
                    <a:pt x="2193416" y="1443355"/>
                  </a:lnTo>
                  <a:lnTo>
                    <a:pt x="2141728" y="1466596"/>
                  </a:lnTo>
                  <a:lnTo>
                    <a:pt x="2090038" y="1489456"/>
                  </a:lnTo>
                  <a:lnTo>
                    <a:pt x="2038350" y="1512189"/>
                  </a:lnTo>
                  <a:lnTo>
                    <a:pt x="1986660" y="1534668"/>
                  </a:lnTo>
                  <a:lnTo>
                    <a:pt x="1934845" y="1557020"/>
                  </a:lnTo>
                  <a:lnTo>
                    <a:pt x="1883155" y="1578991"/>
                  </a:lnTo>
                  <a:lnTo>
                    <a:pt x="1831594" y="1600708"/>
                  </a:lnTo>
                  <a:lnTo>
                    <a:pt x="1780031" y="1622298"/>
                  </a:lnTo>
                  <a:lnTo>
                    <a:pt x="1728470" y="1643507"/>
                  </a:lnTo>
                  <a:lnTo>
                    <a:pt x="1677034" y="1664589"/>
                  </a:lnTo>
                  <a:lnTo>
                    <a:pt x="1625727" y="1685290"/>
                  </a:lnTo>
                  <a:lnTo>
                    <a:pt x="1574419" y="1705737"/>
                  </a:lnTo>
                  <a:lnTo>
                    <a:pt x="1523364" y="1726057"/>
                  </a:lnTo>
                  <a:lnTo>
                    <a:pt x="1472437" y="1745869"/>
                  </a:lnTo>
                  <a:lnTo>
                    <a:pt x="1421510" y="1765554"/>
                  </a:lnTo>
                  <a:lnTo>
                    <a:pt x="1370964" y="1784985"/>
                  </a:lnTo>
                  <a:lnTo>
                    <a:pt x="1320419" y="1804035"/>
                  </a:lnTo>
                  <a:lnTo>
                    <a:pt x="1270253" y="1822704"/>
                  </a:lnTo>
                  <a:lnTo>
                    <a:pt x="1220215" y="1841246"/>
                  </a:lnTo>
                  <a:lnTo>
                    <a:pt x="1170304" y="1859280"/>
                  </a:lnTo>
                  <a:lnTo>
                    <a:pt x="1120775" y="1877187"/>
                  </a:lnTo>
                  <a:lnTo>
                    <a:pt x="1071499" y="1894713"/>
                  </a:lnTo>
                  <a:lnTo>
                    <a:pt x="1022476" y="1911858"/>
                  </a:lnTo>
                  <a:lnTo>
                    <a:pt x="973708" y="1928749"/>
                  </a:lnTo>
                  <a:lnTo>
                    <a:pt x="925194" y="1945259"/>
                  </a:lnTo>
                  <a:lnTo>
                    <a:pt x="877061" y="1961388"/>
                  </a:lnTo>
                  <a:lnTo>
                    <a:pt x="829309" y="1977263"/>
                  </a:lnTo>
                  <a:lnTo>
                    <a:pt x="781811" y="1992757"/>
                  </a:lnTo>
                  <a:lnTo>
                    <a:pt x="734694" y="2007870"/>
                  </a:lnTo>
                  <a:lnTo>
                    <a:pt x="687958" y="2022602"/>
                  </a:lnTo>
                  <a:lnTo>
                    <a:pt x="641603" y="2036953"/>
                  </a:lnTo>
                  <a:lnTo>
                    <a:pt x="595629" y="2050923"/>
                  </a:lnTo>
                  <a:lnTo>
                    <a:pt x="550163" y="2064639"/>
                  </a:lnTo>
                  <a:lnTo>
                    <a:pt x="504951" y="2077847"/>
                  </a:lnTo>
                  <a:lnTo>
                    <a:pt x="460375" y="2090674"/>
                  </a:lnTo>
                  <a:lnTo>
                    <a:pt x="416178" y="2103247"/>
                  </a:lnTo>
                  <a:lnTo>
                    <a:pt x="372490" y="2115312"/>
                  </a:lnTo>
                  <a:lnTo>
                    <a:pt x="329183" y="2126996"/>
                  </a:lnTo>
                  <a:lnTo>
                    <a:pt x="286511" y="2138172"/>
                  </a:lnTo>
                  <a:lnTo>
                    <a:pt x="244220" y="2149094"/>
                  </a:lnTo>
                  <a:lnTo>
                    <a:pt x="202564" y="2159508"/>
                  </a:lnTo>
                  <a:lnTo>
                    <a:pt x="161416" y="2169541"/>
                  </a:lnTo>
                  <a:lnTo>
                    <a:pt x="120903" y="2179066"/>
                  </a:lnTo>
                  <a:lnTo>
                    <a:pt x="80898" y="2188210"/>
                  </a:lnTo>
                  <a:lnTo>
                    <a:pt x="41528" y="2196973"/>
                  </a:lnTo>
                  <a:lnTo>
                    <a:pt x="2666" y="2205228"/>
                  </a:lnTo>
                </a:path>
                <a:path w="2411729" h="2205354">
                  <a:moveTo>
                    <a:pt x="2411476" y="1359027"/>
                  </a:moveTo>
                  <a:lnTo>
                    <a:pt x="2396871" y="2921"/>
                  </a:lnTo>
                </a:path>
                <a:path w="2411729" h="2205354">
                  <a:moveTo>
                    <a:pt x="8635" y="2195195"/>
                  </a:moveTo>
                  <a:lnTo>
                    <a:pt x="6476" y="1438783"/>
                  </a:lnTo>
                </a:path>
                <a:path w="2411729" h="2205354">
                  <a:moveTo>
                    <a:pt x="2387980" y="0"/>
                  </a:moveTo>
                  <a:lnTo>
                    <a:pt x="2330704" y="42164"/>
                  </a:lnTo>
                  <a:lnTo>
                    <a:pt x="2273554" y="83947"/>
                  </a:lnTo>
                  <a:lnTo>
                    <a:pt x="2216530" y="125476"/>
                  </a:lnTo>
                  <a:lnTo>
                    <a:pt x="2159761" y="166370"/>
                  </a:lnTo>
                  <a:lnTo>
                    <a:pt x="2103247" y="207010"/>
                  </a:lnTo>
                  <a:lnTo>
                    <a:pt x="2046985" y="247142"/>
                  </a:lnTo>
                  <a:lnTo>
                    <a:pt x="1990852" y="286893"/>
                  </a:lnTo>
                  <a:lnTo>
                    <a:pt x="1935099" y="326136"/>
                  </a:lnTo>
                  <a:lnTo>
                    <a:pt x="1879600" y="364871"/>
                  </a:lnTo>
                  <a:lnTo>
                    <a:pt x="1824481" y="403098"/>
                  </a:lnTo>
                  <a:lnTo>
                    <a:pt x="1769617" y="440944"/>
                  </a:lnTo>
                  <a:lnTo>
                    <a:pt x="1715134" y="478282"/>
                  </a:lnTo>
                  <a:lnTo>
                    <a:pt x="1661032" y="514985"/>
                  </a:lnTo>
                  <a:lnTo>
                    <a:pt x="1607438" y="551307"/>
                  </a:lnTo>
                  <a:lnTo>
                    <a:pt x="1554099" y="586994"/>
                  </a:lnTo>
                  <a:lnTo>
                    <a:pt x="1501266" y="622046"/>
                  </a:lnTo>
                  <a:lnTo>
                    <a:pt x="1448942" y="656717"/>
                  </a:lnTo>
                  <a:lnTo>
                    <a:pt x="1397000" y="690626"/>
                  </a:lnTo>
                  <a:lnTo>
                    <a:pt x="1345691" y="724027"/>
                  </a:lnTo>
                  <a:lnTo>
                    <a:pt x="1294764" y="756920"/>
                  </a:lnTo>
                  <a:lnTo>
                    <a:pt x="1244473" y="789051"/>
                  </a:lnTo>
                  <a:lnTo>
                    <a:pt x="1194688" y="820674"/>
                  </a:lnTo>
                  <a:lnTo>
                    <a:pt x="1145539" y="851535"/>
                  </a:lnTo>
                  <a:lnTo>
                    <a:pt x="1096899" y="881761"/>
                  </a:lnTo>
                  <a:lnTo>
                    <a:pt x="1049020" y="911479"/>
                  </a:lnTo>
                  <a:lnTo>
                    <a:pt x="1001649" y="940308"/>
                  </a:lnTo>
                  <a:lnTo>
                    <a:pt x="955039" y="968629"/>
                  </a:lnTo>
                  <a:lnTo>
                    <a:pt x="909065" y="996188"/>
                  </a:lnTo>
                  <a:lnTo>
                    <a:pt x="863726" y="1022985"/>
                  </a:lnTo>
                  <a:lnTo>
                    <a:pt x="819276" y="1049020"/>
                  </a:lnTo>
                  <a:lnTo>
                    <a:pt x="775461" y="1074420"/>
                  </a:lnTo>
                  <a:lnTo>
                    <a:pt x="732408" y="1099058"/>
                  </a:lnTo>
                  <a:lnTo>
                    <a:pt x="690117" y="1122934"/>
                  </a:lnTo>
                  <a:lnTo>
                    <a:pt x="648715" y="1146048"/>
                  </a:lnTo>
                  <a:lnTo>
                    <a:pt x="608076" y="1168273"/>
                  </a:lnTo>
                  <a:lnTo>
                    <a:pt x="568325" y="1189736"/>
                  </a:lnTo>
                  <a:lnTo>
                    <a:pt x="529335" y="1210437"/>
                  </a:lnTo>
                  <a:lnTo>
                    <a:pt x="491363" y="1230376"/>
                  </a:lnTo>
                  <a:lnTo>
                    <a:pt x="454278" y="1249426"/>
                  </a:lnTo>
                  <a:lnTo>
                    <a:pt x="418083" y="1267587"/>
                  </a:lnTo>
                  <a:lnTo>
                    <a:pt x="382777" y="1284859"/>
                  </a:lnTo>
                  <a:lnTo>
                    <a:pt x="315213" y="1316863"/>
                  </a:lnTo>
                  <a:lnTo>
                    <a:pt x="251713" y="1345438"/>
                  </a:lnTo>
                  <a:lnTo>
                    <a:pt x="192277" y="1370203"/>
                  </a:lnTo>
                  <a:lnTo>
                    <a:pt x="137286" y="1391158"/>
                  </a:lnTo>
                  <a:lnTo>
                    <a:pt x="86867" y="1408303"/>
                  </a:lnTo>
                  <a:lnTo>
                    <a:pt x="41020" y="1421511"/>
                  </a:lnTo>
                  <a:lnTo>
                    <a:pt x="19938" y="1426591"/>
                  </a:lnTo>
                  <a:lnTo>
                    <a:pt x="0" y="1430528"/>
                  </a:lnTo>
                </a:path>
              </a:pathLst>
            </a:custGeom>
            <a:ln w="19050">
              <a:solidFill>
                <a:srgbClr val="497DBA"/>
              </a:solidFill>
            </a:ln>
          </p:spPr>
          <p:txBody>
            <a:bodyPr wrap="square" lIns="0" tIns="0" rIns="0" bIns="0" rtlCol="0"/>
            <a:lstStyle/>
            <a:p>
              <a:endParaRPr sz="1800"/>
            </a:p>
          </p:txBody>
        </p:sp>
        <p:pic>
          <p:nvPicPr>
            <p:cNvPr id="28" name="object 28"/>
            <p:cNvPicPr/>
            <p:nvPr/>
          </p:nvPicPr>
          <p:blipFill>
            <a:blip r:embed="rId8" cstate="print"/>
            <a:stretch>
              <a:fillRect/>
            </a:stretch>
          </p:blipFill>
          <p:spPr>
            <a:xfrm>
              <a:off x="7863078" y="2304389"/>
              <a:ext cx="120559" cy="210337"/>
            </a:xfrm>
            <a:prstGeom prst="rect">
              <a:avLst/>
            </a:prstGeom>
          </p:spPr>
        </p:pic>
        <p:pic>
          <p:nvPicPr>
            <p:cNvPr id="29" name="object 29"/>
            <p:cNvPicPr/>
            <p:nvPr/>
          </p:nvPicPr>
          <p:blipFill>
            <a:blip r:embed="rId9" cstate="print"/>
            <a:stretch>
              <a:fillRect/>
            </a:stretch>
          </p:blipFill>
          <p:spPr>
            <a:xfrm>
              <a:off x="6475984" y="2686164"/>
              <a:ext cx="208419" cy="161429"/>
            </a:xfrm>
            <a:prstGeom prst="rect">
              <a:avLst/>
            </a:prstGeom>
          </p:spPr>
        </p:pic>
        <p:pic>
          <p:nvPicPr>
            <p:cNvPr id="30" name="object 30"/>
            <p:cNvPicPr/>
            <p:nvPr/>
          </p:nvPicPr>
          <p:blipFill>
            <a:blip r:embed="rId10" cstate="print"/>
            <a:stretch>
              <a:fillRect/>
            </a:stretch>
          </p:blipFill>
          <p:spPr>
            <a:xfrm>
              <a:off x="6672961" y="3595877"/>
              <a:ext cx="213156" cy="122936"/>
            </a:xfrm>
            <a:prstGeom prst="rect">
              <a:avLst/>
            </a:prstGeom>
          </p:spPr>
        </p:pic>
        <p:pic>
          <p:nvPicPr>
            <p:cNvPr id="31" name="object 31"/>
            <p:cNvPicPr/>
            <p:nvPr/>
          </p:nvPicPr>
          <p:blipFill>
            <a:blip r:embed="rId11" cstate="print"/>
            <a:stretch>
              <a:fillRect/>
            </a:stretch>
          </p:blipFill>
          <p:spPr>
            <a:xfrm>
              <a:off x="5477002" y="3564864"/>
              <a:ext cx="120561" cy="210337"/>
            </a:xfrm>
            <a:prstGeom prst="rect">
              <a:avLst/>
            </a:prstGeom>
          </p:spPr>
        </p:pic>
        <p:pic>
          <p:nvPicPr>
            <p:cNvPr id="32" name="object 32"/>
            <p:cNvPicPr/>
            <p:nvPr/>
          </p:nvPicPr>
          <p:blipFill>
            <a:blip r:embed="rId12" cstate="print"/>
            <a:stretch>
              <a:fillRect/>
            </a:stretch>
          </p:blipFill>
          <p:spPr>
            <a:xfrm>
              <a:off x="6840347" y="2298141"/>
              <a:ext cx="422033" cy="415213"/>
            </a:xfrm>
            <a:prstGeom prst="rect">
              <a:avLst/>
            </a:prstGeom>
          </p:spPr>
        </p:pic>
        <p:sp>
          <p:nvSpPr>
            <p:cNvPr id="33" name="object 33"/>
            <p:cNvSpPr/>
            <p:nvPr/>
          </p:nvSpPr>
          <p:spPr>
            <a:xfrm>
              <a:off x="6840347" y="2298191"/>
              <a:ext cx="422275" cy="415290"/>
            </a:xfrm>
            <a:custGeom>
              <a:avLst/>
              <a:gdLst/>
              <a:ahLst/>
              <a:cxnLst/>
              <a:rect l="l" t="t" r="r" b="b"/>
              <a:pathLst>
                <a:path w="422275" h="415289">
                  <a:moveTo>
                    <a:pt x="79755" y="0"/>
                  </a:moveTo>
                  <a:lnTo>
                    <a:pt x="379983" y="292354"/>
                  </a:lnTo>
                  <a:lnTo>
                    <a:pt x="419861" y="251460"/>
                  </a:lnTo>
                  <a:lnTo>
                    <a:pt x="422021" y="413004"/>
                  </a:lnTo>
                  <a:lnTo>
                    <a:pt x="260476" y="415163"/>
                  </a:lnTo>
                  <a:lnTo>
                    <a:pt x="300354" y="374269"/>
                  </a:lnTo>
                  <a:lnTo>
                    <a:pt x="0" y="81915"/>
                  </a:lnTo>
                  <a:lnTo>
                    <a:pt x="79755" y="0"/>
                  </a:lnTo>
                  <a:close/>
                </a:path>
              </a:pathLst>
            </a:custGeom>
            <a:ln w="12700">
              <a:solidFill>
                <a:srgbClr val="385D89"/>
              </a:solidFill>
            </a:ln>
          </p:spPr>
          <p:txBody>
            <a:bodyPr wrap="square" lIns="0" tIns="0" rIns="0" bIns="0" rtlCol="0"/>
            <a:lstStyle/>
            <a:p>
              <a:endParaRPr sz="1800"/>
            </a:p>
          </p:txBody>
        </p:sp>
        <p:pic>
          <p:nvPicPr>
            <p:cNvPr id="34" name="object 34"/>
            <p:cNvPicPr/>
            <p:nvPr/>
          </p:nvPicPr>
          <p:blipFill>
            <a:blip r:embed="rId13" cstate="print"/>
            <a:stretch>
              <a:fillRect/>
            </a:stretch>
          </p:blipFill>
          <p:spPr>
            <a:xfrm>
              <a:off x="7046722" y="3351237"/>
              <a:ext cx="444093" cy="401612"/>
            </a:xfrm>
            <a:prstGeom prst="rect">
              <a:avLst/>
            </a:prstGeom>
          </p:spPr>
        </p:pic>
        <p:sp>
          <p:nvSpPr>
            <p:cNvPr id="35" name="object 35"/>
            <p:cNvSpPr/>
            <p:nvPr/>
          </p:nvSpPr>
          <p:spPr>
            <a:xfrm>
              <a:off x="7046722" y="3351275"/>
              <a:ext cx="444500" cy="401955"/>
            </a:xfrm>
            <a:custGeom>
              <a:avLst/>
              <a:gdLst/>
              <a:ahLst/>
              <a:cxnLst/>
              <a:rect l="l" t="t" r="r" b="b"/>
              <a:pathLst>
                <a:path w="444500" h="401954">
                  <a:moveTo>
                    <a:pt x="73786" y="0"/>
                  </a:moveTo>
                  <a:lnTo>
                    <a:pt x="393700" y="270763"/>
                  </a:lnTo>
                  <a:lnTo>
                    <a:pt x="430656" y="227075"/>
                  </a:lnTo>
                  <a:lnTo>
                    <a:pt x="444119" y="388238"/>
                  </a:lnTo>
                  <a:lnTo>
                    <a:pt x="282955" y="401574"/>
                  </a:lnTo>
                  <a:lnTo>
                    <a:pt x="319912" y="358013"/>
                  </a:lnTo>
                  <a:lnTo>
                    <a:pt x="0" y="87249"/>
                  </a:lnTo>
                  <a:lnTo>
                    <a:pt x="73786" y="0"/>
                  </a:lnTo>
                  <a:close/>
                </a:path>
              </a:pathLst>
            </a:custGeom>
            <a:ln w="12700">
              <a:solidFill>
                <a:srgbClr val="385D89"/>
              </a:solidFill>
            </a:ln>
          </p:spPr>
          <p:txBody>
            <a:bodyPr wrap="square" lIns="0" tIns="0" rIns="0" bIns="0" rtlCol="0"/>
            <a:lstStyle/>
            <a:p>
              <a:endParaRPr sz="1800"/>
            </a:p>
          </p:txBody>
        </p:sp>
        <p:sp>
          <p:nvSpPr>
            <p:cNvPr id="36" name="object 36"/>
            <p:cNvSpPr/>
            <p:nvPr/>
          </p:nvSpPr>
          <p:spPr>
            <a:xfrm>
              <a:off x="5847969" y="2100579"/>
              <a:ext cx="533400" cy="1852295"/>
            </a:xfrm>
            <a:custGeom>
              <a:avLst/>
              <a:gdLst/>
              <a:ahLst/>
              <a:cxnLst/>
              <a:rect l="l" t="t" r="r" b="b"/>
              <a:pathLst>
                <a:path w="533400" h="1852295">
                  <a:moveTo>
                    <a:pt x="76200" y="1852041"/>
                  </a:moveTo>
                  <a:lnTo>
                    <a:pt x="533400" y="0"/>
                  </a:lnTo>
                </a:path>
                <a:path w="533400" h="1852295">
                  <a:moveTo>
                    <a:pt x="0" y="1013841"/>
                  </a:moveTo>
                  <a:lnTo>
                    <a:pt x="533400" y="0"/>
                  </a:lnTo>
                </a:path>
              </a:pathLst>
            </a:custGeom>
            <a:ln w="12700">
              <a:solidFill>
                <a:srgbClr val="000000"/>
              </a:solidFill>
            </a:ln>
          </p:spPr>
          <p:txBody>
            <a:bodyPr wrap="square" lIns="0" tIns="0" rIns="0" bIns="0" rtlCol="0"/>
            <a:lstStyle/>
            <a:p>
              <a:endParaRPr sz="1800"/>
            </a:p>
          </p:txBody>
        </p:sp>
      </p:grpSp>
      <p:sp>
        <p:nvSpPr>
          <p:cNvPr id="37" name="object 37"/>
          <p:cNvSpPr txBox="1"/>
          <p:nvPr/>
        </p:nvSpPr>
        <p:spPr>
          <a:xfrm>
            <a:off x="7121398" y="130833"/>
            <a:ext cx="1096010" cy="666849"/>
          </a:xfrm>
          <a:prstGeom prst="rect">
            <a:avLst/>
          </a:prstGeom>
        </p:spPr>
        <p:txBody>
          <a:bodyPr vert="horz" wrap="square" lIns="0" tIns="43180" rIns="0" bIns="0" rtlCol="0">
            <a:spAutoFit/>
          </a:bodyPr>
          <a:lstStyle/>
          <a:p>
            <a:pPr marL="38100">
              <a:spcBef>
                <a:spcPts val="340"/>
              </a:spcBef>
            </a:pPr>
            <a:r>
              <a:rPr sz="1800" spc="-10" dirty="0">
                <a:latin typeface="Verdana"/>
                <a:cs typeface="Verdana"/>
              </a:rPr>
              <a:t>Isobaric</a:t>
            </a:r>
            <a:endParaRPr sz="1800">
              <a:latin typeface="Verdana"/>
              <a:cs typeface="Verdana"/>
            </a:endParaRPr>
          </a:p>
          <a:p>
            <a:pPr marR="30480" algn="r">
              <a:spcBef>
                <a:spcPts val="270"/>
              </a:spcBef>
            </a:pPr>
            <a:r>
              <a:rPr sz="3000" spc="-37" baseline="13888" dirty="0">
                <a:latin typeface="Verdana"/>
                <a:cs typeface="Verdana"/>
              </a:rPr>
              <a:t>q</a:t>
            </a:r>
            <a:r>
              <a:rPr sz="1350" spc="-25" dirty="0">
                <a:latin typeface="Verdana"/>
                <a:cs typeface="Verdana"/>
              </a:rPr>
              <a:t>in</a:t>
            </a:r>
            <a:endParaRPr sz="1350">
              <a:latin typeface="Verdana"/>
              <a:cs typeface="Verdana"/>
            </a:endParaRPr>
          </a:p>
        </p:txBody>
      </p:sp>
      <p:sp>
        <p:nvSpPr>
          <p:cNvPr id="38" name="object 38"/>
          <p:cNvSpPr txBox="1"/>
          <p:nvPr/>
        </p:nvSpPr>
        <p:spPr>
          <a:xfrm>
            <a:off x="9330944" y="60706"/>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3</a:t>
            </a:r>
            <a:endParaRPr sz="1800">
              <a:latin typeface="Verdana"/>
              <a:cs typeface="Verdana"/>
            </a:endParaRPr>
          </a:p>
        </p:txBody>
      </p:sp>
      <p:sp>
        <p:nvSpPr>
          <p:cNvPr id="39" name="object 39"/>
          <p:cNvSpPr txBox="1"/>
          <p:nvPr/>
        </p:nvSpPr>
        <p:spPr>
          <a:xfrm>
            <a:off x="6709029" y="1487552"/>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2</a:t>
            </a:r>
            <a:endParaRPr sz="1800">
              <a:latin typeface="Verdana"/>
              <a:cs typeface="Verdana"/>
            </a:endParaRPr>
          </a:p>
        </p:txBody>
      </p:sp>
      <p:sp>
        <p:nvSpPr>
          <p:cNvPr id="40" name="object 40"/>
          <p:cNvSpPr txBox="1"/>
          <p:nvPr/>
        </p:nvSpPr>
        <p:spPr>
          <a:xfrm>
            <a:off x="9340089" y="1393064"/>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4</a:t>
            </a:r>
            <a:endParaRPr sz="1800">
              <a:latin typeface="Verdana"/>
              <a:cs typeface="Verdana"/>
            </a:endParaRPr>
          </a:p>
        </p:txBody>
      </p:sp>
      <p:sp>
        <p:nvSpPr>
          <p:cNvPr id="41" name="object 41"/>
          <p:cNvSpPr txBox="1"/>
          <p:nvPr/>
        </p:nvSpPr>
        <p:spPr>
          <a:xfrm>
            <a:off x="8875777" y="1856054"/>
            <a:ext cx="506095" cy="321242"/>
          </a:xfrm>
          <a:prstGeom prst="rect">
            <a:avLst/>
          </a:prstGeom>
        </p:spPr>
        <p:txBody>
          <a:bodyPr vert="horz" wrap="square" lIns="0" tIns="13335" rIns="0" bIns="0" rtlCol="0">
            <a:spAutoFit/>
          </a:bodyPr>
          <a:lstStyle/>
          <a:p>
            <a:pPr marL="38100">
              <a:spcBef>
                <a:spcPts val="105"/>
              </a:spcBef>
            </a:pPr>
            <a:r>
              <a:rPr sz="3000" spc="-30" baseline="13888" dirty="0">
                <a:latin typeface="Verdana"/>
                <a:cs typeface="Verdana"/>
              </a:rPr>
              <a:t>q</a:t>
            </a:r>
            <a:r>
              <a:rPr sz="1350" spc="-20" dirty="0">
                <a:latin typeface="Verdana"/>
                <a:cs typeface="Verdana"/>
              </a:rPr>
              <a:t>out</a:t>
            </a:r>
            <a:endParaRPr sz="1350">
              <a:latin typeface="Verdana"/>
              <a:cs typeface="Verdana"/>
            </a:endParaRPr>
          </a:p>
        </p:txBody>
      </p:sp>
      <p:sp>
        <p:nvSpPr>
          <p:cNvPr id="42" name="object 42"/>
          <p:cNvSpPr txBox="1"/>
          <p:nvPr/>
        </p:nvSpPr>
        <p:spPr>
          <a:xfrm>
            <a:off x="6727317" y="2283333"/>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43" name="object 43"/>
          <p:cNvSpPr txBox="1">
            <a:spLocks noGrp="1"/>
          </p:cNvSpPr>
          <p:nvPr>
            <p:ph type="title"/>
          </p:nvPr>
        </p:nvSpPr>
        <p:spPr>
          <a:xfrm>
            <a:off x="2012315" y="-1231518"/>
            <a:ext cx="6316598" cy="995015"/>
          </a:xfrm>
          <a:prstGeom prst="rect">
            <a:avLst/>
          </a:prstGeom>
        </p:spPr>
        <p:txBody>
          <a:bodyPr vert="horz" wrap="square" lIns="0" tIns="497712" rIns="0" bIns="0" rtlCol="0" anchor="t">
            <a:spAutoFit/>
          </a:bodyPr>
          <a:lstStyle/>
          <a:p>
            <a:pPr marL="1999606">
              <a:spcBef>
                <a:spcPts val="105"/>
              </a:spcBef>
            </a:pPr>
            <a:r>
              <a:rPr sz="3200" dirty="0">
                <a:solidFill>
                  <a:srgbClr val="000000"/>
                </a:solidFill>
                <a:latin typeface="Verdana"/>
                <a:cs typeface="Verdana"/>
              </a:rPr>
              <a:t>Ideal</a:t>
            </a:r>
            <a:r>
              <a:rPr sz="3200" spc="-170" dirty="0">
                <a:solidFill>
                  <a:srgbClr val="000000"/>
                </a:solidFill>
                <a:latin typeface="Verdana"/>
                <a:cs typeface="Verdana"/>
              </a:rPr>
              <a:t> </a:t>
            </a:r>
            <a:r>
              <a:rPr sz="3200" dirty="0">
                <a:solidFill>
                  <a:srgbClr val="000000"/>
                </a:solidFill>
                <a:latin typeface="Verdana"/>
                <a:cs typeface="Verdana"/>
              </a:rPr>
              <a:t>Brayton</a:t>
            </a:r>
            <a:r>
              <a:rPr sz="3200" spc="-114"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44" name="object 44"/>
          <p:cNvSpPr txBox="1"/>
          <p:nvPr/>
        </p:nvSpPr>
        <p:spPr>
          <a:xfrm>
            <a:off x="1755140" y="365506"/>
            <a:ext cx="16383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P</a:t>
            </a:r>
            <a:endParaRPr sz="1800">
              <a:latin typeface="Verdana"/>
              <a:cs typeface="Verdana"/>
            </a:endParaRPr>
          </a:p>
        </p:txBody>
      </p:sp>
      <p:sp>
        <p:nvSpPr>
          <p:cNvPr id="45" name="object 45"/>
          <p:cNvSpPr txBox="1"/>
          <p:nvPr/>
        </p:nvSpPr>
        <p:spPr>
          <a:xfrm>
            <a:off x="6175628" y="403606"/>
            <a:ext cx="16637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T</a:t>
            </a:r>
            <a:endParaRPr sz="1800">
              <a:latin typeface="Verdana"/>
              <a:cs typeface="Verdana"/>
            </a:endParaRPr>
          </a:p>
        </p:txBody>
      </p:sp>
      <p:sp>
        <p:nvSpPr>
          <p:cNvPr id="46" name="object 46"/>
          <p:cNvSpPr txBox="1"/>
          <p:nvPr/>
        </p:nvSpPr>
        <p:spPr>
          <a:xfrm>
            <a:off x="5396611" y="3130677"/>
            <a:ext cx="160655"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v</a:t>
            </a:r>
            <a:endParaRPr sz="1800">
              <a:latin typeface="Verdana"/>
              <a:cs typeface="Verdana"/>
            </a:endParaRPr>
          </a:p>
        </p:txBody>
      </p:sp>
      <p:sp>
        <p:nvSpPr>
          <p:cNvPr id="47" name="object 47"/>
          <p:cNvSpPr txBox="1"/>
          <p:nvPr/>
        </p:nvSpPr>
        <p:spPr>
          <a:xfrm>
            <a:off x="9529064" y="3130677"/>
            <a:ext cx="14478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s</a:t>
            </a:r>
            <a:endParaRPr sz="1800">
              <a:latin typeface="Verdana"/>
              <a:cs typeface="Verdana"/>
            </a:endParaRPr>
          </a:p>
        </p:txBody>
      </p:sp>
      <p:sp>
        <p:nvSpPr>
          <p:cNvPr id="48" name="object 48"/>
          <p:cNvSpPr txBox="1"/>
          <p:nvPr/>
        </p:nvSpPr>
        <p:spPr>
          <a:xfrm>
            <a:off x="2607361" y="3998164"/>
            <a:ext cx="6937375" cy="443070"/>
          </a:xfrm>
          <a:prstGeom prst="rect">
            <a:avLst/>
          </a:prstGeom>
        </p:spPr>
        <p:txBody>
          <a:bodyPr vert="horz" wrap="square" lIns="0" tIns="12065" rIns="0" bIns="0" rtlCol="0">
            <a:spAutoFit/>
          </a:bodyPr>
          <a:lstStyle/>
          <a:p>
            <a:pPr marL="12700">
              <a:spcBef>
                <a:spcPts val="95"/>
              </a:spcBef>
            </a:pPr>
            <a:r>
              <a:rPr sz="2800" dirty="0">
                <a:latin typeface="Verdana"/>
                <a:cs typeface="Verdana"/>
              </a:rPr>
              <a:t>Brayton</a:t>
            </a:r>
            <a:r>
              <a:rPr sz="2800" spc="-70" dirty="0">
                <a:latin typeface="Verdana"/>
                <a:cs typeface="Verdana"/>
              </a:rPr>
              <a:t> </a:t>
            </a:r>
            <a:r>
              <a:rPr sz="2800" dirty="0">
                <a:latin typeface="Verdana"/>
                <a:cs typeface="Verdana"/>
              </a:rPr>
              <a:t>cycle</a:t>
            </a:r>
            <a:r>
              <a:rPr sz="2800" spc="-95" dirty="0">
                <a:latin typeface="Verdana"/>
                <a:cs typeface="Verdana"/>
              </a:rPr>
              <a:t> </a:t>
            </a:r>
            <a:r>
              <a:rPr sz="2800" dirty="0">
                <a:latin typeface="Verdana"/>
                <a:cs typeface="Verdana"/>
              </a:rPr>
              <a:t>on</a:t>
            </a:r>
            <a:r>
              <a:rPr sz="2800" spc="-65" dirty="0">
                <a:latin typeface="Verdana"/>
                <a:cs typeface="Verdana"/>
              </a:rPr>
              <a:t> </a:t>
            </a:r>
            <a:r>
              <a:rPr sz="2800" i="1" spc="-20" dirty="0">
                <a:latin typeface="Verdana"/>
                <a:cs typeface="Verdana"/>
              </a:rPr>
              <a:t>P-</a:t>
            </a:r>
            <a:r>
              <a:rPr sz="2800" i="1" dirty="0">
                <a:latin typeface="Verdana"/>
                <a:cs typeface="Verdana"/>
              </a:rPr>
              <a:t>v</a:t>
            </a:r>
            <a:r>
              <a:rPr sz="2800" i="1" spc="-95" dirty="0">
                <a:latin typeface="Verdana"/>
                <a:cs typeface="Verdana"/>
              </a:rPr>
              <a:t> </a:t>
            </a:r>
            <a:r>
              <a:rPr sz="2800" dirty="0">
                <a:latin typeface="Verdana"/>
                <a:cs typeface="Verdana"/>
              </a:rPr>
              <a:t>and</a:t>
            </a:r>
            <a:r>
              <a:rPr sz="2800" spc="-30" dirty="0">
                <a:latin typeface="Verdana"/>
                <a:cs typeface="Verdana"/>
              </a:rPr>
              <a:t> </a:t>
            </a:r>
            <a:r>
              <a:rPr sz="2800" i="1" spc="-20" dirty="0">
                <a:latin typeface="Verdana"/>
                <a:cs typeface="Verdana"/>
              </a:rPr>
              <a:t>T-</a:t>
            </a:r>
            <a:r>
              <a:rPr sz="2800" i="1" dirty="0">
                <a:latin typeface="Verdana"/>
                <a:cs typeface="Verdana"/>
              </a:rPr>
              <a:t>s</a:t>
            </a:r>
            <a:r>
              <a:rPr sz="2800" i="1" spc="-60" dirty="0">
                <a:latin typeface="Verdana"/>
                <a:cs typeface="Verdana"/>
              </a:rPr>
              <a:t> </a:t>
            </a:r>
            <a:r>
              <a:rPr sz="2800" spc="-10" dirty="0">
                <a:latin typeface="Verdana"/>
                <a:cs typeface="Verdana"/>
              </a:rPr>
              <a:t>diagrams</a:t>
            </a:r>
            <a:endParaRPr sz="2800">
              <a:latin typeface="Verdana"/>
              <a:cs typeface="Verdan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209801" y="-1371600"/>
            <a:ext cx="6119113" cy="1050415"/>
          </a:xfrm>
          <a:prstGeom prst="rect">
            <a:avLst/>
          </a:prstGeom>
        </p:spPr>
        <p:txBody>
          <a:bodyPr vert="horz" wrap="square" lIns="0" tIns="552576" rIns="0" bIns="0" rtlCol="0" anchor="t">
            <a:spAutoFit/>
          </a:bodyPr>
          <a:lstStyle/>
          <a:p>
            <a:pPr marL="1999606">
              <a:spcBef>
                <a:spcPts val="105"/>
              </a:spcBef>
            </a:pPr>
            <a:r>
              <a:rPr sz="3200" dirty="0">
                <a:solidFill>
                  <a:srgbClr val="000000"/>
                </a:solidFill>
                <a:latin typeface="Verdana"/>
                <a:cs typeface="Verdana"/>
              </a:rPr>
              <a:t>Ideal</a:t>
            </a:r>
            <a:r>
              <a:rPr sz="3200" spc="-170" dirty="0">
                <a:solidFill>
                  <a:srgbClr val="000000"/>
                </a:solidFill>
                <a:latin typeface="Verdana"/>
                <a:cs typeface="Verdana"/>
              </a:rPr>
              <a:t> </a:t>
            </a:r>
            <a:r>
              <a:rPr sz="3200" dirty="0">
                <a:solidFill>
                  <a:srgbClr val="000000"/>
                </a:solidFill>
                <a:latin typeface="Verdana"/>
                <a:cs typeface="Verdana"/>
              </a:rPr>
              <a:t>Brayton</a:t>
            </a:r>
            <a:r>
              <a:rPr sz="3200" spc="-114" dirty="0">
                <a:solidFill>
                  <a:srgbClr val="000000"/>
                </a:solidFill>
                <a:latin typeface="Verdana"/>
                <a:cs typeface="Verdana"/>
              </a:rPr>
              <a:t> </a:t>
            </a:r>
            <a:r>
              <a:rPr sz="3200" spc="-10" dirty="0">
                <a:solidFill>
                  <a:srgbClr val="000000"/>
                </a:solidFill>
                <a:latin typeface="Verdana"/>
                <a:cs typeface="Verdana"/>
              </a:rPr>
              <a:t>cycle</a:t>
            </a:r>
            <a:endParaRPr sz="3200" dirty="0">
              <a:latin typeface="Verdana"/>
              <a:cs typeface="Verdana"/>
            </a:endParaRPr>
          </a:p>
        </p:txBody>
      </p:sp>
      <p:sp>
        <p:nvSpPr>
          <p:cNvPr id="6" name="object 6"/>
          <p:cNvSpPr txBox="1"/>
          <p:nvPr/>
        </p:nvSpPr>
        <p:spPr>
          <a:xfrm>
            <a:off x="1752601" y="152399"/>
            <a:ext cx="8235315" cy="3578544"/>
          </a:xfrm>
          <a:prstGeom prst="rect">
            <a:avLst/>
          </a:prstGeom>
        </p:spPr>
        <p:txBody>
          <a:bodyPr vert="horz" wrap="square" lIns="0" tIns="12065" rIns="0" bIns="0" rtlCol="0">
            <a:spAutoFit/>
          </a:bodyPr>
          <a:lstStyle/>
          <a:p>
            <a:pPr marL="367663" marR="1226815" indent="-342898">
              <a:spcBef>
                <a:spcPts val="95"/>
              </a:spcBef>
              <a:buFont typeface="Arial MT"/>
              <a:buChar char="•"/>
              <a:tabLst>
                <a:tab pos="369568" algn="l"/>
              </a:tabLst>
            </a:pPr>
            <a:r>
              <a:rPr sz="2800" dirty="0">
                <a:latin typeface="Verdana"/>
                <a:cs typeface="Verdana"/>
              </a:rPr>
              <a:t>The</a:t>
            </a:r>
            <a:r>
              <a:rPr sz="2800" spc="-105" dirty="0">
                <a:latin typeface="Verdana"/>
                <a:cs typeface="Verdana"/>
              </a:rPr>
              <a:t> </a:t>
            </a:r>
            <a:r>
              <a:rPr sz="2800" dirty="0">
                <a:latin typeface="Verdana"/>
                <a:cs typeface="Verdana"/>
              </a:rPr>
              <a:t>energy</a:t>
            </a:r>
            <a:r>
              <a:rPr sz="2800" spc="-80" dirty="0">
                <a:latin typeface="Verdana"/>
                <a:cs typeface="Verdana"/>
              </a:rPr>
              <a:t> </a:t>
            </a:r>
            <a:r>
              <a:rPr sz="2800" dirty="0">
                <a:latin typeface="Verdana"/>
                <a:cs typeface="Verdana"/>
              </a:rPr>
              <a:t>balance</a:t>
            </a:r>
            <a:r>
              <a:rPr sz="2800" spc="-75" dirty="0">
                <a:latin typeface="Verdana"/>
                <a:cs typeface="Verdana"/>
              </a:rPr>
              <a:t> </a:t>
            </a:r>
            <a:r>
              <a:rPr sz="2800" dirty="0">
                <a:latin typeface="Verdana"/>
                <a:cs typeface="Verdana"/>
              </a:rPr>
              <a:t>for</a:t>
            </a:r>
            <a:r>
              <a:rPr sz="2800" spc="-45" dirty="0">
                <a:latin typeface="Verdana"/>
                <a:cs typeface="Verdana"/>
              </a:rPr>
              <a:t> </a:t>
            </a:r>
            <a:r>
              <a:rPr sz="2800" dirty="0">
                <a:latin typeface="Verdana"/>
                <a:cs typeface="Verdana"/>
              </a:rPr>
              <a:t>a</a:t>
            </a:r>
            <a:r>
              <a:rPr sz="2800" spc="-70" dirty="0">
                <a:latin typeface="Verdana"/>
                <a:cs typeface="Verdana"/>
              </a:rPr>
              <a:t> </a:t>
            </a:r>
            <a:r>
              <a:rPr sz="2800" spc="-20" dirty="0">
                <a:latin typeface="Verdana"/>
                <a:cs typeface="Verdana"/>
              </a:rPr>
              <a:t>steady-flow 	</a:t>
            </a:r>
            <a:r>
              <a:rPr sz="2800" dirty="0">
                <a:latin typeface="Verdana"/>
                <a:cs typeface="Verdana"/>
              </a:rPr>
              <a:t>process</a:t>
            </a:r>
            <a:r>
              <a:rPr sz="2800" spc="-75" dirty="0">
                <a:latin typeface="Verdana"/>
                <a:cs typeface="Verdana"/>
              </a:rPr>
              <a:t> </a:t>
            </a:r>
            <a:r>
              <a:rPr sz="2800" dirty="0">
                <a:latin typeface="Verdana"/>
                <a:cs typeface="Verdana"/>
              </a:rPr>
              <a:t>can</a:t>
            </a:r>
            <a:r>
              <a:rPr sz="2800" spc="-80" dirty="0">
                <a:latin typeface="Verdana"/>
                <a:cs typeface="Verdana"/>
              </a:rPr>
              <a:t> </a:t>
            </a:r>
            <a:r>
              <a:rPr sz="2800" dirty="0">
                <a:latin typeface="Verdana"/>
                <a:cs typeface="Verdana"/>
              </a:rPr>
              <a:t>be</a:t>
            </a:r>
            <a:r>
              <a:rPr sz="2800" spc="-75" dirty="0">
                <a:latin typeface="Verdana"/>
                <a:cs typeface="Verdana"/>
              </a:rPr>
              <a:t> </a:t>
            </a:r>
            <a:r>
              <a:rPr sz="2800" dirty="0">
                <a:latin typeface="Verdana"/>
                <a:cs typeface="Verdana"/>
              </a:rPr>
              <a:t>expressed</a:t>
            </a:r>
            <a:r>
              <a:rPr sz="2800" spc="-80" dirty="0">
                <a:latin typeface="Verdana"/>
                <a:cs typeface="Verdana"/>
              </a:rPr>
              <a:t> </a:t>
            </a:r>
            <a:r>
              <a:rPr sz="2800" spc="-25" dirty="0">
                <a:latin typeface="Verdana"/>
                <a:cs typeface="Verdana"/>
              </a:rPr>
              <a:t>as</a:t>
            </a:r>
            <a:r>
              <a:rPr sz="2700" spc="-25" dirty="0">
                <a:latin typeface="Verdana"/>
                <a:cs typeface="Verdana"/>
              </a:rPr>
              <a:t>:</a:t>
            </a:r>
            <a:endParaRPr sz="2700" dirty="0">
              <a:latin typeface="Verdana"/>
              <a:cs typeface="Verdana"/>
            </a:endParaRPr>
          </a:p>
          <a:p>
            <a:pPr marL="296544">
              <a:spcBef>
                <a:spcPts val="2045"/>
              </a:spcBef>
              <a:tabLst>
                <a:tab pos="974721" algn="l"/>
                <a:tab pos="3136253" algn="l"/>
              </a:tabLst>
            </a:pPr>
            <a:r>
              <a:rPr sz="3350" spc="-20" dirty="0">
                <a:latin typeface="Times New Roman"/>
                <a:cs typeface="Times New Roman"/>
              </a:rPr>
              <a:t>(</a:t>
            </a:r>
            <a:r>
              <a:rPr sz="3350" i="1" spc="-20" dirty="0">
                <a:latin typeface="Times New Roman"/>
                <a:cs typeface="Times New Roman"/>
              </a:rPr>
              <a:t>q</a:t>
            </a:r>
            <a:r>
              <a:rPr sz="2925" i="1" spc="-30" baseline="-22792" dirty="0">
                <a:latin typeface="Times New Roman"/>
                <a:cs typeface="Times New Roman"/>
              </a:rPr>
              <a:t>in</a:t>
            </a:r>
            <a:r>
              <a:rPr sz="2925" i="1" baseline="-22792" dirty="0">
                <a:latin typeface="Times New Roman"/>
                <a:cs typeface="Times New Roman"/>
              </a:rPr>
              <a:t>	</a:t>
            </a:r>
            <a:r>
              <a:rPr sz="3350" dirty="0">
                <a:latin typeface="Symbol"/>
                <a:cs typeface="Symbol"/>
              </a:rPr>
              <a:t></a:t>
            </a:r>
            <a:r>
              <a:rPr sz="3350" spc="-265" dirty="0">
                <a:latin typeface="Times New Roman"/>
                <a:cs typeface="Times New Roman"/>
              </a:rPr>
              <a:t> </a:t>
            </a:r>
            <a:r>
              <a:rPr sz="3350" i="1" dirty="0">
                <a:latin typeface="Times New Roman"/>
                <a:cs typeface="Times New Roman"/>
              </a:rPr>
              <a:t>q</a:t>
            </a:r>
            <a:r>
              <a:rPr sz="2925" i="1" baseline="-22792" dirty="0">
                <a:latin typeface="Times New Roman"/>
                <a:cs typeface="Times New Roman"/>
              </a:rPr>
              <a:t>out</a:t>
            </a:r>
            <a:r>
              <a:rPr sz="2925" i="1" spc="-7" baseline="-22792" dirty="0">
                <a:latin typeface="Times New Roman"/>
                <a:cs typeface="Times New Roman"/>
              </a:rPr>
              <a:t> </a:t>
            </a:r>
            <a:r>
              <a:rPr sz="3350" dirty="0">
                <a:latin typeface="Times New Roman"/>
                <a:cs typeface="Times New Roman"/>
              </a:rPr>
              <a:t>)</a:t>
            </a:r>
            <a:r>
              <a:rPr sz="3350" spc="-265" dirty="0">
                <a:latin typeface="Times New Roman"/>
                <a:cs typeface="Times New Roman"/>
              </a:rPr>
              <a:t> </a:t>
            </a:r>
            <a:r>
              <a:rPr sz="3350" dirty="0">
                <a:latin typeface="Symbol"/>
                <a:cs typeface="Symbol"/>
              </a:rPr>
              <a:t></a:t>
            </a:r>
            <a:r>
              <a:rPr sz="3350" spc="-260" dirty="0">
                <a:latin typeface="Times New Roman"/>
                <a:cs typeface="Times New Roman"/>
              </a:rPr>
              <a:t> </a:t>
            </a:r>
            <a:r>
              <a:rPr sz="3350" spc="-20" dirty="0">
                <a:latin typeface="Times New Roman"/>
                <a:cs typeface="Times New Roman"/>
              </a:rPr>
              <a:t>(</a:t>
            </a:r>
            <a:r>
              <a:rPr sz="3350" i="1" spc="-20" dirty="0">
                <a:latin typeface="Times New Roman"/>
                <a:cs typeface="Times New Roman"/>
              </a:rPr>
              <a:t>w</a:t>
            </a:r>
            <a:r>
              <a:rPr sz="2925" i="1" spc="-30" baseline="-22792" dirty="0">
                <a:latin typeface="Times New Roman"/>
                <a:cs typeface="Times New Roman"/>
              </a:rPr>
              <a:t>in</a:t>
            </a:r>
            <a:r>
              <a:rPr sz="2925" i="1" baseline="-22792" dirty="0">
                <a:latin typeface="Times New Roman"/>
                <a:cs typeface="Times New Roman"/>
              </a:rPr>
              <a:t>	</a:t>
            </a:r>
            <a:r>
              <a:rPr sz="3350" dirty="0">
                <a:latin typeface="Symbol"/>
                <a:cs typeface="Symbol"/>
              </a:rPr>
              <a:t></a:t>
            </a:r>
            <a:r>
              <a:rPr sz="3350" spc="-215" dirty="0">
                <a:latin typeface="Times New Roman"/>
                <a:cs typeface="Times New Roman"/>
              </a:rPr>
              <a:t> </a:t>
            </a:r>
            <a:r>
              <a:rPr sz="3350" i="1" dirty="0">
                <a:latin typeface="Times New Roman"/>
                <a:cs typeface="Times New Roman"/>
              </a:rPr>
              <a:t>w</a:t>
            </a:r>
            <a:r>
              <a:rPr sz="2925" i="1" baseline="-22792" dirty="0">
                <a:latin typeface="Times New Roman"/>
                <a:cs typeface="Times New Roman"/>
              </a:rPr>
              <a:t>out</a:t>
            </a:r>
            <a:r>
              <a:rPr sz="2925" i="1" spc="-52" baseline="-22792" dirty="0">
                <a:latin typeface="Times New Roman"/>
                <a:cs typeface="Times New Roman"/>
              </a:rPr>
              <a:t> </a:t>
            </a:r>
            <a:r>
              <a:rPr sz="3350" dirty="0">
                <a:latin typeface="Times New Roman"/>
                <a:cs typeface="Times New Roman"/>
              </a:rPr>
              <a:t>)</a:t>
            </a:r>
            <a:r>
              <a:rPr sz="3350" spc="-125" dirty="0">
                <a:latin typeface="Times New Roman"/>
                <a:cs typeface="Times New Roman"/>
              </a:rPr>
              <a:t> </a:t>
            </a:r>
            <a:r>
              <a:rPr sz="3350" dirty="0">
                <a:latin typeface="Symbol"/>
                <a:cs typeface="Symbol"/>
              </a:rPr>
              <a:t></a:t>
            </a:r>
            <a:r>
              <a:rPr sz="3350" spc="-125" dirty="0">
                <a:latin typeface="Times New Roman"/>
                <a:cs typeface="Times New Roman"/>
              </a:rPr>
              <a:t> </a:t>
            </a:r>
            <a:r>
              <a:rPr sz="3350" spc="-25" dirty="0">
                <a:latin typeface="Symbol"/>
                <a:cs typeface="Symbol"/>
              </a:rPr>
              <a:t></a:t>
            </a:r>
            <a:r>
              <a:rPr sz="3350" i="1" spc="-25" dirty="0">
                <a:latin typeface="Times New Roman"/>
                <a:cs typeface="Times New Roman"/>
              </a:rPr>
              <a:t>h</a:t>
            </a:r>
            <a:endParaRPr sz="3350" dirty="0">
              <a:latin typeface="Times New Roman"/>
              <a:cs typeface="Times New Roman"/>
            </a:endParaRPr>
          </a:p>
          <a:p>
            <a:pPr marL="296544" marR="17780">
              <a:lnSpc>
                <a:spcPct val="125400"/>
              </a:lnSpc>
              <a:spcBef>
                <a:spcPts val="35"/>
              </a:spcBef>
            </a:pPr>
            <a:r>
              <a:rPr sz="3350" dirty="0">
                <a:latin typeface="Times New Roman"/>
                <a:cs typeface="Times New Roman"/>
              </a:rPr>
              <a:t>The</a:t>
            </a:r>
            <a:r>
              <a:rPr sz="3350" spc="-135" dirty="0">
                <a:latin typeface="Times New Roman"/>
                <a:cs typeface="Times New Roman"/>
              </a:rPr>
              <a:t> </a:t>
            </a:r>
            <a:r>
              <a:rPr sz="3350" dirty="0">
                <a:latin typeface="Times New Roman"/>
                <a:cs typeface="Times New Roman"/>
              </a:rPr>
              <a:t>heat</a:t>
            </a:r>
            <a:r>
              <a:rPr sz="3350" spc="-90" dirty="0">
                <a:latin typeface="Times New Roman"/>
                <a:cs typeface="Times New Roman"/>
              </a:rPr>
              <a:t> </a:t>
            </a:r>
            <a:r>
              <a:rPr sz="3350" dirty="0">
                <a:latin typeface="Times New Roman"/>
                <a:cs typeface="Times New Roman"/>
              </a:rPr>
              <a:t>transfer</a:t>
            </a:r>
            <a:r>
              <a:rPr sz="3350" spc="-85" dirty="0">
                <a:latin typeface="Times New Roman"/>
                <a:cs typeface="Times New Roman"/>
              </a:rPr>
              <a:t> </a:t>
            </a:r>
            <a:r>
              <a:rPr sz="3350" dirty="0">
                <a:latin typeface="Times New Roman"/>
                <a:cs typeface="Times New Roman"/>
              </a:rPr>
              <a:t>to</a:t>
            </a:r>
            <a:r>
              <a:rPr sz="3350" spc="-204" dirty="0">
                <a:latin typeface="Times New Roman"/>
                <a:cs typeface="Times New Roman"/>
              </a:rPr>
              <a:t> </a:t>
            </a:r>
            <a:r>
              <a:rPr sz="3350" dirty="0">
                <a:latin typeface="Times New Roman"/>
                <a:cs typeface="Times New Roman"/>
              </a:rPr>
              <a:t>and</a:t>
            </a:r>
            <a:r>
              <a:rPr sz="3350" spc="-165" dirty="0">
                <a:latin typeface="Times New Roman"/>
                <a:cs typeface="Times New Roman"/>
              </a:rPr>
              <a:t> </a:t>
            </a:r>
            <a:r>
              <a:rPr sz="3350" dirty="0">
                <a:latin typeface="Times New Roman"/>
                <a:cs typeface="Times New Roman"/>
              </a:rPr>
              <a:t>from</a:t>
            </a:r>
            <a:r>
              <a:rPr sz="3350" spc="-90" dirty="0">
                <a:latin typeface="Times New Roman"/>
                <a:cs typeface="Times New Roman"/>
              </a:rPr>
              <a:t> </a:t>
            </a:r>
            <a:r>
              <a:rPr sz="3350" dirty="0">
                <a:latin typeface="Times New Roman"/>
                <a:cs typeface="Times New Roman"/>
              </a:rPr>
              <a:t>the</a:t>
            </a:r>
            <a:r>
              <a:rPr sz="3350" spc="-120" dirty="0">
                <a:latin typeface="Times New Roman"/>
                <a:cs typeface="Times New Roman"/>
              </a:rPr>
              <a:t> </a:t>
            </a:r>
            <a:r>
              <a:rPr sz="3350" dirty="0">
                <a:latin typeface="Times New Roman"/>
                <a:cs typeface="Times New Roman"/>
              </a:rPr>
              <a:t>working</a:t>
            </a:r>
            <a:r>
              <a:rPr sz="3350" spc="-150" dirty="0">
                <a:latin typeface="Times New Roman"/>
                <a:cs typeface="Times New Roman"/>
              </a:rPr>
              <a:t> </a:t>
            </a:r>
            <a:r>
              <a:rPr sz="3350" spc="-10" dirty="0">
                <a:latin typeface="Times New Roman"/>
                <a:cs typeface="Times New Roman"/>
              </a:rPr>
              <a:t>fluid </a:t>
            </a:r>
            <a:r>
              <a:rPr sz="3350" dirty="0">
                <a:latin typeface="Times New Roman"/>
                <a:cs typeface="Times New Roman"/>
              </a:rPr>
              <a:t>can</a:t>
            </a:r>
            <a:r>
              <a:rPr sz="3350" spc="-155" dirty="0">
                <a:latin typeface="Times New Roman"/>
                <a:cs typeface="Times New Roman"/>
              </a:rPr>
              <a:t> </a:t>
            </a:r>
            <a:r>
              <a:rPr sz="3350" dirty="0">
                <a:latin typeface="Times New Roman"/>
                <a:cs typeface="Times New Roman"/>
              </a:rPr>
              <a:t>be</a:t>
            </a:r>
            <a:r>
              <a:rPr sz="3350" spc="-185" dirty="0">
                <a:latin typeface="Times New Roman"/>
                <a:cs typeface="Times New Roman"/>
              </a:rPr>
              <a:t> </a:t>
            </a:r>
            <a:r>
              <a:rPr sz="3350" dirty="0">
                <a:latin typeface="Times New Roman"/>
                <a:cs typeface="Times New Roman"/>
              </a:rPr>
              <a:t>written</a:t>
            </a:r>
            <a:r>
              <a:rPr sz="3350" spc="-105" dirty="0">
                <a:latin typeface="Times New Roman"/>
                <a:cs typeface="Times New Roman"/>
              </a:rPr>
              <a:t> </a:t>
            </a:r>
            <a:r>
              <a:rPr sz="3350" spc="-10" dirty="0">
                <a:latin typeface="Times New Roman"/>
                <a:cs typeface="Times New Roman"/>
              </a:rPr>
              <a:t>as</a:t>
            </a:r>
            <a:r>
              <a:rPr sz="3350" spc="-320" dirty="0">
                <a:latin typeface="Times New Roman"/>
                <a:cs typeface="Times New Roman"/>
              </a:rPr>
              <a:t> </a:t>
            </a:r>
            <a:r>
              <a:rPr sz="3350" spc="-50" dirty="0">
                <a:latin typeface="Times New Roman"/>
                <a:cs typeface="Times New Roman"/>
              </a:rPr>
              <a:t>:</a:t>
            </a:r>
            <a:endParaRPr sz="3350" dirty="0">
              <a:latin typeface="Times New Roman"/>
              <a:cs typeface="Times New Roman"/>
            </a:endParaRPr>
          </a:p>
          <a:p>
            <a:pPr marL="302259">
              <a:spcBef>
                <a:spcPts val="1005"/>
              </a:spcBef>
              <a:tabLst>
                <a:tab pos="855977" algn="l"/>
                <a:tab pos="2381876" algn="l"/>
              </a:tabLst>
            </a:pPr>
            <a:r>
              <a:rPr sz="3350" i="1" spc="-25" dirty="0">
                <a:latin typeface="Times New Roman"/>
                <a:cs typeface="Times New Roman"/>
              </a:rPr>
              <a:t>q</a:t>
            </a:r>
            <a:r>
              <a:rPr sz="2925" i="1" spc="-37" baseline="-24216" dirty="0">
                <a:latin typeface="Times New Roman"/>
                <a:cs typeface="Times New Roman"/>
              </a:rPr>
              <a:t>in</a:t>
            </a:r>
            <a:r>
              <a:rPr sz="2925" i="1" baseline="-24216" dirty="0">
                <a:latin typeface="Times New Roman"/>
                <a:cs typeface="Times New Roman"/>
              </a:rPr>
              <a:t>	</a:t>
            </a:r>
            <a:r>
              <a:rPr sz="3350" dirty="0">
                <a:latin typeface="Symbol"/>
                <a:cs typeface="Symbol"/>
              </a:rPr>
              <a:t></a:t>
            </a:r>
            <a:r>
              <a:rPr sz="3350" spc="-155" dirty="0">
                <a:latin typeface="Times New Roman"/>
                <a:cs typeface="Times New Roman"/>
              </a:rPr>
              <a:t> </a:t>
            </a:r>
            <a:r>
              <a:rPr sz="3350" i="1" dirty="0">
                <a:latin typeface="Times New Roman"/>
                <a:cs typeface="Times New Roman"/>
              </a:rPr>
              <a:t>h</a:t>
            </a:r>
            <a:r>
              <a:rPr sz="2925" baseline="-22792" dirty="0">
                <a:latin typeface="Times New Roman"/>
                <a:cs typeface="Times New Roman"/>
              </a:rPr>
              <a:t>3</a:t>
            </a:r>
            <a:r>
              <a:rPr sz="2925" spc="375" baseline="-22792" dirty="0">
                <a:latin typeface="Times New Roman"/>
                <a:cs typeface="Times New Roman"/>
              </a:rPr>
              <a:t> </a:t>
            </a:r>
            <a:r>
              <a:rPr sz="5025" baseline="-9121" dirty="0">
                <a:latin typeface="Symbol"/>
                <a:cs typeface="Symbol"/>
              </a:rPr>
              <a:t></a:t>
            </a:r>
            <a:r>
              <a:rPr sz="5025" spc="-397" baseline="-9121" dirty="0">
                <a:latin typeface="Times New Roman"/>
                <a:cs typeface="Times New Roman"/>
              </a:rPr>
              <a:t> </a:t>
            </a:r>
            <a:r>
              <a:rPr sz="5025" i="1" spc="-37" baseline="4145" dirty="0">
                <a:latin typeface="Times New Roman"/>
                <a:cs typeface="Times New Roman"/>
              </a:rPr>
              <a:t>h</a:t>
            </a:r>
            <a:r>
              <a:rPr sz="2925" spc="-37" baseline="-15669" dirty="0">
                <a:latin typeface="Times New Roman"/>
                <a:cs typeface="Times New Roman"/>
              </a:rPr>
              <a:t>2</a:t>
            </a:r>
            <a:r>
              <a:rPr sz="2925" baseline="-15669" dirty="0">
                <a:latin typeface="Times New Roman"/>
                <a:cs typeface="Times New Roman"/>
              </a:rPr>
              <a:t>	</a:t>
            </a:r>
            <a:r>
              <a:rPr sz="3350" dirty="0">
                <a:latin typeface="Symbol"/>
                <a:cs typeface="Symbol"/>
              </a:rPr>
              <a:t></a:t>
            </a:r>
            <a:r>
              <a:rPr sz="3350" spc="-210" dirty="0">
                <a:latin typeface="Times New Roman"/>
                <a:cs typeface="Times New Roman"/>
              </a:rPr>
              <a:t> </a:t>
            </a:r>
            <a:r>
              <a:rPr sz="3350" i="1" spc="50" dirty="0">
                <a:latin typeface="Times New Roman"/>
                <a:cs typeface="Times New Roman"/>
              </a:rPr>
              <a:t>c</a:t>
            </a:r>
            <a:r>
              <a:rPr sz="2925" i="1" spc="75" baseline="-22792" dirty="0">
                <a:latin typeface="Times New Roman"/>
                <a:cs typeface="Times New Roman"/>
              </a:rPr>
              <a:t>p</a:t>
            </a:r>
            <a:r>
              <a:rPr sz="2925" i="1" spc="-7" baseline="-22792" dirty="0">
                <a:latin typeface="Times New Roman"/>
                <a:cs typeface="Times New Roman"/>
              </a:rPr>
              <a:t> </a:t>
            </a:r>
            <a:r>
              <a:rPr sz="3350" dirty="0">
                <a:latin typeface="Times New Roman"/>
                <a:cs typeface="Times New Roman"/>
              </a:rPr>
              <a:t>(</a:t>
            </a:r>
            <a:r>
              <a:rPr sz="3350" i="1" dirty="0">
                <a:latin typeface="Times New Roman"/>
                <a:cs typeface="Times New Roman"/>
              </a:rPr>
              <a:t>T</a:t>
            </a:r>
            <a:r>
              <a:rPr sz="2925" baseline="-22792" dirty="0">
                <a:latin typeface="Times New Roman"/>
                <a:cs typeface="Times New Roman"/>
              </a:rPr>
              <a:t>3</a:t>
            </a:r>
            <a:r>
              <a:rPr sz="2925" spc="345" baseline="-22792" dirty="0">
                <a:latin typeface="Times New Roman"/>
                <a:cs typeface="Times New Roman"/>
              </a:rPr>
              <a:t> </a:t>
            </a:r>
            <a:r>
              <a:rPr sz="3350" dirty="0">
                <a:latin typeface="Symbol"/>
                <a:cs typeface="Symbol"/>
              </a:rPr>
              <a:t></a:t>
            </a:r>
            <a:r>
              <a:rPr sz="3350" spc="-525" dirty="0">
                <a:latin typeface="Times New Roman"/>
                <a:cs typeface="Times New Roman"/>
              </a:rPr>
              <a:t> </a:t>
            </a:r>
            <a:r>
              <a:rPr sz="3350" i="1" spc="-40" dirty="0">
                <a:latin typeface="Times New Roman"/>
                <a:cs typeface="Times New Roman"/>
              </a:rPr>
              <a:t>T</a:t>
            </a:r>
            <a:r>
              <a:rPr sz="2925" spc="-60" baseline="-22792" dirty="0">
                <a:latin typeface="Times New Roman"/>
                <a:cs typeface="Times New Roman"/>
              </a:rPr>
              <a:t>2</a:t>
            </a:r>
            <a:r>
              <a:rPr sz="2925" spc="-240" baseline="-22792" dirty="0">
                <a:latin typeface="Times New Roman"/>
                <a:cs typeface="Times New Roman"/>
              </a:rPr>
              <a:t> </a:t>
            </a:r>
            <a:r>
              <a:rPr sz="3350" spc="-50" dirty="0">
                <a:latin typeface="Times New Roman"/>
                <a:cs typeface="Times New Roman"/>
              </a:rPr>
              <a:t>)</a:t>
            </a:r>
            <a:endParaRPr sz="3350" dirty="0">
              <a:latin typeface="Times New Roman"/>
              <a:cs typeface="Times New Roman"/>
            </a:endParaRPr>
          </a:p>
        </p:txBody>
      </p:sp>
      <p:sp>
        <p:nvSpPr>
          <p:cNvPr id="7" name="object 7"/>
          <p:cNvSpPr txBox="1"/>
          <p:nvPr/>
        </p:nvSpPr>
        <p:spPr>
          <a:xfrm>
            <a:off x="2007109" y="3796995"/>
            <a:ext cx="597535" cy="527709"/>
          </a:xfrm>
          <a:prstGeom prst="rect">
            <a:avLst/>
          </a:prstGeom>
        </p:spPr>
        <p:txBody>
          <a:bodyPr vert="horz" wrap="square" lIns="0" tIns="12065" rIns="0" bIns="0" rtlCol="0">
            <a:spAutoFit/>
          </a:bodyPr>
          <a:lstStyle/>
          <a:p>
            <a:pPr marL="38100">
              <a:spcBef>
                <a:spcPts val="95"/>
              </a:spcBef>
            </a:pPr>
            <a:r>
              <a:rPr sz="5025" i="1" spc="-30" baseline="14096" dirty="0">
                <a:latin typeface="Times New Roman"/>
                <a:cs typeface="Times New Roman"/>
              </a:rPr>
              <a:t>q</a:t>
            </a:r>
            <a:r>
              <a:rPr sz="1950" i="1" spc="-20" dirty="0">
                <a:latin typeface="Times New Roman"/>
                <a:cs typeface="Times New Roman"/>
              </a:rPr>
              <a:t>out</a:t>
            </a:r>
            <a:endParaRPr sz="1950" dirty="0">
              <a:latin typeface="Times New Roman"/>
              <a:cs typeface="Times New Roman"/>
            </a:endParaRPr>
          </a:p>
        </p:txBody>
      </p:sp>
      <p:sp>
        <p:nvSpPr>
          <p:cNvPr id="8" name="object 8"/>
          <p:cNvSpPr txBox="1"/>
          <p:nvPr/>
        </p:nvSpPr>
        <p:spPr>
          <a:xfrm>
            <a:off x="2699259" y="3690315"/>
            <a:ext cx="3650615" cy="527709"/>
          </a:xfrm>
          <a:prstGeom prst="rect">
            <a:avLst/>
          </a:prstGeom>
        </p:spPr>
        <p:txBody>
          <a:bodyPr vert="horz" wrap="square" lIns="0" tIns="12065" rIns="0" bIns="0" rtlCol="0">
            <a:spAutoFit/>
          </a:bodyPr>
          <a:lstStyle/>
          <a:p>
            <a:pPr marL="38100">
              <a:spcBef>
                <a:spcPts val="95"/>
              </a:spcBef>
            </a:pPr>
            <a:r>
              <a:rPr sz="3350" dirty="0">
                <a:latin typeface="Symbol"/>
                <a:cs typeface="Symbol"/>
              </a:rPr>
              <a:t></a:t>
            </a:r>
            <a:r>
              <a:rPr sz="3350" spc="-204" dirty="0">
                <a:latin typeface="Times New Roman"/>
                <a:cs typeface="Times New Roman"/>
              </a:rPr>
              <a:t> </a:t>
            </a:r>
            <a:r>
              <a:rPr sz="3350" i="1" dirty="0">
                <a:latin typeface="Times New Roman"/>
                <a:cs typeface="Times New Roman"/>
              </a:rPr>
              <a:t>h</a:t>
            </a:r>
            <a:r>
              <a:rPr sz="2925" baseline="-22792" dirty="0">
                <a:latin typeface="Times New Roman"/>
                <a:cs typeface="Times New Roman"/>
              </a:rPr>
              <a:t>4</a:t>
            </a:r>
            <a:r>
              <a:rPr sz="2925" spc="442" baseline="-22792" dirty="0">
                <a:latin typeface="Times New Roman"/>
                <a:cs typeface="Times New Roman"/>
              </a:rPr>
              <a:t> </a:t>
            </a:r>
            <a:r>
              <a:rPr sz="5025" baseline="-9121" dirty="0">
                <a:latin typeface="Symbol"/>
                <a:cs typeface="Symbol"/>
              </a:rPr>
              <a:t></a:t>
            </a:r>
            <a:r>
              <a:rPr sz="5025" spc="-397" baseline="-9121" dirty="0">
                <a:latin typeface="Times New Roman"/>
                <a:cs typeface="Times New Roman"/>
              </a:rPr>
              <a:t> </a:t>
            </a:r>
            <a:r>
              <a:rPr sz="5025" i="1" baseline="4145" dirty="0">
                <a:latin typeface="Times New Roman"/>
                <a:cs typeface="Times New Roman"/>
              </a:rPr>
              <a:t>h</a:t>
            </a:r>
            <a:r>
              <a:rPr sz="2925" baseline="-15669" dirty="0">
                <a:latin typeface="Times New Roman"/>
                <a:cs typeface="Times New Roman"/>
              </a:rPr>
              <a:t>1</a:t>
            </a:r>
            <a:r>
              <a:rPr sz="2925" spc="359" baseline="-15669" dirty="0">
                <a:latin typeface="Times New Roman"/>
                <a:cs typeface="Times New Roman"/>
              </a:rPr>
              <a:t> </a:t>
            </a:r>
            <a:r>
              <a:rPr sz="3350" dirty="0">
                <a:latin typeface="Symbol"/>
                <a:cs typeface="Symbol"/>
              </a:rPr>
              <a:t></a:t>
            </a:r>
            <a:r>
              <a:rPr sz="3350" spc="-195" dirty="0">
                <a:latin typeface="Times New Roman"/>
                <a:cs typeface="Times New Roman"/>
              </a:rPr>
              <a:t> </a:t>
            </a:r>
            <a:r>
              <a:rPr sz="3350" i="1" spc="50" dirty="0">
                <a:latin typeface="Times New Roman"/>
                <a:cs typeface="Times New Roman"/>
              </a:rPr>
              <a:t>c</a:t>
            </a:r>
            <a:r>
              <a:rPr sz="2925" i="1" spc="75" baseline="-22792" dirty="0">
                <a:latin typeface="Times New Roman"/>
                <a:cs typeface="Times New Roman"/>
              </a:rPr>
              <a:t>p</a:t>
            </a:r>
            <a:r>
              <a:rPr sz="2925" i="1" spc="37" baseline="-22792" dirty="0">
                <a:latin typeface="Times New Roman"/>
                <a:cs typeface="Times New Roman"/>
              </a:rPr>
              <a:t> </a:t>
            </a:r>
            <a:r>
              <a:rPr sz="3350" dirty="0">
                <a:latin typeface="Times New Roman"/>
                <a:cs typeface="Times New Roman"/>
              </a:rPr>
              <a:t>(</a:t>
            </a:r>
            <a:r>
              <a:rPr sz="3350" i="1" dirty="0">
                <a:latin typeface="Times New Roman"/>
                <a:cs typeface="Times New Roman"/>
              </a:rPr>
              <a:t>T</a:t>
            </a:r>
            <a:r>
              <a:rPr sz="2925" baseline="-22792" dirty="0">
                <a:latin typeface="Times New Roman"/>
                <a:cs typeface="Times New Roman"/>
              </a:rPr>
              <a:t>4</a:t>
            </a:r>
            <a:r>
              <a:rPr sz="2925" spc="457" baseline="-22792" dirty="0">
                <a:latin typeface="Times New Roman"/>
                <a:cs typeface="Times New Roman"/>
              </a:rPr>
              <a:t> </a:t>
            </a:r>
            <a:r>
              <a:rPr sz="3350" spc="30" dirty="0">
                <a:latin typeface="Symbol"/>
                <a:cs typeface="Symbol"/>
              </a:rPr>
              <a:t></a:t>
            </a:r>
            <a:r>
              <a:rPr sz="3350" i="1" spc="30" dirty="0">
                <a:latin typeface="Times New Roman"/>
                <a:cs typeface="Times New Roman"/>
              </a:rPr>
              <a:t>T</a:t>
            </a:r>
            <a:r>
              <a:rPr sz="2925" spc="44" baseline="-22792" dirty="0">
                <a:latin typeface="Times New Roman"/>
                <a:cs typeface="Times New Roman"/>
              </a:rPr>
              <a:t>1</a:t>
            </a:r>
            <a:r>
              <a:rPr sz="3350" spc="30" dirty="0">
                <a:latin typeface="Times New Roman"/>
                <a:cs typeface="Times New Roman"/>
              </a:rPr>
              <a:t>)</a:t>
            </a:r>
            <a:endParaRPr sz="3350" dirty="0">
              <a:latin typeface="Times New Roman"/>
              <a:cs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286001" y="-1554728"/>
            <a:ext cx="6042913" cy="1050415"/>
          </a:xfrm>
          <a:prstGeom prst="rect">
            <a:avLst/>
          </a:prstGeom>
        </p:spPr>
        <p:txBody>
          <a:bodyPr vert="horz" wrap="square" lIns="0" tIns="552576" rIns="0" bIns="0" rtlCol="0" anchor="t">
            <a:spAutoFit/>
          </a:bodyPr>
          <a:lstStyle/>
          <a:p>
            <a:pPr marL="1984367">
              <a:spcBef>
                <a:spcPts val="105"/>
              </a:spcBef>
            </a:pPr>
            <a:r>
              <a:rPr sz="3200" dirty="0">
                <a:solidFill>
                  <a:srgbClr val="000000"/>
                </a:solidFill>
                <a:latin typeface="Verdana"/>
                <a:cs typeface="Verdana"/>
              </a:rPr>
              <a:t>Ideal</a:t>
            </a:r>
            <a:r>
              <a:rPr sz="3200" spc="-170" dirty="0">
                <a:solidFill>
                  <a:srgbClr val="000000"/>
                </a:solidFill>
                <a:latin typeface="Verdana"/>
                <a:cs typeface="Verdana"/>
              </a:rPr>
              <a:t> </a:t>
            </a:r>
            <a:r>
              <a:rPr sz="3200" dirty="0">
                <a:solidFill>
                  <a:srgbClr val="000000"/>
                </a:solidFill>
                <a:latin typeface="Verdana"/>
                <a:cs typeface="Verdana"/>
              </a:rPr>
              <a:t>Brayton</a:t>
            </a:r>
            <a:r>
              <a:rPr sz="3200" spc="-114" dirty="0">
                <a:solidFill>
                  <a:srgbClr val="000000"/>
                </a:solidFill>
                <a:latin typeface="Verdana"/>
                <a:cs typeface="Verdana"/>
              </a:rPr>
              <a:t> </a:t>
            </a:r>
            <a:r>
              <a:rPr sz="3200" spc="-10" dirty="0">
                <a:solidFill>
                  <a:srgbClr val="000000"/>
                </a:solidFill>
                <a:latin typeface="Verdana"/>
                <a:cs typeface="Verdana"/>
              </a:rPr>
              <a:t>cycle</a:t>
            </a:r>
            <a:endParaRPr sz="3200" dirty="0">
              <a:latin typeface="Verdana"/>
              <a:cs typeface="Verdana"/>
            </a:endParaRPr>
          </a:p>
        </p:txBody>
      </p:sp>
      <p:sp>
        <p:nvSpPr>
          <p:cNvPr id="6" name="object 6"/>
          <p:cNvSpPr txBox="1"/>
          <p:nvPr/>
        </p:nvSpPr>
        <p:spPr>
          <a:xfrm>
            <a:off x="2285999" y="-455290"/>
            <a:ext cx="7938135" cy="1304844"/>
          </a:xfrm>
          <a:prstGeom prst="rect">
            <a:avLst/>
          </a:prstGeom>
        </p:spPr>
        <p:txBody>
          <a:bodyPr vert="horz" wrap="square" lIns="0" tIns="12065" rIns="0" bIns="0" rtlCol="0">
            <a:spAutoFit/>
          </a:bodyPr>
          <a:lstStyle/>
          <a:p>
            <a:pPr marL="354963" marR="5080" indent="-342898">
              <a:spcBef>
                <a:spcPts val="95"/>
              </a:spcBef>
              <a:buFont typeface="Arial MT"/>
              <a:buChar char="•"/>
              <a:tabLst>
                <a:tab pos="356868" algn="l"/>
              </a:tabLst>
            </a:pPr>
            <a:r>
              <a:rPr sz="2800" dirty="0">
                <a:latin typeface="Verdana"/>
                <a:cs typeface="Verdana"/>
              </a:rPr>
              <a:t>The</a:t>
            </a:r>
            <a:r>
              <a:rPr sz="2800" spc="-150" dirty="0">
                <a:latin typeface="Verdana"/>
                <a:cs typeface="Verdana"/>
              </a:rPr>
              <a:t> </a:t>
            </a:r>
            <a:r>
              <a:rPr sz="2800" dirty="0">
                <a:latin typeface="Verdana"/>
                <a:cs typeface="Verdana"/>
              </a:rPr>
              <a:t>thermal</a:t>
            </a:r>
            <a:r>
              <a:rPr sz="2800" spc="-80" dirty="0">
                <a:latin typeface="Verdana"/>
                <a:cs typeface="Verdana"/>
              </a:rPr>
              <a:t> </a:t>
            </a:r>
            <a:r>
              <a:rPr sz="2800" dirty="0">
                <a:latin typeface="Verdana"/>
                <a:cs typeface="Verdana"/>
              </a:rPr>
              <a:t>efficiency</a:t>
            </a:r>
            <a:r>
              <a:rPr sz="2800" spc="-125" dirty="0">
                <a:latin typeface="Verdana"/>
                <a:cs typeface="Verdana"/>
              </a:rPr>
              <a:t> </a:t>
            </a:r>
            <a:r>
              <a:rPr sz="2800" dirty="0">
                <a:latin typeface="Verdana"/>
                <a:cs typeface="Verdana"/>
              </a:rPr>
              <a:t>of</a:t>
            </a:r>
            <a:r>
              <a:rPr sz="2800" spc="-105" dirty="0">
                <a:latin typeface="Verdana"/>
                <a:cs typeface="Verdana"/>
              </a:rPr>
              <a:t> </a:t>
            </a:r>
            <a:r>
              <a:rPr sz="2800" dirty="0">
                <a:latin typeface="Verdana"/>
                <a:cs typeface="Verdana"/>
              </a:rPr>
              <a:t>the</a:t>
            </a:r>
            <a:r>
              <a:rPr sz="2800" spc="-125" dirty="0">
                <a:latin typeface="Verdana"/>
                <a:cs typeface="Verdana"/>
              </a:rPr>
              <a:t> </a:t>
            </a:r>
            <a:r>
              <a:rPr sz="2800" dirty="0">
                <a:latin typeface="Verdana"/>
                <a:cs typeface="Verdana"/>
              </a:rPr>
              <a:t>ideal</a:t>
            </a:r>
            <a:r>
              <a:rPr sz="2800" spc="-114" dirty="0">
                <a:latin typeface="Verdana"/>
                <a:cs typeface="Verdana"/>
              </a:rPr>
              <a:t> </a:t>
            </a:r>
            <a:r>
              <a:rPr sz="2800" spc="-10" dirty="0">
                <a:latin typeface="Verdana"/>
                <a:cs typeface="Verdana"/>
              </a:rPr>
              <a:t>Brayton 	</a:t>
            </a:r>
            <a:r>
              <a:rPr sz="2800" dirty="0">
                <a:latin typeface="Verdana"/>
                <a:cs typeface="Verdana"/>
              </a:rPr>
              <a:t>cycle</a:t>
            </a:r>
            <a:r>
              <a:rPr sz="2800" spc="-45" dirty="0">
                <a:latin typeface="Verdana"/>
                <a:cs typeface="Verdana"/>
              </a:rPr>
              <a:t> </a:t>
            </a:r>
            <a:r>
              <a:rPr sz="2800" dirty="0">
                <a:latin typeface="Verdana"/>
                <a:cs typeface="Verdana"/>
              </a:rPr>
              <a:t>under</a:t>
            </a:r>
            <a:r>
              <a:rPr sz="2800" spc="-55" dirty="0">
                <a:latin typeface="Verdana"/>
                <a:cs typeface="Verdana"/>
              </a:rPr>
              <a:t> </a:t>
            </a:r>
            <a:r>
              <a:rPr sz="2800" dirty="0">
                <a:latin typeface="Verdana"/>
                <a:cs typeface="Verdana"/>
              </a:rPr>
              <a:t>the</a:t>
            </a:r>
            <a:r>
              <a:rPr sz="2800" spc="-45" dirty="0">
                <a:latin typeface="Verdana"/>
                <a:cs typeface="Verdana"/>
              </a:rPr>
              <a:t> </a:t>
            </a:r>
            <a:r>
              <a:rPr sz="2800" dirty="0">
                <a:latin typeface="Verdana"/>
                <a:cs typeface="Verdana"/>
              </a:rPr>
              <a:t>cold</a:t>
            </a:r>
            <a:r>
              <a:rPr sz="2800" spc="-55" dirty="0">
                <a:latin typeface="Verdana"/>
                <a:cs typeface="Verdana"/>
              </a:rPr>
              <a:t> </a:t>
            </a:r>
            <a:r>
              <a:rPr sz="2800" dirty="0">
                <a:latin typeface="Verdana"/>
                <a:cs typeface="Verdana"/>
              </a:rPr>
              <a:t>air</a:t>
            </a:r>
            <a:r>
              <a:rPr sz="2800" spc="-50" dirty="0">
                <a:latin typeface="Verdana"/>
                <a:cs typeface="Verdana"/>
              </a:rPr>
              <a:t> </a:t>
            </a:r>
            <a:r>
              <a:rPr sz="2800" spc="-10" dirty="0">
                <a:latin typeface="Verdana"/>
                <a:cs typeface="Verdana"/>
              </a:rPr>
              <a:t>standard 	</a:t>
            </a:r>
            <a:r>
              <a:rPr sz="2800" dirty="0">
                <a:latin typeface="Verdana"/>
                <a:cs typeface="Verdana"/>
              </a:rPr>
              <a:t>assumptions</a:t>
            </a:r>
            <a:r>
              <a:rPr sz="2800" spc="-204" dirty="0">
                <a:latin typeface="Verdana"/>
                <a:cs typeface="Verdana"/>
              </a:rPr>
              <a:t> </a:t>
            </a:r>
            <a:r>
              <a:rPr sz="2800" spc="-10" dirty="0">
                <a:latin typeface="Verdana"/>
                <a:cs typeface="Verdana"/>
              </a:rPr>
              <a:t>becomes:</a:t>
            </a:r>
            <a:endParaRPr sz="2800" dirty="0">
              <a:latin typeface="Verdana"/>
              <a:cs typeface="Verdana"/>
            </a:endParaRPr>
          </a:p>
        </p:txBody>
      </p:sp>
      <p:sp>
        <p:nvSpPr>
          <p:cNvPr id="7" name="object 7"/>
          <p:cNvSpPr txBox="1"/>
          <p:nvPr/>
        </p:nvSpPr>
        <p:spPr>
          <a:xfrm>
            <a:off x="1869441" y="1258952"/>
            <a:ext cx="267335" cy="498213"/>
          </a:xfrm>
          <a:prstGeom prst="rect">
            <a:avLst/>
          </a:prstGeom>
        </p:spPr>
        <p:txBody>
          <a:bodyPr vert="horz" wrap="square" lIns="0" tIns="13335" rIns="0" bIns="0" rtlCol="0">
            <a:spAutoFit/>
          </a:bodyPr>
          <a:lstStyle/>
          <a:p>
            <a:pPr marL="12700">
              <a:spcBef>
                <a:spcPts val="105"/>
              </a:spcBef>
            </a:pPr>
            <a:r>
              <a:rPr sz="3150" spc="-50" dirty="0">
                <a:latin typeface="Symbol"/>
                <a:cs typeface="Symbol"/>
              </a:rPr>
              <a:t></a:t>
            </a:r>
            <a:endParaRPr sz="3150">
              <a:latin typeface="Symbol"/>
              <a:cs typeface="Symbol"/>
            </a:endParaRPr>
          </a:p>
        </p:txBody>
      </p:sp>
      <p:sp>
        <p:nvSpPr>
          <p:cNvPr id="8" name="object 8"/>
          <p:cNvSpPr txBox="1"/>
          <p:nvPr/>
        </p:nvSpPr>
        <p:spPr>
          <a:xfrm>
            <a:off x="3174239" y="1132460"/>
            <a:ext cx="2369185" cy="474489"/>
          </a:xfrm>
          <a:prstGeom prst="rect">
            <a:avLst/>
          </a:prstGeom>
        </p:spPr>
        <p:txBody>
          <a:bodyPr vert="horz" wrap="square" lIns="0" tIns="12700" rIns="0" bIns="0" rtlCol="0">
            <a:spAutoFit/>
          </a:bodyPr>
          <a:lstStyle/>
          <a:p>
            <a:pPr marL="50800">
              <a:spcBef>
                <a:spcPts val="100"/>
              </a:spcBef>
              <a:tabLst>
                <a:tab pos="1073146" algn="l"/>
              </a:tabLst>
            </a:pPr>
            <a:r>
              <a:rPr sz="4500" baseline="-21296" dirty="0">
                <a:latin typeface="Symbol"/>
                <a:cs typeface="Symbol"/>
              </a:rPr>
              <a:t></a:t>
            </a:r>
            <a:r>
              <a:rPr sz="4500" spc="330" baseline="-21296" dirty="0">
                <a:latin typeface="Times New Roman"/>
                <a:cs typeface="Times New Roman"/>
              </a:rPr>
              <a:t> </a:t>
            </a:r>
            <a:r>
              <a:rPr sz="4500" i="1" spc="-30" baseline="12962" dirty="0">
                <a:latin typeface="Times New Roman"/>
                <a:cs typeface="Times New Roman"/>
              </a:rPr>
              <a:t>w</a:t>
            </a:r>
            <a:r>
              <a:rPr sz="1750" i="1" spc="-20" dirty="0">
                <a:latin typeface="Times New Roman"/>
                <a:cs typeface="Times New Roman"/>
              </a:rPr>
              <a:t>net</a:t>
            </a:r>
            <a:r>
              <a:rPr sz="1750" i="1" dirty="0">
                <a:latin typeface="Times New Roman"/>
                <a:cs typeface="Times New Roman"/>
              </a:rPr>
              <a:t>	</a:t>
            </a:r>
            <a:r>
              <a:rPr sz="4500" spc="-37" baseline="-21296" dirty="0">
                <a:latin typeface="Symbol"/>
                <a:cs typeface="Symbol"/>
              </a:rPr>
              <a:t></a:t>
            </a:r>
            <a:r>
              <a:rPr sz="4500" spc="-577" baseline="-21296" dirty="0">
                <a:latin typeface="Times New Roman"/>
                <a:cs typeface="Times New Roman"/>
              </a:rPr>
              <a:t> </a:t>
            </a:r>
            <a:r>
              <a:rPr sz="4500" spc="75" baseline="-21296" dirty="0">
                <a:latin typeface="Times New Roman"/>
                <a:cs typeface="Times New Roman"/>
              </a:rPr>
              <a:t>1</a:t>
            </a:r>
            <a:r>
              <a:rPr sz="4500" spc="75" baseline="-21296" dirty="0">
                <a:latin typeface="Symbol"/>
                <a:cs typeface="Symbol"/>
              </a:rPr>
              <a:t></a:t>
            </a:r>
            <a:r>
              <a:rPr sz="4500" spc="195" baseline="-21296" dirty="0">
                <a:latin typeface="Times New Roman"/>
                <a:cs typeface="Times New Roman"/>
              </a:rPr>
              <a:t> </a:t>
            </a:r>
            <a:r>
              <a:rPr sz="4500" i="1" spc="-30" baseline="12962" dirty="0">
                <a:latin typeface="Times New Roman"/>
                <a:cs typeface="Times New Roman"/>
              </a:rPr>
              <a:t>q</a:t>
            </a:r>
            <a:r>
              <a:rPr sz="1750" i="1" spc="-20" dirty="0">
                <a:latin typeface="Times New Roman"/>
                <a:cs typeface="Times New Roman"/>
              </a:rPr>
              <a:t>out</a:t>
            </a:r>
            <a:endParaRPr sz="1750">
              <a:latin typeface="Times New Roman"/>
              <a:cs typeface="Times New Roman"/>
            </a:endParaRPr>
          </a:p>
        </p:txBody>
      </p:sp>
      <p:sp>
        <p:nvSpPr>
          <p:cNvPr id="9" name="object 9"/>
          <p:cNvSpPr txBox="1"/>
          <p:nvPr/>
        </p:nvSpPr>
        <p:spPr>
          <a:xfrm>
            <a:off x="5641213" y="1044067"/>
            <a:ext cx="4556760" cy="474489"/>
          </a:xfrm>
          <a:prstGeom prst="rect">
            <a:avLst/>
          </a:prstGeom>
        </p:spPr>
        <p:txBody>
          <a:bodyPr vert="horz" wrap="square" lIns="0" tIns="12700" rIns="0" bIns="0" rtlCol="0">
            <a:spAutoFit/>
          </a:bodyPr>
          <a:lstStyle/>
          <a:p>
            <a:pPr marL="38100">
              <a:spcBef>
                <a:spcPts val="100"/>
              </a:spcBef>
            </a:pPr>
            <a:r>
              <a:rPr sz="4500" spc="-37" baseline="-34259" dirty="0">
                <a:latin typeface="Symbol"/>
                <a:cs typeface="Symbol"/>
              </a:rPr>
              <a:t></a:t>
            </a:r>
            <a:r>
              <a:rPr sz="4500" spc="-592" baseline="-34259" dirty="0">
                <a:latin typeface="Times New Roman"/>
                <a:cs typeface="Times New Roman"/>
              </a:rPr>
              <a:t> </a:t>
            </a:r>
            <a:r>
              <a:rPr sz="4500" spc="75" baseline="-34259" dirty="0">
                <a:latin typeface="Times New Roman"/>
                <a:cs typeface="Times New Roman"/>
              </a:rPr>
              <a:t>1</a:t>
            </a:r>
            <a:r>
              <a:rPr sz="4500" spc="75" baseline="-34259" dirty="0">
                <a:latin typeface="Symbol"/>
                <a:cs typeface="Symbol"/>
              </a:rPr>
              <a:t></a:t>
            </a:r>
            <a:r>
              <a:rPr sz="4500" spc="-104" baseline="-34259" dirty="0">
                <a:latin typeface="Times New Roman"/>
                <a:cs typeface="Times New Roman"/>
              </a:rPr>
              <a:t> </a:t>
            </a:r>
            <a:r>
              <a:rPr sz="3000" i="1" dirty="0">
                <a:latin typeface="Times New Roman"/>
                <a:cs typeface="Times New Roman"/>
              </a:rPr>
              <a:t>T</a:t>
            </a:r>
            <a:r>
              <a:rPr sz="2625" baseline="-22222" dirty="0">
                <a:latin typeface="Times New Roman"/>
                <a:cs typeface="Times New Roman"/>
              </a:rPr>
              <a:t>4</a:t>
            </a:r>
            <a:r>
              <a:rPr sz="2625" spc="120" baseline="-22222" dirty="0">
                <a:latin typeface="Times New Roman"/>
                <a:cs typeface="Times New Roman"/>
              </a:rPr>
              <a:t> </a:t>
            </a:r>
            <a:r>
              <a:rPr sz="3000" spc="-25" dirty="0">
                <a:latin typeface="Symbol"/>
                <a:cs typeface="Symbol"/>
              </a:rPr>
              <a:t></a:t>
            </a:r>
            <a:r>
              <a:rPr sz="3000" spc="-445" dirty="0">
                <a:latin typeface="Times New Roman"/>
                <a:cs typeface="Times New Roman"/>
              </a:rPr>
              <a:t> </a:t>
            </a:r>
            <a:r>
              <a:rPr sz="3000" i="1" dirty="0">
                <a:latin typeface="Times New Roman"/>
                <a:cs typeface="Times New Roman"/>
              </a:rPr>
              <a:t>T</a:t>
            </a:r>
            <a:r>
              <a:rPr sz="2625" baseline="-22222" dirty="0">
                <a:latin typeface="Times New Roman"/>
                <a:cs typeface="Times New Roman"/>
              </a:rPr>
              <a:t>1</a:t>
            </a:r>
            <a:r>
              <a:rPr sz="2625" spc="262" baseline="-22222" dirty="0">
                <a:latin typeface="Times New Roman"/>
                <a:cs typeface="Times New Roman"/>
              </a:rPr>
              <a:t> </a:t>
            </a:r>
            <a:r>
              <a:rPr sz="4500" spc="-37" baseline="-34259" dirty="0">
                <a:latin typeface="Symbol"/>
                <a:cs typeface="Symbol"/>
              </a:rPr>
              <a:t></a:t>
            </a:r>
            <a:r>
              <a:rPr sz="4500" spc="-577" baseline="-34259" dirty="0">
                <a:latin typeface="Times New Roman"/>
                <a:cs typeface="Times New Roman"/>
              </a:rPr>
              <a:t> </a:t>
            </a:r>
            <a:r>
              <a:rPr sz="4500" spc="75" baseline="-34259" dirty="0">
                <a:latin typeface="Times New Roman"/>
                <a:cs typeface="Times New Roman"/>
              </a:rPr>
              <a:t>1</a:t>
            </a:r>
            <a:r>
              <a:rPr sz="4500" spc="75" baseline="-34259" dirty="0">
                <a:latin typeface="Symbol"/>
                <a:cs typeface="Symbol"/>
              </a:rPr>
              <a:t></a:t>
            </a:r>
            <a:r>
              <a:rPr sz="4500" spc="-97" baseline="-34259" dirty="0">
                <a:latin typeface="Times New Roman"/>
                <a:cs typeface="Times New Roman"/>
              </a:rPr>
              <a:t> </a:t>
            </a:r>
            <a:r>
              <a:rPr sz="3000" i="1" spc="-10" dirty="0">
                <a:latin typeface="Times New Roman"/>
                <a:cs typeface="Times New Roman"/>
              </a:rPr>
              <a:t>T</a:t>
            </a:r>
            <a:r>
              <a:rPr sz="2625" spc="-15" baseline="-22222" dirty="0">
                <a:latin typeface="Times New Roman"/>
                <a:cs typeface="Times New Roman"/>
              </a:rPr>
              <a:t>1</a:t>
            </a:r>
            <a:r>
              <a:rPr sz="2625" spc="-375" baseline="-22222" dirty="0">
                <a:latin typeface="Times New Roman"/>
                <a:cs typeface="Times New Roman"/>
              </a:rPr>
              <a:t> </a:t>
            </a:r>
            <a:r>
              <a:rPr sz="3000" dirty="0">
                <a:latin typeface="Times New Roman"/>
                <a:cs typeface="Times New Roman"/>
              </a:rPr>
              <a:t>(</a:t>
            </a:r>
            <a:r>
              <a:rPr sz="3000" i="1" dirty="0">
                <a:latin typeface="Times New Roman"/>
                <a:cs typeface="Times New Roman"/>
              </a:rPr>
              <a:t>T</a:t>
            </a:r>
            <a:r>
              <a:rPr sz="2625" baseline="-22222" dirty="0">
                <a:latin typeface="Times New Roman"/>
                <a:cs typeface="Times New Roman"/>
              </a:rPr>
              <a:t>4</a:t>
            </a:r>
            <a:r>
              <a:rPr sz="2625" spc="232" baseline="-22222" dirty="0">
                <a:latin typeface="Times New Roman"/>
                <a:cs typeface="Times New Roman"/>
              </a:rPr>
              <a:t> </a:t>
            </a:r>
            <a:r>
              <a:rPr sz="3000" spc="-10" dirty="0">
                <a:latin typeface="Times New Roman"/>
                <a:cs typeface="Times New Roman"/>
              </a:rPr>
              <a:t>/</a:t>
            </a:r>
            <a:r>
              <a:rPr sz="3000" spc="-420" dirty="0">
                <a:latin typeface="Times New Roman"/>
                <a:cs typeface="Times New Roman"/>
              </a:rPr>
              <a:t> </a:t>
            </a:r>
            <a:r>
              <a:rPr sz="3000" i="1" dirty="0">
                <a:latin typeface="Times New Roman"/>
                <a:cs typeface="Times New Roman"/>
              </a:rPr>
              <a:t>T</a:t>
            </a:r>
            <a:r>
              <a:rPr sz="2625" baseline="-22222" dirty="0">
                <a:latin typeface="Times New Roman"/>
                <a:cs typeface="Times New Roman"/>
              </a:rPr>
              <a:t>1</a:t>
            </a:r>
            <a:r>
              <a:rPr sz="2625" spc="150" baseline="-22222" dirty="0">
                <a:latin typeface="Times New Roman"/>
                <a:cs typeface="Times New Roman"/>
              </a:rPr>
              <a:t> </a:t>
            </a:r>
            <a:r>
              <a:rPr sz="3000" spc="-25" dirty="0">
                <a:latin typeface="Symbol"/>
                <a:cs typeface="Symbol"/>
              </a:rPr>
              <a:t></a:t>
            </a:r>
            <a:r>
              <a:rPr sz="3000" spc="-25" dirty="0">
                <a:latin typeface="Times New Roman"/>
                <a:cs typeface="Times New Roman"/>
              </a:rPr>
              <a:t>1)</a:t>
            </a:r>
            <a:endParaRPr sz="3000">
              <a:latin typeface="Times New Roman"/>
              <a:cs typeface="Times New Roman"/>
            </a:endParaRPr>
          </a:p>
        </p:txBody>
      </p:sp>
      <p:sp>
        <p:nvSpPr>
          <p:cNvPr id="10" name="object 10"/>
          <p:cNvSpPr txBox="1"/>
          <p:nvPr/>
        </p:nvSpPr>
        <p:spPr>
          <a:xfrm>
            <a:off x="2108709" y="1533270"/>
            <a:ext cx="960119" cy="282129"/>
          </a:xfrm>
          <a:prstGeom prst="rect">
            <a:avLst/>
          </a:prstGeom>
        </p:spPr>
        <p:txBody>
          <a:bodyPr vert="horz" wrap="square" lIns="0" tIns="12700" rIns="0" bIns="0" rtlCol="0">
            <a:spAutoFit/>
          </a:bodyPr>
          <a:lstStyle/>
          <a:p>
            <a:pPr marL="12700">
              <a:spcBef>
                <a:spcPts val="100"/>
              </a:spcBef>
            </a:pPr>
            <a:r>
              <a:rPr sz="1750" i="1" spc="-10" dirty="0">
                <a:latin typeface="Times New Roman"/>
                <a:cs typeface="Times New Roman"/>
              </a:rPr>
              <a:t>th</a:t>
            </a:r>
            <a:r>
              <a:rPr sz="1750" spc="-10" dirty="0">
                <a:latin typeface="Times New Roman"/>
                <a:cs typeface="Times New Roman"/>
              </a:rPr>
              <a:t>,</a:t>
            </a:r>
            <a:r>
              <a:rPr sz="1750" i="1" spc="-10" dirty="0">
                <a:latin typeface="Times New Roman"/>
                <a:cs typeface="Times New Roman"/>
              </a:rPr>
              <a:t>Brayton</a:t>
            </a:r>
            <a:endParaRPr sz="1750">
              <a:latin typeface="Times New Roman"/>
              <a:cs typeface="Times New Roman"/>
            </a:endParaRPr>
          </a:p>
        </p:txBody>
      </p:sp>
      <p:sp>
        <p:nvSpPr>
          <p:cNvPr id="11" name="object 11"/>
          <p:cNvSpPr txBox="1"/>
          <p:nvPr/>
        </p:nvSpPr>
        <p:spPr>
          <a:xfrm>
            <a:off x="3625342" y="1575942"/>
            <a:ext cx="1668780" cy="474489"/>
          </a:xfrm>
          <a:prstGeom prst="rect">
            <a:avLst/>
          </a:prstGeom>
        </p:spPr>
        <p:txBody>
          <a:bodyPr vert="horz" wrap="square" lIns="0" tIns="12700" rIns="0" bIns="0" rtlCol="0">
            <a:spAutoFit/>
          </a:bodyPr>
          <a:lstStyle/>
          <a:p>
            <a:pPr marL="12700">
              <a:spcBef>
                <a:spcPts val="100"/>
              </a:spcBef>
              <a:tabLst>
                <a:tab pos="1464939" algn="l"/>
              </a:tabLst>
            </a:pPr>
            <a:r>
              <a:rPr sz="3000" i="1" spc="-50" dirty="0">
                <a:latin typeface="Times New Roman"/>
                <a:cs typeface="Times New Roman"/>
              </a:rPr>
              <a:t>q</a:t>
            </a:r>
            <a:r>
              <a:rPr sz="3000" i="1" dirty="0">
                <a:latin typeface="Times New Roman"/>
                <a:cs typeface="Times New Roman"/>
              </a:rPr>
              <a:t>	</a:t>
            </a:r>
            <a:r>
              <a:rPr sz="3000" i="1" spc="-50" dirty="0">
                <a:latin typeface="Times New Roman"/>
                <a:cs typeface="Times New Roman"/>
              </a:rPr>
              <a:t>q</a:t>
            </a:r>
            <a:endParaRPr sz="3000">
              <a:latin typeface="Times New Roman"/>
              <a:cs typeface="Times New Roman"/>
            </a:endParaRPr>
          </a:p>
        </p:txBody>
      </p:sp>
      <p:sp>
        <p:nvSpPr>
          <p:cNvPr id="12" name="object 12"/>
          <p:cNvSpPr txBox="1"/>
          <p:nvPr/>
        </p:nvSpPr>
        <p:spPr>
          <a:xfrm>
            <a:off x="3812795" y="1830452"/>
            <a:ext cx="5789295" cy="282129"/>
          </a:xfrm>
          <a:prstGeom prst="rect">
            <a:avLst/>
          </a:prstGeom>
        </p:spPr>
        <p:txBody>
          <a:bodyPr vert="horz" wrap="square" lIns="0" tIns="12700" rIns="0" bIns="0" rtlCol="0">
            <a:spAutoFit/>
          </a:bodyPr>
          <a:lstStyle/>
          <a:p>
            <a:pPr marL="12700">
              <a:spcBef>
                <a:spcPts val="100"/>
              </a:spcBef>
              <a:tabLst>
                <a:tab pos="1464939" algn="l"/>
                <a:tab pos="2837169" algn="l"/>
                <a:tab pos="3480421" algn="l"/>
                <a:tab pos="4662787" algn="l"/>
                <a:tab pos="5118715" algn="l"/>
                <a:tab pos="5664812" algn="l"/>
              </a:tabLst>
            </a:pPr>
            <a:r>
              <a:rPr sz="1750" i="1" spc="-25" dirty="0">
                <a:latin typeface="Times New Roman"/>
                <a:cs typeface="Times New Roman"/>
              </a:rPr>
              <a:t>in</a:t>
            </a:r>
            <a:r>
              <a:rPr sz="1750" i="1" dirty="0">
                <a:latin typeface="Times New Roman"/>
                <a:cs typeface="Times New Roman"/>
              </a:rPr>
              <a:t>	</a:t>
            </a:r>
            <a:r>
              <a:rPr sz="1750" i="1" spc="-25" dirty="0">
                <a:latin typeface="Times New Roman"/>
                <a:cs typeface="Times New Roman"/>
              </a:rPr>
              <a:t>in</a:t>
            </a:r>
            <a:r>
              <a:rPr sz="1750" i="1" dirty="0">
                <a:latin typeface="Times New Roman"/>
                <a:cs typeface="Times New Roman"/>
              </a:rPr>
              <a:t>	</a:t>
            </a:r>
            <a:r>
              <a:rPr sz="2625" spc="-75" baseline="1587" dirty="0">
                <a:latin typeface="Times New Roman"/>
                <a:cs typeface="Times New Roman"/>
              </a:rPr>
              <a:t>3</a:t>
            </a:r>
            <a:r>
              <a:rPr sz="2625" baseline="1587" dirty="0">
                <a:latin typeface="Times New Roman"/>
                <a:cs typeface="Times New Roman"/>
              </a:rPr>
              <a:t>	</a:t>
            </a:r>
            <a:r>
              <a:rPr sz="2625" spc="-75" baseline="1587" dirty="0">
                <a:latin typeface="Times New Roman"/>
                <a:cs typeface="Times New Roman"/>
              </a:rPr>
              <a:t>2</a:t>
            </a:r>
            <a:r>
              <a:rPr sz="2625" baseline="1587" dirty="0">
                <a:latin typeface="Times New Roman"/>
                <a:cs typeface="Times New Roman"/>
              </a:rPr>
              <a:t>	</a:t>
            </a:r>
            <a:r>
              <a:rPr sz="2625" spc="-75" baseline="1587" dirty="0">
                <a:latin typeface="Times New Roman"/>
                <a:cs typeface="Times New Roman"/>
              </a:rPr>
              <a:t>2</a:t>
            </a:r>
            <a:r>
              <a:rPr sz="2625" baseline="1587" dirty="0">
                <a:latin typeface="Times New Roman"/>
                <a:cs typeface="Times New Roman"/>
              </a:rPr>
              <a:t>	</a:t>
            </a:r>
            <a:r>
              <a:rPr sz="2625" spc="-75" baseline="1587" dirty="0">
                <a:latin typeface="Times New Roman"/>
                <a:cs typeface="Times New Roman"/>
              </a:rPr>
              <a:t>3</a:t>
            </a:r>
            <a:r>
              <a:rPr sz="2625" baseline="1587" dirty="0">
                <a:latin typeface="Times New Roman"/>
                <a:cs typeface="Times New Roman"/>
              </a:rPr>
              <a:t>	</a:t>
            </a:r>
            <a:r>
              <a:rPr sz="2625" spc="-75" baseline="1587" dirty="0">
                <a:latin typeface="Times New Roman"/>
                <a:cs typeface="Times New Roman"/>
              </a:rPr>
              <a:t>2</a:t>
            </a:r>
            <a:endParaRPr sz="2625" baseline="1587">
              <a:latin typeface="Times New Roman"/>
              <a:cs typeface="Times New Roman"/>
            </a:endParaRPr>
          </a:p>
        </p:txBody>
      </p:sp>
      <p:sp>
        <p:nvSpPr>
          <p:cNvPr id="13" name="object 13"/>
          <p:cNvSpPr txBox="1"/>
          <p:nvPr/>
        </p:nvSpPr>
        <p:spPr>
          <a:xfrm>
            <a:off x="6425565" y="1580516"/>
            <a:ext cx="3790950" cy="474489"/>
          </a:xfrm>
          <a:prstGeom prst="rect">
            <a:avLst/>
          </a:prstGeom>
        </p:spPr>
        <p:txBody>
          <a:bodyPr vert="horz" wrap="square" lIns="0" tIns="12700" rIns="0" bIns="0" rtlCol="0">
            <a:spAutoFit/>
          </a:bodyPr>
          <a:lstStyle/>
          <a:p>
            <a:pPr marL="12700">
              <a:spcBef>
                <a:spcPts val="100"/>
              </a:spcBef>
              <a:tabLst>
                <a:tab pos="408303" algn="l"/>
                <a:tab pos="1845938" algn="l"/>
                <a:tab pos="2702550" algn="l"/>
                <a:tab pos="3260712" algn="l"/>
              </a:tabLst>
            </a:pPr>
            <a:r>
              <a:rPr sz="3000" i="1" spc="-50" dirty="0">
                <a:latin typeface="Times New Roman"/>
                <a:cs typeface="Times New Roman"/>
              </a:rPr>
              <a:t>T</a:t>
            </a:r>
            <a:r>
              <a:rPr sz="3000" i="1" dirty="0">
                <a:latin typeface="Times New Roman"/>
                <a:cs typeface="Times New Roman"/>
              </a:rPr>
              <a:t>	</a:t>
            </a:r>
            <a:r>
              <a:rPr sz="3000" spc="-25" dirty="0">
                <a:latin typeface="Symbol"/>
                <a:cs typeface="Symbol"/>
              </a:rPr>
              <a:t></a:t>
            </a:r>
            <a:r>
              <a:rPr sz="3000" spc="-425" dirty="0">
                <a:latin typeface="Times New Roman"/>
                <a:cs typeface="Times New Roman"/>
              </a:rPr>
              <a:t> </a:t>
            </a:r>
            <a:r>
              <a:rPr sz="3000" i="1" spc="-50" dirty="0">
                <a:latin typeface="Times New Roman"/>
                <a:cs typeface="Times New Roman"/>
              </a:rPr>
              <a:t>T</a:t>
            </a:r>
            <a:r>
              <a:rPr sz="3000" i="1" dirty="0">
                <a:latin typeface="Times New Roman"/>
                <a:cs typeface="Times New Roman"/>
              </a:rPr>
              <a:t>	T</a:t>
            </a:r>
            <a:r>
              <a:rPr sz="3000" i="1" spc="350" dirty="0">
                <a:latin typeface="Times New Roman"/>
                <a:cs typeface="Times New Roman"/>
              </a:rPr>
              <a:t> </a:t>
            </a:r>
            <a:r>
              <a:rPr sz="3000" spc="-25" dirty="0">
                <a:latin typeface="Times New Roman"/>
                <a:cs typeface="Times New Roman"/>
              </a:rPr>
              <a:t>(</a:t>
            </a:r>
            <a:r>
              <a:rPr sz="3000" i="1" spc="-25" dirty="0">
                <a:latin typeface="Times New Roman"/>
                <a:cs typeface="Times New Roman"/>
              </a:rPr>
              <a:t>T</a:t>
            </a:r>
            <a:r>
              <a:rPr sz="3000" i="1" dirty="0">
                <a:latin typeface="Times New Roman"/>
                <a:cs typeface="Times New Roman"/>
              </a:rPr>
              <a:t>	</a:t>
            </a:r>
            <a:r>
              <a:rPr sz="3000" spc="-10" dirty="0">
                <a:latin typeface="Times New Roman"/>
                <a:cs typeface="Times New Roman"/>
              </a:rPr>
              <a:t>/</a:t>
            </a:r>
            <a:r>
              <a:rPr sz="3000" spc="-420" dirty="0">
                <a:latin typeface="Times New Roman"/>
                <a:cs typeface="Times New Roman"/>
              </a:rPr>
              <a:t> </a:t>
            </a:r>
            <a:r>
              <a:rPr sz="3000" i="1" spc="-50" dirty="0">
                <a:latin typeface="Times New Roman"/>
                <a:cs typeface="Times New Roman"/>
              </a:rPr>
              <a:t>T</a:t>
            </a:r>
            <a:r>
              <a:rPr sz="3000" i="1" dirty="0">
                <a:latin typeface="Times New Roman"/>
                <a:cs typeface="Times New Roman"/>
              </a:rPr>
              <a:t>	</a:t>
            </a:r>
            <a:r>
              <a:rPr sz="3000" spc="-25" dirty="0">
                <a:latin typeface="Symbol"/>
                <a:cs typeface="Symbol"/>
              </a:rPr>
              <a:t></a:t>
            </a:r>
            <a:r>
              <a:rPr sz="3000" spc="-25" dirty="0">
                <a:latin typeface="Times New Roman"/>
                <a:cs typeface="Times New Roman"/>
              </a:rPr>
              <a:t>1)</a:t>
            </a:r>
            <a:endParaRPr sz="3000">
              <a:latin typeface="Times New Roman"/>
              <a:cs typeface="Times New Roman"/>
            </a:endParaRPr>
          </a:p>
        </p:txBody>
      </p:sp>
      <p:sp>
        <p:nvSpPr>
          <p:cNvPr id="14" name="object 14"/>
          <p:cNvSpPr txBox="1"/>
          <p:nvPr/>
        </p:nvSpPr>
        <p:spPr>
          <a:xfrm>
            <a:off x="4018914" y="3263265"/>
            <a:ext cx="237490" cy="474489"/>
          </a:xfrm>
          <a:prstGeom prst="rect">
            <a:avLst/>
          </a:prstGeom>
        </p:spPr>
        <p:txBody>
          <a:bodyPr vert="horz" wrap="square" lIns="0" tIns="12700" rIns="0" bIns="0" rtlCol="0">
            <a:spAutoFit/>
          </a:bodyPr>
          <a:lstStyle/>
          <a:p>
            <a:pPr marL="12700">
              <a:spcBef>
                <a:spcPts val="100"/>
              </a:spcBef>
            </a:pPr>
            <a:r>
              <a:rPr sz="3000" i="1" spc="-50" dirty="0">
                <a:latin typeface="Times New Roman"/>
                <a:cs typeface="Times New Roman"/>
              </a:rPr>
              <a:t>T</a:t>
            </a:r>
            <a:endParaRPr sz="3000">
              <a:latin typeface="Times New Roman"/>
              <a:cs typeface="Times New Roman"/>
            </a:endParaRPr>
          </a:p>
        </p:txBody>
      </p:sp>
      <p:sp>
        <p:nvSpPr>
          <p:cNvPr id="15" name="object 15"/>
          <p:cNvSpPr txBox="1"/>
          <p:nvPr/>
        </p:nvSpPr>
        <p:spPr>
          <a:xfrm>
            <a:off x="1862327" y="2039492"/>
            <a:ext cx="7771130" cy="1170192"/>
          </a:xfrm>
          <a:prstGeom prst="rect">
            <a:avLst/>
          </a:prstGeom>
        </p:spPr>
        <p:txBody>
          <a:bodyPr vert="horz" wrap="square" lIns="0" tIns="130175" rIns="0" bIns="0" rtlCol="0">
            <a:spAutoFit/>
          </a:bodyPr>
          <a:lstStyle/>
          <a:p>
            <a:pPr marL="38100">
              <a:spcBef>
                <a:spcPts val="1025"/>
              </a:spcBef>
            </a:pPr>
            <a:r>
              <a:rPr sz="3000" spc="-25" dirty="0">
                <a:latin typeface="Verdana"/>
                <a:cs typeface="Verdana"/>
              </a:rPr>
              <a:t>Processes</a:t>
            </a:r>
            <a:r>
              <a:rPr sz="3000" spc="-530" dirty="0">
                <a:latin typeface="Verdana"/>
                <a:cs typeface="Verdana"/>
              </a:rPr>
              <a:t> </a:t>
            </a:r>
            <a:r>
              <a:rPr sz="3000" dirty="0">
                <a:latin typeface="Verdana"/>
                <a:cs typeface="Verdana"/>
              </a:rPr>
              <a:t>1-</a:t>
            </a:r>
            <a:r>
              <a:rPr sz="3000" spc="-775" dirty="0">
                <a:latin typeface="Verdana"/>
                <a:cs typeface="Verdana"/>
              </a:rPr>
              <a:t> </a:t>
            </a:r>
            <a:r>
              <a:rPr sz="3000" spc="-25" dirty="0">
                <a:latin typeface="Verdana"/>
                <a:cs typeface="Verdana"/>
              </a:rPr>
              <a:t>2</a:t>
            </a:r>
            <a:r>
              <a:rPr sz="3000" spc="-275" dirty="0">
                <a:latin typeface="Verdana"/>
                <a:cs typeface="Verdana"/>
              </a:rPr>
              <a:t> </a:t>
            </a:r>
            <a:r>
              <a:rPr sz="3000" spc="-25" dirty="0">
                <a:latin typeface="Verdana"/>
                <a:cs typeface="Verdana"/>
              </a:rPr>
              <a:t>and</a:t>
            </a:r>
            <a:r>
              <a:rPr sz="3000" spc="-455" dirty="0">
                <a:latin typeface="Verdana"/>
                <a:cs typeface="Verdana"/>
              </a:rPr>
              <a:t> </a:t>
            </a:r>
            <a:r>
              <a:rPr sz="3000" spc="85" dirty="0">
                <a:latin typeface="Verdana"/>
                <a:cs typeface="Verdana"/>
              </a:rPr>
              <a:t>3-</a:t>
            </a:r>
            <a:r>
              <a:rPr sz="3000" spc="-665" dirty="0">
                <a:latin typeface="Verdana"/>
                <a:cs typeface="Verdana"/>
              </a:rPr>
              <a:t> </a:t>
            </a:r>
            <a:r>
              <a:rPr sz="3000" spc="-25" dirty="0">
                <a:latin typeface="Verdana"/>
                <a:cs typeface="Verdana"/>
              </a:rPr>
              <a:t>4</a:t>
            </a:r>
            <a:r>
              <a:rPr sz="3000" spc="-285" dirty="0">
                <a:latin typeface="Verdana"/>
                <a:cs typeface="Verdana"/>
              </a:rPr>
              <a:t> </a:t>
            </a:r>
            <a:r>
              <a:rPr sz="3000" dirty="0">
                <a:latin typeface="Verdana"/>
                <a:cs typeface="Verdana"/>
              </a:rPr>
              <a:t>are</a:t>
            </a:r>
            <a:r>
              <a:rPr sz="3000" spc="-400" dirty="0">
                <a:latin typeface="Verdana"/>
                <a:cs typeface="Verdana"/>
              </a:rPr>
              <a:t> </a:t>
            </a:r>
            <a:r>
              <a:rPr sz="3000" spc="-20" dirty="0">
                <a:latin typeface="Verdana"/>
                <a:cs typeface="Verdana"/>
              </a:rPr>
              <a:t>isentropic</a:t>
            </a:r>
            <a:r>
              <a:rPr sz="3000" spc="-220" dirty="0">
                <a:latin typeface="Verdana"/>
                <a:cs typeface="Verdana"/>
              </a:rPr>
              <a:t> </a:t>
            </a:r>
            <a:r>
              <a:rPr sz="3000" spc="-25" dirty="0">
                <a:latin typeface="Verdana"/>
                <a:cs typeface="Verdana"/>
              </a:rPr>
              <a:t>and</a:t>
            </a:r>
            <a:endParaRPr sz="3000">
              <a:latin typeface="Verdana"/>
              <a:cs typeface="Verdana"/>
            </a:endParaRPr>
          </a:p>
          <a:p>
            <a:pPr marL="77470">
              <a:spcBef>
                <a:spcPts val="919"/>
              </a:spcBef>
            </a:pPr>
            <a:r>
              <a:rPr sz="3000" i="1" dirty="0">
                <a:latin typeface="Times New Roman"/>
                <a:cs typeface="Times New Roman"/>
              </a:rPr>
              <a:t>P</a:t>
            </a:r>
            <a:r>
              <a:rPr sz="2625" baseline="-22222" dirty="0">
                <a:latin typeface="Times New Roman"/>
                <a:cs typeface="Times New Roman"/>
              </a:rPr>
              <a:t>2</a:t>
            </a:r>
            <a:r>
              <a:rPr sz="2625" spc="157" baseline="-22222" dirty="0">
                <a:latin typeface="Times New Roman"/>
                <a:cs typeface="Times New Roman"/>
              </a:rPr>
              <a:t> </a:t>
            </a:r>
            <a:r>
              <a:rPr sz="3000" dirty="0">
                <a:latin typeface="Symbol"/>
                <a:cs typeface="Symbol"/>
              </a:rPr>
              <a:t></a:t>
            </a:r>
            <a:r>
              <a:rPr sz="3000" spc="5" dirty="0">
                <a:latin typeface="Times New Roman"/>
                <a:cs typeface="Times New Roman"/>
              </a:rPr>
              <a:t> </a:t>
            </a:r>
            <a:r>
              <a:rPr sz="3000" i="1" spc="-135" dirty="0">
                <a:latin typeface="Times New Roman"/>
                <a:cs typeface="Times New Roman"/>
              </a:rPr>
              <a:t>P</a:t>
            </a:r>
            <a:r>
              <a:rPr sz="2625" spc="-202" baseline="-22222" dirty="0">
                <a:latin typeface="Times New Roman"/>
                <a:cs typeface="Times New Roman"/>
              </a:rPr>
              <a:t>3</a:t>
            </a:r>
            <a:r>
              <a:rPr sz="2625" spc="-172" baseline="-22222" dirty="0">
                <a:latin typeface="Times New Roman"/>
                <a:cs typeface="Times New Roman"/>
              </a:rPr>
              <a:t> </a:t>
            </a:r>
            <a:r>
              <a:rPr sz="3000" dirty="0">
                <a:latin typeface="Verdana"/>
                <a:cs typeface="Verdana"/>
              </a:rPr>
              <a:t>and</a:t>
            </a:r>
            <a:r>
              <a:rPr sz="3000" spc="-170" dirty="0">
                <a:latin typeface="Verdana"/>
                <a:cs typeface="Verdana"/>
              </a:rPr>
              <a:t> </a:t>
            </a:r>
            <a:r>
              <a:rPr sz="3000" i="1" dirty="0">
                <a:latin typeface="Times New Roman"/>
                <a:cs typeface="Times New Roman"/>
              </a:rPr>
              <a:t>P</a:t>
            </a:r>
            <a:r>
              <a:rPr sz="2625" baseline="-22222" dirty="0">
                <a:latin typeface="Times New Roman"/>
                <a:cs typeface="Times New Roman"/>
              </a:rPr>
              <a:t>4</a:t>
            </a:r>
            <a:r>
              <a:rPr sz="2625" spc="202" baseline="-22222" dirty="0">
                <a:latin typeface="Times New Roman"/>
                <a:cs typeface="Times New Roman"/>
              </a:rPr>
              <a:t> </a:t>
            </a:r>
            <a:r>
              <a:rPr sz="3000" dirty="0">
                <a:latin typeface="Symbol"/>
                <a:cs typeface="Symbol"/>
              </a:rPr>
              <a:t></a:t>
            </a:r>
            <a:r>
              <a:rPr sz="3000" spc="-45" dirty="0">
                <a:latin typeface="Times New Roman"/>
                <a:cs typeface="Times New Roman"/>
              </a:rPr>
              <a:t> </a:t>
            </a:r>
            <a:r>
              <a:rPr sz="3000" i="1" spc="-245" dirty="0">
                <a:latin typeface="Times New Roman"/>
                <a:cs typeface="Times New Roman"/>
              </a:rPr>
              <a:t>P</a:t>
            </a:r>
            <a:r>
              <a:rPr sz="2625" spc="-367" baseline="-22222" dirty="0">
                <a:latin typeface="Times New Roman"/>
                <a:cs typeface="Times New Roman"/>
              </a:rPr>
              <a:t>1</a:t>
            </a:r>
            <a:r>
              <a:rPr sz="2625" spc="-337" baseline="-22222" dirty="0">
                <a:latin typeface="Times New Roman"/>
                <a:cs typeface="Times New Roman"/>
              </a:rPr>
              <a:t> </a:t>
            </a:r>
            <a:r>
              <a:rPr sz="3000" spc="-50" dirty="0">
                <a:latin typeface="Times New Roman"/>
                <a:cs typeface="Times New Roman"/>
              </a:rPr>
              <a:t>.</a:t>
            </a:r>
            <a:endParaRPr sz="3000">
              <a:latin typeface="Times New Roman"/>
              <a:cs typeface="Times New Roman"/>
            </a:endParaRPr>
          </a:p>
        </p:txBody>
      </p:sp>
      <p:sp>
        <p:nvSpPr>
          <p:cNvPr id="16" name="object 16"/>
          <p:cNvSpPr txBox="1"/>
          <p:nvPr/>
        </p:nvSpPr>
        <p:spPr>
          <a:xfrm>
            <a:off x="4729099" y="3182493"/>
            <a:ext cx="3568700" cy="474489"/>
          </a:xfrm>
          <a:prstGeom prst="rect">
            <a:avLst/>
          </a:prstGeom>
        </p:spPr>
        <p:txBody>
          <a:bodyPr vert="horz" wrap="square" lIns="0" tIns="12700" rIns="0" bIns="0" rtlCol="0">
            <a:spAutoFit/>
          </a:bodyPr>
          <a:lstStyle/>
          <a:p>
            <a:pPr marL="50800">
              <a:spcBef>
                <a:spcPts val="100"/>
              </a:spcBef>
              <a:tabLst>
                <a:tab pos="680083" algn="l"/>
                <a:tab pos="2010402" algn="l"/>
                <a:tab pos="2643495" algn="l"/>
              </a:tabLst>
            </a:pPr>
            <a:r>
              <a:rPr sz="4500" baseline="-10185" dirty="0">
                <a:latin typeface="Symbol"/>
                <a:cs typeface="Symbol"/>
              </a:rPr>
              <a:t></a:t>
            </a:r>
            <a:r>
              <a:rPr sz="4500" spc="-82" baseline="-10185" dirty="0">
                <a:latin typeface="Times New Roman"/>
                <a:cs typeface="Times New Roman"/>
              </a:rPr>
              <a:t> </a:t>
            </a:r>
            <a:r>
              <a:rPr sz="4500" i="1" spc="-75" baseline="-12962" dirty="0">
                <a:latin typeface="Times New Roman"/>
                <a:cs typeface="Times New Roman"/>
              </a:rPr>
              <a:t>P</a:t>
            </a:r>
            <a:r>
              <a:rPr sz="4500" i="1" baseline="-12962" dirty="0">
                <a:latin typeface="Times New Roman"/>
                <a:cs typeface="Times New Roman"/>
              </a:rPr>
              <a:t>	</a:t>
            </a:r>
            <a:r>
              <a:rPr sz="4500" baseline="-37037" dirty="0">
                <a:latin typeface="Symbol"/>
                <a:cs typeface="Symbol"/>
              </a:rPr>
              <a:t></a:t>
            </a:r>
            <a:r>
              <a:rPr sz="1750" dirty="0">
                <a:latin typeface="Times New Roman"/>
                <a:cs typeface="Times New Roman"/>
              </a:rPr>
              <a:t>(</a:t>
            </a:r>
            <a:r>
              <a:rPr sz="1850" dirty="0">
                <a:latin typeface="Symbol"/>
                <a:cs typeface="Symbol"/>
              </a:rPr>
              <a:t></a:t>
            </a:r>
            <a:r>
              <a:rPr sz="1850" spc="60" dirty="0">
                <a:latin typeface="Times New Roman"/>
                <a:cs typeface="Times New Roman"/>
              </a:rPr>
              <a:t> </a:t>
            </a:r>
            <a:r>
              <a:rPr sz="1750" spc="-10" dirty="0">
                <a:latin typeface="Symbol"/>
                <a:cs typeface="Symbol"/>
              </a:rPr>
              <a:t></a:t>
            </a:r>
            <a:r>
              <a:rPr sz="1750" spc="-10" dirty="0">
                <a:latin typeface="Times New Roman"/>
                <a:cs typeface="Times New Roman"/>
              </a:rPr>
              <a:t>1)/</a:t>
            </a:r>
            <a:r>
              <a:rPr sz="1750" spc="-210" dirty="0">
                <a:latin typeface="Times New Roman"/>
                <a:cs typeface="Times New Roman"/>
              </a:rPr>
              <a:t> </a:t>
            </a:r>
            <a:r>
              <a:rPr sz="1850" spc="-50" dirty="0">
                <a:latin typeface="Symbol"/>
                <a:cs typeface="Symbol"/>
              </a:rPr>
              <a:t></a:t>
            </a:r>
            <a:r>
              <a:rPr sz="1850" dirty="0">
                <a:latin typeface="Times New Roman"/>
                <a:cs typeface="Times New Roman"/>
              </a:rPr>
              <a:t>	</a:t>
            </a:r>
            <a:r>
              <a:rPr sz="4500" baseline="-37037" dirty="0">
                <a:latin typeface="Symbol"/>
                <a:cs typeface="Symbol"/>
              </a:rPr>
              <a:t></a:t>
            </a:r>
            <a:r>
              <a:rPr sz="4500" spc="7" baseline="-37037" dirty="0">
                <a:latin typeface="Times New Roman"/>
                <a:cs typeface="Times New Roman"/>
              </a:rPr>
              <a:t> </a:t>
            </a:r>
            <a:r>
              <a:rPr sz="4500" i="1" spc="-75" baseline="-39814" dirty="0">
                <a:latin typeface="Times New Roman"/>
                <a:cs typeface="Times New Roman"/>
              </a:rPr>
              <a:t>P</a:t>
            </a:r>
            <a:r>
              <a:rPr sz="4500" i="1" baseline="-39814" dirty="0">
                <a:latin typeface="Times New Roman"/>
                <a:cs typeface="Times New Roman"/>
              </a:rPr>
              <a:t>	</a:t>
            </a:r>
            <a:r>
              <a:rPr sz="4500" baseline="-37037" dirty="0">
                <a:latin typeface="Symbol"/>
                <a:cs typeface="Symbol"/>
              </a:rPr>
              <a:t></a:t>
            </a:r>
            <a:r>
              <a:rPr sz="1750" dirty="0">
                <a:latin typeface="Times New Roman"/>
                <a:cs typeface="Times New Roman"/>
              </a:rPr>
              <a:t>(</a:t>
            </a:r>
            <a:r>
              <a:rPr sz="1850" dirty="0">
                <a:latin typeface="Symbol"/>
                <a:cs typeface="Symbol"/>
              </a:rPr>
              <a:t></a:t>
            </a:r>
            <a:r>
              <a:rPr sz="1850" spc="70" dirty="0">
                <a:latin typeface="Times New Roman"/>
                <a:cs typeface="Times New Roman"/>
              </a:rPr>
              <a:t> </a:t>
            </a:r>
            <a:r>
              <a:rPr sz="1750" spc="-20" dirty="0">
                <a:latin typeface="Symbol"/>
                <a:cs typeface="Symbol"/>
              </a:rPr>
              <a:t></a:t>
            </a:r>
            <a:r>
              <a:rPr sz="1750" spc="-20" dirty="0">
                <a:latin typeface="Times New Roman"/>
                <a:cs typeface="Times New Roman"/>
              </a:rPr>
              <a:t>1)/</a:t>
            </a:r>
            <a:r>
              <a:rPr sz="1750" spc="-225" dirty="0">
                <a:latin typeface="Times New Roman"/>
                <a:cs typeface="Times New Roman"/>
              </a:rPr>
              <a:t> </a:t>
            </a:r>
            <a:r>
              <a:rPr sz="1850" spc="-50" dirty="0">
                <a:latin typeface="Symbol"/>
                <a:cs typeface="Symbol"/>
              </a:rPr>
              <a:t></a:t>
            </a:r>
            <a:endParaRPr sz="1850">
              <a:latin typeface="Symbol"/>
              <a:cs typeface="Symbol"/>
            </a:endParaRPr>
          </a:p>
        </p:txBody>
      </p:sp>
      <p:sp>
        <p:nvSpPr>
          <p:cNvPr id="17" name="object 17"/>
          <p:cNvSpPr txBox="1"/>
          <p:nvPr/>
        </p:nvSpPr>
        <p:spPr>
          <a:xfrm>
            <a:off x="8711945" y="3455670"/>
            <a:ext cx="237490" cy="474489"/>
          </a:xfrm>
          <a:prstGeom prst="rect">
            <a:avLst/>
          </a:prstGeom>
        </p:spPr>
        <p:txBody>
          <a:bodyPr vert="horz" wrap="square" lIns="0" tIns="12700" rIns="0" bIns="0" rtlCol="0">
            <a:spAutoFit/>
          </a:bodyPr>
          <a:lstStyle/>
          <a:p>
            <a:pPr marL="12700">
              <a:spcBef>
                <a:spcPts val="100"/>
              </a:spcBef>
            </a:pPr>
            <a:r>
              <a:rPr sz="3000" i="1" spc="-50" dirty="0">
                <a:latin typeface="Times New Roman"/>
                <a:cs typeface="Times New Roman"/>
              </a:rPr>
              <a:t>T</a:t>
            </a:r>
            <a:endParaRPr sz="3000">
              <a:latin typeface="Times New Roman"/>
              <a:cs typeface="Times New Roman"/>
            </a:endParaRPr>
          </a:p>
        </p:txBody>
      </p:sp>
      <p:sp>
        <p:nvSpPr>
          <p:cNvPr id="18" name="object 18"/>
          <p:cNvSpPr txBox="1"/>
          <p:nvPr/>
        </p:nvSpPr>
        <p:spPr>
          <a:xfrm>
            <a:off x="1884680" y="3594303"/>
            <a:ext cx="5711190" cy="474489"/>
          </a:xfrm>
          <a:prstGeom prst="rect">
            <a:avLst/>
          </a:prstGeom>
        </p:spPr>
        <p:txBody>
          <a:bodyPr vert="horz" wrap="square" lIns="0" tIns="12700" rIns="0" bIns="0" rtlCol="0">
            <a:spAutoFit/>
          </a:bodyPr>
          <a:lstStyle/>
          <a:p>
            <a:pPr marL="50800">
              <a:spcBef>
                <a:spcPts val="100"/>
              </a:spcBef>
              <a:tabLst>
                <a:tab pos="2341871" algn="l"/>
                <a:tab pos="3309607" algn="l"/>
                <a:tab pos="4600557" algn="l"/>
                <a:tab pos="5298419" algn="l"/>
              </a:tabLst>
            </a:pPr>
            <a:r>
              <a:rPr sz="3000" dirty="0">
                <a:latin typeface="Verdana"/>
                <a:cs typeface="Verdana"/>
              </a:rPr>
              <a:t>Therefore, </a:t>
            </a:r>
            <a:r>
              <a:rPr sz="1750" u="heavy" dirty="0">
                <a:uFill>
                  <a:solidFill>
                    <a:srgbClr val="000000"/>
                  </a:solidFill>
                </a:uFill>
                <a:latin typeface="Times New Roman"/>
                <a:cs typeface="Times New Roman"/>
              </a:rPr>
              <a:t>	2</a:t>
            </a:r>
            <a:r>
              <a:rPr sz="1750" u="heavy" spc="40" dirty="0">
                <a:uFill>
                  <a:solidFill>
                    <a:srgbClr val="000000"/>
                  </a:solidFill>
                </a:uFill>
                <a:latin typeface="Times New Roman"/>
                <a:cs typeface="Times New Roman"/>
              </a:rPr>
              <a:t> </a:t>
            </a:r>
            <a:r>
              <a:rPr sz="1750" spc="465" dirty="0">
                <a:latin typeface="Times New Roman"/>
                <a:cs typeface="Times New Roman"/>
              </a:rPr>
              <a:t> </a:t>
            </a:r>
            <a:r>
              <a:rPr sz="4500" baseline="-20370" dirty="0">
                <a:latin typeface="Symbol"/>
                <a:cs typeface="Symbol"/>
              </a:rPr>
              <a:t></a:t>
            </a:r>
            <a:r>
              <a:rPr sz="4500" spc="-67" baseline="-20370" dirty="0">
                <a:latin typeface="Times New Roman"/>
                <a:cs typeface="Times New Roman"/>
              </a:rPr>
              <a:t> </a:t>
            </a:r>
            <a:r>
              <a:rPr sz="4500" baseline="-16666" dirty="0">
                <a:latin typeface="Symbol"/>
                <a:cs typeface="Symbol"/>
              </a:rPr>
              <a:t></a:t>
            </a:r>
            <a:r>
              <a:rPr sz="4500" spc="-472" baseline="-16666" dirty="0">
                <a:latin typeface="Times New Roman"/>
                <a:cs typeface="Times New Roman"/>
              </a:rPr>
              <a:t> </a:t>
            </a:r>
            <a:r>
              <a:rPr sz="1750" u="heavy" dirty="0">
                <a:uFill>
                  <a:solidFill>
                    <a:srgbClr val="000000"/>
                  </a:solidFill>
                </a:uFill>
                <a:latin typeface="Times New Roman"/>
                <a:cs typeface="Times New Roman"/>
              </a:rPr>
              <a:t>	2</a:t>
            </a:r>
            <a:r>
              <a:rPr sz="1750" u="heavy" spc="-20" dirty="0">
                <a:uFill>
                  <a:solidFill>
                    <a:srgbClr val="000000"/>
                  </a:solidFill>
                </a:uFill>
                <a:latin typeface="Times New Roman"/>
                <a:cs typeface="Times New Roman"/>
              </a:rPr>
              <a:t> </a:t>
            </a:r>
            <a:r>
              <a:rPr sz="1750" spc="-55" dirty="0">
                <a:latin typeface="Times New Roman"/>
                <a:cs typeface="Times New Roman"/>
              </a:rPr>
              <a:t> </a:t>
            </a:r>
            <a:r>
              <a:rPr sz="4500" spc="-75" baseline="-16666" dirty="0">
                <a:latin typeface="Symbol"/>
                <a:cs typeface="Symbol"/>
              </a:rPr>
              <a:t></a:t>
            </a:r>
            <a:r>
              <a:rPr sz="4500" baseline="-16666" dirty="0">
                <a:latin typeface="Times New Roman"/>
                <a:cs typeface="Times New Roman"/>
              </a:rPr>
              <a:t>	</a:t>
            </a:r>
            <a:r>
              <a:rPr sz="4500" baseline="-20370" dirty="0">
                <a:latin typeface="Symbol"/>
                <a:cs typeface="Symbol"/>
              </a:rPr>
              <a:t></a:t>
            </a:r>
            <a:r>
              <a:rPr sz="4500" baseline="-20370" dirty="0">
                <a:latin typeface="Times New Roman"/>
                <a:cs typeface="Times New Roman"/>
              </a:rPr>
              <a:t> </a:t>
            </a:r>
            <a:r>
              <a:rPr sz="4500" baseline="-16666" dirty="0">
                <a:latin typeface="Symbol"/>
                <a:cs typeface="Symbol"/>
              </a:rPr>
              <a:t></a:t>
            </a:r>
            <a:r>
              <a:rPr sz="4500" spc="-307" baseline="-16666" dirty="0">
                <a:latin typeface="Times New Roman"/>
                <a:cs typeface="Times New Roman"/>
              </a:rPr>
              <a:t> </a:t>
            </a:r>
            <a:r>
              <a:rPr sz="1750" u="heavy" dirty="0">
                <a:uFill>
                  <a:solidFill>
                    <a:srgbClr val="000000"/>
                  </a:solidFill>
                </a:uFill>
                <a:latin typeface="Times New Roman"/>
                <a:cs typeface="Times New Roman"/>
              </a:rPr>
              <a:t>	3</a:t>
            </a:r>
            <a:r>
              <a:rPr sz="1750" u="heavy" spc="-15" dirty="0">
                <a:uFill>
                  <a:solidFill>
                    <a:srgbClr val="000000"/>
                  </a:solidFill>
                </a:uFill>
                <a:latin typeface="Times New Roman"/>
                <a:cs typeface="Times New Roman"/>
              </a:rPr>
              <a:t> </a:t>
            </a:r>
            <a:r>
              <a:rPr sz="1750" spc="-55" dirty="0">
                <a:latin typeface="Times New Roman"/>
                <a:cs typeface="Times New Roman"/>
              </a:rPr>
              <a:t> </a:t>
            </a:r>
            <a:r>
              <a:rPr sz="4500" spc="-75" baseline="-16666" dirty="0">
                <a:latin typeface="Symbol"/>
                <a:cs typeface="Symbol"/>
              </a:rPr>
              <a:t></a:t>
            </a:r>
            <a:endParaRPr sz="4500" baseline="-16666">
              <a:latin typeface="Symbol"/>
              <a:cs typeface="Symbol"/>
            </a:endParaRPr>
          </a:p>
        </p:txBody>
      </p:sp>
      <p:sp>
        <p:nvSpPr>
          <p:cNvPr id="19" name="object 19"/>
          <p:cNvSpPr txBox="1"/>
          <p:nvPr/>
        </p:nvSpPr>
        <p:spPr>
          <a:xfrm>
            <a:off x="8406130" y="3591305"/>
            <a:ext cx="765810" cy="474489"/>
          </a:xfrm>
          <a:prstGeom prst="rect">
            <a:avLst/>
          </a:prstGeom>
        </p:spPr>
        <p:txBody>
          <a:bodyPr vert="horz" wrap="square" lIns="0" tIns="12700" rIns="0" bIns="0" rtlCol="0">
            <a:spAutoFit/>
          </a:bodyPr>
          <a:lstStyle/>
          <a:p>
            <a:pPr marL="38100">
              <a:spcBef>
                <a:spcPts val="100"/>
              </a:spcBef>
              <a:tabLst>
                <a:tab pos="541018" algn="l"/>
              </a:tabLst>
            </a:pPr>
            <a:r>
              <a:rPr sz="4500" baseline="-20370" dirty="0">
                <a:latin typeface="Symbol"/>
                <a:cs typeface="Symbol"/>
              </a:rPr>
              <a:t></a:t>
            </a:r>
            <a:r>
              <a:rPr sz="4500" baseline="-20370" dirty="0">
                <a:latin typeface="Times New Roman"/>
                <a:cs typeface="Times New Roman"/>
              </a:rPr>
              <a:t> </a:t>
            </a:r>
            <a:r>
              <a:rPr sz="1750" u="heavy" dirty="0">
                <a:uFill>
                  <a:solidFill>
                    <a:srgbClr val="000000"/>
                  </a:solidFill>
                </a:uFill>
                <a:latin typeface="Times New Roman"/>
                <a:cs typeface="Times New Roman"/>
              </a:rPr>
              <a:t>	</a:t>
            </a:r>
            <a:r>
              <a:rPr sz="1750" u="heavy" spc="-50" dirty="0">
                <a:uFill>
                  <a:solidFill>
                    <a:srgbClr val="000000"/>
                  </a:solidFill>
                </a:uFill>
                <a:latin typeface="Times New Roman"/>
                <a:cs typeface="Times New Roman"/>
              </a:rPr>
              <a:t>3</a:t>
            </a:r>
            <a:r>
              <a:rPr sz="1750" u="heavy" spc="500" dirty="0">
                <a:uFill>
                  <a:solidFill>
                    <a:srgbClr val="000000"/>
                  </a:solidFill>
                </a:uFill>
                <a:latin typeface="Times New Roman"/>
                <a:cs typeface="Times New Roman"/>
              </a:rPr>
              <a:t> </a:t>
            </a:r>
            <a:endParaRPr sz="1750">
              <a:latin typeface="Times New Roman"/>
              <a:cs typeface="Times New Roman"/>
            </a:endParaRPr>
          </a:p>
        </p:txBody>
      </p:sp>
      <p:sp>
        <p:nvSpPr>
          <p:cNvPr id="20" name="object 20"/>
          <p:cNvSpPr txBox="1"/>
          <p:nvPr/>
        </p:nvSpPr>
        <p:spPr>
          <a:xfrm>
            <a:off x="4017898" y="3985971"/>
            <a:ext cx="396240" cy="474489"/>
          </a:xfrm>
          <a:prstGeom prst="rect">
            <a:avLst/>
          </a:prstGeom>
        </p:spPr>
        <p:txBody>
          <a:bodyPr vert="horz" wrap="square" lIns="0" tIns="12700" rIns="0" bIns="0" rtlCol="0">
            <a:spAutoFit/>
          </a:bodyPr>
          <a:lstStyle/>
          <a:p>
            <a:pPr marL="38100">
              <a:spcBef>
                <a:spcPts val="100"/>
              </a:spcBef>
            </a:pPr>
            <a:r>
              <a:rPr sz="3000" i="1" spc="-25" dirty="0">
                <a:latin typeface="Times New Roman"/>
                <a:cs typeface="Times New Roman"/>
              </a:rPr>
              <a:t>T</a:t>
            </a:r>
            <a:r>
              <a:rPr sz="2625" spc="-37" baseline="-22222" dirty="0">
                <a:latin typeface="Times New Roman"/>
                <a:cs typeface="Times New Roman"/>
              </a:rPr>
              <a:t>1</a:t>
            </a:r>
            <a:endParaRPr sz="2625" baseline="-22222">
              <a:latin typeface="Times New Roman"/>
              <a:cs typeface="Times New Roman"/>
            </a:endParaRPr>
          </a:p>
        </p:txBody>
      </p:sp>
      <p:sp>
        <p:nvSpPr>
          <p:cNvPr id="21" name="object 21"/>
          <p:cNvSpPr txBox="1"/>
          <p:nvPr/>
        </p:nvSpPr>
        <p:spPr>
          <a:xfrm>
            <a:off x="4736720" y="4081983"/>
            <a:ext cx="2828925" cy="474489"/>
          </a:xfrm>
          <a:prstGeom prst="rect">
            <a:avLst/>
          </a:prstGeom>
        </p:spPr>
        <p:txBody>
          <a:bodyPr vert="horz" wrap="square" lIns="0" tIns="12700" rIns="0" bIns="0" rtlCol="0">
            <a:spAutoFit/>
          </a:bodyPr>
          <a:lstStyle/>
          <a:p>
            <a:pPr marL="50800">
              <a:spcBef>
                <a:spcPts val="100"/>
              </a:spcBef>
              <a:tabLst>
                <a:tab pos="2002781" algn="l"/>
              </a:tabLst>
            </a:pPr>
            <a:r>
              <a:rPr sz="3000" dirty="0">
                <a:latin typeface="Symbol"/>
                <a:cs typeface="Symbol"/>
              </a:rPr>
              <a:t></a:t>
            </a:r>
            <a:r>
              <a:rPr sz="3000" spc="50" dirty="0">
                <a:latin typeface="Times New Roman"/>
                <a:cs typeface="Times New Roman"/>
              </a:rPr>
              <a:t> </a:t>
            </a:r>
            <a:r>
              <a:rPr sz="4500" i="1" spc="-960" baseline="13888" dirty="0">
                <a:latin typeface="Times New Roman"/>
                <a:cs typeface="Times New Roman"/>
              </a:rPr>
              <a:t>P</a:t>
            </a:r>
            <a:r>
              <a:rPr sz="1750" spc="-5" dirty="0">
                <a:latin typeface="Times New Roman"/>
                <a:cs typeface="Times New Roman"/>
              </a:rPr>
              <a:t>1</a:t>
            </a:r>
            <a:r>
              <a:rPr sz="1750" spc="409" dirty="0">
                <a:latin typeface="Times New Roman"/>
                <a:cs typeface="Times New Roman"/>
              </a:rPr>
              <a:t> </a:t>
            </a:r>
            <a:r>
              <a:rPr sz="3000" spc="-50" dirty="0">
                <a:latin typeface="Symbol"/>
                <a:cs typeface="Symbol"/>
              </a:rPr>
              <a:t></a:t>
            </a:r>
            <a:r>
              <a:rPr sz="3000" dirty="0">
                <a:latin typeface="Times New Roman"/>
                <a:cs typeface="Times New Roman"/>
              </a:rPr>
              <a:t>	</a:t>
            </a:r>
            <a:r>
              <a:rPr sz="3000" dirty="0">
                <a:latin typeface="Symbol"/>
                <a:cs typeface="Symbol"/>
              </a:rPr>
              <a:t></a:t>
            </a:r>
            <a:r>
              <a:rPr sz="3000" spc="-190" dirty="0">
                <a:latin typeface="Times New Roman"/>
                <a:cs typeface="Times New Roman"/>
              </a:rPr>
              <a:t> </a:t>
            </a:r>
            <a:r>
              <a:rPr sz="4500" i="1" baseline="13888" dirty="0">
                <a:latin typeface="Times New Roman"/>
                <a:cs typeface="Times New Roman"/>
              </a:rPr>
              <a:t>P</a:t>
            </a:r>
            <a:r>
              <a:rPr sz="1750" dirty="0">
                <a:latin typeface="Times New Roman"/>
                <a:cs typeface="Times New Roman"/>
              </a:rPr>
              <a:t>4</a:t>
            </a:r>
            <a:r>
              <a:rPr sz="1750" spc="60" dirty="0">
                <a:latin typeface="Times New Roman"/>
                <a:cs typeface="Times New Roman"/>
              </a:rPr>
              <a:t> </a:t>
            </a:r>
            <a:r>
              <a:rPr sz="3000" spc="-50" dirty="0">
                <a:latin typeface="Symbol"/>
                <a:cs typeface="Symbol"/>
              </a:rPr>
              <a:t></a:t>
            </a:r>
            <a:endParaRPr sz="3000">
              <a:latin typeface="Symbol"/>
              <a:cs typeface="Symbol"/>
            </a:endParaRPr>
          </a:p>
        </p:txBody>
      </p:sp>
      <p:sp>
        <p:nvSpPr>
          <p:cNvPr id="22" name="object 22"/>
          <p:cNvSpPr txBox="1"/>
          <p:nvPr/>
        </p:nvSpPr>
        <p:spPr>
          <a:xfrm>
            <a:off x="8678927" y="3984447"/>
            <a:ext cx="396875" cy="474489"/>
          </a:xfrm>
          <a:prstGeom prst="rect">
            <a:avLst/>
          </a:prstGeom>
        </p:spPr>
        <p:txBody>
          <a:bodyPr vert="horz" wrap="square" lIns="0" tIns="12700" rIns="0" bIns="0" rtlCol="0">
            <a:spAutoFit/>
          </a:bodyPr>
          <a:lstStyle/>
          <a:p>
            <a:pPr marL="38100">
              <a:spcBef>
                <a:spcPts val="100"/>
              </a:spcBef>
            </a:pPr>
            <a:r>
              <a:rPr sz="3000" i="1" spc="-25" dirty="0">
                <a:latin typeface="Times New Roman"/>
                <a:cs typeface="Times New Roman"/>
              </a:rPr>
              <a:t>T</a:t>
            </a:r>
            <a:r>
              <a:rPr sz="2625" spc="-37" baseline="-23809" dirty="0">
                <a:latin typeface="Times New Roman"/>
                <a:cs typeface="Times New Roman"/>
              </a:rPr>
              <a:t>4</a:t>
            </a:r>
            <a:endParaRPr sz="2625" baseline="-23809">
              <a:latin typeface="Times New Roman"/>
              <a:cs typeface="Times New Roman"/>
            </a:endParaRPr>
          </a:p>
        </p:txBody>
      </p:sp>
      <p:sp>
        <p:nvSpPr>
          <p:cNvPr id="23" name="object 23"/>
          <p:cNvSpPr/>
          <p:nvPr/>
        </p:nvSpPr>
        <p:spPr>
          <a:xfrm>
            <a:off x="3538854" y="1568704"/>
            <a:ext cx="617220" cy="0"/>
          </a:xfrm>
          <a:custGeom>
            <a:avLst/>
            <a:gdLst/>
            <a:ahLst/>
            <a:cxnLst/>
            <a:rect l="l" t="t" r="r" b="b"/>
            <a:pathLst>
              <a:path w="617219">
                <a:moveTo>
                  <a:pt x="0" y="0"/>
                </a:moveTo>
                <a:lnTo>
                  <a:pt x="616712" y="0"/>
                </a:lnTo>
              </a:path>
            </a:pathLst>
          </a:custGeom>
          <a:ln w="15886">
            <a:solidFill>
              <a:srgbClr val="000000"/>
            </a:solidFill>
          </a:ln>
        </p:spPr>
        <p:txBody>
          <a:bodyPr wrap="square" lIns="0" tIns="0" rIns="0" bIns="0" rtlCol="0"/>
          <a:lstStyle/>
          <a:p>
            <a:endParaRPr sz="1800"/>
          </a:p>
        </p:txBody>
      </p:sp>
      <p:sp>
        <p:nvSpPr>
          <p:cNvPr id="24" name="object 24"/>
          <p:cNvSpPr/>
          <p:nvPr/>
        </p:nvSpPr>
        <p:spPr>
          <a:xfrm>
            <a:off x="5012690" y="1568704"/>
            <a:ext cx="573405" cy="0"/>
          </a:xfrm>
          <a:custGeom>
            <a:avLst/>
            <a:gdLst/>
            <a:ahLst/>
            <a:cxnLst/>
            <a:rect l="l" t="t" r="r" b="b"/>
            <a:pathLst>
              <a:path w="573404">
                <a:moveTo>
                  <a:pt x="0" y="0"/>
                </a:moveTo>
                <a:lnTo>
                  <a:pt x="573024" y="0"/>
                </a:lnTo>
              </a:path>
            </a:pathLst>
          </a:custGeom>
          <a:ln w="15886">
            <a:solidFill>
              <a:srgbClr val="000000"/>
            </a:solidFill>
          </a:ln>
        </p:spPr>
        <p:txBody>
          <a:bodyPr wrap="square" lIns="0" tIns="0" rIns="0" bIns="0" rtlCol="0"/>
          <a:lstStyle/>
          <a:p>
            <a:endParaRPr sz="1800"/>
          </a:p>
        </p:txBody>
      </p:sp>
      <p:sp>
        <p:nvSpPr>
          <p:cNvPr id="25" name="object 25"/>
          <p:cNvSpPr/>
          <p:nvPr/>
        </p:nvSpPr>
        <p:spPr>
          <a:xfrm>
            <a:off x="6444615" y="1568704"/>
            <a:ext cx="1013460" cy="0"/>
          </a:xfrm>
          <a:custGeom>
            <a:avLst/>
            <a:gdLst/>
            <a:ahLst/>
            <a:cxnLst/>
            <a:rect l="l" t="t" r="r" b="b"/>
            <a:pathLst>
              <a:path w="1013460">
                <a:moveTo>
                  <a:pt x="0" y="0"/>
                </a:moveTo>
                <a:lnTo>
                  <a:pt x="1012951" y="0"/>
                </a:lnTo>
              </a:path>
            </a:pathLst>
          </a:custGeom>
          <a:ln w="15886">
            <a:solidFill>
              <a:srgbClr val="000000"/>
            </a:solidFill>
          </a:ln>
        </p:spPr>
        <p:txBody>
          <a:bodyPr wrap="square" lIns="0" tIns="0" rIns="0" bIns="0" rtlCol="0"/>
          <a:lstStyle/>
          <a:p>
            <a:endParaRPr sz="1800"/>
          </a:p>
        </p:txBody>
      </p:sp>
      <p:sp>
        <p:nvSpPr>
          <p:cNvPr id="26" name="object 26"/>
          <p:cNvSpPr/>
          <p:nvPr/>
        </p:nvSpPr>
        <p:spPr>
          <a:xfrm>
            <a:off x="8270241" y="1577975"/>
            <a:ext cx="1953895" cy="0"/>
          </a:xfrm>
          <a:custGeom>
            <a:avLst/>
            <a:gdLst/>
            <a:ahLst/>
            <a:cxnLst/>
            <a:rect l="l" t="t" r="r" b="b"/>
            <a:pathLst>
              <a:path w="1953895">
                <a:moveTo>
                  <a:pt x="0" y="0"/>
                </a:moveTo>
                <a:lnTo>
                  <a:pt x="1953513" y="0"/>
                </a:lnTo>
              </a:path>
            </a:pathLst>
          </a:custGeom>
          <a:ln w="15886">
            <a:solidFill>
              <a:srgbClr val="000000"/>
            </a:solidFill>
          </a:ln>
        </p:spPr>
        <p:txBody>
          <a:bodyPr wrap="square" lIns="0" tIns="0" rIns="0" bIns="0" rtlCol="0"/>
          <a:lstStyle/>
          <a:p>
            <a:endParaRPr sz="1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p:nvPr/>
        </p:nvSpPr>
        <p:spPr>
          <a:xfrm>
            <a:off x="5123815" y="2386838"/>
            <a:ext cx="384810" cy="0"/>
          </a:xfrm>
          <a:custGeom>
            <a:avLst/>
            <a:gdLst/>
            <a:ahLst/>
            <a:cxnLst/>
            <a:rect l="l" t="t" r="r" b="b"/>
            <a:pathLst>
              <a:path w="384810">
                <a:moveTo>
                  <a:pt x="0" y="0"/>
                </a:moveTo>
                <a:lnTo>
                  <a:pt x="384301" y="0"/>
                </a:lnTo>
              </a:path>
            </a:pathLst>
          </a:custGeom>
          <a:ln w="15886">
            <a:solidFill>
              <a:srgbClr val="000000"/>
            </a:solidFill>
          </a:ln>
        </p:spPr>
        <p:txBody>
          <a:bodyPr wrap="square" lIns="0" tIns="0" rIns="0" bIns="0" rtlCol="0"/>
          <a:lstStyle/>
          <a:p>
            <a:endParaRPr sz="1800"/>
          </a:p>
        </p:txBody>
      </p:sp>
      <p:sp>
        <p:nvSpPr>
          <p:cNvPr id="6" name="object 6"/>
          <p:cNvSpPr/>
          <p:nvPr/>
        </p:nvSpPr>
        <p:spPr>
          <a:xfrm>
            <a:off x="5386704" y="1206500"/>
            <a:ext cx="1121410" cy="0"/>
          </a:xfrm>
          <a:custGeom>
            <a:avLst/>
            <a:gdLst/>
            <a:ahLst/>
            <a:cxnLst/>
            <a:rect l="l" t="t" r="r" b="b"/>
            <a:pathLst>
              <a:path w="1121410">
                <a:moveTo>
                  <a:pt x="0" y="0"/>
                </a:moveTo>
                <a:lnTo>
                  <a:pt x="1121283" y="0"/>
                </a:lnTo>
              </a:path>
            </a:pathLst>
          </a:custGeom>
          <a:ln w="15886">
            <a:solidFill>
              <a:srgbClr val="000000"/>
            </a:solidFill>
          </a:ln>
        </p:spPr>
        <p:txBody>
          <a:bodyPr wrap="square" lIns="0" tIns="0" rIns="0" bIns="0" rtlCol="0"/>
          <a:lstStyle/>
          <a:p>
            <a:endParaRPr sz="1800"/>
          </a:p>
        </p:txBody>
      </p:sp>
      <p:sp>
        <p:nvSpPr>
          <p:cNvPr id="7" name="object 7"/>
          <p:cNvSpPr txBox="1">
            <a:spLocks noGrp="1"/>
          </p:cNvSpPr>
          <p:nvPr>
            <p:ph type="title"/>
          </p:nvPr>
        </p:nvSpPr>
        <p:spPr>
          <a:xfrm>
            <a:off x="2283714" y="-1455781"/>
            <a:ext cx="6347713" cy="995015"/>
          </a:xfrm>
          <a:prstGeom prst="rect">
            <a:avLst/>
          </a:prstGeom>
        </p:spPr>
        <p:txBody>
          <a:bodyPr vert="horz" wrap="square" lIns="0" tIns="497712" rIns="0" bIns="0" rtlCol="0" anchor="t">
            <a:spAutoFit/>
          </a:bodyPr>
          <a:lstStyle/>
          <a:p>
            <a:pPr marL="1984367">
              <a:spcBef>
                <a:spcPts val="105"/>
              </a:spcBef>
            </a:pPr>
            <a:r>
              <a:rPr sz="3200" dirty="0">
                <a:solidFill>
                  <a:srgbClr val="000000"/>
                </a:solidFill>
                <a:latin typeface="Verdana"/>
                <a:cs typeface="Verdana"/>
              </a:rPr>
              <a:t>Ideal</a:t>
            </a:r>
            <a:r>
              <a:rPr sz="3200" spc="-170" dirty="0">
                <a:solidFill>
                  <a:srgbClr val="000000"/>
                </a:solidFill>
                <a:latin typeface="Verdana"/>
                <a:cs typeface="Verdana"/>
              </a:rPr>
              <a:t> </a:t>
            </a:r>
            <a:r>
              <a:rPr sz="3200" dirty="0">
                <a:solidFill>
                  <a:srgbClr val="000000"/>
                </a:solidFill>
                <a:latin typeface="Verdana"/>
                <a:cs typeface="Verdana"/>
              </a:rPr>
              <a:t>Brayton</a:t>
            </a:r>
            <a:r>
              <a:rPr sz="3200" spc="-114" dirty="0">
                <a:solidFill>
                  <a:srgbClr val="000000"/>
                </a:solidFill>
                <a:latin typeface="Verdana"/>
                <a:cs typeface="Verdana"/>
              </a:rPr>
              <a:t> </a:t>
            </a:r>
            <a:r>
              <a:rPr sz="3200" spc="-10" dirty="0">
                <a:solidFill>
                  <a:srgbClr val="000000"/>
                </a:solidFill>
                <a:latin typeface="Verdana"/>
                <a:cs typeface="Verdana"/>
              </a:rPr>
              <a:t>cycle</a:t>
            </a:r>
            <a:endParaRPr sz="3200" dirty="0">
              <a:latin typeface="Verdana"/>
              <a:cs typeface="Verdana"/>
            </a:endParaRPr>
          </a:p>
        </p:txBody>
      </p:sp>
      <p:sp>
        <p:nvSpPr>
          <p:cNvPr id="8" name="object 8"/>
          <p:cNvSpPr txBox="1"/>
          <p:nvPr/>
        </p:nvSpPr>
        <p:spPr>
          <a:xfrm>
            <a:off x="1831340" y="-274575"/>
            <a:ext cx="8001000" cy="872034"/>
          </a:xfrm>
          <a:prstGeom prst="rect">
            <a:avLst/>
          </a:prstGeom>
        </p:spPr>
        <p:txBody>
          <a:bodyPr vert="horz" wrap="square" lIns="0" tIns="10160" rIns="0" bIns="0" rtlCol="0">
            <a:spAutoFit/>
          </a:bodyPr>
          <a:lstStyle/>
          <a:p>
            <a:pPr marL="354963" marR="5080" indent="-342898">
              <a:lnSpc>
                <a:spcPct val="100400"/>
              </a:lnSpc>
              <a:spcBef>
                <a:spcPts val="80"/>
              </a:spcBef>
              <a:buFont typeface="Arial MT"/>
              <a:buChar char="•"/>
              <a:tabLst>
                <a:tab pos="356868" algn="l"/>
              </a:tabLst>
            </a:pPr>
            <a:r>
              <a:rPr sz="2800" dirty="0">
                <a:latin typeface="Verdana"/>
                <a:cs typeface="Verdana"/>
              </a:rPr>
              <a:t>Substituting</a:t>
            </a:r>
            <a:r>
              <a:rPr sz="2800" spc="-120" dirty="0">
                <a:latin typeface="Verdana"/>
                <a:cs typeface="Verdana"/>
              </a:rPr>
              <a:t> </a:t>
            </a:r>
            <a:r>
              <a:rPr sz="2800" dirty="0">
                <a:latin typeface="Verdana"/>
                <a:cs typeface="Verdana"/>
              </a:rPr>
              <a:t>these</a:t>
            </a:r>
            <a:r>
              <a:rPr sz="2800" spc="-110" dirty="0">
                <a:latin typeface="Verdana"/>
                <a:cs typeface="Verdana"/>
              </a:rPr>
              <a:t> </a:t>
            </a:r>
            <a:r>
              <a:rPr sz="2800" dirty="0">
                <a:latin typeface="Verdana"/>
                <a:cs typeface="Verdana"/>
              </a:rPr>
              <a:t>equations</a:t>
            </a:r>
            <a:r>
              <a:rPr sz="2800" spc="-120" dirty="0">
                <a:latin typeface="Verdana"/>
                <a:cs typeface="Verdana"/>
              </a:rPr>
              <a:t> </a:t>
            </a:r>
            <a:r>
              <a:rPr sz="2800" dirty="0">
                <a:latin typeface="Verdana"/>
                <a:cs typeface="Verdana"/>
              </a:rPr>
              <a:t>into</a:t>
            </a:r>
            <a:r>
              <a:rPr sz="2800" spc="-110" dirty="0">
                <a:latin typeface="Verdana"/>
                <a:cs typeface="Verdana"/>
              </a:rPr>
              <a:t> </a:t>
            </a:r>
            <a:r>
              <a:rPr sz="2800" spc="-25" dirty="0">
                <a:latin typeface="Verdana"/>
                <a:cs typeface="Verdana"/>
              </a:rPr>
              <a:t>the 	</a:t>
            </a:r>
            <a:r>
              <a:rPr sz="2800" dirty="0">
                <a:latin typeface="Verdana"/>
                <a:cs typeface="Verdana"/>
              </a:rPr>
              <a:t>thermal</a:t>
            </a:r>
            <a:r>
              <a:rPr sz="2800" spc="-105" dirty="0">
                <a:latin typeface="Verdana"/>
                <a:cs typeface="Verdana"/>
              </a:rPr>
              <a:t> </a:t>
            </a:r>
            <a:r>
              <a:rPr sz="2800" dirty="0">
                <a:latin typeface="Verdana"/>
                <a:cs typeface="Verdana"/>
              </a:rPr>
              <a:t>efficiency</a:t>
            </a:r>
            <a:r>
              <a:rPr sz="2800" spc="-175" dirty="0">
                <a:latin typeface="Verdana"/>
                <a:cs typeface="Verdana"/>
              </a:rPr>
              <a:t> </a:t>
            </a:r>
            <a:r>
              <a:rPr sz="2800" dirty="0">
                <a:latin typeface="Verdana"/>
                <a:cs typeface="Verdana"/>
              </a:rPr>
              <a:t>relation</a:t>
            </a:r>
            <a:r>
              <a:rPr sz="2800" spc="-140" dirty="0">
                <a:latin typeface="Verdana"/>
                <a:cs typeface="Verdana"/>
              </a:rPr>
              <a:t> </a:t>
            </a:r>
            <a:r>
              <a:rPr sz="2800" dirty="0">
                <a:latin typeface="Verdana"/>
                <a:cs typeface="Verdana"/>
              </a:rPr>
              <a:t>and</a:t>
            </a:r>
            <a:r>
              <a:rPr sz="2800" spc="-120" dirty="0">
                <a:latin typeface="Verdana"/>
                <a:cs typeface="Verdana"/>
              </a:rPr>
              <a:t> </a:t>
            </a:r>
            <a:r>
              <a:rPr sz="2800" spc="-10" dirty="0">
                <a:latin typeface="Verdana"/>
                <a:cs typeface="Verdana"/>
              </a:rPr>
              <a:t>simplifying:</a:t>
            </a:r>
            <a:endParaRPr sz="2800" dirty="0">
              <a:latin typeface="Verdana"/>
              <a:cs typeface="Verdana"/>
            </a:endParaRPr>
          </a:p>
        </p:txBody>
      </p:sp>
      <p:sp>
        <p:nvSpPr>
          <p:cNvPr id="9" name="object 9"/>
          <p:cNvSpPr txBox="1"/>
          <p:nvPr/>
        </p:nvSpPr>
        <p:spPr>
          <a:xfrm>
            <a:off x="3273299" y="888620"/>
            <a:ext cx="267335" cy="498213"/>
          </a:xfrm>
          <a:prstGeom prst="rect">
            <a:avLst/>
          </a:prstGeom>
        </p:spPr>
        <p:txBody>
          <a:bodyPr vert="horz" wrap="square" lIns="0" tIns="13335" rIns="0" bIns="0" rtlCol="0">
            <a:spAutoFit/>
          </a:bodyPr>
          <a:lstStyle/>
          <a:p>
            <a:pPr marL="12700">
              <a:spcBef>
                <a:spcPts val="105"/>
              </a:spcBef>
            </a:pPr>
            <a:r>
              <a:rPr sz="3150" spc="-50" dirty="0">
                <a:latin typeface="Symbol"/>
                <a:cs typeface="Symbol"/>
              </a:rPr>
              <a:t></a:t>
            </a:r>
            <a:endParaRPr sz="3150">
              <a:latin typeface="Symbol"/>
              <a:cs typeface="Symbol"/>
            </a:endParaRPr>
          </a:p>
        </p:txBody>
      </p:sp>
      <p:sp>
        <p:nvSpPr>
          <p:cNvPr id="10" name="object 10"/>
          <p:cNvSpPr txBox="1"/>
          <p:nvPr/>
        </p:nvSpPr>
        <p:spPr>
          <a:xfrm>
            <a:off x="3514090" y="1162939"/>
            <a:ext cx="960119" cy="282129"/>
          </a:xfrm>
          <a:prstGeom prst="rect">
            <a:avLst/>
          </a:prstGeom>
        </p:spPr>
        <p:txBody>
          <a:bodyPr vert="horz" wrap="square" lIns="0" tIns="12700" rIns="0" bIns="0" rtlCol="0">
            <a:spAutoFit/>
          </a:bodyPr>
          <a:lstStyle/>
          <a:p>
            <a:pPr marL="12700">
              <a:spcBef>
                <a:spcPts val="100"/>
              </a:spcBef>
            </a:pPr>
            <a:r>
              <a:rPr sz="1750" i="1" spc="-10" dirty="0">
                <a:latin typeface="Times New Roman"/>
                <a:cs typeface="Times New Roman"/>
              </a:rPr>
              <a:t>th</a:t>
            </a:r>
            <a:r>
              <a:rPr sz="1750" spc="-10" dirty="0">
                <a:latin typeface="Times New Roman"/>
                <a:cs typeface="Times New Roman"/>
              </a:rPr>
              <a:t>,</a:t>
            </a:r>
            <a:r>
              <a:rPr sz="1750" i="1" spc="-10" dirty="0">
                <a:latin typeface="Times New Roman"/>
                <a:cs typeface="Times New Roman"/>
              </a:rPr>
              <a:t>Brayton</a:t>
            </a:r>
            <a:endParaRPr sz="1750">
              <a:latin typeface="Times New Roman"/>
              <a:cs typeface="Times New Roman"/>
            </a:endParaRPr>
          </a:p>
        </p:txBody>
      </p:sp>
      <p:sp>
        <p:nvSpPr>
          <p:cNvPr id="11" name="object 11"/>
          <p:cNvSpPr txBox="1"/>
          <p:nvPr/>
        </p:nvSpPr>
        <p:spPr>
          <a:xfrm>
            <a:off x="4617847" y="908431"/>
            <a:ext cx="685800" cy="474489"/>
          </a:xfrm>
          <a:prstGeom prst="rect">
            <a:avLst/>
          </a:prstGeom>
        </p:spPr>
        <p:txBody>
          <a:bodyPr vert="horz" wrap="square" lIns="0" tIns="12700" rIns="0" bIns="0" rtlCol="0">
            <a:spAutoFit/>
          </a:bodyPr>
          <a:lstStyle/>
          <a:p>
            <a:pPr marL="12700">
              <a:spcBef>
                <a:spcPts val="100"/>
              </a:spcBef>
            </a:pPr>
            <a:r>
              <a:rPr sz="3000" spc="-25" dirty="0">
                <a:latin typeface="Symbol"/>
                <a:cs typeface="Symbol"/>
              </a:rPr>
              <a:t></a:t>
            </a:r>
            <a:r>
              <a:rPr sz="3000" spc="-380" dirty="0">
                <a:latin typeface="Times New Roman"/>
                <a:cs typeface="Times New Roman"/>
              </a:rPr>
              <a:t> </a:t>
            </a:r>
            <a:r>
              <a:rPr sz="3000" spc="-25" dirty="0">
                <a:latin typeface="Times New Roman"/>
                <a:cs typeface="Times New Roman"/>
              </a:rPr>
              <a:t>1</a:t>
            </a:r>
            <a:r>
              <a:rPr sz="3000" spc="-25" dirty="0">
                <a:latin typeface="Symbol"/>
                <a:cs typeface="Symbol"/>
              </a:rPr>
              <a:t></a:t>
            </a:r>
            <a:endParaRPr sz="3000">
              <a:latin typeface="Symbol"/>
              <a:cs typeface="Symbol"/>
            </a:endParaRPr>
          </a:p>
        </p:txBody>
      </p:sp>
      <p:sp>
        <p:nvSpPr>
          <p:cNvPr id="12" name="object 12"/>
          <p:cNvSpPr txBox="1"/>
          <p:nvPr/>
        </p:nvSpPr>
        <p:spPr>
          <a:xfrm>
            <a:off x="5840348" y="669163"/>
            <a:ext cx="215900" cy="474489"/>
          </a:xfrm>
          <a:prstGeom prst="rect">
            <a:avLst/>
          </a:prstGeom>
        </p:spPr>
        <p:txBody>
          <a:bodyPr vert="horz" wrap="square" lIns="0" tIns="12700" rIns="0" bIns="0" rtlCol="0">
            <a:spAutoFit/>
          </a:bodyPr>
          <a:lstStyle/>
          <a:p>
            <a:pPr marL="12700">
              <a:spcBef>
                <a:spcPts val="100"/>
              </a:spcBef>
            </a:pPr>
            <a:r>
              <a:rPr sz="3000" spc="-50" dirty="0">
                <a:latin typeface="Times New Roman"/>
                <a:cs typeface="Times New Roman"/>
              </a:rPr>
              <a:t>1</a:t>
            </a:r>
            <a:endParaRPr sz="3000">
              <a:latin typeface="Times New Roman"/>
              <a:cs typeface="Times New Roman"/>
            </a:endParaRPr>
          </a:p>
        </p:txBody>
      </p:sp>
      <p:sp>
        <p:nvSpPr>
          <p:cNvPr id="13" name="object 13"/>
          <p:cNvSpPr txBox="1"/>
          <p:nvPr/>
        </p:nvSpPr>
        <p:spPr>
          <a:xfrm>
            <a:off x="5546216" y="1475359"/>
            <a:ext cx="137160" cy="282129"/>
          </a:xfrm>
          <a:prstGeom prst="rect">
            <a:avLst/>
          </a:prstGeom>
        </p:spPr>
        <p:txBody>
          <a:bodyPr vert="horz" wrap="square" lIns="0" tIns="12700" rIns="0" bIns="0" rtlCol="0">
            <a:spAutoFit/>
          </a:bodyPr>
          <a:lstStyle/>
          <a:p>
            <a:pPr marL="12700">
              <a:spcBef>
                <a:spcPts val="100"/>
              </a:spcBef>
            </a:pPr>
            <a:r>
              <a:rPr sz="1750" i="1" spc="-50" dirty="0">
                <a:latin typeface="Times New Roman"/>
                <a:cs typeface="Times New Roman"/>
              </a:rPr>
              <a:t>p</a:t>
            </a:r>
            <a:endParaRPr sz="1750">
              <a:latin typeface="Times New Roman"/>
              <a:cs typeface="Times New Roman"/>
            </a:endParaRPr>
          </a:p>
        </p:txBody>
      </p:sp>
      <p:sp>
        <p:nvSpPr>
          <p:cNvPr id="14" name="object 14"/>
          <p:cNvSpPr txBox="1"/>
          <p:nvPr/>
        </p:nvSpPr>
        <p:spPr>
          <a:xfrm>
            <a:off x="5374259" y="1050164"/>
            <a:ext cx="1078230" cy="474489"/>
          </a:xfrm>
          <a:prstGeom prst="rect">
            <a:avLst/>
          </a:prstGeom>
        </p:spPr>
        <p:txBody>
          <a:bodyPr vert="horz" wrap="square" lIns="0" tIns="12700" rIns="0" bIns="0" rtlCol="0">
            <a:spAutoFit/>
          </a:bodyPr>
          <a:lstStyle/>
          <a:p>
            <a:pPr marL="38100">
              <a:spcBef>
                <a:spcPts val="100"/>
              </a:spcBef>
            </a:pPr>
            <a:r>
              <a:rPr sz="4500" i="1" baseline="-25000" dirty="0">
                <a:latin typeface="Times New Roman"/>
                <a:cs typeface="Times New Roman"/>
              </a:rPr>
              <a:t>r</a:t>
            </a:r>
            <a:r>
              <a:rPr sz="4500" i="1" spc="465" baseline="-25000" dirty="0">
                <a:latin typeface="Times New Roman"/>
                <a:cs typeface="Times New Roman"/>
              </a:rPr>
              <a:t> </a:t>
            </a:r>
            <a:r>
              <a:rPr sz="1750" dirty="0">
                <a:latin typeface="Times New Roman"/>
                <a:cs typeface="Times New Roman"/>
              </a:rPr>
              <a:t>(</a:t>
            </a:r>
            <a:r>
              <a:rPr sz="1850" dirty="0">
                <a:latin typeface="Symbol"/>
                <a:cs typeface="Symbol"/>
              </a:rPr>
              <a:t></a:t>
            </a:r>
            <a:r>
              <a:rPr sz="1850" spc="-10" dirty="0">
                <a:latin typeface="Times New Roman"/>
                <a:cs typeface="Times New Roman"/>
              </a:rPr>
              <a:t> </a:t>
            </a:r>
            <a:r>
              <a:rPr sz="1750" spc="-20" dirty="0">
                <a:latin typeface="Symbol"/>
                <a:cs typeface="Symbol"/>
              </a:rPr>
              <a:t></a:t>
            </a:r>
            <a:r>
              <a:rPr sz="1750" spc="-20" dirty="0">
                <a:latin typeface="Times New Roman"/>
                <a:cs typeface="Times New Roman"/>
              </a:rPr>
              <a:t>1)/</a:t>
            </a:r>
            <a:r>
              <a:rPr sz="1750" spc="-225" dirty="0">
                <a:latin typeface="Times New Roman"/>
                <a:cs typeface="Times New Roman"/>
              </a:rPr>
              <a:t> </a:t>
            </a:r>
            <a:r>
              <a:rPr sz="1850" spc="-50" dirty="0">
                <a:latin typeface="Symbol"/>
                <a:cs typeface="Symbol"/>
              </a:rPr>
              <a:t></a:t>
            </a:r>
            <a:endParaRPr sz="1850">
              <a:latin typeface="Symbol"/>
              <a:cs typeface="Symbol"/>
            </a:endParaRPr>
          </a:p>
        </p:txBody>
      </p:sp>
      <p:sp>
        <p:nvSpPr>
          <p:cNvPr id="15" name="object 15"/>
          <p:cNvSpPr txBox="1"/>
          <p:nvPr/>
        </p:nvSpPr>
        <p:spPr>
          <a:xfrm>
            <a:off x="4559935" y="2336673"/>
            <a:ext cx="137160" cy="282129"/>
          </a:xfrm>
          <a:prstGeom prst="rect">
            <a:avLst/>
          </a:prstGeom>
        </p:spPr>
        <p:txBody>
          <a:bodyPr vert="horz" wrap="square" lIns="0" tIns="12700" rIns="0" bIns="0" rtlCol="0">
            <a:spAutoFit/>
          </a:bodyPr>
          <a:lstStyle/>
          <a:p>
            <a:pPr marL="12700">
              <a:spcBef>
                <a:spcPts val="100"/>
              </a:spcBef>
            </a:pPr>
            <a:r>
              <a:rPr sz="1750" i="1" spc="-50" dirty="0">
                <a:latin typeface="Times New Roman"/>
                <a:cs typeface="Times New Roman"/>
              </a:rPr>
              <a:t>p</a:t>
            </a:r>
            <a:endParaRPr sz="1750">
              <a:latin typeface="Times New Roman"/>
              <a:cs typeface="Times New Roman"/>
            </a:endParaRPr>
          </a:p>
        </p:txBody>
      </p:sp>
      <p:sp>
        <p:nvSpPr>
          <p:cNvPr id="16" name="object 16"/>
          <p:cNvSpPr txBox="1"/>
          <p:nvPr/>
        </p:nvSpPr>
        <p:spPr>
          <a:xfrm>
            <a:off x="3328161" y="2089784"/>
            <a:ext cx="1713230" cy="474489"/>
          </a:xfrm>
          <a:prstGeom prst="rect">
            <a:avLst/>
          </a:prstGeom>
        </p:spPr>
        <p:txBody>
          <a:bodyPr vert="horz" wrap="square" lIns="0" tIns="12700" rIns="0" bIns="0" rtlCol="0">
            <a:spAutoFit/>
          </a:bodyPr>
          <a:lstStyle/>
          <a:p>
            <a:pPr marL="12700">
              <a:spcBef>
                <a:spcPts val="100"/>
              </a:spcBef>
              <a:tabLst>
                <a:tab pos="1490974" algn="l"/>
              </a:tabLst>
            </a:pPr>
            <a:r>
              <a:rPr sz="3000" spc="-25" dirty="0">
                <a:latin typeface="Times New Roman"/>
                <a:cs typeface="Times New Roman"/>
              </a:rPr>
              <a:t>where,</a:t>
            </a:r>
            <a:r>
              <a:rPr sz="3000" spc="-160" dirty="0">
                <a:latin typeface="Times New Roman"/>
                <a:cs typeface="Times New Roman"/>
              </a:rPr>
              <a:t> </a:t>
            </a:r>
            <a:r>
              <a:rPr sz="3000" i="1" spc="-50" dirty="0">
                <a:latin typeface="Times New Roman"/>
                <a:cs typeface="Times New Roman"/>
              </a:rPr>
              <a:t>r</a:t>
            </a:r>
            <a:r>
              <a:rPr sz="3000" i="1" dirty="0">
                <a:latin typeface="Times New Roman"/>
                <a:cs typeface="Times New Roman"/>
              </a:rPr>
              <a:t>	</a:t>
            </a:r>
            <a:r>
              <a:rPr sz="3000" spc="-50" dirty="0">
                <a:latin typeface="Symbol"/>
                <a:cs typeface="Symbol"/>
              </a:rPr>
              <a:t></a:t>
            </a:r>
            <a:endParaRPr sz="3000">
              <a:latin typeface="Symbol"/>
              <a:cs typeface="Symbol"/>
            </a:endParaRPr>
          </a:p>
        </p:txBody>
      </p:sp>
      <p:sp>
        <p:nvSpPr>
          <p:cNvPr id="17" name="object 17"/>
          <p:cNvSpPr txBox="1"/>
          <p:nvPr/>
        </p:nvSpPr>
        <p:spPr>
          <a:xfrm>
            <a:off x="5097908" y="1847469"/>
            <a:ext cx="258445" cy="474489"/>
          </a:xfrm>
          <a:prstGeom prst="rect">
            <a:avLst/>
          </a:prstGeom>
        </p:spPr>
        <p:txBody>
          <a:bodyPr vert="horz" wrap="square" lIns="0" tIns="12700" rIns="0" bIns="0" rtlCol="0">
            <a:spAutoFit/>
          </a:bodyPr>
          <a:lstStyle/>
          <a:p>
            <a:pPr marL="12700">
              <a:spcBef>
                <a:spcPts val="100"/>
              </a:spcBef>
            </a:pPr>
            <a:r>
              <a:rPr sz="3000" i="1" spc="-50" dirty="0">
                <a:latin typeface="Times New Roman"/>
                <a:cs typeface="Times New Roman"/>
              </a:rPr>
              <a:t>P</a:t>
            </a:r>
            <a:endParaRPr sz="3000">
              <a:latin typeface="Times New Roman"/>
              <a:cs typeface="Times New Roman"/>
            </a:endParaRPr>
          </a:p>
        </p:txBody>
      </p:sp>
      <p:sp>
        <p:nvSpPr>
          <p:cNvPr id="18" name="object 18"/>
          <p:cNvSpPr txBox="1"/>
          <p:nvPr/>
        </p:nvSpPr>
        <p:spPr>
          <a:xfrm>
            <a:off x="5324983" y="2094357"/>
            <a:ext cx="137160" cy="282129"/>
          </a:xfrm>
          <a:prstGeom prst="rect">
            <a:avLst/>
          </a:prstGeom>
        </p:spPr>
        <p:txBody>
          <a:bodyPr vert="horz" wrap="square" lIns="0" tIns="12700" rIns="0" bIns="0" rtlCol="0">
            <a:spAutoFit/>
          </a:bodyPr>
          <a:lstStyle/>
          <a:p>
            <a:pPr marL="12700">
              <a:spcBef>
                <a:spcPts val="100"/>
              </a:spcBef>
            </a:pPr>
            <a:r>
              <a:rPr sz="1750" spc="-50" dirty="0">
                <a:latin typeface="Times New Roman"/>
                <a:cs typeface="Times New Roman"/>
              </a:rPr>
              <a:t>2</a:t>
            </a:r>
            <a:endParaRPr sz="1750">
              <a:latin typeface="Times New Roman"/>
              <a:cs typeface="Times New Roman"/>
            </a:endParaRPr>
          </a:p>
        </p:txBody>
      </p:sp>
      <p:sp>
        <p:nvSpPr>
          <p:cNvPr id="19" name="object 19"/>
          <p:cNvSpPr txBox="1"/>
          <p:nvPr/>
        </p:nvSpPr>
        <p:spPr>
          <a:xfrm>
            <a:off x="5169535" y="2390013"/>
            <a:ext cx="258445" cy="474489"/>
          </a:xfrm>
          <a:prstGeom prst="rect">
            <a:avLst/>
          </a:prstGeom>
        </p:spPr>
        <p:txBody>
          <a:bodyPr vert="horz" wrap="square" lIns="0" tIns="12700" rIns="0" bIns="0" rtlCol="0">
            <a:spAutoFit/>
          </a:bodyPr>
          <a:lstStyle/>
          <a:p>
            <a:pPr marL="12700">
              <a:spcBef>
                <a:spcPts val="100"/>
              </a:spcBef>
            </a:pPr>
            <a:r>
              <a:rPr sz="3000" i="1" spc="-50" dirty="0">
                <a:latin typeface="Times New Roman"/>
                <a:cs typeface="Times New Roman"/>
              </a:rPr>
              <a:t>P</a:t>
            </a:r>
            <a:endParaRPr sz="3000">
              <a:latin typeface="Times New Roman"/>
              <a:cs typeface="Times New Roman"/>
            </a:endParaRPr>
          </a:p>
        </p:txBody>
      </p:sp>
      <p:sp>
        <p:nvSpPr>
          <p:cNvPr id="20" name="object 20"/>
          <p:cNvSpPr txBox="1"/>
          <p:nvPr/>
        </p:nvSpPr>
        <p:spPr>
          <a:xfrm>
            <a:off x="5320410" y="2636901"/>
            <a:ext cx="137160" cy="282129"/>
          </a:xfrm>
          <a:prstGeom prst="rect">
            <a:avLst/>
          </a:prstGeom>
        </p:spPr>
        <p:txBody>
          <a:bodyPr vert="horz" wrap="square" lIns="0" tIns="12700" rIns="0" bIns="0" rtlCol="0">
            <a:spAutoFit/>
          </a:bodyPr>
          <a:lstStyle/>
          <a:p>
            <a:pPr marL="12700">
              <a:spcBef>
                <a:spcPts val="100"/>
              </a:spcBef>
            </a:pPr>
            <a:r>
              <a:rPr sz="1750" spc="-50" dirty="0">
                <a:latin typeface="Times New Roman"/>
                <a:cs typeface="Times New Roman"/>
              </a:rPr>
              <a:t>1</a:t>
            </a:r>
            <a:endParaRPr sz="1750">
              <a:latin typeface="Times New Roman"/>
              <a:cs typeface="Times New Roman"/>
            </a:endParaRPr>
          </a:p>
        </p:txBody>
      </p:sp>
      <p:sp>
        <p:nvSpPr>
          <p:cNvPr id="21" name="object 21"/>
          <p:cNvSpPr txBox="1"/>
          <p:nvPr/>
        </p:nvSpPr>
        <p:spPr>
          <a:xfrm>
            <a:off x="5573649" y="2089784"/>
            <a:ext cx="3033395" cy="474489"/>
          </a:xfrm>
          <a:prstGeom prst="rect">
            <a:avLst/>
          </a:prstGeom>
        </p:spPr>
        <p:txBody>
          <a:bodyPr vert="horz" wrap="square" lIns="0" tIns="12700" rIns="0" bIns="0" rtlCol="0">
            <a:spAutoFit/>
          </a:bodyPr>
          <a:lstStyle/>
          <a:p>
            <a:pPr marL="12700">
              <a:spcBef>
                <a:spcPts val="100"/>
              </a:spcBef>
            </a:pPr>
            <a:r>
              <a:rPr sz="3000" dirty="0">
                <a:latin typeface="Times New Roman"/>
                <a:cs typeface="Times New Roman"/>
              </a:rPr>
              <a:t>is</a:t>
            </a:r>
            <a:r>
              <a:rPr sz="3000" spc="-140" dirty="0">
                <a:latin typeface="Times New Roman"/>
                <a:cs typeface="Times New Roman"/>
              </a:rPr>
              <a:t> </a:t>
            </a:r>
            <a:r>
              <a:rPr sz="3000" dirty="0">
                <a:latin typeface="Times New Roman"/>
                <a:cs typeface="Times New Roman"/>
              </a:rPr>
              <a:t>the</a:t>
            </a:r>
            <a:r>
              <a:rPr sz="3000" spc="-130" dirty="0">
                <a:latin typeface="Times New Roman"/>
                <a:cs typeface="Times New Roman"/>
              </a:rPr>
              <a:t> </a:t>
            </a:r>
            <a:r>
              <a:rPr sz="3000" spc="-10" dirty="0">
                <a:latin typeface="Times New Roman"/>
                <a:cs typeface="Times New Roman"/>
              </a:rPr>
              <a:t>pressure</a:t>
            </a:r>
            <a:r>
              <a:rPr sz="3000" spc="-160" dirty="0">
                <a:latin typeface="Times New Roman"/>
                <a:cs typeface="Times New Roman"/>
              </a:rPr>
              <a:t> </a:t>
            </a:r>
            <a:r>
              <a:rPr sz="3000" spc="-10" dirty="0">
                <a:latin typeface="Times New Roman"/>
                <a:cs typeface="Times New Roman"/>
              </a:rPr>
              <a:t>ratio.</a:t>
            </a:r>
            <a:endParaRPr sz="3000">
              <a:latin typeface="Times New Roman"/>
              <a:cs typeface="Times New Roman"/>
            </a:endParaRPr>
          </a:p>
        </p:txBody>
      </p:sp>
      <p:sp>
        <p:nvSpPr>
          <p:cNvPr id="22" name="object 22"/>
          <p:cNvSpPr txBox="1"/>
          <p:nvPr/>
        </p:nvSpPr>
        <p:spPr>
          <a:xfrm>
            <a:off x="1831340" y="3200780"/>
            <a:ext cx="8054340" cy="1304203"/>
          </a:xfrm>
          <a:prstGeom prst="rect">
            <a:avLst/>
          </a:prstGeom>
        </p:spPr>
        <p:txBody>
          <a:bodyPr vert="horz" wrap="square" lIns="0" tIns="11430" rIns="0" bIns="0" rtlCol="0">
            <a:spAutoFit/>
          </a:bodyPr>
          <a:lstStyle/>
          <a:p>
            <a:pPr marL="354963" marR="5080" indent="-342898">
              <a:lnSpc>
                <a:spcPct val="100200"/>
              </a:lnSpc>
              <a:spcBef>
                <a:spcPts val="90"/>
              </a:spcBef>
              <a:buFont typeface="Arial MT"/>
              <a:buChar char="•"/>
              <a:tabLst>
                <a:tab pos="356868" algn="l"/>
              </a:tabLst>
            </a:pPr>
            <a:r>
              <a:rPr sz="2800" dirty="0">
                <a:latin typeface="Verdana"/>
                <a:cs typeface="Verdana"/>
              </a:rPr>
              <a:t>The</a:t>
            </a:r>
            <a:r>
              <a:rPr sz="2800" spc="-140" dirty="0">
                <a:latin typeface="Verdana"/>
                <a:cs typeface="Verdana"/>
              </a:rPr>
              <a:t> </a:t>
            </a:r>
            <a:r>
              <a:rPr sz="2800" dirty="0">
                <a:latin typeface="Verdana"/>
                <a:cs typeface="Verdana"/>
              </a:rPr>
              <a:t>thermal</a:t>
            </a:r>
            <a:r>
              <a:rPr sz="2800" spc="-75" dirty="0">
                <a:latin typeface="Verdana"/>
                <a:cs typeface="Verdana"/>
              </a:rPr>
              <a:t> </a:t>
            </a:r>
            <a:r>
              <a:rPr sz="2800" dirty="0">
                <a:latin typeface="Verdana"/>
                <a:cs typeface="Verdana"/>
              </a:rPr>
              <a:t>efficiency</a:t>
            </a:r>
            <a:r>
              <a:rPr sz="2800" spc="-120" dirty="0">
                <a:latin typeface="Verdana"/>
                <a:cs typeface="Verdana"/>
              </a:rPr>
              <a:t> </a:t>
            </a:r>
            <a:r>
              <a:rPr sz="2800" dirty="0">
                <a:latin typeface="Verdana"/>
                <a:cs typeface="Verdana"/>
              </a:rPr>
              <a:t>of</a:t>
            </a:r>
            <a:r>
              <a:rPr sz="2800" spc="-95" dirty="0">
                <a:latin typeface="Verdana"/>
                <a:cs typeface="Verdana"/>
              </a:rPr>
              <a:t> </a:t>
            </a:r>
            <a:r>
              <a:rPr sz="2800" dirty="0">
                <a:latin typeface="Verdana"/>
                <a:cs typeface="Verdana"/>
              </a:rPr>
              <a:t>a</a:t>
            </a:r>
            <a:r>
              <a:rPr sz="2800" spc="-110" dirty="0">
                <a:latin typeface="Verdana"/>
                <a:cs typeface="Verdana"/>
              </a:rPr>
              <a:t> </a:t>
            </a:r>
            <a:r>
              <a:rPr sz="2800" dirty="0">
                <a:latin typeface="Verdana"/>
                <a:cs typeface="Verdana"/>
              </a:rPr>
              <a:t>Brayton</a:t>
            </a:r>
            <a:r>
              <a:rPr sz="2800" spc="-85" dirty="0">
                <a:latin typeface="Verdana"/>
                <a:cs typeface="Verdana"/>
              </a:rPr>
              <a:t> </a:t>
            </a:r>
            <a:r>
              <a:rPr sz="2800" dirty="0">
                <a:latin typeface="Verdana"/>
                <a:cs typeface="Verdana"/>
              </a:rPr>
              <a:t>cycle</a:t>
            </a:r>
            <a:r>
              <a:rPr sz="2800" spc="-130" dirty="0">
                <a:latin typeface="Verdana"/>
                <a:cs typeface="Verdana"/>
              </a:rPr>
              <a:t> </a:t>
            </a:r>
            <a:r>
              <a:rPr sz="2800" spc="-25" dirty="0">
                <a:latin typeface="Verdana"/>
                <a:cs typeface="Verdana"/>
              </a:rPr>
              <a:t>is 	</a:t>
            </a:r>
            <a:r>
              <a:rPr sz="2800" dirty="0">
                <a:latin typeface="Verdana"/>
                <a:cs typeface="Verdana"/>
              </a:rPr>
              <a:t>therefore</a:t>
            </a:r>
            <a:r>
              <a:rPr sz="2800" spc="-65" dirty="0">
                <a:latin typeface="Verdana"/>
                <a:cs typeface="Verdana"/>
              </a:rPr>
              <a:t> </a:t>
            </a:r>
            <a:r>
              <a:rPr sz="2800" dirty="0">
                <a:latin typeface="Verdana"/>
                <a:cs typeface="Verdana"/>
              </a:rPr>
              <a:t>a</a:t>
            </a:r>
            <a:r>
              <a:rPr sz="2800" spc="-60" dirty="0">
                <a:latin typeface="Verdana"/>
                <a:cs typeface="Verdana"/>
              </a:rPr>
              <a:t> </a:t>
            </a:r>
            <a:r>
              <a:rPr sz="2800" dirty="0">
                <a:latin typeface="Verdana"/>
                <a:cs typeface="Verdana"/>
              </a:rPr>
              <a:t>function</a:t>
            </a:r>
            <a:r>
              <a:rPr sz="2800" spc="-65" dirty="0">
                <a:latin typeface="Verdana"/>
                <a:cs typeface="Verdana"/>
              </a:rPr>
              <a:t> </a:t>
            </a:r>
            <a:r>
              <a:rPr sz="2800" dirty="0">
                <a:latin typeface="Verdana"/>
                <a:cs typeface="Verdana"/>
              </a:rPr>
              <a:t>of</a:t>
            </a:r>
            <a:r>
              <a:rPr sz="2800" spc="-60" dirty="0">
                <a:latin typeface="Verdana"/>
                <a:cs typeface="Verdana"/>
              </a:rPr>
              <a:t> </a:t>
            </a:r>
            <a:r>
              <a:rPr sz="2800" dirty="0">
                <a:latin typeface="Verdana"/>
                <a:cs typeface="Verdana"/>
              </a:rPr>
              <a:t>the</a:t>
            </a:r>
            <a:r>
              <a:rPr sz="2800" spc="-65" dirty="0">
                <a:latin typeface="Verdana"/>
                <a:cs typeface="Verdana"/>
              </a:rPr>
              <a:t> </a:t>
            </a:r>
            <a:r>
              <a:rPr sz="2800" dirty="0">
                <a:latin typeface="Verdana"/>
                <a:cs typeface="Verdana"/>
              </a:rPr>
              <a:t>cycle</a:t>
            </a:r>
            <a:r>
              <a:rPr sz="2800" spc="-50" dirty="0">
                <a:latin typeface="Verdana"/>
                <a:cs typeface="Verdana"/>
              </a:rPr>
              <a:t> </a:t>
            </a:r>
            <a:r>
              <a:rPr sz="2800" spc="-10" dirty="0">
                <a:latin typeface="Verdana"/>
                <a:cs typeface="Verdana"/>
              </a:rPr>
              <a:t>pressure 	</a:t>
            </a:r>
            <a:r>
              <a:rPr sz="2800" dirty="0">
                <a:latin typeface="Verdana"/>
                <a:cs typeface="Verdana"/>
              </a:rPr>
              <a:t>ratio</a:t>
            </a:r>
            <a:r>
              <a:rPr sz="2800" spc="-75" dirty="0">
                <a:latin typeface="Verdana"/>
                <a:cs typeface="Verdana"/>
              </a:rPr>
              <a:t> </a:t>
            </a:r>
            <a:r>
              <a:rPr sz="2800" dirty="0">
                <a:latin typeface="Verdana"/>
                <a:cs typeface="Verdana"/>
              </a:rPr>
              <a:t>and</a:t>
            </a:r>
            <a:r>
              <a:rPr sz="2800" spc="-75" dirty="0">
                <a:latin typeface="Verdana"/>
                <a:cs typeface="Verdana"/>
              </a:rPr>
              <a:t> </a:t>
            </a:r>
            <a:r>
              <a:rPr sz="2800" dirty="0">
                <a:latin typeface="Verdana"/>
                <a:cs typeface="Verdana"/>
              </a:rPr>
              <a:t>the</a:t>
            </a:r>
            <a:r>
              <a:rPr sz="2800" spc="-70" dirty="0">
                <a:latin typeface="Verdana"/>
                <a:cs typeface="Verdana"/>
              </a:rPr>
              <a:t> </a:t>
            </a:r>
            <a:r>
              <a:rPr sz="2800" dirty="0">
                <a:latin typeface="Verdana"/>
                <a:cs typeface="Verdana"/>
              </a:rPr>
              <a:t>ratio</a:t>
            </a:r>
            <a:r>
              <a:rPr sz="2800" spc="-75" dirty="0">
                <a:latin typeface="Verdana"/>
                <a:cs typeface="Verdana"/>
              </a:rPr>
              <a:t> </a:t>
            </a:r>
            <a:r>
              <a:rPr sz="2800" dirty="0">
                <a:latin typeface="Verdana"/>
                <a:cs typeface="Verdana"/>
              </a:rPr>
              <a:t>of</a:t>
            </a:r>
            <a:r>
              <a:rPr sz="2800" spc="-70" dirty="0">
                <a:latin typeface="Verdana"/>
                <a:cs typeface="Verdana"/>
              </a:rPr>
              <a:t> </a:t>
            </a:r>
            <a:r>
              <a:rPr sz="2800" dirty="0">
                <a:latin typeface="Verdana"/>
                <a:cs typeface="Verdana"/>
              </a:rPr>
              <a:t>specific</a:t>
            </a:r>
            <a:r>
              <a:rPr sz="2800" spc="-65" dirty="0">
                <a:latin typeface="Verdana"/>
                <a:cs typeface="Verdana"/>
              </a:rPr>
              <a:t> </a:t>
            </a:r>
            <a:r>
              <a:rPr sz="2800" spc="-10" dirty="0">
                <a:latin typeface="Verdana"/>
                <a:cs typeface="Verdana"/>
              </a:rPr>
              <a:t>heats.</a:t>
            </a:r>
            <a:endParaRPr sz="280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745536-BBBC-4F33-885C-1381B7D3B9BF}"/>
              </a:ext>
            </a:extLst>
          </p:cNvPr>
          <p:cNvGraphicFramePr>
            <a:graphicFrameLocks noGrp="1"/>
          </p:cNvGraphicFramePr>
          <p:nvPr>
            <p:extLst>
              <p:ext uri="{D42A27DB-BD31-4B8C-83A1-F6EECF244321}">
                <p14:modId xmlns:p14="http://schemas.microsoft.com/office/powerpoint/2010/main" val="3644013345"/>
              </p:ext>
            </p:extLst>
          </p:nvPr>
        </p:nvGraphicFramePr>
        <p:xfrm>
          <a:off x="1694325" y="-1142998"/>
          <a:ext cx="7409332" cy="2285999"/>
        </p:xfrm>
        <a:graphic>
          <a:graphicData uri="http://schemas.openxmlformats.org/drawingml/2006/table">
            <a:tbl>
              <a:tblPr>
                <a:tableStyleId>{616DA210-FB5B-4158-B5E0-FEB733F419BA}</a:tableStyleId>
              </a:tblPr>
              <a:tblGrid>
                <a:gridCol w="591675">
                  <a:extLst>
                    <a:ext uri="{9D8B030D-6E8A-4147-A177-3AD203B41FA5}">
                      <a16:colId xmlns:a16="http://schemas.microsoft.com/office/drawing/2014/main" val="2307506944"/>
                    </a:ext>
                  </a:extLst>
                </a:gridCol>
                <a:gridCol w="1855726">
                  <a:extLst>
                    <a:ext uri="{9D8B030D-6E8A-4147-A177-3AD203B41FA5}">
                      <a16:colId xmlns:a16="http://schemas.microsoft.com/office/drawing/2014/main" val="3255641243"/>
                    </a:ext>
                  </a:extLst>
                </a:gridCol>
                <a:gridCol w="1815319">
                  <a:extLst>
                    <a:ext uri="{9D8B030D-6E8A-4147-A177-3AD203B41FA5}">
                      <a16:colId xmlns:a16="http://schemas.microsoft.com/office/drawing/2014/main" val="1948117114"/>
                    </a:ext>
                  </a:extLst>
                </a:gridCol>
                <a:gridCol w="1741395">
                  <a:extLst>
                    <a:ext uri="{9D8B030D-6E8A-4147-A177-3AD203B41FA5}">
                      <a16:colId xmlns:a16="http://schemas.microsoft.com/office/drawing/2014/main" val="2193115078"/>
                    </a:ext>
                  </a:extLst>
                </a:gridCol>
                <a:gridCol w="1405217">
                  <a:extLst>
                    <a:ext uri="{9D8B030D-6E8A-4147-A177-3AD203B41FA5}">
                      <a16:colId xmlns:a16="http://schemas.microsoft.com/office/drawing/2014/main" val="372340812"/>
                    </a:ext>
                  </a:extLst>
                </a:gridCol>
              </a:tblGrid>
              <a:tr h="567929">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Course Plan Specifying Content, CLOs, </a:t>
                      </a:r>
                      <a:r>
                        <a:rPr lang="en-US" sz="1600" b="1" dirty="0">
                          <a:effectLst/>
                          <a:latin typeface="Times New Roman" panose="02020603050405020304" pitchFamily="18" charset="0"/>
                          <a:cs typeface="Times New Roman" panose="02020603050405020304" pitchFamily="18" charset="0"/>
                        </a:rPr>
                        <a:t>Teaching Learning Strategy and Assessment Strategy</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9410098"/>
                  </a:ext>
                </a:extLst>
              </a:tr>
              <a:tr h="567929">
                <a:tc>
                  <a:txBody>
                    <a:bodyPr/>
                    <a:lstStyle/>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gridSpan="4">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0441570"/>
                  </a:ext>
                </a:extLst>
              </a:tr>
              <a:tr h="1150141">
                <a:tc>
                  <a:txBody>
                    <a:bodyPr/>
                    <a:lstStyle/>
                    <a:p>
                      <a:r>
                        <a:rPr lang="en-US" sz="1600" dirty="0">
                          <a:latin typeface="Times New Roman" panose="02020603050405020304" pitchFamily="18" charset="0"/>
                          <a:cs typeface="Times New Roman" panose="02020603050405020304" pitchFamily="18" charset="0"/>
                        </a:rPr>
                        <a:t>Week</a:t>
                      </a:r>
                    </a:p>
                  </a:txBody>
                  <a:tcPr marL="37085" marR="37085" marT="0" marB="0"/>
                </a:tc>
                <a:tc>
                  <a:txBody>
                    <a:bodyPr/>
                    <a:lstStyle/>
                    <a:p>
                      <a:pPr algn="ctr"/>
                      <a:r>
                        <a:rPr lang="en-US" sz="1600" dirty="0">
                          <a:effectLst/>
                          <a:latin typeface="Times New Roman" panose="02020603050405020304" pitchFamily="18" charset="0"/>
                          <a:cs typeface="Times New Roman" panose="02020603050405020304" pitchFamily="18" charset="0"/>
                        </a:rPr>
                        <a:t>Topics</a:t>
                      </a:r>
                      <a:endParaRPr lang="en-US" sz="1600" dirty="0">
                        <a:latin typeface="Times New Roman" panose="02020603050405020304" pitchFamily="18" charset="0"/>
                        <a:cs typeface="Times New Roman" panose="02020603050405020304" pitchFamily="18" charset="0"/>
                      </a:endParaRPr>
                    </a:p>
                  </a:txBody>
                  <a:tcPr marL="37085" marR="37085" marT="0" marB="0"/>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Teaching Learning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Assessment Strategy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Corresponding CLOs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85" marR="37085" marT="0" marB="0"/>
                </a:tc>
                <a:extLst>
                  <a:ext uri="{0D108BD9-81ED-4DB2-BD59-A6C34878D82A}">
                    <a16:rowId xmlns:a16="http://schemas.microsoft.com/office/drawing/2014/main" val="3468408303"/>
                  </a:ext>
                </a:extLst>
              </a:tr>
            </a:tbl>
          </a:graphicData>
        </a:graphic>
      </p:graphicFrame>
      <p:graphicFrame>
        <p:nvGraphicFramePr>
          <p:cNvPr id="5" name="Table 4">
            <a:extLst>
              <a:ext uri="{FF2B5EF4-FFF2-40B4-BE49-F238E27FC236}">
                <a16:creationId xmlns:a16="http://schemas.microsoft.com/office/drawing/2014/main" id="{F160974E-6C20-45F7-9736-3161C3FFEE52}"/>
              </a:ext>
            </a:extLst>
          </p:cNvPr>
          <p:cNvGraphicFramePr>
            <a:graphicFrameLocks noGrp="1"/>
          </p:cNvGraphicFramePr>
          <p:nvPr>
            <p:extLst>
              <p:ext uri="{D42A27DB-BD31-4B8C-83A1-F6EECF244321}">
                <p14:modId xmlns:p14="http://schemas.microsoft.com/office/powerpoint/2010/main" val="1912799457"/>
              </p:ext>
            </p:extLst>
          </p:nvPr>
        </p:nvGraphicFramePr>
        <p:xfrm>
          <a:off x="1694330" y="1143001"/>
          <a:ext cx="7401797" cy="7086599"/>
        </p:xfrm>
        <a:graphic>
          <a:graphicData uri="http://schemas.openxmlformats.org/drawingml/2006/table">
            <a:tbl>
              <a:tblPr>
                <a:tableStyleId>{616DA210-FB5B-4158-B5E0-FEB733F419BA}</a:tableStyleId>
              </a:tblPr>
              <a:tblGrid>
                <a:gridCol w="591671">
                  <a:extLst>
                    <a:ext uri="{9D8B030D-6E8A-4147-A177-3AD203B41FA5}">
                      <a16:colId xmlns:a16="http://schemas.microsoft.com/office/drawing/2014/main" val="2296506876"/>
                    </a:ext>
                  </a:extLst>
                </a:gridCol>
                <a:gridCol w="1848160">
                  <a:extLst>
                    <a:ext uri="{9D8B030D-6E8A-4147-A177-3AD203B41FA5}">
                      <a16:colId xmlns:a16="http://schemas.microsoft.com/office/drawing/2014/main" val="4046470695"/>
                    </a:ext>
                  </a:extLst>
                </a:gridCol>
                <a:gridCol w="1815354">
                  <a:extLst>
                    <a:ext uri="{9D8B030D-6E8A-4147-A177-3AD203B41FA5}">
                      <a16:colId xmlns:a16="http://schemas.microsoft.com/office/drawing/2014/main" val="1511665243"/>
                    </a:ext>
                  </a:extLst>
                </a:gridCol>
                <a:gridCol w="1741395">
                  <a:extLst>
                    <a:ext uri="{9D8B030D-6E8A-4147-A177-3AD203B41FA5}">
                      <a16:colId xmlns:a16="http://schemas.microsoft.com/office/drawing/2014/main" val="1484066105"/>
                    </a:ext>
                  </a:extLst>
                </a:gridCol>
                <a:gridCol w="1405217">
                  <a:extLst>
                    <a:ext uri="{9D8B030D-6E8A-4147-A177-3AD203B41FA5}">
                      <a16:colId xmlns:a16="http://schemas.microsoft.com/office/drawing/2014/main" val="473483576"/>
                    </a:ext>
                  </a:extLst>
                </a:gridCol>
              </a:tblGrid>
              <a:tr h="1935803">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cs typeface="Times New Roman" panose="02020603050405020304" pitchFamily="18" charset="0"/>
                        </a:rPr>
                        <a:t>    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tc>
                <a:tc>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Bryton Cycle (PV and TS diagram with Efficiency)</a:t>
                      </a: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tc>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CLO 5, CLO 6, CLO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extLst>
                  <a:ext uri="{0D108BD9-81ED-4DB2-BD59-A6C34878D82A}">
                    <a16:rowId xmlns:a16="http://schemas.microsoft.com/office/drawing/2014/main" val="3152753365"/>
                  </a:ext>
                </a:extLst>
              </a:tr>
              <a:tr h="2857454">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Bryton Cycle Improvement (PV and TS diagram with Efficiency)</a:t>
                      </a: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Lecture, Oral Presentation, Video Presentation, PPT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nchor="ctr"/>
                </a:tc>
                <a:tc>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Assignment, Quiz, Written exam, CT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4, CLO 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extLst>
                  <a:ext uri="{0D108BD9-81ED-4DB2-BD59-A6C34878D82A}">
                    <a16:rowId xmlns:a16="http://schemas.microsoft.com/office/drawing/2014/main" val="3033375729"/>
                  </a:ext>
                </a:extLst>
              </a:tr>
              <a:tr h="2293342">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tc>
                <a:tc>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Vapor Compression Cycle</a:t>
                      </a: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Lecture, Oral Presentation, Video Presentation, </a:t>
                      </a: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tc>
                  <a:txBody>
                    <a:bodyPr/>
                    <a:lstStyle/>
                    <a:p>
                      <a:pPr marL="0" marR="0" algn="ctr">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Assignment, Quiz, Written exam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02" marR="445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cs typeface="Times New Roman" panose="02020603050405020304" pitchFamily="18" charset="0"/>
                        </a:rPr>
                        <a:t> CLO 7</a:t>
                      </a:r>
                    </a:p>
                    <a:p>
                      <a:pPr marL="0" marR="0" algn="ctr">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44502" marR="44502" marT="0" marB="0" anchor="ctr"/>
                </a:tc>
                <a:extLst>
                  <a:ext uri="{0D108BD9-81ED-4DB2-BD59-A6C34878D82A}">
                    <a16:rowId xmlns:a16="http://schemas.microsoft.com/office/drawing/2014/main" val="998074544"/>
                  </a:ext>
                </a:extLst>
              </a:tr>
            </a:tbl>
          </a:graphicData>
        </a:graphic>
      </p:graphicFrame>
    </p:spTree>
    <p:extLst>
      <p:ext uri="{BB962C8B-B14F-4D97-AF65-F5344CB8AC3E}">
        <p14:creationId xmlns:p14="http://schemas.microsoft.com/office/powerpoint/2010/main" val="1981287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3352801" y="-1600200"/>
            <a:ext cx="4976113" cy="1419748"/>
          </a:xfrm>
          <a:prstGeom prst="rect">
            <a:avLst/>
          </a:prstGeom>
        </p:spPr>
        <p:txBody>
          <a:bodyPr vert="horz" wrap="square" lIns="0" tIns="522097" rIns="0" bIns="0" rtlCol="0" anchor="t">
            <a:spAutoFit/>
          </a:bodyPr>
          <a:lstStyle/>
          <a:p>
            <a:pPr marL="271144">
              <a:spcBef>
                <a:spcPts val="105"/>
              </a:spcBef>
            </a:pPr>
            <a:r>
              <a:rPr sz="2900" dirty="0">
                <a:solidFill>
                  <a:srgbClr val="000000"/>
                </a:solidFill>
                <a:latin typeface="Verdana"/>
                <a:cs typeface="Verdana"/>
              </a:rPr>
              <a:t>Ideal</a:t>
            </a:r>
            <a:r>
              <a:rPr sz="2900" spc="-95" dirty="0">
                <a:solidFill>
                  <a:srgbClr val="000000"/>
                </a:solidFill>
                <a:latin typeface="Verdana"/>
                <a:cs typeface="Verdana"/>
              </a:rPr>
              <a:t> </a:t>
            </a:r>
            <a:r>
              <a:rPr sz="2900" dirty="0">
                <a:solidFill>
                  <a:srgbClr val="000000"/>
                </a:solidFill>
                <a:latin typeface="Verdana"/>
                <a:cs typeface="Verdana"/>
              </a:rPr>
              <a:t>Brayton</a:t>
            </a:r>
            <a:r>
              <a:rPr sz="2900" spc="-90" dirty="0">
                <a:solidFill>
                  <a:srgbClr val="000000"/>
                </a:solidFill>
                <a:latin typeface="Verdana"/>
                <a:cs typeface="Verdana"/>
              </a:rPr>
              <a:t> </a:t>
            </a:r>
            <a:r>
              <a:rPr sz="2900" dirty="0">
                <a:solidFill>
                  <a:srgbClr val="000000"/>
                </a:solidFill>
                <a:latin typeface="Verdana"/>
                <a:cs typeface="Verdana"/>
              </a:rPr>
              <a:t>cycle</a:t>
            </a:r>
            <a:r>
              <a:rPr sz="2900" spc="-45" dirty="0">
                <a:solidFill>
                  <a:srgbClr val="000000"/>
                </a:solidFill>
                <a:latin typeface="Verdana"/>
                <a:cs typeface="Verdana"/>
              </a:rPr>
              <a:t> </a:t>
            </a:r>
            <a:r>
              <a:rPr sz="2900" dirty="0">
                <a:solidFill>
                  <a:srgbClr val="000000"/>
                </a:solidFill>
                <a:latin typeface="Verdana"/>
                <a:cs typeface="Verdana"/>
              </a:rPr>
              <a:t>with</a:t>
            </a:r>
            <a:r>
              <a:rPr sz="2900" spc="-55"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6" name="object 6"/>
          <p:cNvSpPr txBox="1"/>
          <p:nvPr/>
        </p:nvSpPr>
        <p:spPr>
          <a:xfrm>
            <a:off x="1755140" y="-45975"/>
            <a:ext cx="8414385" cy="4043415"/>
          </a:xfrm>
          <a:prstGeom prst="rect">
            <a:avLst/>
          </a:prstGeom>
        </p:spPr>
        <p:txBody>
          <a:bodyPr vert="horz" wrap="square" lIns="0" tIns="11430" rIns="0" bIns="0" rtlCol="0">
            <a:spAutoFit/>
          </a:bodyPr>
          <a:lstStyle/>
          <a:p>
            <a:pPr marL="354963" marR="5080" indent="-342898">
              <a:lnSpc>
                <a:spcPct val="100200"/>
              </a:lnSpc>
              <a:spcBef>
                <a:spcPts val="90"/>
              </a:spcBef>
              <a:buFont typeface="Arial MT"/>
              <a:buChar char="•"/>
              <a:tabLst>
                <a:tab pos="356868" algn="l"/>
              </a:tabLst>
            </a:pPr>
            <a:r>
              <a:rPr sz="2800" spc="-10" dirty="0">
                <a:latin typeface="Verdana"/>
                <a:cs typeface="Verdana"/>
              </a:rPr>
              <a:t>Regeneration</a:t>
            </a:r>
            <a:r>
              <a:rPr sz="2800" spc="-145" dirty="0">
                <a:latin typeface="Verdana"/>
                <a:cs typeface="Verdana"/>
              </a:rPr>
              <a:t> </a:t>
            </a:r>
            <a:r>
              <a:rPr sz="2800" dirty="0">
                <a:latin typeface="Verdana"/>
                <a:cs typeface="Verdana"/>
              </a:rPr>
              <a:t>can</a:t>
            </a:r>
            <a:r>
              <a:rPr sz="2800" spc="-95" dirty="0">
                <a:latin typeface="Verdana"/>
                <a:cs typeface="Verdana"/>
              </a:rPr>
              <a:t> </a:t>
            </a:r>
            <a:r>
              <a:rPr sz="2800" dirty="0">
                <a:latin typeface="Verdana"/>
                <a:cs typeface="Verdana"/>
              </a:rPr>
              <a:t>be</a:t>
            </a:r>
            <a:r>
              <a:rPr sz="2800" spc="-70" dirty="0">
                <a:latin typeface="Verdana"/>
                <a:cs typeface="Verdana"/>
              </a:rPr>
              <a:t> </a:t>
            </a:r>
            <a:r>
              <a:rPr sz="2800" dirty="0">
                <a:latin typeface="Verdana"/>
                <a:cs typeface="Verdana"/>
              </a:rPr>
              <a:t>carried</a:t>
            </a:r>
            <a:r>
              <a:rPr sz="2800" spc="-130" dirty="0">
                <a:latin typeface="Verdana"/>
                <a:cs typeface="Verdana"/>
              </a:rPr>
              <a:t> </a:t>
            </a:r>
            <a:r>
              <a:rPr sz="2800" dirty="0">
                <a:latin typeface="Verdana"/>
                <a:cs typeface="Verdana"/>
              </a:rPr>
              <a:t>out</a:t>
            </a:r>
            <a:r>
              <a:rPr sz="2800" spc="-80" dirty="0">
                <a:latin typeface="Verdana"/>
                <a:cs typeface="Verdana"/>
              </a:rPr>
              <a:t> </a:t>
            </a:r>
            <a:r>
              <a:rPr sz="2800" dirty="0">
                <a:latin typeface="Verdana"/>
                <a:cs typeface="Verdana"/>
              </a:rPr>
              <a:t>by</a:t>
            </a:r>
            <a:r>
              <a:rPr sz="2800" spc="-90" dirty="0">
                <a:latin typeface="Verdana"/>
                <a:cs typeface="Verdana"/>
              </a:rPr>
              <a:t> </a:t>
            </a:r>
            <a:r>
              <a:rPr sz="2800" dirty="0">
                <a:latin typeface="Verdana"/>
                <a:cs typeface="Verdana"/>
              </a:rPr>
              <a:t>using</a:t>
            </a:r>
            <a:r>
              <a:rPr sz="2800" spc="-95" dirty="0">
                <a:latin typeface="Verdana"/>
                <a:cs typeface="Verdana"/>
              </a:rPr>
              <a:t> </a:t>
            </a:r>
            <a:r>
              <a:rPr sz="2800" spc="-25" dirty="0">
                <a:latin typeface="Verdana"/>
                <a:cs typeface="Verdana"/>
              </a:rPr>
              <a:t>the 	</a:t>
            </a:r>
            <a:r>
              <a:rPr sz="2800" dirty="0">
                <a:latin typeface="Verdana"/>
                <a:cs typeface="Verdana"/>
              </a:rPr>
              <a:t>hot</a:t>
            </a:r>
            <a:r>
              <a:rPr sz="2800" spc="-75" dirty="0">
                <a:latin typeface="Verdana"/>
                <a:cs typeface="Verdana"/>
              </a:rPr>
              <a:t> </a:t>
            </a:r>
            <a:r>
              <a:rPr sz="2800" dirty="0">
                <a:latin typeface="Verdana"/>
                <a:cs typeface="Verdana"/>
              </a:rPr>
              <a:t>air</a:t>
            </a:r>
            <a:r>
              <a:rPr sz="2800" spc="-70" dirty="0">
                <a:latin typeface="Verdana"/>
                <a:cs typeface="Verdana"/>
              </a:rPr>
              <a:t> </a:t>
            </a:r>
            <a:r>
              <a:rPr sz="2800" dirty="0">
                <a:latin typeface="Verdana"/>
                <a:cs typeface="Verdana"/>
              </a:rPr>
              <a:t>exhausting</a:t>
            </a:r>
            <a:r>
              <a:rPr sz="2800" spc="-75" dirty="0">
                <a:latin typeface="Verdana"/>
                <a:cs typeface="Verdana"/>
              </a:rPr>
              <a:t> </a:t>
            </a:r>
            <a:r>
              <a:rPr sz="2800" dirty="0">
                <a:latin typeface="Verdana"/>
                <a:cs typeface="Verdana"/>
              </a:rPr>
              <a:t>from</a:t>
            </a:r>
            <a:r>
              <a:rPr sz="2800" spc="-70" dirty="0">
                <a:latin typeface="Verdana"/>
                <a:cs typeface="Verdana"/>
              </a:rPr>
              <a:t> </a:t>
            </a:r>
            <a:r>
              <a:rPr sz="2800" dirty="0">
                <a:latin typeface="Verdana"/>
                <a:cs typeface="Verdana"/>
              </a:rPr>
              <a:t>the</a:t>
            </a:r>
            <a:r>
              <a:rPr sz="2800" spc="-70" dirty="0">
                <a:latin typeface="Verdana"/>
                <a:cs typeface="Verdana"/>
              </a:rPr>
              <a:t> </a:t>
            </a:r>
            <a:r>
              <a:rPr sz="2800" dirty="0">
                <a:latin typeface="Verdana"/>
                <a:cs typeface="Verdana"/>
              </a:rPr>
              <a:t>turbine</a:t>
            </a:r>
            <a:r>
              <a:rPr sz="2800" spc="-70" dirty="0">
                <a:latin typeface="Verdana"/>
                <a:cs typeface="Verdana"/>
              </a:rPr>
              <a:t> </a:t>
            </a:r>
            <a:r>
              <a:rPr sz="2800" dirty="0">
                <a:latin typeface="Verdana"/>
                <a:cs typeface="Verdana"/>
              </a:rPr>
              <a:t>to</a:t>
            </a:r>
            <a:r>
              <a:rPr sz="2800" spc="-70" dirty="0">
                <a:latin typeface="Verdana"/>
                <a:cs typeface="Verdana"/>
              </a:rPr>
              <a:t> </a:t>
            </a:r>
            <a:r>
              <a:rPr sz="2800" spc="-20" dirty="0">
                <a:latin typeface="Verdana"/>
                <a:cs typeface="Verdana"/>
              </a:rPr>
              <a:t>heat 	</a:t>
            </a:r>
            <a:r>
              <a:rPr sz="2800" dirty="0">
                <a:latin typeface="Verdana"/>
                <a:cs typeface="Verdana"/>
              </a:rPr>
              <a:t>up</a:t>
            </a:r>
            <a:r>
              <a:rPr sz="2800" spc="-75" dirty="0">
                <a:latin typeface="Verdana"/>
                <a:cs typeface="Verdana"/>
              </a:rPr>
              <a:t> </a:t>
            </a:r>
            <a:r>
              <a:rPr sz="2800" dirty="0">
                <a:latin typeface="Verdana"/>
                <a:cs typeface="Verdana"/>
              </a:rPr>
              <a:t>the</a:t>
            </a:r>
            <a:r>
              <a:rPr sz="2800" spc="-65" dirty="0">
                <a:latin typeface="Verdana"/>
                <a:cs typeface="Verdana"/>
              </a:rPr>
              <a:t> </a:t>
            </a:r>
            <a:r>
              <a:rPr sz="2800" dirty="0">
                <a:latin typeface="Verdana"/>
                <a:cs typeface="Verdana"/>
              </a:rPr>
              <a:t>compressor</a:t>
            </a:r>
            <a:r>
              <a:rPr sz="2800" spc="-85" dirty="0">
                <a:latin typeface="Verdana"/>
                <a:cs typeface="Verdana"/>
              </a:rPr>
              <a:t> </a:t>
            </a:r>
            <a:r>
              <a:rPr sz="2800" dirty="0">
                <a:latin typeface="Verdana"/>
                <a:cs typeface="Verdana"/>
              </a:rPr>
              <a:t>exit</a:t>
            </a:r>
            <a:r>
              <a:rPr sz="2800" spc="-70" dirty="0">
                <a:latin typeface="Verdana"/>
                <a:cs typeface="Verdana"/>
              </a:rPr>
              <a:t> </a:t>
            </a:r>
            <a:r>
              <a:rPr sz="2800" spc="-10" dirty="0">
                <a:latin typeface="Verdana"/>
                <a:cs typeface="Verdana"/>
              </a:rPr>
              <a:t>flow.</a:t>
            </a:r>
            <a:endParaRPr sz="2800">
              <a:latin typeface="Verdana"/>
              <a:cs typeface="Verdana"/>
            </a:endParaRPr>
          </a:p>
          <a:p>
            <a:pPr marL="354963" marR="405764" indent="-342898">
              <a:spcBef>
                <a:spcPts val="635"/>
              </a:spcBef>
              <a:buFont typeface="Arial MT"/>
              <a:buChar char="•"/>
              <a:tabLst>
                <a:tab pos="356868" algn="l"/>
              </a:tabLst>
            </a:pPr>
            <a:r>
              <a:rPr sz="2800" dirty="0">
                <a:latin typeface="Verdana"/>
                <a:cs typeface="Verdana"/>
              </a:rPr>
              <a:t>The</a:t>
            </a:r>
            <a:r>
              <a:rPr sz="2800" spc="-150" dirty="0">
                <a:latin typeface="Verdana"/>
                <a:cs typeface="Verdana"/>
              </a:rPr>
              <a:t> </a:t>
            </a:r>
            <a:r>
              <a:rPr sz="2800" dirty="0">
                <a:latin typeface="Verdana"/>
                <a:cs typeface="Verdana"/>
              </a:rPr>
              <a:t>thermal</a:t>
            </a:r>
            <a:r>
              <a:rPr sz="2800" spc="-120" dirty="0">
                <a:latin typeface="Verdana"/>
                <a:cs typeface="Verdana"/>
              </a:rPr>
              <a:t> </a:t>
            </a:r>
            <a:r>
              <a:rPr sz="2800" dirty="0">
                <a:latin typeface="Verdana"/>
                <a:cs typeface="Verdana"/>
              </a:rPr>
              <a:t>efficiency</a:t>
            </a:r>
            <a:r>
              <a:rPr sz="2800" spc="-130" dirty="0">
                <a:latin typeface="Verdana"/>
                <a:cs typeface="Verdana"/>
              </a:rPr>
              <a:t> </a:t>
            </a:r>
            <a:r>
              <a:rPr sz="2800" dirty="0">
                <a:latin typeface="Verdana"/>
                <a:cs typeface="Verdana"/>
              </a:rPr>
              <a:t>of</a:t>
            </a:r>
            <a:r>
              <a:rPr sz="2800" spc="-105" dirty="0">
                <a:latin typeface="Verdana"/>
                <a:cs typeface="Verdana"/>
              </a:rPr>
              <a:t> </a:t>
            </a:r>
            <a:r>
              <a:rPr sz="2800" dirty="0">
                <a:latin typeface="Verdana"/>
                <a:cs typeface="Verdana"/>
              </a:rPr>
              <a:t>the</a:t>
            </a:r>
            <a:r>
              <a:rPr sz="2800" spc="-90" dirty="0">
                <a:latin typeface="Verdana"/>
                <a:cs typeface="Verdana"/>
              </a:rPr>
              <a:t> </a:t>
            </a:r>
            <a:r>
              <a:rPr sz="2800" dirty="0">
                <a:latin typeface="Verdana"/>
                <a:cs typeface="Verdana"/>
              </a:rPr>
              <a:t>Brayton</a:t>
            </a:r>
            <a:r>
              <a:rPr sz="2800" spc="-95" dirty="0">
                <a:latin typeface="Verdana"/>
                <a:cs typeface="Verdana"/>
              </a:rPr>
              <a:t> </a:t>
            </a:r>
            <a:r>
              <a:rPr sz="2800" spc="-10" dirty="0">
                <a:latin typeface="Verdana"/>
                <a:cs typeface="Verdana"/>
              </a:rPr>
              <a:t>cycle 	</a:t>
            </a:r>
            <a:r>
              <a:rPr sz="2800" dirty="0">
                <a:latin typeface="Verdana"/>
                <a:cs typeface="Verdana"/>
              </a:rPr>
              <a:t>increases</a:t>
            </a:r>
            <a:r>
              <a:rPr sz="2800" spc="-70" dirty="0">
                <a:latin typeface="Verdana"/>
                <a:cs typeface="Verdana"/>
              </a:rPr>
              <a:t> </a:t>
            </a:r>
            <a:r>
              <a:rPr sz="2800" dirty="0">
                <a:latin typeface="Verdana"/>
                <a:cs typeface="Verdana"/>
              </a:rPr>
              <a:t>as</a:t>
            </a:r>
            <a:r>
              <a:rPr sz="2800" spc="-70" dirty="0">
                <a:latin typeface="Verdana"/>
                <a:cs typeface="Verdana"/>
              </a:rPr>
              <a:t> </a:t>
            </a:r>
            <a:r>
              <a:rPr sz="2800" dirty="0">
                <a:latin typeface="Verdana"/>
                <a:cs typeface="Verdana"/>
              </a:rPr>
              <a:t>a</a:t>
            </a:r>
            <a:r>
              <a:rPr sz="2800" spc="-60" dirty="0">
                <a:latin typeface="Verdana"/>
                <a:cs typeface="Verdana"/>
              </a:rPr>
              <a:t> </a:t>
            </a:r>
            <a:r>
              <a:rPr sz="2800" dirty="0">
                <a:latin typeface="Verdana"/>
                <a:cs typeface="Verdana"/>
              </a:rPr>
              <a:t>part</a:t>
            </a:r>
            <a:r>
              <a:rPr sz="2800" spc="-70" dirty="0">
                <a:latin typeface="Verdana"/>
                <a:cs typeface="Verdana"/>
              </a:rPr>
              <a:t> </a:t>
            </a:r>
            <a:r>
              <a:rPr sz="2800" dirty="0">
                <a:latin typeface="Verdana"/>
                <a:cs typeface="Verdana"/>
              </a:rPr>
              <a:t>of</a:t>
            </a:r>
            <a:r>
              <a:rPr sz="2800" spc="-65" dirty="0">
                <a:latin typeface="Verdana"/>
                <a:cs typeface="Verdana"/>
              </a:rPr>
              <a:t> </a:t>
            </a:r>
            <a:r>
              <a:rPr sz="2800" dirty="0">
                <a:latin typeface="Verdana"/>
                <a:cs typeface="Verdana"/>
              </a:rPr>
              <a:t>the</a:t>
            </a:r>
            <a:r>
              <a:rPr sz="2800" spc="-60" dirty="0">
                <a:latin typeface="Verdana"/>
                <a:cs typeface="Verdana"/>
              </a:rPr>
              <a:t> </a:t>
            </a:r>
            <a:r>
              <a:rPr sz="2800" dirty="0">
                <a:latin typeface="Verdana"/>
                <a:cs typeface="Verdana"/>
              </a:rPr>
              <a:t>heat</a:t>
            </a:r>
            <a:r>
              <a:rPr sz="2800" spc="-70" dirty="0">
                <a:latin typeface="Verdana"/>
                <a:cs typeface="Verdana"/>
              </a:rPr>
              <a:t> </a:t>
            </a:r>
            <a:r>
              <a:rPr sz="2800" dirty="0">
                <a:latin typeface="Verdana"/>
                <a:cs typeface="Verdana"/>
              </a:rPr>
              <a:t>rejected</a:t>
            </a:r>
            <a:r>
              <a:rPr sz="2800" spc="-70" dirty="0">
                <a:latin typeface="Verdana"/>
                <a:cs typeface="Verdana"/>
              </a:rPr>
              <a:t> </a:t>
            </a:r>
            <a:r>
              <a:rPr sz="2800" spc="-25" dirty="0">
                <a:latin typeface="Verdana"/>
                <a:cs typeface="Verdana"/>
              </a:rPr>
              <a:t>is 	</a:t>
            </a:r>
            <a:r>
              <a:rPr sz="2800" spc="-30" dirty="0">
                <a:latin typeface="Verdana"/>
                <a:cs typeface="Verdana"/>
              </a:rPr>
              <a:t>re-</a:t>
            </a:r>
            <a:r>
              <a:rPr sz="2800" spc="-10" dirty="0">
                <a:latin typeface="Verdana"/>
                <a:cs typeface="Verdana"/>
              </a:rPr>
              <a:t>used.</a:t>
            </a:r>
            <a:endParaRPr sz="2800">
              <a:latin typeface="Verdana"/>
              <a:cs typeface="Verdana"/>
            </a:endParaRPr>
          </a:p>
          <a:p>
            <a:pPr marL="354963" marR="100964" indent="-342898">
              <a:lnSpc>
                <a:spcPct val="100200"/>
              </a:lnSpc>
              <a:spcBef>
                <a:spcPts val="630"/>
              </a:spcBef>
              <a:buFont typeface="Arial MT"/>
              <a:buChar char="•"/>
              <a:tabLst>
                <a:tab pos="356868" algn="l"/>
              </a:tabLst>
            </a:pPr>
            <a:r>
              <a:rPr sz="2800" spc="-10" dirty="0">
                <a:latin typeface="Verdana"/>
                <a:cs typeface="Verdana"/>
              </a:rPr>
              <a:t>Regeneration</a:t>
            </a:r>
            <a:r>
              <a:rPr sz="2800" spc="-175" dirty="0">
                <a:latin typeface="Verdana"/>
                <a:cs typeface="Verdana"/>
              </a:rPr>
              <a:t> </a:t>
            </a:r>
            <a:r>
              <a:rPr sz="2800" dirty="0">
                <a:latin typeface="Verdana"/>
                <a:cs typeface="Verdana"/>
              </a:rPr>
              <a:t>decreases</a:t>
            </a:r>
            <a:r>
              <a:rPr sz="2800" spc="-135" dirty="0">
                <a:latin typeface="Verdana"/>
                <a:cs typeface="Verdana"/>
              </a:rPr>
              <a:t> </a:t>
            </a:r>
            <a:r>
              <a:rPr sz="2800" dirty="0">
                <a:latin typeface="Verdana"/>
                <a:cs typeface="Verdana"/>
              </a:rPr>
              <a:t>the</a:t>
            </a:r>
            <a:r>
              <a:rPr sz="2800" spc="-125" dirty="0">
                <a:latin typeface="Verdana"/>
                <a:cs typeface="Verdana"/>
              </a:rPr>
              <a:t> </a:t>
            </a:r>
            <a:r>
              <a:rPr sz="2800" dirty="0">
                <a:latin typeface="Verdana"/>
                <a:cs typeface="Verdana"/>
              </a:rPr>
              <a:t>heat</a:t>
            </a:r>
            <a:r>
              <a:rPr sz="2800" spc="-110" dirty="0">
                <a:latin typeface="Verdana"/>
                <a:cs typeface="Verdana"/>
              </a:rPr>
              <a:t> </a:t>
            </a:r>
            <a:r>
              <a:rPr sz="2800" dirty="0">
                <a:latin typeface="Verdana"/>
                <a:cs typeface="Verdana"/>
              </a:rPr>
              <a:t>input</a:t>
            </a:r>
            <a:r>
              <a:rPr sz="2800" spc="-170" dirty="0">
                <a:latin typeface="Verdana"/>
                <a:cs typeface="Verdana"/>
              </a:rPr>
              <a:t> </a:t>
            </a:r>
            <a:r>
              <a:rPr sz="2800" spc="-10" dirty="0">
                <a:latin typeface="Verdana"/>
                <a:cs typeface="Verdana"/>
              </a:rPr>
              <a:t>(thus 	</a:t>
            </a:r>
            <a:r>
              <a:rPr sz="2800" dirty="0">
                <a:latin typeface="Verdana"/>
                <a:cs typeface="Verdana"/>
              </a:rPr>
              <a:t>fuel)</a:t>
            </a:r>
            <a:r>
              <a:rPr sz="2800" spc="-85" dirty="0">
                <a:latin typeface="Verdana"/>
                <a:cs typeface="Verdana"/>
              </a:rPr>
              <a:t> </a:t>
            </a:r>
            <a:r>
              <a:rPr sz="2800" dirty="0">
                <a:latin typeface="Verdana"/>
                <a:cs typeface="Verdana"/>
              </a:rPr>
              <a:t>requirements</a:t>
            </a:r>
            <a:r>
              <a:rPr sz="2800" spc="-80" dirty="0">
                <a:latin typeface="Verdana"/>
                <a:cs typeface="Verdana"/>
              </a:rPr>
              <a:t> </a:t>
            </a:r>
            <a:r>
              <a:rPr sz="2800" dirty="0">
                <a:latin typeface="Verdana"/>
                <a:cs typeface="Verdana"/>
              </a:rPr>
              <a:t>for</a:t>
            </a:r>
            <a:r>
              <a:rPr sz="2800" spc="-80" dirty="0">
                <a:latin typeface="Verdana"/>
                <a:cs typeface="Verdana"/>
              </a:rPr>
              <a:t> </a:t>
            </a:r>
            <a:r>
              <a:rPr sz="2800" dirty="0">
                <a:latin typeface="Verdana"/>
                <a:cs typeface="Verdana"/>
              </a:rPr>
              <a:t>the</a:t>
            </a:r>
            <a:r>
              <a:rPr sz="2800" spc="-75" dirty="0">
                <a:latin typeface="Verdana"/>
                <a:cs typeface="Verdana"/>
              </a:rPr>
              <a:t> </a:t>
            </a:r>
            <a:r>
              <a:rPr sz="2800" dirty="0">
                <a:latin typeface="Verdana"/>
                <a:cs typeface="Verdana"/>
              </a:rPr>
              <a:t>same</a:t>
            </a:r>
            <a:r>
              <a:rPr sz="2800" spc="-70" dirty="0">
                <a:latin typeface="Verdana"/>
                <a:cs typeface="Verdana"/>
              </a:rPr>
              <a:t> </a:t>
            </a:r>
            <a:r>
              <a:rPr sz="2800" dirty="0">
                <a:latin typeface="Verdana"/>
                <a:cs typeface="Verdana"/>
              </a:rPr>
              <a:t>net</a:t>
            </a:r>
            <a:r>
              <a:rPr sz="2800" spc="-80" dirty="0">
                <a:latin typeface="Verdana"/>
                <a:cs typeface="Verdana"/>
              </a:rPr>
              <a:t> </a:t>
            </a:r>
            <a:r>
              <a:rPr sz="2800" spc="-20" dirty="0">
                <a:latin typeface="Verdana"/>
                <a:cs typeface="Verdana"/>
              </a:rPr>
              <a:t>work 	</a:t>
            </a:r>
            <a:r>
              <a:rPr sz="2800" spc="-10" dirty="0">
                <a:latin typeface="Verdana"/>
                <a:cs typeface="Verdana"/>
              </a:rPr>
              <a:t>output.</a:t>
            </a:r>
            <a:endParaRPr sz="2800">
              <a:latin typeface="Verdana"/>
              <a:cs typeface="Verdan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grpSp>
        <p:nvGrpSpPr>
          <p:cNvPr id="5" name="object 5"/>
          <p:cNvGrpSpPr/>
          <p:nvPr/>
        </p:nvGrpSpPr>
        <p:grpSpPr>
          <a:xfrm>
            <a:off x="3896996" y="155575"/>
            <a:ext cx="3573145" cy="3309620"/>
            <a:chOff x="2525395" y="1755775"/>
            <a:chExt cx="3573145" cy="3309620"/>
          </a:xfrm>
        </p:grpSpPr>
        <p:sp>
          <p:nvSpPr>
            <p:cNvPr id="6" name="object 6"/>
            <p:cNvSpPr/>
            <p:nvPr/>
          </p:nvSpPr>
          <p:spPr>
            <a:xfrm>
              <a:off x="2531745" y="2038858"/>
              <a:ext cx="3560445" cy="3020060"/>
            </a:xfrm>
            <a:custGeom>
              <a:avLst/>
              <a:gdLst/>
              <a:ahLst/>
              <a:cxnLst/>
              <a:rect l="l" t="t" r="r" b="b"/>
              <a:pathLst>
                <a:path w="3560445" h="3020060">
                  <a:moveTo>
                    <a:pt x="44450" y="2973831"/>
                  </a:moveTo>
                  <a:lnTo>
                    <a:pt x="3559937" y="2975483"/>
                  </a:lnTo>
                </a:path>
                <a:path w="3560445" h="3020060">
                  <a:moveTo>
                    <a:pt x="3483737" y="2930905"/>
                  </a:moveTo>
                  <a:lnTo>
                    <a:pt x="3559937" y="2975483"/>
                  </a:lnTo>
                  <a:lnTo>
                    <a:pt x="3483737" y="3019805"/>
                  </a:lnTo>
                </a:path>
                <a:path w="3560445" h="3020060">
                  <a:moveTo>
                    <a:pt x="43687" y="2975355"/>
                  </a:moveTo>
                  <a:lnTo>
                    <a:pt x="44450" y="0"/>
                  </a:lnTo>
                </a:path>
                <a:path w="3560445" h="3020060">
                  <a:moveTo>
                    <a:pt x="0" y="76072"/>
                  </a:moveTo>
                  <a:lnTo>
                    <a:pt x="44450" y="0"/>
                  </a:lnTo>
                  <a:lnTo>
                    <a:pt x="88900" y="76200"/>
                  </a:lnTo>
                </a:path>
              </a:pathLst>
            </a:custGeom>
            <a:ln w="12700">
              <a:solidFill>
                <a:srgbClr val="000000"/>
              </a:solidFill>
            </a:ln>
          </p:spPr>
          <p:txBody>
            <a:bodyPr wrap="square" lIns="0" tIns="0" rIns="0" bIns="0" rtlCol="0"/>
            <a:lstStyle/>
            <a:p>
              <a:endParaRPr sz="1800"/>
            </a:p>
          </p:txBody>
        </p:sp>
        <p:sp>
          <p:nvSpPr>
            <p:cNvPr id="7" name="object 7"/>
            <p:cNvSpPr/>
            <p:nvPr/>
          </p:nvSpPr>
          <p:spPr>
            <a:xfrm>
              <a:off x="3005201" y="1934845"/>
              <a:ext cx="2393950" cy="2705100"/>
            </a:xfrm>
            <a:custGeom>
              <a:avLst/>
              <a:gdLst/>
              <a:ahLst/>
              <a:cxnLst/>
              <a:rect l="l" t="t" r="r" b="b"/>
              <a:pathLst>
                <a:path w="2393950" h="2705100">
                  <a:moveTo>
                    <a:pt x="2393569" y="1277746"/>
                  </a:moveTo>
                  <a:lnTo>
                    <a:pt x="2349246" y="1310639"/>
                  </a:lnTo>
                  <a:lnTo>
                    <a:pt x="2304796" y="1343405"/>
                  </a:lnTo>
                  <a:lnTo>
                    <a:pt x="2260091" y="1376171"/>
                  </a:lnTo>
                  <a:lnTo>
                    <a:pt x="2215261" y="1408683"/>
                  </a:lnTo>
                  <a:lnTo>
                    <a:pt x="2170303" y="1440941"/>
                  </a:lnTo>
                  <a:lnTo>
                    <a:pt x="2125091" y="1473200"/>
                  </a:lnTo>
                  <a:lnTo>
                    <a:pt x="2079878" y="1505203"/>
                  </a:lnTo>
                  <a:lnTo>
                    <a:pt x="2034539" y="1537080"/>
                  </a:lnTo>
                  <a:lnTo>
                    <a:pt x="1989074" y="1568830"/>
                  </a:lnTo>
                  <a:lnTo>
                    <a:pt x="1943608" y="1600327"/>
                  </a:lnTo>
                  <a:lnTo>
                    <a:pt x="1898014" y="1631568"/>
                  </a:lnTo>
                  <a:lnTo>
                    <a:pt x="1852295" y="1662683"/>
                  </a:lnTo>
                  <a:lnTo>
                    <a:pt x="1806575" y="1693544"/>
                  </a:lnTo>
                  <a:lnTo>
                    <a:pt x="1760854" y="1724278"/>
                  </a:lnTo>
                  <a:lnTo>
                    <a:pt x="1715135" y="1754631"/>
                  </a:lnTo>
                  <a:lnTo>
                    <a:pt x="1669288" y="1784857"/>
                  </a:lnTo>
                  <a:lnTo>
                    <a:pt x="1623568" y="1814829"/>
                  </a:lnTo>
                  <a:lnTo>
                    <a:pt x="1577848" y="1844547"/>
                  </a:lnTo>
                  <a:lnTo>
                    <a:pt x="1532127" y="1874011"/>
                  </a:lnTo>
                  <a:lnTo>
                    <a:pt x="1486408" y="1903221"/>
                  </a:lnTo>
                  <a:lnTo>
                    <a:pt x="1440814" y="1932177"/>
                  </a:lnTo>
                  <a:lnTo>
                    <a:pt x="1395222" y="1960752"/>
                  </a:lnTo>
                  <a:lnTo>
                    <a:pt x="1349756" y="1989073"/>
                  </a:lnTo>
                  <a:lnTo>
                    <a:pt x="1304289" y="2017140"/>
                  </a:lnTo>
                  <a:lnTo>
                    <a:pt x="1259077" y="2044953"/>
                  </a:lnTo>
                  <a:lnTo>
                    <a:pt x="1213865" y="2072385"/>
                  </a:lnTo>
                  <a:lnTo>
                    <a:pt x="1168908" y="2099563"/>
                  </a:lnTo>
                  <a:lnTo>
                    <a:pt x="1124077" y="2126360"/>
                  </a:lnTo>
                  <a:lnTo>
                    <a:pt x="1079246" y="2152777"/>
                  </a:lnTo>
                  <a:lnTo>
                    <a:pt x="1034796" y="2178938"/>
                  </a:lnTo>
                  <a:lnTo>
                    <a:pt x="990346" y="2204719"/>
                  </a:lnTo>
                  <a:lnTo>
                    <a:pt x="946150" y="2230119"/>
                  </a:lnTo>
                  <a:lnTo>
                    <a:pt x="902208" y="2255138"/>
                  </a:lnTo>
                  <a:lnTo>
                    <a:pt x="858520" y="2279904"/>
                  </a:lnTo>
                  <a:lnTo>
                    <a:pt x="814959" y="2304160"/>
                  </a:lnTo>
                  <a:lnTo>
                    <a:pt x="771778" y="2328036"/>
                  </a:lnTo>
                  <a:lnTo>
                    <a:pt x="728726" y="2351659"/>
                  </a:lnTo>
                  <a:lnTo>
                    <a:pt x="686053" y="2374772"/>
                  </a:lnTo>
                  <a:lnTo>
                    <a:pt x="643509" y="2397379"/>
                  </a:lnTo>
                  <a:lnTo>
                    <a:pt x="601472" y="2419730"/>
                  </a:lnTo>
                  <a:lnTo>
                    <a:pt x="559562" y="2441574"/>
                  </a:lnTo>
                  <a:lnTo>
                    <a:pt x="518033" y="2463037"/>
                  </a:lnTo>
                  <a:lnTo>
                    <a:pt x="476885" y="2483992"/>
                  </a:lnTo>
                  <a:lnTo>
                    <a:pt x="436118" y="2504566"/>
                  </a:lnTo>
                  <a:lnTo>
                    <a:pt x="395604" y="2524632"/>
                  </a:lnTo>
                  <a:lnTo>
                    <a:pt x="355600" y="2544317"/>
                  </a:lnTo>
                  <a:lnTo>
                    <a:pt x="315849" y="2563494"/>
                  </a:lnTo>
                  <a:lnTo>
                    <a:pt x="276606" y="2582163"/>
                  </a:lnTo>
                  <a:lnTo>
                    <a:pt x="237744" y="2600324"/>
                  </a:lnTo>
                  <a:lnTo>
                    <a:pt x="199262" y="2618104"/>
                  </a:lnTo>
                  <a:lnTo>
                    <a:pt x="161162" y="2635249"/>
                  </a:lnTo>
                  <a:lnTo>
                    <a:pt x="123698" y="2651886"/>
                  </a:lnTo>
                  <a:lnTo>
                    <a:pt x="86613" y="2668142"/>
                  </a:lnTo>
                  <a:lnTo>
                    <a:pt x="49911" y="2683763"/>
                  </a:lnTo>
                  <a:lnTo>
                    <a:pt x="13843" y="2698877"/>
                  </a:lnTo>
                </a:path>
                <a:path w="2393950" h="2705100">
                  <a:moveTo>
                    <a:pt x="2389632" y="1296034"/>
                  </a:moveTo>
                  <a:lnTo>
                    <a:pt x="2391156" y="0"/>
                  </a:lnTo>
                </a:path>
                <a:path w="2393950" h="2705100">
                  <a:moveTo>
                    <a:pt x="2159" y="2705099"/>
                  </a:moveTo>
                  <a:lnTo>
                    <a:pt x="0" y="1948687"/>
                  </a:lnTo>
                </a:path>
                <a:path w="2393950" h="2705100">
                  <a:moveTo>
                    <a:pt x="2392299" y="8381"/>
                  </a:moveTo>
                  <a:lnTo>
                    <a:pt x="2343150" y="57403"/>
                  </a:lnTo>
                  <a:lnTo>
                    <a:pt x="2294001" y="106044"/>
                  </a:lnTo>
                  <a:lnTo>
                    <a:pt x="2244852" y="154431"/>
                  </a:lnTo>
                  <a:lnTo>
                    <a:pt x="2195703" y="202437"/>
                  </a:lnTo>
                  <a:lnTo>
                    <a:pt x="2146681" y="250189"/>
                  </a:lnTo>
                  <a:lnTo>
                    <a:pt x="2097659" y="297560"/>
                  </a:lnTo>
                  <a:lnTo>
                    <a:pt x="2048764" y="344677"/>
                  </a:lnTo>
                  <a:lnTo>
                    <a:pt x="1999869" y="391287"/>
                  </a:lnTo>
                  <a:lnTo>
                    <a:pt x="1951227" y="437514"/>
                  </a:lnTo>
                  <a:lnTo>
                    <a:pt x="1902587" y="483488"/>
                  </a:lnTo>
                  <a:lnTo>
                    <a:pt x="1854200" y="528954"/>
                  </a:lnTo>
                  <a:lnTo>
                    <a:pt x="1805939" y="573913"/>
                  </a:lnTo>
                  <a:lnTo>
                    <a:pt x="1757807" y="618489"/>
                  </a:lnTo>
                  <a:lnTo>
                    <a:pt x="1709927" y="662685"/>
                  </a:lnTo>
                  <a:lnTo>
                    <a:pt x="1662302" y="706374"/>
                  </a:lnTo>
                  <a:lnTo>
                    <a:pt x="1614804" y="749553"/>
                  </a:lnTo>
                  <a:lnTo>
                    <a:pt x="1567688" y="792226"/>
                  </a:lnTo>
                  <a:lnTo>
                    <a:pt x="1520698" y="834389"/>
                  </a:lnTo>
                  <a:lnTo>
                    <a:pt x="1474089" y="876045"/>
                  </a:lnTo>
                  <a:lnTo>
                    <a:pt x="1427734" y="917066"/>
                  </a:lnTo>
                  <a:lnTo>
                    <a:pt x="1381760" y="957579"/>
                  </a:lnTo>
                  <a:lnTo>
                    <a:pt x="1336166" y="997584"/>
                  </a:lnTo>
                  <a:lnTo>
                    <a:pt x="1290827" y="1036954"/>
                  </a:lnTo>
                  <a:lnTo>
                    <a:pt x="1245997" y="1075816"/>
                  </a:lnTo>
                  <a:lnTo>
                    <a:pt x="1201420" y="1113916"/>
                  </a:lnTo>
                  <a:lnTo>
                    <a:pt x="1157351" y="1151508"/>
                  </a:lnTo>
                  <a:lnTo>
                    <a:pt x="1113663" y="1188339"/>
                  </a:lnTo>
                  <a:lnTo>
                    <a:pt x="1070356" y="1224660"/>
                  </a:lnTo>
                  <a:lnTo>
                    <a:pt x="1027557" y="1260220"/>
                  </a:lnTo>
                  <a:lnTo>
                    <a:pt x="985265" y="1295018"/>
                  </a:lnTo>
                  <a:lnTo>
                    <a:pt x="943483" y="1329181"/>
                  </a:lnTo>
                  <a:lnTo>
                    <a:pt x="902208" y="1362709"/>
                  </a:lnTo>
                  <a:lnTo>
                    <a:pt x="861440" y="1395476"/>
                  </a:lnTo>
                  <a:lnTo>
                    <a:pt x="821309" y="1427479"/>
                  </a:lnTo>
                  <a:lnTo>
                    <a:pt x="781685" y="1458721"/>
                  </a:lnTo>
                  <a:lnTo>
                    <a:pt x="742569" y="1489202"/>
                  </a:lnTo>
                  <a:lnTo>
                    <a:pt x="704214" y="1518792"/>
                  </a:lnTo>
                  <a:lnTo>
                    <a:pt x="666369" y="1547749"/>
                  </a:lnTo>
                  <a:lnTo>
                    <a:pt x="629158" y="1575815"/>
                  </a:lnTo>
                  <a:lnTo>
                    <a:pt x="592582" y="1602993"/>
                  </a:lnTo>
                  <a:lnTo>
                    <a:pt x="556768" y="1629409"/>
                  </a:lnTo>
                  <a:lnTo>
                    <a:pt x="521588" y="1654937"/>
                  </a:lnTo>
                  <a:lnTo>
                    <a:pt x="487172" y="1679702"/>
                  </a:lnTo>
                  <a:lnTo>
                    <a:pt x="453389" y="1703450"/>
                  </a:lnTo>
                  <a:lnTo>
                    <a:pt x="420370" y="1726310"/>
                  </a:lnTo>
                  <a:lnTo>
                    <a:pt x="388238" y="1748281"/>
                  </a:lnTo>
                  <a:lnTo>
                    <a:pt x="326136" y="1789429"/>
                  </a:lnTo>
                  <a:lnTo>
                    <a:pt x="267208" y="1826767"/>
                  </a:lnTo>
                  <a:lnTo>
                    <a:pt x="211836" y="1860041"/>
                  </a:lnTo>
                  <a:lnTo>
                    <a:pt x="159893" y="1889378"/>
                  </a:lnTo>
                  <a:lnTo>
                    <a:pt x="111632" y="1914524"/>
                  </a:lnTo>
                  <a:lnTo>
                    <a:pt x="67182" y="1935352"/>
                  </a:lnTo>
                  <a:lnTo>
                    <a:pt x="26669" y="1951735"/>
                  </a:lnTo>
                  <a:lnTo>
                    <a:pt x="8000" y="1958339"/>
                  </a:lnTo>
                </a:path>
              </a:pathLst>
            </a:custGeom>
            <a:ln w="19050">
              <a:solidFill>
                <a:srgbClr val="497DBA"/>
              </a:solidFill>
            </a:ln>
          </p:spPr>
          <p:txBody>
            <a:bodyPr wrap="square" lIns="0" tIns="0" rIns="0" bIns="0" rtlCol="0"/>
            <a:lstStyle/>
            <a:p>
              <a:endParaRPr sz="1800"/>
            </a:p>
          </p:txBody>
        </p:sp>
        <p:pic>
          <p:nvPicPr>
            <p:cNvPr id="8" name="object 8"/>
            <p:cNvPicPr/>
            <p:nvPr/>
          </p:nvPicPr>
          <p:blipFill>
            <a:blip r:embed="rId2" cstate="print"/>
            <a:stretch>
              <a:fillRect/>
            </a:stretch>
          </p:blipFill>
          <p:spPr>
            <a:xfrm>
              <a:off x="5334508" y="2903956"/>
              <a:ext cx="120561" cy="210337"/>
            </a:xfrm>
            <a:prstGeom prst="rect">
              <a:avLst/>
            </a:prstGeom>
          </p:spPr>
        </p:pic>
        <p:pic>
          <p:nvPicPr>
            <p:cNvPr id="9" name="object 9"/>
            <p:cNvPicPr/>
            <p:nvPr/>
          </p:nvPicPr>
          <p:blipFill>
            <a:blip r:embed="rId3" cstate="print"/>
            <a:stretch>
              <a:fillRect/>
            </a:stretch>
          </p:blipFill>
          <p:spPr>
            <a:xfrm>
              <a:off x="3325495" y="3585451"/>
              <a:ext cx="208419" cy="161429"/>
            </a:xfrm>
            <a:prstGeom prst="rect">
              <a:avLst/>
            </a:prstGeom>
          </p:spPr>
        </p:pic>
        <p:pic>
          <p:nvPicPr>
            <p:cNvPr id="10" name="object 10"/>
            <p:cNvPicPr/>
            <p:nvPr/>
          </p:nvPicPr>
          <p:blipFill>
            <a:blip r:embed="rId4" cstate="print"/>
            <a:stretch>
              <a:fillRect/>
            </a:stretch>
          </p:blipFill>
          <p:spPr>
            <a:xfrm>
              <a:off x="4874005" y="3422751"/>
              <a:ext cx="201510" cy="163601"/>
            </a:xfrm>
            <a:prstGeom prst="rect">
              <a:avLst/>
            </a:prstGeom>
          </p:spPr>
        </p:pic>
        <p:pic>
          <p:nvPicPr>
            <p:cNvPr id="11" name="object 11"/>
            <p:cNvPicPr/>
            <p:nvPr/>
          </p:nvPicPr>
          <p:blipFill>
            <a:blip r:embed="rId5" cstate="print"/>
            <a:stretch>
              <a:fillRect/>
            </a:stretch>
          </p:blipFill>
          <p:spPr>
            <a:xfrm>
              <a:off x="2948432" y="4164431"/>
              <a:ext cx="120561" cy="210337"/>
            </a:xfrm>
            <a:prstGeom prst="rect">
              <a:avLst/>
            </a:prstGeom>
          </p:spPr>
        </p:pic>
        <p:pic>
          <p:nvPicPr>
            <p:cNvPr id="12" name="object 12"/>
            <p:cNvPicPr/>
            <p:nvPr/>
          </p:nvPicPr>
          <p:blipFill>
            <a:blip r:embed="rId6" cstate="print"/>
            <a:stretch>
              <a:fillRect/>
            </a:stretch>
          </p:blipFill>
          <p:spPr>
            <a:xfrm>
              <a:off x="4597273" y="2327351"/>
              <a:ext cx="422033" cy="415213"/>
            </a:xfrm>
            <a:prstGeom prst="rect">
              <a:avLst/>
            </a:prstGeom>
          </p:spPr>
        </p:pic>
        <p:sp>
          <p:nvSpPr>
            <p:cNvPr id="13" name="object 13"/>
            <p:cNvSpPr/>
            <p:nvPr/>
          </p:nvSpPr>
          <p:spPr>
            <a:xfrm>
              <a:off x="4597273" y="2327275"/>
              <a:ext cx="422275" cy="415290"/>
            </a:xfrm>
            <a:custGeom>
              <a:avLst/>
              <a:gdLst/>
              <a:ahLst/>
              <a:cxnLst/>
              <a:rect l="l" t="t" r="r" b="b"/>
              <a:pathLst>
                <a:path w="422275" h="415289">
                  <a:moveTo>
                    <a:pt x="79755" y="0"/>
                  </a:moveTo>
                  <a:lnTo>
                    <a:pt x="379984" y="292353"/>
                  </a:lnTo>
                  <a:lnTo>
                    <a:pt x="419862" y="251460"/>
                  </a:lnTo>
                  <a:lnTo>
                    <a:pt x="422021" y="413130"/>
                  </a:lnTo>
                  <a:lnTo>
                    <a:pt x="260476" y="415289"/>
                  </a:lnTo>
                  <a:lnTo>
                    <a:pt x="300354" y="374269"/>
                  </a:lnTo>
                  <a:lnTo>
                    <a:pt x="0" y="81914"/>
                  </a:lnTo>
                  <a:lnTo>
                    <a:pt x="79755" y="0"/>
                  </a:lnTo>
                  <a:close/>
                </a:path>
              </a:pathLst>
            </a:custGeom>
            <a:ln w="12700">
              <a:solidFill>
                <a:srgbClr val="385D89"/>
              </a:solidFill>
            </a:ln>
          </p:spPr>
          <p:txBody>
            <a:bodyPr wrap="square" lIns="0" tIns="0" rIns="0" bIns="0" rtlCol="0"/>
            <a:lstStyle/>
            <a:p>
              <a:endParaRPr sz="1800"/>
            </a:p>
          </p:txBody>
        </p:sp>
        <p:pic>
          <p:nvPicPr>
            <p:cNvPr id="14" name="object 14"/>
            <p:cNvPicPr/>
            <p:nvPr/>
          </p:nvPicPr>
          <p:blipFill>
            <a:blip r:embed="rId7" cstate="print"/>
            <a:stretch>
              <a:fillRect/>
            </a:stretch>
          </p:blipFill>
          <p:spPr>
            <a:xfrm>
              <a:off x="3235452" y="4219816"/>
              <a:ext cx="357073" cy="491248"/>
            </a:xfrm>
            <a:prstGeom prst="rect">
              <a:avLst/>
            </a:prstGeom>
          </p:spPr>
        </p:pic>
        <p:sp>
          <p:nvSpPr>
            <p:cNvPr id="15" name="object 15"/>
            <p:cNvSpPr/>
            <p:nvPr/>
          </p:nvSpPr>
          <p:spPr>
            <a:xfrm>
              <a:off x="3235452" y="4219701"/>
              <a:ext cx="357505" cy="491490"/>
            </a:xfrm>
            <a:custGeom>
              <a:avLst/>
              <a:gdLst/>
              <a:ahLst/>
              <a:cxnLst/>
              <a:rect l="l" t="t" r="r" b="b"/>
              <a:pathLst>
                <a:path w="357504" h="491489">
                  <a:moveTo>
                    <a:pt x="99187" y="0"/>
                  </a:moveTo>
                  <a:lnTo>
                    <a:pt x="307467" y="363728"/>
                  </a:lnTo>
                  <a:lnTo>
                    <a:pt x="356997" y="335280"/>
                  </a:lnTo>
                  <a:lnTo>
                    <a:pt x="314706" y="491363"/>
                  </a:lnTo>
                  <a:lnTo>
                    <a:pt x="158623" y="448945"/>
                  </a:lnTo>
                  <a:lnTo>
                    <a:pt x="208280" y="420497"/>
                  </a:lnTo>
                  <a:lnTo>
                    <a:pt x="0" y="56896"/>
                  </a:lnTo>
                  <a:lnTo>
                    <a:pt x="99187" y="0"/>
                  </a:lnTo>
                  <a:close/>
                </a:path>
              </a:pathLst>
            </a:custGeom>
            <a:ln w="12700">
              <a:solidFill>
                <a:srgbClr val="385D89"/>
              </a:solidFill>
            </a:ln>
          </p:spPr>
          <p:txBody>
            <a:bodyPr wrap="square" lIns="0" tIns="0" rIns="0" bIns="0" rtlCol="0"/>
            <a:lstStyle/>
            <a:p>
              <a:endParaRPr sz="1800"/>
            </a:p>
          </p:txBody>
        </p:sp>
        <p:sp>
          <p:nvSpPr>
            <p:cNvPr id="16" name="object 16"/>
            <p:cNvSpPr/>
            <p:nvPr/>
          </p:nvSpPr>
          <p:spPr>
            <a:xfrm>
              <a:off x="3033395" y="3200780"/>
              <a:ext cx="2362200" cy="687705"/>
            </a:xfrm>
            <a:custGeom>
              <a:avLst/>
              <a:gdLst/>
              <a:ahLst/>
              <a:cxnLst/>
              <a:rect l="l" t="t" r="r" b="b"/>
              <a:pathLst>
                <a:path w="2362200" h="687704">
                  <a:moveTo>
                    <a:pt x="2362200" y="3683"/>
                  </a:moveTo>
                  <a:lnTo>
                    <a:pt x="950087" y="0"/>
                  </a:lnTo>
                </a:path>
                <a:path w="2362200" h="687704">
                  <a:moveTo>
                    <a:pt x="0" y="685800"/>
                  </a:moveTo>
                  <a:lnTo>
                    <a:pt x="1371600" y="687324"/>
                  </a:lnTo>
                </a:path>
              </a:pathLst>
            </a:custGeom>
            <a:ln w="12700">
              <a:solidFill>
                <a:srgbClr val="497DBA"/>
              </a:solidFill>
              <a:prstDash val="sysDash"/>
            </a:ln>
          </p:spPr>
          <p:txBody>
            <a:bodyPr wrap="square" lIns="0" tIns="0" rIns="0" bIns="0" rtlCol="0"/>
            <a:lstStyle/>
            <a:p>
              <a:endParaRPr sz="1800"/>
            </a:p>
          </p:txBody>
        </p:sp>
        <p:sp>
          <p:nvSpPr>
            <p:cNvPr id="17" name="object 17"/>
            <p:cNvSpPr/>
            <p:nvPr/>
          </p:nvSpPr>
          <p:spPr>
            <a:xfrm>
              <a:off x="2873248" y="3228466"/>
              <a:ext cx="716280" cy="551815"/>
            </a:xfrm>
            <a:custGeom>
              <a:avLst/>
              <a:gdLst/>
              <a:ahLst/>
              <a:cxnLst/>
              <a:rect l="l" t="t" r="r" b="b"/>
              <a:pathLst>
                <a:path w="716279" h="551814">
                  <a:moveTo>
                    <a:pt x="30733" y="551434"/>
                  </a:moveTo>
                  <a:lnTo>
                    <a:pt x="8635" y="508127"/>
                  </a:lnTo>
                  <a:lnTo>
                    <a:pt x="0" y="463042"/>
                  </a:lnTo>
                  <a:lnTo>
                    <a:pt x="4571" y="419481"/>
                  </a:lnTo>
                  <a:lnTo>
                    <a:pt x="22097" y="380746"/>
                  </a:lnTo>
                  <a:lnTo>
                    <a:pt x="52069" y="350138"/>
                  </a:lnTo>
                  <a:lnTo>
                    <a:pt x="176783" y="262382"/>
                  </a:lnTo>
                  <a:lnTo>
                    <a:pt x="206756" y="231775"/>
                  </a:lnTo>
                  <a:lnTo>
                    <a:pt x="224281" y="193040"/>
                  </a:lnTo>
                  <a:lnTo>
                    <a:pt x="228853" y="149479"/>
                  </a:lnTo>
                  <a:lnTo>
                    <a:pt x="220344" y="104267"/>
                  </a:lnTo>
                  <a:lnTo>
                    <a:pt x="198119" y="60960"/>
                  </a:lnTo>
                  <a:lnTo>
                    <a:pt x="231394" y="96520"/>
                  </a:lnTo>
                  <a:lnTo>
                    <a:pt x="271018" y="119887"/>
                  </a:lnTo>
                  <a:lnTo>
                    <a:pt x="313563" y="130175"/>
                  </a:lnTo>
                  <a:lnTo>
                    <a:pt x="355981" y="126873"/>
                  </a:lnTo>
                  <a:lnTo>
                    <a:pt x="394842" y="108966"/>
                  </a:lnTo>
                  <a:lnTo>
                    <a:pt x="519556" y="21209"/>
                  </a:lnTo>
                  <a:lnTo>
                    <a:pt x="558546" y="3302"/>
                  </a:lnTo>
                  <a:lnTo>
                    <a:pt x="600837" y="0"/>
                  </a:lnTo>
                  <a:lnTo>
                    <a:pt x="643509" y="10413"/>
                  </a:lnTo>
                  <a:lnTo>
                    <a:pt x="683005" y="33655"/>
                  </a:lnTo>
                  <a:lnTo>
                    <a:pt x="716279" y="69215"/>
                  </a:lnTo>
                </a:path>
              </a:pathLst>
            </a:custGeom>
            <a:ln w="12698">
              <a:solidFill>
                <a:srgbClr val="497DBA"/>
              </a:solidFill>
            </a:ln>
          </p:spPr>
          <p:txBody>
            <a:bodyPr wrap="square" lIns="0" tIns="0" rIns="0" bIns="0" rtlCol="0"/>
            <a:lstStyle/>
            <a:p>
              <a:endParaRPr sz="1800"/>
            </a:p>
          </p:txBody>
        </p:sp>
        <p:sp>
          <p:nvSpPr>
            <p:cNvPr id="18" name="object 18"/>
            <p:cNvSpPr/>
            <p:nvPr/>
          </p:nvSpPr>
          <p:spPr>
            <a:xfrm>
              <a:off x="3578733" y="1762125"/>
              <a:ext cx="1684655" cy="1470025"/>
            </a:xfrm>
            <a:custGeom>
              <a:avLst/>
              <a:gdLst/>
              <a:ahLst/>
              <a:cxnLst/>
              <a:rect l="l" t="t" r="r" b="b"/>
              <a:pathLst>
                <a:path w="1684654" h="1470025">
                  <a:moveTo>
                    <a:pt x="38988" y="1469516"/>
                  </a:moveTo>
                  <a:lnTo>
                    <a:pt x="12826" y="1428496"/>
                  </a:lnTo>
                  <a:lnTo>
                    <a:pt x="0" y="1384427"/>
                  </a:lnTo>
                  <a:lnTo>
                    <a:pt x="380" y="1340612"/>
                  </a:lnTo>
                  <a:lnTo>
                    <a:pt x="14096" y="1300352"/>
                  </a:lnTo>
                  <a:lnTo>
                    <a:pt x="41020" y="1267078"/>
                  </a:lnTo>
                  <a:lnTo>
                    <a:pt x="661288" y="734822"/>
                  </a:lnTo>
                  <a:lnTo>
                    <a:pt x="688213" y="701548"/>
                  </a:lnTo>
                  <a:lnTo>
                    <a:pt x="701801" y="661288"/>
                  </a:lnTo>
                  <a:lnTo>
                    <a:pt x="702309" y="617474"/>
                  </a:lnTo>
                  <a:lnTo>
                    <a:pt x="689355" y="573277"/>
                  </a:lnTo>
                  <a:lnTo>
                    <a:pt x="663193" y="532384"/>
                  </a:lnTo>
                  <a:lnTo>
                    <a:pt x="699642" y="564514"/>
                  </a:lnTo>
                  <a:lnTo>
                    <a:pt x="741299" y="583946"/>
                  </a:lnTo>
                  <a:lnTo>
                    <a:pt x="784732" y="590169"/>
                  </a:lnTo>
                  <a:lnTo>
                    <a:pt x="826515" y="582802"/>
                  </a:lnTo>
                  <a:lnTo>
                    <a:pt x="863600" y="561213"/>
                  </a:lnTo>
                  <a:lnTo>
                    <a:pt x="1483867" y="28955"/>
                  </a:lnTo>
                  <a:lnTo>
                    <a:pt x="1520825" y="7492"/>
                  </a:lnTo>
                  <a:lnTo>
                    <a:pt x="1562734" y="0"/>
                  </a:lnTo>
                  <a:lnTo>
                    <a:pt x="1606168" y="6223"/>
                  </a:lnTo>
                  <a:lnTo>
                    <a:pt x="1647697" y="25653"/>
                  </a:lnTo>
                  <a:lnTo>
                    <a:pt x="1684274" y="57785"/>
                  </a:lnTo>
                </a:path>
              </a:pathLst>
            </a:custGeom>
            <a:ln w="12700">
              <a:solidFill>
                <a:srgbClr val="497DBA"/>
              </a:solidFill>
            </a:ln>
          </p:spPr>
          <p:txBody>
            <a:bodyPr wrap="square" lIns="0" tIns="0" rIns="0" bIns="0" rtlCol="0"/>
            <a:lstStyle/>
            <a:p>
              <a:endParaRPr sz="1800"/>
            </a:p>
          </p:txBody>
        </p:sp>
        <p:sp>
          <p:nvSpPr>
            <p:cNvPr id="19" name="object 19"/>
            <p:cNvSpPr/>
            <p:nvPr/>
          </p:nvSpPr>
          <p:spPr>
            <a:xfrm>
              <a:off x="3092831" y="4027551"/>
              <a:ext cx="1443990" cy="777875"/>
            </a:xfrm>
            <a:custGeom>
              <a:avLst/>
              <a:gdLst/>
              <a:ahLst/>
              <a:cxnLst/>
              <a:rect l="l" t="t" r="r" b="b"/>
              <a:pathLst>
                <a:path w="1443989" h="777875">
                  <a:moveTo>
                    <a:pt x="1428115" y="0"/>
                  </a:moveTo>
                  <a:lnTo>
                    <a:pt x="1442846" y="46355"/>
                  </a:lnTo>
                  <a:lnTo>
                    <a:pt x="1443863" y="92201"/>
                  </a:lnTo>
                  <a:lnTo>
                    <a:pt x="1432179" y="134493"/>
                  </a:lnTo>
                  <a:lnTo>
                    <a:pt x="1408557" y="169799"/>
                  </a:lnTo>
                  <a:lnTo>
                    <a:pt x="1374013" y="195072"/>
                  </a:lnTo>
                  <a:lnTo>
                    <a:pt x="900176" y="422910"/>
                  </a:lnTo>
                  <a:lnTo>
                    <a:pt x="865632" y="448182"/>
                  </a:lnTo>
                  <a:lnTo>
                    <a:pt x="842009" y="483616"/>
                  </a:lnTo>
                  <a:lnTo>
                    <a:pt x="830326" y="525780"/>
                  </a:lnTo>
                  <a:lnTo>
                    <a:pt x="831342" y="571754"/>
                  </a:lnTo>
                  <a:lnTo>
                    <a:pt x="846073" y="618109"/>
                  </a:lnTo>
                  <a:lnTo>
                    <a:pt x="819149" y="577596"/>
                  </a:lnTo>
                  <a:lnTo>
                    <a:pt x="783970" y="548132"/>
                  </a:lnTo>
                  <a:lnTo>
                    <a:pt x="743584" y="530860"/>
                  </a:lnTo>
                  <a:lnTo>
                    <a:pt x="701294" y="527176"/>
                  </a:lnTo>
                  <a:lnTo>
                    <a:pt x="659892" y="538480"/>
                  </a:lnTo>
                  <a:lnTo>
                    <a:pt x="186181" y="766318"/>
                  </a:lnTo>
                  <a:lnTo>
                    <a:pt x="144780" y="777621"/>
                  </a:lnTo>
                  <a:lnTo>
                    <a:pt x="102488" y="773938"/>
                  </a:lnTo>
                  <a:lnTo>
                    <a:pt x="62102" y="756666"/>
                  </a:lnTo>
                  <a:lnTo>
                    <a:pt x="26924" y="727201"/>
                  </a:lnTo>
                  <a:lnTo>
                    <a:pt x="0" y="686688"/>
                  </a:lnTo>
                </a:path>
              </a:pathLst>
            </a:custGeom>
            <a:ln w="12698">
              <a:solidFill>
                <a:srgbClr val="497DBA"/>
              </a:solidFill>
            </a:ln>
          </p:spPr>
          <p:txBody>
            <a:bodyPr wrap="square" lIns="0" tIns="0" rIns="0" bIns="0" rtlCol="0"/>
            <a:lstStyle/>
            <a:p>
              <a:endParaRPr sz="1800"/>
            </a:p>
          </p:txBody>
        </p:sp>
        <p:sp>
          <p:nvSpPr>
            <p:cNvPr id="20" name="object 20"/>
            <p:cNvSpPr/>
            <p:nvPr/>
          </p:nvSpPr>
          <p:spPr>
            <a:xfrm>
              <a:off x="4526152" y="3311144"/>
              <a:ext cx="1022985" cy="749935"/>
            </a:xfrm>
            <a:custGeom>
              <a:avLst/>
              <a:gdLst/>
              <a:ahLst/>
              <a:cxnLst/>
              <a:rect l="l" t="t" r="r" b="b"/>
              <a:pathLst>
                <a:path w="1022985" h="749935">
                  <a:moveTo>
                    <a:pt x="993139" y="0"/>
                  </a:moveTo>
                  <a:lnTo>
                    <a:pt x="1014730" y="43687"/>
                  </a:lnTo>
                  <a:lnTo>
                    <a:pt x="1022731" y="88900"/>
                  </a:lnTo>
                  <a:lnTo>
                    <a:pt x="1017524" y="132333"/>
                  </a:lnTo>
                  <a:lnTo>
                    <a:pt x="999489" y="170941"/>
                  </a:lnTo>
                  <a:lnTo>
                    <a:pt x="969137" y="201040"/>
                  </a:lnTo>
                  <a:lnTo>
                    <a:pt x="692658" y="390016"/>
                  </a:lnTo>
                  <a:lnTo>
                    <a:pt x="662177" y="420115"/>
                  </a:lnTo>
                  <a:lnTo>
                    <a:pt x="644144" y="458723"/>
                  </a:lnTo>
                  <a:lnTo>
                    <a:pt x="638937" y="502157"/>
                  </a:lnTo>
                  <a:lnTo>
                    <a:pt x="646938" y="547369"/>
                  </a:lnTo>
                  <a:lnTo>
                    <a:pt x="668527" y="591057"/>
                  </a:lnTo>
                  <a:lnTo>
                    <a:pt x="635762" y="555116"/>
                  </a:lnTo>
                  <a:lnTo>
                    <a:pt x="596519" y="531240"/>
                  </a:lnTo>
                  <a:lnTo>
                    <a:pt x="554101" y="520191"/>
                  </a:lnTo>
                  <a:lnTo>
                    <a:pt x="511683" y="522985"/>
                  </a:lnTo>
                  <a:lnTo>
                    <a:pt x="472439" y="540384"/>
                  </a:lnTo>
                  <a:lnTo>
                    <a:pt x="195961" y="729233"/>
                  </a:lnTo>
                  <a:lnTo>
                    <a:pt x="156845" y="746632"/>
                  </a:lnTo>
                  <a:lnTo>
                    <a:pt x="114426" y="749426"/>
                  </a:lnTo>
                  <a:lnTo>
                    <a:pt x="72009" y="738504"/>
                  </a:lnTo>
                  <a:lnTo>
                    <a:pt x="32766" y="714628"/>
                  </a:lnTo>
                  <a:lnTo>
                    <a:pt x="0" y="678687"/>
                  </a:lnTo>
                </a:path>
              </a:pathLst>
            </a:custGeom>
            <a:ln w="12700">
              <a:solidFill>
                <a:srgbClr val="497DBA"/>
              </a:solidFill>
            </a:ln>
          </p:spPr>
          <p:txBody>
            <a:bodyPr wrap="square" lIns="0" tIns="0" rIns="0" bIns="0" rtlCol="0"/>
            <a:lstStyle/>
            <a:p>
              <a:endParaRPr sz="1800"/>
            </a:p>
          </p:txBody>
        </p:sp>
        <p:sp>
          <p:nvSpPr>
            <p:cNvPr id="21" name="object 21"/>
            <p:cNvSpPr/>
            <p:nvPr/>
          </p:nvSpPr>
          <p:spPr>
            <a:xfrm>
              <a:off x="3819271" y="3431158"/>
              <a:ext cx="914400" cy="227329"/>
            </a:xfrm>
            <a:custGeom>
              <a:avLst/>
              <a:gdLst/>
              <a:ahLst/>
              <a:cxnLst/>
              <a:rect l="l" t="t" r="r" b="b"/>
              <a:pathLst>
                <a:path w="914400" h="227329">
                  <a:moveTo>
                    <a:pt x="914273" y="226821"/>
                  </a:moveTo>
                  <a:lnTo>
                    <a:pt x="846963" y="225424"/>
                  </a:lnTo>
                  <a:lnTo>
                    <a:pt x="780668" y="221487"/>
                  </a:lnTo>
                  <a:lnTo>
                    <a:pt x="716661" y="215137"/>
                  </a:lnTo>
                  <a:lnTo>
                    <a:pt x="656081" y="206882"/>
                  </a:lnTo>
                  <a:lnTo>
                    <a:pt x="599820" y="196722"/>
                  </a:lnTo>
                  <a:lnTo>
                    <a:pt x="549275" y="185038"/>
                  </a:lnTo>
                  <a:lnTo>
                    <a:pt x="505332" y="172085"/>
                  </a:lnTo>
                  <a:lnTo>
                    <a:pt x="469264" y="158114"/>
                  </a:lnTo>
                  <a:lnTo>
                    <a:pt x="424941" y="128015"/>
                  </a:lnTo>
                  <a:lnTo>
                    <a:pt x="418973" y="112521"/>
                  </a:lnTo>
                  <a:lnTo>
                    <a:pt x="411861" y="95503"/>
                  </a:lnTo>
                  <a:lnTo>
                    <a:pt x="359155" y="62737"/>
                  </a:lnTo>
                  <a:lnTo>
                    <a:pt x="316611" y="47751"/>
                  </a:lnTo>
                  <a:lnTo>
                    <a:pt x="265175" y="34162"/>
                  </a:lnTo>
                  <a:lnTo>
                    <a:pt x="206248" y="22225"/>
                  </a:lnTo>
                  <a:lnTo>
                    <a:pt x="141477" y="12318"/>
                  </a:lnTo>
                  <a:lnTo>
                    <a:pt x="72262" y="4699"/>
                  </a:lnTo>
                  <a:lnTo>
                    <a:pt x="0" y="0"/>
                  </a:lnTo>
                </a:path>
              </a:pathLst>
            </a:custGeom>
            <a:ln w="19050">
              <a:solidFill>
                <a:srgbClr val="808080"/>
              </a:solidFill>
              <a:prstDash val="sysDash"/>
            </a:ln>
          </p:spPr>
          <p:txBody>
            <a:bodyPr wrap="square" lIns="0" tIns="0" rIns="0" bIns="0" rtlCol="0"/>
            <a:lstStyle/>
            <a:p>
              <a:endParaRPr sz="1800"/>
            </a:p>
          </p:txBody>
        </p:sp>
        <p:sp>
          <p:nvSpPr>
            <p:cNvPr id="22" name="object 22"/>
            <p:cNvSpPr/>
            <p:nvPr/>
          </p:nvSpPr>
          <p:spPr>
            <a:xfrm>
              <a:off x="3742944" y="3368802"/>
              <a:ext cx="128905" cy="127000"/>
            </a:xfrm>
            <a:custGeom>
              <a:avLst/>
              <a:gdLst/>
              <a:ahLst/>
              <a:cxnLst/>
              <a:rect l="l" t="t" r="r" b="b"/>
              <a:pathLst>
                <a:path w="128904" h="127000">
                  <a:moveTo>
                    <a:pt x="128396" y="0"/>
                  </a:moveTo>
                  <a:lnTo>
                    <a:pt x="0" y="60578"/>
                  </a:lnTo>
                  <a:lnTo>
                    <a:pt x="125475" y="127000"/>
                  </a:lnTo>
                  <a:lnTo>
                    <a:pt x="76200" y="62357"/>
                  </a:lnTo>
                  <a:lnTo>
                    <a:pt x="128396" y="0"/>
                  </a:lnTo>
                  <a:close/>
                </a:path>
              </a:pathLst>
            </a:custGeom>
            <a:solidFill>
              <a:srgbClr val="808080"/>
            </a:solidFill>
          </p:spPr>
          <p:txBody>
            <a:bodyPr wrap="square" lIns="0" tIns="0" rIns="0" bIns="0" rtlCol="0"/>
            <a:lstStyle/>
            <a:p>
              <a:endParaRPr sz="1800"/>
            </a:p>
          </p:txBody>
        </p:sp>
        <p:sp>
          <p:nvSpPr>
            <p:cNvPr id="23" name="object 23"/>
            <p:cNvSpPr/>
            <p:nvPr/>
          </p:nvSpPr>
          <p:spPr>
            <a:xfrm>
              <a:off x="4252595" y="3461639"/>
              <a:ext cx="1600200" cy="120650"/>
            </a:xfrm>
            <a:custGeom>
              <a:avLst/>
              <a:gdLst/>
              <a:ahLst/>
              <a:cxnLst/>
              <a:rect l="l" t="t" r="r" b="b"/>
              <a:pathLst>
                <a:path w="1600200" h="120650">
                  <a:moveTo>
                    <a:pt x="0" y="120141"/>
                  </a:moveTo>
                  <a:lnTo>
                    <a:pt x="1600200" y="0"/>
                  </a:lnTo>
                </a:path>
              </a:pathLst>
            </a:custGeom>
            <a:ln w="12700">
              <a:solidFill>
                <a:srgbClr val="000000"/>
              </a:solidFill>
            </a:ln>
          </p:spPr>
          <p:txBody>
            <a:bodyPr wrap="square" lIns="0" tIns="0" rIns="0" bIns="0" rtlCol="0"/>
            <a:lstStyle/>
            <a:p>
              <a:endParaRPr sz="1800"/>
            </a:p>
          </p:txBody>
        </p:sp>
      </p:grpSp>
      <p:sp>
        <p:nvSpPr>
          <p:cNvPr id="24" name="object 24"/>
          <p:cNvSpPr txBox="1">
            <a:spLocks noGrp="1"/>
          </p:cNvSpPr>
          <p:nvPr>
            <p:ph type="title"/>
          </p:nvPr>
        </p:nvSpPr>
        <p:spPr>
          <a:xfrm>
            <a:off x="3200401" y="-1447800"/>
            <a:ext cx="5128513" cy="1419748"/>
          </a:xfrm>
          <a:prstGeom prst="rect">
            <a:avLst/>
          </a:prstGeom>
        </p:spPr>
        <p:txBody>
          <a:bodyPr vert="horz" wrap="square" lIns="0" tIns="522097" rIns="0" bIns="0" rtlCol="0" anchor="t">
            <a:spAutoFit/>
          </a:bodyPr>
          <a:lstStyle/>
          <a:p>
            <a:pPr marL="271144">
              <a:spcBef>
                <a:spcPts val="105"/>
              </a:spcBef>
            </a:pPr>
            <a:r>
              <a:rPr sz="2900" dirty="0">
                <a:solidFill>
                  <a:srgbClr val="000000"/>
                </a:solidFill>
                <a:latin typeface="Verdana"/>
                <a:cs typeface="Verdana"/>
              </a:rPr>
              <a:t>Ideal</a:t>
            </a:r>
            <a:r>
              <a:rPr sz="2900" spc="-95" dirty="0">
                <a:solidFill>
                  <a:srgbClr val="000000"/>
                </a:solidFill>
                <a:latin typeface="Verdana"/>
                <a:cs typeface="Verdana"/>
              </a:rPr>
              <a:t> </a:t>
            </a:r>
            <a:r>
              <a:rPr sz="2900" dirty="0">
                <a:solidFill>
                  <a:srgbClr val="000000"/>
                </a:solidFill>
                <a:latin typeface="Verdana"/>
                <a:cs typeface="Verdana"/>
              </a:rPr>
              <a:t>Brayton</a:t>
            </a:r>
            <a:r>
              <a:rPr sz="2900" spc="-90" dirty="0">
                <a:solidFill>
                  <a:srgbClr val="000000"/>
                </a:solidFill>
                <a:latin typeface="Verdana"/>
                <a:cs typeface="Verdana"/>
              </a:rPr>
              <a:t> </a:t>
            </a:r>
            <a:r>
              <a:rPr sz="2900" dirty="0">
                <a:solidFill>
                  <a:srgbClr val="000000"/>
                </a:solidFill>
                <a:latin typeface="Verdana"/>
                <a:cs typeface="Verdana"/>
              </a:rPr>
              <a:t>cycle</a:t>
            </a:r>
            <a:r>
              <a:rPr sz="2900" spc="-45" dirty="0">
                <a:solidFill>
                  <a:srgbClr val="000000"/>
                </a:solidFill>
                <a:latin typeface="Verdana"/>
                <a:cs typeface="Verdana"/>
              </a:rPr>
              <a:t> </a:t>
            </a:r>
            <a:r>
              <a:rPr sz="2900" dirty="0">
                <a:solidFill>
                  <a:srgbClr val="000000"/>
                </a:solidFill>
                <a:latin typeface="Verdana"/>
                <a:cs typeface="Verdana"/>
              </a:rPr>
              <a:t>with</a:t>
            </a:r>
            <a:r>
              <a:rPr sz="2900" spc="-55"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25" name="object 25"/>
          <p:cNvSpPr txBox="1"/>
          <p:nvPr/>
        </p:nvSpPr>
        <p:spPr>
          <a:xfrm>
            <a:off x="3655822" y="670686"/>
            <a:ext cx="16637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T</a:t>
            </a:r>
            <a:endParaRPr sz="1800">
              <a:latin typeface="Verdana"/>
              <a:cs typeface="Verdana"/>
            </a:endParaRPr>
          </a:p>
        </p:txBody>
      </p:sp>
      <p:sp>
        <p:nvSpPr>
          <p:cNvPr id="26" name="object 26"/>
          <p:cNvSpPr txBox="1"/>
          <p:nvPr/>
        </p:nvSpPr>
        <p:spPr>
          <a:xfrm>
            <a:off x="4083431" y="1388491"/>
            <a:ext cx="720725" cy="321242"/>
          </a:xfrm>
          <a:prstGeom prst="rect">
            <a:avLst/>
          </a:prstGeom>
        </p:spPr>
        <p:txBody>
          <a:bodyPr vert="horz" wrap="square" lIns="0" tIns="13335" rIns="0" bIns="0" rtlCol="0">
            <a:spAutoFit/>
          </a:bodyPr>
          <a:lstStyle/>
          <a:p>
            <a:pPr marL="38100">
              <a:spcBef>
                <a:spcPts val="105"/>
              </a:spcBef>
            </a:pPr>
            <a:r>
              <a:rPr sz="3000" i="1" spc="-15" baseline="13888" dirty="0">
                <a:latin typeface="Verdana"/>
                <a:cs typeface="Verdana"/>
              </a:rPr>
              <a:t>q</a:t>
            </a:r>
            <a:r>
              <a:rPr sz="1350" i="1" spc="-10" dirty="0">
                <a:latin typeface="Verdana"/>
                <a:cs typeface="Verdana"/>
              </a:rPr>
              <a:t>regen</a:t>
            </a:r>
            <a:endParaRPr sz="1350">
              <a:latin typeface="Verdana"/>
              <a:cs typeface="Verdana"/>
            </a:endParaRPr>
          </a:p>
        </p:txBody>
      </p:sp>
      <p:sp>
        <p:nvSpPr>
          <p:cNvPr id="27" name="object 27"/>
          <p:cNvSpPr txBox="1"/>
          <p:nvPr/>
        </p:nvSpPr>
        <p:spPr>
          <a:xfrm>
            <a:off x="5221859" y="513714"/>
            <a:ext cx="382270" cy="321242"/>
          </a:xfrm>
          <a:prstGeom prst="rect">
            <a:avLst/>
          </a:prstGeom>
        </p:spPr>
        <p:txBody>
          <a:bodyPr vert="horz" wrap="square" lIns="0" tIns="13335" rIns="0" bIns="0" rtlCol="0">
            <a:spAutoFit/>
          </a:bodyPr>
          <a:lstStyle/>
          <a:p>
            <a:pPr marL="38100">
              <a:spcBef>
                <a:spcPts val="105"/>
              </a:spcBef>
            </a:pPr>
            <a:r>
              <a:rPr sz="3000" i="1" spc="-37" baseline="13888" dirty="0">
                <a:latin typeface="Verdana"/>
                <a:cs typeface="Verdana"/>
              </a:rPr>
              <a:t>q</a:t>
            </a:r>
            <a:r>
              <a:rPr sz="1350" i="1" spc="-25" dirty="0">
                <a:latin typeface="Verdana"/>
                <a:cs typeface="Verdana"/>
              </a:rPr>
              <a:t>in</a:t>
            </a:r>
            <a:endParaRPr sz="1350">
              <a:latin typeface="Verdana"/>
              <a:cs typeface="Verdana"/>
            </a:endParaRPr>
          </a:p>
        </p:txBody>
      </p:sp>
      <p:sp>
        <p:nvSpPr>
          <p:cNvPr id="28" name="object 28"/>
          <p:cNvSpPr txBox="1"/>
          <p:nvPr/>
        </p:nvSpPr>
        <p:spPr>
          <a:xfrm>
            <a:off x="4950079" y="1345819"/>
            <a:ext cx="446405" cy="525785"/>
          </a:xfrm>
          <a:prstGeom prst="rect">
            <a:avLst/>
          </a:prstGeom>
        </p:spPr>
        <p:txBody>
          <a:bodyPr vert="horz" wrap="square" lIns="0" tIns="12700" rIns="0" bIns="0" rtlCol="0">
            <a:spAutoFit/>
          </a:bodyPr>
          <a:lstStyle/>
          <a:p>
            <a:pPr marL="233678">
              <a:lnSpc>
                <a:spcPts val="2000"/>
              </a:lnSpc>
              <a:spcBef>
                <a:spcPts val="100"/>
              </a:spcBef>
            </a:pPr>
            <a:r>
              <a:rPr sz="1800" spc="-25" dirty="0">
                <a:latin typeface="Verdana"/>
                <a:cs typeface="Verdana"/>
              </a:rPr>
              <a:t>5’</a:t>
            </a:r>
            <a:endParaRPr sz="1800">
              <a:latin typeface="Verdana"/>
              <a:cs typeface="Verdana"/>
            </a:endParaRPr>
          </a:p>
          <a:p>
            <a:pPr marL="12700">
              <a:lnSpc>
                <a:spcPts val="2000"/>
              </a:lnSpc>
            </a:pPr>
            <a:r>
              <a:rPr sz="1800" spc="-50" dirty="0">
                <a:latin typeface="Verdana"/>
                <a:cs typeface="Verdana"/>
              </a:rPr>
              <a:t>5</a:t>
            </a:r>
            <a:endParaRPr sz="1800">
              <a:latin typeface="Verdana"/>
              <a:cs typeface="Verdana"/>
            </a:endParaRPr>
          </a:p>
        </p:txBody>
      </p:sp>
      <p:sp>
        <p:nvSpPr>
          <p:cNvPr id="29" name="object 29"/>
          <p:cNvSpPr txBox="1"/>
          <p:nvPr/>
        </p:nvSpPr>
        <p:spPr>
          <a:xfrm>
            <a:off x="6777610" y="118617"/>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3</a:t>
            </a:r>
            <a:endParaRPr sz="1800">
              <a:latin typeface="Verdana"/>
              <a:cs typeface="Verdana"/>
            </a:endParaRPr>
          </a:p>
        </p:txBody>
      </p:sp>
      <p:sp>
        <p:nvSpPr>
          <p:cNvPr id="30" name="object 30"/>
          <p:cNvSpPr txBox="1"/>
          <p:nvPr/>
        </p:nvSpPr>
        <p:spPr>
          <a:xfrm>
            <a:off x="6812661" y="1432686"/>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4</a:t>
            </a:r>
            <a:endParaRPr sz="1800">
              <a:latin typeface="Verdana"/>
              <a:cs typeface="Verdana"/>
            </a:endParaRPr>
          </a:p>
        </p:txBody>
      </p:sp>
      <p:sp>
        <p:nvSpPr>
          <p:cNvPr id="31" name="object 31"/>
          <p:cNvSpPr txBox="1"/>
          <p:nvPr/>
        </p:nvSpPr>
        <p:spPr>
          <a:xfrm>
            <a:off x="7311391" y="1700910"/>
            <a:ext cx="1536065" cy="289823"/>
          </a:xfrm>
          <a:prstGeom prst="rect">
            <a:avLst/>
          </a:prstGeom>
        </p:spPr>
        <p:txBody>
          <a:bodyPr vert="horz" wrap="square" lIns="0" tIns="12700" rIns="0" bIns="0" rtlCol="0">
            <a:spAutoFit/>
          </a:bodyPr>
          <a:lstStyle/>
          <a:p>
            <a:pPr marL="12700">
              <a:spcBef>
                <a:spcPts val="100"/>
              </a:spcBef>
            </a:pPr>
            <a:r>
              <a:rPr sz="1800" spc="-10" dirty="0">
                <a:latin typeface="Verdana"/>
                <a:cs typeface="Verdana"/>
              </a:rPr>
              <a:t>Regeneration</a:t>
            </a:r>
            <a:endParaRPr sz="1800">
              <a:latin typeface="Verdana"/>
              <a:cs typeface="Verdana"/>
            </a:endParaRPr>
          </a:p>
        </p:txBody>
      </p:sp>
      <p:sp>
        <p:nvSpPr>
          <p:cNvPr id="32" name="object 32"/>
          <p:cNvSpPr txBox="1"/>
          <p:nvPr/>
        </p:nvSpPr>
        <p:spPr>
          <a:xfrm>
            <a:off x="4180459" y="2085214"/>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2</a:t>
            </a:r>
            <a:endParaRPr sz="1800">
              <a:latin typeface="Verdana"/>
              <a:cs typeface="Verdana"/>
            </a:endParaRPr>
          </a:p>
        </p:txBody>
      </p:sp>
      <p:sp>
        <p:nvSpPr>
          <p:cNvPr id="33" name="object 33"/>
          <p:cNvSpPr txBox="1"/>
          <p:nvPr/>
        </p:nvSpPr>
        <p:spPr>
          <a:xfrm>
            <a:off x="5756529" y="2219326"/>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6</a:t>
            </a:r>
            <a:endParaRPr sz="1800">
              <a:latin typeface="Verdana"/>
              <a:cs typeface="Verdana"/>
            </a:endParaRPr>
          </a:p>
        </p:txBody>
      </p:sp>
      <p:sp>
        <p:nvSpPr>
          <p:cNvPr id="34" name="object 34"/>
          <p:cNvSpPr txBox="1"/>
          <p:nvPr/>
        </p:nvSpPr>
        <p:spPr>
          <a:xfrm>
            <a:off x="4198748" y="2874646"/>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35" name="object 35"/>
          <p:cNvSpPr txBox="1"/>
          <p:nvPr/>
        </p:nvSpPr>
        <p:spPr>
          <a:xfrm>
            <a:off x="5227955" y="3001136"/>
            <a:ext cx="506095" cy="320601"/>
          </a:xfrm>
          <a:prstGeom prst="rect">
            <a:avLst/>
          </a:prstGeom>
        </p:spPr>
        <p:txBody>
          <a:bodyPr vert="horz" wrap="square" lIns="0" tIns="12700" rIns="0" bIns="0" rtlCol="0">
            <a:spAutoFit/>
          </a:bodyPr>
          <a:lstStyle/>
          <a:p>
            <a:pPr marL="38100">
              <a:spcBef>
                <a:spcPts val="100"/>
              </a:spcBef>
            </a:pPr>
            <a:r>
              <a:rPr sz="3000" i="1" spc="-30" baseline="13888" dirty="0">
                <a:latin typeface="Verdana"/>
                <a:cs typeface="Verdana"/>
              </a:rPr>
              <a:t>q</a:t>
            </a:r>
            <a:r>
              <a:rPr sz="1350" i="1" spc="-20" dirty="0">
                <a:latin typeface="Verdana"/>
                <a:cs typeface="Verdana"/>
              </a:rPr>
              <a:t>out</a:t>
            </a:r>
            <a:endParaRPr sz="1350">
              <a:latin typeface="Verdana"/>
              <a:cs typeface="Verdana"/>
            </a:endParaRPr>
          </a:p>
        </p:txBody>
      </p:sp>
      <p:sp>
        <p:nvSpPr>
          <p:cNvPr id="36" name="object 36"/>
          <p:cNvSpPr txBox="1"/>
          <p:nvPr/>
        </p:nvSpPr>
        <p:spPr>
          <a:xfrm>
            <a:off x="6592190" y="2301621"/>
            <a:ext cx="1581785" cy="320601"/>
          </a:xfrm>
          <a:prstGeom prst="rect">
            <a:avLst/>
          </a:prstGeom>
        </p:spPr>
        <p:txBody>
          <a:bodyPr vert="horz" wrap="square" lIns="0" tIns="12700" rIns="0" bIns="0" rtlCol="0">
            <a:spAutoFit/>
          </a:bodyPr>
          <a:lstStyle/>
          <a:p>
            <a:pPr marL="38100">
              <a:spcBef>
                <a:spcPts val="100"/>
              </a:spcBef>
            </a:pPr>
            <a:r>
              <a:rPr sz="3000" i="1" spc="-15" baseline="13888" dirty="0">
                <a:latin typeface="Verdana"/>
                <a:cs typeface="Verdana"/>
              </a:rPr>
              <a:t>q</a:t>
            </a:r>
            <a:r>
              <a:rPr sz="1350" i="1" spc="-10" dirty="0">
                <a:latin typeface="Verdana"/>
                <a:cs typeface="Verdana"/>
              </a:rPr>
              <a:t>saved</a:t>
            </a:r>
            <a:r>
              <a:rPr sz="3000" i="1" spc="-15" baseline="13888" dirty="0">
                <a:latin typeface="Verdana"/>
                <a:cs typeface="Verdana"/>
              </a:rPr>
              <a:t>=q</a:t>
            </a:r>
            <a:r>
              <a:rPr sz="1350" i="1" spc="-10" dirty="0">
                <a:latin typeface="Verdana"/>
                <a:cs typeface="Verdana"/>
              </a:rPr>
              <a:t>regen</a:t>
            </a:r>
            <a:endParaRPr sz="1350">
              <a:latin typeface="Verdana"/>
              <a:cs typeface="Verdana"/>
            </a:endParaRPr>
          </a:p>
        </p:txBody>
      </p:sp>
      <p:sp>
        <p:nvSpPr>
          <p:cNvPr id="37" name="object 37"/>
          <p:cNvSpPr txBox="1"/>
          <p:nvPr/>
        </p:nvSpPr>
        <p:spPr>
          <a:xfrm>
            <a:off x="2288845" y="3394329"/>
            <a:ext cx="7503795" cy="974626"/>
          </a:xfrm>
          <a:prstGeom prst="rect">
            <a:avLst/>
          </a:prstGeom>
        </p:spPr>
        <p:txBody>
          <a:bodyPr vert="horz" wrap="square" lIns="0" tIns="12700" rIns="0" bIns="0" rtlCol="0">
            <a:spAutoFit/>
          </a:bodyPr>
          <a:lstStyle/>
          <a:p>
            <a:pPr marL="2060567" algn="ctr">
              <a:spcBef>
                <a:spcPts val="100"/>
              </a:spcBef>
            </a:pPr>
            <a:r>
              <a:rPr sz="1800" i="1" spc="-50" dirty="0">
                <a:latin typeface="Verdana"/>
                <a:cs typeface="Verdana"/>
              </a:rPr>
              <a:t>s</a:t>
            </a:r>
            <a:endParaRPr sz="1800">
              <a:latin typeface="Verdana"/>
              <a:cs typeface="Verdana"/>
            </a:endParaRPr>
          </a:p>
          <a:p>
            <a:pPr>
              <a:spcBef>
                <a:spcPts val="335"/>
              </a:spcBef>
            </a:pPr>
            <a:endParaRPr sz="1800">
              <a:latin typeface="Verdana"/>
              <a:cs typeface="Verdana"/>
            </a:endParaRPr>
          </a:p>
          <a:p>
            <a:pPr marL="12700"/>
            <a:r>
              <a:rPr sz="2400" spc="-10" dirty="0">
                <a:latin typeface="Verdana"/>
                <a:cs typeface="Verdana"/>
              </a:rPr>
              <a:t>T-</a:t>
            </a:r>
            <a:r>
              <a:rPr sz="2400" dirty="0">
                <a:latin typeface="Verdana"/>
                <a:cs typeface="Verdana"/>
              </a:rPr>
              <a:t>s</a:t>
            </a:r>
            <a:r>
              <a:rPr sz="2400" spc="-150" dirty="0">
                <a:latin typeface="Verdana"/>
                <a:cs typeface="Verdana"/>
              </a:rPr>
              <a:t> </a:t>
            </a:r>
            <a:r>
              <a:rPr sz="2400" dirty="0">
                <a:latin typeface="Verdana"/>
                <a:cs typeface="Verdana"/>
              </a:rPr>
              <a:t>diagram</a:t>
            </a:r>
            <a:r>
              <a:rPr sz="2400" spc="-70" dirty="0">
                <a:latin typeface="Verdana"/>
                <a:cs typeface="Verdana"/>
              </a:rPr>
              <a:t> </a:t>
            </a:r>
            <a:r>
              <a:rPr sz="2400" dirty="0">
                <a:latin typeface="Verdana"/>
                <a:cs typeface="Verdana"/>
              </a:rPr>
              <a:t>of</a:t>
            </a:r>
            <a:r>
              <a:rPr sz="2400" spc="-95" dirty="0">
                <a:latin typeface="Verdana"/>
                <a:cs typeface="Verdana"/>
              </a:rPr>
              <a:t> </a:t>
            </a:r>
            <a:r>
              <a:rPr sz="2400" dirty="0">
                <a:latin typeface="Verdana"/>
                <a:cs typeface="Verdana"/>
              </a:rPr>
              <a:t>a</a:t>
            </a:r>
            <a:r>
              <a:rPr sz="2400" spc="-114" dirty="0">
                <a:latin typeface="Verdana"/>
                <a:cs typeface="Verdana"/>
              </a:rPr>
              <a:t> </a:t>
            </a:r>
            <a:r>
              <a:rPr sz="2400" dirty="0">
                <a:latin typeface="Verdana"/>
                <a:cs typeface="Verdana"/>
              </a:rPr>
              <a:t>Brayton</a:t>
            </a:r>
            <a:r>
              <a:rPr sz="2400" spc="-65" dirty="0">
                <a:latin typeface="Verdana"/>
                <a:cs typeface="Verdana"/>
              </a:rPr>
              <a:t> </a:t>
            </a:r>
            <a:r>
              <a:rPr sz="2400" dirty="0">
                <a:latin typeface="Verdana"/>
                <a:cs typeface="Verdana"/>
              </a:rPr>
              <a:t>cycle</a:t>
            </a:r>
            <a:r>
              <a:rPr sz="2400" spc="-85" dirty="0">
                <a:latin typeface="Verdana"/>
                <a:cs typeface="Verdana"/>
              </a:rPr>
              <a:t> </a:t>
            </a:r>
            <a:r>
              <a:rPr sz="2400" dirty="0">
                <a:latin typeface="Verdana"/>
                <a:cs typeface="Verdana"/>
              </a:rPr>
              <a:t>with</a:t>
            </a:r>
            <a:r>
              <a:rPr sz="2400" spc="-65" dirty="0">
                <a:latin typeface="Verdana"/>
                <a:cs typeface="Verdana"/>
              </a:rPr>
              <a:t> </a:t>
            </a:r>
            <a:r>
              <a:rPr sz="2400" spc="-10" dirty="0">
                <a:latin typeface="Verdana"/>
                <a:cs typeface="Verdana"/>
              </a:rPr>
              <a:t>regeneration</a:t>
            </a:r>
            <a:endParaRPr sz="2400">
              <a:latin typeface="Verdana"/>
              <a:cs typeface="Verdan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3276601" y="-1752600"/>
            <a:ext cx="5052313" cy="1419748"/>
          </a:xfrm>
          <a:prstGeom prst="rect">
            <a:avLst/>
          </a:prstGeom>
        </p:spPr>
        <p:txBody>
          <a:bodyPr vert="horz" wrap="square" lIns="0" tIns="522097" rIns="0" bIns="0" rtlCol="0" anchor="t">
            <a:spAutoFit/>
          </a:bodyPr>
          <a:lstStyle/>
          <a:p>
            <a:pPr marL="271144">
              <a:spcBef>
                <a:spcPts val="105"/>
              </a:spcBef>
            </a:pPr>
            <a:r>
              <a:rPr sz="2900" dirty="0">
                <a:solidFill>
                  <a:srgbClr val="000000"/>
                </a:solidFill>
                <a:latin typeface="Verdana"/>
                <a:cs typeface="Verdana"/>
              </a:rPr>
              <a:t>Ideal</a:t>
            </a:r>
            <a:r>
              <a:rPr sz="2900" spc="-95" dirty="0">
                <a:solidFill>
                  <a:srgbClr val="000000"/>
                </a:solidFill>
                <a:latin typeface="Verdana"/>
                <a:cs typeface="Verdana"/>
              </a:rPr>
              <a:t> </a:t>
            </a:r>
            <a:r>
              <a:rPr sz="2900" dirty="0">
                <a:solidFill>
                  <a:srgbClr val="000000"/>
                </a:solidFill>
                <a:latin typeface="Verdana"/>
                <a:cs typeface="Verdana"/>
              </a:rPr>
              <a:t>Brayton</a:t>
            </a:r>
            <a:r>
              <a:rPr sz="2900" spc="-90" dirty="0">
                <a:solidFill>
                  <a:srgbClr val="000000"/>
                </a:solidFill>
                <a:latin typeface="Verdana"/>
                <a:cs typeface="Verdana"/>
              </a:rPr>
              <a:t> </a:t>
            </a:r>
            <a:r>
              <a:rPr sz="2900" dirty="0">
                <a:solidFill>
                  <a:srgbClr val="000000"/>
                </a:solidFill>
                <a:latin typeface="Verdana"/>
                <a:cs typeface="Verdana"/>
              </a:rPr>
              <a:t>cycle</a:t>
            </a:r>
            <a:r>
              <a:rPr sz="2900" spc="-45" dirty="0">
                <a:solidFill>
                  <a:srgbClr val="000000"/>
                </a:solidFill>
                <a:latin typeface="Verdana"/>
                <a:cs typeface="Verdana"/>
              </a:rPr>
              <a:t> </a:t>
            </a:r>
            <a:r>
              <a:rPr sz="2900" dirty="0">
                <a:solidFill>
                  <a:srgbClr val="000000"/>
                </a:solidFill>
                <a:latin typeface="Verdana"/>
                <a:cs typeface="Verdana"/>
              </a:rPr>
              <a:t>with</a:t>
            </a:r>
            <a:r>
              <a:rPr sz="2900" spc="-55"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6" name="object 6"/>
          <p:cNvSpPr txBox="1"/>
          <p:nvPr/>
        </p:nvSpPr>
        <p:spPr>
          <a:xfrm>
            <a:off x="1755141" y="-164846"/>
            <a:ext cx="8342630" cy="1176348"/>
          </a:xfrm>
          <a:prstGeom prst="rect">
            <a:avLst/>
          </a:prstGeom>
        </p:spPr>
        <p:txBody>
          <a:bodyPr vert="horz" wrap="square" lIns="0" tIns="53975" rIns="0" bIns="0" rtlCol="0">
            <a:spAutoFit/>
          </a:bodyPr>
          <a:lstStyle/>
          <a:p>
            <a:pPr marL="354963" marR="5080" indent="-342898">
              <a:lnSpc>
                <a:spcPct val="90000"/>
              </a:lnSpc>
              <a:spcBef>
                <a:spcPts val="425"/>
              </a:spcBef>
              <a:buFont typeface="Arial MT"/>
              <a:buChar char="•"/>
              <a:tabLst>
                <a:tab pos="356868" algn="l"/>
              </a:tabLst>
            </a:pPr>
            <a:r>
              <a:rPr sz="2700" dirty="0">
                <a:latin typeface="Verdana"/>
                <a:cs typeface="Verdana"/>
              </a:rPr>
              <a:t>The</a:t>
            </a:r>
            <a:r>
              <a:rPr sz="2700" spc="-145" dirty="0">
                <a:latin typeface="Verdana"/>
                <a:cs typeface="Verdana"/>
              </a:rPr>
              <a:t> </a:t>
            </a:r>
            <a:r>
              <a:rPr sz="2700" dirty="0">
                <a:latin typeface="Verdana"/>
                <a:cs typeface="Verdana"/>
              </a:rPr>
              <a:t>extent</a:t>
            </a:r>
            <a:r>
              <a:rPr sz="2700" spc="-95" dirty="0">
                <a:latin typeface="Verdana"/>
                <a:cs typeface="Verdana"/>
              </a:rPr>
              <a:t> </a:t>
            </a:r>
            <a:r>
              <a:rPr sz="2700" dirty="0">
                <a:latin typeface="Verdana"/>
                <a:cs typeface="Verdana"/>
              </a:rPr>
              <a:t>to</a:t>
            </a:r>
            <a:r>
              <a:rPr sz="2700" spc="-95" dirty="0">
                <a:latin typeface="Verdana"/>
                <a:cs typeface="Verdana"/>
              </a:rPr>
              <a:t> </a:t>
            </a:r>
            <a:r>
              <a:rPr sz="2700" dirty="0">
                <a:latin typeface="Verdana"/>
                <a:cs typeface="Verdana"/>
              </a:rPr>
              <a:t>which</a:t>
            </a:r>
            <a:r>
              <a:rPr sz="2700" spc="-70" dirty="0">
                <a:latin typeface="Verdana"/>
                <a:cs typeface="Verdana"/>
              </a:rPr>
              <a:t> </a:t>
            </a:r>
            <a:r>
              <a:rPr sz="2700" dirty="0">
                <a:latin typeface="Verdana"/>
                <a:cs typeface="Verdana"/>
              </a:rPr>
              <a:t>a</a:t>
            </a:r>
            <a:r>
              <a:rPr sz="2700" spc="-100" dirty="0">
                <a:latin typeface="Verdana"/>
                <a:cs typeface="Verdana"/>
              </a:rPr>
              <a:t> </a:t>
            </a:r>
            <a:r>
              <a:rPr sz="2700" dirty="0">
                <a:latin typeface="Verdana"/>
                <a:cs typeface="Verdana"/>
              </a:rPr>
              <a:t>regenerator</a:t>
            </a:r>
            <a:r>
              <a:rPr sz="2700" spc="-100" dirty="0">
                <a:latin typeface="Verdana"/>
                <a:cs typeface="Verdana"/>
              </a:rPr>
              <a:t> </a:t>
            </a:r>
            <a:r>
              <a:rPr sz="2700" spc="-10" dirty="0">
                <a:latin typeface="Verdana"/>
                <a:cs typeface="Verdana"/>
              </a:rPr>
              <a:t>approaches 	</a:t>
            </a:r>
            <a:r>
              <a:rPr sz="2700" dirty="0">
                <a:latin typeface="Verdana"/>
                <a:cs typeface="Verdana"/>
              </a:rPr>
              <a:t>an</a:t>
            </a:r>
            <a:r>
              <a:rPr sz="2700" spc="-85" dirty="0">
                <a:latin typeface="Verdana"/>
                <a:cs typeface="Verdana"/>
              </a:rPr>
              <a:t> </a:t>
            </a:r>
            <a:r>
              <a:rPr sz="2700" dirty="0">
                <a:latin typeface="Verdana"/>
                <a:cs typeface="Verdana"/>
              </a:rPr>
              <a:t>ideal</a:t>
            </a:r>
            <a:r>
              <a:rPr sz="2700" spc="-70" dirty="0">
                <a:latin typeface="Verdana"/>
                <a:cs typeface="Verdana"/>
              </a:rPr>
              <a:t> </a:t>
            </a:r>
            <a:r>
              <a:rPr sz="2700" dirty="0">
                <a:latin typeface="Verdana"/>
                <a:cs typeface="Verdana"/>
              </a:rPr>
              <a:t>regenerator</a:t>
            </a:r>
            <a:r>
              <a:rPr sz="2700" spc="-75" dirty="0">
                <a:latin typeface="Verdana"/>
                <a:cs typeface="Verdana"/>
              </a:rPr>
              <a:t> </a:t>
            </a:r>
            <a:r>
              <a:rPr sz="2700" dirty="0">
                <a:latin typeface="Verdana"/>
                <a:cs typeface="Verdana"/>
              </a:rPr>
              <a:t>is</a:t>
            </a:r>
            <a:r>
              <a:rPr sz="2700" spc="-75" dirty="0">
                <a:latin typeface="Verdana"/>
                <a:cs typeface="Verdana"/>
              </a:rPr>
              <a:t> </a:t>
            </a:r>
            <a:r>
              <a:rPr sz="2700" dirty="0">
                <a:latin typeface="Verdana"/>
                <a:cs typeface="Verdana"/>
              </a:rPr>
              <a:t>called</a:t>
            </a:r>
            <a:r>
              <a:rPr sz="2700" spc="-70" dirty="0">
                <a:latin typeface="Verdana"/>
                <a:cs typeface="Verdana"/>
              </a:rPr>
              <a:t> </a:t>
            </a:r>
            <a:r>
              <a:rPr sz="2700" spc="-25" dirty="0">
                <a:latin typeface="Verdana"/>
                <a:cs typeface="Verdana"/>
              </a:rPr>
              <a:t>the 	</a:t>
            </a:r>
            <a:r>
              <a:rPr sz="2700" dirty="0">
                <a:solidFill>
                  <a:srgbClr val="0000FF"/>
                </a:solidFill>
                <a:latin typeface="Verdana"/>
                <a:cs typeface="Verdana"/>
              </a:rPr>
              <a:t>effectiveness,</a:t>
            </a:r>
            <a:r>
              <a:rPr sz="2700" spc="-80" dirty="0">
                <a:solidFill>
                  <a:srgbClr val="0000FF"/>
                </a:solidFill>
                <a:latin typeface="Verdana"/>
                <a:cs typeface="Verdana"/>
              </a:rPr>
              <a:t> </a:t>
            </a:r>
            <a:r>
              <a:rPr sz="2700" dirty="0">
                <a:solidFill>
                  <a:srgbClr val="0000FF"/>
                </a:solidFill>
                <a:latin typeface="Verdana"/>
                <a:cs typeface="Verdana"/>
              </a:rPr>
              <a:t>ε</a:t>
            </a:r>
            <a:r>
              <a:rPr sz="2700" spc="-80" dirty="0">
                <a:solidFill>
                  <a:srgbClr val="0000FF"/>
                </a:solidFill>
                <a:latin typeface="Verdana"/>
                <a:cs typeface="Verdana"/>
              </a:rPr>
              <a:t> </a:t>
            </a:r>
            <a:r>
              <a:rPr sz="2700" dirty="0">
                <a:latin typeface="Verdana"/>
                <a:cs typeface="Verdana"/>
              </a:rPr>
              <a:t>and</a:t>
            </a:r>
            <a:r>
              <a:rPr sz="2700" spc="-85" dirty="0">
                <a:latin typeface="Verdana"/>
                <a:cs typeface="Verdana"/>
              </a:rPr>
              <a:t> </a:t>
            </a:r>
            <a:r>
              <a:rPr sz="2700" dirty="0">
                <a:latin typeface="Verdana"/>
                <a:cs typeface="Verdana"/>
              </a:rPr>
              <a:t>is</a:t>
            </a:r>
            <a:r>
              <a:rPr sz="2700" spc="-80" dirty="0">
                <a:latin typeface="Verdana"/>
                <a:cs typeface="Verdana"/>
              </a:rPr>
              <a:t> </a:t>
            </a:r>
            <a:r>
              <a:rPr sz="2700" dirty="0">
                <a:latin typeface="Verdana"/>
                <a:cs typeface="Verdana"/>
              </a:rPr>
              <a:t>defined</a:t>
            </a:r>
            <a:r>
              <a:rPr sz="2700" spc="-85" dirty="0">
                <a:latin typeface="Verdana"/>
                <a:cs typeface="Verdana"/>
              </a:rPr>
              <a:t> </a:t>
            </a:r>
            <a:r>
              <a:rPr sz="2700" spc="-25" dirty="0">
                <a:latin typeface="Verdana"/>
                <a:cs typeface="Verdana"/>
              </a:rPr>
              <a:t>as</a:t>
            </a:r>
            <a:endParaRPr sz="2700" dirty="0">
              <a:latin typeface="Verdana"/>
              <a:cs typeface="Verdana"/>
            </a:endParaRPr>
          </a:p>
        </p:txBody>
      </p:sp>
      <p:sp>
        <p:nvSpPr>
          <p:cNvPr id="7" name="object 7"/>
          <p:cNvSpPr txBox="1"/>
          <p:nvPr/>
        </p:nvSpPr>
        <p:spPr>
          <a:xfrm>
            <a:off x="2089404" y="1053211"/>
            <a:ext cx="3997960" cy="428322"/>
          </a:xfrm>
          <a:prstGeom prst="rect">
            <a:avLst/>
          </a:prstGeom>
        </p:spPr>
        <p:txBody>
          <a:bodyPr vert="horz" wrap="square" lIns="0" tIns="12700" rIns="0" bIns="0" rtlCol="0">
            <a:spAutoFit/>
          </a:bodyPr>
          <a:lstStyle/>
          <a:p>
            <a:pPr marL="38100">
              <a:spcBef>
                <a:spcPts val="100"/>
              </a:spcBef>
              <a:tabLst>
                <a:tab pos="2239001" algn="l"/>
              </a:tabLst>
            </a:pPr>
            <a:r>
              <a:rPr sz="4050" baseline="13374" dirty="0">
                <a:latin typeface="Verdana"/>
                <a:cs typeface="Verdana"/>
              </a:rPr>
              <a:t>ε</a:t>
            </a:r>
            <a:r>
              <a:rPr sz="4050" spc="-60" baseline="13374" dirty="0">
                <a:latin typeface="Verdana"/>
                <a:cs typeface="Verdana"/>
              </a:rPr>
              <a:t> </a:t>
            </a:r>
            <a:r>
              <a:rPr sz="4050" baseline="13374" dirty="0">
                <a:latin typeface="Verdana"/>
                <a:cs typeface="Verdana"/>
              </a:rPr>
              <a:t>=</a:t>
            </a:r>
            <a:r>
              <a:rPr sz="4050" spc="-37" baseline="13374" dirty="0">
                <a:latin typeface="Verdana"/>
                <a:cs typeface="Verdana"/>
              </a:rPr>
              <a:t> </a:t>
            </a:r>
            <a:r>
              <a:rPr sz="4050" i="1" spc="-15" baseline="13374" dirty="0">
                <a:latin typeface="Verdana"/>
                <a:cs typeface="Verdana"/>
              </a:rPr>
              <a:t>q</a:t>
            </a:r>
            <a:r>
              <a:rPr sz="1800" i="1" spc="-10" dirty="0">
                <a:latin typeface="Verdana"/>
                <a:cs typeface="Verdana"/>
              </a:rPr>
              <a:t>regen,act</a:t>
            </a:r>
            <a:r>
              <a:rPr sz="1800" i="1" dirty="0">
                <a:latin typeface="Verdana"/>
                <a:cs typeface="Verdana"/>
              </a:rPr>
              <a:t>	</a:t>
            </a:r>
            <a:r>
              <a:rPr sz="4050" i="1" baseline="13374" dirty="0">
                <a:latin typeface="Verdana"/>
                <a:cs typeface="Verdana"/>
              </a:rPr>
              <a:t>/</a:t>
            </a:r>
            <a:r>
              <a:rPr sz="4050" i="1" spc="-75" baseline="13374" dirty="0">
                <a:latin typeface="Verdana"/>
                <a:cs typeface="Verdana"/>
              </a:rPr>
              <a:t> </a:t>
            </a:r>
            <a:r>
              <a:rPr sz="4050" i="1" spc="-15" baseline="13374" dirty="0">
                <a:latin typeface="Verdana"/>
                <a:cs typeface="Verdana"/>
              </a:rPr>
              <a:t>q</a:t>
            </a:r>
            <a:r>
              <a:rPr sz="1800" i="1" spc="-10" dirty="0">
                <a:latin typeface="Verdana"/>
                <a:cs typeface="Verdana"/>
              </a:rPr>
              <a:t>regen,max</a:t>
            </a:r>
            <a:endParaRPr sz="1800">
              <a:latin typeface="Verdana"/>
              <a:cs typeface="Verdana"/>
            </a:endParaRPr>
          </a:p>
        </p:txBody>
      </p:sp>
      <p:sp>
        <p:nvSpPr>
          <p:cNvPr id="8" name="object 8"/>
          <p:cNvSpPr txBox="1"/>
          <p:nvPr/>
        </p:nvSpPr>
        <p:spPr>
          <a:xfrm>
            <a:off x="6211190" y="970916"/>
            <a:ext cx="3483610" cy="428322"/>
          </a:xfrm>
          <a:prstGeom prst="rect">
            <a:avLst/>
          </a:prstGeom>
        </p:spPr>
        <p:txBody>
          <a:bodyPr vert="horz" wrap="square" lIns="0" tIns="12700" rIns="0" bIns="0" rtlCol="0">
            <a:spAutoFit/>
          </a:bodyPr>
          <a:lstStyle/>
          <a:p>
            <a:pPr marL="38100">
              <a:spcBef>
                <a:spcPts val="100"/>
              </a:spcBef>
            </a:pPr>
            <a:r>
              <a:rPr sz="2700" i="1" dirty="0">
                <a:latin typeface="Verdana"/>
                <a:cs typeface="Verdana"/>
              </a:rPr>
              <a:t>=</a:t>
            </a:r>
            <a:r>
              <a:rPr sz="2700" i="1" spc="-40" dirty="0">
                <a:latin typeface="Verdana"/>
                <a:cs typeface="Verdana"/>
              </a:rPr>
              <a:t> </a:t>
            </a:r>
            <a:r>
              <a:rPr sz="2700" i="1" dirty="0">
                <a:latin typeface="Verdana"/>
                <a:cs typeface="Verdana"/>
              </a:rPr>
              <a:t>(h</a:t>
            </a:r>
            <a:r>
              <a:rPr sz="2700" i="1" baseline="-20061" dirty="0">
                <a:latin typeface="Verdana"/>
                <a:cs typeface="Verdana"/>
              </a:rPr>
              <a:t>5</a:t>
            </a:r>
            <a:r>
              <a:rPr sz="2700" i="1" spc="397" baseline="-20061" dirty="0">
                <a:latin typeface="Verdana"/>
                <a:cs typeface="Verdana"/>
              </a:rPr>
              <a:t> </a:t>
            </a:r>
            <a:r>
              <a:rPr sz="2700" i="1" dirty="0">
                <a:latin typeface="Verdana"/>
                <a:cs typeface="Verdana"/>
              </a:rPr>
              <a:t>-</a:t>
            </a:r>
            <a:r>
              <a:rPr sz="2700" i="1" spc="-35" dirty="0">
                <a:latin typeface="Verdana"/>
                <a:cs typeface="Verdana"/>
              </a:rPr>
              <a:t> </a:t>
            </a:r>
            <a:r>
              <a:rPr sz="2700" i="1" dirty="0">
                <a:latin typeface="Verdana"/>
                <a:cs typeface="Verdana"/>
              </a:rPr>
              <a:t>h</a:t>
            </a:r>
            <a:r>
              <a:rPr sz="2700" i="1" baseline="-20061" dirty="0">
                <a:latin typeface="Verdana"/>
                <a:cs typeface="Verdana"/>
              </a:rPr>
              <a:t>2</a:t>
            </a:r>
            <a:r>
              <a:rPr sz="2700" i="1" dirty="0">
                <a:latin typeface="Verdana"/>
                <a:cs typeface="Verdana"/>
              </a:rPr>
              <a:t>)/(h</a:t>
            </a:r>
            <a:r>
              <a:rPr sz="2700" i="1" baseline="-20061" dirty="0">
                <a:latin typeface="Verdana"/>
                <a:cs typeface="Verdana"/>
              </a:rPr>
              <a:t>4</a:t>
            </a:r>
            <a:r>
              <a:rPr sz="2700" i="1" spc="382" baseline="-20061" dirty="0">
                <a:latin typeface="Verdana"/>
                <a:cs typeface="Verdana"/>
              </a:rPr>
              <a:t> </a:t>
            </a:r>
            <a:r>
              <a:rPr sz="2700" i="1" dirty="0">
                <a:latin typeface="Verdana"/>
                <a:cs typeface="Verdana"/>
              </a:rPr>
              <a:t>-</a:t>
            </a:r>
            <a:r>
              <a:rPr sz="2700" i="1" spc="-40" dirty="0">
                <a:latin typeface="Verdana"/>
                <a:cs typeface="Verdana"/>
              </a:rPr>
              <a:t> </a:t>
            </a:r>
            <a:r>
              <a:rPr sz="2700" i="1" spc="-25" dirty="0">
                <a:latin typeface="Verdana"/>
                <a:cs typeface="Verdana"/>
              </a:rPr>
              <a:t>h</a:t>
            </a:r>
            <a:r>
              <a:rPr sz="2700" i="1" spc="-37" baseline="-20061" dirty="0">
                <a:latin typeface="Verdana"/>
                <a:cs typeface="Verdana"/>
              </a:rPr>
              <a:t>2</a:t>
            </a:r>
            <a:r>
              <a:rPr sz="2700" i="1" spc="-25" dirty="0">
                <a:latin typeface="Verdana"/>
                <a:cs typeface="Verdana"/>
              </a:rPr>
              <a:t>)</a:t>
            </a:r>
            <a:endParaRPr sz="2700">
              <a:latin typeface="Verdana"/>
              <a:cs typeface="Verdana"/>
            </a:endParaRPr>
          </a:p>
        </p:txBody>
      </p:sp>
      <p:sp>
        <p:nvSpPr>
          <p:cNvPr id="9" name="object 9"/>
          <p:cNvSpPr txBox="1"/>
          <p:nvPr/>
        </p:nvSpPr>
        <p:spPr>
          <a:xfrm>
            <a:off x="1755140" y="1478408"/>
            <a:ext cx="8231505" cy="1176989"/>
          </a:xfrm>
          <a:prstGeom prst="rect">
            <a:avLst/>
          </a:prstGeom>
        </p:spPr>
        <p:txBody>
          <a:bodyPr vert="horz" wrap="square" lIns="0" tIns="54610" rIns="0" bIns="0" rtlCol="0">
            <a:spAutoFit/>
          </a:bodyPr>
          <a:lstStyle/>
          <a:p>
            <a:pPr marL="355599" marR="5080" indent="-342898">
              <a:lnSpc>
                <a:spcPct val="89800"/>
              </a:lnSpc>
              <a:spcBef>
                <a:spcPts val="430"/>
              </a:spcBef>
              <a:buFont typeface="Arial MT"/>
              <a:buChar char="•"/>
              <a:tabLst>
                <a:tab pos="355599" algn="l"/>
              </a:tabLst>
            </a:pPr>
            <a:r>
              <a:rPr sz="2700" dirty="0">
                <a:latin typeface="Verdana"/>
                <a:cs typeface="Verdana"/>
              </a:rPr>
              <a:t>Under</a:t>
            </a:r>
            <a:r>
              <a:rPr sz="2700" spc="-120" dirty="0">
                <a:latin typeface="Verdana"/>
                <a:cs typeface="Verdana"/>
              </a:rPr>
              <a:t> </a:t>
            </a:r>
            <a:r>
              <a:rPr sz="2700" dirty="0">
                <a:latin typeface="Verdana"/>
                <a:cs typeface="Verdana"/>
              </a:rPr>
              <a:t>the</a:t>
            </a:r>
            <a:r>
              <a:rPr sz="2700" spc="-105" dirty="0">
                <a:latin typeface="Verdana"/>
                <a:cs typeface="Verdana"/>
              </a:rPr>
              <a:t> </a:t>
            </a:r>
            <a:r>
              <a:rPr sz="2700" spc="-20" dirty="0">
                <a:latin typeface="Verdana"/>
                <a:cs typeface="Verdana"/>
              </a:rPr>
              <a:t>cold-</a:t>
            </a:r>
            <a:r>
              <a:rPr sz="2700" spc="-10" dirty="0">
                <a:latin typeface="Verdana"/>
                <a:cs typeface="Verdana"/>
              </a:rPr>
              <a:t>air-</a:t>
            </a:r>
            <a:r>
              <a:rPr sz="2700" dirty="0">
                <a:latin typeface="Verdana"/>
                <a:cs typeface="Verdana"/>
              </a:rPr>
              <a:t>standard</a:t>
            </a:r>
            <a:r>
              <a:rPr sz="2700" spc="-105" dirty="0">
                <a:latin typeface="Verdana"/>
                <a:cs typeface="Verdana"/>
              </a:rPr>
              <a:t> </a:t>
            </a:r>
            <a:r>
              <a:rPr sz="2700" spc="-10" dirty="0">
                <a:latin typeface="Verdana"/>
                <a:cs typeface="Verdana"/>
              </a:rPr>
              <a:t>assumptions,</a:t>
            </a:r>
            <a:r>
              <a:rPr sz="2700" spc="-125" dirty="0">
                <a:latin typeface="Verdana"/>
                <a:cs typeface="Verdana"/>
              </a:rPr>
              <a:t> </a:t>
            </a:r>
            <a:r>
              <a:rPr sz="2700" spc="-25" dirty="0">
                <a:latin typeface="Verdana"/>
                <a:cs typeface="Verdana"/>
              </a:rPr>
              <a:t>the </a:t>
            </a:r>
            <a:r>
              <a:rPr sz="2700" dirty="0">
                <a:latin typeface="Verdana"/>
                <a:cs typeface="Verdana"/>
              </a:rPr>
              <a:t>thermal</a:t>
            </a:r>
            <a:r>
              <a:rPr sz="2700" spc="-95" dirty="0">
                <a:latin typeface="Verdana"/>
                <a:cs typeface="Verdana"/>
              </a:rPr>
              <a:t> </a:t>
            </a:r>
            <a:r>
              <a:rPr sz="2700" dirty="0">
                <a:latin typeface="Verdana"/>
                <a:cs typeface="Verdana"/>
              </a:rPr>
              <a:t>efficiency</a:t>
            </a:r>
            <a:r>
              <a:rPr sz="2700" spc="-80" dirty="0">
                <a:latin typeface="Verdana"/>
                <a:cs typeface="Verdana"/>
              </a:rPr>
              <a:t> </a:t>
            </a:r>
            <a:r>
              <a:rPr sz="2700" dirty="0">
                <a:latin typeface="Verdana"/>
                <a:cs typeface="Verdana"/>
              </a:rPr>
              <a:t>of</a:t>
            </a:r>
            <a:r>
              <a:rPr sz="2700" spc="-85" dirty="0">
                <a:latin typeface="Verdana"/>
                <a:cs typeface="Verdana"/>
              </a:rPr>
              <a:t> </a:t>
            </a:r>
            <a:r>
              <a:rPr sz="2700" dirty="0">
                <a:latin typeface="Verdana"/>
                <a:cs typeface="Verdana"/>
              </a:rPr>
              <a:t>an</a:t>
            </a:r>
            <a:r>
              <a:rPr sz="2700" spc="-90" dirty="0">
                <a:latin typeface="Verdana"/>
                <a:cs typeface="Verdana"/>
              </a:rPr>
              <a:t> </a:t>
            </a:r>
            <a:r>
              <a:rPr sz="2700" dirty="0">
                <a:latin typeface="Verdana"/>
                <a:cs typeface="Verdana"/>
              </a:rPr>
              <a:t>ideal</a:t>
            </a:r>
            <a:r>
              <a:rPr sz="2700" spc="-80" dirty="0">
                <a:latin typeface="Verdana"/>
                <a:cs typeface="Verdana"/>
              </a:rPr>
              <a:t> </a:t>
            </a:r>
            <a:r>
              <a:rPr sz="2700" dirty="0">
                <a:latin typeface="Verdana"/>
                <a:cs typeface="Verdana"/>
              </a:rPr>
              <a:t>Brayton</a:t>
            </a:r>
            <a:r>
              <a:rPr sz="2700" spc="-85" dirty="0">
                <a:latin typeface="Verdana"/>
                <a:cs typeface="Verdana"/>
              </a:rPr>
              <a:t> </a:t>
            </a:r>
            <a:r>
              <a:rPr sz="2700" spc="-20" dirty="0">
                <a:latin typeface="Verdana"/>
                <a:cs typeface="Verdana"/>
              </a:rPr>
              <a:t>cycle </a:t>
            </a:r>
            <a:r>
              <a:rPr sz="2700" dirty="0">
                <a:latin typeface="Verdana"/>
                <a:cs typeface="Verdana"/>
              </a:rPr>
              <a:t>with</a:t>
            </a:r>
            <a:r>
              <a:rPr sz="2700" spc="-114" dirty="0">
                <a:latin typeface="Verdana"/>
                <a:cs typeface="Verdana"/>
              </a:rPr>
              <a:t> </a:t>
            </a:r>
            <a:r>
              <a:rPr sz="2700" dirty="0">
                <a:latin typeface="Verdana"/>
                <a:cs typeface="Verdana"/>
              </a:rPr>
              <a:t>regeneration</a:t>
            </a:r>
            <a:r>
              <a:rPr sz="2700" spc="-114" dirty="0">
                <a:latin typeface="Verdana"/>
                <a:cs typeface="Verdana"/>
              </a:rPr>
              <a:t> </a:t>
            </a:r>
            <a:r>
              <a:rPr sz="2700" spc="-25" dirty="0">
                <a:latin typeface="Verdana"/>
                <a:cs typeface="Verdana"/>
              </a:rPr>
              <a:t>is:</a:t>
            </a:r>
            <a:endParaRPr sz="2700">
              <a:latin typeface="Verdana"/>
              <a:cs typeface="Verdana"/>
            </a:endParaRPr>
          </a:p>
        </p:txBody>
      </p:sp>
      <p:sp>
        <p:nvSpPr>
          <p:cNvPr id="10" name="object 10"/>
          <p:cNvSpPr txBox="1"/>
          <p:nvPr/>
        </p:nvSpPr>
        <p:spPr>
          <a:xfrm>
            <a:off x="4217036" y="2713102"/>
            <a:ext cx="240029" cy="443070"/>
          </a:xfrm>
          <a:prstGeom prst="rect">
            <a:avLst/>
          </a:prstGeom>
        </p:spPr>
        <p:txBody>
          <a:bodyPr vert="horz" wrap="square" lIns="0" tIns="12065" rIns="0" bIns="0" rtlCol="0">
            <a:spAutoFit/>
          </a:bodyPr>
          <a:lstStyle/>
          <a:p>
            <a:pPr marL="12700">
              <a:spcBef>
                <a:spcPts val="95"/>
              </a:spcBef>
            </a:pPr>
            <a:r>
              <a:rPr sz="2800" spc="-50" dirty="0">
                <a:latin typeface="Symbol"/>
                <a:cs typeface="Symbol"/>
              </a:rPr>
              <a:t></a:t>
            </a:r>
            <a:endParaRPr sz="2800">
              <a:latin typeface="Symbol"/>
              <a:cs typeface="Symbol"/>
            </a:endParaRPr>
          </a:p>
        </p:txBody>
      </p:sp>
      <p:sp>
        <p:nvSpPr>
          <p:cNvPr id="11" name="object 11"/>
          <p:cNvSpPr txBox="1"/>
          <p:nvPr/>
        </p:nvSpPr>
        <p:spPr>
          <a:xfrm>
            <a:off x="4404996" y="2813685"/>
            <a:ext cx="2642870" cy="420628"/>
          </a:xfrm>
          <a:prstGeom prst="rect">
            <a:avLst/>
          </a:prstGeom>
        </p:spPr>
        <p:txBody>
          <a:bodyPr vert="horz" wrap="square" lIns="0" tIns="12700" rIns="0" bIns="0" rtlCol="0">
            <a:spAutoFit/>
          </a:bodyPr>
          <a:lstStyle/>
          <a:p>
            <a:pPr marL="38100">
              <a:spcBef>
                <a:spcPts val="100"/>
              </a:spcBef>
              <a:tabLst>
                <a:tab pos="1970397" algn="l"/>
              </a:tabLst>
            </a:pPr>
            <a:r>
              <a:rPr sz="1550" i="1" dirty="0">
                <a:latin typeface="Times New Roman"/>
                <a:cs typeface="Times New Roman"/>
              </a:rPr>
              <a:t>th</a:t>
            </a:r>
            <a:r>
              <a:rPr sz="1550" dirty="0">
                <a:latin typeface="Times New Roman"/>
                <a:cs typeface="Times New Roman"/>
              </a:rPr>
              <a:t>,</a:t>
            </a:r>
            <a:r>
              <a:rPr sz="1550" i="1" dirty="0">
                <a:latin typeface="Times New Roman"/>
                <a:cs typeface="Times New Roman"/>
              </a:rPr>
              <a:t>regen</a:t>
            </a:r>
            <a:r>
              <a:rPr sz="1550" i="1" spc="434" dirty="0">
                <a:latin typeface="Times New Roman"/>
                <a:cs typeface="Times New Roman"/>
              </a:rPr>
              <a:t> </a:t>
            </a:r>
            <a:r>
              <a:rPr sz="3975" baseline="-3144" dirty="0">
                <a:latin typeface="Symbol"/>
                <a:cs typeface="Symbol"/>
              </a:rPr>
              <a:t></a:t>
            </a:r>
            <a:r>
              <a:rPr sz="3975" spc="-517" baseline="-3144" dirty="0">
                <a:latin typeface="Times New Roman"/>
                <a:cs typeface="Times New Roman"/>
              </a:rPr>
              <a:t> </a:t>
            </a:r>
            <a:r>
              <a:rPr sz="3975" spc="75" baseline="-3144" dirty="0">
                <a:latin typeface="Times New Roman"/>
                <a:cs typeface="Times New Roman"/>
              </a:rPr>
              <a:t>1</a:t>
            </a:r>
            <a:r>
              <a:rPr sz="3975" spc="75" baseline="-3144" dirty="0">
                <a:latin typeface="Symbol"/>
                <a:cs typeface="Symbol"/>
              </a:rPr>
              <a:t></a:t>
            </a:r>
            <a:r>
              <a:rPr sz="3975" spc="-315" baseline="-3144" dirty="0">
                <a:latin typeface="Times New Roman"/>
                <a:cs typeface="Times New Roman"/>
              </a:rPr>
              <a:t> </a:t>
            </a:r>
            <a:r>
              <a:rPr sz="2650" dirty="0">
                <a:latin typeface="Symbol"/>
                <a:cs typeface="Symbol"/>
              </a:rPr>
              <a:t></a:t>
            </a:r>
            <a:r>
              <a:rPr sz="2650" spc="-305" dirty="0">
                <a:latin typeface="Times New Roman"/>
                <a:cs typeface="Times New Roman"/>
              </a:rPr>
              <a:t> </a:t>
            </a:r>
            <a:r>
              <a:rPr sz="3975" i="1" spc="-75" baseline="-12578" dirty="0">
                <a:latin typeface="Times New Roman"/>
                <a:cs typeface="Times New Roman"/>
              </a:rPr>
              <a:t>T</a:t>
            </a:r>
            <a:r>
              <a:rPr sz="3975" i="1" baseline="-12578" dirty="0">
                <a:latin typeface="Times New Roman"/>
                <a:cs typeface="Times New Roman"/>
              </a:rPr>
              <a:t>	</a:t>
            </a:r>
            <a:r>
              <a:rPr sz="2650" dirty="0">
                <a:latin typeface="Symbol"/>
                <a:cs typeface="Symbol"/>
              </a:rPr>
              <a:t></a:t>
            </a:r>
            <a:r>
              <a:rPr sz="3975" baseline="-3144" dirty="0">
                <a:latin typeface="Times New Roman"/>
                <a:cs typeface="Times New Roman"/>
              </a:rPr>
              <a:t>(</a:t>
            </a:r>
            <a:r>
              <a:rPr sz="3975" i="1" baseline="-3144" dirty="0">
                <a:latin typeface="Times New Roman"/>
                <a:cs typeface="Times New Roman"/>
              </a:rPr>
              <a:t>r</a:t>
            </a:r>
            <a:r>
              <a:rPr sz="2325" i="1" baseline="-26881" dirty="0">
                <a:latin typeface="Times New Roman"/>
                <a:cs typeface="Times New Roman"/>
              </a:rPr>
              <a:t>p</a:t>
            </a:r>
            <a:r>
              <a:rPr sz="2325" i="1" spc="-52" baseline="-26881" dirty="0">
                <a:latin typeface="Times New Roman"/>
                <a:cs typeface="Times New Roman"/>
              </a:rPr>
              <a:t> </a:t>
            </a:r>
            <a:r>
              <a:rPr sz="3975" spc="-75" baseline="-3144" dirty="0">
                <a:latin typeface="Times New Roman"/>
                <a:cs typeface="Times New Roman"/>
              </a:rPr>
              <a:t>)</a:t>
            </a:r>
            <a:endParaRPr sz="3975" baseline="-3144">
              <a:latin typeface="Times New Roman"/>
              <a:cs typeface="Times New Roman"/>
            </a:endParaRPr>
          </a:p>
        </p:txBody>
      </p:sp>
      <p:sp>
        <p:nvSpPr>
          <p:cNvPr id="12" name="object 12"/>
          <p:cNvSpPr txBox="1"/>
          <p:nvPr/>
        </p:nvSpPr>
        <p:spPr>
          <a:xfrm>
            <a:off x="7010780" y="2856357"/>
            <a:ext cx="656590" cy="258404"/>
          </a:xfrm>
          <a:prstGeom prst="rect">
            <a:avLst/>
          </a:prstGeom>
        </p:spPr>
        <p:txBody>
          <a:bodyPr vert="horz" wrap="square" lIns="0" tIns="12065" rIns="0" bIns="0" rtlCol="0">
            <a:spAutoFit/>
          </a:bodyPr>
          <a:lstStyle/>
          <a:p>
            <a:pPr marL="12700">
              <a:spcBef>
                <a:spcPts val="95"/>
              </a:spcBef>
            </a:pPr>
            <a:r>
              <a:rPr sz="1550" dirty="0">
                <a:latin typeface="Times New Roman"/>
                <a:cs typeface="Times New Roman"/>
              </a:rPr>
              <a:t>(</a:t>
            </a:r>
            <a:r>
              <a:rPr sz="1600" dirty="0">
                <a:latin typeface="Symbol"/>
                <a:cs typeface="Symbol"/>
              </a:rPr>
              <a:t></a:t>
            </a:r>
            <a:r>
              <a:rPr sz="1600" dirty="0">
                <a:latin typeface="Times New Roman"/>
                <a:cs typeface="Times New Roman"/>
              </a:rPr>
              <a:t> </a:t>
            </a:r>
            <a:r>
              <a:rPr sz="1550" spc="-10" dirty="0">
                <a:latin typeface="Symbol"/>
                <a:cs typeface="Symbol"/>
              </a:rPr>
              <a:t></a:t>
            </a:r>
            <a:r>
              <a:rPr sz="1550" spc="-10" dirty="0">
                <a:latin typeface="Times New Roman"/>
                <a:cs typeface="Times New Roman"/>
              </a:rPr>
              <a:t>1)/</a:t>
            </a:r>
            <a:r>
              <a:rPr sz="1550" spc="-215" dirty="0">
                <a:latin typeface="Times New Roman"/>
                <a:cs typeface="Times New Roman"/>
              </a:rPr>
              <a:t> </a:t>
            </a:r>
            <a:r>
              <a:rPr sz="1600" spc="-50" dirty="0">
                <a:latin typeface="Symbol"/>
                <a:cs typeface="Symbol"/>
              </a:rPr>
              <a:t></a:t>
            </a:r>
            <a:endParaRPr sz="1600">
              <a:latin typeface="Symbol"/>
              <a:cs typeface="Symbol"/>
            </a:endParaRPr>
          </a:p>
        </p:txBody>
      </p:sp>
      <p:sp>
        <p:nvSpPr>
          <p:cNvPr id="13" name="object 13"/>
          <p:cNvSpPr txBox="1"/>
          <p:nvPr/>
        </p:nvSpPr>
        <p:spPr>
          <a:xfrm>
            <a:off x="1755141" y="3193161"/>
            <a:ext cx="7603490" cy="1228541"/>
          </a:xfrm>
          <a:prstGeom prst="rect">
            <a:avLst/>
          </a:prstGeom>
        </p:spPr>
        <p:txBody>
          <a:bodyPr vert="horz" wrap="square" lIns="0" tIns="12700" rIns="0" bIns="0" rtlCol="0">
            <a:spAutoFit/>
          </a:bodyPr>
          <a:lstStyle/>
          <a:p>
            <a:pPr marL="1247135" algn="ctr">
              <a:spcBef>
                <a:spcPts val="100"/>
              </a:spcBef>
              <a:tabLst>
                <a:tab pos="1590034" algn="l"/>
              </a:tabLst>
            </a:pPr>
            <a:r>
              <a:rPr sz="2650" spc="-50" dirty="0">
                <a:latin typeface="Symbol"/>
                <a:cs typeface="Symbol"/>
              </a:rPr>
              <a:t></a:t>
            </a:r>
            <a:r>
              <a:rPr sz="2650" dirty="0">
                <a:latin typeface="Times New Roman"/>
                <a:cs typeface="Times New Roman"/>
              </a:rPr>
              <a:t>	</a:t>
            </a:r>
            <a:r>
              <a:rPr sz="2325" baseline="1792" dirty="0">
                <a:latin typeface="Times New Roman"/>
                <a:cs typeface="Times New Roman"/>
              </a:rPr>
              <a:t>3</a:t>
            </a:r>
            <a:r>
              <a:rPr sz="2325" spc="397" baseline="1792" dirty="0">
                <a:latin typeface="Times New Roman"/>
                <a:cs typeface="Times New Roman"/>
              </a:rPr>
              <a:t> </a:t>
            </a:r>
            <a:r>
              <a:rPr sz="2650" spc="-50" dirty="0">
                <a:latin typeface="Symbol"/>
                <a:cs typeface="Symbol"/>
              </a:rPr>
              <a:t></a:t>
            </a:r>
            <a:endParaRPr sz="2650">
              <a:latin typeface="Symbol"/>
              <a:cs typeface="Symbol"/>
            </a:endParaRPr>
          </a:p>
          <a:p>
            <a:pPr marL="354963" marR="5080" indent="-342898">
              <a:lnSpc>
                <a:spcPts val="2890"/>
              </a:lnSpc>
              <a:spcBef>
                <a:spcPts val="475"/>
              </a:spcBef>
              <a:buFont typeface="Arial MT"/>
              <a:buChar char="•"/>
              <a:tabLst>
                <a:tab pos="356868" algn="l"/>
              </a:tabLst>
            </a:pPr>
            <a:r>
              <a:rPr sz="2700" dirty="0">
                <a:latin typeface="Verdana"/>
                <a:cs typeface="Verdana"/>
              </a:rPr>
              <a:t>The</a:t>
            </a:r>
            <a:r>
              <a:rPr sz="2700" spc="-100" dirty="0">
                <a:latin typeface="Verdana"/>
                <a:cs typeface="Verdana"/>
              </a:rPr>
              <a:t> </a:t>
            </a:r>
            <a:r>
              <a:rPr sz="2700" dirty="0">
                <a:latin typeface="Verdana"/>
                <a:cs typeface="Verdana"/>
              </a:rPr>
              <a:t>thermal</a:t>
            </a:r>
            <a:r>
              <a:rPr sz="2700" spc="-95" dirty="0">
                <a:latin typeface="Verdana"/>
                <a:cs typeface="Verdana"/>
              </a:rPr>
              <a:t> </a:t>
            </a:r>
            <a:r>
              <a:rPr sz="2700" dirty="0">
                <a:latin typeface="Verdana"/>
                <a:cs typeface="Verdana"/>
              </a:rPr>
              <a:t>efficiency</a:t>
            </a:r>
            <a:r>
              <a:rPr sz="2700" spc="-95" dirty="0">
                <a:latin typeface="Verdana"/>
                <a:cs typeface="Verdana"/>
              </a:rPr>
              <a:t> </a:t>
            </a:r>
            <a:r>
              <a:rPr sz="2700" dirty="0">
                <a:latin typeface="Verdana"/>
                <a:cs typeface="Verdana"/>
              </a:rPr>
              <a:t>depends</a:t>
            </a:r>
            <a:r>
              <a:rPr sz="2700" spc="-95" dirty="0">
                <a:latin typeface="Verdana"/>
                <a:cs typeface="Verdana"/>
              </a:rPr>
              <a:t> </a:t>
            </a:r>
            <a:r>
              <a:rPr sz="2700" dirty="0">
                <a:latin typeface="Verdana"/>
                <a:cs typeface="Verdana"/>
              </a:rPr>
              <a:t>upon</a:t>
            </a:r>
            <a:r>
              <a:rPr sz="2700" spc="-95" dirty="0">
                <a:latin typeface="Verdana"/>
                <a:cs typeface="Verdana"/>
              </a:rPr>
              <a:t> </a:t>
            </a:r>
            <a:r>
              <a:rPr sz="2700" spc="-25" dirty="0">
                <a:latin typeface="Verdana"/>
                <a:cs typeface="Verdana"/>
              </a:rPr>
              <a:t>the 	</a:t>
            </a:r>
            <a:r>
              <a:rPr sz="2700" spc="-10" dirty="0">
                <a:latin typeface="Verdana"/>
                <a:cs typeface="Verdana"/>
              </a:rPr>
              <a:t>temperature</a:t>
            </a:r>
            <a:r>
              <a:rPr sz="2700" spc="-175" dirty="0">
                <a:latin typeface="Verdana"/>
                <a:cs typeface="Verdana"/>
              </a:rPr>
              <a:t> </a:t>
            </a:r>
            <a:r>
              <a:rPr sz="2700" dirty="0">
                <a:latin typeface="Verdana"/>
                <a:cs typeface="Verdana"/>
              </a:rPr>
              <a:t>as</a:t>
            </a:r>
            <a:r>
              <a:rPr sz="2700" spc="-85" dirty="0">
                <a:latin typeface="Verdana"/>
                <a:cs typeface="Verdana"/>
              </a:rPr>
              <a:t> </a:t>
            </a:r>
            <a:r>
              <a:rPr sz="2700" dirty="0">
                <a:latin typeface="Verdana"/>
                <a:cs typeface="Verdana"/>
              </a:rPr>
              <a:t>well</a:t>
            </a:r>
            <a:r>
              <a:rPr sz="2700" spc="-50" dirty="0">
                <a:latin typeface="Verdana"/>
                <a:cs typeface="Verdana"/>
              </a:rPr>
              <a:t> </a:t>
            </a:r>
            <a:r>
              <a:rPr sz="2700" dirty="0">
                <a:latin typeface="Verdana"/>
                <a:cs typeface="Verdana"/>
              </a:rPr>
              <a:t>as</a:t>
            </a:r>
            <a:r>
              <a:rPr sz="2700" spc="-85" dirty="0">
                <a:latin typeface="Verdana"/>
                <a:cs typeface="Verdana"/>
              </a:rPr>
              <a:t> </a:t>
            </a:r>
            <a:r>
              <a:rPr sz="2700" dirty="0">
                <a:latin typeface="Verdana"/>
                <a:cs typeface="Verdana"/>
              </a:rPr>
              <a:t>the</a:t>
            </a:r>
            <a:r>
              <a:rPr sz="2700" spc="-130" dirty="0">
                <a:latin typeface="Verdana"/>
                <a:cs typeface="Verdana"/>
              </a:rPr>
              <a:t> </a:t>
            </a:r>
            <a:r>
              <a:rPr sz="2700" dirty="0">
                <a:latin typeface="Verdana"/>
                <a:cs typeface="Verdana"/>
              </a:rPr>
              <a:t>pressure</a:t>
            </a:r>
            <a:r>
              <a:rPr sz="2700" spc="-85" dirty="0">
                <a:latin typeface="Verdana"/>
                <a:cs typeface="Verdana"/>
              </a:rPr>
              <a:t> </a:t>
            </a:r>
            <a:r>
              <a:rPr sz="2700" spc="-10" dirty="0">
                <a:latin typeface="Verdana"/>
                <a:cs typeface="Verdana"/>
              </a:rPr>
              <a:t>ratio.</a:t>
            </a:r>
            <a:endParaRPr sz="2700">
              <a:latin typeface="Verdana"/>
              <a:cs typeface="Verdana"/>
            </a:endParaRPr>
          </a:p>
        </p:txBody>
      </p:sp>
      <p:sp>
        <p:nvSpPr>
          <p:cNvPr id="14" name="object 14"/>
          <p:cNvSpPr/>
          <p:nvPr/>
        </p:nvSpPr>
        <p:spPr>
          <a:xfrm>
            <a:off x="6021071" y="3137789"/>
            <a:ext cx="311785" cy="0"/>
          </a:xfrm>
          <a:custGeom>
            <a:avLst/>
            <a:gdLst/>
            <a:ahLst/>
            <a:cxnLst/>
            <a:rect l="l" t="t" r="r" b="b"/>
            <a:pathLst>
              <a:path w="311785">
                <a:moveTo>
                  <a:pt x="0" y="0"/>
                </a:moveTo>
                <a:lnTo>
                  <a:pt x="311403" y="0"/>
                </a:lnTo>
              </a:path>
            </a:pathLst>
          </a:custGeom>
          <a:ln w="14033">
            <a:solidFill>
              <a:srgbClr val="000000"/>
            </a:solidFill>
          </a:ln>
        </p:spPr>
        <p:txBody>
          <a:bodyPr wrap="square" lIns="0" tIns="0" rIns="0" bIns="0" rtlCol="0"/>
          <a:lstStyle/>
          <a:p>
            <a:endParaRPr sz="1800"/>
          </a:p>
        </p:txBody>
      </p:sp>
      <p:sp>
        <p:nvSpPr>
          <p:cNvPr id="15" name="object 15"/>
          <p:cNvSpPr txBox="1"/>
          <p:nvPr/>
        </p:nvSpPr>
        <p:spPr>
          <a:xfrm>
            <a:off x="5817997" y="2551557"/>
            <a:ext cx="725170" cy="615553"/>
          </a:xfrm>
          <a:prstGeom prst="rect">
            <a:avLst/>
          </a:prstGeom>
        </p:spPr>
        <p:txBody>
          <a:bodyPr vert="horz" wrap="square" lIns="0" tIns="12700" rIns="0" bIns="0" rtlCol="0">
            <a:spAutoFit/>
          </a:bodyPr>
          <a:lstStyle/>
          <a:p>
            <a:pPr marL="38100">
              <a:lnSpc>
                <a:spcPts val="3030"/>
              </a:lnSpc>
              <a:spcBef>
                <a:spcPts val="100"/>
              </a:spcBef>
              <a:tabLst>
                <a:tab pos="557528" algn="l"/>
              </a:tabLst>
            </a:pPr>
            <a:r>
              <a:rPr sz="2650" dirty="0">
                <a:latin typeface="Symbol"/>
                <a:cs typeface="Symbol"/>
              </a:rPr>
              <a:t></a:t>
            </a:r>
            <a:r>
              <a:rPr sz="2650" spc="-265" dirty="0">
                <a:latin typeface="Times New Roman"/>
                <a:cs typeface="Times New Roman"/>
              </a:rPr>
              <a:t> </a:t>
            </a:r>
            <a:r>
              <a:rPr sz="3975" i="1" spc="-75" baseline="-25157" dirty="0">
                <a:latin typeface="Times New Roman"/>
                <a:cs typeface="Times New Roman"/>
              </a:rPr>
              <a:t>T</a:t>
            </a:r>
            <a:r>
              <a:rPr sz="3975" i="1" baseline="-25157" dirty="0">
                <a:latin typeface="Times New Roman"/>
                <a:cs typeface="Times New Roman"/>
              </a:rPr>
              <a:t>	</a:t>
            </a:r>
            <a:r>
              <a:rPr sz="2650" spc="-50" dirty="0">
                <a:latin typeface="Symbol"/>
                <a:cs typeface="Symbol"/>
              </a:rPr>
              <a:t></a:t>
            </a:r>
            <a:endParaRPr sz="2650">
              <a:latin typeface="Symbol"/>
              <a:cs typeface="Symbol"/>
            </a:endParaRPr>
          </a:p>
          <a:p>
            <a:pPr marL="140970" algn="ctr">
              <a:lnSpc>
                <a:spcPts val="1710"/>
              </a:lnSpc>
            </a:pPr>
            <a:r>
              <a:rPr sz="1550" spc="-50" dirty="0">
                <a:latin typeface="Times New Roman"/>
                <a:cs typeface="Times New Roman"/>
              </a:rPr>
              <a:t>1</a:t>
            </a:r>
            <a:endParaRPr sz="155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041651" y="-995426"/>
            <a:ext cx="7780020" cy="904094"/>
          </a:xfrm>
          <a:prstGeom prst="rect">
            <a:avLst/>
          </a:prstGeom>
        </p:spPr>
        <p:txBody>
          <a:bodyPr vert="horz" wrap="square" lIns="0" tIns="11430" rIns="0" bIns="0" rtlCol="0" anchor="t">
            <a:spAutoFit/>
          </a:bodyPr>
          <a:lstStyle/>
          <a:p>
            <a:pPr marL="1061081" marR="5080" indent="-1049016">
              <a:lnSpc>
                <a:spcPct val="100299"/>
              </a:lnSpc>
              <a:spcBef>
                <a:spcPts val="90"/>
              </a:spcBef>
            </a:pPr>
            <a:r>
              <a:rPr sz="2900" dirty="0">
                <a:solidFill>
                  <a:srgbClr val="000000"/>
                </a:solidFill>
                <a:latin typeface="Verdana"/>
                <a:cs typeface="Verdana"/>
              </a:rPr>
              <a:t>Ideal</a:t>
            </a:r>
            <a:r>
              <a:rPr sz="2900" spc="-105" dirty="0">
                <a:solidFill>
                  <a:srgbClr val="000000"/>
                </a:solidFill>
                <a:latin typeface="Verdana"/>
                <a:cs typeface="Verdana"/>
              </a:rPr>
              <a:t> </a:t>
            </a:r>
            <a:r>
              <a:rPr sz="2900" dirty="0">
                <a:solidFill>
                  <a:srgbClr val="000000"/>
                </a:solidFill>
                <a:latin typeface="Verdana"/>
                <a:cs typeface="Verdana"/>
              </a:rPr>
              <a:t>Brayton</a:t>
            </a:r>
            <a:r>
              <a:rPr sz="2900" spc="-110" dirty="0">
                <a:solidFill>
                  <a:srgbClr val="000000"/>
                </a:solidFill>
                <a:latin typeface="Verdana"/>
                <a:cs typeface="Verdana"/>
              </a:rPr>
              <a:t> </a:t>
            </a:r>
            <a:r>
              <a:rPr sz="2900" dirty="0">
                <a:solidFill>
                  <a:srgbClr val="000000"/>
                </a:solidFill>
                <a:latin typeface="Verdana"/>
                <a:cs typeface="Verdana"/>
              </a:rPr>
              <a:t>cycle</a:t>
            </a:r>
            <a:r>
              <a:rPr sz="2900" spc="-60" dirty="0">
                <a:solidFill>
                  <a:srgbClr val="000000"/>
                </a:solidFill>
                <a:latin typeface="Verdana"/>
                <a:cs typeface="Verdana"/>
              </a:rPr>
              <a:t> </a:t>
            </a:r>
            <a:r>
              <a:rPr sz="2900" dirty="0">
                <a:solidFill>
                  <a:srgbClr val="000000"/>
                </a:solidFill>
                <a:latin typeface="Verdana"/>
                <a:cs typeface="Verdana"/>
              </a:rPr>
              <a:t>with</a:t>
            </a:r>
            <a:r>
              <a:rPr sz="2900" spc="-60" dirty="0">
                <a:solidFill>
                  <a:srgbClr val="000000"/>
                </a:solidFill>
                <a:latin typeface="Verdana"/>
                <a:cs typeface="Verdana"/>
              </a:rPr>
              <a:t> </a:t>
            </a:r>
            <a:r>
              <a:rPr sz="2900" spc="-10" dirty="0">
                <a:solidFill>
                  <a:srgbClr val="000000"/>
                </a:solidFill>
                <a:latin typeface="Verdana"/>
                <a:cs typeface="Verdana"/>
              </a:rPr>
              <a:t>intercooling, </a:t>
            </a:r>
            <a:r>
              <a:rPr sz="2900" dirty="0">
                <a:solidFill>
                  <a:srgbClr val="000000"/>
                </a:solidFill>
                <a:latin typeface="Verdana"/>
                <a:cs typeface="Verdana"/>
              </a:rPr>
              <a:t>reheating</a:t>
            </a:r>
            <a:r>
              <a:rPr sz="2900" spc="-25" dirty="0">
                <a:solidFill>
                  <a:srgbClr val="000000"/>
                </a:solidFill>
                <a:latin typeface="Verdana"/>
                <a:cs typeface="Verdana"/>
              </a:rPr>
              <a:t> </a:t>
            </a:r>
            <a:r>
              <a:rPr sz="2900" dirty="0">
                <a:solidFill>
                  <a:srgbClr val="000000"/>
                </a:solidFill>
                <a:latin typeface="Verdana"/>
                <a:cs typeface="Verdana"/>
              </a:rPr>
              <a:t>and</a:t>
            </a:r>
            <a:r>
              <a:rPr sz="2900" spc="-30"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6" name="object 6"/>
          <p:cNvSpPr txBox="1"/>
          <p:nvPr/>
        </p:nvSpPr>
        <p:spPr>
          <a:xfrm>
            <a:off x="1755141" y="65278"/>
            <a:ext cx="8175625" cy="4168192"/>
          </a:xfrm>
          <a:prstGeom prst="rect">
            <a:avLst/>
          </a:prstGeom>
        </p:spPr>
        <p:txBody>
          <a:bodyPr vert="horz" wrap="square" lIns="0" tIns="52705" rIns="0" bIns="0" rtlCol="0">
            <a:spAutoFit/>
          </a:bodyPr>
          <a:lstStyle/>
          <a:p>
            <a:pPr marL="354963" marR="602612" indent="-342898">
              <a:lnSpc>
                <a:spcPct val="90000"/>
              </a:lnSpc>
              <a:spcBef>
                <a:spcPts val="415"/>
              </a:spcBef>
              <a:buFont typeface="Arial MT"/>
              <a:buChar char="•"/>
              <a:tabLst>
                <a:tab pos="356868" algn="l"/>
              </a:tabLst>
            </a:pPr>
            <a:r>
              <a:rPr sz="2600" dirty="0">
                <a:latin typeface="Verdana"/>
                <a:cs typeface="Verdana"/>
              </a:rPr>
              <a:t>The</a:t>
            </a:r>
            <a:r>
              <a:rPr sz="2600" spc="-35" dirty="0">
                <a:latin typeface="Verdana"/>
                <a:cs typeface="Verdana"/>
              </a:rPr>
              <a:t> </a:t>
            </a:r>
            <a:r>
              <a:rPr sz="2600" dirty="0">
                <a:latin typeface="Verdana"/>
                <a:cs typeface="Verdana"/>
              </a:rPr>
              <a:t>net</a:t>
            </a:r>
            <a:r>
              <a:rPr sz="2600" spc="-15" dirty="0">
                <a:latin typeface="Verdana"/>
                <a:cs typeface="Verdana"/>
              </a:rPr>
              <a:t> </a:t>
            </a:r>
            <a:r>
              <a:rPr sz="2600" dirty="0">
                <a:latin typeface="Verdana"/>
                <a:cs typeface="Verdana"/>
              </a:rPr>
              <a:t>work</a:t>
            </a:r>
            <a:r>
              <a:rPr sz="2600" spc="-20" dirty="0">
                <a:latin typeface="Verdana"/>
                <a:cs typeface="Verdana"/>
              </a:rPr>
              <a:t> </a:t>
            </a:r>
            <a:r>
              <a:rPr sz="2600" dirty="0">
                <a:latin typeface="Verdana"/>
                <a:cs typeface="Verdana"/>
              </a:rPr>
              <a:t>of</a:t>
            </a:r>
            <a:r>
              <a:rPr sz="2600" spc="-20" dirty="0">
                <a:latin typeface="Verdana"/>
                <a:cs typeface="Verdana"/>
              </a:rPr>
              <a:t> </a:t>
            </a:r>
            <a:r>
              <a:rPr sz="2600" dirty="0">
                <a:latin typeface="Verdana"/>
                <a:cs typeface="Verdana"/>
              </a:rPr>
              <a:t>a</a:t>
            </a:r>
            <a:r>
              <a:rPr sz="2600" spc="-25" dirty="0">
                <a:latin typeface="Verdana"/>
                <a:cs typeface="Verdana"/>
              </a:rPr>
              <a:t> </a:t>
            </a:r>
            <a:r>
              <a:rPr sz="2600" spc="-20" dirty="0">
                <a:latin typeface="Verdana"/>
                <a:cs typeface="Verdana"/>
              </a:rPr>
              <a:t>gas-</a:t>
            </a:r>
            <a:r>
              <a:rPr sz="2600" dirty="0">
                <a:latin typeface="Verdana"/>
                <a:cs typeface="Verdana"/>
              </a:rPr>
              <a:t>turbine</a:t>
            </a:r>
            <a:r>
              <a:rPr sz="2600" spc="-25" dirty="0">
                <a:latin typeface="Verdana"/>
                <a:cs typeface="Verdana"/>
              </a:rPr>
              <a:t> </a:t>
            </a:r>
            <a:r>
              <a:rPr sz="2600" dirty="0">
                <a:latin typeface="Verdana"/>
                <a:cs typeface="Verdana"/>
              </a:rPr>
              <a:t>cycle</a:t>
            </a:r>
            <a:r>
              <a:rPr sz="2600" spc="-20" dirty="0">
                <a:latin typeface="Verdana"/>
                <a:cs typeface="Verdana"/>
              </a:rPr>
              <a:t> </a:t>
            </a:r>
            <a:r>
              <a:rPr sz="2600" dirty="0">
                <a:latin typeface="Verdana"/>
                <a:cs typeface="Verdana"/>
              </a:rPr>
              <a:t>is</a:t>
            </a:r>
            <a:r>
              <a:rPr sz="2600" spc="-15" dirty="0">
                <a:latin typeface="Verdana"/>
                <a:cs typeface="Verdana"/>
              </a:rPr>
              <a:t> </a:t>
            </a:r>
            <a:r>
              <a:rPr sz="2600" spc="-25" dirty="0">
                <a:latin typeface="Verdana"/>
                <a:cs typeface="Verdana"/>
              </a:rPr>
              <a:t>the 	</a:t>
            </a:r>
            <a:r>
              <a:rPr sz="2600" dirty="0">
                <a:latin typeface="Verdana"/>
                <a:cs typeface="Verdana"/>
              </a:rPr>
              <a:t>difference</a:t>
            </a:r>
            <a:r>
              <a:rPr sz="2600" spc="-80" dirty="0">
                <a:latin typeface="Verdana"/>
                <a:cs typeface="Verdana"/>
              </a:rPr>
              <a:t> </a:t>
            </a:r>
            <a:r>
              <a:rPr sz="2600" dirty="0">
                <a:latin typeface="Verdana"/>
                <a:cs typeface="Verdana"/>
              </a:rPr>
              <a:t>between</a:t>
            </a:r>
            <a:r>
              <a:rPr sz="2600" spc="-90" dirty="0">
                <a:latin typeface="Verdana"/>
                <a:cs typeface="Verdana"/>
              </a:rPr>
              <a:t> </a:t>
            </a:r>
            <a:r>
              <a:rPr sz="2600" dirty="0">
                <a:latin typeface="Verdana"/>
                <a:cs typeface="Verdana"/>
              </a:rPr>
              <a:t>the</a:t>
            </a:r>
            <a:r>
              <a:rPr sz="2600" spc="-130" dirty="0">
                <a:latin typeface="Verdana"/>
                <a:cs typeface="Verdana"/>
              </a:rPr>
              <a:t> </a:t>
            </a:r>
            <a:r>
              <a:rPr sz="2600" dirty="0">
                <a:latin typeface="Verdana"/>
                <a:cs typeface="Verdana"/>
              </a:rPr>
              <a:t>turbine</a:t>
            </a:r>
            <a:r>
              <a:rPr sz="2600" spc="-90" dirty="0">
                <a:latin typeface="Verdana"/>
                <a:cs typeface="Verdana"/>
              </a:rPr>
              <a:t> </a:t>
            </a:r>
            <a:r>
              <a:rPr sz="2600" dirty="0">
                <a:latin typeface="Verdana"/>
                <a:cs typeface="Verdana"/>
              </a:rPr>
              <a:t>work</a:t>
            </a:r>
            <a:r>
              <a:rPr sz="2600" spc="-145" dirty="0">
                <a:latin typeface="Verdana"/>
                <a:cs typeface="Verdana"/>
              </a:rPr>
              <a:t> </a:t>
            </a:r>
            <a:r>
              <a:rPr sz="2600" spc="-10" dirty="0">
                <a:latin typeface="Verdana"/>
                <a:cs typeface="Verdana"/>
              </a:rPr>
              <a:t>output 	</a:t>
            </a:r>
            <a:r>
              <a:rPr sz="2600" dirty="0">
                <a:latin typeface="Verdana"/>
                <a:cs typeface="Verdana"/>
              </a:rPr>
              <a:t>and</a:t>
            </a:r>
            <a:r>
              <a:rPr sz="2600" spc="-20" dirty="0">
                <a:latin typeface="Verdana"/>
                <a:cs typeface="Verdana"/>
              </a:rPr>
              <a:t> </a:t>
            </a:r>
            <a:r>
              <a:rPr sz="2600" dirty="0">
                <a:latin typeface="Verdana"/>
                <a:cs typeface="Verdana"/>
              </a:rPr>
              <a:t>the</a:t>
            </a:r>
            <a:r>
              <a:rPr sz="2600" spc="-30" dirty="0">
                <a:latin typeface="Verdana"/>
                <a:cs typeface="Verdana"/>
              </a:rPr>
              <a:t> </a:t>
            </a:r>
            <a:r>
              <a:rPr sz="2600" dirty="0">
                <a:latin typeface="Verdana"/>
                <a:cs typeface="Verdana"/>
              </a:rPr>
              <a:t>compressor</a:t>
            </a:r>
            <a:r>
              <a:rPr sz="2600" spc="-30" dirty="0">
                <a:latin typeface="Verdana"/>
                <a:cs typeface="Verdana"/>
              </a:rPr>
              <a:t> </a:t>
            </a:r>
            <a:r>
              <a:rPr sz="2600" dirty="0">
                <a:latin typeface="Verdana"/>
                <a:cs typeface="Verdana"/>
              </a:rPr>
              <a:t>work</a:t>
            </a:r>
            <a:r>
              <a:rPr sz="2600" spc="-25" dirty="0">
                <a:latin typeface="Verdana"/>
                <a:cs typeface="Verdana"/>
              </a:rPr>
              <a:t> </a:t>
            </a:r>
            <a:r>
              <a:rPr sz="2600" spc="-10" dirty="0">
                <a:latin typeface="Verdana"/>
                <a:cs typeface="Verdana"/>
              </a:rPr>
              <a:t>input.</a:t>
            </a:r>
            <a:endParaRPr sz="2600">
              <a:latin typeface="Verdana"/>
              <a:cs typeface="Verdana"/>
            </a:endParaRPr>
          </a:p>
          <a:p>
            <a:pPr marL="354963" marR="500378" indent="-342898">
              <a:lnSpc>
                <a:spcPct val="89800"/>
              </a:lnSpc>
              <a:spcBef>
                <a:spcPts val="605"/>
              </a:spcBef>
              <a:buFont typeface="Arial MT"/>
              <a:buChar char="•"/>
              <a:tabLst>
                <a:tab pos="356868" algn="l"/>
              </a:tabLst>
            </a:pPr>
            <a:r>
              <a:rPr sz="2600" dirty="0">
                <a:latin typeface="Verdana"/>
                <a:cs typeface="Verdana"/>
              </a:rPr>
              <a:t>It</a:t>
            </a:r>
            <a:r>
              <a:rPr sz="2600" spc="-100" dirty="0">
                <a:latin typeface="Verdana"/>
                <a:cs typeface="Verdana"/>
              </a:rPr>
              <a:t> </a:t>
            </a:r>
            <a:r>
              <a:rPr sz="2600" dirty="0">
                <a:latin typeface="Verdana"/>
                <a:cs typeface="Verdana"/>
              </a:rPr>
              <a:t>can</a:t>
            </a:r>
            <a:r>
              <a:rPr sz="2600" spc="-85" dirty="0">
                <a:latin typeface="Verdana"/>
                <a:cs typeface="Verdana"/>
              </a:rPr>
              <a:t> </a:t>
            </a:r>
            <a:r>
              <a:rPr sz="2600" dirty="0">
                <a:latin typeface="Verdana"/>
                <a:cs typeface="Verdana"/>
              </a:rPr>
              <a:t>be</a:t>
            </a:r>
            <a:r>
              <a:rPr sz="2600" spc="-75" dirty="0">
                <a:latin typeface="Verdana"/>
                <a:cs typeface="Verdana"/>
              </a:rPr>
              <a:t> </a:t>
            </a:r>
            <a:r>
              <a:rPr sz="2600" dirty="0">
                <a:latin typeface="Verdana"/>
                <a:cs typeface="Verdana"/>
              </a:rPr>
              <a:t>increased</a:t>
            </a:r>
            <a:r>
              <a:rPr sz="2600" spc="-40" dirty="0">
                <a:latin typeface="Verdana"/>
                <a:cs typeface="Verdana"/>
              </a:rPr>
              <a:t> </a:t>
            </a:r>
            <a:r>
              <a:rPr sz="2600" dirty="0">
                <a:latin typeface="Verdana"/>
                <a:cs typeface="Verdana"/>
              </a:rPr>
              <a:t>by</a:t>
            </a:r>
            <a:r>
              <a:rPr sz="2600" spc="-70" dirty="0">
                <a:latin typeface="Verdana"/>
                <a:cs typeface="Verdana"/>
              </a:rPr>
              <a:t> </a:t>
            </a:r>
            <a:r>
              <a:rPr sz="2600" dirty="0">
                <a:latin typeface="Verdana"/>
                <a:cs typeface="Verdana"/>
              </a:rPr>
              <a:t>either</a:t>
            </a:r>
            <a:r>
              <a:rPr sz="2600" spc="-50" dirty="0">
                <a:latin typeface="Verdana"/>
                <a:cs typeface="Verdana"/>
              </a:rPr>
              <a:t> </a:t>
            </a:r>
            <a:r>
              <a:rPr sz="2600" dirty="0">
                <a:latin typeface="Verdana"/>
                <a:cs typeface="Verdana"/>
              </a:rPr>
              <a:t>decreasing</a:t>
            </a:r>
            <a:r>
              <a:rPr sz="2600" spc="-40" dirty="0">
                <a:latin typeface="Verdana"/>
                <a:cs typeface="Verdana"/>
              </a:rPr>
              <a:t> </a:t>
            </a:r>
            <a:r>
              <a:rPr sz="2600" spc="-25" dirty="0">
                <a:latin typeface="Verdana"/>
                <a:cs typeface="Verdana"/>
              </a:rPr>
              <a:t>the 	</a:t>
            </a:r>
            <a:r>
              <a:rPr sz="2600" dirty="0">
                <a:latin typeface="Verdana"/>
                <a:cs typeface="Verdana"/>
              </a:rPr>
              <a:t>compressor</a:t>
            </a:r>
            <a:r>
              <a:rPr sz="2600" spc="-30" dirty="0">
                <a:latin typeface="Verdana"/>
                <a:cs typeface="Verdana"/>
              </a:rPr>
              <a:t> </a:t>
            </a:r>
            <a:r>
              <a:rPr sz="2600" dirty="0">
                <a:latin typeface="Verdana"/>
                <a:cs typeface="Verdana"/>
              </a:rPr>
              <a:t>work</a:t>
            </a:r>
            <a:r>
              <a:rPr sz="2600" spc="-25" dirty="0">
                <a:latin typeface="Verdana"/>
                <a:cs typeface="Verdana"/>
              </a:rPr>
              <a:t> </a:t>
            </a:r>
            <a:r>
              <a:rPr sz="2600" dirty="0">
                <a:latin typeface="Verdana"/>
                <a:cs typeface="Verdana"/>
              </a:rPr>
              <a:t>or</a:t>
            </a:r>
            <a:r>
              <a:rPr sz="2600" spc="-20" dirty="0">
                <a:latin typeface="Verdana"/>
                <a:cs typeface="Verdana"/>
              </a:rPr>
              <a:t> </a:t>
            </a:r>
            <a:r>
              <a:rPr sz="2600" dirty="0">
                <a:latin typeface="Verdana"/>
                <a:cs typeface="Verdana"/>
              </a:rPr>
              <a:t>increasing</a:t>
            </a:r>
            <a:r>
              <a:rPr sz="2600" spc="-25" dirty="0">
                <a:latin typeface="Verdana"/>
                <a:cs typeface="Verdana"/>
              </a:rPr>
              <a:t> </a:t>
            </a:r>
            <a:r>
              <a:rPr sz="2600" dirty="0">
                <a:latin typeface="Verdana"/>
                <a:cs typeface="Verdana"/>
              </a:rPr>
              <a:t>the</a:t>
            </a:r>
            <a:r>
              <a:rPr sz="2600" spc="-35" dirty="0">
                <a:latin typeface="Verdana"/>
                <a:cs typeface="Verdana"/>
              </a:rPr>
              <a:t> </a:t>
            </a:r>
            <a:r>
              <a:rPr sz="2600" spc="-10" dirty="0">
                <a:latin typeface="Verdana"/>
                <a:cs typeface="Verdana"/>
              </a:rPr>
              <a:t>turbine 	</a:t>
            </a:r>
            <a:r>
              <a:rPr sz="2600" dirty="0">
                <a:latin typeface="Verdana"/>
                <a:cs typeface="Verdana"/>
              </a:rPr>
              <a:t>work,</a:t>
            </a:r>
            <a:r>
              <a:rPr sz="2600" spc="-5" dirty="0">
                <a:latin typeface="Verdana"/>
                <a:cs typeface="Verdana"/>
              </a:rPr>
              <a:t> </a:t>
            </a:r>
            <a:r>
              <a:rPr sz="2600" dirty="0">
                <a:latin typeface="Verdana"/>
                <a:cs typeface="Verdana"/>
              </a:rPr>
              <a:t>or</a:t>
            </a:r>
            <a:r>
              <a:rPr sz="2600" spc="-10" dirty="0">
                <a:latin typeface="Verdana"/>
                <a:cs typeface="Verdana"/>
              </a:rPr>
              <a:t> </a:t>
            </a:r>
            <a:r>
              <a:rPr sz="2600" spc="-20" dirty="0">
                <a:latin typeface="Verdana"/>
                <a:cs typeface="Verdana"/>
              </a:rPr>
              <a:t>both.</a:t>
            </a:r>
            <a:endParaRPr sz="2600">
              <a:latin typeface="Verdana"/>
              <a:cs typeface="Verdana"/>
            </a:endParaRPr>
          </a:p>
          <a:p>
            <a:pPr marL="354963" marR="5080" indent="-342898">
              <a:lnSpc>
                <a:spcPct val="89900"/>
              </a:lnSpc>
              <a:spcBef>
                <a:spcPts val="605"/>
              </a:spcBef>
              <a:buFont typeface="Arial MT"/>
              <a:buChar char="•"/>
              <a:tabLst>
                <a:tab pos="356868" algn="l"/>
              </a:tabLst>
            </a:pPr>
            <a:r>
              <a:rPr sz="2600" dirty="0">
                <a:latin typeface="Verdana"/>
                <a:cs typeface="Verdana"/>
              </a:rPr>
              <a:t>The</a:t>
            </a:r>
            <a:r>
              <a:rPr sz="2600" spc="-35" dirty="0">
                <a:latin typeface="Verdana"/>
                <a:cs typeface="Verdana"/>
              </a:rPr>
              <a:t> </a:t>
            </a:r>
            <a:r>
              <a:rPr sz="2600" dirty="0">
                <a:latin typeface="Verdana"/>
                <a:cs typeface="Verdana"/>
              </a:rPr>
              <a:t>work</a:t>
            </a:r>
            <a:r>
              <a:rPr sz="2600" spc="-45" dirty="0">
                <a:latin typeface="Verdana"/>
                <a:cs typeface="Verdana"/>
              </a:rPr>
              <a:t> </a:t>
            </a:r>
            <a:r>
              <a:rPr sz="2600" dirty="0">
                <a:latin typeface="Verdana"/>
                <a:cs typeface="Verdana"/>
              </a:rPr>
              <a:t>required</a:t>
            </a:r>
            <a:r>
              <a:rPr sz="2600" spc="-45" dirty="0">
                <a:latin typeface="Verdana"/>
                <a:cs typeface="Verdana"/>
              </a:rPr>
              <a:t> </a:t>
            </a:r>
            <a:r>
              <a:rPr sz="2600" dirty="0">
                <a:latin typeface="Verdana"/>
                <a:cs typeface="Verdana"/>
              </a:rPr>
              <a:t>to</a:t>
            </a:r>
            <a:r>
              <a:rPr sz="2600" spc="-30" dirty="0">
                <a:latin typeface="Verdana"/>
                <a:cs typeface="Verdana"/>
              </a:rPr>
              <a:t> </a:t>
            </a:r>
            <a:r>
              <a:rPr sz="2600" dirty="0">
                <a:latin typeface="Verdana"/>
                <a:cs typeface="Verdana"/>
              </a:rPr>
              <a:t>compress</a:t>
            </a:r>
            <a:r>
              <a:rPr sz="2600" spc="-30" dirty="0">
                <a:latin typeface="Verdana"/>
                <a:cs typeface="Verdana"/>
              </a:rPr>
              <a:t> </a:t>
            </a:r>
            <a:r>
              <a:rPr sz="2600" dirty="0">
                <a:latin typeface="Verdana"/>
                <a:cs typeface="Verdana"/>
              </a:rPr>
              <a:t>a</a:t>
            </a:r>
            <a:r>
              <a:rPr sz="2600" spc="-40" dirty="0">
                <a:latin typeface="Verdana"/>
                <a:cs typeface="Verdana"/>
              </a:rPr>
              <a:t> </a:t>
            </a:r>
            <a:r>
              <a:rPr sz="2600" dirty="0">
                <a:latin typeface="Verdana"/>
                <a:cs typeface="Verdana"/>
              </a:rPr>
              <a:t>gas</a:t>
            </a:r>
            <a:r>
              <a:rPr sz="2600" spc="-30" dirty="0">
                <a:latin typeface="Verdana"/>
                <a:cs typeface="Verdana"/>
              </a:rPr>
              <a:t> </a:t>
            </a:r>
            <a:r>
              <a:rPr sz="2600" spc="-10" dirty="0">
                <a:latin typeface="Verdana"/>
                <a:cs typeface="Verdana"/>
              </a:rPr>
              <a:t>between 	</a:t>
            </a:r>
            <a:r>
              <a:rPr sz="2600" dirty="0">
                <a:latin typeface="Verdana"/>
                <a:cs typeface="Verdana"/>
              </a:rPr>
              <a:t>two</a:t>
            </a:r>
            <a:r>
              <a:rPr sz="2600" spc="-30" dirty="0">
                <a:latin typeface="Verdana"/>
                <a:cs typeface="Verdana"/>
              </a:rPr>
              <a:t> </a:t>
            </a:r>
            <a:r>
              <a:rPr sz="2600" dirty="0">
                <a:latin typeface="Verdana"/>
                <a:cs typeface="Verdana"/>
              </a:rPr>
              <a:t>specified</a:t>
            </a:r>
            <a:r>
              <a:rPr sz="2600" spc="-25" dirty="0">
                <a:latin typeface="Verdana"/>
                <a:cs typeface="Verdana"/>
              </a:rPr>
              <a:t> </a:t>
            </a:r>
            <a:r>
              <a:rPr sz="2600" dirty="0">
                <a:latin typeface="Verdana"/>
                <a:cs typeface="Verdana"/>
              </a:rPr>
              <a:t>pressures</a:t>
            </a:r>
            <a:r>
              <a:rPr sz="2600" spc="-35" dirty="0">
                <a:latin typeface="Verdana"/>
                <a:cs typeface="Verdana"/>
              </a:rPr>
              <a:t> </a:t>
            </a:r>
            <a:r>
              <a:rPr sz="2600" dirty="0">
                <a:latin typeface="Verdana"/>
                <a:cs typeface="Verdana"/>
              </a:rPr>
              <a:t>can</a:t>
            </a:r>
            <a:r>
              <a:rPr sz="2600" spc="-40" dirty="0">
                <a:latin typeface="Verdana"/>
                <a:cs typeface="Verdana"/>
              </a:rPr>
              <a:t> </a:t>
            </a:r>
            <a:r>
              <a:rPr sz="2600" dirty="0">
                <a:latin typeface="Verdana"/>
                <a:cs typeface="Verdana"/>
              </a:rPr>
              <a:t>be</a:t>
            </a:r>
            <a:r>
              <a:rPr sz="2600" spc="-35" dirty="0">
                <a:latin typeface="Verdana"/>
                <a:cs typeface="Verdana"/>
              </a:rPr>
              <a:t> </a:t>
            </a:r>
            <a:r>
              <a:rPr sz="2600" dirty="0">
                <a:latin typeface="Verdana"/>
                <a:cs typeface="Verdana"/>
              </a:rPr>
              <a:t>decreased</a:t>
            </a:r>
            <a:r>
              <a:rPr sz="2600" spc="-25" dirty="0">
                <a:latin typeface="Verdana"/>
                <a:cs typeface="Verdana"/>
              </a:rPr>
              <a:t> by 	</a:t>
            </a:r>
            <a:r>
              <a:rPr sz="2600" dirty="0">
                <a:latin typeface="Verdana"/>
                <a:cs typeface="Verdana"/>
              </a:rPr>
              <a:t>carrying</a:t>
            </a:r>
            <a:r>
              <a:rPr sz="2600" spc="-70" dirty="0">
                <a:latin typeface="Verdana"/>
                <a:cs typeface="Verdana"/>
              </a:rPr>
              <a:t> </a:t>
            </a:r>
            <a:r>
              <a:rPr sz="2600" dirty="0">
                <a:latin typeface="Verdana"/>
                <a:cs typeface="Verdana"/>
              </a:rPr>
              <a:t>out</a:t>
            </a:r>
            <a:r>
              <a:rPr sz="2600" spc="-75" dirty="0">
                <a:latin typeface="Verdana"/>
                <a:cs typeface="Verdana"/>
              </a:rPr>
              <a:t> </a:t>
            </a:r>
            <a:r>
              <a:rPr sz="2600" dirty="0">
                <a:latin typeface="Verdana"/>
                <a:cs typeface="Verdana"/>
              </a:rPr>
              <a:t>the</a:t>
            </a:r>
            <a:r>
              <a:rPr sz="2600" spc="-90" dirty="0">
                <a:latin typeface="Verdana"/>
                <a:cs typeface="Verdana"/>
              </a:rPr>
              <a:t> </a:t>
            </a:r>
            <a:r>
              <a:rPr sz="2600" dirty="0">
                <a:latin typeface="Verdana"/>
                <a:cs typeface="Verdana"/>
              </a:rPr>
              <a:t>compression</a:t>
            </a:r>
            <a:r>
              <a:rPr sz="2600" spc="-40" dirty="0">
                <a:latin typeface="Verdana"/>
                <a:cs typeface="Verdana"/>
              </a:rPr>
              <a:t> </a:t>
            </a:r>
            <a:r>
              <a:rPr sz="2600" dirty="0">
                <a:latin typeface="Verdana"/>
                <a:cs typeface="Verdana"/>
              </a:rPr>
              <a:t>process</a:t>
            </a:r>
            <a:r>
              <a:rPr sz="2600" spc="-65" dirty="0">
                <a:latin typeface="Verdana"/>
                <a:cs typeface="Verdana"/>
              </a:rPr>
              <a:t> </a:t>
            </a:r>
            <a:r>
              <a:rPr sz="2600" dirty="0">
                <a:latin typeface="Verdana"/>
                <a:cs typeface="Verdana"/>
              </a:rPr>
              <a:t>in</a:t>
            </a:r>
            <a:r>
              <a:rPr sz="2600" spc="-105" dirty="0">
                <a:latin typeface="Verdana"/>
                <a:cs typeface="Verdana"/>
              </a:rPr>
              <a:t> </a:t>
            </a:r>
            <a:r>
              <a:rPr sz="2600" spc="-10" dirty="0">
                <a:latin typeface="Verdana"/>
                <a:cs typeface="Verdana"/>
              </a:rPr>
              <a:t>stages 	</a:t>
            </a:r>
            <a:r>
              <a:rPr sz="2600" dirty="0">
                <a:latin typeface="Verdana"/>
                <a:cs typeface="Verdana"/>
              </a:rPr>
              <a:t>and</a:t>
            </a:r>
            <a:r>
              <a:rPr sz="2600" spc="-20" dirty="0">
                <a:latin typeface="Verdana"/>
                <a:cs typeface="Verdana"/>
              </a:rPr>
              <a:t> </a:t>
            </a:r>
            <a:r>
              <a:rPr sz="2600" dirty="0">
                <a:latin typeface="Verdana"/>
                <a:cs typeface="Verdana"/>
              </a:rPr>
              <a:t>cooling</a:t>
            </a:r>
            <a:r>
              <a:rPr sz="2600" spc="-30" dirty="0">
                <a:latin typeface="Verdana"/>
                <a:cs typeface="Verdana"/>
              </a:rPr>
              <a:t> </a:t>
            </a:r>
            <a:r>
              <a:rPr sz="2600" dirty="0">
                <a:latin typeface="Verdana"/>
                <a:cs typeface="Verdana"/>
              </a:rPr>
              <a:t>the</a:t>
            </a:r>
            <a:r>
              <a:rPr sz="2600" spc="-30" dirty="0">
                <a:latin typeface="Verdana"/>
                <a:cs typeface="Verdana"/>
              </a:rPr>
              <a:t> </a:t>
            </a:r>
            <a:r>
              <a:rPr sz="2600" dirty="0">
                <a:latin typeface="Verdana"/>
                <a:cs typeface="Verdana"/>
              </a:rPr>
              <a:t>gas</a:t>
            </a:r>
            <a:r>
              <a:rPr sz="2600" spc="-25" dirty="0">
                <a:latin typeface="Verdana"/>
                <a:cs typeface="Verdana"/>
              </a:rPr>
              <a:t> </a:t>
            </a:r>
            <a:r>
              <a:rPr sz="2600" dirty="0">
                <a:latin typeface="Verdana"/>
                <a:cs typeface="Verdana"/>
              </a:rPr>
              <a:t>in</a:t>
            </a:r>
            <a:r>
              <a:rPr sz="2600" spc="-20" dirty="0">
                <a:latin typeface="Verdana"/>
                <a:cs typeface="Verdana"/>
              </a:rPr>
              <a:t> </a:t>
            </a:r>
            <a:r>
              <a:rPr sz="2600" dirty="0">
                <a:latin typeface="Verdana"/>
                <a:cs typeface="Verdana"/>
              </a:rPr>
              <a:t>between:</a:t>
            </a:r>
            <a:r>
              <a:rPr sz="2600" spc="-35" dirty="0">
                <a:latin typeface="Verdana"/>
                <a:cs typeface="Verdana"/>
              </a:rPr>
              <a:t> </a:t>
            </a:r>
            <a:r>
              <a:rPr sz="2600" spc="-10" dirty="0">
                <a:solidFill>
                  <a:srgbClr val="0000FF"/>
                </a:solidFill>
                <a:latin typeface="Verdana"/>
                <a:cs typeface="Verdana"/>
              </a:rPr>
              <a:t>multi-stage 	</a:t>
            </a:r>
            <a:r>
              <a:rPr sz="2600" dirty="0">
                <a:solidFill>
                  <a:srgbClr val="0000FF"/>
                </a:solidFill>
                <a:latin typeface="Verdana"/>
                <a:cs typeface="Verdana"/>
              </a:rPr>
              <a:t>compression</a:t>
            </a:r>
            <a:r>
              <a:rPr sz="2600" spc="-50" dirty="0">
                <a:solidFill>
                  <a:srgbClr val="0000FF"/>
                </a:solidFill>
                <a:latin typeface="Verdana"/>
                <a:cs typeface="Verdana"/>
              </a:rPr>
              <a:t> </a:t>
            </a:r>
            <a:r>
              <a:rPr sz="2600" dirty="0">
                <a:solidFill>
                  <a:srgbClr val="0000FF"/>
                </a:solidFill>
                <a:latin typeface="Verdana"/>
                <a:cs typeface="Verdana"/>
              </a:rPr>
              <a:t>with</a:t>
            </a:r>
            <a:r>
              <a:rPr sz="2600" spc="-40" dirty="0">
                <a:solidFill>
                  <a:srgbClr val="0000FF"/>
                </a:solidFill>
                <a:latin typeface="Verdana"/>
                <a:cs typeface="Verdana"/>
              </a:rPr>
              <a:t> </a:t>
            </a:r>
            <a:r>
              <a:rPr sz="2600" spc="-10" dirty="0">
                <a:solidFill>
                  <a:srgbClr val="0000FF"/>
                </a:solidFill>
                <a:latin typeface="Verdana"/>
                <a:cs typeface="Verdana"/>
              </a:rPr>
              <a:t>intercooling.</a:t>
            </a:r>
            <a:endParaRPr sz="2600">
              <a:latin typeface="Verdana"/>
              <a:cs typeface="Verdan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041651" y="-995426"/>
            <a:ext cx="7780020" cy="904094"/>
          </a:xfrm>
          <a:prstGeom prst="rect">
            <a:avLst/>
          </a:prstGeom>
        </p:spPr>
        <p:txBody>
          <a:bodyPr vert="horz" wrap="square" lIns="0" tIns="11430" rIns="0" bIns="0" rtlCol="0" anchor="t">
            <a:spAutoFit/>
          </a:bodyPr>
          <a:lstStyle/>
          <a:p>
            <a:pPr marL="1061081" marR="5080" indent="-1049016">
              <a:lnSpc>
                <a:spcPct val="100299"/>
              </a:lnSpc>
              <a:spcBef>
                <a:spcPts val="90"/>
              </a:spcBef>
            </a:pPr>
            <a:r>
              <a:rPr sz="2900" dirty="0">
                <a:solidFill>
                  <a:srgbClr val="000000"/>
                </a:solidFill>
                <a:latin typeface="Verdana"/>
                <a:cs typeface="Verdana"/>
              </a:rPr>
              <a:t>Ideal</a:t>
            </a:r>
            <a:r>
              <a:rPr sz="2900" spc="-105" dirty="0">
                <a:solidFill>
                  <a:srgbClr val="000000"/>
                </a:solidFill>
                <a:latin typeface="Verdana"/>
                <a:cs typeface="Verdana"/>
              </a:rPr>
              <a:t> </a:t>
            </a:r>
            <a:r>
              <a:rPr sz="2900" dirty="0">
                <a:solidFill>
                  <a:srgbClr val="000000"/>
                </a:solidFill>
                <a:latin typeface="Verdana"/>
                <a:cs typeface="Verdana"/>
              </a:rPr>
              <a:t>Brayton</a:t>
            </a:r>
            <a:r>
              <a:rPr sz="2900" spc="-110" dirty="0">
                <a:solidFill>
                  <a:srgbClr val="000000"/>
                </a:solidFill>
                <a:latin typeface="Verdana"/>
                <a:cs typeface="Verdana"/>
              </a:rPr>
              <a:t> </a:t>
            </a:r>
            <a:r>
              <a:rPr sz="2900" dirty="0">
                <a:solidFill>
                  <a:srgbClr val="000000"/>
                </a:solidFill>
                <a:latin typeface="Verdana"/>
                <a:cs typeface="Verdana"/>
              </a:rPr>
              <a:t>cycle</a:t>
            </a:r>
            <a:r>
              <a:rPr sz="2900" spc="-60" dirty="0">
                <a:solidFill>
                  <a:srgbClr val="000000"/>
                </a:solidFill>
                <a:latin typeface="Verdana"/>
                <a:cs typeface="Verdana"/>
              </a:rPr>
              <a:t> </a:t>
            </a:r>
            <a:r>
              <a:rPr sz="2900" dirty="0">
                <a:solidFill>
                  <a:srgbClr val="000000"/>
                </a:solidFill>
                <a:latin typeface="Verdana"/>
                <a:cs typeface="Verdana"/>
              </a:rPr>
              <a:t>with</a:t>
            </a:r>
            <a:r>
              <a:rPr sz="2900" spc="-60" dirty="0">
                <a:solidFill>
                  <a:srgbClr val="000000"/>
                </a:solidFill>
                <a:latin typeface="Verdana"/>
                <a:cs typeface="Verdana"/>
              </a:rPr>
              <a:t> </a:t>
            </a:r>
            <a:r>
              <a:rPr sz="2900" spc="-10" dirty="0">
                <a:solidFill>
                  <a:srgbClr val="000000"/>
                </a:solidFill>
                <a:latin typeface="Verdana"/>
                <a:cs typeface="Verdana"/>
              </a:rPr>
              <a:t>intercooling, </a:t>
            </a:r>
            <a:r>
              <a:rPr sz="2900" dirty="0">
                <a:solidFill>
                  <a:srgbClr val="000000"/>
                </a:solidFill>
                <a:latin typeface="Verdana"/>
                <a:cs typeface="Verdana"/>
              </a:rPr>
              <a:t>reheating</a:t>
            </a:r>
            <a:r>
              <a:rPr sz="2900" spc="-25" dirty="0">
                <a:solidFill>
                  <a:srgbClr val="000000"/>
                </a:solidFill>
                <a:latin typeface="Verdana"/>
                <a:cs typeface="Verdana"/>
              </a:rPr>
              <a:t> </a:t>
            </a:r>
            <a:r>
              <a:rPr sz="2900" dirty="0">
                <a:solidFill>
                  <a:srgbClr val="000000"/>
                </a:solidFill>
                <a:latin typeface="Verdana"/>
                <a:cs typeface="Verdana"/>
              </a:rPr>
              <a:t>and</a:t>
            </a:r>
            <a:r>
              <a:rPr sz="2900" spc="-30"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6" name="object 6"/>
          <p:cNvSpPr txBox="1"/>
          <p:nvPr/>
        </p:nvSpPr>
        <p:spPr>
          <a:xfrm>
            <a:off x="1755141" y="103379"/>
            <a:ext cx="8110220" cy="3906198"/>
          </a:xfrm>
          <a:prstGeom prst="rect">
            <a:avLst/>
          </a:prstGeom>
        </p:spPr>
        <p:txBody>
          <a:bodyPr vert="horz" wrap="square" lIns="0" tIns="12700" rIns="0" bIns="0" rtlCol="0">
            <a:spAutoFit/>
          </a:bodyPr>
          <a:lstStyle/>
          <a:p>
            <a:pPr marL="354963" marR="5080" indent="-342898">
              <a:spcBef>
                <a:spcPts val="100"/>
              </a:spcBef>
              <a:buFont typeface="Arial MT"/>
              <a:buChar char="•"/>
              <a:tabLst>
                <a:tab pos="356868" algn="l"/>
              </a:tabLst>
            </a:pPr>
            <a:r>
              <a:rPr sz="2700" dirty="0">
                <a:latin typeface="Verdana"/>
                <a:cs typeface="Verdana"/>
              </a:rPr>
              <a:t>Similarly</a:t>
            </a:r>
            <a:r>
              <a:rPr sz="2700" spc="-70" dirty="0">
                <a:latin typeface="Verdana"/>
                <a:cs typeface="Verdana"/>
              </a:rPr>
              <a:t> </a:t>
            </a:r>
            <a:r>
              <a:rPr sz="2700" dirty="0">
                <a:latin typeface="Verdana"/>
                <a:cs typeface="Verdana"/>
              </a:rPr>
              <a:t>the</a:t>
            </a:r>
            <a:r>
              <a:rPr sz="2700" spc="-70" dirty="0">
                <a:latin typeface="Verdana"/>
                <a:cs typeface="Verdana"/>
              </a:rPr>
              <a:t> </a:t>
            </a:r>
            <a:r>
              <a:rPr sz="2700" dirty="0">
                <a:latin typeface="Verdana"/>
                <a:cs typeface="Verdana"/>
              </a:rPr>
              <a:t>work</a:t>
            </a:r>
            <a:r>
              <a:rPr sz="2700" spc="-90" dirty="0">
                <a:latin typeface="Verdana"/>
                <a:cs typeface="Verdana"/>
              </a:rPr>
              <a:t> </a:t>
            </a:r>
            <a:r>
              <a:rPr sz="2700" dirty="0">
                <a:latin typeface="Verdana"/>
                <a:cs typeface="Verdana"/>
              </a:rPr>
              <a:t>output</a:t>
            </a:r>
            <a:r>
              <a:rPr sz="2700" spc="-114" dirty="0">
                <a:latin typeface="Verdana"/>
                <a:cs typeface="Verdana"/>
              </a:rPr>
              <a:t> </a:t>
            </a:r>
            <a:r>
              <a:rPr sz="2700" dirty="0">
                <a:latin typeface="Verdana"/>
                <a:cs typeface="Verdana"/>
              </a:rPr>
              <a:t>of</a:t>
            </a:r>
            <a:r>
              <a:rPr sz="2700" spc="-90" dirty="0">
                <a:latin typeface="Verdana"/>
                <a:cs typeface="Verdana"/>
              </a:rPr>
              <a:t> </a:t>
            </a:r>
            <a:r>
              <a:rPr sz="2700" dirty="0">
                <a:latin typeface="Verdana"/>
                <a:cs typeface="Verdana"/>
              </a:rPr>
              <a:t>a</a:t>
            </a:r>
            <a:r>
              <a:rPr sz="2700" spc="-70" dirty="0">
                <a:latin typeface="Verdana"/>
                <a:cs typeface="Verdana"/>
              </a:rPr>
              <a:t> </a:t>
            </a:r>
            <a:r>
              <a:rPr sz="2700" dirty="0">
                <a:latin typeface="Verdana"/>
                <a:cs typeface="Verdana"/>
              </a:rPr>
              <a:t>turbine</a:t>
            </a:r>
            <a:r>
              <a:rPr sz="2700" spc="-90" dirty="0">
                <a:latin typeface="Verdana"/>
                <a:cs typeface="Verdana"/>
              </a:rPr>
              <a:t> </a:t>
            </a:r>
            <a:r>
              <a:rPr sz="2700" dirty="0">
                <a:latin typeface="Verdana"/>
                <a:cs typeface="Verdana"/>
              </a:rPr>
              <a:t>can</a:t>
            </a:r>
            <a:r>
              <a:rPr sz="2700" spc="-50" dirty="0">
                <a:latin typeface="Verdana"/>
                <a:cs typeface="Verdana"/>
              </a:rPr>
              <a:t> </a:t>
            </a:r>
            <a:r>
              <a:rPr sz="2700" spc="-25" dirty="0">
                <a:latin typeface="Verdana"/>
                <a:cs typeface="Verdana"/>
              </a:rPr>
              <a:t>be 	</a:t>
            </a:r>
            <a:r>
              <a:rPr sz="2700" dirty="0">
                <a:latin typeface="Verdana"/>
                <a:cs typeface="Verdana"/>
              </a:rPr>
              <a:t>increased</a:t>
            </a:r>
            <a:r>
              <a:rPr sz="2700" spc="-110" dirty="0">
                <a:latin typeface="Verdana"/>
                <a:cs typeface="Verdana"/>
              </a:rPr>
              <a:t> </a:t>
            </a:r>
            <a:r>
              <a:rPr sz="2700" dirty="0">
                <a:latin typeface="Verdana"/>
                <a:cs typeface="Verdana"/>
              </a:rPr>
              <a:t>by:</a:t>
            </a:r>
            <a:r>
              <a:rPr sz="2700" spc="-110" dirty="0">
                <a:latin typeface="Verdana"/>
                <a:cs typeface="Verdana"/>
              </a:rPr>
              <a:t> </a:t>
            </a:r>
            <a:r>
              <a:rPr sz="2700" dirty="0">
                <a:solidFill>
                  <a:srgbClr val="0000FF"/>
                </a:solidFill>
                <a:latin typeface="Verdana"/>
                <a:cs typeface="Verdana"/>
              </a:rPr>
              <a:t>multi-stage</a:t>
            </a:r>
            <a:r>
              <a:rPr sz="2700" spc="-105" dirty="0">
                <a:solidFill>
                  <a:srgbClr val="0000FF"/>
                </a:solidFill>
                <a:latin typeface="Verdana"/>
                <a:cs typeface="Verdana"/>
              </a:rPr>
              <a:t> </a:t>
            </a:r>
            <a:r>
              <a:rPr sz="2700" dirty="0">
                <a:solidFill>
                  <a:srgbClr val="0000FF"/>
                </a:solidFill>
                <a:latin typeface="Verdana"/>
                <a:cs typeface="Verdana"/>
              </a:rPr>
              <a:t>expansion</a:t>
            </a:r>
            <a:r>
              <a:rPr sz="2700" spc="-110" dirty="0">
                <a:solidFill>
                  <a:srgbClr val="0000FF"/>
                </a:solidFill>
                <a:latin typeface="Verdana"/>
                <a:cs typeface="Verdana"/>
              </a:rPr>
              <a:t> </a:t>
            </a:r>
            <a:r>
              <a:rPr sz="2700" spc="-20" dirty="0">
                <a:solidFill>
                  <a:srgbClr val="0000FF"/>
                </a:solidFill>
                <a:latin typeface="Verdana"/>
                <a:cs typeface="Verdana"/>
              </a:rPr>
              <a:t>with 	</a:t>
            </a:r>
            <a:r>
              <a:rPr sz="2700" spc="-10" dirty="0">
                <a:solidFill>
                  <a:srgbClr val="0000FF"/>
                </a:solidFill>
                <a:latin typeface="Verdana"/>
                <a:cs typeface="Verdana"/>
              </a:rPr>
              <a:t>reheating.</a:t>
            </a:r>
            <a:endParaRPr sz="2700">
              <a:latin typeface="Verdana"/>
              <a:cs typeface="Verdana"/>
            </a:endParaRPr>
          </a:p>
          <a:p>
            <a:pPr marL="354963" marR="43180" indent="-342898">
              <a:spcBef>
                <a:spcPts val="625"/>
              </a:spcBef>
              <a:buFont typeface="Arial MT"/>
              <a:buChar char="•"/>
              <a:tabLst>
                <a:tab pos="356868" algn="l"/>
              </a:tabLst>
            </a:pPr>
            <a:r>
              <a:rPr sz="2700" dirty="0">
                <a:latin typeface="Verdana"/>
                <a:cs typeface="Verdana"/>
              </a:rPr>
              <a:t>As</a:t>
            </a:r>
            <a:r>
              <a:rPr sz="2700" spc="-65" dirty="0">
                <a:latin typeface="Verdana"/>
                <a:cs typeface="Verdana"/>
              </a:rPr>
              <a:t> </a:t>
            </a:r>
            <a:r>
              <a:rPr sz="2700" dirty="0">
                <a:latin typeface="Verdana"/>
                <a:cs typeface="Verdana"/>
              </a:rPr>
              <a:t>the</a:t>
            </a:r>
            <a:r>
              <a:rPr sz="2700" spc="-100" dirty="0">
                <a:latin typeface="Verdana"/>
                <a:cs typeface="Verdana"/>
              </a:rPr>
              <a:t> </a:t>
            </a:r>
            <a:r>
              <a:rPr sz="2700" dirty="0">
                <a:latin typeface="Verdana"/>
                <a:cs typeface="Verdana"/>
              </a:rPr>
              <a:t>number</a:t>
            </a:r>
            <a:r>
              <a:rPr sz="2700" spc="-100" dirty="0">
                <a:latin typeface="Verdana"/>
                <a:cs typeface="Verdana"/>
              </a:rPr>
              <a:t> </a:t>
            </a:r>
            <a:r>
              <a:rPr sz="2700" dirty="0">
                <a:latin typeface="Verdana"/>
                <a:cs typeface="Verdana"/>
              </a:rPr>
              <a:t>of</a:t>
            </a:r>
            <a:r>
              <a:rPr sz="2700" spc="-90" dirty="0">
                <a:latin typeface="Verdana"/>
                <a:cs typeface="Verdana"/>
              </a:rPr>
              <a:t> </a:t>
            </a:r>
            <a:r>
              <a:rPr sz="2700" dirty="0">
                <a:latin typeface="Verdana"/>
                <a:cs typeface="Verdana"/>
              </a:rPr>
              <a:t>stages</a:t>
            </a:r>
            <a:r>
              <a:rPr sz="2700" spc="-60" dirty="0">
                <a:latin typeface="Verdana"/>
                <a:cs typeface="Verdana"/>
              </a:rPr>
              <a:t> </a:t>
            </a:r>
            <a:r>
              <a:rPr sz="2700" dirty="0">
                <a:latin typeface="Verdana"/>
                <a:cs typeface="Verdana"/>
              </a:rPr>
              <a:t>of</a:t>
            </a:r>
            <a:r>
              <a:rPr sz="2700" spc="-65" dirty="0">
                <a:latin typeface="Verdana"/>
                <a:cs typeface="Verdana"/>
              </a:rPr>
              <a:t> </a:t>
            </a:r>
            <a:r>
              <a:rPr sz="2700" dirty="0">
                <a:latin typeface="Verdana"/>
                <a:cs typeface="Verdana"/>
              </a:rPr>
              <a:t>compression</a:t>
            </a:r>
            <a:r>
              <a:rPr sz="2700" spc="-95" dirty="0">
                <a:latin typeface="Verdana"/>
                <a:cs typeface="Verdana"/>
              </a:rPr>
              <a:t> </a:t>
            </a:r>
            <a:r>
              <a:rPr sz="2700" spc="-25" dirty="0">
                <a:latin typeface="Verdana"/>
                <a:cs typeface="Verdana"/>
              </a:rPr>
              <a:t>and 	</a:t>
            </a:r>
            <a:r>
              <a:rPr sz="2700" dirty="0">
                <a:latin typeface="Verdana"/>
                <a:cs typeface="Verdana"/>
              </a:rPr>
              <a:t>expansion</a:t>
            </a:r>
            <a:r>
              <a:rPr sz="2700" spc="-95" dirty="0">
                <a:latin typeface="Verdana"/>
                <a:cs typeface="Verdana"/>
              </a:rPr>
              <a:t> </a:t>
            </a:r>
            <a:r>
              <a:rPr sz="2700" dirty="0">
                <a:latin typeface="Verdana"/>
                <a:cs typeface="Verdana"/>
              </a:rPr>
              <a:t>are</a:t>
            </a:r>
            <a:r>
              <a:rPr sz="2700" spc="-95" dirty="0">
                <a:latin typeface="Verdana"/>
                <a:cs typeface="Verdana"/>
              </a:rPr>
              <a:t> </a:t>
            </a:r>
            <a:r>
              <a:rPr sz="2700" dirty="0">
                <a:latin typeface="Verdana"/>
                <a:cs typeface="Verdana"/>
              </a:rPr>
              <a:t>increased,</a:t>
            </a:r>
            <a:r>
              <a:rPr sz="2700" spc="-95" dirty="0">
                <a:latin typeface="Verdana"/>
                <a:cs typeface="Verdana"/>
              </a:rPr>
              <a:t> </a:t>
            </a:r>
            <a:r>
              <a:rPr sz="2700" dirty="0">
                <a:latin typeface="Verdana"/>
                <a:cs typeface="Verdana"/>
              </a:rPr>
              <a:t>the</a:t>
            </a:r>
            <a:r>
              <a:rPr sz="2700" spc="-100" dirty="0">
                <a:latin typeface="Verdana"/>
                <a:cs typeface="Verdana"/>
              </a:rPr>
              <a:t> </a:t>
            </a:r>
            <a:r>
              <a:rPr sz="2700" spc="-10" dirty="0">
                <a:latin typeface="Verdana"/>
                <a:cs typeface="Verdana"/>
              </a:rPr>
              <a:t>process 	</a:t>
            </a:r>
            <a:r>
              <a:rPr sz="2700" dirty="0">
                <a:latin typeface="Verdana"/>
                <a:cs typeface="Verdana"/>
              </a:rPr>
              <a:t>approaches</a:t>
            </a:r>
            <a:r>
              <a:rPr sz="2700" spc="-105" dirty="0">
                <a:latin typeface="Verdana"/>
                <a:cs typeface="Verdana"/>
              </a:rPr>
              <a:t> </a:t>
            </a:r>
            <a:r>
              <a:rPr sz="2700" dirty="0">
                <a:latin typeface="Verdana"/>
                <a:cs typeface="Verdana"/>
              </a:rPr>
              <a:t>an</a:t>
            </a:r>
            <a:r>
              <a:rPr sz="2700" spc="-105" dirty="0">
                <a:latin typeface="Verdana"/>
                <a:cs typeface="Verdana"/>
              </a:rPr>
              <a:t> </a:t>
            </a:r>
            <a:r>
              <a:rPr sz="2700" dirty="0">
                <a:latin typeface="Verdana"/>
                <a:cs typeface="Verdana"/>
              </a:rPr>
              <a:t>isothermal</a:t>
            </a:r>
            <a:r>
              <a:rPr sz="2700" spc="-114" dirty="0">
                <a:latin typeface="Verdana"/>
                <a:cs typeface="Verdana"/>
              </a:rPr>
              <a:t> </a:t>
            </a:r>
            <a:r>
              <a:rPr sz="2700" spc="-10" dirty="0">
                <a:latin typeface="Verdana"/>
                <a:cs typeface="Verdana"/>
              </a:rPr>
              <a:t>process.</a:t>
            </a:r>
            <a:endParaRPr sz="2700">
              <a:latin typeface="Verdana"/>
              <a:cs typeface="Verdana"/>
            </a:endParaRPr>
          </a:p>
          <a:p>
            <a:pPr marL="354963" marR="208914" indent="-342898">
              <a:spcBef>
                <a:spcPts val="625"/>
              </a:spcBef>
              <a:buFont typeface="Arial MT"/>
              <a:buChar char="•"/>
              <a:tabLst>
                <a:tab pos="356868" algn="l"/>
              </a:tabLst>
            </a:pPr>
            <a:r>
              <a:rPr sz="2700" dirty="0">
                <a:latin typeface="Verdana"/>
                <a:cs typeface="Verdana"/>
              </a:rPr>
              <a:t>A</a:t>
            </a:r>
            <a:r>
              <a:rPr sz="2700" spc="-85" dirty="0">
                <a:latin typeface="Verdana"/>
                <a:cs typeface="Verdana"/>
              </a:rPr>
              <a:t> </a:t>
            </a:r>
            <a:r>
              <a:rPr sz="2700" dirty="0">
                <a:latin typeface="Verdana"/>
                <a:cs typeface="Verdana"/>
              </a:rPr>
              <a:t>combination</a:t>
            </a:r>
            <a:r>
              <a:rPr sz="2700" spc="-135" dirty="0">
                <a:latin typeface="Verdana"/>
                <a:cs typeface="Verdana"/>
              </a:rPr>
              <a:t> </a:t>
            </a:r>
            <a:r>
              <a:rPr sz="2700" dirty="0">
                <a:latin typeface="Verdana"/>
                <a:cs typeface="Verdana"/>
              </a:rPr>
              <a:t>of</a:t>
            </a:r>
            <a:r>
              <a:rPr sz="2700" spc="-85" dirty="0">
                <a:latin typeface="Verdana"/>
                <a:cs typeface="Verdana"/>
              </a:rPr>
              <a:t> </a:t>
            </a:r>
            <a:r>
              <a:rPr sz="2700" dirty="0">
                <a:latin typeface="Verdana"/>
                <a:cs typeface="Verdana"/>
              </a:rPr>
              <a:t>intercooling</a:t>
            </a:r>
            <a:r>
              <a:rPr sz="2700" spc="-70" dirty="0">
                <a:latin typeface="Verdana"/>
                <a:cs typeface="Verdana"/>
              </a:rPr>
              <a:t> </a:t>
            </a:r>
            <a:r>
              <a:rPr sz="2700" dirty="0">
                <a:latin typeface="Verdana"/>
                <a:cs typeface="Verdana"/>
              </a:rPr>
              <a:t>and</a:t>
            </a:r>
            <a:r>
              <a:rPr sz="2700" spc="-85" dirty="0">
                <a:latin typeface="Verdana"/>
                <a:cs typeface="Verdana"/>
              </a:rPr>
              <a:t> </a:t>
            </a:r>
            <a:r>
              <a:rPr sz="2700" spc="-10" dirty="0">
                <a:latin typeface="Verdana"/>
                <a:cs typeface="Verdana"/>
              </a:rPr>
              <a:t>reheating 	</a:t>
            </a:r>
            <a:r>
              <a:rPr sz="2700" dirty="0">
                <a:latin typeface="Verdana"/>
                <a:cs typeface="Verdana"/>
              </a:rPr>
              <a:t>can</a:t>
            </a:r>
            <a:r>
              <a:rPr sz="2700" spc="-70" dirty="0">
                <a:latin typeface="Verdana"/>
                <a:cs typeface="Verdana"/>
              </a:rPr>
              <a:t> </a:t>
            </a:r>
            <a:r>
              <a:rPr sz="2700" dirty="0">
                <a:latin typeface="Verdana"/>
                <a:cs typeface="Verdana"/>
              </a:rPr>
              <a:t>increase</a:t>
            </a:r>
            <a:r>
              <a:rPr sz="2700" spc="-70" dirty="0">
                <a:latin typeface="Verdana"/>
                <a:cs typeface="Verdana"/>
              </a:rPr>
              <a:t> </a:t>
            </a:r>
            <a:r>
              <a:rPr sz="2700" dirty="0">
                <a:latin typeface="Verdana"/>
                <a:cs typeface="Verdana"/>
              </a:rPr>
              <a:t>the</a:t>
            </a:r>
            <a:r>
              <a:rPr sz="2700" spc="-55" dirty="0">
                <a:latin typeface="Verdana"/>
                <a:cs typeface="Verdana"/>
              </a:rPr>
              <a:t> </a:t>
            </a:r>
            <a:r>
              <a:rPr sz="2700" dirty="0">
                <a:latin typeface="Verdana"/>
                <a:cs typeface="Verdana"/>
              </a:rPr>
              <a:t>net</a:t>
            </a:r>
            <a:r>
              <a:rPr sz="2700" spc="-60" dirty="0">
                <a:latin typeface="Verdana"/>
                <a:cs typeface="Verdana"/>
              </a:rPr>
              <a:t> </a:t>
            </a:r>
            <a:r>
              <a:rPr sz="2700" dirty="0">
                <a:latin typeface="Verdana"/>
                <a:cs typeface="Verdana"/>
              </a:rPr>
              <a:t>work</a:t>
            </a:r>
            <a:r>
              <a:rPr sz="2700" spc="-60" dirty="0">
                <a:latin typeface="Verdana"/>
                <a:cs typeface="Verdana"/>
              </a:rPr>
              <a:t> </a:t>
            </a:r>
            <a:r>
              <a:rPr sz="2700" dirty="0">
                <a:latin typeface="Verdana"/>
                <a:cs typeface="Verdana"/>
              </a:rPr>
              <a:t>output</a:t>
            </a:r>
            <a:r>
              <a:rPr sz="2700" spc="-60" dirty="0">
                <a:latin typeface="Verdana"/>
                <a:cs typeface="Verdana"/>
              </a:rPr>
              <a:t> </a:t>
            </a:r>
            <a:r>
              <a:rPr sz="2700" dirty="0">
                <a:latin typeface="Verdana"/>
                <a:cs typeface="Verdana"/>
              </a:rPr>
              <a:t>of</a:t>
            </a:r>
            <a:r>
              <a:rPr sz="2700" spc="-60" dirty="0">
                <a:latin typeface="Verdana"/>
                <a:cs typeface="Verdana"/>
              </a:rPr>
              <a:t> a 	</a:t>
            </a:r>
            <a:r>
              <a:rPr sz="2700" dirty="0">
                <a:latin typeface="Verdana"/>
                <a:cs typeface="Verdana"/>
              </a:rPr>
              <a:t>Brayton</a:t>
            </a:r>
            <a:r>
              <a:rPr sz="2700" spc="-90" dirty="0">
                <a:latin typeface="Verdana"/>
                <a:cs typeface="Verdana"/>
              </a:rPr>
              <a:t> </a:t>
            </a:r>
            <a:r>
              <a:rPr sz="2700" dirty="0">
                <a:latin typeface="Verdana"/>
                <a:cs typeface="Verdana"/>
              </a:rPr>
              <a:t>cycle</a:t>
            </a:r>
            <a:r>
              <a:rPr sz="2700" spc="-85" dirty="0">
                <a:latin typeface="Verdana"/>
                <a:cs typeface="Verdana"/>
              </a:rPr>
              <a:t> </a:t>
            </a:r>
            <a:r>
              <a:rPr sz="2700" spc="-10" dirty="0">
                <a:latin typeface="Verdana"/>
                <a:cs typeface="Verdana"/>
              </a:rPr>
              <a:t>significantly.</a:t>
            </a:r>
            <a:endParaRPr sz="2700">
              <a:latin typeface="Verdana"/>
              <a:cs typeface="Verdan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2787" y="465801"/>
            <a:ext cx="4046520" cy="1169424"/>
          </a:xfrm>
          <a:prstGeom prst="rect">
            <a:avLst/>
          </a:prstGeom>
        </p:spPr>
        <p:txBody>
          <a:bodyPr vert="horz" wrap="square" lIns="0" tIns="11939" rIns="0" bIns="0" rtlCol="0" anchor="t">
            <a:spAutoFit/>
          </a:bodyPr>
          <a:lstStyle/>
          <a:p>
            <a:pPr marL="11939">
              <a:spcBef>
                <a:spcPts val="94"/>
              </a:spcBef>
            </a:pPr>
            <a:r>
              <a:rPr sz="7521" dirty="0"/>
              <a:t>Week</a:t>
            </a:r>
            <a:r>
              <a:rPr lang="en-US" sz="7521" spc="9" dirty="0"/>
              <a:t>-</a:t>
            </a:r>
            <a:r>
              <a:rPr lang="en-US" sz="7521" spc="-9" dirty="0"/>
              <a:t>9</a:t>
            </a:r>
            <a:endParaRPr sz="7521" dirty="0"/>
          </a:p>
        </p:txBody>
      </p:sp>
      <p:sp>
        <p:nvSpPr>
          <p:cNvPr id="3" name="object 3"/>
          <p:cNvSpPr txBox="1"/>
          <p:nvPr/>
        </p:nvSpPr>
        <p:spPr>
          <a:xfrm>
            <a:off x="3469786" y="2100373"/>
            <a:ext cx="5293214" cy="2764272"/>
          </a:xfrm>
          <a:prstGeom prst="rect">
            <a:avLst/>
          </a:prstGeom>
        </p:spPr>
        <p:txBody>
          <a:bodyPr vert="horz" wrap="square" lIns="0" tIns="238178" rIns="0" bIns="0" rtlCol="0">
            <a:spAutoFit/>
          </a:bodyPr>
          <a:lstStyle/>
          <a:p>
            <a:pPr marL="597" algn="ctr">
              <a:spcBef>
                <a:spcPts val="1875"/>
              </a:spcBef>
            </a:pPr>
            <a:r>
              <a:rPr sz="3600" b="1" spc="-9" dirty="0">
                <a:latin typeface="Times New Roman"/>
                <a:cs typeface="Times New Roman"/>
              </a:rPr>
              <a:t>Lecture</a:t>
            </a:r>
            <a:endParaRPr sz="3600" dirty="0">
              <a:latin typeface="Times New Roman"/>
              <a:cs typeface="Times New Roman"/>
            </a:endParaRPr>
          </a:p>
          <a:p>
            <a:pPr marL="3582" algn="ctr">
              <a:spcBef>
                <a:spcPts val="997"/>
              </a:spcBef>
            </a:pPr>
            <a:r>
              <a:rPr sz="3600" b="1" spc="-24" dirty="0">
                <a:latin typeface="Times New Roman"/>
                <a:cs typeface="Times New Roman"/>
              </a:rPr>
              <a:t>on</a:t>
            </a:r>
            <a:endParaRPr sz="3600" dirty="0">
              <a:latin typeface="Times New Roman"/>
              <a:cs typeface="Times New Roman"/>
            </a:endParaRPr>
          </a:p>
          <a:p>
            <a:pPr algn="ctr">
              <a:spcBef>
                <a:spcPts val="719"/>
              </a:spcBef>
            </a:pPr>
            <a:r>
              <a:rPr lang="en-US" sz="3600" b="1" spc="-9" dirty="0">
                <a:latin typeface="Times New Roman"/>
                <a:cs typeface="Times New Roman"/>
              </a:rPr>
              <a:t>Bryton Cycle</a:t>
            </a:r>
          </a:p>
          <a:p>
            <a:pPr algn="ctr">
              <a:spcBef>
                <a:spcPts val="719"/>
              </a:spcBef>
            </a:pPr>
            <a:r>
              <a:rPr lang="en-US" sz="3600" b="1" spc="-9" dirty="0">
                <a:latin typeface="Times New Roman"/>
                <a:cs typeface="Times New Roman"/>
              </a:rPr>
              <a:t>(100-109)</a:t>
            </a:r>
            <a:endParaRPr sz="3600" dirty="0">
              <a:latin typeface="Times New Roman"/>
              <a:cs typeface="Times New Roman"/>
            </a:endParaRPr>
          </a:p>
        </p:txBody>
      </p:sp>
    </p:spTree>
    <p:extLst>
      <p:ext uri="{BB962C8B-B14F-4D97-AF65-F5344CB8AC3E}">
        <p14:creationId xmlns:p14="http://schemas.microsoft.com/office/powerpoint/2010/main" val="1234040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p:nvPr/>
        </p:nvSpPr>
        <p:spPr>
          <a:xfrm>
            <a:off x="4888485" y="931798"/>
            <a:ext cx="1294765" cy="831850"/>
          </a:xfrm>
          <a:custGeom>
            <a:avLst/>
            <a:gdLst/>
            <a:ahLst/>
            <a:cxnLst/>
            <a:rect l="l" t="t" r="r" b="b"/>
            <a:pathLst>
              <a:path w="1294764" h="831850">
                <a:moveTo>
                  <a:pt x="0" y="0"/>
                </a:moveTo>
                <a:lnTo>
                  <a:pt x="522477" y="831341"/>
                </a:lnTo>
                <a:lnTo>
                  <a:pt x="1294383" y="831341"/>
                </a:lnTo>
                <a:lnTo>
                  <a:pt x="1104391" y="522604"/>
                </a:lnTo>
                <a:lnTo>
                  <a:pt x="854963" y="11937"/>
                </a:lnTo>
                <a:lnTo>
                  <a:pt x="0" y="0"/>
                </a:lnTo>
                <a:close/>
              </a:path>
            </a:pathLst>
          </a:custGeom>
          <a:solidFill>
            <a:srgbClr val="C5D9F0">
              <a:alpha val="65097"/>
            </a:srgbClr>
          </a:solidFill>
        </p:spPr>
        <p:txBody>
          <a:bodyPr wrap="square" lIns="0" tIns="0" rIns="0" bIns="0" rtlCol="0"/>
          <a:lstStyle/>
          <a:p>
            <a:endParaRPr sz="1800"/>
          </a:p>
        </p:txBody>
      </p:sp>
      <p:grpSp>
        <p:nvGrpSpPr>
          <p:cNvPr id="6" name="object 6"/>
          <p:cNvGrpSpPr/>
          <p:nvPr/>
        </p:nvGrpSpPr>
        <p:grpSpPr>
          <a:xfrm>
            <a:off x="3684271" y="330200"/>
            <a:ext cx="3573145" cy="3034030"/>
            <a:chOff x="2312670" y="1930400"/>
            <a:chExt cx="3573145" cy="3034030"/>
          </a:xfrm>
        </p:grpSpPr>
        <p:sp>
          <p:nvSpPr>
            <p:cNvPr id="7" name="object 7"/>
            <p:cNvSpPr/>
            <p:nvPr/>
          </p:nvSpPr>
          <p:spPr>
            <a:xfrm>
              <a:off x="2319020" y="1936750"/>
              <a:ext cx="3560445" cy="3021330"/>
            </a:xfrm>
            <a:custGeom>
              <a:avLst/>
              <a:gdLst/>
              <a:ahLst/>
              <a:cxnLst/>
              <a:rect l="l" t="t" r="r" b="b"/>
              <a:pathLst>
                <a:path w="3560445" h="3021329">
                  <a:moveTo>
                    <a:pt x="44450" y="2975356"/>
                  </a:moveTo>
                  <a:lnTo>
                    <a:pt x="3559937" y="2977007"/>
                  </a:lnTo>
                </a:path>
                <a:path w="3560445" h="3021329">
                  <a:moveTo>
                    <a:pt x="3483737" y="2932430"/>
                  </a:moveTo>
                  <a:lnTo>
                    <a:pt x="3559937" y="2977007"/>
                  </a:lnTo>
                  <a:lnTo>
                    <a:pt x="3483737" y="3021330"/>
                  </a:lnTo>
                </a:path>
                <a:path w="3560445" h="3021329">
                  <a:moveTo>
                    <a:pt x="43687" y="2975483"/>
                  </a:moveTo>
                  <a:lnTo>
                    <a:pt x="44450" y="0"/>
                  </a:lnTo>
                </a:path>
                <a:path w="3560445" h="3021329">
                  <a:moveTo>
                    <a:pt x="0" y="76200"/>
                  </a:moveTo>
                  <a:lnTo>
                    <a:pt x="44450" y="0"/>
                  </a:lnTo>
                  <a:lnTo>
                    <a:pt x="88900" y="76200"/>
                  </a:lnTo>
                </a:path>
              </a:pathLst>
            </a:custGeom>
            <a:ln w="12700">
              <a:solidFill>
                <a:srgbClr val="000000"/>
              </a:solidFill>
            </a:ln>
          </p:spPr>
          <p:txBody>
            <a:bodyPr wrap="square" lIns="0" tIns="0" rIns="0" bIns="0" rtlCol="0"/>
            <a:lstStyle/>
            <a:p>
              <a:endParaRPr sz="1800"/>
            </a:p>
          </p:txBody>
        </p:sp>
        <p:sp>
          <p:nvSpPr>
            <p:cNvPr id="8" name="object 8"/>
            <p:cNvSpPr/>
            <p:nvPr/>
          </p:nvSpPr>
          <p:spPr>
            <a:xfrm>
              <a:off x="3358388" y="2520061"/>
              <a:ext cx="2012950" cy="1720214"/>
            </a:xfrm>
            <a:custGeom>
              <a:avLst/>
              <a:gdLst/>
              <a:ahLst/>
              <a:cxnLst/>
              <a:rect l="l" t="t" r="r" b="b"/>
              <a:pathLst>
                <a:path w="2012950" h="1720214">
                  <a:moveTo>
                    <a:pt x="2007235" y="1708912"/>
                  </a:moveTo>
                  <a:lnTo>
                    <a:pt x="1948434" y="1677289"/>
                  </a:lnTo>
                  <a:lnTo>
                    <a:pt x="1890014" y="1645412"/>
                  </a:lnTo>
                  <a:lnTo>
                    <a:pt x="1832228" y="1613153"/>
                  </a:lnTo>
                  <a:lnTo>
                    <a:pt x="1774952" y="1580895"/>
                  </a:lnTo>
                  <a:lnTo>
                    <a:pt x="1718310" y="1548257"/>
                  </a:lnTo>
                  <a:lnTo>
                    <a:pt x="1662176" y="1515490"/>
                  </a:lnTo>
                  <a:lnTo>
                    <a:pt x="1606677" y="1482470"/>
                  </a:lnTo>
                  <a:lnTo>
                    <a:pt x="1551686" y="1449324"/>
                  </a:lnTo>
                  <a:lnTo>
                    <a:pt x="1497457" y="1416050"/>
                  </a:lnTo>
                  <a:lnTo>
                    <a:pt x="1443863" y="1382521"/>
                  </a:lnTo>
                  <a:lnTo>
                    <a:pt x="1390903" y="1348994"/>
                  </a:lnTo>
                  <a:lnTo>
                    <a:pt x="1338707" y="1315339"/>
                  </a:lnTo>
                  <a:lnTo>
                    <a:pt x="1287145" y="1281557"/>
                  </a:lnTo>
                  <a:lnTo>
                    <a:pt x="1236345" y="1247647"/>
                  </a:lnTo>
                  <a:lnTo>
                    <a:pt x="1186307" y="1213739"/>
                  </a:lnTo>
                  <a:lnTo>
                    <a:pt x="1136903" y="1179830"/>
                  </a:lnTo>
                  <a:lnTo>
                    <a:pt x="1088389" y="1145794"/>
                  </a:lnTo>
                  <a:lnTo>
                    <a:pt x="1040638" y="1111758"/>
                  </a:lnTo>
                  <a:lnTo>
                    <a:pt x="993775" y="1077722"/>
                  </a:lnTo>
                  <a:lnTo>
                    <a:pt x="947674" y="1043686"/>
                  </a:lnTo>
                  <a:lnTo>
                    <a:pt x="902462" y="1009776"/>
                  </a:lnTo>
                  <a:lnTo>
                    <a:pt x="858012" y="975740"/>
                  </a:lnTo>
                  <a:lnTo>
                    <a:pt x="814577" y="941831"/>
                  </a:lnTo>
                  <a:lnTo>
                    <a:pt x="771906" y="908050"/>
                  </a:lnTo>
                  <a:lnTo>
                    <a:pt x="730250" y="874267"/>
                  </a:lnTo>
                  <a:lnTo>
                    <a:pt x="689483" y="840613"/>
                  </a:lnTo>
                  <a:lnTo>
                    <a:pt x="649732" y="807085"/>
                  </a:lnTo>
                  <a:lnTo>
                    <a:pt x="610870" y="773684"/>
                  </a:lnTo>
                  <a:lnTo>
                    <a:pt x="573024" y="740537"/>
                  </a:lnTo>
                  <a:lnTo>
                    <a:pt x="536194" y="707389"/>
                  </a:lnTo>
                  <a:lnTo>
                    <a:pt x="500507" y="674497"/>
                  </a:lnTo>
                  <a:lnTo>
                    <a:pt x="465709" y="641730"/>
                  </a:lnTo>
                  <a:lnTo>
                    <a:pt x="432053" y="609218"/>
                  </a:lnTo>
                  <a:lnTo>
                    <a:pt x="399414" y="576961"/>
                  </a:lnTo>
                  <a:lnTo>
                    <a:pt x="367791" y="544829"/>
                  </a:lnTo>
                  <a:lnTo>
                    <a:pt x="337438" y="512952"/>
                  </a:lnTo>
                  <a:lnTo>
                    <a:pt x="308101" y="481456"/>
                  </a:lnTo>
                  <a:lnTo>
                    <a:pt x="280035" y="450214"/>
                  </a:lnTo>
                  <a:lnTo>
                    <a:pt x="252984" y="419226"/>
                  </a:lnTo>
                  <a:lnTo>
                    <a:pt x="227202" y="388492"/>
                  </a:lnTo>
                  <a:lnTo>
                    <a:pt x="202564" y="358139"/>
                  </a:lnTo>
                  <a:lnTo>
                    <a:pt x="157099" y="298450"/>
                  </a:lnTo>
                  <a:lnTo>
                    <a:pt x="116586" y="240284"/>
                  </a:lnTo>
                  <a:lnTo>
                    <a:pt x="81152" y="183768"/>
                  </a:lnTo>
                  <a:lnTo>
                    <a:pt x="51181" y="128904"/>
                  </a:lnTo>
                  <a:lnTo>
                    <a:pt x="26542" y="75818"/>
                  </a:lnTo>
                  <a:lnTo>
                    <a:pt x="7365" y="24764"/>
                  </a:lnTo>
                  <a:lnTo>
                    <a:pt x="0" y="0"/>
                  </a:lnTo>
                </a:path>
                <a:path w="2012950" h="1720214">
                  <a:moveTo>
                    <a:pt x="2012823" y="1719833"/>
                  </a:moveTo>
                  <a:lnTo>
                    <a:pt x="1983486" y="1676908"/>
                  </a:lnTo>
                  <a:lnTo>
                    <a:pt x="1954276" y="1633601"/>
                  </a:lnTo>
                  <a:lnTo>
                    <a:pt x="1925192" y="1590294"/>
                  </a:lnTo>
                  <a:lnTo>
                    <a:pt x="1896237" y="1546733"/>
                  </a:lnTo>
                  <a:lnTo>
                    <a:pt x="1867281" y="1503045"/>
                  </a:lnTo>
                  <a:lnTo>
                    <a:pt x="1838578" y="1459102"/>
                  </a:lnTo>
                  <a:lnTo>
                    <a:pt x="1810003" y="1415161"/>
                  </a:lnTo>
                  <a:lnTo>
                    <a:pt x="1781428" y="1371091"/>
                  </a:lnTo>
                  <a:lnTo>
                    <a:pt x="1753108" y="1326769"/>
                  </a:lnTo>
                  <a:lnTo>
                    <a:pt x="1725040" y="1282445"/>
                  </a:lnTo>
                  <a:lnTo>
                    <a:pt x="1696974" y="1238122"/>
                  </a:lnTo>
                  <a:lnTo>
                    <a:pt x="1669161" y="1193545"/>
                  </a:lnTo>
                  <a:lnTo>
                    <a:pt x="1641475" y="1149095"/>
                  </a:lnTo>
                  <a:lnTo>
                    <a:pt x="1614042" y="1104391"/>
                  </a:lnTo>
                  <a:lnTo>
                    <a:pt x="1586738" y="1059814"/>
                  </a:lnTo>
                  <a:lnTo>
                    <a:pt x="1559560" y="1015111"/>
                  </a:lnTo>
                  <a:lnTo>
                    <a:pt x="1532636" y="970406"/>
                  </a:lnTo>
                  <a:lnTo>
                    <a:pt x="1505965" y="925702"/>
                  </a:lnTo>
                  <a:lnTo>
                    <a:pt x="1479550" y="880999"/>
                  </a:lnTo>
                  <a:lnTo>
                    <a:pt x="1453261" y="836294"/>
                  </a:lnTo>
                  <a:lnTo>
                    <a:pt x="1427226" y="791717"/>
                  </a:lnTo>
                  <a:lnTo>
                    <a:pt x="1401445" y="747013"/>
                  </a:lnTo>
                  <a:lnTo>
                    <a:pt x="1375917" y="702563"/>
                  </a:lnTo>
                  <a:lnTo>
                    <a:pt x="1350517" y="657987"/>
                  </a:lnTo>
                  <a:lnTo>
                    <a:pt x="1325499" y="613537"/>
                  </a:lnTo>
                  <a:lnTo>
                    <a:pt x="1300734" y="569213"/>
                  </a:lnTo>
                  <a:lnTo>
                    <a:pt x="1276223" y="525017"/>
                  </a:lnTo>
                  <a:lnTo>
                    <a:pt x="1251965" y="480822"/>
                  </a:lnTo>
                  <a:lnTo>
                    <a:pt x="1227963" y="436752"/>
                  </a:lnTo>
                  <a:lnTo>
                    <a:pt x="1204340" y="392811"/>
                  </a:lnTo>
                  <a:lnTo>
                    <a:pt x="1180973" y="349123"/>
                  </a:lnTo>
                  <a:lnTo>
                    <a:pt x="1157859" y="305562"/>
                  </a:lnTo>
                  <a:lnTo>
                    <a:pt x="1134999" y="262000"/>
                  </a:lnTo>
                  <a:lnTo>
                    <a:pt x="1112647" y="218821"/>
                  </a:lnTo>
                  <a:lnTo>
                    <a:pt x="1090422" y="175640"/>
                  </a:lnTo>
                  <a:lnTo>
                    <a:pt x="1068704" y="132841"/>
                  </a:lnTo>
                  <a:lnTo>
                    <a:pt x="1047114" y="90169"/>
                  </a:lnTo>
                  <a:lnTo>
                    <a:pt x="1026033" y="47625"/>
                  </a:lnTo>
                  <a:lnTo>
                    <a:pt x="1005204" y="5461"/>
                  </a:lnTo>
                </a:path>
              </a:pathLst>
            </a:custGeom>
            <a:ln w="19050">
              <a:solidFill>
                <a:srgbClr val="497DBA"/>
              </a:solidFill>
            </a:ln>
          </p:spPr>
          <p:txBody>
            <a:bodyPr wrap="square" lIns="0" tIns="0" rIns="0" bIns="0" rtlCol="0"/>
            <a:lstStyle/>
            <a:p>
              <a:endParaRPr sz="1800"/>
            </a:p>
          </p:txBody>
        </p:sp>
        <p:sp>
          <p:nvSpPr>
            <p:cNvPr id="9" name="object 9"/>
            <p:cNvSpPr/>
            <p:nvPr/>
          </p:nvSpPr>
          <p:spPr>
            <a:xfrm>
              <a:off x="2361946" y="2520187"/>
              <a:ext cx="1980564" cy="1905"/>
            </a:xfrm>
            <a:custGeom>
              <a:avLst/>
              <a:gdLst/>
              <a:ahLst/>
              <a:cxnLst/>
              <a:rect l="l" t="t" r="r" b="b"/>
              <a:pathLst>
                <a:path w="1980564" h="1905">
                  <a:moveTo>
                    <a:pt x="0" y="0"/>
                  </a:moveTo>
                  <a:lnTo>
                    <a:pt x="1980057" y="1524"/>
                  </a:lnTo>
                </a:path>
              </a:pathLst>
            </a:custGeom>
            <a:ln w="12700">
              <a:solidFill>
                <a:srgbClr val="497DBA"/>
              </a:solidFill>
              <a:prstDash val="sysDash"/>
            </a:ln>
          </p:spPr>
          <p:txBody>
            <a:bodyPr wrap="square" lIns="0" tIns="0" rIns="0" bIns="0" rtlCol="0"/>
            <a:lstStyle/>
            <a:p>
              <a:endParaRPr sz="1800"/>
            </a:p>
          </p:txBody>
        </p:sp>
        <p:sp>
          <p:nvSpPr>
            <p:cNvPr id="10" name="object 10"/>
            <p:cNvSpPr/>
            <p:nvPr/>
          </p:nvSpPr>
          <p:spPr>
            <a:xfrm>
              <a:off x="3504946" y="2520187"/>
              <a:ext cx="1307465" cy="840105"/>
            </a:xfrm>
            <a:custGeom>
              <a:avLst/>
              <a:gdLst/>
              <a:ahLst/>
              <a:cxnLst/>
              <a:rect l="l" t="t" r="r" b="b"/>
              <a:pathLst>
                <a:path w="1307464" h="840104">
                  <a:moveTo>
                    <a:pt x="1307338" y="839724"/>
                  </a:moveTo>
                  <a:lnTo>
                    <a:pt x="545338" y="838200"/>
                  </a:lnTo>
                </a:path>
                <a:path w="1307464" h="840104">
                  <a:moveTo>
                    <a:pt x="533400" y="838200"/>
                  </a:moveTo>
                  <a:lnTo>
                    <a:pt x="0" y="0"/>
                  </a:lnTo>
                </a:path>
              </a:pathLst>
            </a:custGeom>
            <a:ln w="12700">
              <a:solidFill>
                <a:srgbClr val="497DBA"/>
              </a:solidFill>
            </a:ln>
          </p:spPr>
          <p:txBody>
            <a:bodyPr wrap="square" lIns="0" tIns="0" rIns="0" bIns="0" rtlCol="0"/>
            <a:lstStyle/>
            <a:p>
              <a:endParaRPr sz="1800"/>
            </a:p>
          </p:txBody>
        </p:sp>
        <p:sp>
          <p:nvSpPr>
            <p:cNvPr id="11" name="object 11"/>
            <p:cNvSpPr/>
            <p:nvPr/>
          </p:nvSpPr>
          <p:spPr>
            <a:xfrm>
              <a:off x="4495546" y="3358388"/>
              <a:ext cx="762000" cy="337185"/>
            </a:xfrm>
            <a:custGeom>
              <a:avLst/>
              <a:gdLst/>
              <a:ahLst/>
              <a:cxnLst/>
              <a:rect l="l" t="t" r="r" b="b"/>
              <a:pathLst>
                <a:path w="762000" h="337185">
                  <a:moveTo>
                    <a:pt x="0" y="0"/>
                  </a:moveTo>
                  <a:lnTo>
                    <a:pt x="762000" y="337057"/>
                  </a:lnTo>
                </a:path>
              </a:pathLst>
            </a:custGeom>
            <a:ln w="12698">
              <a:solidFill>
                <a:srgbClr val="000000"/>
              </a:solidFill>
            </a:ln>
          </p:spPr>
          <p:txBody>
            <a:bodyPr wrap="square" lIns="0" tIns="0" rIns="0" bIns="0" rtlCol="0"/>
            <a:lstStyle/>
            <a:p>
              <a:endParaRPr sz="1800"/>
            </a:p>
          </p:txBody>
        </p:sp>
        <p:pic>
          <p:nvPicPr>
            <p:cNvPr id="12" name="object 12"/>
            <p:cNvPicPr/>
            <p:nvPr/>
          </p:nvPicPr>
          <p:blipFill>
            <a:blip r:embed="rId2" cstate="print"/>
            <a:stretch>
              <a:fillRect/>
            </a:stretch>
          </p:blipFill>
          <p:spPr>
            <a:xfrm>
              <a:off x="4230497" y="3316947"/>
              <a:ext cx="210337" cy="120561"/>
            </a:xfrm>
            <a:prstGeom prst="rect">
              <a:avLst/>
            </a:prstGeom>
          </p:spPr>
        </p:pic>
        <p:pic>
          <p:nvPicPr>
            <p:cNvPr id="13" name="object 13"/>
            <p:cNvPicPr/>
            <p:nvPr/>
          </p:nvPicPr>
          <p:blipFill>
            <a:blip r:embed="rId3" cstate="print"/>
            <a:stretch>
              <a:fillRect/>
            </a:stretch>
          </p:blipFill>
          <p:spPr>
            <a:xfrm>
              <a:off x="3659632" y="2755938"/>
              <a:ext cx="144081" cy="213702"/>
            </a:xfrm>
            <a:prstGeom prst="rect">
              <a:avLst/>
            </a:prstGeom>
          </p:spPr>
        </p:pic>
        <p:sp>
          <p:nvSpPr>
            <p:cNvPr id="14" name="object 14"/>
            <p:cNvSpPr/>
            <p:nvPr/>
          </p:nvSpPr>
          <p:spPr>
            <a:xfrm>
              <a:off x="3276346" y="2261997"/>
              <a:ext cx="1828800" cy="1477645"/>
            </a:xfrm>
            <a:custGeom>
              <a:avLst/>
              <a:gdLst/>
              <a:ahLst/>
              <a:cxnLst/>
              <a:rect l="l" t="t" r="r" b="b"/>
              <a:pathLst>
                <a:path w="1828800" h="1477645">
                  <a:moveTo>
                    <a:pt x="497839" y="708405"/>
                  </a:moveTo>
                  <a:lnTo>
                    <a:pt x="840739" y="0"/>
                  </a:lnTo>
                </a:path>
                <a:path w="1828800" h="1477645">
                  <a:moveTo>
                    <a:pt x="840739" y="0"/>
                  </a:moveTo>
                  <a:lnTo>
                    <a:pt x="1344929" y="792606"/>
                  </a:lnTo>
                </a:path>
                <a:path w="1828800" h="1477645">
                  <a:moveTo>
                    <a:pt x="990600" y="715390"/>
                  </a:moveTo>
                  <a:lnTo>
                    <a:pt x="1828800" y="486790"/>
                  </a:lnTo>
                </a:path>
                <a:path w="1828800" h="1477645">
                  <a:moveTo>
                    <a:pt x="457200" y="791590"/>
                  </a:moveTo>
                  <a:lnTo>
                    <a:pt x="0" y="1477390"/>
                  </a:lnTo>
                </a:path>
              </a:pathLst>
            </a:custGeom>
            <a:ln w="12700">
              <a:solidFill>
                <a:srgbClr val="000000"/>
              </a:solidFill>
            </a:ln>
          </p:spPr>
          <p:txBody>
            <a:bodyPr wrap="square" lIns="0" tIns="0" rIns="0" bIns="0" rtlCol="0"/>
            <a:lstStyle/>
            <a:p>
              <a:endParaRPr sz="1800"/>
            </a:p>
          </p:txBody>
        </p:sp>
      </p:grpSp>
      <p:sp>
        <p:nvSpPr>
          <p:cNvPr id="15" name="object 15"/>
          <p:cNvSpPr txBox="1">
            <a:spLocks noGrp="1"/>
          </p:cNvSpPr>
          <p:nvPr>
            <p:ph type="title"/>
          </p:nvPr>
        </p:nvSpPr>
        <p:spPr>
          <a:xfrm>
            <a:off x="2041651" y="-995426"/>
            <a:ext cx="7780020" cy="904094"/>
          </a:xfrm>
          <a:prstGeom prst="rect">
            <a:avLst/>
          </a:prstGeom>
        </p:spPr>
        <p:txBody>
          <a:bodyPr vert="horz" wrap="square" lIns="0" tIns="11430" rIns="0" bIns="0" rtlCol="0" anchor="t">
            <a:spAutoFit/>
          </a:bodyPr>
          <a:lstStyle/>
          <a:p>
            <a:pPr marL="1061081" marR="5080" indent="-1049016">
              <a:lnSpc>
                <a:spcPct val="100299"/>
              </a:lnSpc>
              <a:spcBef>
                <a:spcPts val="90"/>
              </a:spcBef>
            </a:pPr>
            <a:r>
              <a:rPr sz="2900" dirty="0">
                <a:solidFill>
                  <a:srgbClr val="000000"/>
                </a:solidFill>
                <a:latin typeface="Verdana"/>
                <a:cs typeface="Verdana"/>
              </a:rPr>
              <a:t>Ideal</a:t>
            </a:r>
            <a:r>
              <a:rPr sz="2900" spc="-105" dirty="0">
                <a:solidFill>
                  <a:srgbClr val="000000"/>
                </a:solidFill>
                <a:latin typeface="Verdana"/>
                <a:cs typeface="Verdana"/>
              </a:rPr>
              <a:t> </a:t>
            </a:r>
            <a:r>
              <a:rPr sz="2900" dirty="0">
                <a:solidFill>
                  <a:srgbClr val="000000"/>
                </a:solidFill>
                <a:latin typeface="Verdana"/>
                <a:cs typeface="Verdana"/>
              </a:rPr>
              <a:t>Brayton</a:t>
            </a:r>
            <a:r>
              <a:rPr sz="2900" spc="-110" dirty="0">
                <a:solidFill>
                  <a:srgbClr val="000000"/>
                </a:solidFill>
                <a:latin typeface="Verdana"/>
                <a:cs typeface="Verdana"/>
              </a:rPr>
              <a:t> </a:t>
            </a:r>
            <a:r>
              <a:rPr sz="2900" dirty="0">
                <a:solidFill>
                  <a:srgbClr val="000000"/>
                </a:solidFill>
                <a:latin typeface="Verdana"/>
                <a:cs typeface="Verdana"/>
              </a:rPr>
              <a:t>cycle</a:t>
            </a:r>
            <a:r>
              <a:rPr sz="2900" spc="-60" dirty="0">
                <a:solidFill>
                  <a:srgbClr val="000000"/>
                </a:solidFill>
                <a:latin typeface="Verdana"/>
                <a:cs typeface="Verdana"/>
              </a:rPr>
              <a:t> </a:t>
            </a:r>
            <a:r>
              <a:rPr sz="2900" dirty="0">
                <a:solidFill>
                  <a:srgbClr val="000000"/>
                </a:solidFill>
                <a:latin typeface="Verdana"/>
                <a:cs typeface="Verdana"/>
              </a:rPr>
              <a:t>with</a:t>
            </a:r>
            <a:r>
              <a:rPr sz="2900" spc="-60" dirty="0">
                <a:solidFill>
                  <a:srgbClr val="000000"/>
                </a:solidFill>
                <a:latin typeface="Verdana"/>
                <a:cs typeface="Verdana"/>
              </a:rPr>
              <a:t> </a:t>
            </a:r>
            <a:r>
              <a:rPr sz="2900" spc="-10" dirty="0">
                <a:solidFill>
                  <a:srgbClr val="000000"/>
                </a:solidFill>
                <a:latin typeface="Verdana"/>
                <a:cs typeface="Verdana"/>
              </a:rPr>
              <a:t>intercooling, </a:t>
            </a:r>
            <a:r>
              <a:rPr sz="2900" dirty="0">
                <a:solidFill>
                  <a:srgbClr val="000000"/>
                </a:solidFill>
                <a:latin typeface="Verdana"/>
                <a:cs typeface="Verdana"/>
              </a:rPr>
              <a:t>reheating</a:t>
            </a:r>
            <a:r>
              <a:rPr sz="2900" spc="-25" dirty="0">
                <a:solidFill>
                  <a:srgbClr val="000000"/>
                </a:solidFill>
                <a:latin typeface="Verdana"/>
                <a:cs typeface="Verdana"/>
              </a:rPr>
              <a:t> </a:t>
            </a:r>
            <a:r>
              <a:rPr sz="2900" dirty="0">
                <a:solidFill>
                  <a:srgbClr val="000000"/>
                </a:solidFill>
                <a:latin typeface="Verdana"/>
                <a:cs typeface="Verdana"/>
              </a:rPr>
              <a:t>and</a:t>
            </a:r>
            <a:r>
              <a:rPr sz="2900" spc="-30"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16" name="object 16"/>
          <p:cNvSpPr txBox="1"/>
          <p:nvPr/>
        </p:nvSpPr>
        <p:spPr>
          <a:xfrm>
            <a:off x="4690999" y="8891"/>
            <a:ext cx="1275080" cy="566822"/>
          </a:xfrm>
          <a:prstGeom prst="rect">
            <a:avLst/>
          </a:prstGeom>
        </p:spPr>
        <p:txBody>
          <a:bodyPr vert="horz" wrap="square" lIns="0" tIns="12700" rIns="0" bIns="0" rtlCol="0">
            <a:spAutoFit/>
          </a:bodyPr>
          <a:lstStyle/>
          <a:p>
            <a:pPr marL="12700" marR="5080">
              <a:spcBef>
                <a:spcPts val="100"/>
              </a:spcBef>
            </a:pPr>
            <a:r>
              <a:rPr sz="1800" spc="-10" dirty="0">
                <a:latin typeface="Calibri"/>
                <a:cs typeface="Calibri"/>
              </a:rPr>
              <a:t>Polytropic </a:t>
            </a:r>
            <a:r>
              <a:rPr sz="1800" spc="-25" dirty="0">
                <a:latin typeface="Calibri"/>
                <a:cs typeface="Calibri"/>
              </a:rPr>
              <a:t>process</a:t>
            </a:r>
            <a:r>
              <a:rPr sz="1800" spc="-55" dirty="0">
                <a:latin typeface="Calibri"/>
                <a:cs typeface="Calibri"/>
              </a:rPr>
              <a:t> </a:t>
            </a:r>
            <a:r>
              <a:rPr sz="1800" spc="-20" dirty="0">
                <a:latin typeface="Calibri"/>
                <a:cs typeface="Calibri"/>
              </a:rPr>
              <a:t>paths</a:t>
            </a:r>
            <a:endParaRPr sz="1800">
              <a:latin typeface="Calibri"/>
              <a:cs typeface="Calibri"/>
            </a:endParaRPr>
          </a:p>
        </p:txBody>
      </p:sp>
      <p:sp>
        <p:nvSpPr>
          <p:cNvPr id="17" name="object 17"/>
          <p:cNvSpPr txBox="1"/>
          <p:nvPr/>
        </p:nvSpPr>
        <p:spPr>
          <a:xfrm>
            <a:off x="3456177" y="501522"/>
            <a:ext cx="16383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P</a:t>
            </a:r>
            <a:endParaRPr sz="1800">
              <a:latin typeface="Verdana"/>
              <a:cs typeface="Verdana"/>
            </a:endParaRPr>
          </a:p>
        </p:txBody>
      </p:sp>
      <p:sp>
        <p:nvSpPr>
          <p:cNvPr id="18" name="object 18"/>
          <p:cNvSpPr txBox="1"/>
          <p:nvPr/>
        </p:nvSpPr>
        <p:spPr>
          <a:xfrm>
            <a:off x="4803775" y="621919"/>
            <a:ext cx="1099820" cy="289823"/>
          </a:xfrm>
          <a:prstGeom prst="rect">
            <a:avLst/>
          </a:prstGeom>
        </p:spPr>
        <p:txBody>
          <a:bodyPr vert="horz" wrap="square" lIns="0" tIns="12700" rIns="0" bIns="0" rtlCol="0">
            <a:spAutoFit/>
          </a:bodyPr>
          <a:lstStyle/>
          <a:p>
            <a:pPr marL="12700">
              <a:spcBef>
                <a:spcPts val="100"/>
              </a:spcBef>
              <a:tabLst>
                <a:tab pos="927097" algn="l"/>
              </a:tabLst>
            </a:pPr>
            <a:r>
              <a:rPr sz="1800" spc="-50" dirty="0">
                <a:latin typeface="Verdana"/>
                <a:cs typeface="Verdana"/>
              </a:rPr>
              <a:t>D</a:t>
            </a:r>
            <a:r>
              <a:rPr sz="1800" dirty="0">
                <a:latin typeface="Verdana"/>
                <a:cs typeface="Verdana"/>
              </a:rPr>
              <a:t>	</a:t>
            </a:r>
            <a:r>
              <a:rPr sz="1800" spc="-50" dirty="0">
                <a:latin typeface="Verdana"/>
                <a:cs typeface="Verdana"/>
              </a:rPr>
              <a:t>C</a:t>
            </a:r>
            <a:endParaRPr sz="1800">
              <a:latin typeface="Verdana"/>
              <a:cs typeface="Verdana"/>
            </a:endParaRPr>
          </a:p>
        </p:txBody>
      </p:sp>
      <p:sp>
        <p:nvSpPr>
          <p:cNvPr id="19" name="object 19"/>
          <p:cNvSpPr txBox="1"/>
          <p:nvPr/>
        </p:nvSpPr>
        <p:spPr>
          <a:xfrm>
            <a:off x="5192396" y="1629284"/>
            <a:ext cx="18224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B</a:t>
            </a:r>
            <a:endParaRPr sz="1800">
              <a:latin typeface="Verdana"/>
              <a:cs typeface="Verdana"/>
            </a:endParaRPr>
          </a:p>
        </p:txBody>
      </p:sp>
      <p:sp>
        <p:nvSpPr>
          <p:cNvPr id="20" name="object 20"/>
          <p:cNvSpPr txBox="1"/>
          <p:nvPr/>
        </p:nvSpPr>
        <p:spPr>
          <a:xfrm>
            <a:off x="4041775" y="2082166"/>
            <a:ext cx="1186815" cy="577722"/>
          </a:xfrm>
          <a:prstGeom prst="rect">
            <a:avLst/>
          </a:prstGeom>
        </p:spPr>
        <p:txBody>
          <a:bodyPr vert="horz" wrap="square" lIns="0" tIns="22860" rIns="0" bIns="0" rtlCol="0">
            <a:spAutoFit/>
          </a:bodyPr>
          <a:lstStyle/>
          <a:p>
            <a:pPr marL="12700" marR="5080">
              <a:lnSpc>
                <a:spcPts val="2150"/>
              </a:lnSpc>
              <a:spcBef>
                <a:spcPts val="180"/>
              </a:spcBef>
            </a:pPr>
            <a:r>
              <a:rPr sz="1800" spc="-10" dirty="0">
                <a:latin typeface="Calibri"/>
                <a:cs typeface="Calibri"/>
              </a:rPr>
              <a:t>Isothermal </a:t>
            </a:r>
            <a:r>
              <a:rPr sz="1800" spc="-25" dirty="0">
                <a:latin typeface="Calibri"/>
                <a:cs typeface="Calibri"/>
              </a:rPr>
              <a:t>process</a:t>
            </a:r>
            <a:r>
              <a:rPr sz="1800" spc="-55" dirty="0">
                <a:latin typeface="Calibri"/>
                <a:cs typeface="Calibri"/>
              </a:rPr>
              <a:t> </a:t>
            </a:r>
            <a:r>
              <a:rPr sz="1800" spc="-20" dirty="0">
                <a:latin typeface="Calibri"/>
                <a:cs typeface="Calibri"/>
              </a:rPr>
              <a:t>path</a:t>
            </a:r>
            <a:endParaRPr sz="1800">
              <a:latin typeface="Calibri"/>
              <a:cs typeface="Calibri"/>
            </a:endParaRPr>
          </a:p>
        </p:txBody>
      </p:sp>
      <p:sp>
        <p:nvSpPr>
          <p:cNvPr id="21" name="object 21"/>
          <p:cNvSpPr txBox="1"/>
          <p:nvPr/>
        </p:nvSpPr>
        <p:spPr>
          <a:xfrm>
            <a:off x="6259448" y="634111"/>
            <a:ext cx="1638300" cy="1615827"/>
          </a:xfrm>
          <a:prstGeom prst="rect">
            <a:avLst/>
          </a:prstGeom>
        </p:spPr>
        <p:txBody>
          <a:bodyPr vert="horz" wrap="square" lIns="0" tIns="22860" rIns="0" bIns="0" rtlCol="0">
            <a:spAutoFit/>
          </a:bodyPr>
          <a:lstStyle/>
          <a:p>
            <a:pPr marL="155574" marR="5080">
              <a:lnSpc>
                <a:spcPts val="2150"/>
              </a:lnSpc>
              <a:spcBef>
                <a:spcPts val="180"/>
              </a:spcBef>
            </a:pPr>
            <a:r>
              <a:rPr sz="1800" spc="-10" dirty="0">
                <a:latin typeface="Calibri"/>
                <a:cs typeface="Calibri"/>
              </a:rPr>
              <a:t>Work</a:t>
            </a:r>
            <a:r>
              <a:rPr sz="1800" spc="-105" dirty="0">
                <a:latin typeface="Calibri"/>
                <a:cs typeface="Calibri"/>
              </a:rPr>
              <a:t> </a:t>
            </a:r>
            <a:r>
              <a:rPr sz="1800" spc="-10" dirty="0">
                <a:latin typeface="Calibri"/>
                <a:cs typeface="Calibri"/>
              </a:rPr>
              <a:t>saved</a:t>
            </a:r>
            <a:r>
              <a:rPr sz="1800" spc="-70" dirty="0">
                <a:latin typeface="Calibri"/>
                <a:cs typeface="Calibri"/>
              </a:rPr>
              <a:t> </a:t>
            </a:r>
            <a:r>
              <a:rPr sz="1800" dirty="0">
                <a:latin typeface="Calibri"/>
                <a:cs typeface="Calibri"/>
              </a:rPr>
              <a:t>as</a:t>
            </a:r>
            <a:r>
              <a:rPr sz="1800" spc="-85" dirty="0">
                <a:latin typeface="Calibri"/>
                <a:cs typeface="Calibri"/>
              </a:rPr>
              <a:t> </a:t>
            </a:r>
            <a:r>
              <a:rPr sz="1800" spc="-50" dirty="0">
                <a:latin typeface="Calibri"/>
                <a:cs typeface="Calibri"/>
              </a:rPr>
              <a:t>a </a:t>
            </a:r>
            <a:r>
              <a:rPr sz="1800" dirty="0">
                <a:latin typeface="Calibri"/>
                <a:cs typeface="Calibri"/>
              </a:rPr>
              <a:t>result</a:t>
            </a:r>
            <a:r>
              <a:rPr sz="1800" spc="-60" dirty="0">
                <a:latin typeface="Calibri"/>
                <a:cs typeface="Calibri"/>
              </a:rPr>
              <a:t> </a:t>
            </a:r>
            <a:r>
              <a:rPr sz="1800" spc="-25" dirty="0">
                <a:latin typeface="Calibri"/>
                <a:cs typeface="Calibri"/>
              </a:rPr>
              <a:t>of </a:t>
            </a:r>
            <a:r>
              <a:rPr sz="1800" spc="-10" dirty="0">
                <a:latin typeface="Calibri"/>
                <a:cs typeface="Calibri"/>
              </a:rPr>
              <a:t>intercooling</a:t>
            </a:r>
            <a:endParaRPr sz="1800">
              <a:latin typeface="Calibri"/>
              <a:cs typeface="Calibri"/>
            </a:endParaRPr>
          </a:p>
          <a:p>
            <a:pPr marL="12700">
              <a:spcBef>
                <a:spcPts val="1210"/>
              </a:spcBef>
            </a:pPr>
            <a:r>
              <a:rPr sz="1800" spc="-50" dirty="0">
                <a:latin typeface="Verdana"/>
                <a:cs typeface="Verdana"/>
              </a:rPr>
              <a:t>A</a:t>
            </a:r>
            <a:endParaRPr sz="1800">
              <a:latin typeface="Verdana"/>
              <a:cs typeface="Verdana"/>
            </a:endParaRPr>
          </a:p>
          <a:p>
            <a:pPr marL="460373">
              <a:spcBef>
                <a:spcPts val="300"/>
              </a:spcBef>
            </a:pPr>
            <a:r>
              <a:rPr sz="1800" spc="-10" dirty="0">
                <a:latin typeface="Calibri"/>
                <a:cs typeface="Calibri"/>
              </a:rPr>
              <a:t>Intercooling</a:t>
            </a:r>
            <a:endParaRPr sz="1800">
              <a:latin typeface="Calibri"/>
              <a:cs typeface="Calibri"/>
            </a:endParaRPr>
          </a:p>
        </p:txBody>
      </p:sp>
      <p:sp>
        <p:nvSpPr>
          <p:cNvPr id="22" name="object 22"/>
          <p:cNvSpPr txBox="1"/>
          <p:nvPr/>
        </p:nvSpPr>
        <p:spPr>
          <a:xfrm>
            <a:off x="6783705" y="2475357"/>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23" name="object 23"/>
          <p:cNvSpPr txBox="1"/>
          <p:nvPr/>
        </p:nvSpPr>
        <p:spPr>
          <a:xfrm>
            <a:off x="3279395" y="3279714"/>
            <a:ext cx="5633085" cy="1240083"/>
          </a:xfrm>
          <a:prstGeom prst="rect">
            <a:avLst/>
          </a:prstGeom>
        </p:spPr>
        <p:txBody>
          <a:bodyPr vert="horz" wrap="square" lIns="0" tIns="26670" rIns="0" bIns="0" rtlCol="0">
            <a:spAutoFit/>
          </a:bodyPr>
          <a:lstStyle/>
          <a:p>
            <a:pPr marL="3832210">
              <a:spcBef>
                <a:spcPts val="210"/>
              </a:spcBef>
            </a:pPr>
            <a:r>
              <a:rPr sz="1800" i="1" spc="-50" dirty="0">
                <a:latin typeface="Verdana"/>
                <a:cs typeface="Verdana"/>
              </a:rPr>
              <a:t>v</a:t>
            </a:r>
            <a:endParaRPr sz="1800">
              <a:latin typeface="Verdana"/>
              <a:cs typeface="Verdana"/>
            </a:endParaRPr>
          </a:p>
          <a:p>
            <a:pPr marL="12700" marR="5080">
              <a:lnSpc>
                <a:spcPct val="100200"/>
              </a:lnSpc>
              <a:spcBef>
                <a:spcPts val="120"/>
              </a:spcBef>
            </a:pPr>
            <a:r>
              <a:rPr sz="2000" dirty="0">
                <a:latin typeface="Verdana"/>
                <a:cs typeface="Verdana"/>
              </a:rPr>
              <a:t>Work</a:t>
            </a:r>
            <a:r>
              <a:rPr sz="2000" spc="-10" dirty="0">
                <a:latin typeface="Verdana"/>
                <a:cs typeface="Verdana"/>
              </a:rPr>
              <a:t> </a:t>
            </a:r>
            <a:r>
              <a:rPr sz="2000" dirty="0">
                <a:latin typeface="Verdana"/>
                <a:cs typeface="Verdana"/>
              </a:rPr>
              <a:t>inputs</a:t>
            </a:r>
            <a:r>
              <a:rPr sz="2000" spc="-20" dirty="0">
                <a:latin typeface="Verdana"/>
                <a:cs typeface="Verdana"/>
              </a:rPr>
              <a:t> </a:t>
            </a:r>
            <a:r>
              <a:rPr sz="2000" dirty="0">
                <a:latin typeface="Verdana"/>
                <a:cs typeface="Verdana"/>
              </a:rPr>
              <a:t>to</a:t>
            </a:r>
            <a:r>
              <a:rPr sz="2000" spc="-5" dirty="0">
                <a:latin typeface="Verdana"/>
                <a:cs typeface="Verdana"/>
              </a:rPr>
              <a:t> </a:t>
            </a:r>
            <a:r>
              <a:rPr sz="2000" dirty="0">
                <a:latin typeface="Verdana"/>
                <a:cs typeface="Verdana"/>
              </a:rPr>
              <a:t>a</a:t>
            </a:r>
            <a:r>
              <a:rPr sz="2000" spc="-10" dirty="0">
                <a:latin typeface="Verdana"/>
                <a:cs typeface="Verdana"/>
              </a:rPr>
              <a:t> single-</a:t>
            </a:r>
            <a:r>
              <a:rPr sz="2000" dirty="0">
                <a:latin typeface="Verdana"/>
                <a:cs typeface="Verdana"/>
              </a:rPr>
              <a:t>stage</a:t>
            </a:r>
            <a:r>
              <a:rPr sz="2000" spc="-20" dirty="0">
                <a:latin typeface="Verdana"/>
                <a:cs typeface="Verdana"/>
              </a:rPr>
              <a:t> </a:t>
            </a:r>
            <a:r>
              <a:rPr sz="2000" spc="-10" dirty="0">
                <a:latin typeface="Verdana"/>
                <a:cs typeface="Verdana"/>
              </a:rPr>
              <a:t>compressor </a:t>
            </a:r>
            <a:r>
              <a:rPr sz="2000" dirty="0">
                <a:latin typeface="Verdana"/>
                <a:cs typeface="Verdana"/>
              </a:rPr>
              <a:t>(process:</a:t>
            </a:r>
            <a:r>
              <a:rPr sz="2000" spc="-75" dirty="0">
                <a:latin typeface="Verdana"/>
                <a:cs typeface="Verdana"/>
              </a:rPr>
              <a:t> </a:t>
            </a:r>
            <a:r>
              <a:rPr sz="2000" dirty="0">
                <a:latin typeface="Verdana"/>
                <a:cs typeface="Verdana"/>
              </a:rPr>
              <a:t>1</a:t>
            </a:r>
            <a:r>
              <a:rPr sz="2000" i="1" dirty="0">
                <a:latin typeface="Verdana"/>
                <a:cs typeface="Verdana"/>
              </a:rPr>
              <a:t>AC)</a:t>
            </a:r>
            <a:r>
              <a:rPr sz="2000" i="1" spc="-80" dirty="0">
                <a:latin typeface="Verdana"/>
                <a:cs typeface="Verdana"/>
              </a:rPr>
              <a:t> </a:t>
            </a:r>
            <a:r>
              <a:rPr sz="2000" i="1" dirty="0">
                <a:latin typeface="Verdana"/>
                <a:cs typeface="Verdana"/>
              </a:rPr>
              <a:t>and</a:t>
            </a:r>
            <a:r>
              <a:rPr sz="2000" i="1" spc="-95" dirty="0">
                <a:latin typeface="Verdana"/>
                <a:cs typeface="Verdana"/>
              </a:rPr>
              <a:t> </a:t>
            </a:r>
            <a:r>
              <a:rPr sz="2000" i="1" dirty="0">
                <a:latin typeface="Verdana"/>
                <a:cs typeface="Verdana"/>
              </a:rPr>
              <a:t>a</a:t>
            </a:r>
            <a:r>
              <a:rPr sz="2000" i="1" spc="-105" dirty="0">
                <a:latin typeface="Verdana"/>
                <a:cs typeface="Verdana"/>
              </a:rPr>
              <a:t> </a:t>
            </a:r>
            <a:r>
              <a:rPr sz="2000" spc="-10" dirty="0">
                <a:latin typeface="Verdana"/>
                <a:cs typeface="Verdana"/>
              </a:rPr>
              <a:t>two-</a:t>
            </a:r>
            <a:r>
              <a:rPr sz="2000" dirty="0">
                <a:latin typeface="Verdana"/>
                <a:cs typeface="Verdana"/>
              </a:rPr>
              <a:t>stage</a:t>
            </a:r>
            <a:r>
              <a:rPr sz="2000" spc="-90" dirty="0">
                <a:latin typeface="Verdana"/>
                <a:cs typeface="Verdana"/>
              </a:rPr>
              <a:t> </a:t>
            </a:r>
            <a:r>
              <a:rPr sz="2000" spc="-10" dirty="0">
                <a:latin typeface="Verdana"/>
                <a:cs typeface="Verdana"/>
              </a:rPr>
              <a:t>compressor </a:t>
            </a:r>
            <a:r>
              <a:rPr sz="2000" dirty="0">
                <a:latin typeface="Verdana"/>
                <a:cs typeface="Verdana"/>
              </a:rPr>
              <a:t>with</a:t>
            </a:r>
            <a:r>
              <a:rPr sz="2000" spc="-40" dirty="0">
                <a:latin typeface="Verdana"/>
                <a:cs typeface="Verdana"/>
              </a:rPr>
              <a:t> </a:t>
            </a:r>
            <a:r>
              <a:rPr sz="2000" dirty="0">
                <a:latin typeface="Verdana"/>
                <a:cs typeface="Verdana"/>
              </a:rPr>
              <a:t>intercooling</a:t>
            </a:r>
            <a:r>
              <a:rPr sz="2000" spc="-40" dirty="0">
                <a:latin typeface="Verdana"/>
                <a:cs typeface="Verdana"/>
              </a:rPr>
              <a:t> </a:t>
            </a:r>
            <a:r>
              <a:rPr sz="2000" dirty="0">
                <a:latin typeface="Verdana"/>
                <a:cs typeface="Verdana"/>
              </a:rPr>
              <a:t>(process:</a:t>
            </a:r>
            <a:r>
              <a:rPr sz="2000" spc="-30" dirty="0">
                <a:latin typeface="Verdana"/>
                <a:cs typeface="Verdana"/>
              </a:rPr>
              <a:t> </a:t>
            </a:r>
            <a:r>
              <a:rPr sz="2000" spc="-10" dirty="0">
                <a:latin typeface="Verdana"/>
                <a:cs typeface="Verdana"/>
              </a:rPr>
              <a:t>1</a:t>
            </a:r>
            <a:r>
              <a:rPr sz="2000" i="1" spc="-10" dirty="0">
                <a:latin typeface="Verdana"/>
                <a:cs typeface="Verdana"/>
              </a:rPr>
              <a:t>ABD).</a:t>
            </a:r>
            <a:endParaRPr sz="2000">
              <a:latin typeface="Verdana"/>
              <a:cs typeface="Verdan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grpSp>
        <p:nvGrpSpPr>
          <p:cNvPr id="5" name="object 5"/>
          <p:cNvGrpSpPr/>
          <p:nvPr/>
        </p:nvGrpSpPr>
        <p:grpSpPr>
          <a:xfrm>
            <a:off x="3604261" y="256921"/>
            <a:ext cx="5445125" cy="3358515"/>
            <a:chOff x="2232660" y="1857120"/>
            <a:chExt cx="5445125" cy="3358515"/>
          </a:xfrm>
        </p:grpSpPr>
        <p:sp>
          <p:nvSpPr>
            <p:cNvPr id="6" name="object 6"/>
            <p:cNvSpPr/>
            <p:nvPr/>
          </p:nvSpPr>
          <p:spPr>
            <a:xfrm>
              <a:off x="2283460" y="5120258"/>
              <a:ext cx="5387975" cy="88900"/>
            </a:xfrm>
            <a:custGeom>
              <a:avLst/>
              <a:gdLst/>
              <a:ahLst/>
              <a:cxnLst/>
              <a:rect l="l" t="t" r="r" b="b"/>
              <a:pathLst>
                <a:path w="5387975" h="88900">
                  <a:moveTo>
                    <a:pt x="0" y="42926"/>
                  </a:moveTo>
                  <a:lnTo>
                    <a:pt x="5387467" y="44450"/>
                  </a:lnTo>
                </a:path>
                <a:path w="5387975" h="88900">
                  <a:moveTo>
                    <a:pt x="5311267" y="0"/>
                  </a:moveTo>
                  <a:lnTo>
                    <a:pt x="5387467" y="44450"/>
                  </a:lnTo>
                  <a:lnTo>
                    <a:pt x="5311267" y="88900"/>
                  </a:lnTo>
                </a:path>
              </a:pathLst>
            </a:custGeom>
            <a:ln w="12700">
              <a:solidFill>
                <a:srgbClr val="000000"/>
              </a:solidFill>
            </a:ln>
          </p:spPr>
          <p:txBody>
            <a:bodyPr wrap="square" lIns="0" tIns="0" rIns="0" bIns="0" rtlCol="0"/>
            <a:lstStyle/>
            <a:p>
              <a:endParaRPr sz="1800"/>
            </a:p>
          </p:txBody>
        </p:sp>
        <p:sp>
          <p:nvSpPr>
            <p:cNvPr id="7" name="object 7"/>
            <p:cNvSpPr/>
            <p:nvPr/>
          </p:nvSpPr>
          <p:spPr>
            <a:xfrm>
              <a:off x="2282698" y="1863470"/>
              <a:ext cx="1270" cy="3299460"/>
            </a:xfrm>
            <a:custGeom>
              <a:avLst/>
              <a:gdLst/>
              <a:ahLst/>
              <a:cxnLst/>
              <a:rect l="l" t="t" r="r" b="b"/>
              <a:pathLst>
                <a:path w="1269" h="3299460">
                  <a:moveTo>
                    <a:pt x="0" y="3299459"/>
                  </a:moveTo>
                  <a:lnTo>
                    <a:pt x="762" y="0"/>
                  </a:lnTo>
                </a:path>
              </a:pathLst>
            </a:custGeom>
            <a:ln w="12698">
              <a:solidFill>
                <a:srgbClr val="000000"/>
              </a:solidFill>
            </a:ln>
          </p:spPr>
          <p:txBody>
            <a:bodyPr wrap="square" lIns="0" tIns="0" rIns="0" bIns="0" rtlCol="0"/>
            <a:lstStyle/>
            <a:p>
              <a:endParaRPr sz="1800"/>
            </a:p>
          </p:txBody>
        </p:sp>
        <p:sp>
          <p:nvSpPr>
            <p:cNvPr id="8" name="object 8"/>
            <p:cNvSpPr/>
            <p:nvPr/>
          </p:nvSpPr>
          <p:spPr>
            <a:xfrm>
              <a:off x="2239010" y="1863470"/>
              <a:ext cx="88900" cy="76200"/>
            </a:xfrm>
            <a:custGeom>
              <a:avLst/>
              <a:gdLst/>
              <a:ahLst/>
              <a:cxnLst/>
              <a:rect l="l" t="t" r="r" b="b"/>
              <a:pathLst>
                <a:path w="88900" h="76200">
                  <a:moveTo>
                    <a:pt x="0" y="76200"/>
                  </a:moveTo>
                  <a:lnTo>
                    <a:pt x="44450" y="0"/>
                  </a:lnTo>
                  <a:lnTo>
                    <a:pt x="88900" y="76200"/>
                  </a:lnTo>
                </a:path>
              </a:pathLst>
            </a:custGeom>
            <a:ln w="12700">
              <a:solidFill>
                <a:srgbClr val="000000"/>
              </a:solidFill>
            </a:ln>
          </p:spPr>
          <p:txBody>
            <a:bodyPr wrap="square" lIns="0" tIns="0" rIns="0" bIns="0" rtlCol="0"/>
            <a:lstStyle/>
            <a:p>
              <a:endParaRPr sz="1800"/>
            </a:p>
          </p:txBody>
        </p:sp>
        <p:sp>
          <p:nvSpPr>
            <p:cNvPr id="9" name="object 9"/>
            <p:cNvSpPr/>
            <p:nvPr/>
          </p:nvSpPr>
          <p:spPr>
            <a:xfrm>
              <a:off x="2712466" y="2085212"/>
              <a:ext cx="3550920" cy="2717165"/>
            </a:xfrm>
            <a:custGeom>
              <a:avLst/>
              <a:gdLst/>
              <a:ahLst/>
              <a:cxnLst/>
              <a:rect l="l" t="t" r="r" b="b"/>
              <a:pathLst>
                <a:path w="3550920" h="2717165">
                  <a:moveTo>
                    <a:pt x="3550538" y="1277747"/>
                  </a:moveTo>
                  <a:lnTo>
                    <a:pt x="3506216" y="1310766"/>
                  </a:lnTo>
                  <a:lnTo>
                    <a:pt x="3461766" y="1343533"/>
                  </a:lnTo>
                  <a:lnTo>
                    <a:pt x="3417061" y="1376172"/>
                  </a:lnTo>
                  <a:lnTo>
                    <a:pt x="3372230" y="1408684"/>
                  </a:lnTo>
                  <a:lnTo>
                    <a:pt x="3327273" y="1441069"/>
                  </a:lnTo>
                  <a:lnTo>
                    <a:pt x="3282187" y="1473200"/>
                  </a:lnTo>
                  <a:lnTo>
                    <a:pt x="3236848" y="1505331"/>
                  </a:lnTo>
                  <a:lnTo>
                    <a:pt x="3191510" y="1537081"/>
                  </a:lnTo>
                  <a:lnTo>
                    <a:pt x="3146171" y="1568831"/>
                  </a:lnTo>
                  <a:lnTo>
                    <a:pt x="3100578" y="1600327"/>
                  </a:lnTo>
                  <a:lnTo>
                    <a:pt x="3054985" y="1631569"/>
                  </a:lnTo>
                  <a:lnTo>
                    <a:pt x="3009264" y="1662684"/>
                  </a:lnTo>
                  <a:lnTo>
                    <a:pt x="2963545" y="1693545"/>
                  </a:lnTo>
                  <a:lnTo>
                    <a:pt x="2917824" y="1724279"/>
                  </a:lnTo>
                  <a:lnTo>
                    <a:pt x="2872105" y="1754759"/>
                  </a:lnTo>
                  <a:lnTo>
                    <a:pt x="2826258" y="1784858"/>
                  </a:lnTo>
                  <a:lnTo>
                    <a:pt x="2780537" y="1814830"/>
                  </a:lnTo>
                  <a:lnTo>
                    <a:pt x="2734818" y="1844548"/>
                  </a:lnTo>
                  <a:lnTo>
                    <a:pt x="2689097" y="1874012"/>
                  </a:lnTo>
                  <a:lnTo>
                    <a:pt x="2643378" y="1903222"/>
                  </a:lnTo>
                  <a:lnTo>
                    <a:pt x="2597785" y="1932178"/>
                  </a:lnTo>
                  <a:lnTo>
                    <a:pt x="2552192" y="1960753"/>
                  </a:lnTo>
                  <a:lnTo>
                    <a:pt x="2506725" y="1989201"/>
                  </a:lnTo>
                  <a:lnTo>
                    <a:pt x="2461386" y="2017268"/>
                  </a:lnTo>
                  <a:lnTo>
                    <a:pt x="2416047" y="2044954"/>
                  </a:lnTo>
                  <a:lnTo>
                    <a:pt x="2370962" y="2072386"/>
                  </a:lnTo>
                  <a:lnTo>
                    <a:pt x="2325878" y="2099564"/>
                  </a:lnTo>
                  <a:lnTo>
                    <a:pt x="2281047" y="2126361"/>
                  </a:lnTo>
                  <a:lnTo>
                    <a:pt x="2236343" y="2152777"/>
                  </a:lnTo>
                  <a:lnTo>
                    <a:pt x="2191766" y="2178939"/>
                  </a:lnTo>
                  <a:lnTo>
                    <a:pt x="2147316" y="2204720"/>
                  </a:lnTo>
                  <a:lnTo>
                    <a:pt x="2103247" y="2230120"/>
                  </a:lnTo>
                  <a:lnTo>
                    <a:pt x="2059178" y="2255139"/>
                  </a:lnTo>
                  <a:lnTo>
                    <a:pt x="2015489" y="2279904"/>
                  </a:lnTo>
                  <a:lnTo>
                    <a:pt x="1971929" y="2304161"/>
                  </a:lnTo>
                  <a:lnTo>
                    <a:pt x="1928748" y="2328164"/>
                  </a:lnTo>
                  <a:lnTo>
                    <a:pt x="1885695" y="2351659"/>
                  </a:lnTo>
                  <a:lnTo>
                    <a:pt x="1843023" y="2374773"/>
                  </a:lnTo>
                  <a:lnTo>
                    <a:pt x="1800606" y="2397506"/>
                  </a:lnTo>
                  <a:lnTo>
                    <a:pt x="1758442" y="2419731"/>
                  </a:lnTo>
                  <a:lnTo>
                    <a:pt x="1716532" y="2441575"/>
                  </a:lnTo>
                  <a:lnTo>
                    <a:pt x="1675130" y="2463038"/>
                  </a:lnTo>
                  <a:lnTo>
                    <a:pt x="1633855" y="2484120"/>
                  </a:lnTo>
                  <a:lnTo>
                    <a:pt x="1593087" y="2504567"/>
                  </a:lnTo>
                  <a:lnTo>
                    <a:pt x="1552701" y="2524760"/>
                  </a:lnTo>
                  <a:lnTo>
                    <a:pt x="1512570" y="2544318"/>
                  </a:lnTo>
                  <a:lnTo>
                    <a:pt x="1472819" y="2563495"/>
                  </a:lnTo>
                  <a:lnTo>
                    <a:pt x="1433575" y="2582164"/>
                  </a:lnTo>
                  <a:lnTo>
                    <a:pt x="1394713" y="2600325"/>
                  </a:lnTo>
                  <a:lnTo>
                    <a:pt x="1356233" y="2618105"/>
                  </a:lnTo>
                  <a:lnTo>
                    <a:pt x="1318259" y="2635250"/>
                  </a:lnTo>
                  <a:lnTo>
                    <a:pt x="1280668" y="2652014"/>
                  </a:lnTo>
                  <a:lnTo>
                    <a:pt x="1243583" y="2668143"/>
                  </a:lnTo>
                  <a:lnTo>
                    <a:pt x="1206881" y="2683764"/>
                  </a:lnTo>
                  <a:lnTo>
                    <a:pt x="1170812" y="2698877"/>
                  </a:lnTo>
                </a:path>
                <a:path w="3550920" h="2717165">
                  <a:moveTo>
                    <a:pt x="2389632" y="1296035"/>
                  </a:moveTo>
                  <a:lnTo>
                    <a:pt x="2391156" y="0"/>
                  </a:lnTo>
                </a:path>
                <a:path w="3550920" h="2717165">
                  <a:moveTo>
                    <a:pt x="2158" y="2717038"/>
                  </a:moveTo>
                  <a:lnTo>
                    <a:pt x="0" y="1960626"/>
                  </a:lnTo>
                </a:path>
              </a:pathLst>
            </a:custGeom>
            <a:ln w="19050">
              <a:solidFill>
                <a:srgbClr val="497DBA"/>
              </a:solidFill>
            </a:ln>
          </p:spPr>
          <p:txBody>
            <a:bodyPr wrap="square" lIns="0" tIns="0" rIns="0" bIns="0" rtlCol="0"/>
            <a:lstStyle/>
            <a:p>
              <a:endParaRPr sz="1800"/>
            </a:p>
          </p:txBody>
        </p:sp>
        <p:pic>
          <p:nvPicPr>
            <p:cNvPr id="10" name="object 10"/>
            <p:cNvPicPr/>
            <p:nvPr/>
          </p:nvPicPr>
          <p:blipFill>
            <a:blip r:embed="rId2" cstate="print"/>
            <a:stretch>
              <a:fillRect/>
            </a:stretch>
          </p:blipFill>
          <p:spPr>
            <a:xfrm>
              <a:off x="5041773" y="2652623"/>
              <a:ext cx="120561" cy="210337"/>
            </a:xfrm>
            <a:prstGeom prst="rect">
              <a:avLst/>
            </a:prstGeom>
          </p:spPr>
        </p:pic>
        <p:pic>
          <p:nvPicPr>
            <p:cNvPr id="11" name="object 11"/>
            <p:cNvPicPr/>
            <p:nvPr/>
          </p:nvPicPr>
          <p:blipFill>
            <a:blip r:embed="rId3" cstate="print"/>
            <a:stretch>
              <a:fillRect/>
            </a:stretch>
          </p:blipFill>
          <p:spPr>
            <a:xfrm>
              <a:off x="3032760" y="3735819"/>
              <a:ext cx="208419" cy="161429"/>
            </a:xfrm>
            <a:prstGeom prst="rect">
              <a:avLst/>
            </a:prstGeom>
          </p:spPr>
        </p:pic>
        <p:pic>
          <p:nvPicPr>
            <p:cNvPr id="12" name="object 12"/>
            <p:cNvPicPr/>
            <p:nvPr/>
          </p:nvPicPr>
          <p:blipFill>
            <a:blip r:embed="rId4" cstate="print"/>
            <a:stretch>
              <a:fillRect/>
            </a:stretch>
          </p:blipFill>
          <p:spPr>
            <a:xfrm>
              <a:off x="3223260" y="4317212"/>
              <a:ext cx="201510" cy="163601"/>
            </a:xfrm>
            <a:prstGeom prst="rect">
              <a:avLst/>
            </a:prstGeom>
          </p:spPr>
        </p:pic>
        <p:pic>
          <p:nvPicPr>
            <p:cNvPr id="13" name="object 13"/>
            <p:cNvPicPr/>
            <p:nvPr/>
          </p:nvPicPr>
          <p:blipFill>
            <a:blip r:embed="rId5" cstate="print"/>
            <a:stretch>
              <a:fillRect/>
            </a:stretch>
          </p:blipFill>
          <p:spPr>
            <a:xfrm>
              <a:off x="2655697" y="4314926"/>
              <a:ext cx="120561" cy="210337"/>
            </a:xfrm>
            <a:prstGeom prst="rect">
              <a:avLst/>
            </a:prstGeom>
          </p:spPr>
        </p:pic>
        <p:pic>
          <p:nvPicPr>
            <p:cNvPr id="14" name="object 14"/>
            <p:cNvPicPr/>
            <p:nvPr/>
          </p:nvPicPr>
          <p:blipFill>
            <a:blip r:embed="rId6" cstate="print"/>
            <a:stretch>
              <a:fillRect/>
            </a:stretch>
          </p:blipFill>
          <p:spPr>
            <a:xfrm>
              <a:off x="4252086" y="4217784"/>
              <a:ext cx="357085" cy="491248"/>
            </a:xfrm>
            <a:prstGeom prst="rect">
              <a:avLst/>
            </a:prstGeom>
          </p:spPr>
        </p:pic>
        <p:sp>
          <p:nvSpPr>
            <p:cNvPr id="15" name="object 15"/>
            <p:cNvSpPr/>
            <p:nvPr/>
          </p:nvSpPr>
          <p:spPr>
            <a:xfrm>
              <a:off x="4252086" y="4217797"/>
              <a:ext cx="357505" cy="491490"/>
            </a:xfrm>
            <a:custGeom>
              <a:avLst/>
              <a:gdLst/>
              <a:ahLst/>
              <a:cxnLst/>
              <a:rect l="l" t="t" r="r" b="b"/>
              <a:pathLst>
                <a:path w="357504" h="491489">
                  <a:moveTo>
                    <a:pt x="99187" y="0"/>
                  </a:moveTo>
                  <a:lnTo>
                    <a:pt x="307466" y="363600"/>
                  </a:lnTo>
                  <a:lnTo>
                    <a:pt x="357124" y="335152"/>
                  </a:lnTo>
                  <a:lnTo>
                    <a:pt x="314705" y="491235"/>
                  </a:lnTo>
                  <a:lnTo>
                    <a:pt x="158750" y="448817"/>
                  </a:lnTo>
                  <a:lnTo>
                    <a:pt x="208279" y="420369"/>
                  </a:lnTo>
                  <a:lnTo>
                    <a:pt x="0" y="56768"/>
                  </a:lnTo>
                  <a:lnTo>
                    <a:pt x="99187" y="0"/>
                  </a:lnTo>
                  <a:close/>
                </a:path>
              </a:pathLst>
            </a:custGeom>
            <a:ln w="12700">
              <a:solidFill>
                <a:srgbClr val="385D89"/>
              </a:solidFill>
            </a:ln>
          </p:spPr>
          <p:txBody>
            <a:bodyPr wrap="square" lIns="0" tIns="0" rIns="0" bIns="0" rtlCol="0"/>
            <a:lstStyle/>
            <a:p>
              <a:endParaRPr sz="1800"/>
            </a:p>
          </p:txBody>
        </p:sp>
        <p:sp>
          <p:nvSpPr>
            <p:cNvPr id="16" name="object 16"/>
            <p:cNvSpPr/>
            <p:nvPr/>
          </p:nvSpPr>
          <p:spPr>
            <a:xfrm>
              <a:off x="2740660" y="3374897"/>
              <a:ext cx="3519170" cy="664210"/>
            </a:xfrm>
            <a:custGeom>
              <a:avLst/>
              <a:gdLst/>
              <a:ahLst/>
              <a:cxnLst/>
              <a:rect l="l" t="t" r="r" b="b"/>
              <a:pathLst>
                <a:path w="3519170" h="664210">
                  <a:moveTo>
                    <a:pt x="3519169" y="3810"/>
                  </a:moveTo>
                  <a:lnTo>
                    <a:pt x="999236" y="0"/>
                  </a:lnTo>
                </a:path>
                <a:path w="3519170" h="664210">
                  <a:moveTo>
                    <a:pt x="0" y="662051"/>
                  </a:moveTo>
                  <a:lnTo>
                    <a:pt x="2520061" y="663701"/>
                  </a:lnTo>
                </a:path>
              </a:pathLst>
            </a:custGeom>
            <a:ln w="12700">
              <a:solidFill>
                <a:srgbClr val="497DBA"/>
              </a:solidFill>
              <a:prstDash val="sysDash"/>
            </a:ln>
          </p:spPr>
          <p:txBody>
            <a:bodyPr wrap="square" lIns="0" tIns="0" rIns="0" bIns="0" rtlCol="0"/>
            <a:lstStyle/>
            <a:p>
              <a:endParaRPr sz="1800"/>
            </a:p>
          </p:txBody>
        </p:sp>
        <p:sp>
          <p:nvSpPr>
            <p:cNvPr id="17" name="object 17"/>
            <p:cNvSpPr/>
            <p:nvPr/>
          </p:nvSpPr>
          <p:spPr>
            <a:xfrm>
              <a:off x="2580513" y="3203447"/>
              <a:ext cx="3895725" cy="1089025"/>
            </a:xfrm>
            <a:custGeom>
              <a:avLst/>
              <a:gdLst/>
              <a:ahLst/>
              <a:cxnLst/>
              <a:rect l="l" t="t" r="r" b="b"/>
              <a:pathLst>
                <a:path w="3895725" h="1089025">
                  <a:moveTo>
                    <a:pt x="30734" y="726820"/>
                  </a:moveTo>
                  <a:lnTo>
                    <a:pt x="8636" y="683513"/>
                  </a:lnTo>
                  <a:lnTo>
                    <a:pt x="0" y="638428"/>
                  </a:lnTo>
                  <a:lnTo>
                    <a:pt x="4572" y="594868"/>
                  </a:lnTo>
                  <a:lnTo>
                    <a:pt x="22098" y="556132"/>
                  </a:lnTo>
                  <a:lnTo>
                    <a:pt x="52069" y="525526"/>
                  </a:lnTo>
                  <a:lnTo>
                    <a:pt x="301498" y="350138"/>
                  </a:lnTo>
                  <a:lnTo>
                    <a:pt x="331469" y="319531"/>
                  </a:lnTo>
                  <a:lnTo>
                    <a:pt x="348869" y="280797"/>
                  </a:lnTo>
                  <a:lnTo>
                    <a:pt x="353568" y="237236"/>
                  </a:lnTo>
                  <a:lnTo>
                    <a:pt x="344931" y="192024"/>
                  </a:lnTo>
                  <a:lnTo>
                    <a:pt x="322834" y="148716"/>
                  </a:lnTo>
                  <a:lnTo>
                    <a:pt x="356107" y="184276"/>
                  </a:lnTo>
                  <a:lnTo>
                    <a:pt x="395605" y="207517"/>
                  </a:lnTo>
                  <a:lnTo>
                    <a:pt x="438150" y="217931"/>
                  </a:lnTo>
                  <a:lnTo>
                    <a:pt x="480568" y="214629"/>
                  </a:lnTo>
                  <a:lnTo>
                    <a:pt x="519556" y="196723"/>
                  </a:lnTo>
                  <a:lnTo>
                    <a:pt x="768858" y="21336"/>
                  </a:lnTo>
                  <a:lnTo>
                    <a:pt x="807847" y="3428"/>
                  </a:lnTo>
                  <a:lnTo>
                    <a:pt x="850138" y="0"/>
                  </a:lnTo>
                  <a:lnTo>
                    <a:pt x="892810" y="10413"/>
                  </a:lnTo>
                  <a:lnTo>
                    <a:pt x="932307" y="33781"/>
                  </a:lnTo>
                  <a:lnTo>
                    <a:pt x="965581" y="69214"/>
                  </a:lnTo>
                </a:path>
                <a:path w="3895725" h="1089025">
                  <a:moveTo>
                    <a:pt x="3861816" y="263016"/>
                  </a:moveTo>
                  <a:lnTo>
                    <a:pt x="3885438" y="305688"/>
                  </a:lnTo>
                  <a:lnTo>
                    <a:pt x="3895471" y="350392"/>
                  </a:lnTo>
                  <a:lnTo>
                    <a:pt x="3892296" y="394207"/>
                  </a:lnTo>
                  <a:lnTo>
                    <a:pt x="3876040" y="433450"/>
                  </a:lnTo>
                  <a:lnTo>
                    <a:pt x="3847084" y="465074"/>
                  </a:lnTo>
                  <a:lnTo>
                    <a:pt x="3555365" y="684783"/>
                  </a:lnTo>
                  <a:lnTo>
                    <a:pt x="3526282" y="716279"/>
                  </a:lnTo>
                  <a:lnTo>
                    <a:pt x="3510153" y="755650"/>
                  </a:lnTo>
                  <a:lnTo>
                    <a:pt x="3506978" y="799338"/>
                  </a:lnTo>
                  <a:lnTo>
                    <a:pt x="3517011" y="844169"/>
                  </a:lnTo>
                  <a:lnTo>
                    <a:pt x="3540506" y="886713"/>
                  </a:lnTo>
                  <a:lnTo>
                    <a:pt x="3506089" y="852296"/>
                  </a:lnTo>
                  <a:lnTo>
                    <a:pt x="3465829" y="830199"/>
                  </a:lnTo>
                  <a:lnTo>
                    <a:pt x="3422904" y="821308"/>
                  </a:lnTo>
                  <a:lnTo>
                    <a:pt x="3380740" y="826007"/>
                  </a:lnTo>
                  <a:lnTo>
                    <a:pt x="3342386" y="845184"/>
                  </a:lnTo>
                  <a:lnTo>
                    <a:pt x="3050666" y="1064895"/>
                  </a:lnTo>
                  <a:lnTo>
                    <a:pt x="3012313" y="1084071"/>
                  </a:lnTo>
                  <a:lnTo>
                    <a:pt x="2970022" y="1088770"/>
                  </a:lnTo>
                  <a:lnTo>
                    <a:pt x="2927096" y="1079753"/>
                  </a:lnTo>
                  <a:lnTo>
                    <a:pt x="2886837" y="1057783"/>
                  </a:lnTo>
                  <a:lnTo>
                    <a:pt x="2852420" y="1023365"/>
                  </a:lnTo>
                </a:path>
              </a:pathLst>
            </a:custGeom>
            <a:ln w="12700">
              <a:solidFill>
                <a:srgbClr val="497DBA"/>
              </a:solidFill>
            </a:ln>
          </p:spPr>
          <p:txBody>
            <a:bodyPr wrap="square" lIns="0" tIns="0" rIns="0" bIns="0" rtlCol="0"/>
            <a:lstStyle/>
            <a:p>
              <a:endParaRPr sz="1800"/>
            </a:p>
          </p:txBody>
        </p:sp>
        <p:sp>
          <p:nvSpPr>
            <p:cNvPr id="18" name="object 18"/>
            <p:cNvSpPr/>
            <p:nvPr/>
          </p:nvSpPr>
          <p:spPr>
            <a:xfrm>
              <a:off x="3882136" y="4020185"/>
              <a:ext cx="2540" cy="756285"/>
            </a:xfrm>
            <a:custGeom>
              <a:avLst/>
              <a:gdLst/>
              <a:ahLst/>
              <a:cxnLst/>
              <a:rect l="l" t="t" r="r" b="b"/>
              <a:pathLst>
                <a:path w="2539" h="756285">
                  <a:moveTo>
                    <a:pt x="2159" y="756284"/>
                  </a:moveTo>
                  <a:lnTo>
                    <a:pt x="0" y="0"/>
                  </a:lnTo>
                </a:path>
              </a:pathLst>
            </a:custGeom>
            <a:ln w="19050">
              <a:solidFill>
                <a:srgbClr val="497DBA"/>
              </a:solidFill>
            </a:ln>
          </p:spPr>
          <p:txBody>
            <a:bodyPr wrap="square" lIns="0" tIns="0" rIns="0" bIns="0" rtlCol="0"/>
            <a:lstStyle/>
            <a:p>
              <a:endParaRPr sz="1800"/>
            </a:p>
          </p:txBody>
        </p:sp>
        <p:pic>
          <p:nvPicPr>
            <p:cNvPr id="19" name="object 19"/>
            <p:cNvPicPr/>
            <p:nvPr/>
          </p:nvPicPr>
          <p:blipFill>
            <a:blip r:embed="rId7" cstate="print"/>
            <a:stretch>
              <a:fillRect/>
            </a:stretch>
          </p:blipFill>
          <p:spPr>
            <a:xfrm>
              <a:off x="3825494" y="4277334"/>
              <a:ext cx="120561" cy="210337"/>
            </a:xfrm>
            <a:prstGeom prst="rect">
              <a:avLst/>
            </a:prstGeom>
          </p:spPr>
        </p:pic>
        <p:sp>
          <p:nvSpPr>
            <p:cNvPr id="20" name="object 20"/>
            <p:cNvSpPr/>
            <p:nvPr/>
          </p:nvSpPr>
          <p:spPr>
            <a:xfrm>
              <a:off x="6259830" y="2079497"/>
              <a:ext cx="1905" cy="1296035"/>
            </a:xfrm>
            <a:custGeom>
              <a:avLst/>
              <a:gdLst/>
              <a:ahLst/>
              <a:cxnLst/>
              <a:rect l="l" t="t" r="r" b="b"/>
              <a:pathLst>
                <a:path w="1904" h="1296035">
                  <a:moveTo>
                    <a:pt x="0" y="1296035"/>
                  </a:moveTo>
                  <a:lnTo>
                    <a:pt x="1650" y="0"/>
                  </a:lnTo>
                </a:path>
              </a:pathLst>
            </a:custGeom>
            <a:ln w="19050">
              <a:solidFill>
                <a:srgbClr val="497DBA"/>
              </a:solidFill>
            </a:ln>
          </p:spPr>
          <p:txBody>
            <a:bodyPr wrap="square" lIns="0" tIns="0" rIns="0" bIns="0" rtlCol="0"/>
            <a:lstStyle/>
            <a:p>
              <a:endParaRPr sz="1800"/>
            </a:p>
          </p:txBody>
        </p:sp>
        <p:pic>
          <p:nvPicPr>
            <p:cNvPr id="21" name="object 21"/>
            <p:cNvPicPr/>
            <p:nvPr/>
          </p:nvPicPr>
          <p:blipFill>
            <a:blip r:embed="rId2" cstate="print"/>
            <a:stretch>
              <a:fillRect/>
            </a:stretch>
          </p:blipFill>
          <p:spPr>
            <a:xfrm>
              <a:off x="6199505" y="2646908"/>
              <a:ext cx="120561" cy="210337"/>
            </a:xfrm>
            <a:prstGeom prst="rect">
              <a:avLst/>
            </a:prstGeom>
          </p:spPr>
        </p:pic>
        <p:pic>
          <p:nvPicPr>
            <p:cNvPr id="22" name="object 22"/>
            <p:cNvPicPr/>
            <p:nvPr/>
          </p:nvPicPr>
          <p:blipFill>
            <a:blip r:embed="rId8" cstate="print"/>
            <a:stretch>
              <a:fillRect/>
            </a:stretch>
          </p:blipFill>
          <p:spPr>
            <a:xfrm>
              <a:off x="5642356" y="2599486"/>
              <a:ext cx="189814" cy="189814"/>
            </a:xfrm>
            <a:prstGeom prst="rect">
              <a:avLst/>
            </a:prstGeom>
          </p:spPr>
        </p:pic>
        <p:pic>
          <p:nvPicPr>
            <p:cNvPr id="23" name="object 23"/>
            <p:cNvPicPr/>
            <p:nvPr/>
          </p:nvPicPr>
          <p:blipFill>
            <a:blip r:embed="rId9" cstate="print"/>
            <a:stretch>
              <a:fillRect/>
            </a:stretch>
          </p:blipFill>
          <p:spPr>
            <a:xfrm>
              <a:off x="5497322" y="3748125"/>
              <a:ext cx="201510" cy="163601"/>
            </a:xfrm>
            <a:prstGeom prst="rect">
              <a:avLst/>
            </a:prstGeom>
          </p:spPr>
        </p:pic>
        <p:sp>
          <p:nvSpPr>
            <p:cNvPr id="24" name="object 24"/>
            <p:cNvSpPr/>
            <p:nvPr/>
          </p:nvSpPr>
          <p:spPr>
            <a:xfrm>
              <a:off x="2712847" y="2092197"/>
              <a:ext cx="2384425" cy="2695575"/>
            </a:xfrm>
            <a:custGeom>
              <a:avLst/>
              <a:gdLst/>
              <a:ahLst/>
              <a:cxnLst/>
              <a:rect l="l" t="t" r="r" b="b"/>
              <a:pathLst>
                <a:path w="2384425" h="2695575">
                  <a:moveTo>
                    <a:pt x="2384298" y="0"/>
                  </a:moveTo>
                  <a:lnTo>
                    <a:pt x="2335149" y="49022"/>
                  </a:lnTo>
                  <a:lnTo>
                    <a:pt x="2286000" y="97662"/>
                  </a:lnTo>
                  <a:lnTo>
                    <a:pt x="2236851" y="146050"/>
                  </a:lnTo>
                  <a:lnTo>
                    <a:pt x="2187702" y="194055"/>
                  </a:lnTo>
                  <a:lnTo>
                    <a:pt x="2138679" y="241807"/>
                  </a:lnTo>
                  <a:lnTo>
                    <a:pt x="2089657" y="289178"/>
                  </a:lnTo>
                  <a:lnTo>
                    <a:pt x="2040763" y="336296"/>
                  </a:lnTo>
                  <a:lnTo>
                    <a:pt x="1991867" y="382904"/>
                  </a:lnTo>
                  <a:lnTo>
                    <a:pt x="1943227" y="429260"/>
                  </a:lnTo>
                  <a:lnTo>
                    <a:pt x="1894586" y="475106"/>
                  </a:lnTo>
                  <a:lnTo>
                    <a:pt x="1846199" y="520573"/>
                  </a:lnTo>
                  <a:lnTo>
                    <a:pt x="1797939" y="565530"/>
                  </a:lnTo>
                  <a:lnTo>
                    <a:pt x="1749805" y="610235"/>
                  </a:lnTo>
                  <a:lnTo>
                    <a:pt x="1701927" y="654303"/>
                  </a:lnTo>
                  <a:lnTo>
                    <a:pt x="1654302" y="697991"/>
                  </a:lnTo>
                  <a:lnTo>
                    <a:pt x="1606803" y="741172"/>
                  </a:lnTo>
                  <a:lnTo>
                    <a:pt x="1559687" y="783843"/>
                  </a:lnTo>
                  <a:lnTo>
                    <a:pt x="1512697" y="826007"/>
                  </a:lnTo>
                  <a:lnTo>
                    <a:pt x="1466088" y="867663"/>
                  </a:lnTo>
                  <a:lnTo>
                    <a:pt x="1419732" y="908685"/>
                  </a:lnTo>
                  <a:lnTo>
                    <a:pt x="1373758" y="949325"/>
                  </a:lnTo>
                  <a:lnTo>
                    <a:pt x="1328165" y="989202"/>
                  </a:lnTo>
                  <a:lnTo>
                    <a:pt x="1282827" y="1028573"/>
                  </a:lnTo>
                  <a:lnTo>
                    <a:pt x="1237995" y="1067435"/>
                  </a:lnTo>
                  <a:lnTo>
                    <a:pt x="1193418" y="1105535"/>
                  </a:lnTo>
                  <a:lnTo>
                    <a:pt x="1149350" y="1143127"/>
                  </a:lnTo>
                  <a:lnTo>
                    <a:pt x="1105662" y="1179956"/>
                  </a:lnTo>
                  <a:lnTo>
                    <a:pt x="1062354" y="1216278"/>
                  </a:lnTo>
                  <a:lnTo>
                    <a:pt x="1019555" y="1251839"/>
                  </a:lnTo>
                  <a:lnTo>
                    <a:pt x="977264" y="1286764"/>
                  </a:lnTo>
                  <a:lnTo>
                    <a:pt x="935481" y="1320927"/>
                  </a:lnTo>
                  <a:lnTo>
                    <a:pt x="894206" y="1354327"/>
                  </a:lnTo>
                  <a:lnTo>
                    <a:pt x="853439" y="1387093"/>
                  </a:lnTo>
                  <a:lnTo>
                    <a:pt x="813307" y="1419098"/>
                  </a:lnTo>
                  <a:lnTo>
                    <a:pt x="773683" y="1450339"/>
                  </a:lnTo>
                  <a:lnTo>
                    <a:pt x="734567" y="1480819"/>
                  </a:lnTo>
                  <a:lnTo>
                    <a:pt x="696213" y="1510538"/>
                  </a:lnTo>
                  <a:lnTo>
                    <a:pt x="658367" y="1539366"/>
                  </a:lnTo>
                  <a:lnTo>
                    <a:pt x="621156" y="1567433"/>
                  </a:lnTo>
                  <a:lnTo>
                    <a:pt x="584580" y="1594739"/>
                  </a:lnTo>
                  <a:lnTo>
                    <a:pt x="548766" y="1621027"/>
                  </a:lnTo>
                  <a:lnTo>
                    <a:pt x="513588" y="1646554"/>
                  </a:lnTo>
                  <a:lnTo>
                    <a:pt x="479170" y="1671320"/>
                  </a:lnTo>
                  <a:lnTo>
                    <a:pt x="445388" y="1695069"/>
                  </a:lnTo>
                  <a:lnTo>
                    <a:pt x="412369" y="1717928"/>
                  </a:lnTo>
                  <a:lnTo>
                    <a:pt x="380238" y="1739900"/>
                  </a:lnTo>
                  <a:lnTo>
                    <a:pt x="318134" y="1781047"/>
                  </a:lnTo>
                  <a:lnTo>
                    <a:pt x="259206" y="1818385"/>
                  </a:lnTo>
                  <a:lnTo>
                    <a:pt x="203834" y="1851659"/>
                  </a:lnTo>
                  <a:lnTo>
                    <a:pt x="151891" y="1880996"/>
                  </a:lnTo>
                  <a:lnTo>
                    <a:pt x="103631" y="1906143"/>
                  </a:lnTo>
                  <a:lnTo>
                    <a:pt x="59181" y="1926970"/>
                  </a:lnTo>
                  <a:lnTo>
                    <a:pt x="18668" y="1943481"/>
                  </a:lnTo>
                  <a:lnTo>
                    <a:pt x="0" y="1949958"/>
                  </a:lnTo>
                </a:path>
                <a:path w="2384425" h="2695575">
                  <a:moveTo>
                    <a:pt x="1162050" y="1920239"/>
                  </a:moveTo>
                  <a:lnTo>
                    <a:pt x="1121282" y="1950465"/>
                  </a:lnTo>
                  <a:lnTo>
                    <a:pt x="1080262" y="1980691"/>
                  </a:lnTo>
                  <a:lnTo>
                    <a:pt x="1039113" y="2010918"/>
                  </a:lnTo>
                  <a:lnTo>
                    <a:pt x="997712" y="2041016"/>
                  </a:lnTo>
                  <a:lnTo>
                    <a:pt x="956055" y="2070989"/>
                  </a:lnTo>
                  <a:lnTo>
                    <a:pt x="914400" y="2100960"/>
                  </a:lnTo>
                  <a:lnTo>
                    <a:pt x="872363" y="2130679"/>
                  </a:lnTo>
                  <a:lnTo>
                    <a:pt x="830326" y="2160397"/>
                  </a:lnTo>
                  <a:lnTo>
                    <a:pt x="788035" y="2189988"/>
                  </a:lnTo>
                  <a:lnTo>
                    <a:pt x="745743" y="2219452"/>
                  </a:lnTo>
                  <a:lnTo>
                    <a:pt x="703199" y="2248789"/>
                  </a:lnTo>
                  <a:lnTo>
                    <a:pt x="660526" y="2277999"/>
                  </a:lnTo>
                  <a:lnTo>
                    <a:pt x="617854" y="2307082"/>
                  </a:lnTo>
                  <a:lnTo>
                    <a:pt x="575055" y="2336038"/>
                  </a:lnTo>
                  <a:lnTo>
                    <a:pt x="532129" y="2364866"/>
                  </a:lnTo>
                  <a:lnTo>
                    <a:pt x="489203" y="2393441"/>
                  </a:lnTo>
                  <a:lnTo>
                    <a:pt x="446150" y="2421890"/>
                  </a:lnTo>
                  <a:lnTo>
                    <a:pt x="403097" y="2450084"/>
                  </a:lnTo>
                  <a:lnTo>
                    <a:pt x="359917" y="2478151"/>
                  </a:lnTo>
                  <a:lnTo>
                    <a:pt x="316738" y="2506091"/>
                  </a:lnTo>
                  <a:lnTo>
                    <a:pt x="273557" y="2533777"/>
                  </a:lnTo>
                  <a:lnTo>
                    <a:pt x="230377" y="2561209"/>
                  </a:lnTo>
                  <a:lnTo>
                    <a:pt x="187197" y="2588514"/>
                  </a:lnTo>
                  <a:lnTo>
                    <a:pt x="144017" y="2615438"/>
                  </a:lnTo>
                  <a:lnTo>
                    <a:pt x="100964" y="2642362"/>
                  </a:lnTo>
                  <a:lnTo>
                    <a:pt x="57784" y="2668904"/>
                  </a:lnTo>
                  <a:lnTo>
                    <a:pt x="14731" y="2695194"/>
                  </a:lnTo>
                </a:path>
              </a:pathLst>
            </a:custGeom>
            <a:ln w="19050">
              <a:solidFill>
                <a:srgbClr val="497DBA"/>
              </a:solidFill>
            </a:ln>
          </p:spPr>
          <p:txBody>
            <a:bodyPr wrap="square" lIns="0" tIns="0" rIns="0" bIns="0" rtlCol="0"/>
            <a:lstStyle/>
            <a:p>
              <a:endParaRPr sz="1800"/>
            </a:p>
          </p:txBody>
        </p:sp>
        <p:sp>
          <p:nvSpPr>
            <p:cNvPr id="25" name="object 25"/>
            <p:cNvSpPr/>
            <p:nvPr/>
          </p:nvSpPr>
          <p:spPr>
            <a:xfrm>
              <a:off x="5080635" y="2065400"/>
              <a:ext cx="1186180" cy="1341755"/>
            </a:xfrm>
            <a:custGeom>
              <a:avLst/>
              <a:gdLst/>
              <a:ahLst/>
              <a:cxnLst/>
              <a:rect l="l" t="t" r="r" b="b"/>
              <a:pathLst>
                <a:path w="1186179" h="1341754">
                  <a:moveTo>
                    <a:pt x="1185799" y="0"/>
                  </a:moveTo>
                  <a:lnTo>
                    <a:pt x="1151889" y="41528"/>
                  </a:lnTo>
                  <a:lnTo>
                    <a:pt x="1117980" y="82931"/>
                  </a:lnTo>
                  <a:lnTo>
                    <a:pt x="1083944" y="124333"/>
                  </a:lnTo>
                  <a:lnTo>
                    <a:pt x="1049781" y="165608"/>
                  </a:lnTo>
                  <a:lnTo>
                    <a:pt x="1015618" y="206756"/>
                  </a:lnTo>
                  <a:lnTo>
                    <a:pt x="981328" y="247776"/>
                  </a:lnTo>
                  <a:lnTo>
                    <a:pt x="947038" y="288671"/>
                  </a:lnTo>
                  <a:lnTo>
                    <a:pt x="912622" y="329438"/>
                  </a:lnTo>
                  <a:lnTo>
                    <a:pt x="878331" y="370077"/>
                  </a:lnTo>
                  <a:lnTo>
                    <a:pt x="843788" y="410590"/>
                  </a:lnTo>
                  <a:lnTo>
                    <a:pt x="809370" y="450850"/>
                  </a:lnTo>
                  <a:lnTo>
                    <a:pt x="774953" y="490982"/>
                  </a:lnTo>
                  <a:lnTo>
                    <a:pt x="740537" y="530860"/>
                  </a:lnTo>
                  <a:lnTo>
                    <a:pt x="705992" y="570611"/>
                  </a:lnTo>
                  <a:lnTo>
                    <a:pt x="671576" y="610108"/>
                  </a:lnTo>
                  <a:lnTo>
                    <a:pt x="637159" y="649477"/>
                  </a:lnTo>
                  <a:lnTo>
                    <a:pt x="602741" y="688594"/>
                  </a:lnTo>
                  <a:lnTo>
                    <a:pt x="568451" y="727456"/>
                  </a:lnTo>
                  <a:lnTo>
                    <a:pt x="534162" y="765937"/>
                  </a:lnTo>
                  <a:lnTo>
                    <a:pt x="499999" y="804290"/>
                  </a:lnTo>
                  <a:lnTo>
                    <a:pt x="465836" y="842390"/>
                  </a:lnTo>
                  <a:lnTo>
                    <a:pt x="431673" y="880237"/>
                  </a:lnTo>
                  <a:lnTo>
                    <a:pt x="397763" y="917701"/>
                  </a:lnTo>
                  <a:lnTo>
                    <a:pt x="363854" y="954913"/>
                  </a:lnTo>
                  <a:lnTo>
                    <a:pt x="330073" y="991743"/>
                  </a:lnTo>
                  <a:lnTo>
                    <a:pt x="296417" y="1028319"/>
                  </a:lnTo>
                  <a:lnTo>
                    <a:pt x="262889" y="1064514"/>
                  </a:lnTo>
                  <a:lnTo>
                    <a:pt x="229488" y="1100454"/>
                  </a:lnTo>
                  <a:lnTo>
                    <a:pt x="196214" y="1136014"/>
                  </a:lnTo>
                  <a:lnTo>
                    <a:pt x="163067" y="1171194"/>
                  </a:lnTo>
                  <a:lnTo>
                    <a:pt x="130048" y="1205991"/>
                  </a:lnTo>
                  <a:lnTo>
                    <a:pt x="97281" y="1240409"/>
                  </a:lnTo>
                  <a:lnTo>
                    <a:pt x="64642" y="1274445"/>
                  </a:lnTo>
                  <a:lnTo>
                    <a:pt x="32257" y="1308100"/>
                  </a:lnTo>
                  <a:lnTo>
                    <a:pt x="0" y="1341374"/>
                  </a:lnTo>
                </a:path>
              </a:pathLst>
            </a:custGeom>
            <a:ln w="19048">
              <a:solidFill>
                <a:srgbClr val="497DBA"/>
              </a:solidFill>
            </a:ln>
          </p:spPr>
          <p:txBody>
            <a:bodyPr wrap="square" lIns="0" tIns="0" rIns="0" bIns="0" rtlCol="0"/>
            <a:lstStyle/>
            <a:p>
              <a:endParaRPr sz="1800"/>
            </a:p>
          </p:txBody>
        </p:sp>
        <p:pic>
          <p:nvPicPr>
            <p:cNvPr id="26" name="object 26"/>
            <p:cNvPicPr/>
            <p:nvPr/>
          </p:nvPicPr>
          <p:blipFill>
            <a:blip r:embed="rId10" cstate="print"/>
            <a:stretch>
              <a:fillRect/>
            </a:stretch>
          </p:blipFill>
          <p:spPr>
            <a:xfrm>
              <a:off x="4304538" y="2477719"/>
              <a:ext cx="422033" cy="415213"/>
            </a:xfrm>
            <a:prstGeom prst="rect">
              <a:avLst/>
            </a:prstGeom>
          </p:spPr>
        </p:pic>
        <p:sp>
          <p:nvSpPr>
            <p:cNvPr id="27" name="object 27"/>
            <p:cNvSpPr/>
            <p:nvPr/>
          </p:nvSpPr>
          <p:spPr>
            <a:xfrm>
              <a:off x="4304538" y="2477642"/>
              <a:ext cx="422275" cy="415290"/>
            </a:xfrm>
            <a:custGeom>
              <a:avLst/>
              <a:gdLst/>
              <a:ahLst/>
              <a:cxnLst/>
              <a:rect l="l" t="t" r="r" b="b"/>
              <a:pathLst>
                <a:path w="422275" h="415289">
                  <a:moveTo>
                    <a:pt x="79756" y="0"/>
                  </a:moveTo>
                  <a:lnTo>
                    <a:pt x="379984" y="292481"/>
                  </a:lnTo>
                  <a:lnTo>
                    <a:pt x="419862" y="251460"/>
                  </a:lnTo>
                  <a:lnTo>
                    <a:pt x="422021" y="413131"/>
                  </a:lnTo>
                  <a:lnTo>
                    <a:pt x="260350" y="415290"/>
                  </a:lnTo>
                  <a:lnTo>
                    <a:pt x="300227" y="374269"/>
                  </a:lnTo>
                  <a:lnTo>
                    <a:pt x="0" y="81915"/>
                  </a:lnTo>
                  <a:lnTo>
                    <a:pt x="79756" y="0"/>
                  </a:lnTo>
                  <a:close/>
                </a:path>
              </a:pathLst>
            </a:custGeom>
            <a:ln w="12700">
              <a:solidFill>
                <a:srgbClr val="385D89"/>
              </a:solidFill>
            </a:ln>
          </p:spPr>
          <p:txBody>
            <a:bodyPr wrap="square" lIns="0" tIns="0" rIns="0" bIns="0" rtlCol="0"/>
            <a:lstStyle/>
            <a:p>
              <a:endParaRPr sz="1800"/>
            </a:p>
          </p:txBody>
        </p:sp>
        <p:pic>
          <p:nvPicPr>
            <p:cNvPr id="28" name="object 28"/>
            <p:cNvPicPr/>
            <p:nvPr/>
          </p:nvPicPr>
          <p:blipFill>
            <a:blip r:embed="rId11" cstate="print"/>
            <a:stretch>
              <a:fillRect/>
            </a:stretch>
          </p:blipFill>
          <p:spPr>
            <a:xfrm>
              <a:off x="5385308" y="2782519"/>
              <a:ext cx="422021" cy="415213"/>
            </a:xfrm>
            <a:prstGeom prst="rect">
              <a:avLst/>
            </a:prstGeom>
          </p:spPr>
        </p:pic>
        <p:sp>
          <p:nvSpPr>
            <p:cNvPr id="29" name="object 29"/>
            <p:cNvSpPr/>
            <p:nvPr/>
          </p:nvSpPr>
          <p:spPr>
            <a:xfrm>
              <a:off x="5385308" y="2782442"/>
              <a:ext cx="422275" cy="415290"/>
            </a:xfrm>
            <a:custGeom>
              <a:avLst/>
              <a:gdLst/>
              <a:ahLst/>
              <a:cxnLst/>
              <a:rect l="l" t="t" r="r" b="b"/>
              <a:pathLst>
                <a:path w="422275" h="415289">
                  <a:moveTo>
                    <a:pt x="79755" y="0"/>
                  </a:moveTo>
                  <a:lnTo>
                    <a:pt x="380111" y="292481"/>
                  </a:lnTo>
                  <a:lnTo>
                    <a:pt x="419862" y="251460"/>
                  </a:lnTo>
                  <a:lnTo>
                    <a:pt x="422020" y="413131"/>
                  </a:lnTo>
                  <a:lnTo>
                    <a:pt x="260476" y="415290"/>
                  </a:lnTo>
                  <a:lnTo>
                    <a:pt x="300354" y="374269"/>
                  </a:lnTo>
                  <a:lnTo>
                    <a:pt x="0" y="81915"/>
                  </a:lnTo>
                  <a:lnTo>
                    <a:pt x="79755" y="0"/>
                  </a:lnTo>
                  <a:close/>
                </a:path>
              </a:pathLst>
            </a:custGeom>
            <a:ln w="12700">
              <a:solidFill>
                <a:srgbClr val="385D89"/>
              </a:solidFill>
            </a:ln>
          </p:spPr>
          <p:txBody>
            <a:bodyPr wrap="square" lIns="0" tIns="0" rIns="0" bIns="0" rtlCol="0"/>
            <a:lstStyle/>
            <a:p>
              <a:endParaRPr sz="1800"/>
            </a:p>
          </p:txBody>
        </p:sp>
        <p:pic>
          <p:nvPicPr>
            <p:cNvPr id="30" name="object 30"/>
            <p:cNvPicPr/>
            <p:nvPr/>
          </p:nvPicPr>
          <p:blipFill>
            <a:blip r:embed="rId12" cstate="print"/>
            <a:stretch>
              <a:fillRect/>
            </a:stretch>
          </p:blipFill>
          <p:spPr>
            <a:xfrm>
              <a:off x="2880487" y="4293984"/>
              <a:ext cx="357073" cy="491248"/>
            </a:xfrm>
            <a:prstGeom prst="rect">
              <a:avLst/>
            </a:prstGeom>
          </p:spPr>
        </p:pic>
        <p:sp>
          <p:nvSpPr>
            <p:cNvPr id="31" name="object 31"/>
            <p:cNvSpPr/>
            <p:nvPr/>
          </p:nvSpPr>
          <p:spPr>
            <a:xfrm>
              <a:off x="2880487" y="4293997"/>
              <a:ext cx="357505" cy="491490"/>
            </a:xfrm>
            <a:custGeom>
              <a:avLst/>
              <a:gdLst/>
              <a:ahLst/>
              <a:cxnLst/>
              <a:rect l="l" t="t" r="r" b="b"/>
              <a:pathLst>
                <a:path w="357505" h="491489">
                  <a:moveTo>
                    <a:pt x="99187" y="0"/>
                  </a:moveTo>
                  <a:lnTo>
                    <a:pt x="307467" y="363600"/>
                  </a:lnTo>
                  <a:lnTo>
                    <a:pt x="357124" y="335152"/>
                  </a:lnTo>
                  <a:lnTo>
                    <a:pt x="314706" y="491235"/>
                  </a:lnTo>
                  <a:lnTo>
                    <a:pt x="158750" y="448817"/>
                  </a:lnTo>
                  <a:lnTo>
                    <a:pt x="208280" y="420369"/>
                  </a:lnTo>
                  <a:lnTo>
                    <a:pt x="0" y="56768"/>
                  </a:lnTo>
                  <a:lnTo>
                    <a:pt x="99187" y="0"/>
                  </a:lnTo>
                  <a:close/>
                </a:path>
              </a:pathLst>
            </a:custGeom>
            <a:ln w="12700">
              <a:solidFill>
                <a:srgbClr val="385D89"/>
              </a:solidFill>
            </a:ln>
          </p:spPr>
          <p:txBody>
            <a:bodyPr wrap="square" lIns="0" tIns="0" rIns="0" bIns="0" rtlCol="0"/>
            <a:lstStyle/>
            <a:p>
              <a:endParaRPr sz="1800"/>
            </a:p>
          </p:txBody>
        </p:sp>
      </p:grpSp>
      <p:sp>
        <p:nvSpPr>
          <p:cNvPr id="32" name="object 32"/>
          <p:cNvSpPr txBox="1"/>
          <p:nvPr/>
        </p:nvSpPr>
        <p:spPr>
          <a:xfrm>
            <a:off x="6485001" y="269189"/>
            <a:ext cx="1344930" cy="289823"/>
          </a:xfrm>
          <a:prstGeom prst="rect">
            <a:avLst/>
          </a:prstGeom>
        </p:spPr>
        <p:txBody>
          <a:bodyPr vert="horz" wrap="square" lIns="0" tIns="12700" rIns="0" bIns="0" rtlCol="0">
            <a:spAutoFit/>
          </a:bodyPr>
          <a:lstStyle/>
          <a:p>
            <a:pPr marL="12700">
              <a:spcBef>
                <a:spcPts val="100"/>
              </a:spcBef>
              <a:tabLst>
                <a:tab pos="1186175" algn="l"/>
              </a:tabLst>
            </a:pPr>
            <a:r>
              <a:rPr sz="1800" spc="-50" dirty="0">
                <a:latin typeface="Verdana"/>
                <a:cs typeface="Verdana"/>
              </a:rPr>
              <a:t>6</a:t>
            </a:r>
            <a:r>
              <a:rPr sz="1800" dirty="0">
                <a:latin typeface="Verdana"/>
                <a:cs typeface="Verdana"/>
              </a:rPr>
              <a:t>	</a:t>
            </a:r>
            <a:r>
              <a:rPr sz="2700" spc="-75" baseline="3086" dirty="0">
                <a:latin typeface="Verdana"/>
                <a:cs typeface="Verdana"/>
              </a:rPr>
              <a:t>8</a:t>
            </a:r>
            <a:endParaRPr sz="2700" baseline="3086">
              <a:latin typeface="Verdana"/>
              <a:cs typeface="Verdana"/>
            </a:endParaRPr>
          </a:p>
        </p:txBody>
      </p:sp>
      <p:sp>
        <p:nvSpPr>
          <p:cNvPr id="33" name="object 33"/>
          <p:cNvSpPr txBox="1"/>
          <p:nvPr/>
        </p:nvSpPr>
        <p:spPr>
          <a:xfrm>
            <a:off x="5322442" y="701167"/>
            <a:ext cx="382270" cy="321242"/>
          </a:xfrm>
          <a:prstGeom prst="rect">
            <a:avLst/>
          </a:prstGeom>
        </p:spPr>
        <p:txBody>
          <a:bodyPr vert="horz" wrap="square" lIns="0" tIns="13335" rIns="0" bIns="0" rtlCol="0">
            <a:spAutoFit/>
          </a:bodyPr>
          <a:lstStyle/>
          <a:p>
            <a:pPr marL="38100">
              <a:spcBef>
                <a:spcPts val="105"/>
              </a:spcBef>
            </a:pPr>
            <a:r>
              <a:rPr sz="3000" i="1" spc="-37" baseline="13888" dirty="0">
                <a:latin typeface="Verdana"/>
                <a:cs typeface="Verdana"/>
              </a:rPr>
              <a:t>q</a:t>
            </a:r>
            <a:r>
              <a:rPr sz="1350" i="1" spc="-25" dirty="0">
                <a:latin typeface="Verdana"/>
                <a:cs typeface="Verdana"/>
              </a:rPr>
              <a:t>in</a:t>
            </a:r>
            <a:endParaRPr sz="1350">
              <a:latin typeface="Verdana"/>
              <a:cs typeface="Verdana"/>
            </a:endParaRPr>
          </a:p>
        </p:txBody>
      </p:sp>
      <p:sp>
        <p:nvSpPr>
          <p:cNvPr id="34" name="object 34"/>
          <p:cNvSpPr txBox="1"/>
          <p:nvPr/>
        </p:nvSpPr>
        <p:spPr>
          <a:xfrm>
            <a:off x="3798443" y="1463167"/>
            <a:ext cx="720725" cy="321242"/>
          </a:xfrm>
          <a:prstGeom prst="rect">
            <a:avLst/>
          </a:prstGeom>
        </p:spPr>
        <p:txBody>
          <a:bodyPr vert="horz" wrap="square" lIns="0" tIns="13335" rIns="0" bIns="0" rtlCol="0">
            <a:spAutoFit/>
          </a:bodyPr>
          <a:lstStyle/>
          <a:p>
            <a:pPr marL="38100">
              <a:spcBef>
                <a:spcPts val="105"/>
              </a:spcBef>
            </a:pPr>
            <a:r>
              <a:rPr sz="3000" i="1" spc="-15" baseline="13888" dirty="0">
                <a:latin typeface="Verdana"/>
                <a:cs typeface="Verdana"/>
              </a:rPr>
              <a:t>q</a:t>
            </a:r>
            <a:r>
              <a:rPr sz="1350" i="1" spc="-10" dirty="0">
                <a:latin typeface="Verdana"/>
                <a:cs typeface="Verdana"/>
              </a:rPr>
              <a:t>regen</a:t>
            </a:r>
            <a:endParaRPr sz="1350">
              <a:latin typeface="Verdana"/>
              <a:cs typeface="Verdana"/>
            </a:endParaRPr>
          </a:p>
        </p:txBody>
      </p:sp>
      <p:sp>
        <p:nvSpPr>
          <p:cNvPr id="35" name="object 35"/>
          <p:cNvSpPr txBox="1"/>
          <p:nvPr/>
        </p:nvSpPr>
        <p:spPr>
          <a:xfrm>
            <a:off x="4876928" y="1542415"/>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5</a:t>
            </a:r>
            <a:endParaRPr sz="1800">
              <a:latin typeface="Verdana"/>
              <a:cs typeface="Verdana"/>
            </a:endParaRPr>
          </a:p>
        </p:txBody>
      </p:sp>
      <p:sp>
        <p:nvSpPr>
          <p:cNvPr id="36" name="object 36"/>
          <p:cNvSpPr txBox="1"/>
          <p:nvPr/>
        </p:nvSpPr>
        <p:spPr>
          <a:xfrm>
            <a:off x="6338696" y="1782903"/>
            <a:ext cx="171450"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7</a:t>
            </a:r>
            <a:endParaRPr sz="1800">
              <a:latin typeface="Verdana"/>
              <a:cs typeface="Verdana"/>
            </a:endParaRPr>
          </a:p>
        </p:txBody>
      </p:sp>
      <p:sp>
        <p:nvSpPr>
          <p:cNvPr id="37" name="object 37"/>
          <p:cNvSpPr txBox="1"/>
          <p:nvPr/>
        </p:nvSpPr>
        <p:spPr>
          <a:xfrm>
            <a:off x="7663435" y="1531746"/>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9</a:t>
            </a:r>
            <a:endParaRPr sz="1800">
              <a:latin typeface="Verdana"/>
              <a:cs typeface="Verdana"/>
            </a:endParaRPr>
          </a:p>
        </p:txBody>
      </p:sp>
      <p:sp>
        <p:nvSpPr>
          <p:cNvPr id="38" name="object 38"/>
          <p:cNvSpPr txBox="1"/>
          <p:nvPr/>
        </p:nvSpPr>
        <p:spPr>
          <a:xfrm>
            <a:off x="3886327" y="2239137"/>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4</a:t>
            </a:r>
            <a:endParaRPr sz="1800">
              <a:latin typeface="Verdana"/>
              <a:cs typeface="Verdana"/>
            </a:endParaRPr>
          </a:p>
        </p:txBody>
      </p:sp>
      <p:sp>
        <p:nvSpPr>
          <p:cNvPr id="39" name="object 39"/>
          <p:cNvSpPr txBox="1"/>
          <p:nvPr/>
        </p:nvSpPr>
        <p:spPr>
          <a:xfrm>
            <a:off x="5190872" y="2159890"/>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2</a:t>
            </a:r>
            <a:endParaRPr sz="1800">
              <a:latin typeface="Verdana"/>
              <a:cs typeface="Verdana"/>
            </a:endParaRPr>
          </a:p>
        </p:txBody>
      </p:sp>
      <p:sp>
        <p:nvSpPr>
          <p:cNvPr id="40" name="object 40"/>
          <p:cNvSpPr txBox="1"/>
          <p:nvPr/>
        </p:nvSpPr>
        <p:spPr>
          <a:xfrm>
            <a:off x="6660261" y="2370201"/>
            <a:ext cx="309245" cy="289823"/>
          </a:xfrm>
          <a:prstGeom prst="rect">
            <a:avLst/>
          </a:prstGeom>
        </p:spPr>
        <p:txBody>
          <a:bodyPr vert="horz" wrap="square" lIns="0" tIns="12700" rIns="0" bIns="0" rtlCol="0">
            <a:spAutoFit/>
          </a:bodyPr>
          <a:lstStyle/>
          <a:p>
            <a:pPr marL="12700">
              <a:spcBef>
                <a:spcPts val="100"/>
              </a:spcBef>
            </a:pPr>
            <a:r>
              <a:rPr sz="1800" spc="-25" dirty="0">
                <a:latin typeface="Verdana"/>
                <a:cs typeface="Verdana"/>
              </a:rPr>
              <a:t>10</a:t>
            </a:r>
            <a:endParaRPr sz="1800">
              <a:latin typeface="Verdana"/>
              <a:cs typeface="Verdana"/>
            </a:endParaRPr>
          </a:p>
        </p:txBody>
      </p:sp>
      <p:sp>
        <p:nvSpPr>
          <p:cNvPr id="41" name="object 41"/>
          <p:cNvSpPr txBox="1"/>
          <p:nvPr/>
        </p:nvSpPr>
        <p:spPr>
          <a:xfrm>
            <a:off x="7380479" y="2530221"/>
            <a:ext cx="1581785" cy="320601"/>
          </a:xfrm>
          <a:prstGeom prst="rect">
            <a:avLst/>
          </a:prstGeom>
        </p:spPr>
        <p:txBody>
          <a:bodyPr vert="horz" wrap="square" lIns="0" tIns="12700" rIns="0" bIns="0" rtlCol="0">
            <a:spAutoFit/>
          </a:bodyPr>
          <a:lstStyle/>
          <a:p>
            <a:pPr marL="38100">
              <a:spcBef>
                <a:spcPts val="100"/>
              </a:spcBef>
            </a:pPr>
            <a:r>
              <a:rPr sz="3000" i="1" spc="-15" baseline="13888" dirty="0">
                <a:latin typeface="Verdana"/>
                <a:cs typeface="Verdana"/>
              </a:rPr>
              <a:t>q</a:t>
            </a:r>
            <a:r>
              <a:rPr sz="1350" i="1" spc="-10" dirty="0">
                <a:latin typeface="Verdana"/>
                <a:cs typeface="Verdana"/>
              </a:rPr>
              <a:t>saved</a:t>
            </a:r>
            <a:r>
              <a:rPr sz="3000" i="1" spc="-15" baseline="13888" dirty="0">
                <a:latin typeface="Verdana"/>
                <a:cs typeface="Verdana"/>
              </a:rPr>
              <a:t>=q</a:t>
            </a:r>
            <a:r>
              <a:rPr sz="1350" i="1" spc="-10" dirty="0">
                <a:latin typeface="Verdana"/>
                <a:cs typeface="Verdana"/>
              </a:rPr>
              <a:t>regen</a:t>
            </a:r>
            <a:endParaRPr sz="1350">
              <a:latin typeface="Verdana"/>
              <a:cs typeface="Verdana"/>
            </a:endParaRPr>
          </a:p>
        </p:txBody>
      </p:sp>
      <p:sp>
        <p:nvSpPr>
          <p:cNvPr id="42" name="object 42"/>
          <p:cNvSpPr txBox="1"/>
          <p:nvPr/>
        </p:nvSpPr>
        <p:spPr>
          <a:xfrm>
            <a:off x="3900043" y="3002661"/>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3</a:t>
            </a:r>
            <a:endParaRPr sz="1800">
              <a:latin typeface="Verdana"/>
              <a:cs typeface="Verdana"/>
            </a:endParaRPr>
          </a:p>
        </p:txBody>
      </p:sp>
      <p:sp>
        <p:nvSpPr>
          <p:cNvPr id="43" name="object 43"/>
          <p:cNvSpPr txBox="1"/>
          <p:nvPr/>
        </p:nvSpPr>
        <p:spPr>
          <a:xfrm>
            <a:off x="5265547" y="3101721"/>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44" name="object 44"/>
          <p:cNvSpPr txBox="1"/>
          <p:nvPr/>
        </p:nvSpPr>
        <p:spPr>
          <a:xfrm>
            <a:off x="5703697" y="3139821"/>
            <a:ext cx="506095" cy="320601"/>
          </a:xfrm>
          <a:prstGeom prst="rect">
            <a:avLst/>
          </a:prstGeom>
        </p:spPr>
        <p:txBody>
          <a:bodyPr vert="horz" wrap="square" lIns="0" tIns="12700" rIns="0" bIns="0" rtlCol="0">
            <a:spAutoFit/>
          </a:bodyPr>
          <a:lstStyle/>
          <a:p>
            <a:pPr marL="38100">
              <a:spcBef>
                <a:spcPts val="100"/>
              </a:spcBef>
            </a:pPr>
            <a:r>
              <a:rPr sz="3000" i="1" spc="-30" baseline="13888" dirty="0">
                <a:latin typeface="Verdana"/>
                <a:cs typeface="Verdana"/>
              </a:rPr>
              <a:t>q</a:t>
            </a:r>
            <a:r>
              <a:rPr sz="1350" i="1" spc="-20" dirty="0">
                <a:latin typeface="Verdana"/>
                <a:cs typeface="Verdana"/>
              </a:rPr>
              <a:t>out</a:t>
            </a:r>
            <a:endParaRPr sz="1350">
              <a:latin typeface="Verdana"/>
              <a:cs typeface="Verdana"/>
            </a:endParaRPr>
          </a:p>
        </p:txBody>
      </p:sp>
      <p:sp>
        <p:nvSpPr>
          <p:cNvPr id="45" name="object 45"/>
          <p:cNvSpPr txBox="1">
            <a:spLocks noGrp="1"/>
          </p:cNvSpPr>
          <p:nvPr>
            <p:ph type="title"/>
          </p:nvPr>
        </p:nvSpPr>
        <p:spPr>
          <a:xfrm>
            <a:off x="2041651" y="-995426"/>
            <a:ext cx="7780020" cy="904094"/>
          </a:xfrm>
          <a:prstGeom prst="rect">
            <a:avLst/>
          </a:prstGeom>
        </p:spPr>
        <p:txBody>
          <a:bodyPr vert="horz" wrap="square" lIns="0" tIns="11430" rIns="0" bIns="0" rtlCol="0" anchor="t">
            <a:spAutoFit/>
          </a:bodyPr>
          <a:lstStyle/>
          <a:p>
            <a:pPr marL="1061081" marR="5080" indent="-1049016">
              <a:lnSpc>
                <a:spcPct val="100299"/>
              </a:lnSpc>
              <a:spcBef>
                <a:spcPts val="90"/>
              </a:spcBef>
            </a:pPr>
            <a:r>
              <a:rPr sz="2900" dirty="0">
                <a:solidFill>
                  <a:srgbClr val="000000"/>
                </a:solidFill>
                <a:latin typeface="Verdana"/>
                <a:cs typeface="Verdana"/>
              </a:rPr>
              <a:t>Ideal</a:t>
            </a:r>
            <a:r>
              <a:rPr sz="2900" spc="-105" dirty="0">
                <a:solidFill>
                  <a:srgbClr val="000000"/>
                </a:solidFill>
                <a:latin typeface="Verdana"/>
                <a:cs typeface="Verdana"/>
              </a:rPr>
              <a:t> </a:t>
            </a:r>
            <a:r>
              <a:rPr sz="2900" dirty="0">
                <a:solidFill>
                  <a:srgbClr val="000000"/>
                </a:solidFill>
                <a:latin typeface="Verdana"/>
                <a:cs typeface="Verdana"/>
              </a:rPr>
              <a:t>Brayton</a:t>
            </a:r>
            <a:r>
              <a:rPr sz="2900" spc="-110" dirty="0">
                <a:solidFill>
                  <a:srgbClr val="000000"/>
                </a:solidFill>
                <a:latin typeface="Verdana"/>
                <a:cs typeface="Verdana"/>
              </a:rPr>
              <a:t> </a:t>
            </a:r>
            <a:r>
              <a:rPr sz="2900" dirty="0">
                <a:solidFill>
                  <a:srgbClr val="000000"/>
                </a:solidFill>
                <a:latin typeface="Verdana"/>
                <a:cs typeface="Verdana"/>
              </a:rPr>
              <a:t>cycle</a:t>
            </a:r>
            <a:r>
              <a:rPr sz="2900" spc="-60" dirty="0">
                <a:solidFill>
                  <a:srgbClr val="000000"/>
                </a:solidFill>
                <a:latin typeface="Verdana"/>
                <a:cs typeface="Verdana"/>
              </a:rPr>
              <a:t> </a:t>
            </a:r>
            <a:r>
              <a:rPr sz="2900" dirty="0">
                <a:solidFill>
                  <a:srgbClr val="000000"/>
                </a:solidFill>
                <a:latin typeface="Verdana"/>
                <a:cs typeface="Verdana"/>
              </a:rPr>
              <a:t>with</a:t>
            </a:r>
            <a:r>
              <a:rPr sz="2900" spc="-60" dirty="0">
                <a:solidFill>
                  <a:srgbClr val="000000"/>
                </a:solidFill>
                <a:latin typeface="Verdana"/>
                <a:cs typeface="Verdana"/>
              </a:rPr>
              <a:t> </a:t>
            </a:r>
            <a:r>
              <a:rPr sz="2900" spc="-10" dirty="0">
                <a:solidFill>
                  <a:srgbClr val="000000"/>
                </a:solidFill>
                <a:latin typeface="Verdana"/>
                <a:cs typeface="Verdana"/>
              </a:rPr>
              <a:t>intercooling, </a:t>
            </a:r>
            <a:r>
              <a:rPr sz="2900" dirty="0">
                <a:solidFill>
                  <a:srgbClr val="000000"/>
                </a:solidFill>
                <a:latin typeface="Verdana"/>
                <a:cs typeface="Verdana"/>
              </a:rPr>
              <a:t>reheating</a:t>
            </a:r>
            <a:r>
              <a:rPr sz="2900" spc="-25" dirty="0">
                <a:solidFill>
                  <a:srgbClr val="000000"/>
                </a:solidFill>
                <a:latin typeface="Verdana"/>
                <a:cs typeface="Verdana"/>
              </a:rPr>
              <a:t> </a:t>
            </a:r>
            <a:r>
              <a:rPr sz="2900" dirty="0">
                <a:solidFill>
                  <a:srgbClr val="000000"/>
                </a:solidFill>
                <a:latin typeface="Verdana"/>
                <a:cs typeface="Verdana"/>
              </a:rPr>
              <a:t>and</a:t>
            </a:r>
            <a:r>
              <a:rPr sz="2900" spc="-30" dirty="0">
                <a:solidFill>
                  <a:srgbClr val="000000"/>
                </a:solidFill>
                <a:latin typeface="Verdana"/>
                <a:cs typeface="Verdana"/>
              </a:rPr>
              <a:t> </a:t>
            </a:r>
            <a:r>
              <a:rPr sz="2900" spc="-10" dirty="0">
                <a:solidFill>
                  <a:srgbClr val="000000"/>
                </a:solidFill>
                <a:latin typeface="Verdana"/>
                <a:cs typeface="Verdana"/>
              </a:rPr>
              <a:t>regeneration</a:t>
            </a:r>
            <a:endParaRPr sz="2900">
              <a:latin typeface="Verdana"/>
              <a:cs typeface="Verdana"/>
            </a:endParaRPr>
          </a:p>
        </p:txBody>
      </p:sp>
      <p:sp>
        <p:nvSpPr>
          <p:cNvPr id="46" name="object 46"/>
          <p:cNvSpPr txBox="1"/>
          <p:nvPr/>
        </p:nvSpPr>
        <p:spPr>
          <a:xfrm>
            <a:off x="3352545" y="820040"/>
            <a:ext cx="16637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T</a:t>
            </a:r>
            <a:endParaRPr sz="1800">
              <a:latin typeface="Verdana"/>
              <a:cs typeface="Verdana"/>
            </a:endParaRPr>
          </a:p>
        </p:txBody>
      </p:sp>
      <p:sp>
        <p:nvSpPr>
          <p:cNvPr id="47" name="object 47"/>
          <p:cNvSpPr txBox="1"/>
          <p:nvPr/>
        </p:nvSpPr>
        <p:spPr>
          <a:xfrm>
            <a:off x="2669795" y="3398941"/>
            <a:ext cx="7025005" cy="1345240"/>
          </a:xfrm>
          <a:prstGeom prst="rect">
            <a:avLst/>
          </a:prstGeom>
        </p:spPr>
        <p:txBody>
          <a:bodyPr vert="horz" wrap="square" lIns="0" tIns="148590" rIns="0" bIns="0" rtlCol="0">
            <a:spAutoFit/>
          </a:bodyPr>
          <a:lstStyle/>
          <a:p>
            <a:pPr marR="1237610" algn="r">
              <a:spcBef>
                <a:spcPts val="1170"/>
              </a:spcBef>
            </a:pPr>
            <a:r>
              <a:rPr sz="1800" i="1" spc="-50" dirty="0">
                <a:latin typeface="Verdana"/>
                <a:cs typeface="Verdana"/>
              </a:rPr>
              <a:t>s</a:t>
            </a:r>
            <a:endParaRPr sz="1800">
              <a:latin typeface="Verdana"/>
              <a:cs typeface="Verdana"/>
            </a:endParaRPr>
          </a:p>
          <a:p>
            <a:pPr marL="12700" marR="5080">
              <a:spcBef>
                <a:spcPts val="1425"/>
              </a:spcBef>
            </a:pPr>
            <a:r>
              <a:rPr sz="2400" spc="-10" dirty="0">
                <a:latin typeface="Verdana"/>
                <a:cs typeface="Verdana"/>
              </a:rPr>
              <a:t>T-</a:t>
            </a:r>
            <a:r>
              <a:rPr sz="2400" dirty="0">
                <a:latin typeface="Verdana"/>
                <a:cs typeface="Verdana"/>
              </a:rPr>
              <a:t>s</a:t>
            </a:r>
            <a:r>
              <a:rPr sz="2400" spc="-165" dirty="0">
                <a:latin typeface="Verdana"/>
                <a:cs typeface="Verdana"/>
              </a:rPr>
              <a:t> </a:t>
            </a:r>
            <a:r>
              <a:rPr sz="2400" dirty="0">
                <a:latin typeface="Verdana"/>
                <a:cs typeface="Verdana"/>
              </a:rPr>
              <a:t>diagram</a:t>
            </a:r>
            <a:r>
              <a:rPr sz="2400" spc="-90" dirty="0">
                <a:latin typeface="Verdana"/>
                <a:cs typeface="Verdana"/>
              </a:rPr>
              <a:t> </a:t>
            </a:r>
            <a:r>
              <a:rPr sz="2400" dirty="0">
                <a:latin typeface="Verdana"/>
                <a:cs typeface="Verdana"/>
              </a:rPr>
              <a:t>of</a:t>
            </a:r>
            <a:r>
              <a:rPr sz="2400" spc="-120" dirty="0">
                <a:latin typeface="Verdana"/>
                <a:cs typeface="Verdana"/>
              </a:rPr>
              <a:t> </a:t>
            </a:r>
            <a:r>
              <a:rPr sz="2400" dirty="0">
                <a:latin typeface="Verdana"/>
                <a:cs typeface="Verdana"/>
              </a:rPr>
              <a:t>an</a:t>
            </a:r>
            <a:r>
              <a:rPr sz="2400" spc="-110" dirty="0">
                <a:latin typeface="Verdana"/>
                <a:cs typeface="Verdana"/>
              </a:rPr>
              <a:t> </a:t>
            </a:r>
            <a:r>
              <a:rPr sz="2400" dirty="0">
                <a:latin typeface="Verdana"/>
                <a:cs typeface="Verdana"/>
              </a:rPr>
              <a:t>ideal</a:t>
            </a:r>
            <a:r>
              <a:rPr sz="2400" spc="-110" dirty="0">
                <a:latin typeface="Verdana"/>
                <a:cs typeface="Verdana"/>
              </a:rPr>
              <a:t> </a:t>
            </a:r>
            <a:r>
              <a:rPr sz="2400" dirty="0">
                <a:latin typeface="Verdana"/>
                <a:cs typeface="Verdana"/>
              </a:rPr>
              <a:t>gas-turbine</a:t>
            </a:r>
            <a:r>
              <a:rPr sz="2400" spc="-45" dirty="0">
                <a:latin typeface="Verdana"/>
                <a:cs typeface="Verdana"/>
              </a:rPr>
              <a:t> </a:t>
            </a:r>
            <a:r>
              <a:rPr sz="2400" dirty="0">
                <a:latin typeface="Verdana"/>
                <a:cs typeface="Verdana"/>
              </a:rPr>
              <a:t>cycle</a:t>
            </a:r>
            <a:r>
              <a:rPr sz="2400" spc="-120" dirty="0">
                <a:latin typeface="Verdana"/>
                <a:cs typeface="Verdana"/>
              </a:rPr>
              <a:t> </a:t>
            </a:r>
            <a:r>
              <a:rPr sz="2400" spc="-20" dirty="0">
                <a:latin typeface="Verdana"/>
                <a:cs typeface="Verdana"/>
              </a:rPr>
              <a:t>with </a:t>
            </a:r>
            <a:r>
              <a:rPr sz="2400" dirty="0">
                <a:latin typeface="Verdana"/>
                <a:cs typeface="Verdana"/>
              </a:rPr>
              <a:t>intercooling,</a:t>
            </a:r>
            <a:r>
              <a:rPr sz="2400" spc="-110" dirty="0">
                <a:latin typeface="Verdana"/>
                <a:cs typeface="Verdana"/>
              </a:rPr>
              <a:t> </a:t>
            </a:r>
            <a:r>
              <a:rPr sz="2400" dirty="0">
                <a:latin typeface="Verdana"/>
                <a:cs typeface="Verdana"/>
              </a:rPr>
              <a:t>reheating,</a:t>
            </a:r>
            <a:r>
              <a:rPr sz="2400" spc="-105" dirty="0">
                <a:latin typeface="Verdana"/>
                <a:cs typeface="Verdana"/>
              </a:rPr>
              <a:t> </a:t>
            </a:r>
            <a:r>
              <a:rPr sz="2400" dirty="0">
                <a:latin typeface="Verdana"/>
                <a:cs typeface="Verdana"/>
              </a:rPr>
              <a:t>and</a:t>
            </a:r>
            <a:r>
              <a:rPr sz="2400" spc="-105" dirty="0">
                <a:latin typeface="Verdana"/>
                <a:cs typeface="Verdana"/>
              </a:rPr>
              <a:t> </a:t>
            </a:r>
            <a:r>
              <a:rPr sz="2400" spc="-10" dirty="0">
                <a:latin typeface="Verdana"/>
                <a:cs typeface="Verdana"/>
              </a:rPr>
              <a:t>regeneration</a:t>
            </a:r>
            <a:endParaRPr sz="2400">
              <a:latin typeface="Verdana"/>
              <a:cs typeface="Verdan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sp>
        <p:nvSpPr>
          <p:cNvPr id="5" name="object 5"/>
          <p:cNvSpPr txBox="1">
            <a:spLocks noGrp="1"/>
          </p:cNvSpPr>
          <p:nvPr>
            <p:ph type="title"/>
          </p:nvPr>
        </p:nvSpPr>
        <p:spPr>
          <a:xfrm>
            <a:off x="2895601" y="-1524000"/>
            <a:ext cx="5433313" cy="1487457"/>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a:latin typeface="Verdana"/>
              <a:cs typeface="Verdana"/>
            </a:endParaRPr>
          </a:p>
        </p:txBody>
      </p:sp>
      <p:sp>
        <p:nvSpPr>
          <p:cNvPr id="6" name="object 6"/>
          <p:cNvSpPr txBox="1"/>
          <p:nvPr/>
        </p:nvSpPr>
        <p:spPr>
          <a:xfrm>
            <a:off x="1831341" y="30226"/>
            <a:ext cx="8262620" cy="3713196"/>
          </a:xfrm>
          <a:prstGeom prst="rect">
            <a:avLst/>
          </a:prstGeom>
        </p:spPr>
        <p:txBody>
          <a:bodyPr vert="horz" wrap="square" lIns="0" tIns="12065" rIns="0" bIns="0" rtlCol="0">
            <a:spAutoFit/>
          </a:bodyPr>
          <a:lstStyle/>
          <a:p>
            <a:pPr marL="354963" marR="408303" indent="-342898">
              <a:spcBef>
                <a:spcPts val="95"/>
              </a:spcBef>
              <a:buFont typeface="Arial MT"/>
              <a:buChar char="•"/>
              <a:tabLst>
                <a:tab pos="356868" algn="l"/>
              </a:tabLst>
            </a:pPr>
            <a:r>
              <a:rPr sz="2800" dirty="0">
                <a:latin typeface="Verdana"/>
                <a:cs typeface="Verdana"/>
              </a:rPr>
              <a:t>Actual</a:t>
            </a:r>
            <a:r>
              <a:rPr sz="2800" spc="-114" dirty="0">
                <a:latin typeface="Verdana"/>
                <a:cs typeface="Verdana"/>
              </a:rPr>
              <a:t> </a:t>
            </a:r>
            <a:r>
              <a:rPr sz="2800" dirty="0">
                <a:latin typeface="Verdana"/>
                <a:cs typeface="Verdana"/>
              </a:rPr>
              <a:t>Brayton</a:t>
            </a:r>
            <a:r>
              <a:rPr sz="2800" spc="-95" dirty="0">
                <a:latin typeface="Verdana"/>
                <a:cs typeface="Verdana"/>
              </a:rPr>
              <a:t> </a:t>
            </a:r>
            <a:r>
              <a:rPr sz="2800" dirty="0">
                <a:latin typeface="Verdana"/>
                <a:cs typeface="Verdana"/>
              </a:rPr>
              <a:t>cycles</a:t>
            </a:r>
            <a:r>
              <a:rPr sz="2800" spc="-95" dirty="0">
                <a:latin typeface="Verdana"/>
                <a:cs typeface="Verdana"/>
              </a:rPr>
              <a:t> </a:t>
            </a:r>
            <a:r>
              <a:rPr sz="2800" dirty="0">
                <a:latin typeface="Verdana"/>
                <a:cs typeface="Verdana"/>
              </a:rPr>
              <a:t>differ</a:t>
            </a:r>
            <a:r>
              <a:rPr sz="2800" spc="-160" dirty="0">
                <a:latin typeface="Verdana"/>
                <a:cs typeface="Verdana"/>
              </a:rPr>
              <a:t> </a:t>
            </a:r>
            <a:r>
              <a:rPr sz="2800" dirty="0">
                <a:latin typeface="Verdana"/>
                <a:cs typeface="Verdana"/>
              </a:rPr>
              <a:t>from</a:t>
            </a:r>
            <a:r>
              <a:rPr sz="2800" spc="-90" dirty="0">
                <a:latin typeface="Verdana"/>
                <a:cs typeface="Verdana"/>
              </a:rPr>
              <a:t> </a:t>
            </a:r>
            <a:r>
              <a:rPr sz="2800" dirty="0">
                <a:latin typeface="Verdana"/>
                <a:cs typeface="Verdana"/>
              </a:rPr>
              <a:t>the</a:t>
            </a:r>
            <a:r>
              <a:rPr sz="2800" spc="-120" dirty="0">
                <a:latin typeface="Verdana"/>
                <a:cs typeface="Verdana"/>
              </a:rPr>
              <a:t> </a:t>
            </a:r>
            <a:r>
              <a:rPr sz="2800" spc="-10" dirty="0">
                <a:latin typeface="Verdana"/>
                <a:cs typeface="Verdana"/>
              </a:rPr>
              <a:t>ideal 	</a:t>
            </a:r>
            <a:r>
              <a:rPr sz="2800" dirty="0">
                <a:latin typeface="Verdana"/>
                <a:cs typeface="Verdana"/>
              </a:rPr>
              <a:t>cycles</a:t>
            </a:r>
            <a:r>
              <a:rPr sz="2800" spc="-45" dirty="0">
                <a:latin typeface="Verdana"/>
                <a:cs typeface="Verdana"/>
              </a:rPr>
              <a:t> </a:t>
            </a:r>
            <a:r>
              <a:rPr sz="2800" dirty="0">
                <a:latin typeface="Verdana"/>
                <a:cs typeface="Verdana"/>
              </a:rPr>
              <a:t>in</a:t>
            </a:r>
            <a:r>
              <a:rPr sz="2800" spc="-40" dirty="0">
                <a:latin typeface="Verdana"/>
                <a:cs typeface="Verdana"/>
              </a:rPr>
              <a:t> </a:t>
            </a:r>
            <a:r>
              <a:rPr sz="2800" dirty="0">
                <a:latin typeface="Verdana"/>
                <a:cs typeface="Verdana"/>
              </a:rPr>
              <a:t>all</a:t>
            </a:r>
            <a:r>
              <a:rPr sz="2800" spc="-45" dirty="0">
                <a:latin typeface="Verdana"/>
                <a:cs typeface="Verdana"/>
              </a:rPr>
              <a:t> </a:t>
            </a:r>
            <a:r>
              <a:rPr sz="2800" dirty="0">
                <a:latin typeface="Verdana"/>
                <a:cs typeface="Verdana"/>
              </a:rPr>
              <a:t>the</a:t>
            </a:r>
            <a:r>
              <a:rPr sz="2800" spc="-40" dirty="0">
                <a:latin typeface="Verdana"/>
                <a:cs typeface="Verdana"/>
              </a:rPr>
              <a:t> </a:t>
            </a:r>
            <a:r>
              <a:rPr sz="2800" dirty="0">
                <a:latin typeface="Verdana"/>
                <a:cs typeface="Verdana"/>
              </a:rPr>
              <a:t>four</a:t>
            </a:r>
            <a:r>
              <a:rPr sz="2800" spc="-35" dirty="0">
                <a:latin typeface="Verdana"/>
                <a:cs typeface="Verdana"/>
              </a:rPr>
              <a:t> </a:t>
            </a:r>
            <a:r>
              <a:rPr sz="2800" spc="-10" dirty="0">
                <a:latin typeface="Verdana"/>
                <a:cs typeface="Verdana"/>
              </a:rPr>
              <a:t>processes.</a:t>
            </a:r>
            <a:endParaRPr sz="2800">
              <a:latin typeface="Verdana"/>
              <a:cs typeface="Verdana"/>
            </a:endParaRPr>
          </a:p>
          <a:p>
            <a:pPr marL="354963" marR="698497" indent="-342898">
              <a:spcBef>
                <a:spcPts val="665"/>
              </a:spcBef>
              <a:buFont typeface="Arial MT"/>
              <a:buChar char="•"/>
              <a:tabLst>
                <a:tab pos="356868" algn="l"/>
              </a:tabLst>
            </a:pPr>
            <a:r>
              <a:rPr sz="2800" dirty="0">
                <a:latin typeface="Verdana"/>
                <a:cs typeface="Verdana"/>
              </a:rPr>
              <a:t>The</a:t>
            </a:r>
            <a:r>
              <a:rPr sz="2800" spc="-160" dirty="0">
                <a:latin typeface="Verdana"/>
                <a:cs typeface="Verdana"/>
              </a:rPr>
              <a:t> </a:t>
            </a:r>
            <a:r>
              <a:rPr sz="2800" dirty="0">
                <a:latin typeface="Verdana"/>
                <a:cs typeface="Verdana"/>
              </a:rPr>
              <a:t>compression</a:t>
            </a:r>
            <a:r>
              <a:rPr sz="2800" spc="-135" dirty="0">
                <a:latin typeface="Verdana"/>
                <a:cs typeface="Verdana"/>
              </a:rPr>
              <a:t> </a:t>
            </a:r>
            <a:r>
              <a:rPr sz="2800" dirty="0">
                <a:latin typeface="Verdana"/>
                <a:cs typeface="Verdana"/>
              </a:rPr>
              <a:t>process</a:t>
            </a:r>
            <a:r>
              <a:rPr sz="2800" spc="-125" dirty="0">
                <a:latin typeface="Verdana"/>
                <a:cs typeface="Verdana"/>
              </a:rPr>
              <a:t> </a:t>
            </a:r>
            <a:r>
              <a:rPr sz="2800" dirty="0">
                <a:latin typeface="Verdana"/>
                <a:cs typeface="Verdana"/>
              </a:rPr>
              <a:t>and</a:t>
            </a:r>
            <a:r>
              <a:rPr sz="2800" spc="-114" dirty="0">
                <a:latin typeface="Verdana"/>
                <a:cs typeface="Verdana"/>
              </a:rPr>
              <a:t> </a:t>
            </a:r>
            <a:r>
              <a:rPr sz="2800" spc="-10" dirty="0">
                <a:latin typeface="Verdana"/>
                <a:cs typeface="Verdana"/>
              </a:rPr>
              <a:t>expansion 	</a:t>
            </a:r>
            <a:r>
              <a:rPr sz="2800" dirty="0">
                <a:latin typeface="Verdana"/>
                <a:cs typeface="Verdana"/>
              </a:rPr>
              <a:t>processes</a:t>
            </a:r>
            <a:r>
              <a:rPr sz="2800" spc="-75" dirty="0">
                <a:latin typeface="Verdana"/>
                <a:cs typeface="Verdana"/>
              </a:rPr>
              <a:t> </a:t>
            </a:r>
            <a:r>
              <a:rPr sz="2800" dirty="0">
                <a:latin typeface="Verdana"/>
                <a:cs typeface="Verdana"/>
              </a:rPr>
              <a:t>are</a:t>
            </a:r>
            <a:r>
              <a:rPr sz="2800" spc="-55" dirty="0">
                <a:latin typeface="Verdana"/>
                <a:cs typeface="Verdana"/>
              </a:rPr>
              <a:t> </a:t>
            </a:r>
            <a:r>
              <a:rPr sz="2800" spc="-25" dirty="0">
                <a:latin typeface="Verdana"/>
                <a:cs typeface="Verdana"/>
              </a:rPr>
              <a:t>non-</a:t>
            </a:r>
            <a:r>
              <a:rPr sz="2800" spc="-10" dirty="0">
                <a:latin typeface="Verdana"/>
                <a:cs typeface="Verdana"/>
              </a:rPr>
              <a:t>isentropic.</a:t>
            </a:r>
            <a:endParaRPr sz="2800">
              <a:latin typeface="Verdana"/>
              <a:cs typeface="Verdana"/>
            </a:endParaRPr>
          </a:p>
          <a:p>
            <a:pPr marL="354963" marR="5080" indent="-342898">
              <a:spcBef>
                <a:spcPts val="645"/>
              </a:spcBef>
              <a:buFont typeface="Arial MT"/>
              <a:buChar char="•"/>
              <a:tabLst>
                <a:tab pos="356868" algn="l"/>
              </a:tabLst>
            </a:pPr>
            <a:r>
              <a:rPr sz="2800" dirty="0">
                <a:latin typeface="Verdana"/>
                <a:cs typeface="Verdana"/>
              </a:rPr>
              <a:t>Pressure</a:t>
            </a:r>
            <a:r>
              <a:rPr sz="2800" spc="-145" dirty="0">
                <a:latin typeface="Verdana"/>
                <a:cs typeface="Verdana"/>
              </a:rPr>
              <a:t> </a:t>
            </a:r>
            <a:r>
              <a:rPr sz="2800" dirty="0">
                <a:latin typeface="Verdana"/>
                <a:cs typeface="Verdana"/>
              </a:rPr>
              <a:t>drop</a:t>
            </a:r>
            <a:r>
              <a:rPr sz="2800" spc="-100" dirty="0">
                <a:latin typeface="Verdana"/>
                <a:cs typeface="Verdana"/>
              </a:rPr>
              <a:t> </a:t>
            </a:r>
            <a:r>
              <a:rPr sz="2800" dirty="0">
                <a:latin typeface="Verdana"/>
                <a:cs typeface="Verdana"/>
              </a:rPr>
              <a:t>during</a:t>
            </a:r>
            <a:r>
              <a:rPr sz="2800" spc="-125" dirty="0">
                <a:latin typeface="Verdana"/>
                <a:cs typeface="Verdana"/>
              </a:rPr>
              <a:t> </a:t>
            </a:r>
            <a:r>
              <a:rPr sz="2800" dirty="0">
                <a:latin typeface="Verdana"/>
                <a:cs typeface="Verdana"/>
              </a:rPr>
              <a:t>heat</a:t>
            </a:r>
            <a:r>
              <a:rPr sz="2800" spc="-90" dirty="0">
                <a:latin typeface="Verdana"/>
                <a:cs typeface="Verdana"/>
              </a:rPr>
              <a:t> </a:t>
            </a:r>
            <a:r>
              <a:rPr sz="2800" dirty="0">
                <a:latin typeface="Verdana"/>
                <a:cs typeface="Verdana"/>
              </a:rPr>
              <a:t>addition</a:t>
            </a:r>
            <a:r>
              <a:rPr sz="2800" spc="-130" dirty="0">
                <a:latin typeface="Verdana"/>
                <a:cs typeface="Verdana"/>
              </a:rPr>
              <a:t> </a:t>
            </a:r>
            <a:r>
              <a:rPr sz="2800" dirty="0">
                <a:latin typeface="Verdana"/>
                <a:cs typeface="Verdana"/>
              </a:rPr>
              <a:t>and</a:t>
            </a:r>
            <a:r>
              <a:rPr sz="2800" spc="-100" dirty="0">
                <a:latin typeface="Verdana"/>
                <a:cs typeface="Verdana"/>
              </a:rPr>
              <a:t> </a:t>
            </a:r>
            <a:r>
              <a:rPr sz="2800" spc="-20" dirty="0">
                <a:latin typeface="Verdana"/>
                <a:cs typeface="Verdana"/>
              </a:rPr>
              <a:t>heat 	</a:t>
            </a:r>
            <a:r>
              <a:rPr sz="2800" spc="-10" dirty="0">
                <a:latin typeface="Verdana"/>
                <a:cs typeface="Verdana"/>
              </a:rPr>
              <a:t>rejection.</a:t>
            </a:r>
            <a:endParaRPr sz="2800">
              <a:latin typeface="Verdana"/>
              <a:cs typeface="Verdana"/>
            </a:endParaRPr>
          </a:p>
          <a:p>
            <a:pPr marL="354963" marR="301624" indent="-342898">
              <a:lnSpc>
                <a:spcPts val="3340"/>
              </a:lnSpc>
              <a:spcBef>
                <a:spcPts val="765"/>
              </a:spcBef>
              <a:buFont typeface="Arial MT"/>
              <a:buChar char="•"/>
              <a:tabLst>
                <a:tab pos="356868" algn="l"/>
              </a:tabLst>
            </a:pPr>
            <a:r>
              <a:rPr sz="2800" dirty="0">
                <a:latin typeface="Verdana"/>
                <a:cs typeface="Verdana"/>
              </a:rPr>
              <a:t>The</a:t>
            </a:r>
            <a:r>
              <a:rPr sz="2800" spc="-145" dirty="0">
                <a:latin typeface="Verdana"/>
                <a:cs typeface="Verdana"/>
              </a:rPr>
              <a:t> </a:t>
            </a:r>
            <a:r>
              <a:rPr sz="2800" dirty="0">
                <a:latin typeface="Verdana"/>
                <a:cs typeface="Verdana"/>
              </a:rPr>
              <a:t>presence</a:t>
            </a:r>
            <a:r>
              <a:rPr sz="2800" spc="-135" dirty="0">
                <a:latin typeface="Verdana"/>
                <a:cs typeface="Verdana"/>
              </a:rPr>
              <a:t> </a:t>
            </a:r>
            <a:r>
              <a:rPr sz="2800" dirty="0">
                <a:latin typeface="Verdana"/>
                <a:cs typeface="Verdana"/>
              </a:rPr>
              <a:t>of</a:t>
            </a:r>
            <a:r>
              <a:rPr sz="2800" spc="-105" dirty="0">
                <a:latin typeface="Verdana"/>
                <a:cs typeface="Verdana"/>
              </a:rPr>
              <a:t> </a:t>
            </a:r>
            <a:r>
              <a:rPr sz="2800" dirty="0">
                <a:latin typeface="Verdana"/>
                <a:cs typeface="Verdana"/>
              </a:rPr>
              <a:t>irreversibilities</a:t>
            </a:r>
            <a:r>
              <a:rPr sz="2800" spc="-150" dirty="0">
                <a:latin typeface="Verdana"/>
                <a:cs typeface="Verdana"/>
              </a:rPr>
              <a:t> </a:t>
            </a:r>
            <a:r>
              <a:rPr sz="2800" dirty="0">
                <a:latin typeface="Verdana"/>
                <a:cs typeface="Verdana"/>
              </a:rPr>
              <a:t>causes</a:t>
            </a:r>
            <a:r>
              <a:rPr sz="2800" spc="-130" dirty="0">
                <a:latin typeface="Verdana"/>
                <a:cs typeface="Verdana"/>
              </a:rPr>
              <a:t> </a:t>
            </a:r>
            <a:r>
              <a:rPr sz="2800" spc="-25" dirty="0">
                <a:latin typeface="Verdana"/>
                <a:cs typeface="Verdana"/>
              </a:rPr>
              <a:t>the 	</a:t>
            </a:r>
            <a:r>
              <a:rPr sz="2800" dirty="0">
                <a:latin typeface="Verdana"/>
                <a:cs typeface="Verdana"/>
              </a:rPr>
              <a:t>above</a:t>
            </a:r>
            <a:r>
              <a:rPr sz="2800" spc="-85" dirty="0">
                <a:latin typeface="Verdana"/>
                <a:cs typeface="Verdana"/>
              </a:rPr>
              <a:t> </a:t>
            </a:r>
            <a:r>
              <a:rPr sz="2800" spc="-10" dirty="0">
                <a:latin typeface="Verdana"/>
                <a:cs typeface="Verdana"/>
              </a:rPr>
              <a:t>deviations.</a:t>
            </a:r>
            <a:endParaRPr sz="2800">
              <a:latin typeface="Verdana"/>
              <a:cs typeface="Verdan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58900" y="4864099"/>
            <a:ext cx="9169400" cy="406400"/>
            <a:chOff x="-12700" y="6464299"/>
            <a:chExt cx="9169400" cy="406400"/>
          </a:xfrm>
        </p:grpSpPr>
        <p:sp>
          <p:nvSpPr>
            <p:cNvPr id="3" name="object 3"/>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1D126C"/>
            </a:solidFill>
          </p:spPr>
          <p:txBody>
            <a:bodyPr wrap="square" lIns="0" tIns="0" rIns="0" bIns="0" rtlCol="0"/>
            <a:lstStyle/>
            <a:p>
              <a:endParaRPr sz="1800"/>
            </a:p>
          </p:txBody>
        </p:sp>
        <p:sp>
          <p:nvSpPr>
            <p:cNvPr id="4" name="object 4"/>
            <p:cNvSpPr/>
            <p:nvPr/>
          </p:nvSpPr>
          <p:spPr>
            <a:xfrm>
              <a:off x="0" y="6476999"/>
              <a:ext cx="9144000" cy="381000"/>
            </a:xfrm>
            <a:custGeom>
              <a:avLst/>
              <a:gdLst/>
              <a:ahLst/>
              <a:cxnLst/>
              <a:rect l="l" t="t" r="r" b="b"/>
              <a:pathLst>
                <a:path w="9144000" h="381000">
                  <a:moveTo>
                    <a:pt x="0" y="380999"/>
                  </a:moveTo>
                  <a:lnTo>
                    <a:pt x="9144000" y="380999"/>
                  </a:lnTo>
                  <a:lnTo>
                    <a:pt x="9144000" y="0"/>
                  </a:lnTo>
                  <a:lnTo>
                    <a:pt x="0" y="0"/>
                  </a:lnTo>
                  <a:lnTo>
                    <a:pt x="0" y="380999"/>
                  </a:lnTo>
                  <a:close/>
                </a:path>
              </a:pathLst>
            </a:custGeom>
            <a:ln w="25400">
              <a:solidFill>
                <a:srgbClr val="385D89"/>
              </a:solidFill>
            </a:ln>
          </p:spPr>
          <p:txBody>
            <a:bodyPr wrap="square" lIns="0" tIns="0" rIns="0" bIns="0" rtlCol="0"/>
            <a:lstStyle/>
            <a:p>
              <a:endParaRPr sz="1800"/>
            </a:p>
          </p:txBody>
        </p:sp>
      </p:grpSp>
      <p:grpSp>
        <p:nvGrpSpPr>
          <p:cNvPr id="5" name="object 5"/>
          <p:cNvGrpSpPr/>
          <p:nvPr/>
        </p:nvGrpSpPr>
        <p:grpSpPr>
          <a:xfrm>
            <a:off x="4215764" y="351918"/>
            <a:ext cx="3693795" cy="3038475"/>
            <a:chOff x="2844164" y="1952117"/>
            <a:chExt cx="3693795" cy="3038475"/>
          </a:xfrm>
        </p:grpSpPr>
        <p:sp>
          <p:nvSpPr>
            <p:cNvPr id="6" name="object 6"/>
            <p:cNvSpPr/>
            <p:nvPr/>
          </p:nvSpPr>
          <p:spPr>
            <a:xfrm>
              <a:off x="2850514" y="1962404"/>
              <a:ext cx="3559810" cy="3021330"/>
            </a:xfrm>
            <a:custGeom>
              <a:avLst/>
              <a:gdLst/>
              <a:ahLst/>
              <a:cxnLst/>
              <a:rect l="l" t="t" r="r" b="b"/>
              <a:pathLst>
                <a:path w="3559810" h="3021329">
                  <a:moveTo>
                    <a:pt x="44450" y="2975229"/>
                  </a:moveTo>
                  <a:lnTo>
                    <a:pt x="3559302" y="2976880"/>
                  </a:lnTo>
                </a:path>
                <a:path w="3559810" h="3021329">
                  <a:moveTo>
                    <a:pt x="3483102" y="2932430"/>
                  </a:moveTo>
                  <a:lnTo>
                    <a:pt x="3559302" y="2976880"/>
                  </a:lnTo>
                  <a:lnTo>
                    <a:pt x="3483102" y="3021330"/>
                  </a:lnTo>
                </a:path>
                <a:path w="3559810" h="3021329">
                  <a:moveTo>
                    <a:pt x="43687" y="2975356"/>
                  </a:moveTo>
                  <a:lnTo>
                    <a:pt x="44450" y="0"/>
                  </a:lnTo>
                </a:path>
                <a:path w="3559810" h="3021329">
                  <a:moveTo>
                    <a:pt x="0" y="76200"/>
                  </a:moveTo>
                  <a:lnTo>
                    <a:pt x="44450" y="0"/>
                  </a:lnTo>
                  <a:lnTo>
                    <a:pt x="88900" y="76200"/>
                  </a:lnTo>
                </a:path>
              </a:pathLst>
            </a:custGeom>
            <a:ln w="12700">
              <a:solidFill>
                <a:srgbClr val="000000"/>
              </a:solidFill>
            </a:ln>
          </p:spPr>
          <p:txBody>
            <a:bodyPr wrap="square" lIns="0" tIns="0" rIns="0" bIns="0" rtlCol="0"/>
            <a:lstStyle/>
            <a:p>
              <a:endParaRPr sz="1800"/>
            </a:p>
          </p:txBody>
        </p:sp>
        <p:sp>
          <p:nvSpPr>
            <p:cNvPr id="7" name="object 7"/>
            <p:cNvSpPr/>
            <p:nvPr/>
          </p:nvSpPr>
          <p:spPr>
            <a:xfrm>
              <a:off x="3320160" y="3436747"/>
              <a:ext cx="3114040" cy="1219200"/>
            </a:xfrm>
            <a:custGeom>
              <a:avLst/>
              <a:gdLst/>
              <a:ahLst/>
              <a:cxnLst/>
              <a:rect l="l" t="t" r="r" b="b"/>
              <a:pathLst>
                <a:path w="3114040" h="1219200">
                  <a:moveTo>
                    <a:pt x="3113659" y="0"/>
                  </a:moveTo>
                  <a:lnTo>
                    <a:pt x="3067939" y="24891"/>
                  </a:lnTo>
                  <a:lnTo>
                    <a:pt x="3021965" y="49656"/>
                  </a:lnTo>
                  <a:lnTo>
                    <a:pt x="2975483" y="74294"/>
                  </a:lnTo>
                  <a:lnTo>
                    <a:pt x="2928747" y="98805"/>
                  </a:lnTo>
                  <a:lnTo>
                    <a:pt x="2881756" y="123316"/>
                  </a:lnTo>
                  <a:lnTo>
                    <a:pt x="2834386" y="147700"/>
                  </a:lnTo>
                  <a:lnTo>
                    <a:pt x="2786888" y="171957"/>
                  </a:lnTo>
                  <a:lnTo>
                    <a:pt x="2739009" y="196087"/>
                  </a:lnTo>
                  <a:lnTo>
                    <a:pt x="2690876" y="220217"/>
                  </a:lnTo>
                  <a:lnTo>
                    <a:pt x="2642489" y="244094"/>
                  </a:lnTo>
                  <a:lnTo>
                    <a:pt x="2593975" y="267842"/>
                  </a:lnTo>
                  <a:lnTo>
                    <a:pt x="2545206" y="291591"/>
                  </a:lnTo>
                  <a:lnTo>
                    <a:pt x="2496185" y="315086"/>
                  </a:lnTo>
                  <a:lnTo>
                    <a:pt x="2447036" y="338454"/>
                  </a:lnTo>
                  <a:lnTo>
                    <a:pt x="2397760" y="361695"/>
                  </a:lnTo>
                  <a:lnTo>
                    <a:pt x="2348229" y="384809"/>
                  </a:lnTo>
                  <a:lnTo>
                    <a:pt x="2298700" y="407796"/>
                  </a:lnTo>
                  <a:lnTo>
                    <a:pt x="2248916" y="430529"/>
                  </a:lnTo>
                  <a:lnTo>
                    <a:pt x="2199131" y="453135"/>
                  </a:lnTo>
                  <a:lnTo>
                    <a:pt x="2149221" y="475488"/>
                  </a:lnTo>
                  <a:lnTo>
                    <a:pt x="2099183" y="497713"/>
                  </a:lnTo>
                  <a:lnTo>
                    <a:pt x="2049144" y="519810"/>
                  </a:lnTo>
                  <a:lnTo>
                    <a:pt x="1999106" y="541654"/>
                  </a:lnTo>
                  <a:lnTo>
                    <a:pt x="1948941" y="563244"/>
                  </a:lnTo>
                  <a:lnTo>
                    <a:pt x="1898777" y="584707"/>
                  </a:lnTo>
                  <a:lnTo>
                    <a:pt x="1848612" y="605916"/>
                  </a:lnTo>
                  <a:lnTo>
                    <a:pt x="1798447" y="626998"/>
                  </a:lnTo>
                  <a:lnTo>
                    <a:pt x="1748281" y="647826"/>
                  </a:lnTo>
                  <a:lnTo>
                    <a:pt x="1698116" y="668401"/>
                  </a:lnTo>
                  <a:lnTo>
                    <a:pt x="1648078" y="688720"/>
                  </a:lnTo>
                  <a:lnTo>
                    <a:pt x="1598167" y="708786"/>
                  </a:lnTo>
                  <a:lnTo>
                    <a:pt x="1548129" y="728598"/>
                  </a:lnTo>
                  <a:lnTo>
                    <a:pt x="1498346" y="748283"/>
                  </a:lnTo>
                  <a:lnTo>
                    <a:pt x="1448689" y="767588"/>
                  </a:lnTo>
                  <a:lnTo>
                    <a:pt x="1399031" y="786638"/>
                  </a:lnTo>
                  <a:lnTo>
                    <a:pt x="1349628" y="805560"/>
                  </a:lnTo>
                  <a:lnTo>
                    <a:pt x="1300352" y="824102"/>
                  </a:lnTo>
                  <a:lnTo>
                    <a:pt x="1251203" y="842390"/>
                  </a:lnTo>
                  <a:lnTo>
                    <a:pt x="1202181" y="860297"/>
                  </a:lnTo>
                  <a:lnTo>
                    <a:pt x="1153414" y="878077"/>
                  </a:lnTo>
                  <a:lnTo>
                    <a:pt x="1104900" y="895476"/>
                  </a:lnTo>
                  <a:lnTo>
                    <a:pt x="1056513" y="912621"/>
                  </a:lnTo>
                  <a:lnTo>
                    <a:pt x="1008379" y="929385"/>
                  </a:lnTo>
                  <a:lnTo>
                    <a:pt x="960627" y="945895"/>
                  </a:lnTo>
                  <a:lnTo>
                    <a:pt x="913002" y="962025"/>
                  </a:lnTo>
                  <a:lnTo>
                    <a:pt x="865631" y="977900"/>
                  </a:lnTo>
                  <a:lnTo>
                    <a:pt x="818641" y="993394"/>
                  </a:lnTo>
                  <a:lnTo>
                    <a:pt x="771905" y="1008633"/>
                  </a:lnTo>
                  <a:lnTo>
                    <a:pt x="725551" y="1023492"/>
                  </a:lnTo>
                  <a:lnTo>
                    <a:pt x="679450" y="1037970"/>
                  </a:lnTo>
                  <a:lnTo>
                    <a:pt x="633856" y="1052195"/>
                  </a:lnTo>
                  <a:lnTo>
                    <a:pt x="588517" y="1065910"/>
                  </a:lnTo>
                  <a:lnTo>
                    <a:pt x="543560" y="1079372"/>
                  </a:lnTo>
                  <a:lnTo>
                    <a:pt x="498983" y="1092453"/>
                  </a:lnTo>
                  <a:lnTo>
                    <a:pt x="454787" y="1105153"/>
                  </a:lnTo>
                  <a:lnTo>
                    <a:pt x="411099" y="1117472"/>
                  </a:lnTo>
                  <a:lnTo>
                    <a:pt x="367791" y="1129410"/>
                  </a:lnTo>
                  <a:lnTo>
                    <a:pt x="324865" y="1140967"/>
                  </a:lnTo>
                  <a:lnTo>
                    <a:pt x="282448" y="1152144"/>
                  </a:lnTo>
                  <a:lnTo>
                    <a:pt x="240537" y="1162939"/>
                  </a:lnTo>
                  <a:lnTo>
                    <a:pt x="199136" y="1173352"/>
                  </a:lnTo>
                  <a:lnTo>
                    <a:pt x="158241" y="1183258"/>
                  </a:lnTo>
                  <a:lnTo>
                    <a:pt x="117855" y="1192783"/>
                  </a:lnTo>
                  <a:lnTo>
                    <a:pt x="77977" y="1201927"/>
                  </a:lnTo>
                  <a:lnTo>
                    <a:pt x="38735" y="1210564"/>
                  </a:lnTo>
                  <a:lnTo>
                    <a:pt x="0" y="1218819"/>
                  </a:lnTo>
                </a:path>
              </a:pathLst>
            </a:custGeom>
            <a:ln w="19048">
              <a:solidFill>
                <a:srgbClr val="497DBA"/>
              </a:solidFill>
              <a:prstDash val="sysDash"/>
            </a:ln>
          </p:spPr>
          <p:txBody>
            <a:bodyPr wrap="square" lIns="0" tIns="0" rIns="0" bIns="0" rtlCol="0"/>
            <a:lstStyle/>
            <a:p>
              <a:endParaRPr sz="1800"/>
            </a:p>
          </p:txBody>
        </p:sp>
        <p:sp>
          <p:nvSpPr>
            <p:cNvPr id="8" name="object 8"/>
            <p:cNvSpPr/>
            <p:nvPr/>
          </p:nvSpPr>
          <p:spPr>
            <a:xfrm>
              <a:off x="3323843" y="2453259"/>
              <a:ext cx="2404745" cy="2192655"/>
            </a:xfrm>
            <a:custGeom>
              <a:avLst/>
              <a:gdLst/>
              <a:ahLst/>
              <a:cxnLst/>
              <a:rect l="l" t="t" r="r" b="b"/>
              <a:pathLst>
                <a:path w="2404745" h="2192654">
                  <a:moveTo>
                    <a:pt x="2404617" y="1356233"/>
                  </a:moveTo>
                  <a:lnTo>
                    <a:pt x="2390013" y="0"/>
                  </a:lnTo>
                </a:path>
                <a:path w="2404745" h="2192654">
                  <a:moveTo>
                    <a:pt x="2158" y="2192401"/>
                  </a:moveTo>
                  <a:lnTo>
                    <a:pt x="0" y="1435989"/>
                  </a:lnTo>
                </a:path>
              </a:pathLst>
            </a:custGeom>
            <a:ln w="19050">
              <a:solidFill>
                <a:srgbClr val="497DBA"/>
              </a:solidFill>
            </a:ln>
          </p:spPr>
          <p:txBody>
            <a:bodyPr wrap="square" lIns="0" tIns="0" rIns="0" bIns="0" rtlCol="0"/>
            <a:lstStyle/>
            <a:p>
              <a:endParaRPr sz="1800"/>
            </a:p>
          </p:txBody>
        </p:sp>
        <p:sp>
          <p:nvSpPr>
            <p:cNvPr id="9" name="object 9"/>
            <p:cNvSpPr/>
            <p:nvPr/>
          </p:nvSpPr>
          <p:spPr>
            <a:xfrm>
              <a:off x="3318128" y="1961642"/>
              <a:ext cx="2740660" cy="1923414"/>
            </a:xfrm>
            <a:custGeom>
              <a:avLst/>
              <a:gdLst/>
              <a:ahLst/>
              <a:cxnLst/>
              <a:rect l="l" t="t" r="r" b="b"/>
              <a:pathLst>
                <a:path w="2740660" h="1923414">
                  <a:moveTo>
                    <a:pt x="2740406" y="0"/>
                  </a:moveTo>
                  <a:lnTo>
                    <a:pt x="2689733" y="43815"/>
                  </a:lnTo>
                  <a:lnTo>
                    <a:pt x="2639187" y="87375"/>
                  </a:lnTo>
                  <a:lnTo>
                    <a:pt x="2588387" y="130810"/>
                  </a:lnTo>
                  <a:lnTo>
                    <a:pt x="2537714" y="173990"/>
                  </a:lnTo>
                  <a:lnTo>
                    <a:pt x="2486914" y="216916"/>
                  </a:lnTo>
                  <a:lnTo>
                    <a:pt x="2435987" y="259715"/>
                  </a:lnTo>
                  <a:lnTo>
                    <a:pt x="2385187" y="302133"/>
                  </a:lnTo>
                  <a:lnTo>
                    <a:pt x="2334387" y="344297"/>
                  </a:lnTo>
                  <a:lnTo>
                    <a:pt x="2283714" y="386207"/>
                  </a:lnTo>
                  <a:lnTo>
                    <a:pt x="2232914" y="427863"/>
                  </a:lnTo>
                  <a:lnTo>
                    <a:pt x="2182368" y="469138"/>
                  </a:lnTo>
                  <a:lnTo>
                    <a:pt x="2131822" y="510159"/>
                  </a:lnTo>
                  <a:lnTo>
                    <a:pt x="2081276" y="550799"/>
                  </a:lnTo>
                  <a:lnTo>
                    <a:pt x="2030984" y="591185"/>
                  </a:lnTo>
                  <a:lnTo>
                    <a:pt x="1980819" y="631190"/>
                  </a:lnTo>
                  <a:lnTo>
                    <a:pt x="1930781" y="670813"/>
                  </a:lnTo>
                  <a:lnTo>
                    <a:pt x="1880997" y="710057"/>
                  </a:lnTo>
                  <a:lnTo>
                    <a:pt x="1831340" y="748919"/>
                  </a:lnTo>
                  <a:lnTo>
                    <a:pt x="1781937" y="787400"/>
                  </a:lnTo>
                  <a:lnTo>
                    <a:pt x="1732661" y="825500"/>
                  </a:lnTo>
                  <a:lnTo>
                    <a:pt x="1683766" y="863092"/>
                  </a:lnTo>
                  <a:lnTo>
                    <a:pt x="1634998" y="900303"/>
                  </a:lnTo>
                  <a:lnTo>
                    <a:pt x="1586611" y="937006"/>
                  </a:lnTo>
                  <a:lnTo>
                    <a:pt x="1538478" y="973328"/>
                  </a:lnTo>
                  <a:lnTo>
                    <a:pt x="1490726" y="1009142"/>
                  </a:lnTo>
                  <a:lnTo>
                    <a:pt x="1443228" y="1044448"/>
                  </a:lnTo>
                  <a:lnTo>
                    <a:pt x="1396111" y="1079246"/>
                  </a:lnTo>
                  <a:lnTo>
                    <a:pt x="1349375" y="1113663"/>
                  </a:lnTo>
                  <a:lnTo>
                    <a:pt x="1303020" y="1147445"/>
                  </a:lnTo>
                  <a:lnTo>
                    <a:pt x="1257046" y="1180719"/>
                  </a:lnTo>
                  <a:lnTo>
                    <a:pt x="1211453" y="1213358"/>
                  </a:lnTo>
                  <a:lnTo>
                    <a:pt x="1166368" y="1245489"/>
                  </a:lnTo>
                  <a:lnTo>
                    <a:pt x="1121791" y="1277112"/>
                  </a:lnTo>
                  <a:lnTo>
                    <a:pt x="1077595" y="1308100"/>
                  </a:lnTo>
                  <a:lnTo>
                    <a:pt x="1033907" y="1338580"/>
                  </a:lnTo>
                  <a:lnTo>
                    <a:pt x="990726" y="1368298"/>
                  </a:lnTo>
                  <a:lnTo>
                    <a:pt x="948055" y="1397508"/>
                  </a:lnTo>
                  <a:lnTo>
                    <a:pt x="906018" y="1426083"/>
                  </a:lnTo>
                  <a:lnTo>
                    <a:pt x="864488" y="1453896"/>
                  </a:lnTo>
                  <a:lnTo>
                    <a:pt x="823468" y="1481201"/>
                  </a:lnTo>
                  <a:lnTo>
                    <a:pt x="783082" y="1507744"/>
                  </a:lnTo>
                  <a:lnTo>
                    <a:pt x="743331" y="1533652"/>
                  </a:lnTo>
                  <a:lnTo>
                    <a:pt x="704215" y="1558798"/>
                  </a:lnTo>
                  <a:lnTo>
                    <a:pt x="665734" y="1583309"/>
                  </a:lnTo>
                  <a:lnTo>
                    <a:pt x="627888" y="1607058"/>
                  </a:lnTo>
                  <a:lnTo>
                    <a:pt x="590804" y="1630045"/>
                  </a:lnTo>
                  <a:lnTo>
                    <a:pt x="554355" y="1652397"/>
                  </a:lnTo>
                  <a:lnTo>
                    <a:pt x="518668" y="1673987"/>
                  </a:lnTo>
                  <a:lnTo>
                    <a:pt x="483743" y="1694688"/>
                  </a:lnTo>
                  <a:lnTo>
                    <a:pt x="449453" y="1714754"/>
                  </a:lnTo>
                  <a:lnTo>
                    <a:pt x="416051" y="1733931"/>
                  </a:lnTo>
                  <a:lnTo>
                    <a:pt x="351536" y="1769872"/>
                  </a:lnTo>
                  <a:lnTo>
                    <a:pt x="290322" y="1802511"/>
                  </a:lnTo>
                  <a:lnTo>
                    <a:pt x="232537" y="1831721"/>
                  </a:lnTo>
                  <a:lnTo>
                    <a:pt x="178308" y="1857502"/>
                  </a:lnTo>
                  <a:lnTo>
                    <a:pt x="127762" y="1879600"/>
                  </a:lnTo>
                  <a:lnTo>
                    <a:pt x="81153" y="1898015"/>
                  </a:lnTo>
                  <a:lnTo>
                    <a:pt x="38481" y="1912620"/>
                  </a:lnTo>
                  <a:lnTo>
                    <a:pt x="18669" y="1918462"/>
                  </a:lnTo>
                  <a:lnTo>
                    <a:pt x="0" y="1923288"/>
                  </a:lnTo>
                </a:path>
              </a:pathLst>
            </a:custGeom>
            <a:ln w="19048">
              <a:solidFill>
                <a:srgbClr val="497DBA"/>
              </a:solidFill>
            </a:ln>
          </p:spPr>
          <p:txBody>
            <a:bodyPr wrap="square" lIns="0" tIns="0" rIns="0" bIns="0" rtlCol="0"/>
            <a:lstStyle/>
            <a:p>
              <a:endParaRPr sz="1800"/>
            </a:p>
          </p:txBody>
        </p:sp>
        <p:pic>
          <p:nvPicPr>
            <p:cNvPr id="10" name="object 10"/>
            <p:cNvPicPr/>
            <p:nvPr/>
          </p:nvPicPr>
          <p:blipFill>
            <a:blip r:embed="rId2" cstate="print"/>
            <a:stretch>
              <a:fillRect/>
            </a:stretch>
          </p:blipFill>
          <p:spPr>
            <a:xfrm>
              <a:off x="5791072" y="2909633"/>
              <a:ext cx="119207" cy="216344"/>
            </a:xfrm>
            <a:prstGeom prst="rect">
              <a:avLst/>
            </a:prstGeom>
          </p:spPr>
        </p:pic>
        <p:pic>
          <p:nvPicPr>
            <p:cNvPr id="11" name="object 11"/>
            <p:cNvPicPr/>
            <p:nvPr/>
          </p:nvPicPr>
          <p:blipFill>
            <a:blip r:embed="rId3" cstate="print"/>
            <a:stretch>
              <a:fillRect/>
            </a:stretch>
          </p:blipFill>
          <p:spPr>
            <a:xfrm>
              <a:off x="4265929" y="3305162"/>
              <a:ext cx="208381" cy="161429"/>
            </a:xfrm>
            <a:prstGeom prst="rect">
              <a:avLst/>
            </a:prstGeom>
          </p:spPr>
        </p:pic>
        <p:pic>
          <p:nvPicPr>
            <p:cNvPr id="12" name="object 12"/>
            <p:cNvPicPr/>
            <p:nvPr/>
          </p:nvPicPr>
          <p:blipFill>
            <a:blip r:embed="rId4" cstate="print"/>
            <a:stretch>
              <a:fillRect/>
            </a:stretch>
          </p:blipFill>
          <p:spPr>
            <a:xfrm>
              <a:off x="4462906" y="4201160"/>
              <a:ext cx="213118" cy="122936"/>
            </a:xfrm>
            <a:prstGeom prst="rect">
              <a:avLst/>
            </a:prstGeom>
          </p:spPr>
        </p:pic>
        <p:pic>
          <p:nvPicPr>
            <p:cNvPr id="13" name="object 13"/>
            <p:cNvPicPr/>
            <p:nvPr/>
          </p:nvPicPr>
          <p:blipFill>
            <a:blip r:embed="rId5" cstate="print"/>
            <a:stretch>
              <a:fillRect/>
            </a:stretch>
          </p:blipFill>
          <p:spPr>
            <a:xfrm>
              <a:off x="3369436" y="4056748"/>
              <a:ext cx="124946" cy="216166"/>
            </a:xfrm>
            <a:prstGeom prst="rect">
              <a:avLst/>
            </a:prstGeom>
          </p:spPr>
        </p:pic>
        <p:sp>
          <p:nvSpPr>
            <p:cNvPr id="14" name="object 14"/>
            <p:cNvSpPr/>
            <p:nvPr/>
          </p:nvSpPr>
          <p:spPr>
            <a:xfrm>
              <a:off x="4342511" y="2224913"/>
              <a:ext cx="1600200" cy="1688464"/>
            </a:xfrm>
            <a:custGeom>
              <a:avLst/>
              <a:gdLst/>
              <a:ahLst/>
              <a:cxnLst/>
              <a:rect l="l" t="t" r="r" b="b"/>
              <a:pathLst>
                <a:path w="1600200" h="1688464">
                  <a:moveTo>
                    <a:pt x="1599946" y="1688084"/>
                  </a:moveTo>
                  <a:lnTo>
                    <a:pt x="0" y="0"/>
                  </a:lnTo>
                </a:path>
                <a:path w="1600200" h="1688464">
                  <a:moveTo>
                    <a:pt x="1599946" y="87884"/>
                  </a:moveTo>
                  <a:lnTo>
                    <a:pt x="0" y="11684"/>
                  </a:lnTo>
                </a:path>
              </a:pathLst>
            </a:custGeom>
            <a:ln w="12700">
              <a:solidFill>
                <a:srgbClr val="000000"/>
              </a:solidFill>
            </a:ln>
          </p:spPr>
          <p:txBody>
            <a:bodyPr wrap="square" lIns="0" tIns="0" rIns="0" bIns="0" rtlCol="0"/>
            <a:lstStyle/>
            <a:p>
              <a:endParaRPr sz="1800"/>
            </a:p>
          </p:txBody>
        </p:sp>
        <p:sp>
          <p:nvSpPr>
            <p:cNvPr id="15" name="object 15"/>
            <p:cNvSpPr/>
            <p:nvPr/>
          </p:nvSpPr>
          <p:spPr>
            <a:xfrm>
              <a:off x="3334511" y="2129790"/>
              <a:ext cx="2821305" cy="1759585"/>
            </a:xfrm>
            <a:custGeom>
              <a:avLst/>
              <a:gdLst/>
              <a:ahLst/>
              <a:cxnLst/>
              <a:rect l="l" t="t" r="r" b="b"/>
              <a:pathLst>
                <a:path w="2821304" h="1759585">
                  <a:moveTo>
                    <a:pt x="2821178" y="0"/>
                  </a:moveTo>
                  <a:lnTo>
                    <a:pt x="2767711" y="41401"/>
                  </a:lnTo>
                  <a:lnTo>
                    <a:pt x="2714243" y="82550"/>
                  </a:lnTo>
                  <a:lnTo>
                    <a:pt x="2660650" y="123444"/>
                  </a:lnTo>
                  <a:lnTo>
                    <a:pt x="2607055" y="164211"/>
                  </a:lnTo>
                  <a:lnTo>
                    <a:pt x="2553462" y="204724"/>
                  </a:lnTo>
                  <a:lnTo>
                    <a:pt x="2499867" y="244983"/>
                  </a:lnTo>
                  <a:lnTo>
                    <a:pt x="2446274" y="284988"/>
                  </a:lnTo>
                  <a:lnTo>
                    <a:pt x="2392807" y="324612"/>
                  </a:lnTo>
                  <a:lnTo>
                    <a:pt x="2339340" y="364109"/>
                  </a:lnTo>
                  <a:lnTo>
                    <a:pt x="2285873" y="403225"/>
                  </a:lnTo>
                  <a:lnTo>
                    <a:pt x="2232660" y="441960"/>
                  </a:lnTo>
                  <a:lnTo>
                    <a:pt x="2179447" y="480440"/>
                  </a:lnTo>
                  <a:lnTo>
                    <a:pt x="2126488" y="518668"/>
                  </a:lnTo>
                  <a:lnTo>
                    <a:pt x="2073528" y="556387"/>
                  </a:lnTo>
                  <a:lnTo>
                    <a:pt x="2020824" y="593851"/>
                  </a:lnTo>
                  <a:lnTo>
                    <a:pt x="1968373" y="630936"/>
                  </a:lnTo>
                  <a:lnTo>
                    <a:pt x="1916049" y="667638"/>
                  </a:lnTo>
                  <a:lnTo>
                    <a:pt x="1863978" y="703961"/>
                  </a:lnTo>
                  <a:lnTo>
                    <a:pt x="1812163" y="739901"/>
                  </a:lnTo>
                  <a:lnTo>
                    <a:pt x="1760601" y="775335"/>
                  </a:lnTo>
                  <a:lnTo>
                    <a:pt x="1709420" y="810387"/>
                  </a:lnTo>
                  <a:lnTo>
                    <a:pt x="1658492" y="845058"/>
                  </a:lnTo>
                  <a:lnTo>
                    <a:pt x="1607820" y="879221"/>
                  </a:lnTo>
                  <a:lnTo>
                    <a:pt x="1557527" y="913002"/>
                  </a:lnTo>
                  <a:lnTo>
                    <a:pt x="1507616" y="946150"/>
                  </a:lnTo>
                  <a:lnTo>
                    <a:pt x="1457960" y="978915"/>
                  </a:lnTo>
                  <a:lnTo>
                    <a:pt x="1408811" y="1011174"/>
                  </a:lnTo>
                  <a:lnTo>
                    <a:pt x="1360170" y="1042924"/>
                  </a:lnTo>
                  <a:lnTo>
                    <a:pt x="1311783" y="1074165"/>
                  </a:lnTo>
                  <a:lnTo>
                    <a:pt x="1263903" y="1104900"/>
                  </a:lnTo>
                  <a:lnTo>
                    <a:pt x="1216533" y="1135126"/>
                  </a:lnTo>
                  <a:lnTo>
                    <a:pt x="1169670" y="1164717"/>
                  </a:lnTo>
                  <a:lnTo>
                    <a:pt x="1123314" y="1193673"/>
                  </a:lnTo>
                  <a:lnTo>
                    <a:pt x="1077467" y="1222248"/>
                  </a:lnTo>
                  <a:lnTo>
                    <a:pt x="1032128" y="1250061"/>
                  </a:lnTo>
                  <a:lnTo>
                    <a:pt x="987425" y="1277365"/>
                  </a:lnTo>
                  <a:lnTo>
                    <a:pt x="943228" y="1304036"/>
                  </a:lnTo>
                  <a:lnTo>
                    <a:pt x="899667" y="1330071"/>
                  </a:lnTo>
                  <a:lnTo>
                    <a:pt x="856741" y="1355471"/>
                  </a:lnTo>
                  <a:lnTo>
                    <a:pt x="814451" y="1380236"/>
                  </a:lnTo>
                  <a:lnTo>
                    <a:pt x="772795" y="1404365"/>
                  </a:lnTo>
                  <a:lnTo>
                    <a:pt x="731774" y="1427734"/>
                  </a:lnTo>
                  <a:lnTo>
                    <a:pt x="691514" y="1450467"/>
                  </a:lnTo>
                  <a:lnTo>
                    <a:pt x="652017" y="1472564"/>
                  </a:lnTo>
                  <a:lnTo>
                    <a:pt x="613155" y="1493901"/>
                  </a:lnTo>
                  <a:lnTo>
                    <a:pt x="575055" y="1514602"/>
                  </a:lnTo>
                  <a:lnTo>
                    <a:pt x="537845" y="1534541"/>
                  </a:lnTo>
                  <a:lnTo>
                    <a:pt x="501268" y="1553718"/>
                  </a:lnTo>
                  <a:lnTo>
                    <a:pt x="465582" y="1572133"/>
                  </a:lnTo>
                  <a:lnTo>
                    <a:pt x="430657" y="1589786"/>
                  </a:lnTo>
                  <a:lnTo>
                    <a:pt x="363474" y="1622679"/>
                  </a:lnTo>
                  <a:lnTo>
                    <a:pt x="299720" y="1652524"/>
                  </a:lnTo>
                  <a:lnTo>
                    <a:pt x="239775" y="1679067"/>
                  </a:lnTo>
                  <a:lnTo>
                    <a:pt x="183514" y="1702181"/>
                  </a:lnTo>
                  <a:lnTo>
                    <a:pt x="131317" y="1721739"/>
                  </a:lnTo>
                  <a:lnTo>
                    <a:pt x="83185" y="1737868"/>
                  </a:lnTo>
                  <a:lnTo>
                    <a:pt x="39370" y="1750314"/>
                  </a:lnTo>
                  <a:lnTo>
                    <a:pt x="19050" y="1755140"/>
                  </a:lnTo>
                  <a:lnTo>
                    <a:pt x="0" y="1759077"/>
                  </a:lnTo>
                </a:path>
              </a:pathLst>
            </a:custGeom>
            <a:ln w="19050">
              <a:solidFill>
                <a:srgbClr val="497DBA"/>
              </a:solidFill>
              <a:prstDash val="sysDash"/>
            </a:ln>
          </p:spPr>
          <p:txBody>
            <a:bodyPr wrap="square" lIns="0" tIns="0" rIns="0" bIns="0" rtlCol="0"/>
            <a:lstStyle/>
            <a:p>
              <a:endParaRPr sz="1800"/>
            </a:p>
          </p:txBody>
        </p:sp>
        <p:sp>
          <p:nvSpPr>
            <p:cNvPr id="16" name="object 16"/>
            <p:cNvSpPr/>
            <p:nvPr/>
          </p:nvSpPr>
          <p:spPr>
            <a:xfrm>
              <a:off x="3330193" y="2465197"/>
              <a:ext cx="3198495" cy="2202180"/>
            </a:xfrm>
            <a:custGeom>
              <a:avLst/>
              <a:gdLst/>
              <a:ahLst/>
              <a:cxnLst/>
              <a:rect l="l" t="t" r="r" b="b"/>
              <a:pathLst>
                <a:path w="3198495" h="2202179">
                  <a:moveTo>
                    <a:pt x="3197986" y="1225295"/>
                  </a:moveTo>
                  <a:lnTo>
                    <a:pt x="3150489" y="1246504"/>
                  </a:lnTo>
                  <a:lnTo>
                    <a:pt x="3102609" y="1267714"/>
                  </a:lnTo>
                  <a:lnTo>
                    <a:pt x="3054477" y="1288669"/>
                  </a:lnTo>
                  <a:lnTo>
                    <a:pt x="3005963" y="1309623"/>
                  </a:lnTo>
                  <a:lnTo>
                    <a:pt x="2957194" y="1330452"/>
                  </a:lnTo>
                  <a:lnTo>
                    <a:pt x="2908172" y="1351026"/>
                  </a:lnTo>
                  <a:lnTo>
                    <a:pt x="2858896" y="1371600"/>
                  </a:lnTo>
                  <a:lnTo>
                    <a:pt x="2809240" y="1392046"/>
                  </a:lnTo>
                  <a:lnTo>
                    <a:pt x="2759455" y="1412366"/>
                  </a:lnTo>
                  <a:lnTo>
                    <a:pt x="2709417" y="1432559"/>
                  </a:lnTo>
                  <a:lnTo>
                    <a:pt x="2659126" y="1452498"/>
                  </a:lnTo>
                  <a:lnTo>
                    <a:pt x="2608706" y="1472438"/>
                  </a:lnTo>
                  <a:lnTo>
                    <a:pt x="2558160" y="1492122"/>
                  </a:lnTo>
                  <a:lnTo>
                    <a:pt x="2507360" y="1511680"/>
                  </a:lnTo>
                  <a:lnTo>
                    <a:pt x="2456306" y="1530984"/>
                  </a:lnTo>
                  <a:lnTo>
                    <a:pt x="2405253" y="1550289"/>
                  </a:lnTo>
                  <a:lnTo>
                    <a:pt x="2354071" y="1569339"/>
                  </a:lnTo>
                  <a:lnTo>
                    <a:pt x="2302764" y="1588261"/>
                  </a:lnTo>
                  <a:lnTo>
                    <a:pt x="2251329" y="1606930"/>
                  </a:lnTo>
                  <a:lnTo>
                    <a:pt x="2199893" y="1625472"/>
                  </a:lnTo>
                  <a:lnTo>
                    <a:pt x="2148331" y="1643760"/>
                  </a:lnTo>
                  <a:lnTo>
                    <a:pt x="2096769" y="1661921"/>
                  </a:lnTo>
                  <a:lnTo>
                    <a:pt x="2045080" y="1679828"/>
                  </a:lnTo>
                  <a:lnTo>
                    <a:pt x="1993391" y="1697608"/>
                  </a:lnTo>
                  <a:lnTo>
                    <a:pt x="1941702" y="1715134"/>
                  </a:lnTo>
                  <a:lnTo>
                    <a:pt x="1890140" y="1732407"/>
                  </a:lnTo>
                  <a:lnTo>
                    <a:pt x="1838452" y="1749552"/>
                  </a:lnTo>
                  <a:lnTo>
                    <a:pt x="1786889" y="1766442"/>
                  </a:lnTo>
                  <a:lnTo>
                    <a:pt x="1735327" y="1783207"/>
                  </a:lnTo>
                  <a:lnTo>
                    <a:pt x="1683892" y="1799589"/>
                  </a:lnTo>
                  <a:lnTo>
                    <a:pt x="1632457" y="1815845"/>
                  </a:lnTo>
                  <a:lnTo>
                    <a:pt x="1581277" y="1831720"/>
                  </a:lnTo>
                  <a:lnTo>
                    <a:pt x="1530095" y="1847469"/>
                  </a:lnTo>
                  <a:lnTo>
                    <a:pt x="1479041" y="1862963"/>
                  </a:lnTo>
                  <a:lnTo>
                    <a:pt x="1428114" y="1878202"/>
                  </a:lnTo>
                  <a:lnTo>
                    <a:pt x="1377314" y="1893189"/>
                  </a:lnTo>
                  <a:lnTo>
                    <a:pt x="1326768" y="1907920"/>
                  </a:lnTo>
                  <a:lnTo>
                    <a:pt x="1276350" y="1922398"/>
                  </a:lnTo>
                  <a:lnTo>
                    <a:pt x="1226184" y="1936622"/>
                  </a:lnTo>
                  <a:lnTo>
                    <a:pt x="1176146" y="1950465"/>
                  </a:lnTo>
                  <a:lnTo>
                    <a:pt x="1126489" y="1964182"/>
                  </a:lnTo>
                  <a:lnTo>
                    <a:pt x="1076959" y="1977516"/>
                  </a:lnTo>
                  <a:lnTo>
                    <a:pt x="1027683" y="1990597"/>
                  </a:lnTo>
                  <a:lnTo>
                    <a:pt x="978661" y="2003297"/>
                  </a:lnTo>
                  <a:lnTo>
                    <a:pt x="930020" y="2015870"/>
                  </a:lnTo>
                  <a:lnTo>
                    <a:pt x="881633" y="2027935"/>
                  </a:lnTo>
                  <a:lnTo>
                    <a:pt x="833501" y="2039873"/>
                  </a:lnTo>
                  <a:lnTo>
                    <a:pt x="785876" y="2051430"/>
                  </a:lnTo>
                  <a:lnTo>
                    <a:pt x="738377" y="2062733"/>
                  </a:lnTo>
                  <a:lnTo>
                    <a:pt x="691388" y="2073655"/>
                  </a:lnTo>
                  <a:lnTo>
                    <a:pt x="644778" y="2084323"/>
                  </a:lnTo>
                  <a:lnTo>
                    <a:pt x="598423" y="2094610"/>
                  </a:lnTo>
                  <a:lnTo>
                    <a:pt x="552576" y="2104516"/>
                  </a:lnTo>
                  <a:lnTo>
                    <a:pt x="507238" y="2114169"/>
                  </a:lnTo>
                  <a:lnTo>
                    <a:pt x="462152" y="2123440"/>
                  </a:lnTo>
                  <a:lnTo>
                    <a:pt x="417575" y="2132329"/>
                  </a:lnTo>
                  <a:lnTo>
                    <a:pt x="373506" y="2140966"/>
                  </a:lnTo>
                  <a:lnTo>
                    <a:pt x="329945" y="2149221"/>
                  </a:lnTo>
                  <a:lnTo>
                    <a:pt x="286765" y="2157095"/>
                  </a:lnTo>
                  <a:lnTo>
                    <a:pt x="244220" y="2164588"/>
                  </a:lnTo>
                  <a:lnTo>
                    <a:pt x="202056" y="2171700"/>
                  </a:lnTo>
                  <a:lnTo>
                    <a:pt x="160527" y="2178558"/>
                  </a:lnTo>
                  <a:lnTo>
                    <a:pt x="119506" y="2184908"/>
                  </a:lnTo>
                  <a:lnTo>
                    <a:pt x="79120" y="2191004"/>
                  </a:lnTo>
                  <a:lnTo>
                    <a:pt x="39242" y="2196591"/>
                  </a:lnTo>
                  <a:lnTo>
                    <a:pt x="0" y="2201798"/>
                  </a:lnTo>
                </a:path>
                <a:path w="3198495" h="2202179">
                  <a:moveTo>
                    <a:pt x="2688463" y="1143000"/>
                  </a:moveTo>
                  <a:lnTo>
                    <a:pt x="2383663" y="0"/>
                  </a:lnTo>
                </a:path>
              </a:pathLst>
            </a:custGeom>
            <a:ln w="19050">
              <a:solidFill>
                <a:srgbClr val="497DBA"/>
              </a:solidFill>
            </a:ln>
          </p:spPr>
          <p:txBody>
            <a:bodyPr wrap="square" lIns="0" tIns="0" rIns="0" bIns="0" rtlCol="0"/>
            <a:lstStyle/>
            <a:p>
              <a:endParaRPr sz="1800"/>
            </a:p>
          </p:txBody>
        </p:sp>
        <p:sp>
          <p:nvSpPr>
            <p:cNvPr id="17" name="object 17"/>
            <p:cNvSpPr/>
            <p:nvPr/>
          </p:nvSpPr>
          <p:spPr>
            <a:xfrm>
              <a:off x="3330701" y="3836797"/>
              <a:ext cx="208915" cy="819150"/>
            </a:xfrm>
            <a:custGeom>
              <a:avLst/>
              <a:gdLst/>
              <a:ahLst/>
              <a:cxnLst/>
              <a:rect l="l" t="t" r="r" b="b"/>
              <a:pathLst>
                <a:path w="208914" h="819150">
                  <a:moveTo>
                    <a:pt x="0" y="818769"/>
                  </a:moveTo>
                  <a:lnTo>
                    <a:pt x="208661" y="0"/>
                  </a:lnTo>
                </a:path>
              </a:pathLst>
            </a:custGeom>
            <a:ln w="19048">
              <a:solidFill>
                <a:srgbClr val="497DBA"/>
              </a:solidFill>
            </a:ln>
          </p:spPr>
          <p:txBody>
            <a:bodyPr wrap="square" lIns="0" tIns="0" rIns="0" bIns="0" rtlCol="0"/>
            <a:lstStyle/>
            <a:p>
              <a:endParaRPr sz="1800"/>
            </a:p>
          </p:txBody>
        </p:sp>
        <p:pic>
          <p:nvPicPr>
            <p:cNvPr id="18" name="object 18"/>
            <p:cNvPicPr/>
            <p:nvPr/>
          </p:nvPicPr>
          <p:blipFill>
            <a:blip r:embed="rId6" cstate="print"/>
            <a:stretch>
              <a:fillRect/>
            </a:stretch>
          </p:blipFill>
          <p:spPr>
            <a:xfrm>
              <a:off x="4836541" y="3956659"/>
              <a:ext cx="444017" cy="401599"/>
            </a:xfrm>
            <a:prstGeom prst="rect">
              <a:avLst/>
            </a:prstGeom>
          </p:spPr>
        </p:pic>
        <p:sp>
          <p:nvSpPr>
            <p:cNvPr id="19" name="object 19"/>
            <p:cNvSpPr/>
            <p:nvPr/>
          </p:nvSpPr>
          <p:spPr>
            <a:xfrm>
              <a:off x="4836541" y="3956558"/>
              <a:ext cx="444500" cy="401955"/>
            </a:xfrm>
            <a:custGeom>
              <a:avLst/>
              <a:gdLst/>
              <a:ahLst/>
              <a:cxnLst/>
              <a:rect l="l" t="t" r="r" b="b"/>
              <a:pathLst>
                <a:path w="444500" h="401954">
                  <a:moveTo>
                    <a:pt x="73787" y="0"/>
                  </a:moveTo>
                  <a:lnTo>
                    <a:pt x="393700" y="270764"/>
                  </a:lnTo>
                  <a:lnTo>
                    <a:pt x="430657" y="227203"/>
                  </a:lnTo>
                  <a:lnTo>
                    <a:pt x="443992" y="388239"/>
                  </a:lnTo>
                  <a:lnTo>
                    <a:pt x="282956" y="401701"/>
                  </a:lnTo>
                  <a:lnTo>
                    <a:pt x="319913" y="358013"/>
                  </a:lnTo>
                  <a:lnTo>
                    <a:pt x="0" y="87249"/>
                  </a:lnTo>
                  <a:lnTo>
                    <a:pt x="73787" y="0"/>
                  </a:lnTo>
                  <a:close/>
                </a:path>
              </a:pathLst>
            </a:custGeom>
            <a:ln w="12700">
              <a:solidFill>
                <a:srgbClr val="385D89"/>
              </a:solidFill>
            </a:ln>
          </p:spPr>
          <p:txBody>
            <a:bodyPr wrap="square" lIns="0" tIns="0" rIns="0" bIns="0" rtlCol="0"/>
            <a:lstStyle/>
            <a:p>
              <a:endParaRPr sz="1800"/>
            </a:p>
          </p:txBody>
        </p:sp>
        <p:pic>
          <p:nvPicPr>
            <p:cNvPr id="20" name="object 20"/>
            <p:cNvPicPr/>
            <p:nvPr/>
          </p:nvPicPr>
          <p:blipFill>
            <a:blip r:embed="rId7" cstate="print"/>
            <a:stretch>
              <a:fillRect/>
            </a:stretch>
          </p:blipFill>
          <p:spPr>
            <a:xfrm>
              <a:off x="4630292" y="2903550"/>
              <a:ext cx="421957" cy="415213"/>
            </a:xfrm>
            <a:prstGeom prst="rect">
              <a:avLst/>
            </a:prstGeom>
          </p:spPr>
        </p:pic>
        <p:sp>
          <p:nvSpPr>
            <p:cNvPr id="21" name="object 21"/>
            <p:cNvSpPr/>
            <p:nvPr/>
          </p:nvSpPr>
          <p:spPr>
            <a:xfrm>
              <a:off x="4630292" y="2903474"/>
              <a:ext cx="422275" cy="415290"/>
            </a:xfrm>
            <a:custGeom>
              <a:avLst/>
              <a:gdLst/>
              <a:ahLst/>
              <a:cxnLst/>
              <a:rect l="l" t="t" r="r" b="b"/>
              <a:pathLst>
                <a:path w="422275" h="415289">
                  <a:moveTo>
                    <a:pt x="79756" y="0"/>
                  </a:moveTo>
                  <a:lnTo>
                    <a:pt x="379984" y="292480"/>
                  </a:lnTo>
                  <a:lnTo>
                    <a:pt x="419735" y="251460"/>
                  </a:lnTo>
                  <a:lnTo>
                    <a:pt x="421894" y="413130"/>
                  </a:lnTo>
                  <a:lnTo>
                    <a:pt x="260350" y="415289"/>
                  </a:lnTo>
                  <a:lnTo>
                    <a:pt x="300228" y="374268"/>
                  </a:lnTo>
                  <a:lnTo>
                    <a:pt x="0" y="81914"/>
                  </a:lnTo>
                  <a:lnTo>
                    <a:pt x="79756" y="0"/>
                  </a:lnTo>
                  <a:close/>
                </a:path>
              </a:pathLst>
            </a:custGeom>
            <a:ln w="12700">
              <a:solidFill>
                <a:srgbClr val="385D89"/>
              </a:solidFill>
            </a:ln>
          </p:spPr>
          <p:txBody>
            <a:bodyPr wrap="square" lIns="0" tIns="0" rIns="0" bIns="0" rtlCol="0"/>
            <a:lstStyle/>
            <a:p>
              <a:endParaRPr sz="1800"/>
            </a:p>
          </p:txBody>
        </p:sp>
      </p:grpSp>
      <p:sp>
        <p:nvSpPr>
          <p:cNvPr id="22" name="object 22"/>
          <p:cNvSpPr txBox="1"/>
          <p:nvPr/>
        </p:nvSpPr>
        <p:spPr>
          <a:xfrm>
            <a:off x="4879975" y="285953"/>
            <a:ext cx="1602740" cy="289823"/>
          </a:xfrm>
          <a:prstGeom prst="rect">
            <a:avLst/>
          </a:prstGeom>
        </p:spPr>
        <p:txBody>
          <a:bodyPr vert="horz" wrap="square" lIns="0" tIns="12700" rIns="0" bIns="0" rtlCol="0">
            <a:spAutoFit/>
          </a:bodyPr>
          <a:lstStyle/>
          <a:p>
            <a:pPr marL="12700">
              <a:spcBef>
                <a:spcPts val="100"/>
              </a:spcBef>
            </a:pPr>
            <a:r>
              <a:rPr sz="1800" dirty="0">
                <a:latin typeface="Verdana"/>
                <a:cs typeface="Verdana"/>
              </a:rPr>
              <a:t>Pressure</a:t>
            </a:r>
            <a:r>
              <a:rPr sz="1800" spc="-90" dirty="0">
                <a:latin typeface="Verdana"/>
                <a:cs typeface="Verdana"/>
              </a:rPr>
              <a:t> </a:t>
            </a:r>
            <a:r>
              <a:rPr sz="1800" spc="-20" dirty="0">
                <a:latin typeface="Verdana"/>
                <a:cs typeface="Verdana"/>
              </a:rPr>
              <a:t>drop</a:t>
            </a:r>
            <a:endParaRPr sz="1800">
              <a:latin typeface="Verdana"/>
              <a:cs typeface="Verdana"/>
            </a:endParaRPr>
          </a:p>
        </p:txBody>
      </p:sp>
      <p:sp>
        <p:nvSpPr>
          <p:cNvPr id="23" name="object 23"/>
          <p:cNvSpPr txBox="1"/>
          <p:nvPr/>
        </p:nvSpPr>
        <p:spPr>
          <a:xfrm>
            <a:off x="7105270" y="748411"/>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3</a:t>
            </a:r>
            <a:endParaRPr sz="1800">
              <a:latin typeface="Verdana"/>
              <a:cs typeface="Verdana"/>
            </a:endParaRPr>
          </a:p>
        </p:txBody>
      </p:sp>
      <p:sp>
        <p:nvSpPr>
          <p:cNvPr id="24" name="object 24"/>
          <p:cNvSpPr txBox="1"/>
          <p:nvPr/>
        </p:nvSpPr>
        <p:spPr>
          <a:xfrm>
            <a:off x="5616828" y="1076070"/>
            <a:ext cx="382905" cy="321242"/>
          </a:xfrm>
          <a:prstGeom prst="rect">
            <a:avLst/>
          </a:prstGeom>
        </p:spPr>
        <p:txBody>
          <a:bodyPr vert="horz" wrap="square" lIns="0" tIns="13335" rIns="0" bIns="0" rtlCol="0">
            <a:spAutoFit/>
          </a:bodyPr>
          <a:lstStyle/>
          <a:p>
            <a:pPr marL="38100">
              <a:spcBef>
                <a:spcPts val="105"/>
              </a:spcBef>
            </a:pPr>
            <a:r>
              <a:rPr sz="3000" spc="-37" baseline="13888" dirty="0">
                <a:latin typeface="Verdana"/>
                <a:cs typeface="Verdana"/>
              </a:rPr>
              <a:t>q</a:t>
            </a:r>
            <a:r>
              <a:rPr sz="1350" spc="-25" dirty="0">
                <a:latin typeface="Verdana"/>
                <a:cs typeface="Verdana"/>
              </a:rPr>
              <a:t>in</a:t>
            </a:r>
            <a:endParaRPr sz="1350">
              <a:latin typeface="Verdana"/>
              <a:cs typeface="Verdana"/>
            </a:endParaRPr>
          </a:p>
        </p:txBody>
      </p:sp>
      <p:sp>
        <p:nvSpPr>
          <p:cNvPr id="25" name="object 25"/>
          <p:cNvSpPr txBox="1"/>
          <p:nvPr/>
        </p:nvSpPr>
        <p:spPr>
          <a:xfrm>
            <a:off x="7421117" y="1828622"/>
            <a:ext cx="300990" cy="289823"/>
          </a:xfrm>
          <a:prstGeom prst="rect">
            <a:avLst/>
          </a:prstGeom>
        </p:spPr>
        <p:txBody>
          <a:bodyPr vert="horz" wrap="square" lIns="0" tIns="12700" rIns="0" bIns="0" rtlCol="0">
            <a:spAutoFit/>
          </a:bodyPr>
          <a:lstStyle/>
          <a:p>
            <a:pPr marL="12700">
              <a:spcBef>
                <a:spcPts val="100"/>
              </a:spcBef>
            </a:pPr>
            <a:r>
              <a:rPr sz="1800" spc="-25" dirty="0">
                <a:latin typeface="Verdana"/>
                <a:cs typeface="Verdana"/>
              </a:rPr>
              <a:t>4a</a:t>
            </a:r>
            <a:endParaRPr sz="1800">
              <a:latin typeface="Verdana"/>
              <a:cs typeface="Verdana"/>
            </a:endParaRPr>
          </a:p>
        </p:txBody>
      </p:sp>
      <p:sp>
        <p:nvSpPr>
          <p:cNvPr id="26" name="object 26"/>
          <p:cNvSpPr txBox="1"/>
          <p:nvPr/>
        </p:nvSpPr>
        <p:spPr>
          <a:xfrm>
            <a:off x="4346576" y="1862150"/>
            <a:ext cx="633730" cy="525785"/>
          </a:xfrm>
          <a:prstGeom prst="rect">
            <a:avLst/>
          </a:prstGeom>
        </p:spPr>
        <p:txBody>
          <a:bodyPr vert="horz" wrap="square" lIns="0" tIns="12700" rIns="0" bIns="0" rtlCol="0">
            <a:spAutoFit/>
          </a:bodyPr>
          <a:lstStyle/>
          <a:p>
            <a:pPr marL="344803">
              <a:lnSpc>
                <a:spcPts val="2000"/>
              </a:lnSpc>
              <a:spcBef>
                <a:spcPts val="100"/>
              </a:spcBef>
            </a:pPr>
            <a:r>
              <a:rPr sz="1800" spc="-25" dirty="0">
                <a:latin typeface="Verdana"/>
                <a:cs typeface="Verdana"/>
              </a:rPr>
              <a:t>2a</a:t>
            </a:r>
            <a:endParaRPr sz="1800">
              <a:latin typeface="Verdana"/>
              <a:cs typeface="Verdana"/>
            </a:endParaRPr>
          </a:p>
          <a:p>
            <a:pPr marL="12700">
              <a:lnSpc>
                <a:spcPts val="2000"/>
              </a:lnSpc>
            </a:pPr>
            <a:r>
              <a:rPr sz="1800" spc="-25" dirty="0">
                <a:latin typeface="Verdana"/>
                <a:cs typeface="Verdana"/>
              </a:rPr>
              <a:t>2s</a:t>
            </a:r>
            <a:endParaRPr sz="1800">
              <a:latin typeface="Verdana"/>
              <a:cs typeface="Verdana"/>
            </a:endParaRPr>
          </a:p>
        </p:txBody>
      </p:sp>
      <p:sp>
        <p:nvSpPr>
          <p:cNvPr id="27" name="object 27"/>
          <p:cNvSpPr txBox="1"/>
          <p:nvPr/>
        </p:nvSpPr>
        <p:spPr>
          <a:xfrm>
            <a:off x="6783705" y="1963292"/>
            <a:ext cx="282575" cy="289823"/>
          </a:xfrm>
          <a:prstGeom prst="rect">
            <a:avLst/>
          </a:prstGeom>
        </p:spPr>
        <p:txBody>
          <a:bodyPr vert="horz" wrap="square" lIns="0" tIns="12700" rIns="0" bIns="0" rtlCol="0">
            <a:spAutoFit/>
          </a:bodyPr>
          <a:lstStyle/>
          <a:p>
            <a:pPr marL="12700">
              <a:spcBef>
                <a:spcPts val="100"/>
              </a:spcBef>
            </a:pPr>
            <a:r>
              <a:rPr sz="1800" spc="-25" dirty="0">
                <a:latin typeface="Verdana"/>
                <a:cs typeface="Verdana"/>
              </a:rPr>
              <a:t>4s</a:t>
            </a:r>
            <a:endParaRPr sz="1800">
              <a:latin typeface="Verdana"/>
              <a:cs typeface="Verdana"/>
            </a:endParaRPr>
          </a:p>
        </p:txBody>
      </p:sp>
      <p:sp>
        <p:nvSpPr>
          <p:cNvPr id="28" name="object 28"/>
          <p:cNvSpPr txBox="1"/>
          <p:nvPr/>
        </p:nvSpPr>
        <p:spPr>
          <a:xfrm>
            <a:off x="6910704" y="2446401"/>
            <a:ext cx="508634" cy="320601"/>
          </a:xfrm>
          <a:prstGeom prst="rect">
            <a:avLst/>
          </a:prstGeom>
        </p:spPr>
        <p:txBody>
          <a:bodyPr vert="horz" wrap="square" lIns="0" tIns="12700" rIns="0" bIns="0" rtlCol="0">
            <a:spAutoFit/>
          </a:bodyPr>
          <a:lstStyle/>
          <a:p>
            <a:pPr marL="38100">
              <a:spcBef>
                <a:spcPts val="100"/>
              </a:spcBef>
            </a:pPr>
            <a:r>
              <a:rPr sz="3000" spc="-30" baseline="13888" dirty="0">
                <a:latin typeface="Verdana"/>
                <a:cs typeface="Verdana"/>
              </a:rPr>
              <a:t>q</a:t>
            </a:r>
            <a:r>
              <a:rPr sz="1350" spc="-20" dirty="0">
                <a:latin typeface="Verdana"/>
                <a:cs typeface="Verdana"/>
              </a:rPr>
              <a:t>out</a:t>
            </a:r>
            <a:endParaRPr sz="1350">
              <a:latin typeface="Verdana"/>
              <a:cs typeface="Verdana"/>
            </a:endParaRPr>
          </a:p>
        </p:txBody>
      </p:sp>
      <p:sp>
        <p:nvSpPr>
          <p:cNvPr id="29" name="object 29"/>
          <p:cNvSpPr txBox="1"/>
          <p:nvPr/>
        </p:nvSpPr>
        <p:spPr>
          <a:xfrm>
            <a:off x="4517264" y="2889884"/>
            <a:ext cx="170815" cy="289823"/>
          </a:xfrm>
          <a:prstGeom prst="rect">
            <a:avLst/>
          </a:prstGeom>
        </p:spPr>
        <p:txBody>
          <a:bodyPr vert="horz" wrap="square" lIns="0" tIns="12700" rIns="0" bIns="0" rtlCol="0">
            <a:spAutoFit/>
          </a:bodyPr>
          <a:lstStyle/>
          <a:p>
            <a:pPr marL="12700">
              <a:spcBef>
                <a:spcPts val="100"/>
              </a:spcBef>
            </a:pPr>
            <a:r>
              <a:rPr sz="1800" spc="-50" dirty="0">
                <a:latin typeface="Verdana"/>
                <a:cs typeface="Verdana"/>
              </a:rPr>
              <a:t>1</a:t>
            </a:r>
            <a:endParaRPr sz="1800">
              <a:latin typeface="Verdana"/>
              <a:cs typeface="Verdana"/>
            </a:endParaRPr>
          </a:p>
        </p:txBody>
      </p:sp>
      <p:sp>
        <p:nvSpPr>
          <p:cNvPr id="30" name="object 30"/>
          <p:cNvSpPr txBox="1">
            <a:spLocks noGrp="1"/>
          </p:cNvSpPr>
          <p:nvPr>
            <p:ph type="title"/>
          </p:nvPr>
        </p:nvSpPr>
        <p:spPr>
          <a:xfrm>
            <a:off x="2971801" y="-1447800"/>
            <a:ext cx="5357113" cy="1487457"/>
          </a:xfrm>
          <a:prstGeom prst="rect">
            <a:avLst/>
          </a:prstGeom>
        </p:spPr>
        <p:txBody>
          <a:bodyPr vert="horz" wrap="square" lIns="0" tIns="497712" rIns="0" bIns="0" rtlCol="0" anchor="t">
            <a:spAutoFit/>
          </a:bodyPr>
          <a:lstStyle/>
          <a:p>
            <a:pPr marL="1237610">
              <a:spcBef>
                <a:spcPts val="105"/>
              </a:spcBef>
            </a:pPr>
            <a:r>
              <a:rPr sz="3200" dirty="0">
                <a:solidFill>
                  <a:srgbClr val="000000"/>
                </a:solidFill>
                <a:latin typeface="Verdana"/>
                <a:cs typeface="Verdana"/>
              </a:rPr>
              <a:t>Actual/Real</a:t>
            </a:r>
            <a:r>
              <a:rPr sz="3200" spc="-175" dirty="0">
                <a:solidFill>
                  <a:srgbClr val="000000"/>
                </a:solidFill>
                <a:latin typeface="Verdana"/>
                <a:cs typeface="Verdana"/>
              </a:rPr>
              <a:t> </a:t>
            </a:r>
            <a:r>
              <a:rPr sz="3200" dirty="0">
                <a:solidFill>
                  <a:srgbClr val="000000"/>
                </a:solidFill>
                <a:latin typeface="Verdana"/>
                <a:cs typeface="Verdana"/>
              </a:rPr>
              <a:t>Brayton</a:t>
            </a:r>
            <a:r>
              <a:rPr sz="3200" spc="-200" dirty="0">
                <a:solidFill>
                  <a:srgbClr val="000000"/>
                </a:solidFill>
                <a:latin typeface="Verdana"/>
                <a:cs typeface="Verdana"/>
              </a:rPr>
              <a:t> </a:t>
            </a:r>
            <a:r>
              <a:rPr sz="3200" spc="-10" dirty="0">
                <a:solidFill>
                  <a:srgbClr val="000000"/>
                </a:solidFill>
                <a:latin typeface="Verdana"/>
                <a:cs typeface="Verdana"/>
              </a:rPr>
              <a:t>cycle</a:t>
            </a:r>
            <a:endParaRPr sz="3200" dirty="0">
              <a:latin typeface="Verdana"/>
              <a:cs typeface="Verdana"/>
            </a:endParaRPr>
          </a:p>
        </p:txBody>
      </p:sp>
      <p:sp>
        <p:nvSpPr>
          <p:cNvPr id="31" name="object 31"/>
          <p:cNvSpPr txBox="1"/>
          <p:nvPr/>
        </p:nvSpPr>
        <p:spPr>
          <a:xfrm>
            <a:off x="3965575" y="594486"/>
            <a:ext cx="16637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T</a:t>
            </a:r>
            <a:endParaRPr sz="1800">
              <a:latin typeface="Verdana"/>
              <a:cs typeface="Verdana"/>
            </a:endParaRPr>
          </a:p>
        </p:txBody>
      </p:sp>
      <p:sp>
        <p:nvSpPr>
          <p:cNvPr id="32" name="object 32"/>
          <p:cNvSpPr txBox="1"/>
          <p:nvPr/>
        </p:nvSpPr>
        <p:spPr>
          <a:xfrm>
            <a:off x="7326629" y="3319654"/>
            <a:ext cx="144780" cy="289823"/>
          </a:xfrm>
          <a:prstGeom prst="rect">
            <a:avLst/>
          </a:prstGeom>
        </p:spPr>
        <p:txBody>
          <a:bodyPr vert="horz" wrap="square" lIns="0" tIns="12700" rIns="0" bIns="0" rtlCol="0">
            <a:spAutoFit/>
          </a:bodyPr>
          <a:lstStyle/>
          <a:p>
            <a:pPr marL="12700">
              <a:spcBef>
                <a:spcPts val="100"/>
              </a:spcBef>
            </a:pPr>
            <a:r>
              <a:rPr sz="1800" i="1" spc="-50" dirty="0">
                <a:latin typeface="Verdana"/>
                <a:cs typeface="Verdana"/>
              </a:rPr>
              <a:t>s</a:t>
            </a:r>
            <a:endParaRPr sz="1800">
              <a:latin typeface="Verdana"/>
              <a:cs typeface="Verdana"/>
            </a:endParaRPr>
          </a:p>
        </p:txBody>
      </p:sp>
      <p:sp>
        <p:nvSpPr>
          <p:cNvPr id="33" name="object 33"/>
          <p:cNvSpPr txBox="1"/>
          <p:nvPr/>
        </p:nvSpPr>
        <p:spPr>
          <a:xfrm>
            <a:off x="3062985" y="4005784"/>
            <a:ext cx="5918200" cy="443070"/>
          </a:xfrm>
          <a:prstGeom prst="rect">
            <a:avLst/>
          </a:prstGeom>
        </p:spPr>
        <p:txBody>
          <a:bodyPr vert="horz" wrap="square" lIns="0" tIns="12065" rIns="0" bIns="0" rtlCol="0">
            <a:spAutoFit/>
          </a:bodyPr>
          <a:lstStyle/>
          <a:p>
            <a:pPr marL="12700">
              <a:spcBef>
                <a:spcPts val="95"/>
              </a:spcBef>
            </a:pPr>
            <a:r>
              <a:rPr sz="2800" dirty="0">
                <a:latin typeface="Verdana"/>
                <a:cs typeface="Verdana"/>
              </a:rPr>
              <a:t>Actual</a:t>
            </a:r>
            <a:r>
              <a:rPr sz="2800" spc="-140" dirty="0">
                <a:latin typeface="Verdana"/>
                <a:cs typeface="Verdana"/>
              </a:rPr>
              <a:t> </a:t>
            </a:r>
            <a:r>
              <a:rPr sz="2800" dirty="0">
                <a:latin typeface="Verdana"/>
                <a:cs typeface="Verdana"/>
              </a:rPr>
              <a:t>Brayton</a:t>
            </a:r>
            <a:r>
              <a:rPr sz="2800" spc="-105" dirty="0">
                <a:latin typeface="Verdana"/>
                <a:cs typeface="Verdana"/>
              </a:rPr>
              <a:t> </a:t>
            </a:r>
            <a:r>
              <a:rPr sz="2800" dirty="0">
                <a:latin typeface="Verdana"/>
                <a:cs typeface="Verdana"/>
              </a:rPr>
              <a:t>cycle</a:t>
            </a:r>
            <a:r>
              <a:rPr sz="2800" spc="-95" dirty="0">
                <a:latin typeface="Verdana"/>
                <a:cs typeface="Verdana"/>
              </a:rPr>
              <a:t> </a:t>
            </a:r>
            <a:r>
              <a:rPr sz="2800" i="1" spc="-20" dirty="0">
                <a:latin typeface="Verdana"/>
                <a:cs typeface="Verdana"/>
              </a:rPr>
              <a:t>T-</a:t>
            </a:r>
            <a:r>
              <a:rPr sz="2800" i="1" dirty="0">
                <a:latin typeface="Verdana"/>
                <a:cs typeface="Verdana"/>
              </a:rPr>
              <a:t>s</a:t>
            </a:r>
            <a:r>
              <a:rPr sz="2800" i="1" spc="-100" dirty="0">
                <a:latin typeface="Verdana"/>
                <a:cs typeface="Verdana"/>
              </a:rPr>
              <a:t> </a:t>
            </a:r>
            <a:r>
              <a:rPr sz="2800" spc="-10" dirty="0">
                <a:latin typeface="Verdana"/>
                <a:cs typeface="Verdana"/>
              </a:rPr>
              <a:t>diagram</a:t>
            </a:r>
            <a:endParaRPr sz="2800">
              <a:latin typeface="Verdana"/>
              <a:cs typeface="Verdana"/>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889</TotalTime>
  <Words>20038</Words>
  <Application>Microsoft Office PowerPoint</Application>
  <PresentationFormat>Custom</PresentationFormat>
  <Paragraphs>1720</Paragraphs>
  <Slides>200</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200</vt:i4>
      </vt:variant>
    </vt:vector>
  </HeadingPairs>
  <TitlesOfParts>
    <vt:vector size="215" baseType="lpstr">
      <vt:lpstr>Arial</vt:lpstr>
      <vt:lpstr>Arial MT</vt:lpstr>
      <vt:lpstr>Calibri</vt:lpstr>
      <vt:lpstr>Cambria</vt:lpstr>
      <vt:lpstr>Consolas</vt:lpstr>
      <vt:lpstr>Courier New</vt:lpstr>
      <vt:lpstr>Crimson Pro Bold</vt:lpstr>
      <vt:lpstr>Microsoft Sans Serif</vt:lpstr>
      <vt:lpstr>Symbol</vt:lpstr>
      <vt:lpstr>Times New Roman</vt:lpstr>
      <vt:lpstr>Trebuchet MS</vt:lpstr>
      <vt:lpstr>Verdana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-1</vt:lpstr>
      <vt:lpstr>THERMODYNAMICS AND ENERGY</vt:lpstr>
      <vt:lpstr>PowerPoint Presentation</vt:lpstr>
      <vt:lpstr>Application Areas of Thermodynamics</vt:lpstr>
      <vt:lpstr>PowerPoint Presentation</vt:lpstr>
      <vt:lpstr>SYSTEMS AND CONTROL VOLUMES</vt:lpstr>
      <vt:lpstr>PowerPoint Presentation</vt:lpstr>
      <vt:lpstr>PROPERTIES OF A SYSTEM</vt:lpstr>
      <vt:lpstr>DENSITY AND SPECIFIC GRAVITY</vt:lpstr>
      <vt:lpstr>STATE AND EQUILIBRIUM</vt:lpstr>
      <vt:lpstr>The State Postulate</vt:lpstr>
      <vt:lpstr>PROCESSES AND CYCLES</vt:lpstr>
      <vt:lpstr>PowerPoint Presentation</vt:lpstr>
      <vt:lpstr>The Steady-Flow Process</vt:lpstr>
      <vt:lpstr>TEMPERATURE AND THE ZEROTH LAW OF THERMODYNAMICS</vt:lpstr>
      <vt:lpstr>Week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-3</vt:lpstr>
      <vt:lpstr>Introduction</vt:lpstr>
      <vt:lpstr>1.0 You can’t win (1st law)</vt:lpstr>
      <vt:lpstr>PowerPoint Presentation</vt:lpstr>
      <vt:lpstr>1.1 Process Terminology</vt:lpstr>
      <vt:lpstr>1.1.1 Adiabatic Process</vt:lpstr>
      <vt:lpstr>1.1.2 Isothermal Process</vt:lpstr>
      <vt:lpstr>1.1.3 Isobaric Process</vt:lpstr>
      <vt:lpstr>1.1.4 Isochoric Process</vt:lpstr>
      <vt:lpstr>1.2 Heat Capacity</vt:lpstr>
      <vt:lpstr>1.2.1 Heat Capacity of Ideal Gas</vt:lpstr>
      <vt:lpstr>2.0 You can’t break even (2nd Law)</vt:lpstr>
      <vt:lpstr>Week-4</vt:lpstr>
      <vt:lpstr>PowerPoint Presentation</vt:lpstr>
      <vt:lpstr>2.1 Concerning the 2nd Law</vt:lpstr>
      <vt:lpstr>2.2 Implications of the 2nd Law</vt:lpstr>
      <vt:lpstr>2.3 Direction of a Process</vt:lpstr>
      <vt:lpstr>3.0 You can’t get out (3rd Law)</vt:lpstr>
      <vt:lpstr>3.1 Implications of 3rd Law</vt:lpstr>
      <vt:lpstr>4.0 The Zeroth Law</vt:lpstr>
      <vt:lpstr>PowerPoint Presentation</vt:lpstr>
      <vt:lpstr>Week-5</vt:lpstr>
      <vt:lpstr>Consists of a seriës o£ thermodyn arñic procèsses, whic h tdke p1aEe in a specific order and t rte initial coriditiDns are resrored a t the end of the procezses.</vt:lpstr>
      <vt:lpstr>PowerPoint Presentation</vt:lpstr>
      <vt:lpstr>öerween a high temperaiure reservoir and a low remperatúre reservoir</vt:lpstr>
      <vt:lpstr>PowerPoint Presentation</vt:lpstr>
      <vt:lpstr>PowerPoint Presentation</vt:lpstr>
      <vt:lpstr>PowerPoint Presentation</vt:lpstr>
      <vt:lpstr>Week-6</vt:lpstr>
      <vt:lpstr>3. Diesel Cycle</vt:lpstr>
      <vt:lpstr>Process I-2: Isentropic Compression</vt:lpstr>
      <vt:lpstr>Formulas: Diesel Cycle</vt:lpstr>
      <vt:lpstr>Example:</vt:lpstr>
      <vt:lpstr>Week-7</vt:lpstr>
      <vt:lpstr>RANKINE CYCLE: THE IDEAL CYCLE FOR VAPOR POWER CYCLES</vt:lpstr>
      <vt:lpstr>Energy Analysis of the Ideal Rankine Cycle</vt:lpstr>
      <vt:lpstr>DEVIATION OF ACTUAL VAPOR POWER CYCLES FROM IDEALIZED ONES</vt:lpstr>
      <vt:lpstr>HOW CAN WE INCREASE THE EFFICIENCY OF THE RANKINE CYCLE?</vt:lpstr>
      <vt:lpstr>Superheating the Steam to High Temperatures (Increases Thigh,avg)</vt:lpstr>
      <vt:lpstr>Increasing the Boiler Pressure (Increases Thigh,avg)</vt:lpstr>
      <vt:lpstr>THE IDEAL REHEAT RANKINE CYCLE</vt:lpstr>
      <vt:lpstr>PowerPoint Presentation</vt:lpstr>
      <vt:lpstr>THE IDEAL REGENERATIVE RANKINE CYCLE</vt:lpstr>
      <vt:lpstr>Open Feedwater Heaters</vt:lpstr>
      <vt:lpstr>Closed Feedwater Heaters</vt:lpstr>
      <vt:lpstr>PowerPoint Presentation</vt:lpstr>
      <vt:lpstr>Week-8</vt:lpstr>
      <vt:lpstr>Brayton cycle</vt:lpstr>
      <vt:lpstr>Ideal Brayton cycle</vt:lpstr>
      <vt:lpstr>Ideal Brayton cycle</vt:lpstr>
      <vt:lpstr>Ideal Brayton cycle</vt:lpstr>
      <vt:lpstr>Ideal Brayton cycle</vt:lpstr>
      <vt:lpstr>Ideal Brayton cycle</vt:lpstr>
      <vt:lpstr>Ideal Brayton cycle with regeneration</vt:lpstr>
      <vt:lpstr>Ideal Brayton cycle with regeneration</vt:lpstr>
      <vt:lpstr>Ideal Brayton cycle with regeneration</vt:lpstr>
      <vt:lpstr>Ideal Brayton cycle with intercooling, reheating and regeneration</vt:lpstr>
      <vt:lpstr>Ideal Brayton cycle with intercooling, reheating and regeneration</vt:lpstr>
      <vt:lpstr>Week-9</vt:lpstr>
      <vt:lpstr>Ideal Brayton cycle with intercooling, reheating and regeneration</vt:lpstr>
      <vt:lpstr>Ideal Brayton cycle with intercooling, reheating and regeneration</vt:lpstr>
      <vt:lpstr>Actual/Real Brayton cycle</vt:lpstr>
      <vt:lpstr>Actual/Real Brayton cycle</vt:lpstr>
      <vt:lpstr>Actual/Real Brayton cycle</vt:lpstr>
      <vt:lpstr>Actual/Real Brayton cycle</vt:lpstr>
      <vt:lpstr>Actual/Real Brayton cycle</vt:lpstr>
      <vt:lpstr>Actual/Real Brayton cycle</vt:lpstr>
      <vt:lpstr>Actual/Real Brayton cycle</vt:lpstr>
      <vt:lpstr>Actual/Real Brayton cycle</vt:lpstr>
      <vt:lpstr>Week-10</vt:lpstr>
      <vt:lpstr>1. VAPOUR COMPRESSION CYCLE</vt:lpstr>
      <vt:lpstr>Vapour Compression Cycle</vt:lpstr>
      <vt:lpstr>The transfer of heat from a low-\enipera\ure regio 1 io a high-lenJperaiure one requires special devices. called! refrigerators.</vt:lpstr>
      <vt:lpstr>Unit of’ Refrigeration</vt:lpstr>
      <vt:lpstr>THE IDEAL VAPOR-COI¥IPRESSION REFRIGERATION CYCLE The vapor•compresaion refrigeration cycle is the ideal model for refrigeration systems. Unlike lhe reversed Carnal cyeIe, lha refrigerant is vaporizad completely before it is comprossed and the turbine is ropla d with a tflroltling device.</vt:lpstr>
      <vt:lpstr>Vapor Compression Refrigeration System</vt:lpstr>
      <vt:lpstr>The Refrigeration°Cycle on p-h Chart</vt:lpstr>
      <vt:lpstr>Functions of Cooiponents of a Vapor Compression Refrigeration System</vt:lpstr>
      <vt:lpstr>PowerPoint Presentation</vt:lpstr>
      <vt:lpstr>Refrigeration Cycle Efficiency</vt:lpstr>
      <vt:lpstr>Pressure-Enthalpy Diagram for R-12</vt:lpstr>
      <vt:lpstr>Pressure-Enthalpy Diagram for R-12</vt:lpstr>
      <vt:lpstr>Actual Vapor-comprRssion Refrigeration Cycle</vt:lpstr>
      <vt:lpstr>Isentropic Compressor Efficiency</vt:lpstr>
      <vt:lpstr>Actual Vapor-Compression Cycle</vt:lpstr>
      <vt:lpstr>Actual Vapor-Compression Cycle</vt:lpstr>
      <vt:lpstr>Actual Vapor-Compression Cycle</vt:lpstr>
      <vt:lpstr>Actual Vapor-Compression Cycle</vt:lpstr>
      <vt:lpstr>Week-11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Week-13</vt:lpstr>
      <vt:lpstr>PowerPoint Presentation</vt:lpstr>
      <vt:lpstr>Engine</vt:lpstr>
      <vt:lpstr>PowerPoint Presentation</vt:lpstr>
      <vt:lpstr>I C Engine</vt:lpstr>
      <vt:lpstr>Engine Components</vt:lpstr>
      <vt:lpstr>Engine (Exploded View) Cylinder Head Cover</vt:lpstr>
      <vt:lpstr>Cylinder</vt:lpstr>
      <vt:lpstr>Piston</vt:lpstr>
      <vt:lpstr>PowerPoint Presentation</vt:lpstr>
      <vt:lpstr>Connecting rod</vt:lpstr>
      <vt:lpstr>Flywheel</vt:lpstr>
      <vt:lpstr>PowerPoint Presentation</vt:lpstr>
      <vt:lpstr>Spark plug</vt:lpstr>
      <vt:lpstr>Fuel injector</vt:lpstr>
      <vt:lpstr>Nomenclature</vt:lpstr>
      <vt:lpstr>Week-14</vt:lpstr>
      <vt:lpstr>PowerPoint Presentation</vt:lpstr>
      <vt:lpstr>PowerPoint Presentation</vt:lpstr>
      <vt:lpstr>Classification of IC engine</vt:lpstr>
      <vt:lpstr>PowerPoint Presentation</vt:lpstr>
      <vt:lpstr>Classification based on ignition</vt:lpstr>
      <vt:lpstr>Configuration</vt:lpstr>
      <vt:lpstr>PowerPoint Presentation</vt:lpstr>
      <vt:lpstr>Number of Strokes</vt:lpstr>
      <vt:lpstr>1. Suction/Intake stroke</vt:lpstr>
      <vt:lpstr>2. Compression stroke</vt:lpstr>
      <vt:lpstr>3. Expansion stroke/Power stroke</vt:lpstr>
      <vt:lpstr>4. Exhaust stroke</vt:lpstr>
      <vt:lpstr>Week-15</vt:lpstr>
      <vt:lpstr>P-v Diagrams of S I &amp; CI Engines</vt:lpstr>
      <vt:lpstr>T-s Diagrams of S I &amp; CI Engines</vt:lpstr>
      <vt:lpstr>Comparison</vt:lpstr>
      <vt:lpstr>Stroke 1</vt:lpstr>
      <vt:lpstr>Stroke 2</vt:lpstr>
      <vt:lpstr>Two stroke engine</vt:lpstr>
      <vt:lpstr>Advantages</vt:lpstr>
      <vt:lpstr>Disadvantages</vt:lpstr>
      <vt:lpstr>PowerPoint Presentation</vt:lpstr>
      <vt:lpstr>P-v diagram of two stroke petrol engine</vt:lpstr>
      <vt:lpstr>VALVE TIMING DIAGRAMS</vt:lpstr>
      <vt:lpstr>Week-16</vt:lpstr>
      <vt:lpstr>VALVE TIMING DIAGRAM FOR A FOUR-STROKE SI ENGINE</vt:lpstr>
      <vt:lpstr>Intake valve timing</vt:lpstr>
      <vt:lpstr>Exhaust valve timing</vt:lpstr>
      <vt:lpstr>Valve overlap</vt:lpstr>
      <vt:lpstr>VALVE TIMING DIAGRAM FOR A FOUR- STROKE CYCLE DIESEL ENGINE</vt:lpstr>
      <vt:lpstr>VALVE TIMING DIAGRAM FOR A TWO- STROKE CYCLE PETROL ENGINE</vt:lpstr>
      <vt:lpstr>VALVE TIMING DIAGRAM FOR A TWO- STROKE CYCLE DIESEL ENGINE</vt:lpstr>
      <vt:lpstr>  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cp:lastModifiedBy>Hp</cp:lastModifiedBy>
  <cp:revision>50</cp:revision>
  <dcterms:created xsi:type="dcterms:W3CDTF">2024-12-16T19:23:08Z</dcterms:created>
  <dcterms:modified xsi:type="dcterms:W3CDTF">2025-01-15T18:23:12Z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2024-12-16T00:00:00Z</vt:filetime>
  </property>
  <property fmtid="{D5CDD505-2E9C-101B-9397-08002B2CF9AE}" pid="3" name="LastSaved">
    <vt:filetime>2024-12-16T00:00:00Z</vt:filetime>
  </property>
  <property fmtid="{D5CDD505-2E9C-101B-9397-08002B2CF9AE}" pid="4" name="Producer">
    <vt:lpwstr>iLovePDF</vt:lpwstr>
  </property>
</Properties>
</file>